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2" r:id="rId2"/>
  </p:sldMasterIdLst>
  <p:sldIdLst>
    <p:sldId id="256" r:id="rId3"/>
    <p:sldId id="289" r:id="rId4"/>
    <p:sldId id="269" r:id="rId5"/>
    <p:sldId id="272" r:id="rId6"/>
    <p:sldId id="290" r:id="rId7"/>
    <p:sldId id="291" r:id="rId8"/>
    <p:sldId id="293" r:id="rId9"/>
    <p:sldId id="292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26" r:id="rId18"/>
    <p:sldId id="311" r:id="rId19"/>
    <p:sldId id="312" r:id="rId20"/>
    <p:sldId id="313" r:id="rId21"/>
    <p:sldId id="314" r:id="rId22"/>
    <p:sldId id="310" r:id="rId23"/>
    <p:sldId id="301" r:id="rId24"/>
    <p:sldId id="328" r:id="rId25"/>
    <p:sldId id="329" r:id="rId26"/>
    <p:sldId id="302" r:id="rId27"/>
    <p:sldId id="309" r:id="rId28"/>
    <p:sldId id="303" r:id="rId29"/>
    <p:sldId id="304" r:id="rId30"/>
    <p:sldId id="325" r:id="rId31"/>
    <p:sldId id="324" r:id="rId32"/>
    <p:sldId id="306" r:id="rId33"/>
    <p:sldId id="307" r:id="rId34"/>
    <p:sldId id="308" r:id="rId35"/>
    <p:sldId id="316" r:id="rId36"/>
    <p:sldId id="315" r:id="rId37"/>
    <p:sldId id="317" r:id="rId38"/>
    <p:sldId id="318" r:id="rId39"/>
    <p:sldId id="319" r:id="rId40"/>
    <p:sldId id="320" r:id="rId41"/>
    <p:sldId id="322" r:id="rId42"/>
    <p:sldId id="321" r:id="rId43"/>
    <p:sldId id="32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728" autoAdjust="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06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389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0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83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966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280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987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275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296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20548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6116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22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500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9920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691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327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0618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28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4929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21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840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7997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91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853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978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441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830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046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123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35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8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85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232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9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415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26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98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ОСНОВИ БІОРЕОЛОГІЇ</a:t>
            </a:r>
            <a:endParaRPr lang="uk-UA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ФІЗИЧНІ ОСНОВИ ГЕМОДИНАМІКИ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87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692696"/>
            <a:ext cx="7671307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174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20688"/>
            <a:ext cx="7470274" cy="561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32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20688"/>
            <a:ext cx="7128792" cy="560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49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597"/>
          <a:stretch/>
        </p:blipFill>
        <p:spPr>
          <a:xfrm>
            <a:off x="971600" y="692696"/>
            <a:ext cx="7257544" cy="5400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4005064"/>
            <a:ext cx="28956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805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29485"/>
            <a:ext cx="7560840" cy="547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7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620688"/>
            <a:ext cx="7186441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34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20688"/>
            <a:ext cx="5915199" cy="54167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216" y="836712"/>
            <a:ext cx="1772817" cy="1656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9632" y="4005064"/>
            <a:ext cx="1775794" cy="157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94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" y="1185862"/>
            <a:ext cx="721042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40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1385887"/>
            <a:ext cx="70961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1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1038225"/>
            <a:ext cx="69151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945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</a:rPr>
              <a:t>Гемодинаміка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– </a:t>
            </a:r>
            <a:r>
              <a:rPr lang="ru-RU" b="1" dirty="0" err="1">
                <a:solidFill>
                  <a:srgbClr val="FF0000"/>
                </a:solidFill>
              </a:rPr>
              <a:t>розділ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фізіології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кровообігу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який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вивчає</a:t>
            </a:r>
            <a:r>
              <a:rPr lang="ru-RU" b="1" dirty="0">
                <a:solidFill>
                  <a:srgbClr val="FF0000"/>
                </a:solidFill>
              </a:rPr>
              <a:t> причини, </a:t>
            </a:r>
            <a:r>
              <a:rPr lang="ru-RU" b="1" dirty="0" err="1">
                <a:solidFill>
                  <a:srgbClr val="FF0000"/>
                </a:solidFill>
              </a:rPr>
              <a:t>умови</a:t>
            </a:r>
            <a:r>
              <a:rPr lang="ru-RU" b="1" dirty="0">
                <a:solidFill>
                  <a:srgbClr val="FF0000"/>
                </a:solidFill>
              </a:rPr>
              <a:t> і </a:t>
            </a:r>
            <a:r>
              <a:rPr lang="ru-RU" b="1" dirty="0" err="1">
                <a:solidFill>
                  <a:srgbClr val="FF0000"/>
                </a:solidFill>
              </a:rPr>
              <a:t>механізми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переміщення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крові</a:t>
            </a:r>
            <a:r>
              <a:rPr lang="ru-RU" b="1" dirty="0">
                <a:solidFill>
                  <a:srgbClr val="FF0000"/>
                </a:solidFill>
              </a:rPr>
              <a:t> в </a:t>
            </a:r>
            <a:r>
              <a:rPr lang="ru-RU" b="1" dirty="0" err="1">
                <a:solidFill>
                  <a:srgbClr val="FF0000"/>
                </a:solidFill>
              </a:rPr>
              <a:t>серцево-судинній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системі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>Рух </a:t>
            </a:r>
            <a:r>
              <a:rPr lang="ru-RU" dirty="0" err="1"/>
              <a:t>крові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в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кровообігу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силами: </a:t>
            </a:r>
            <a:r>
              <a:rPr lang="ru-RU" dirty="0" err="1"/>
              <a:t>тиском</a:t>
            </a:r>
            <a:r>
              <a:rPr lang="ru-RU" dirty="0"/>
              <a:t>,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яким</a:t>
            </a:r>
            <a:r>
              <a:rPr lang="ru-RU" dirty="0"/>
              <a:t> вона </a:t>
            </a:r>
            <a:r>
              <a:rPr lang="ru-RU" dirty="0" err="1"/>
              <a:t>знаходиться</a:t>
            </a:r>
            <a:r>
              <a:rPr lang="ru-RU" dirty="0"/>
              <a:t> в </a:t>
            </a:r>
            <a:r>
              <a:rPr lang="ru-RU" dirty="0" err="1"/>
              <a:t>судинах</a:t>
            </a:r>
            <a:r>
              <a:rPr lang="ru-RU" dirty="0"/>
              <a:t> і опором,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при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проходженні</a:t>
            </a:r>
            <a:r>
              <a:rPr lang="ru-RU" dirty="0"/>
              <a:t> по </a:t>
            </a:r>
            <a:r>
              <a:rPr lang="ru-RU" dirty="0" err="1"/>
              <a:t>судинах</a:t>
            </a:r>
            <a:r>
              <a:rPr lang="ru-RU" dirty="0"/>
              <a:t>. </a:t>
            </a:r>
          </a:p>
          <a:p>
            <a:r>
              <a:rPr lang="ru-RU" dirty="0" err="1"/>
              <a:t>Рушійною</a:t>
            </a:r>
            <a:r>
              <a:rPr lang="ru-RU" dirty="0"/>
              <a:t> силою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служить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тисків</a:t>
            </a:r>
            <a:r>
              <a:rPr lang="ru-RU" dirty="0"/>
              <a:t>, яка </a:t>
            </a:r>
            <a:r>
              <a:rPr lang="ru-RU" dirty="0" err="1"/>
              <a:t>виникає</a:t>
            </a:r>
            <a:r>
              <a:rPr lang="ru-RU" dirty="0"/>
              <a:t> на початку і в </a:t>
            </a:r>
            <a:r>
              <a:rPr lang="ru-RU" dirty="0" err="1"/>
              <a:t>кінці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47561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987" y="1371600"/>
            <a:ext cx="70580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068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052736"/>
            <a:ext cx="696277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35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764704"/>
            <a:ext cx="5829300" cy="3133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3573016"/>
            <a:ext cx="43338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19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31" t="1562" r="1499"/>
          <a:stretch/>
        </p:blipFill>
        <p:spPr>
          <a:xfrm>
            <a:off x="1619672" y="1268760"/>
            <a:ext cx="5688632" cy="4538092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3568" y="620689"/>
            <a:ext cx="6799262" cy="504056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Графіки залежності ЕКГ і пульсової хвилі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524472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887"/>
          <a:stretch/>
        </p:blipFill>
        <p:spPr>
          <a:xfrm>
            <a:off x="899592" y="1340768"/>
            <a:ext cx="3129256" cy="37444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83968" y="1556792"/>
            <a:ext cx="3783512" cy="284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7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764704"/>
            <a:ext cx="7144408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7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340768"/>
            <a:ext cx="721657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609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836712"/>
            <a:ext cx="5724525" cy="3143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4149080"/>
            <a:ext cx="57150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790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64704"/>
            <a:ext cx="5657850" cy="2952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3284984"/>
            <a:ext cx="57435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0837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Значення</a:t>
            </a:r>
            <a:r>
              <a:rPr lang="ru-RU" dirty="0" smtClean="0"/>
              <a:t> закону </a:t>
            </a:r>
            <a:r>
              <a:rPr lang="ru-RU" dirty="0" err="1" smtClean="0"/>
              <a:t>безперервності</a:t>
            </a:r>
            <a:r>
              <a:rPr lang="ru-RU" dirty="0" smtClean="0"/>
              <a:t> </a:t>
            </a:r>
            <a:r>
              <a:rPr lang="ru-RU" dirty="0" err="1" smtClean="0"/>
              <a:t>струмів</a:t>
            </a:r>
            <a:r>
              <a:rPr lang="ru-RU" dirty="0" smtClean="0"/>
              <a:t> 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5641"/>
          <a:stretch/>
        </p:blipFill>
        <p:spPr>
          <a:xfrm>
            <a:off x="1088861" y="2636912"/>
            <a:ext cx="697474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82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24104"/>
            <a:ext cx="7024744" cy="1143000"/>
          </a:xfrm>
          <a:effectLst>
            <a:softEdge rad="317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Ламінарний рух крові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76872"/>
            <a:ext cx="4792797" cy="446449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 в </a:t>
            </a:r>
            <a:r>
              <a:rPr lang="ru-RU" dirty="0" err="1" smtClean="0"/>
              <a:t>судинній</a:t>
            </a:r>
            <a:r>
              <a:rPr lang="ru-RU" dirty="0" smtClean="0"/>
              <a:t> </a:t>
            </a:r>
            <a:r>
              <a:rPr lang="ru-RU" dirty="0" err="1" smtClean="0"/>
              <a:t>системі</a:t>
            </a:r>
            <a:r>
              <a:rPr lang="ru-RU" dirty="0" smtClean="0"/>
              <a:t> </a:t>
            </a:r>
            <a:r>
              <a:rPr lang="ru-RU" dirty="0"/>
              <a:t>кров </a:t>
            </a:r>
            <a:r>
              <a:rPr lang="ru-RU" dirty="0" err="1"/>
              <a:t>рухається</a:t>
            </a:r>
            <a:r>
              <a:rPr lang="ru-RU" dirty="0"/>
              <a:t> </a:t>
            </a:r>
            <a:r>
              <a:rPr lang="ru-RU" dirty="0" err="1" smtClean="0"/>
              <a:t>циліндричними</a:t>
            </a:r>
            <a:r>
              <a:rPr lang="ru-RU" dirty="0" smtClean="0"/>
              <a:t> шарами;</a:t>
            </a:r>
          </a:p>
          <a:p>
            <a:pPr>
              <a:buFont typeface="Wingdings" pitchFamily="2" charset="2"/>
              <a:buChar char="q"/>
            </a:pPr>
            <a:r>
              <a:rPr lang="uk-UA" dirty="0" err="1" smtClean="0"/>
              <a:t>Форменні</a:t>
            </a:r>
            <a:r>
              <a:rPr lang="uk-UA" dirty="0" smtClean="0"/>
              <a:t> елементи становлять осьовий потік,а плазма рухається по периферії;</a:t>
            </a:r>
          </a:p>
          <a:p>
            <a:pPr>
              <a:buFont typeface="Wingdings" pitchFamily="2" charset="2"/>
              <a:buChar char="q"/>
            </a:pPr>
            <a:r>
              <a:rPr lang="uk-UA" dirty="0" smtClean="0"/>
              <a:t>Чим менший діаметр судини тим ближче ФЕ біля стінки,і тим більше гальмується рух крові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" t="14845" r="3828" b="2568"/>
          <a:stretch>
            <a:fillRect/>
          </a:stretch>
        </p:blipFill>
        <p:spPr bwMode="auto">
          <a:xfrm>
            <a:off x="5724128" y="2636912"/>
            <a:ext cx="255428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11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24744"/>
            <a:ext cx="7431617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335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5676900" cy="31051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2315"/>
          <a:stretch/>
        </p:blipFill>
        <p:spPr>
          <a:xfrm>
            <a:off x="2627784" y="3573016"/>
            <a:ext cx="577215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27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764704"/>
            <a:ext cx="5610225" cy="3076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2" y="3645024"/>
            <a:ext cx="425348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07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412776"/>
            <a:ext cx="56959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789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ОСНОВНІ ПОЛОЖЕННЯ РЕОЛОГІЇ КРОВІ ТА ГЕМОДИНАМІКИ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2040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1438275"/>
            <a:ext cx="60864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1731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764705"/>
            <a:ext cx="5112568" cy="25562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220" y="2996952"/>
            <a:ext cx="4706162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0336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50" y="1262062"/>
            <a:ext cx="59817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64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268760"/>
            <a:ext cx="611505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85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1171575"/>
            <a:ext cx="60483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968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274" y="2323652"/>
            <a:ext cx="4715197" cy="4534348"/>
          </a:xfrm>
        </p:spPr>
        <p:txBody>
          <a:bodyPr/>
          <a:lstStyle/>
          <a:p>
            <a:r>
              <a:rPr lang="uk-UA" dirty="0" smtClean="0"/>
              <a:t>Рух крові з завихреннями в місцях розгалуження і звуження судин;</a:t>
            </a:r>
          </a:p>
          <a:p>
            <a:r>
              <a:rPr lang="uk-UA" dirty="0" smtClean="0"/>
              <a:t>Додатковий опір току крові</a:t>
            </a:r>
          </a:p>
          <a:p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 </a:t>
            </a:r>
            <a:r>
              <a:rPr lang="ru-RU" dirty="0" err="1"/>
              <a:t>судинної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зосереджений</a:t>
            </a:r>
            <a:r>
              <a:rPr lang="ru-RU" dirty="0"/>
              <a:t> в </a:t>
            </a:r>
            <a:r>
              <a:rPr lang="ru-RU" dirty="0" err="1"/>
              <a:t>прекапілярній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, у </a:t>
            </a:r>
            <a:r>
              <a:rPr lang="ru-RU" dirty="0" err="1"/>
              <a:t>дрібних</a:t>
            </a:r>
            <a:r>
              <a:rPr lang="ru-RU" dirty="0"/>
              <a:t> </a:t>
            </a:r>
            <a:r>
              <a:rPr lang="ru-RU" dirty="0" err="1"/>
              <a:t>артеріях</a:t>
            </a:r>
            <a:r>
              <a:rPr lang="ru-RU" dirty="0"/>
              <a:t> та </a:t>
            </a:r>
            <a:r>
              <a:rPr lang="ru-RU" dirty="0" err="1"/>
              <a:t>артеріолах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9"/>
          <a:stretch>
            <a:fillRect/>
          </a:stretch>
        </p:blipFill>
        <p:spPr bwMode="auto">
          <a:xfrm>
            <a:off x="1388612" y="2681288"/>
            <a:ext cx="2716663" cy="276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uk-UA" dirty="0" smtClean="0"/>
              <a:t>Турбулентний потік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58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4901"/>
          <a:stretch/>
        </p:blipFill>
        <p:spPr>
          <a:xfrm>
            <a:off x="1691680" y="1052736"/>
            <a:ext cx="610552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7879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268760"/>
            <a:ext cx="6791921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28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8853"/>
          <a:stretch/>
        </p:blipFill>
        <p:spPr>
          <a:xfrm>
            <a:off x="1115616" y="836712"/>
            <a:ext cx="6105525" cy="12165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11760" y="2132856"/>
            <a:ext cx="3783512" cy="284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01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Функціональні типи  судин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85293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Компенсуючі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амортизуючі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– </a:t>
            </a:r>
            <a:r>
              <a:rPr lang="ru-RU" dirty="0" err="1"/>
              <a:t>це</a:t>
            </a:r>
            <a:r>
              <a:rPr lang="ru-RU" dirty="0"/>
              <a:t> аорта, </a:t>
            </a:r>
            <a:r>
              <a:rPr lang="ru-RU" dirty="0" err="1"/>
              <a:t>крупні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endParaRPr lang="ru-RU" dirty="0"/>
          </a:p>
          <a:p>
            <a:r>
              <a:rPr lang="ru-RU" dirty="0" err="1"/>
              <a:t>перетворення</a:t>
            </a:r>
            <a:r>
              <a:rPr lang="ru-RU" dirty="0"/>
              <a:t> </a:t>
            </a:r>
            <a:r>
              <a:rPr lang="ru-RU" dirty="0" err="1"/>
              <a:t>поштовхоподібних</a:t>
            </a:r>
            <a:r>
              <a:rPr lang="ru-RU" dirty="0"/>
              <a:t> </a:t>
            </a:r>
            <a:r>
              <a:rPr lang="ru-RU" dirty="0" err="1"/>
              <a:t>викидів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 з </a:t>
            </a:r>
            <a:r>
              <a:rPr lang="ru-RU" dirty="0" err="1"/>
              <a:t>серця</a:t>
            </a:r>
            <a:r>
              <a:rPr lang="ru-RU" dirty="0"/>
              <a:t> в </a:t>
            </a:r>
            <a:r>
              <a:rPr lang="ru-RU" dirty="0" err="1"/>
              <a:t>рівномірний</a:t>
            </a:r>
            <a:r>
              <a:rPr lang="ru-RU" dirty="0"/>
              <a:t> </a:t>
            </a:r>
            <a:r>
              <a:rPr lang="ru-RU" dirty="0" err="1"/>
              <a:t>потік</a:t>
            </a:r>
            <a:r>
              <a:rPr lang="ru-RU" dirty="0"/>
              <a:t> </a:t>
            </a:r>
            <a:r>
              <a:rPr lang="ru-RU" dirty="0" err="1"/>
              <a:t>крові</a:t>
            </a:r>
            <a:r>
              <a:rPr lang="ru-RU" dirty="0"/>
              <a:t>;</a:t>
            </a:r>
          </a:p>
          <a:p>
            <a:r>
              <a:rPr lang="ru-RU" dirty="0" err="1"/>
              <a:t>Резистивні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судини</a:t>
            </a:r>
            <a:r>
              <a:rPr lang="ru-RU" dirty="0"/>
              <a:t> опору – </a:t>
            </a:r>
            <a:r>
              <a:rPr lang="ru-RU" dirty="0" err="1"/>
              <a:t>кінцеві</a:t>
            </a:r>
            <a:r>
              <a:rPr lang="ru-RU" dirty="0"/>
              <a:t> </a:t>
            </a:r>
            <a:r>
              <a:rPr lang="ru-RU" dirty="0" err="1"/>
              <a:t>артерії</a:t>
            </a:r>
            <a:r>
              <a:rPr lang="ru-RU" dirty="0"/>
              <a:t>, </a:t>
            </a:r>
            <a:r>
              <a:rPr lang="ru-RU" dirty="0" err="1"/>
              <a:t>артеріоли</a:t>
            </a:r>
            <a:r>
              <a:rPr lang="ru-RU" dirty="0"/>
              <a:t>, вони </a:t>
            </a:r>
            <a:r>
              <a:rPr lang="ru-RU" dirty="0" err="1"/>
              <a:t>знаходяться</a:t>
            </a:r>
            <a:r>
              <a:rPr lang="ru-RU" dirty="0"/>
              <a:t> в </a:t>
            </a:r>
            <a:r>
              <a:rPr lang="ru-RU" dirty="0" err="1"/>
              <a:t>стані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тонусу і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змінювати</a:t>
            </a:r>
            <a:r>
              <a:rPr lang="ru-RU" dirty="0"/>
              <a:t> величину </a:t>
            </a:r>
            <a:r>
              <a:rPr lang="ru-RU" dirty="0" err="1"/>
              <a:t>просвіту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резистивними</a:t>
            </a:r>
            <a:r>
              <a:rPr lang="ru-RU" dirty="0"/>
              <a:t> </a:t>
            </a:r>
            <a:r>
              <a:rPr lang="ru-RU" dirty="0" err="1"/>
              <a:t>судинами</a:t>
            </a:r>
            <a:r>
              <a:rPr lang="ru-RU" dirty="0"/>
              <a:t> і </a:t>
            </a:r>
            <a:r>
              <a:rPr lang="ru-RU" dirty="0" err="1"/>
              <a:t>капілярами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судини-сфінктери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прекапілярні</a:t>
            </a:r>
            <a:r>
              <a:rPr lang="ru-RU" dirty="0"/>
              <a:t> </a:t>
            </a:r>
            <a:r>
              <a:rPr lang="ru-RU" dirty="0" err="1"/>
              <a:t>сфінктери</a:t>
            </a:r>
            <a:r>
              <a:rPr lang="ru-RU" dirty="0"/>
              <a:t>. 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" t="7497" r="5888" b="14995"/>
          <a:stretch>
            <a:fillRect/>
          </a:stretch>
        </p:blipFill>
        <p:spPr bwMode="auto">
          <a:xfrm>
            <a:off x="5724128" y="3270864"/>
            <a:ext cx="2735262" cy="230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7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11560" y="620688"/>
            <a:ext cx="4176464" cy="5616624"/>
          </a:xfrm>
        </p:spPr>
        <p:txBody>
          <a:bodyPr>
            <a:normAutofit fontScale="92500"/>
          </a:bodyPr>
          <a:lstStyle/>
          <a:p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резистивними</a:t>
            </a:r>
            <a:r>
              <a:rPr lang="ru-RU" dirty="0"/>
              <a:t> </a:t>
            </a:r>
            <a:r>
              <a:rPr lang="ru-RU" dirty="0" err="1"/>
              <a:t>судинами</a:t>
            </a:r>
            <a:r>
              <a:rPr lang="ru-RU" dirty="0"/>
              <a:t> і </a:t>
            </a:r>
            <a:r>
              <a:rPr lang="ru-RU" dirty="0" err="1"/>
              <a:t>капілярами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</a:t>
            </a:r>
            <a:r>
              <a:rPr lang="ru-RU" dirty="0" err="1"/>
              <a:t>судини-сфінктери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прекапілярні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сфінктери</a:t>
            </a:r>
            <a:r>
              <a:rPr lang="ru-RU" dirty="0"/>
              <a:t>. </a:t>
            </a:r>
          </a:p>
          <a:p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Обмінні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судини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dirty="0"/>
              <a:t>– </a:t>
            </a:r>
            <a:r>
              <a:rPr lang="ru-RU" dirty="0" err="1"/>
              <a:t>капіляри</a:t>
            </a:r>
            <a:r>
              <a:rPr lang="ru-RU" dirty="0"/>
              <a:t> – тут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газів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кров'ю</a:t>
            </a:r>
            <a:r>
              <a:rPr lang="ru-RU" dirty="0"/>
              <a:t> та </a:t>
            </a:r>
            <a:r>
              <a:rPr lang="ru-RU" dirty="0" err="1"/>
              <a:t>тканинною</a:t>
            </a:r>
            <a:r>
              <a:rPr lang="ru-RU" dirty="0"/>
              <a:t> </a:t>
            </a:r>
            <a:r>
              <a:rPr lang="ru-RU" dirty="0" err="1"/>
              <a:t>рідиною</a:t>
            </a:r>
            <a:endParaRPr lang="ru-RU" dirty="0"/>
          </a:p>
          <a:p>
            <a:r>
              <a:rPr lang="ru-RU" dirty="0" err="1"/>
              <a:t>Стінка</a:t>
            </a:r>
            <a:r>
              <a:rPr lang="ru-RU" dirty="0"/>
              <a:t> </a:t>
            </a:r>
            <a:r>
              <a:rPr lang="ru-RU" dirty="0" err="1"/>
              <a:t>капілярів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одного шару </a:t>
            </a:r>
            <a:r>
              <a:rPr lang="ru-RU" dirty="0" err="1"/>
              <a:t>клітин</a:t>
            </a:r>
            <a:r>
              <a:rPr lang="ru-RU" dirty="0"/>
              <a:t>.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скорочення</a:t>
            </a:r>
            <a:r>
              <a:rPr lang="ru-RU" dirty="0"/>
              <a:t> в </a:t>
            </a:r>
            <a:r>
              <a:rPr lang="ru-RU" dirty="0" err="1"/>
              <a:t>капілярів</a:t>
            </a:r>
            <a:r>
              <a:rPr lang="ru-RU" dirty="0"/>
              <a:t> </a:t>
            </a:r>
            <a:r>
              <a:rPr lang="ru-RU" dirty="0" err="1"/>
              <a:t>відсутня</a:t>
            </a:r>
            <a:r>
              <a:rPr lang="ru-RU" dirty="0"/>
              <a:t>, величина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просвіту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тиску</a:t>
            </a:r>
            <a:r>
              <a:rPr lang="ru-RU" dirty="0"/>
              <a:t> в </a:t>
            </a:r>
            <a:r>
              <a:rPr lang="ru-RU" dirty="0" err="1"/>
              <a:t>резистивних</a:t>
            </a:r>
            <a:r>
              <a:rPr lang="ru-RU" dirty="0"/>
              <a:t> </a:t>
            </a:r>
            <a:r>
              <a:rPr lang="ru-RU" dirty="0" err="1"/>
              <a:t>судинах</a:t>
            </a:r>
            <a:endParaRPr lang="ru-RU" dirty="0"/>
          </a:p>
          <a:p>
            <a:endParaRPr lang="uk-UA" dirty="0"/>
          </a:p>
        </p:txBody>
      </p:sp>
      <p:pic>
        <p:nvPicPr>
          <p:cNvPr id="4" name="Picture 15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764704"/>
            <a:ext cx="3283788" cy="2591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2"/>
          <p:cNvPicPr>
            <a:picLocks noGrp="1"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73016"/>
            <a:ext cx="328147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866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692696"/>
            <a:ext cx="6840760" cy="526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2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36712"/>
            <a:ext cx="7010201" cy="478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04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92696"/>
            <a:ext cx="746704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94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1_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1063</TotalTime>
  <Words>268</Words>
  <Application>Microsoft Office PowerPoint</Application>
  <PresentationFormat>Экран (4:3)</PresentationFormat>
  <Paragraphs>25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Arial</vt:lpstr>
      <vt:lpstr>Garamond</vt:lpstr>
      <vt:lpstr>Wingdings</vt:lpstr>
      <vt:lpstr>Натуральные материалы</vt:lpstr>
      <vt:lpstr>1_Натуральные материалы</vt:lpstr>
      <vt:lpstr>ОСНОВИ БІОРЕОЛОГІЇ</vt:lpstr>
      <vt:lpstr>Гемодинаміка</vt:lpstr>
      <vt:lpstr>Ламінарний рух крові</vt:lpstr>
      <vt:lpstr>Турбулентний потік</vt:lpstr>
      <vt:lpstr>Функціональні типи  судин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Графіки залежності ЕКГ і пульсової хвилі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Значення закону безперервності струмів 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ПОЛОЖЕННЯ РЕОЛОГІЇ КРОВІ ТА ГЕМОДИНАМІКИ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Фізіологія  серцево-судинної системи, механізм її регуляції.  Особливості регіонарного кровообігу</dc:title>
  <dc:creator>НСМ</dc:creator>
  <cp:lastModifiedBy>Нікітчук Тетяна Миколаївна</cp:lastModifiedBy>
  <cp:revision>62</cp:revision>
  <dcterms:modified xsi:type="dcterms:W3CDTF">2021-03-23T12:28:11Z</dcterms:modified>
</cp:coreProperties>
</file>