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sldIdLst>
    <p:sldId id="256" r:id="rId3"/>
    <p:sldId id="289" r:id="rId4"/>
    <p:sldId id="269" r:id="rId5"/>
    <p:sldId id="272" r:id="rId6"/>
    <p:sldId id="290" r:id="rId7"/>
    <p:sldId id="291" r:id="rId8"/>
    <p:sldId id="293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26" r:id="rId18"/>
    <p:sldId id="311" r:id="rId19"/>
    <p:sldId id="312" r:id="rId20"/>
    <p:sldId id="313" r:id="rId21"/>
    <p:sldId id="314" r:id="rId22"/>
    <p:sldId id="310" r:id="rId23"/>
    <p:sldId id="301" r:id="rId24"/>
    <p:sldId id="328" r:id="rId25"/>
    <p:sldId id="329" r:id="rId26"/>
    <p:sldId id="302" r:id="rId27"/>
    <p:sldId id="309" r:id="rId28"/>
    <p:sldId id="303" r:id="rId29"/>
    <p:sldId id="304" r:id="rId30"/>
    <p:sldId id="325" r:id="rId31"/>
    <p:sldId id="324" r:id="rId32"/>
    <p:sldId id="306" r:id="rId33"/>
    <p:sldId id="307" r:id="rId34"/>
    <p:sldId id="308" r:id="rId35"/>
    <p:sldId id="316" r:id="rId36"/>
    <p:sldId id="315" r:id="rId37"/>
    <p:sldId id="317" r:id="rId38"/>
    <p:sldId id="318" r:id="rId39"/>
    <p:sldId id="319" r:id="rId40"/>
    <p:sldId id="320" r:id="rId41"/>
    <p:sldId id="322" r:id="rId42"/>
    <p:sldId id="321" r:id="rId43"/>
    <p:sldId id="32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8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0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83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6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8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87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7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9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5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1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2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00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92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27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61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2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92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2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84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99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53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44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30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46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2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5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5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1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6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ОСНОВИ БІОРЕОЛОГІЇ</a:t>
            </a:r>
            <a:endParaRPr lang="uk-UA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ФІЗИЧНІ ОСНОВИ ГЕМОДИНАМІКИ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87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67130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7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470274" cy="56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3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20688"/>
            <a:ext cx="7128792" cy="56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4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597"/>
          <a:stretch/>
        </p:blipFill>
        <p:spPr>
          <a:xfrm>
            <a:off x="971600" y="692696"/>
            <a:ext cx="7257544" cy="540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05064"/>
            <a:ext cx="2895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0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9485"/>
            <a:ext cx="7560840" cy="54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620688"/>
            <a:ext cx="718644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34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20688"/>
            <a:ext cx="5915199" cy="5416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836712"/>
            <a:ext cx="1772817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632" y="4005064"/>
            <a:ext cx="1775794" cy="15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185862"/>
            <a:ext cx="72104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4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385887"/>
            <a:ext cx="70961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038225"/>
            <a:ext cx="69151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4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Гемодинаміка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– </a:t>
            </a:r>
            <a:r>
              <a:rPr lang="ru-RU" b="1" dirty="0" err="1">
                <a:solidFill>
                  <a:srgbClr val="FF0000"/>
                </a:solidFill>
              </a:rPr>
              <a:t>розділ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фізіології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кровообігу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вивчає</a:t>
            </a:r>
            <a:r>
              <a:rPr lang="ru-RU" b="1" dirty="0">
                <a:solidFill>
                  <a:srgbClr val="FF0000"/>
                </a:solidFill>
              </a:rPr>
              <a:t> причини, </a:t>
            </a:r>
            <a:r>
              <a:rPr lang="ru-RU" b="1" dirty="0" err="1">
                <a:solidFill>
                  <a:srgbClr val="FF0000"/>
                </a:solidFill>
              </a:rPr>
              <a:t>умови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механізми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переміщення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крові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серцево-судинній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системі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Рух </a:t>
            </a:r>
            <a:r>
              <a:rPr lang="ru-RU" dirty="0" err="1"/>
              <a:t>крові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силами: </a:t>
            </a:r>
            <a:r>
              <a:rPr lang="ru-RU" dirty="0" err="1"/>
              <a:t>тиском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вона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судинах</a:t>
            </a:r>
            <a:r>
              <a:rPr lang="ru-RU" dirty="0"/>
              <a:t> і опором,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проходженні</a:t>
            </a:r>
            <a:r>
              <a:rPr lang="ru-RU" dirty="0"/>
              <a:t> по </a:t>
            </a:r>
            <a:r>
              <a:rPr lang="ru-RU" dirty="0" err="1"/>
              <a:t>судинах</a:t>
            </a:r>
            <a:r>
              <a:rPr lang="ru-RU" dirty="0"/>
              <a:t>. </a:t>
            </a:r>
          </a:p>
          <a:p>
            <a:r>
              <a:rPr lang="ru-RU" dirty="0" err="1"/>
              <a:t>Рушійною</a:t>
            </a:r>
            <a:r>
              <a:rPr lang="ru-RU" dirty="0"/>
              <a:t> силою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служить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тисків</a:t>
            </a:r>
            <a:r>
              <a:rPr lang="ru-RU" dirty="0"/>
              <a:t>, яка </a:t>
            </a:r>
            <a:r>
              <a:rPr lang="ru-RU" dirty="0" err="1"/>
              <a:t>виникає</a:t>
            </a:r>
            <a:r>
              <a:rPr lang="ru-RU" dirty="0"/>
              <a:t> на початку і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756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371600"/>
            <a:ext cx="70580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69627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5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5829300" cy="3133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73016"/>
            <a:ext cx="43338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31" t="1562" r="1499"/>
          <a:stretch/>
        </p:blipFill>
        <p:spPr>
          <a:xfrm>
            <a:off x="1619672" y="1268760"/>
            <a:ext cx="5688632" cy="45380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3568" y="620689"/>
            <a:ext cx="6799262" cy="50405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Графіки залежності ЕКГ і пульсової хвилі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2447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87"/>
          <a:stretch/>
        </p:blipFill>
        <p:spPr>
          <a:xfrm>
            <a:off x="899592" y="1340768"/>
            <a:ext cx="3129256" cy="3744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1556792"/>
            <a:ext cx="3783512" cy="28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14440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21657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5724525" cy="3143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149080"/>
            <a:ext cx="5715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5657850" cy="2952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284984"/>
            <a:ext cx="57435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3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Значення</a:t>
            </a:r>
            <a:r>
              <a:rPr lang="ru-RU" dirty="0" smtClean="0"/>
              <a:t> закону </a:t>
            </a:r>
            <a:r>
              <a:rPr lang="ru-RU" dirty="0" err="1" smtClean="0"/>
              <a:t>безперервності</a:t>
            </a:r>
            <a:r>
              <a:rPr lang="ru-RU" dirty="0" smtClean="0"/>
              <a:t> </a:t>
            </a:r>
            <a:r>
              <a:rPr lang="ru-RU" dirty="0" err="1" smtClean="0"/>
              <a:t>струмів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5641"/>
          <a:stretch/>
        </p:blipFill>
        <p:spPr>
          <a:xfrm>
            <a:off x="1088861" y="2636912"/>
            <a:ext cx="697474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104"/>
            <a:ext cx="7024744" cy="1143000"/>
          </a:xfrm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Ламінарний рух крові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4792797" cy="446449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 </a:t>
            </a:r>
            <a:r>
              <a:rPr lang="ru-RU" dirty="0" err="1" smtClean="0"/>
              <a:t>судинній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/>
              <a:t>кров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 smtClean="0"/>
              <a:t>циліндричними</a:t>
            </a:r>
            <a:r>
              <a:rPr lang="ru-RU" dirty="0" smtClean="0"/>
              <a:t> шарами;</a:t>
            </a:r>
          </a:p>
          <a:p>
            <a:pPr>
              <a:buFont typeface="Wingdings" pitchFamily="2" charset="2"/>
              <a:buChar char="q"/>
            </a:pPr>
            <a:r>
              <a:rPr lang="uk-UA" dirty="0" err="1" smtClean="0"/>
              <a:t>Форменні</a:t>
            </a:r>
            <a:r>
              <a:rPr lang="uk-UA" dirty="0" smtClean="0"/>
              <a:t> елементи становлять осьовий потік,а плазма рухається по периферії;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Чим менший діаметр судини тим ближче ФЕ біля стінки,і тим більше гальмується рух крові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14845" r="3828" b="2568"/>
          <a:stretch>
            <a:fillRect/>
          </a:stretch>
        </p:blipFill>
        <p:spPr bwMode="auto">
          <a:xfrm>
            <a:off x="5724128" y="2636912"/>
            <a:ext cx="255428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743161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3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5676900" cy="3105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2315"/>
          <a:stretch/>
        </p:blipFill>
        <p:spPr>
          <a:xfrm>
            <a:off x="2627784" y="3573016"/>
            <a:ext cx="577215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7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5610225" cy="3076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645024"/>
            <a:ext cx="425348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07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2776"/>
            <a:ext cx="5695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8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ОСНОВНІ ПОЛОЖЕННЯ РЕОЛОГІЇ КРОВІ ТА ГЕМОДИНАМІКИ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2040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438275"/>
            <a:ext cx="60864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3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5"/>
            <a:ext cx="5112568" cy="2556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220" y="2996952"/>
            <a:ext cx="470616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3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262062"/>
            <a:ext cx="59817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4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68760"/>
            <a:ext cx="61150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5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171575"/>
            <a:ext cx="60483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274" y="2323652"/>
            <a:ext cx="4715197" cy="4534348"/>
          </a:xfrm>
        </p:spPr>
        <p:txBody>
          <a:bodyPr/>
          <a:lstStyle/>
          <a:p>
            <a:r>
              <a:rPr lang="uk-UA" dirty="0" smtClean="0"/>
              <a:t>Рух крові з завихреннями в місцях розгалуження і звуження судин;</a:t>
            </a:r>
          </a:p>
          <a:p>
            <a:r>
              <a:rPr lang="uk-UA" dirty="0" smtClean="0"/>
              <a:t>Додатковий опір току крові</a:t>
            </a:r>
          </a:p>
          <a:p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зосереджений</a:t>
            </a:r>
            <a:r>
              <a:rPr lang="ru-RU" dirty="0"/>
              <a:t> в </a:t>
            </a:r>
            <a:r>
              <a:rPr lang="ru-RU" dirty="0" err="1"/>
              <a:t>прекапілярній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, у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артеріях</a:t>
            </a:r>
            <a:r>
              <a:rPr lang="ru-RU" dirty="0"/>
              <a:t> та </a:t>
            </a:r>
            <a:r>
              <a:rPr lang="ru-RU" dirty="0" err="1"/>
              <a:t>артеріолах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/>
          <a:stretch>
            <a:fillRect/>
          </a:stretch>
        </p:blipFill>
        <p:spPr bwMode="auto">
          <a:xfrm>
            <a:off x="1388612" y="2681288"/>
            <a:ext cx="2716663" cy="27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 dirty="0" smtClean="0"/>
              <a:t>Турбулентний потік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58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4901"/>
          <a:stretch/>
        </p:blipFill>
        <p:spPr>
          <a:xfrm>
            <a:off x="1691680" y="1052736"/>
            <a:ext cx="610552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7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679192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8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8853"/>
          <a:stretch/>
        </p:blipFill>
        <p:spPr>
          <a:xfrm>
            <a:off x="1115616" y="836712"/>
            <a:ext cx="6105525" cy="12165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1760" y="2132856"/>
            <a:ext cx="3783512" cy="28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Функціональні типи  судин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529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Компенсуючі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амортизуючі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аорта, </a:t>
            </a:r>
            <a:r>
              <a:rPr lang="ru-RU" dirty="0" err="1"/>
              <a:t>крупні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endParaRPr lang="ru-RU" dirty="0"/>
          </a:p>
          <a:p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поштовхоподібних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з </a:t>
            </a:r>
            <a:r>
              <a:rPr lang="ru-RU" dirty="0" err="1"/>
              <a:t>серця</a:t>
            </a:r>
            <a:r>
              <a:rPr lang="ru-RU" dirty="0"/>
              <a:t> в </a:t>
            </a:r>
            <a:r>
              <a:rPr lang="ru-RU" dirty="0" err="1"/>
              <a:t>рівномірний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;</a:t>
            </a:r>
          </a:p>
          <a:p>
            <a:r>
              <a:rPr lang="ru-RU" dirty="0" err="1"/>
              <a:t>Резистивні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опору –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, </a:t>
            </a:r>
            <a:r>
              <a:rPr lang="ru-RU" dirty="0" err="1"/>
              <a:t>артеріоли</a:t>
            </a:r>
            <a:r>
              <a:rPr lang="ru-RU" dirty="0"/>
              <a:t>, вони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тонусу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величину </a:t>
            </a:r>
            <a:r>
              <a:rPr lang="ru-RU" dirty="0" err="1"/>
              <a:t>просвіту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резистивними</a:t>
            </a:r>
            <a:r>
              <a:rPr lang="ru-RU" dirty="0"/>
              <a:t> </a:t>
            </a:r>
            <a:r>
              <a:rPr lang="ru-RU" dirty="0" err="1"/>
              <a:t>судинами</a:t>
            </a:r>
            <a:r>
              <a:rPr lang="ru-RU" dirty="0"/>
              <a:t> і </a:t>
            </a:r>
            <a:r>
              <a:rPr lang="ru-RU" dirty="0" err="1"/>
              <a:t>капілярами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судини-сфінктери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прекапілярні</a:t>
            </a:r>
            <a:r>
              <a:rPr lang="ru-RU" dirty="0"/>
              <a:t> </a:t>
            </a:r>
            <a:r>
              <a:rPr lang="ru-RU" dirty="0" err="1"/>
              <a:t>сфінктери</a:t>
            </a:r>
            <a:r>
              <a:rPr lang="ru-RU" dirty="0"/>
              <a:t>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7497" r="5888" b="14995"/>
          <a:stretch>
            <a:fillRect/>
          </a:stretch>
        </p:blipFill>
        <p:spPr bwMode="auto">
          <a:xfrm>
            <a:off x="5724128" y="3270864"/>
            <a:ext cx="273526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620688"/>
            <a:ext cx="4176464" cy="5616624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резистивними</a:t>
            </a:r>
            <a:r>
              <a:rPr lang="ru-RU" dirty="0"/>
              <a:t> </a:t>
            </a:r>
            <a:r>
              <a:rPr lang="ru-RU" dirty="0" err="1"/>
              <a:t>судинами</a:t>
            </a:r>
            <a:r>
              <a:rPr lang="ru-RU" dirty="0"/>
              <a:t> і </a:t>
            </a:r>
            <a:r>
              <a:rPr lang="ru-RU" dirty="0" err="1"/>
              <a:t>капілярами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судини-сфінктери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прекапілярні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сфінктери</a:t>
            </a:r>
            <a:r>
              <a:rPr lang="ru-RU" dirty="0"/>
              <a:t>. </a:t>
            </a:r>
          </a:p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Обмінні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судини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капіляри</a:t>
            </a:r>
            <a:r>
              <a:rPr lang="ru-RU" dirty="0"/>
              <a:t> – тут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та </a:t>
            </a:r>
            <a:r>
              <a:rPr lang="ru-RU" dirty="0" err="1"/>
              <a:t>тканинною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endParaRPr lang="ru-RU" dirty="0"/>
          </a:p>
          <a:p>
            <a:r>
              <a:rPr lang="ru-RU" dirty="0" err="1"/>
              <a:t>Стінка</a:t>
            </a:r>
            <a:r>
              <a:rPr lang="ru-RU" dirty="0"/>
              <a:t> </a:t>
            </a:r>
            <a:r>
              <a:rPr lang="ru-RU" dirty="0" err="1"/>
              <a:t>капілярів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одного шару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скорочення</a:t>
            </a:r>
            <a:r>
              <a:rPr lang="ru-RU" dirty="0"/>
              <a:t> в </a:t>
            </a:r>
            <a:r>
              <a:rPr lang="ru-RU" dirty="0" err="1"/>
              <a:t>капілярів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, величина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просвіту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в </a:t>
            </a:r>
            <a:r>
              <a:rPr lang="ru-RU" dirty="0" err="1"/>
              <a:t>резистивних</a:t>
            </a:r>
            <a:r>
              <a:rPr lang="ru-RU" dirty="0"/>
              <a:t> </a:t>
            </a:r>
            <a:r>
              <a:rPr lang="ru-RU" dirty="0" err="1"/>
              <a:t>судинах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283788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28147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6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92696"/>
            <a:ext cx="6840760" cy="52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7010201" cy="47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0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46704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9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1063</TotalTime>
  <Words>268</Words>
  <Application>Microsoft Office PowerPoint</Application>
  <PresentationFormat>Экран (4:3)</PresentationFormat>
  <Paragraphs>25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Garamond</vt:lpstr>
      <vt:lpstr>Wingdings</vt:lpstr>
      <vt:lpstr>Натуральные материалы</vt:lpstr>
      <vt:lpstr>1_Натуральные материалы</vt:lpstr>
      <vt:lpstr>ОСНОВИ БІОРЕОЛОГІЇ</vt:lpstr>
      <vt:lpstr>Гемодинаміка</vt:lpstr>
      <vt:lpstr>Ламінарний рух крові</vt:lpstr>
      <vt:lpstr>Турбулентний потік</vt:lpstr>
      <vt:lpstr>Функціональні типи  судин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Графіки залежності ЕКГ і пульсової хвилі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Значення закону безперервності струмів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ПОЛОЖЕННЯ РЕОЛОГІЇ КРОВІ ТА ГЕМОДИНАМІКИ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 серцево-судинної системи, механізм її регуляції.  Особливості регіонарного кровообігу</dc:title>
  <dc:creator>НСМ</dc:creator>
  <cp:lastModifiedBy>Нікітчук Тетяна Миколаївна</cp:lastModifiedBy>
  <cp:revision>62</cp:revision>
  <dcterms:modified xsi:type="dcterms:W3CDTF">2021-03-23T12:28:11Z</dcterms:modified>
</cp:coreProperties>
</file>