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299B49-26E1-451C-84B8-16BD6340A7C6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EAACD0-E648-4D95-BB9E-F001790A4A8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err="1" smtClean="0"/>
              <a:t>SWOT-аналіз</a:t>
            </a:r>
            <a:r>
              <a:rPr lang="ru-RU" sz="4400" dirty="0" smtClean="0"/>
              <a:t> </a:t>
            </a:r>
            <a:r>
              <a:rPr lang="ru-RU" sz="4400" dirty="0" err="1" smtClean="0"/>
              <a:t>організації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err="1" smtClean="0"/>
              <a:t>Базові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стратегії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підприємства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визначаються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виходячи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із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зіставлення</a:t>
            </a:r>
            <a:r>
              <a:rPr lang="ru-RU" sz="2800" b="1" i="1" dirty="0" smtClean="0"/>
              <a:t> (</a:t>
            </a:r>
            <a:r>
              <a:rPr lang="ru-RU" sz="2800" b="1" i="1" dirty="0" err="1" smtClean="0"/>
              <a:t>кореляції</a:t>
            </a:r>
            <a:r>
              <a:rPr lang="ru-RU" sz="2800" b="1" i="1" dirty="0" smtClean="0"/>
              <a:t>) характеристик </a:t>
            </a:r>
            <a:r>
              <a:rPr lang="ru-RU" sz="2800" b="1" i="1" dirty="0" err="1" smtClean="0"/>
              <a:t>середовища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функціонування</a:t>
            </a:r>
            <a:r>
              <a:rPr lang="ru-RU" sz="2800" b="1" i="1" dirty="0" smtClean="0"/>
              <a:t> для </a:t>
            </a:r>
            <a:r>
              <a:rPr lang="ru-RU" sz="2800" b="1" i="1" dirty="0" err="1" smtClean="0"/>
              <a:t>чотирьох</a:t>
            </a:r>
            <a:r>
              <a:rPr lang="ru-RU" sz="2800" b="1" i="1" dirty="0" smtClean="0"/>
              <a:t> зон </a:t>
            </a:r>
            <a:r>
              <a:rPr lang="ru-RU" sz="2800" b="1" i="1" dirty="0" err="1" smtClean="0"/>
              <a:t>SWOT-матриці</a:t>
            </a:r>
            <a:r>
              <a:rPr lang="ru-RU" sz="2800" b="1" i="1" dirty="0" smtClean="0"/>
              <a:t> (по В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Дуфа</a:t>
            </a:r>
            <a:r>
              <a:rPr lang="ru-RU" sz="2800" b="1" i="1" dirty="0" smtClean="0"/>
              <a:t>):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</a:t>
            </a:r>
            <a:r>
              <a:rPr lang="ru-RU" dirty="0" err="1" smtClean="0"/>
              <a:t>SO-стратегії</a:t>
            </a:r>
            <a:r>
              <a:rPr lang="ru-RU" dirty="0" smtClean="0"/>
              <a:t> «</a:t>
            </a:r>
            <a:r>
              <a:rPr lang="ru-RU" dirty="0" err="1" smtClean="0"/>
              <a:t>посилення</a:t>
            </a:r>
            <a:r>
              <a:rPr lang="ru-RU" dirty="0" smtClean="0"/>
              <a:t>» (</a:t>
            </a:r>
            <a:r>
              <a:rPr lang="ru-RU" dirty="0" err="1" smtClean="0"/>
              <a:t>max-max</a:t>
            </a:r>
            <a:r>
              <a:rPr lang="ru-RU" dirty="0" smtClean="0"/>
              <a:t>): </a:t>
            </a:r>
            <a:r>
              <a:rPr lang="ru-RU" dirty="0" err="1" smtClean="0"/>
              <a:t>максимізація</a:t>
            </a:r>
            <a:r>
              <a:rPr lang="ru-RU" dirty="0" smtClean="0"/>
              <a:t> «</a:t>
            </a:r>
            <a:r>
              <a:rPr lang="ru-RU" dirty="0" err="1" smtClean="0"/>
              <a:t>сильних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» </a:t>
            </a:r>
            <a:r>
              <a:rPr lang="ru-RU" dirty="0" err="1" smtClean="0"/>
              <a:t>підприємства</a:t>
            </a:r>
            <a:r>
              <a:rPr lang="ru-RU" dirty="0" smtClean="0"/>
              <a:t> (S) </a:t>
            </a:r>
            <a:r>
              <a:rPr lang="ru-RU" dirty="0" err="1" smtClean="0"/>
              <a:t>і</a:t>
            </a:r>
            <a:r>
              <a:rPr lang="ru-RU" dirty="0" smtClean="0"/>
              <a:t> «</a:t>
            </a:r>
            <a:r>
              <a:rPr lang="ru-RU" dirty="0" err="1" smtClean="0"/>
              <a:t>сприятливих</a:t>
            </a:r>
            <a:r>
              <a:rPr lang="ru-RU" dirty="0" smtClean="0"/>
              <a:t> </a:t>
            </a:r>
            <a:r>
              <a:rPr lang="ru-RU" dirty="0" err="1" smtClean="0"/>
              <a:t>можливостей</a:t>
            </a:r>
            <a:r>
              <a:rPr lang="ru-RU" dirty="0" smtClean="0"/>
              <a:t>»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оточення</a:t>
            </a:r>
            <a:r>
              <a:rPr lang="ru-RU" dirty="0" smtClean="0"/>
              <a:t> (О);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ST-стратегії</a:t>
            </a:r>
            <a:r>
              <a:rPr lang="ru-RU" dirty="0" smtClean="0"/>
              <a:t> «</a:t>
            </a:r>
            <a:r>
              <a:rPr lang="ru-RU" dirty="0" err="1" smtClean="0"/>
              <a:t>протиставлення</a:t>
            </a:r>
            <a:r>
              <a:rPr lang="ru-RU" dirty="0" smtClean="0"/>
              <a:t>» (</a:t>
            </a:r>
            <a:r>
              <a:rPr lang="ru-RU" dirty="0" err="1" smtClean="0"/>
              <a:t>max-min</a:t>
            </a:r>
            <a:r>
              <a:rPr lang="ru-RU" dirty="0" smtClean="0"/>
              <a:t>): </a:t>
            </a:r>
            <a:r>
              <a:rPr lang="ru-RU" dirty="0" err="1" smtClean="0"/>
              <a:t>максимізація</a:t>
            </a:r>
            <a:r>
              <a:rPr lang="ru-RU" dirty="0" smtClean="0"/>
              <a:t> «</a:t>
            </a:r>
            <a:r>
              <a:rPr lang="ru-RU" dirty="0" err="1" smtClean="0"/>
              <a:t>сильних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» </a:t>
            </a:r>
            <a:r>
              <a:rPr lang="ru-RU" dirty="0" err="1" smtClean="0"/>
              <a:t>підприємства</a:t>
            </a:r>
            <a:r>
              <a:rPr lang="ru-RU" dirty="0" smtClean="0"/>
              <a:t> (S)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мінімізація</a:t>
            </a:r>
            <a:r>
              <a:rPr lang="ru-RU" dirty="0" smtClean="0"/>
              <a:t> «</a:t>
            </a:r>
            <a:r>
              <a:rPr lang="ru-RU" dirty="0" err="1" smtClean="0"/>
              <a:t>загроз</a:t>
            </a:r>
            <a:r>
              <a:rPr lang="ru-RU" dirty="0" smtClean="0"/>
              <a:t>»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оточення</a:t>
            </a:r>
            <a:r>
              <a:rPr lang="ru-RU" dirty="0" smtClean="0"/>
              <a:t> (T);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WO-стратегії</a:t>
            </a:r>
            <a:r>
              <a:rPr lang="ru-RU" dirty="0" smtClean="0"/>
              <a:t> «</a:t>
            </a:r>
            <a:r>
              <a:rPr lang="ru-RU" dirty="0" err="1" smtClean="0"/>
              <a:t>усунення</a:t>
            </a:r>
            <a:r>
              <a:rPr lang="ru-RU" dirty="0" smtClean="0"/>
              <a:t> </a:t>
            </a:r>
            <a:r>
              <a:rPr lang="ru-RU" dirty="0" err="1" smtClean="0"/>
              <a:t>недоліків</a:t>
            </a:r>
            <a:r>
              <a:rPr lang="ru-RU" dirty="0" smtClean="0"/>
              <a:t>» (</a:t>
            </a:r>
            <a:r>
              <a:rPr lang="ru-RU" dirty="0" err="1" smtClean="0"/>
              <a:t>min-max</a:t>
            </a:r>
            <a:r>
              <a:rPr lang="ru-RU" dirty="0" smtClean="0"/>
              <a:t>): </a:t>
            </a:r>
            <a:r>
              <a:rPr lang="ru-RU" dirty="0" err="1" smtClean="0"/>
              <a:t>мінімізація</a:t>
            </a:r>
            <a:r>
              <a:rPr lang="ru-RU" dirty="0" smtClean="0"/>
              <a:t> «</a:t>
            </a:r>
            <a:r>
              <a:rPr lang="ru-RU" dirty="0" err="1" smtClean="0"/>
              <a:t>слабких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» </a:t>
            </a:r>
            <a:r>
              <a:rPr lang="ru-RU" dirty="0" err="1" smtClean="0"/>
              <a:t>підприємства</a:t>
            </a:r>
            <a:r>
              <a:rPr lang="ru-RU" dirty="0" smtClean="0"/>
              <a:t> (W)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максимізація</a:t>
            </a:r>
            <a:r>
              <a:rPr lang="ru-RU" dirty="0" smtClean="0"/>
              <a:t> «</a:t>
            </a:r>
            <a:r>
              <a:rPr lang="ru-RU" dirty="0" err="1" smtClean="0"/>
              <a:t>можливостей</a:t>
            </a:r>
            <a:r>
              <a:rPr lang="ru-RU" dirty="0" smtClean="0"/>
              <a:t>»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оточення</a:t>
            </a:r>
            <a:r>
              <a:rPr lang="ru-RU" dirty="0" smtClean="0"/>
              <a:t> (О);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WT-стратегії</a:t>
            </a:r>
            <a:r>
              <a:rPr lang="ru-RU" dirty="0" smtClean="0"/>
              <a:t> «перемоги» (</a:t>
            </a:r>
            <a:r>
              <a:rPr lang="ru-RU" dirty="0" err="1" smtClean="0"/>
              <a:t>min-min</a:t>
            </a:r>
            <a:r>
              <a:rPr lang="ru-RU" dirty="0" smtClean="0"/>
              <a:t>): </a:t>
            </a:r>
            <a:r>
              <a:rPr lang="ru-RU" dirty="0" err="1" smtClean="0"/>
              <a:t>мінімізація</a:t>
            </a:r>
            <a:r>
              <a:rPr lang="ru-RU" dirty="0" smtClean="0"/>
              <a:t> «</a:t>
            </a:r>
            <a:r>
              <a:rPr lang="ru-RU" dirty="0" err="1" smtClean="0"/>
              <a:t>слабких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» </a:t>
            </a:r>
            <a:r>
              <a:rPr lang="ru-RU" dirty="0" err="1" smtClean="0"/>
              <a:t>підприємства</a:t>
            </a:r>
            <a:r>
              <a:rPr lang="ru-RU" dirty="0" smtClean="0"/>
              <a:t> (W)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мінімізація</a:t>
            </a:r>
            <a:r>
              <a:rPr lang="ru-RU" dirty="0" smtClean="0"/>
              <a:t> «</a:t>
            </a:r>
            <a:r>
              <a:rPr lang="ru-RU" dirty="0" err="1" smtClean="0"/>
              <a:t>загроз</a:t>
            </a:r>
            <a:r>
              <a:rPr lang="ru-RU" dirty="0" smtClean="0"/>
              <a:t>»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оточення</a:t>
            </a:r>
            <a:r>
              <a:rPr lang="ru-RU" dirty="0" smtClean="0"/>
              <a:t> (T).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Аналіз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SWOT-матриці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дозволяє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відповісти</a:t>
            </a:r>
            <a:r>
              <a:rPr lang="ru-RU" sz="3200" b="1" dirty="0" smtClean="0"/>
              <a:t> на </a:t>
            </a:r>
            <a:r>
              <a:rPr lang="ru-RU" sz="3200" b="1" dirty="0" err="1" smtClean="0"/>
              <a:t>наступні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питання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у </a:t>
            </a:r>
            <a:r>
              <a:rPr lang="ru-RU" dirty="0" err="1" smtClean="0"/>
              <a:t>фірми</a:t>
            </a:r>
            <a:r>
              <a:rPr lang="ru-RU" dirty="0" smtClean="0"/>
              <a:t> </a:t>
            </a:r>
            <a:r>
              <a:rPr lang="ru-RU" dirty="0" err="1" smtClean="0"/>
              <a:t>сильні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uk-UA" dirty="0" smtClean="0"/>
              <a:t>переваги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роблять</a:t>
            </a:r>
            <a:r>
              <a:rPr lang="ru-RU" dirty="0" smtClean="0"/>
              <a:t> </a:t>
            </a:r>
            <a:r>
              <a:rPr lang="ru-RU" dirty="0" err="1" smtClean="0"/>
              <a:t>слабкі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 </a:t>
            </a:r>
            <a:r>
              <a:rPr lang="ru-RU" dirty="0" err="1" smtClean="0"/>
              <a:t>фірми</a:t>
            </a:r>
            <a:r>
              <a:rPr lang="ru-RU" dirty="0" smtClean="0"/>
              <a:t> </a:t>
            </a:r>
            <a:r>
              <a:rPr lang="ru-RU" dirty="0" err="1" smtClean="0"/>
              <a:t>вразливою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в </a:t>
            </a:r>
            <a:r>
              <a:rPr lang="ru-RU" dirty="0" err="1" smtClean="0"/>
              <a:t>конкурентній</a:t>
            </a:r>
            <a:r>
              <a:rPr lang="ru-RU" dirty="0" smtClean="0"/>
              <a:t> </a:t>
            </a:r>
            <a:r>
              <a:rPr lang="ru-RU" dirty="0" err="1" smtClean="0"/>
              <a:t>боротьбі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слабкі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 повинна </a:t>
            </a:r>
            <a:r>
              <a:rPr lang="ru-RU" dirty="0" err="1" smtClean="0"/>
              <a:t>згладити</a:t>
            </a:r>
            <a:r>
              <a:rPr lang="ru-RU" dirty="0" smtClean="0"/>
              <a:t> </a:t>
            </a:r>
            <a:r>
              <a:rPr lang="ru-RU" dirty="0" err="1" smtClean="0"/>
              <a:t>стратегія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своїми</a:t>
            </a:r>
            <a:r>
              <a:rPr lang="ru-RU" dirty="0" smtClean="0"/>
              <a:t> ресурсами?</a:t>
            </a:r>
          </a:p>
          <a:p>
            <a:pPr>
              <a:buNone/>
            </a:pPr>
            <a:r>
              <a:rPr lang="ru-RU" dirty="0" smtClean="0"/>
              <a:t>5)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них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найкращими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6)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загроз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побоюватися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ru-RU" dirty="0" smtClean="0"/>
              <a:t>7) До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стратегічних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вдатися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i="1" dirty="0" err="1" smtClean="0"/>
              <a:t>SWOT-аналіз</a:t>
            </a:r>
            <a:r>
              <a:rPr lang="ru-RU" sz="2800" b="1" i="1" dirty="0" smtClean="0"/>
              <a:t> - </a:t>
            </a:r>
            <a:r>
              <a:rPr lang="ru-RU" sz="2800" b="1" i="1" dirty="0" err="1" smtClean="0"/>
              <a:t>наймогутніший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методологічний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інструмент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що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дозволяє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здійснювати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повний</a:t>
            </a:r>
            <a:r>
              <a:rPr lang="ru-RU" sz="2800" b="1" i="1" dirty="0" smtClean="0"/>
              <a:t> аудит </a:t>
            </a:r>
            <a:r>
              <a:rPr lang="ru-RU" sz="2800" b="1" i="1" dirty="0" err="1" smtClean="0"/>
              <a:t>маркетингової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й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іншої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діяльності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компанії</a:t>
            </a:r>
            <a:r>
              <a:rPr lang="ru-RU" sz="2800" b="1" i="1" dirty="0" smtClean="0"/>
              <a:t>. </a:t>
            </a:r>
            <a:r>
              <a:rPr lang="ru-RU" sz="2800" b="1" i="1" dirty="0" err="1" smtClean="0"/>
              <a:t>Він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дозволяє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виявити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сильні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слабкі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сторони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організації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можливості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загрози</a:t>
            </a:r>
            <a:r>
              <a:rPr lang="ru-RU" sz="2800" b="1" i="1" dirty="0" smtClean="0"/>
              <a:t> (</a:t>
            </a:r>
            <a:r>
              <a:rPr lang="ru-RU" sz="2800" b="1" i="1" dirty="0" err="1" smtClean="0"/>
              <a:t>strength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weaknesses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opportunities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and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threats</a:t>
            </a:r>
            <a:r>
              <a:rPr lang="ru-RU" sz="2800" b="1" i="1" dirty="0" smtClean="0"/>
              <a:t>) при </a:t>
            </a:r>
            <a:r>
              <a:rPr lang="ru-RU" sz="2800" b="1" i="1" dirty="0" err="1" smtClean="0"/>
              <a:t>проведенні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стратегічного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аналізу</a:t>
            </a:r>
            <a:r>
              <a:rPr lang="ru-RU" sz="2800" b="1" i="1" dirty="0" smtClean="0"/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57694"/>
            <a:ext cx="8472518" cy="1966906"/>
          </a:xfrm>
        </p:spPr>
        <p:txBody>
          <a:bodyPr/>
          <a:lstStyle/>
          <a:p>
            <a:r>
              <a:rPr lang="ru-RU" dirty="0" err="1" smtClean="0"/>
              <a:t>SWOT-аналіз</a:t>
            </a:r>
            <a:r>
              <a:rPr lang="ru-RU" dirty="0" smtClean="0"/>
              <a:t> </a:t>
            </a:r>
            <a:r>
              <a:rPr lang="ru-RU" dirty="0" err="1" smtClean="0"/>
              <a:t>очищає</a:t>
            </a:r>
            <a:r>
              <a:rPr lang="ru-RU" dirty="0" smtClean="0"/>
              <a:t> </a:t>
            </a:r>
            <a:r>
              <a:rPr lang="ru-RU" dirty="0" err="1" smtClean="0"/>
              <a:t>дану</a:t>
            </a:r>
            <a:r>
              <a:rPr lang="ru-RU" dirty="0" smtClean="0"/>
              <a:t> </a:t>
            </a:r>
            <a:r>
              <a:rPr lang="ru-RU" dirty="0" err="1" smtClean="0"/>
              <a:t>інформацію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виділяє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важливі</a:t>
            </a:r>
            <a:r>
              <a:rPr lang="ru-RU" dirty="0" smtClean="0"/>
              <a:t>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внутрішнього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зовнішнього</a:t>
            </a:r>
            <a:r>
              <a:rPr lang="ru-RU" dirty="0" smtClean="0"/>
              <a:t> аудиту. Невелика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опорних</a:t>
            </a:r>
            <a:r>
              <a:rPr lang="ru-RU" dirty="0" smtClean="0"/>
              <a:t> </a:t>
            </a:r>
            <a:r>
              <a:rPr lang="ru-RU" dirty="0" err="1" smtClean="0"/>
              <a:t>пунктів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 </a:t>
            </a:r>
            <a:r>
              <a:rPr lang="ru-RU" dirty="0" err="1" smtClean="0"/>
              <a:t>зосередити</a:t>
            </a:r>
            <a:r>
              <a:rPr lang="ru-RU" dirty="0" smtClean="0"/>
              <a:t> на них </a:t>
            </a:r>
            <a:r>
              <a:rPr lang="ru-RU" dirty="0" err="1" smtClean="0"/>
              <a:t>увагу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dirty="0" err="1" smtClean="0"/>
              <a:t>SWOT-аналіз</a:t>
            </a:r>
            <a:r>
              <a:rPr lang="ru-RU" sz="2800" b="1" dirty="0" smtClean="0"/>
              <a:t> структурно </a:t>
            </a:r>
            <a:r>
              <a:rPr lang="ru-RU" sz="2800" b="1" dirty="0" err="1" smtClean="0"/>
              <a:t>складається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наступних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частин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468880"/>
            <a:ext cx="7543824" cy="4389120"/>
          </a:xfrm>
        </p:spPr>
        <p:txBody>
          <a:bodyPr/>
          <a:lstStyle/>
          <a:p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можливостей</a:t>
            </a:r>
            <a:r>
              <a:rPr lang="ru-RU" dirty="0" smtClean="0"/>
              <a:t>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загроз</a:t>
            </a:r>
            <a:r>
              <a:rPr lang="ru-RU" dirty="0" smtClean="0"/>
              <a:t>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сильних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слабких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виявити</a:t>
            </a:r>
            <a:r>
              <a:rPr lang="ru-RU" dirty="0" smtClean="0"/>
              <a:t> в </a:t>
            </a:r>
            <a:r>
              <a:rPr lang="ru-RU" dirty="0" err="1" smtClean="0"/>
              <a:t>зовнішньому</a:t>
            </a:r>
            <a:r>
              <a:rPr lang="ru-RU" dirty="0" smtClean="0"/>
              <a:t> </a:t>
            </a:r>
            <a:r>
              <a:rPr lang="ru-RU" dirty="0" err="1" smtClean="0"/>
              <a:t>середовищі</a:t>
            </a:r>
            <a:r>
              <a:rPr lang="ru-RU" dirty="0" smtClean="0"/>
              <a:t> </a:t>
            </a:r>
            <a:r>
              <a:rPr lang="ru-RU" dirty="0" err="1" smtClean="0"/>
              <a:t>фірми</a:t>
            </a:r>
            <a:r>
              <a:rPr lang="ru-RU" dirty="0" smtClean="0"/>
              <a:t> </a:t>
            </a:r>
            <a:r>
              <a:rPr lang="ru-RU" dirty="0" err="1" smtClean="0"/>
              <a:t>чинники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представляють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одного боку, </a:t>
            </a:r>
            <a:r>
              <a:rPr lang="ru-RU" dirty="0" err="1" smtClean="0"/>
              <a:t>можливості</a:t>
            </a:r>
            <a:r>
              <a:rPr lang="ru-RU" dirty="0" smtClean="0"/>
              <a:t>, 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іншого</a:t>
            </a:r>
            <a:r>
              <a:rPr lang="ru-RU" dirty="0" smtClean="0"/>
              <a:t> - </a:t>
            </a:r>
            <a:r>
              <a:rPr lang="ru-RU" dirty="0" err="1" smtClean="0"/>
              <a:t>загрози</a:t>
            </a:r>
            <a:r>
              <a:rPr lang="ru-RU" dirty="0" smtClean="0"/>
              <a:t> для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Одночасно</a:t>
            </a:r>
            <a:r>
              <a:rPr lang="ru-RU" dirty="0" smtClean="0"/>
              <a:t> </a:t>
            </a:r>
            <a:r>
              <a:rPr lang="ru-RU" dirty="0" err="1" smtClean="0"/>
              <a:t>оцінюються</a:t>
            </a:r>
            <a:r>
              <a:rPr lang="ru-RU" dirty="0" smtClean="0"/>
              <a:t> </a:t>
            </a:r>
            <a:r>
              <a:rPr lang="ru-RU" dirty="0" err="1" smtClean="0"/>
              <a:t>слабкі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сильні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 </a:t>
            </a:r>
            <a:r>
              <a:rPr lang="ru-RU" dirty="0" err="1" smtClean="0"/>
              <a:t>внутрішнього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, перш за все в </a:t>
            </a:r>
            <a:r>
              <a:rPr lang="ru-RU" dirty="0" err="1" smtClean="0"/>
              <a:t>області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, </a:t>
            </a:r>
            <a:r>
              <a:rPr lang="ru-RU" dirty="0" err="1" smtClean="0"/>
              <a:t>фінансів</a:t>
            </a:r>
            <a:r>
              <a:rPr lang="ru-RU" dirty="0" smtClean="0"/>
              <a:t>, </a:t>
            </a:r>
            <a:r>
              <a:rPr lang="ru-RU" dirty="0" err="1" smtClean="0"/>
              <a:t>управління</a:t>
            </a:r>
            <a:r>
              <a:rPr lang="ru-RU" dirty="0" smtClean="0"/>
              <a:t>, маркетингу,</a:t>
            </a:r>
          </a:p>
          <a:p>
            <a:r>
              <a:rPr lang="ru-RU" dirty="0" err="1" smtClean="0"/>
              <a:t>Сила-це</a:t>
            </a:r>
            <a:r>
              <a:rPr lang="ru-RU" dirty="0" smtClean="0"/>
              <a:t> те, в </a:t>
            </a:r>
            <a:r>
              <a:rPr lang="ru-RU" dirty="0" err="1" smtClean="0"/>
              <a:t>чому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 </a:t>
            </a:r>
            <a:r>
              <a:rPr lang="ru-RU" dirty="0" err="1" smtClean="0"/>
              <a:t>досягла</a:t>
            </a:r>
            <a:r>
              <a:rPr lang="ru-RU" dirty="0" smtClean="0"/>
              <a:t> </a:t>
            </a:r>
            <a:r>
              <a:rPr lang="ru-RU" dirty="0" err="1" smtClean="0"/>
              <a:t>успіху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 smtClean="0"/>
              <a:t>їй</a:t>
            </a:r>
            <a:r>
              <a:rPr lang="ru-RU" dirty="0" smtClean="0"/>
              <a:t> </a:t>
            </a:r>
            <a:r>
              <a:rPr lang="ru-RU" dirty="0" err="1" smtClean="0"/>
              <a:t>додаткові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(</a:t>
            </a:r>
            <a:r>
              <a:rPr lang="ru-RU" dirty="0" err="1" smtClean="0"/>
              <a:t>досвід</a:t>
            </a:r>
            <a:r>
              <a:rPr lang="ru-RU" dirty="0" smtClean="0"/>
              <a:t>, </a:t>
            </a:r>
            <a:r>
              <a:rPr lang="ru-RU" dirty="0" err="1" smtClean="0"/>
              <a:t>організаційні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, </a:t>
            </a:r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 err="1" smtClean="0"/>
              <a:t>надійних</a:t>
            </a:r>
            <a:r>
              <a:rPr lang="ru-RU" dirty="0" smtClean="0"/>
              <a:t> </a:t>
            </a:r>
            <a:r>
              <a:rPr lang="ru-RU" dirty="0" err="1" smtClean="0"/>
              <a:t>партнерів</a:t>
            </a:r>
            <a:r>
              <a:rPr lang="ru-RU" dirty="0" smtClean="0"/>
              <a:t> та </a:t>
            </a:r>
            <a:r>
              <a:rPr lang="ru-RU" dirty="0" err="1" smtClean="0"/>
              <a:t>ін</a:t>
            </a:r>
            <a:r>
              <a:rPr lang="ru-RU" dirty="0" smtClean="0"/>
              <a:t>.).</a:t>
            </a:r>
          </a:p>
          <a:p>
            <a:r>
              <a:rPr lang="ru-RU" dirty="0" err="1" smtClean="0"/>
              <a:t>Слабкість</a:t>
            </a:r>
            <a:r>
              <a:rPr lang="ru-RU" dirty="0" smtClean="0"/>
              <a:t> -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чогось</a:t>
            </a:r>
            <a:r>
              <a:rPr lang="ru-RU" dirty="0" smtClean="0"/>
              <a:t> </a:t>
            </a:r>
            <a:r>
              <a:rPr lang="ru-RU" dirty="0" err="1" smtClean="0"/>
              <a:t>важливого</a:t>
            </a:r>
            <a:r>
              <a:rPr lang="ru-RU" dirty="0" smtClean="0"/>
              <a:t> для </a:t>
            </a:r>
            <a:r>
              <a:rPr lang="ru-RU" dirty="0" err="1" smtClean="0"/>
              <a:t>успішного</a:t>
            </a:r>
            <a:r>
              <a:rPr lang="ru-RU" dirty="0" smtClean="0"/>
              <a:t> </a:t>
            </a:r>
            <a:r>
              <a:rPr lang="ru-RU" dirty="0" err="1" smtClean="0"/>
              <a:t>функціонування</a:t>
            </a:r>
            <a:r>
              <a:rPr lang="ru-RU" dirty="0" smtClean="0"/>
              <a:t> </a:t>
            </a:r>
            <a:r>
              <a:rPr lang="ru-RU" dirty="0" err="1" smtClean="0"/>
              <a:t>фірми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ставить </a:t>
            </a:r>
            <a:r>
              <a:rPr lang="ru-RU" dirty="0" err="1" smtClean="0"/>
              <a:t>її</a:t>
            </a:r>
            <a:r>
              <a:rPr lang="ru-RU" dirty="0" smtClean="0"/>
              <a:t> в </a:t>
            </a:r>
            <a:r>
              <a:rPr lang="ru-RU" dirty="0" err="1" smtClean="0"/>
              <a:t>несприятливе</a:t>
            </a:r>
            <a:r>
              <a:rPr lang="ru-RU" dirty="0" smtClean="0"/>
              <a:t> становище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конкурентів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Можливості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позитивні</a:t>
            </a:r>
            <a:r>
              <a:rPr lang="ru-RU" dirty="0" smtClean="0"/>
              <a:t> </a:t>
            </a:r>
            <a:r>
              <a:rPr lang="ru-RU" dirty="0" err="1" smtClean="0"/>
              <a:t>тенденції</a:t>
            </a:r>
            <a:r>
              <a:rPr lang="ru-RU" dirty="0" smtClean="0"/>
              <a:t> та </a:t>
            </a:r>
            <a:r>
              <a:rPr lang="ru-RU" dirty="0" err="1" smtClean="0"/>
              <a:t>явища</a:t>
            </a:r>
            <a:r>
              <a:rPr lang="ru-RU" dirty="0" smtClean="0"/>
              <a:t> у </a:t>
            </a:r>
            <a:r>
              <a:rPr lang="ru-RU" dirty="0" err="1" smtClean="0"/>
              <a:t>зовнішньому</a:t>
            </a:r>
            <a:r>
              <a:rPr lang="ru-RU" dirty="0" smtClean="0"/>
              <a:t> </a:t>
            </a:r>
            <a:r>
              <a:rPr lang="ru-RU" dirty="0" err="1" smtClean="0"/>
              <a:t>середовищі</a:t>
            </a:r>
            <a:r>
              <a:rPr lang="ru-RU" dirty="0" smtClean="0"/>
              <a:t>,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прибутку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Загрози-це</a:t>
            </a:r>
            <a:r>
              <a:rPr lang="ru-RU" dirty="0" smtClean="0"/>
              <a:t> </a:t>
            </a:r>
            <a:r>
              <a:rPr lang="ru-RU" dirty="0" err="1" smtClean="0"/>
              <a:t>негативні</a:t>
            </a:r>
            <a:r>
              <a:rPr lang="ru-RU" dirty="0" smtClean="0"/>
              <a:t> </a:t>
            </a:r>
            <a:r>
              <a:rPr lang="ru-RU" dirty="0" err="1" smtClean="0"/>
              <a:t>тенденції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при </a:t>
            </a:r>
            <a:r>
              <a:rPr lang="ru-RU" dirty="0" err="1" smtClean="0"/>
              <a:t>відсутності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на них </a:t>
            </a:r>
            <a:r>
              <a:rPr lang="ru-RU" dirty="0" err="1" smtClean="0"/>
              <a:t>можуть</a:t>
            </a:r>
            <a:r>
              <a:rPr lang="ru-RU" dirty="0" smtClean="0"/>
              <a:t> привести до </a:t>
            </a:r>
            <a:r>
              <a:rPr lang="ru-RU" dirty="0" err="1" smtClean="0"/>
              <a:t>несприятливої</a:t>
            </a:r>
            <a:r>
              <a:rPr lang="ru-RU" dirty="0" smtClean="0"/>
              <a:t> ​​</a:t>
            </a:r>
            <a:r>
              <a:rPr lang="ru-RU" dirty="0" err="1" smtClean="0"/>
              <a:t>ситуації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Алгоритм </a:t>
            </a:r>
            <a:r>
              <a:rPr lang="ru-RU" sz="3200" b="1" dirty="0" err="1" smtClean="0"/>
              <a:t>аналізу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Сильні</a:t>
            </a:r>
            <a:r>
              <a:rPr lang="ru-RU" dirty="0" smtClean="0"/>
              <a:t> </a:t>
            </a:r>
            <a:r>
              <a:rPr lang="ru-RU" dirty="0" err="1" smtClean="0"/>
              <a:t>сторони</a:t>
            </a:r>
            <a:r>
              <a:rPr lang="ru-RU" dirty="0" smtClean="0"/>
              <a:t> </a:t>
            </a:r>
            <a:r>
              <a:rPr lang="ru-RU" dirty="0" err="1" smtClean="0"/>
              <a:t>фірми</a:t>
            </a:r>
            <a:r>
              <a:rPr lang="ru-RU" dirty="0" smtClean="0"/>
              <a:t> </a:t>
            </a:r>
            <a:r>
              <a:rPr lang="ru-RU" dirty="0" err="1" smtClean="0"/>
              <a:t>зазвичай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як основа </a:t>
            </a:r>
            <a:r>
              <a:rPr lang="ru-RU" dirty="0" err="1" smtClean="0"/>
              <a:t>формування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стратегії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досягнення</a:t>
            </a:r>
            <a:r>
              <a:rPr lang="ru-RU" dirty="0" smtClean="0"/>
              <a:t> </a:t>
            </a:r>
            <a:r>
              <a:rPr lang="ru-RU" dirty="0" err="1" smtClean="0"/>
              <a:t>конкурентних</a:t>
            </a:r>
            <a:r>
              <a:rPr lang="ru-RU" dirty="0" smtClean="0"/>
              <a:t> </a:t>
            </a:r>
            <a:r>
              <a:rPr lang="ru-RU" dirty="0" err="1" smtClean="0"/>
              <a:t>переваг</a:t>
            </a:r>
            <a:r>
              <a:rPr lang="ru-RU" dirty="0" smtClean="0"/>
              <a:t>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сильних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 </a:t>
            </a:r>
            <a:r>
              <a:rPr lang="ru-RU" dirty="0" err="1" smtClean="0"/>
              <a:t>недостатньо</a:t>
            </a:r>
            <a:r>
              <a:rPr lang="ru-RU" dirty="0" smtClean="0"/>
              <a:t>, </a:t>
            </a:r>
            <a:r>
              <a:rPr lang="ru-RU" dirty="0" err="1" smtClean="0"/>
              <a:t>фірма</a:t>
            </a:r>
            <a:r>
              <a:rPr lang="ru-RU" dirty="0" smtClean="0"/>
              <a:t> повинна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цілеспрямовано</a:t>
            </a:r>
            <a:r>
              <a:rPr lang="ru-RU" dirty="0" smtClean="0"/>
              <a:t> </a:t>
            </a:r>
            <a:r>
              <a:rPr lang="ru-RU" dirty="0" err="1" smtClean="0"/>
              <a:t>створювати</a:t>
            </a:r>
            <a:r>
              <a:rPr lang="ru-RU" dirty="0" smtClean="0"/>
              <a:t>, </a:t>
            </a:r>
            <a:r>
              <a:rPr lang="ru-RU" dirty="0" err="1" smtClean="0"/>
              <a:t>одночасно</a:t>
            </a:r>
            <a:r>
              <a:rPr lang="ru-RU" dirty="0" smtClean="0"/>
              <a:t> </a:t>
            </a:r>
            <a:r>
              <a:rPr lang="ru-RU" dirty="0" err="1" smtClean="0"/>
              <a:t>роблячи</a:t>
            </a:r>
            <a:r>
              <a:rPr lang="ru-RU" dirty="0" smtClean="0"/>
              <a:t> все </a:t>
            </a:r>
            <a:r>
              <a:rPr lang="ru-RU" dirty="0" err="1" smtClean="0"/>
              <a:t>необхідне</a:t>
            </a:r>
            <a:r>
              <a:rPr lang="ru-RU" dirty="0" smtClean="0"/>
              <a:t> для </a:t>
            </a:r>
            <a:r>
              <a:rPr lang="ru-RU" dirty="0" err="1" smtClean="0"/>
              <a:t>подолання</a:t>
            </a:r>
            <a:r>
              <a:rPr lang="ru-RU" dirty="0" smtClean="0"/>
              <a:t> </a:t>
            </a:r>
            <a:r>
              <a:rPr lang="ru-RU" dirty="0" err="1" smtClean="0"/>
              <a:t>слабких</a:t>
            </a:r>
            <a:r>
              <a:rPr lang="ru-RU" dirty="0" smtClean="0"/>
              <a:t> </a:t>
            </a:r>
            <a:r>
              <a:rPr lang="ru-RU" dirty="0" err="1" smtClean="0"/>
              <a:t>сторін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роблять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вразливою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враховувати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те,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невикористані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перетворитися</a:t>
            </a:r>
            <a:r>
              <a:rPr lang="ru-RU" dirty="0" smtClean="0"/>
              <a:t> в </a:t>
            </a:r>
            <a:r>
              <a:rPr lang="ru-RU" dirty="0" err="1" smtClean="0"/>
              <a:t>загрози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ними </a:t>
            </a:r>
            <a:r>
              <a:rPr lang="ru-RU" dirty="0" err="1" smtClean="0"/>
              <a:t>скористаються</a:t>
            </a:r>
            <a:r>
              <a:rPr lang="ru-RU" dirty="0" smtClean="0"/>
              <a:t> </a:t>
            </a:r>
            <a:r>
              <a:rPr lang="ru-RU" dirty="0" err="1" smtClean="0"/>
              <a:t>конкуренти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навпаки</a:t>
            </a:r>
            <a:r>
              <a:rPr lang="ru-RU" dirty="0" smtClean="0"/>
              <a:t>, </a:t>
            </a:r>
            <a:r>
              <a:rPr lang="ru-RU" dirty="0" err="1" smtClean="0"/>
              <a:t>запобігли</a:t>
            </a:r>
            <a:r>
              <a:rPr lang="ru-RU" dirty="0" smtClean="0"/>
              <a:t> </a:t>
            </a:r>
            <a:r>
              <a:rPr lang="ru-RU" dirty="0" err="1" smtClean="0"/>
              <a:t>загрози</a:t>
            </a:r>
            <a:r>
              <a:rPr lang="ru-RU" dirty="0" smtClean="0"/>
              <a:t> - </a:t>
            </a:r>
            <a:r>
              <a:rPr lang="ru-RU" dirty="0" err="1" smtClean="0"/>
              <a:t>створити</a:t>
            </a:r>
            <a:r>
              <a:rPr lang="ru-RU" dirty="0" smtClean="0"/>
              <a:t> </a:t>
            </a:r>
            <a:r>
              <a:rPr lang="ru-RU" dirty="0" err="1" smtClean="0"/>
              <a:t>додаткові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72518" cy="1143000"/>
          </a:xfrm>
        </p:spPr>
        <p:txBody>
          <a:bodyPr>
            <a:noAutofit/>
          </a:bodyPr>
          <a:lstStyle/>
          <a:p>
            <a:pPr algn="r"/>
            <a:r>
              <a:rPr lang="ru-RU" sz="2000" b="1" i="1" dirty="0" err="1" smtClean="0"/>
              <a:t>Можливості</a:t>
            </a:r>
            <a:r>
              <a:rPr lang="ru-RU" sz="2000" b="1" i="1" dirty="0" smtClean="0"/>
              <a:t> та </a:t>
            </a:r>
            <a:r>
              <a:rPr lang="ru-RU" sz="2000" b="1" i="1" dirty="0" err="1" smtClean="0"/>
              <a:t>загрози</a:t>
            </a:r>
            <a:r>
              <a:rPr lang="ru-RU" sz="2000" b="1" i="1" dirty="0" smtClean="0"/>
              <a:t> на </a:t>
            </a:r>
            <a:r>
              <a:rPr lang="ru-RU" sz="2000" b="1" i="1" dirty="0" err="1" smtClean="0"/>
              <a:t>практиці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ранжуються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експертами</a:t>
            </a:r>
            <a:r>
              <a:rPr lang="ru-RU" sz="2000" b="1" i="1" dirty="0" smtClean="0"/>
              <a:t> за </a:t>
            </a:r>
            <a:r>
              <a:rPr lang="ru-RU" sz="2000" b="1" i="1" dirty="0" err="1" smtClean="0"/>
              <a:t>ступенем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впливу</a:t>
            </a:r>
            <a:r>
              <a:rPr lang="ru-RU" sz="2000" b="1" i="1" dirty="0" smtClean="0"/>
              <a:t> на </a:t>
            </a:r>
            <a:r>
              <a:rPr lang="ru-RU" sz="2000" b="1" i="1" dirty="0" err="1" smtClean="0"/>
              <a:t>організацію</a:t>
            </a:r>
            <a:r>
              <a:rPr lang="ru-RU" sz="2000" b="1" i="1" dirty="0" smtClean="0"/>
              <a:t> (</a:t>
            </a:r>
            <a:r>
              <a:rPr lang="ru-RU" sz="2000" b="1" i="1" dirty="0" err="1" smtClean="0"/>
              <a:t>від</a:t>
            </a:r>
            <a:r>
              <a:rPr lang="ru-RU" sz="2000" b="1" i="1" dirty="0" smtClean="0"/>
              <a:t> 0 до 10 </a:t>
            </a:r>
            <a:r>
              <a:rPr lang="ru-RU" sz="2000" b="1" i="1" dirty="0" err="1" smtClean="0"/>
              <a:t>балів</a:t>
            </a:r>
            <a:r>
              <a:rPr lang="ru-RU" sz="2000" b="1" i="1" dirty="0" smtClean="0"/>
              <a:t>) </a:t>
            </a:r>
            <a:r>
              <a:rPr lang="ru-RU" sz="2000" b="1" i="1" dirty="0" err="1" smtClean="0"/>
              <a:t>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ймовірності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реалізації</a:t>
            </a:r>
            <a:r>
              <a:rPr lang="ru-RU" sz="2000" b="1" i="1" dirty="0" smtClean="0"/>
              <a:t> (</a:t>
            </a:r>
            <a:r>
              <a:rPr lang="ru-RU" sz="2000" b="1" i="1" dirty="0" err="1" smtClean="0"/>
              <a:t>від</a:t>
            </a:r>
            <a:r>
              <a:rPr lang="ru-RU" sz="2000" b="1" i="1" dirty="0" smtClean="0"/>
              <a:t> 0 до 1). </a:t>
            </a:r>
            <a:r>
              <a:rPr lang="ru-RU" sz="2000" b="1" i="1" dirty="0" err="1" smtClean="0"/>
              <a:t>Потім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виводиться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узагальнений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показник</a:t>
            </a:r>
            <a:r>
              <a:rPr lang="ru-RU" sz="2000" b="1" i="1" dirty="0" smtClean="0"/>
              <a:t>. </a:t>
            </a:r>
            <a:r>
              <a:rPr lang="ru-RU" sz="2000" b="1" i="1" dirty="0" err="1" smtClean="0"/>
              <a:t>Отримані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результати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відображаються</a:t>
            </a:r>
            <a:r>
              <a:rPr lang="ru-RU" sz="2000" b="1" i="1" dirty="0" smtClean="0"/>
              <a:t> у </a:t>
            </a:r>
            <a:r>
              <a:rPr lang="ru-RU" sz="2000" b="1" i="1" dirty="0" err="1" smtClean="0"/>
              <a:t>відповідних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матрицях</a:t>
            </a:r>
            <a:r>
              <a:rPr lang="ru-RU" sz="2000" b="1" i="1" dirty="0" smtClean="0"/>
              <a:t> (табл. 1.1)</a:t>
            </a:r>
            <a:endParaRPr lang="ru-RU" sz="2000" b="1" i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928802"/>
          <a:ext cx="6874169" cy="4596986"/>
        </p:xfrm>
        <a:graphic>
          <a:graphicData uri="http://schemas.openxmlformats.org/drawingml/2006/table">
            <a:tbl>
              <a:tblPr/>
              <a:tblGrid>
                <a:gridCol w="2286016"/>
                <a:gridCol w="2500330"/>
                <a:gridCol w="2087823"/>
              </a:tblGrid>
              <a:tr h="916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Зовнішнє </a:t>
                      </a:r>
                      <a:r>
                        <a:rPr lang="uk-UA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середовище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Внутрішнє середовище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Можливості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________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________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…….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Загрози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…….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6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Сильн</a:t>
                      </a: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сторони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Поле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сильн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можливостей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Поле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сильн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загроз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6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Слаб</a:t>
                      </a:r>
                      <a:r>
                        <a:rPr lang="uk-UA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кі сторони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_____________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Поле слаб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ких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можливостей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Поле слаб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ких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 загроз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62" marR="1062" marT="1062" marB="1062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14744" y="1500174"/>
            <a:ext cx="1889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Матриця</a:t>
            </a:r>
            <a:r>
              <a:rPr lang="ru-RU" dirty="0" smtClean="0"/>
              <a:t> </a:t>
            </a:r>
            <a:r>
              <a:rPr lang="ru-RU" dirty="0"/>
              <a:t>SWOT</a:t>
            </a:r>
            <a:r>
              <a:rPr lang="ru-RU" baseline="30000" dirty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/>
              <a:t>Особливості аналізу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 таблиці 1 наводяться категорії, </a:t>
            </a:r>
            <a:r>
              <a:rPr lang="uk-UA" dirty="0" smtClean="0"/>
              <a:t>що найбільш </a:t>
            </a:r>
            <a:r>
              <a:rPr lang="uk-UA" dirty="0" smtClean="0"/>
              <a:t>часто включаються в SWOT-аналіз. </a:t>
            </a:r>
            <a:endParaRPr lang="uk-UA" dirty="0" smtClean="0"/>
          </a:p>
          <a:p>
            <a:r>
              <a:rPr lang="uk-UA" dirty="0" smtClean="0"/>
              <a:t>Кожен </a:t>
            </a:r>
            <a:r>
              <a:rPr lang="uk-UA" dirty="0" smtClean="0"/>
              <a:t>SWOT унікальний і може включати одну або дві з них, а то і все відразу. </a:t>
            </a:r>
            <a:endParaRPr lang="uk-UA" dirty="0" smtClean="0"/>
          </a:p>
          <a:p>
            <a:r>
              <a:rPr lang="uk-UA" dirty="0" smtClean="0"/>
              <a:t>Кожен </a:t>
            </a:r>
            <a:r>
              <a:rPr lang="uk-UA" dirty="0" smtClean="0"/>
              <a:t>елемент в залежності від сприйняття покупців може виявитися як силою, так і слабкістю (при аналізі внутрішньої складової), а також, відповідно, як можливістю, так і загрозою (при аналізі зовнішньої складової).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uk-UA" sz="3200" b="1" dirty="0" smtClean="0"/>
              <a:t>Категорії</a:t>
            </a:r>
            <a:r>
              <a:rPr lang="uk-UA" sz="3200" b="1" dirty="0" smtClean="0"/>
              <a:t>, </a:t>
            </a:r>
            <a:r>
              <a:rPr lang="uk-UA" sz="3200" b="1" dirty="0" smtClean="0"/>
              <a:t> які найбільш </a:t>
            </a:r>
            <a:r>
              <a:rPr lang="uk-UA" sz="3200" b="1" dirty="0" smtClean="0"/>
              <a:t>часто включаються в SWOT-аналіз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1" y="1428736"/>
          <a:ext cx="8572562" cy="5228170"/>
        </p:xfrm>
        <a:graphic>
          <a:graphicData uri="http://schemas.openxmlformats.org/drawingml/2006/table">
            <a:tbl>
              <a:tblPr/>
              <a:tblGrid>
                <a:gridCol w="4429157"/>
                <a:gridCol w="2143140"/>
                <a:gridCol w="2000265"/>
              </a:tblGrid>
              <a:tr h="194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Показники зовнішнього середовища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Показники безпосереднього оточення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Показники внутрішнього середовища компанії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194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Економічні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чинники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величини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ВНП,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темпів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інфляції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рівня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безробіття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процентної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ставки,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продуктивності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праці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норм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оподатковування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платіжного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балансу, норм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накопичення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т.п.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Політичні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чітке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уявлення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намір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державної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влади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щодо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розвитку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суспільства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та про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засоби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за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допомогою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держава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має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намір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проводити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життя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свою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політику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Ринкові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численні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можуть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зробити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безпосередній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вплив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успіхи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провали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організації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Технологічні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можливості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наука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відкриває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для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виробництва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нової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продукції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Міжнародні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загрози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можливості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можуть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виникнути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легкості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доступу до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сировинних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матеріалів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діяльності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іноземних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картелів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змін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валютного курсу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політичних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рішень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країнах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виступають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ролі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інвестиційних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об'єктів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або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ринків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Правові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фактори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вивчення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законів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та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інших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нормативних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дієвість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правової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системи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Соціальні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чинники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ставлення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людей до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роботи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життя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звичаї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вірування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демографічна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структура,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поділ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цінностей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зростання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населення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рівень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освіти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т.д.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Покупці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географічне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положення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демографічні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характеристики,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соціально-психологічні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характеристики,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ставлення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покупців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до продукту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Постачальники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вартість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товару,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поставляється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гарантія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якості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часовий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графік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поставок,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пунктуальність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обов'язковість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виконання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умов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постачальником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Конкуренти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виявлення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слабких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сильних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сторін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Ринок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робочої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Кадри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фірми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їх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потенціал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кваліфікація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інтереси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організація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управління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Виробництво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включаючи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організаційні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операційні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техніко-технологічні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характеристики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наукові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дослідження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розробки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фінанси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фірми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маркетинг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організаційна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культура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3" marR="4213" marT="4213" marB="421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Правила аналізу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Для кожного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розглянутих</a:t>
            </a:r>
            <a:r>
              <a:rPr lang="ru-RU" dirty="0" smtClean="0"/>
              <a:t> </a:t>
            </a:r>
            <a:r>
              <a:rPr lang="ru-RU" dirty="0" err="1" smtClean="0"/>
              <a:t>ринків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сегментів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перерахувати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важливі</a:t>
            </a:r>
            <a:r>
              <a:rPr lang="ru-RU" dirty="0" smtClean="0"/>
              <a:t> (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відношення</a:t>
            </a:r>
            <a:r>
              <a:rPr lang="ru-RU" dirty="0" smtClean="0"/>
              <a:t> / </a:t>
            </a:r>
            <a:r>
              <a:rPr lang="ru-RU" dirty="0" err="1" smtClean="0"/>
              <a:t>впливають</a:t>
            </a:r>
            <a:r>
              <a:rPr lang="ru-RU" dirty="0" smtClean="0"/>
              <a:t> на </a:t>
            </a:r>
            <a:r>
              <a:rPr lang="ru-RU" dirty="0" err="1" smtClean="0"/>
              <a:t>бізнес</a:t>
            </a:r>
            <a:r>
              <a:rPr lang="ru-RU" dirty="0" smtClean="0"/>
              <a:t>) </a:t>
            </a:r>
            <a:r>
              <a:rPr lang="ru-RU" dirty="0" err="1" smtClean="0"/>
              <a:t>елементи</a:t>
            </a:r>
            <a:r>
              <a:rPr lang="ru-RU" dirty="0" smtClean="0"/>
              <a:t> за </a:t>
            </a:r>
            <a:r>
              <a:rPr lang="ru-RU" dirty="0" err="1" smtClean="0"/>
              <a:t>всіма</a:t>
            </a:r>
            <a:r>
              <a:rPr lang="ru-RU" dirty="0" smtClean="0"/>
              <a:t> </a:t>
            </a:r>
            <a:r>
              <a:rPr lang="ru-RU" dirty="0" err="1" smtClean="0"/>
              <a:t>чотирма</a:t>
            </a:r>
            <a:r>
              <a:rPr lang="ru-RU" dirty="0" smtClean="0"/>
              <a:t> </a:t>
            </a:r>
            <a:r>
              <a:rPr lang="ru-RU" dirty="0" err="1" smtClean="0"/>
              <a:t>категоріями</a:t>
            </a:r>
            <a:r>
              <a:rPr lang="ru-RU" dirty="0" smtClean="0"/>
              <a:t>: </a:t>
            </a:r>
            <a:r>
              <a:rPr lang="ru-RU" dirty="0" err="1" smtClean="0"/>
              <a:t>сили</a:t>
            </a:r>
            <a:r>
              <a:rPr lang="ru-RU" dirty="0" smtClean="0"/>
              <a:t>, </a:t>
            </a:r>
            <a:r>
              <a:rPr lang="ru-RU" dirty="0" err="1" smtClean="0"/>
              <a:t>слабкості</a:t>
            </a:r>
            <a:r>
              <a:rPr lang="ru-RU" dirty="0" smtClean="0"/>
              <a:t>, </a:t>
            </a:r>
            <a:r>
              <a:rPr lang="ru-RU" dirty="0" err="1" smtClean="0"/>
              <a:t>можливості</a:t>
            </a:r>
            <a:r>
              <a:rPr lang="ru-RU" dirty="0" smtClean="0"/>
              <a:t> та </a:t>
            </a:r>
            <a:r>
              <a:rPr lang="ru-RU" dirty="0" err="1" smtClean="0"/>
              <a:t>загрози</a:t>
            </a:r>
            <a:r>
              <a:rPr lang="ru-RU" dirty="0" smtClean="0"/>
              <a:t>. У </a:t>
            </a:r>
            <a:r>
              <a:rPr lang="ru-RU" dirty="0" err="1" smtClean="0"/>
              <a:t>кожній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них </a:t>
            </a:r>
            <a:r>
              <a:rPr lang="ru-RU" dirty="0" err="1" smtClean="0"/>
              <a:t>формулювання</a:t>
            </a:r>
            <a:r>
              <a:rPr lang="ru-RU" dirty="0" smtClean="0"/>
              <a:t> </a:t>
            </a:r>
            <a:r>
              <a:rPr lang="ru-RU" dirty="0" err="1" smtClean="0"/>
              <a:t>повинні</a:t>
            </a:r>
            <a:r>
              <a:rPr lang="ru-RU" dirty="0" smtClean="0"/>
              <a:t> бути </a:t>
            </a:r>
            <a:r>
              <a:rPr lang="ru-RU" dirty="0" err="1" smtClean="0"/>
              <a:t>впорядковані</a:t>
            </a:r>
            <a:r>
              <a:rPr lang="ru-RU" dirty="0" smtClean="0"/>
              <a:t> за </a:t>
            </a:r>
            <a:r>
              <a:rPr lang="ru-RU" dirty="0" err="1" smtClean="0"/>
              <a:t>значимістю</a:t>
            </a:r>
            <a:r>
              <a:rPr lang="ru-RU" dirty="0" smtClean="0"/>
              <a:t>: </a:t>
            </a:r>
            <a:r>
              <a:rPr lang="ru-RU" dirty="0" err="1" smtClean="0"/>
              <a:t>спочатку</a:t>
            </a:r>
            <a:r>
              <a:rPr lang="ru-RU" dirty="0" smtClean="0"/>
              <a:t> </a:t>
            </a:r>
            <a:r>
              <a:rPr lang="ru-RU" dirty="0" err="1" smtClean="0"/>
              <a:t>йде</a:t>
            </a:r>
            <a:r>
              <a:rPr lang="ru-RU" dirty="0" smtClean="0"/>
              <a:t> </a:t>
            </a:r>
            <a:r>
              <a:rPr lang="ru-RU" dirty="0" err="1" smtClean="0"/>
              <a:t>загроза</a:t>
            </a:r>
            <a:r>
              <a:rPr lang="ru-RU" dirty="0" smtClean="0"/>
              <a:t> номер один </a:t>
            </a:r>
            <a:r>
              <a:rPr lang="ru-RU" dirty="0" err="1" smtClean="0"/>
              <a:t>і</a:t>
            </a:r>
            <a:r>
              <a:rPr lang="ru-RU" dirty="0" smtClean="0"/>
              <a:t> так </a:t>
            </a:r>
            <a:r>
              <a:rPr lang="ru-RU" dirty="0" err="1" smtClean="0"/>
              <a:t>далі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SWOT </a:t>
            </a:r>
            <a:r>
              <a:rPr lang="ru-RU" dirty="0" smtClean="0"/>
              <a:t>повинен бути як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сфокусованим</a:t>
            </a:r>
            <a:r>
              <a:rPr lang="ru-RU" dirty="0" smtClean="0"/>
              <a:t>: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, то для кожного нового ринку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покупців</a:t>
            </a:r>
            <a:r>
              <a:rPr lang="ru-RU" dirty="0" smtClean="0"/>
              <a:t> </a:t>
            </a:r>
            <a:r>
              <a:rPr lang="ru-RU" dirty="0" err="1" smtClean="0"/>
              <a:t>будується</a:t>
            </a:r>
            <a:r>
              <a:rPr lang="ru-RU" dirty="0" smtClean="0"/>
              <a:t> </a:t>
            </a:r>
            <a:r>
              <a:rPr lang="ru-RU" dirty="0" err="1" smtClean="0"/>
              <a:t>окрема</a:t>
            </a:r>
            <a:r>
              <a:rPr lang="ru-RU" dirty="0" smtClean="0"/>
              <a:t> </a:t>
            </a:r>
            <a:r>
              <a:rPr lang="ru-RU" dirty="0" err="1" smtClean="0"/>
              <a:t>таблиця</a:t>
            </a:r>
            <a:r>
              <a:rPr lang="ru-RU" dirty="0" smtClean="0"/>
              <a:t>.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сенсу</a:t>
            </a:r>
            <a:r>
              <a:rPr lang="ru-RU" dirty="0" smtClean="0"/>
              <a:t> </a:t>
            </a:r>
            <a:r>
              <a:rPr lang="ru-RU" dirty="0" err="1" smtClean="0"/>
              <a:t>перераховувати</a:t>
            </a:r>
            <a:r>
              <a:rPr lang="ru-RU" dirty="0" smtClean="0"/>
              <a:t> все </a:t>
            </a:r>
            <a:r>
              <a:rPr lang="ru-RU" dirty="0" err="1" smtClean="0"/>
              <a:t>можливе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неможливе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1061</Words>
  <Application>Microsoft Office PowerPoint</Application>
  <PresentationFormat>Экран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SWOT-аналіз організації</vt:lpstr>
      <vt:lpstr>SWOT-аналіз - наймогутніший методологічний інструмент, що дозволяє здійснювати повний аудит маркетингової й іншої діяльності компанії. Він дозволяє виявити сильні і слабкі сторони організації, можливості і загрози (strength, weaknesses, opportunities and threats) при проведенні стратегічного аналізу. </vt:lpstr>
      <vt:lpstr>SWOT-аналіз структурно складається з наступних частин:</vt:lpstr>
      <vt:lpstr>Слайд 4</vt:lpstr>
      <vt:lpstr>Алгоритм аналізу</vt:lpstr>
      <vt:lpstr>Можливості та загрози на практиці ранжуються експертами за ступенем впливу на організацію (від 0 до 10 балів) і ймовірності реалізації (від 0 до 1). Потім виводиться узагальнений показник. Отримані результати відображаються у відповідних матрицях (табл. 1.1)</vt:lpstr>
      <vt:lpstr>Особливості аналізу</vt:lpstr>
      <vt:lpstr>Категорії,  які найбільш часто включаються в SWOT-аналіз</vt:lpstr>
      <vt:lpstr>Правила аналізу</vt:lpstr>
      <vt:lpstr>Базові стратегії підприємства визначаються, виходячи із зіставлення (кореляції) характеристик середовища функціонування для чотирьох зон SWOT-матриці (по В. Дуфа):</vt:lpstr>
      <vt:lpstr>Аналіз SWOT-матриці дозволяє відповісти на наступні питання: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SWOT-аналіз організації</dc:title>
  <dc:creator>Андрей</dc:creator>
  <cp:lastModifiedBy>Андрей</cp:lastModifiedBy>
  <cp:revision>26</cp:revision>
  <dcterms:created xsi:type="dcterms:W3CDTF">2016-03-03T10:49:36Z</dcterms:created>
  <dcterms:modified xsi:type="dcterms:W3CDTF">2016-03-03T14:49:32Z</dcterms:modified>
</cp:coreProperties>
</file>