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74" r:id="rId7"/>
    <p:sldId id="269" r:id="rId8"/>
    <p:sldId id="270" r:id="rId9"/>
    <p:sldId id="258" r:id="rId10"/>
    <p:sldId id="271" r:id="rId11"/>
    <p:sldId id="272" r:id="rId12"/>
    <p:sldId id="264" r:id="rId13"/>
    <p:sldId id="273" r:id="rId14"/>
    <p:sldId id="260" r:id="rId15"/>
    <p:sldId id="262" r:id="rId16"/>
    <p:sldId id="261" r:id="rId17"/>
    <p:sldId id="267" r:id="rId18"/>
    <p:sldId id="263" r:id="rId19"/>
    <p:sldId id="265" r:id="rId20"/>
    <p:sldId id="268" r:id="rId21"/>
  </p:sldIdLst>
  <p:sldSz cx="12192000" cy="6858000"/>
  <p:notesSz cx="6669088" cy="9872663"/>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autoAdjust="0"/>
  </p:normalViewPr>
  <p:slideViewPr>
    <p:cSldViewPr snapToGrid="0" showGuides="1">
      <p:cViewPr varScale="1">
        <p:scale>
          <a:sx n="70" d="100"/>
          <a:sy n="70" d="100"/>
        </p:scale>
        <p:origin x="738" y="6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6" d="100"/>
          <a:sy n="76" d="100"/>
        </p:scale>
        <p:origin x="4074"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E8CBB508-5589-42E7-A433-D119AC0FFB77}"/>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pPr rtl="0"/>
            <a:fld id="{B99FCB9F-9216-417F-9BD4-A342FB3AE3FA}" type="datetime1">
              <a:rPr lang="ru-RU" smtClean="0"/>
              <a:t>15.11.2024</a:t>
            </a:fld>
            <a:endParaRPr lang="ru-RU" dirty="0"/>
          </a:p>
        </p:txBody>
      </p:sp>
      <p:sp>
        <p:nvSpPr>
          <p:cNvPr id="4" name="Нижний колонтитул 3">
            <a:extLst>
              <a:ext uri="{FF2B5EF4-FFF2-40B4-BE49-F238E27FC236}">
                <a16:creationId xmlns:a16="http://schemas.microsoft.com/office/drawing/2014/main" id="{E9232ABA-B33A-4B3B-8412-C1773FBF3DB6}"/>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BAB1832E-3B48-42CB-80A7-CD8E48D52DDC}"/>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9F1072A3-100F-40A9-915F-8D2D9E6962D8}" type="slidenum">
              <a:rPr lang="ru-RU" smtClean="0"/>
              <a:t>‹№›</a:t>
            </a:fld>
            <a:endParaRPr lang="ru-RU"/>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CF1006FF-93FE-4EE6-BEDD-84A3AA0BC492}" type="datetime1">
              <a:rPr lang="ru-RU" smtClean="0"/>
              <a:pPr/>
              <a:t>15.11.2024</a:t>
            </a:fld>
            <a:endParaRPr lang="ru-RU" dirty="0"/>
          </a:p>
        </p:txBody>
      </p:sp>
      <p:sp>
        <p:nvSpPr>
          <p:cNvPr id="4" name="Образ слайда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79230CFA-805A-4FD3-B3A0-DAAA5993DA17}" type="slidenum">
              <a:rPr lang="ru-RU" noProof="0" smtClean="0"/>
              <a:t>‹№›</a:t>
            </a:fld>
            <a:endParaRPr lang="ru-RU" noProof="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79230CFA-805A-4FD3-B3A0-DAAA5993DA17}" type="slidenum">
              <a:rPr lang="ru-RU" smtClean="0"/>
              <a:t>1</a:t>
            </a:fld>
            <a:endParaRPr lang="ru-RU"/>
          </a:p>
        </p:txBody>
      </p:sp>
    </p:spTree>
    <p:extLst>
      <p:ext uri="{BB962C8B-B14F-4D97-AF65-F5344CB8AC3E}">
        <p14:creationId xmlns:p14="http://schemas.microsoft.com/office/powerpoint/2010/main" val="160545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с изображением">
    <p:spTree>
      <p:nvGrpSpPr>
        <p:cNvPr id="1" name=""/>
        <p:cNvGrpSpPr/>
        <p:nvPr/>
      </p:nvGrpSpPr>
      <p:grpSpPr>
        <a:xfrm>
          <a:off x="0" y="0"/>
          <a:ext cx="0" cy="0"/>
          <a:chOff x="0" y="0"/>
          <a:chExt cx="0" cy="0"/>
        </a:xfrm>
      </p:grpSpPr>
      <p:sp>
        <p:nvSpPr>
          <p:cNvPr id="11" name="Прямоугольный треугольник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6" name="Прямая соединительная линия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Рисунок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ru-RU" noProof="0"/>
              <a:t>Вставка рисунка</a:t>
            </a:r>
          </a:p>
        </p:txBody>
      </p:sp>
      <p:cxnSp>
        <p:nvCxnSpPr>
          <p:cNvPr id="18" name="Прямая соединительная линия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Заголовок 1" title="Название">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ru-RU" noProof="0"/>
              <a:t>Щелкните, чтобы изменить стиль образца заголовка</a:t>
            </a:r>
          </a:p>
        </p:txBody>
      </p:sp>
      <p:sp>
        <p:nvSpPr>
          <p:cNvPr id="3" name="Подзаголовок 2" title="Подзаголовок">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ЩЕЛКНИТЕ, ЧТОБЫ ИЗМЕНИТЬ ПОДЗАГОЛОВОК</a:t>
            </a:r>
          </a:p>
        </p:txBody>
      </p:sp>
      <p:cxnSp>
        <p:nvCxnSpPr>
          <p:cNvPr id="9" name="Прямая соединительная линия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ый треугольник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6" name="Прямая соединительная линия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Заголовок 1" title="Название">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rtlCol="0" anchor="b">
            <a:normAutofit/>
          </a:bodyPr>
          <a:lstStyle>
            <a:lvl1pPr algn="l">
              <a:defRPr sz="4300" b="1">
                <a:solidFill>
                  <a:schemeClr val="accent1"/>
                </a:solidFill>
              </a:defRPr>
            </a:lvl1pPr>
          </a:lstStyle>
          <a:p>
            <a:pPr rtl="0"/>
            <a:r>
              <a:rPr lang="ru-RU" noProof="0"/>
              <a:t>Щелкните, чтобы изменить стиль образца заголовка</a:t>
            </a:r>
          </a:p>
        </p:txBody>
      </p:sp>
      <p:sp>
        <p:nvSpPr>
          <p:cNvPr id="3" name="Подзаголовок 2" title="Подзаголовок">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ЩЕЛКНИТЕ, ЧТОБЫ ИЗМЕНИТЬ СТИЛЬ ОБРАЗЦА ПОДЗАГОЛОВКА</a:t>
            </a:r>
          </a:p>
        </p:txBody>
      </p:sp>
      <p:cxnSp>
        <p:nvCxnSpPr>
          <p:cNvPr id="9" name="Прямая соединительная линия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9" name="Прямоугольный треугольник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араллелограмм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8" name="Прямая соединительная линия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Заголовок 1" title="Название">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ru-RU" noProof="0"/>
              <a:t>Щелкните, чтобы изменить стиль образца заголовка</a:t>
            </a:r>
          </a:p>
        </p:txBody>
      </p:sp>
      <p:sp>
        <p:nvSpPr>
          <p:cNvPr id="101" name="Текст 2" title="Подзаголовок">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ИЗМЕНИТЬ ОБРАЗЕЦ ТЕКСТА</a:t>
            </a:r>
          </a:p>
        </p:txBody>
      </p:sp>
      <p:cxnSp>
        <p:nvCxnSpPr>
          <p:cNvPr id="21" name="Прямая соединительная линия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Параллелограмм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p>
        </p:txBody>
      </p:sp>
      <p:cxnSp>
        <p:nvCxnSpPr>
          <p:cNvPr id="26" name="Прямая соединительная линия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Параллелограмм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cxnSp>
        <p:nvCxnSpPr>
          <p:cNvPr id="22" name="Прямая соединительная линия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Группа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Диагональная полоса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8" name="Прямая соединительная линия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Параллелограмм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5" name="Надпись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6"/>
                </a:solidFill>
                <a:latin typeface="Arial Black" panose="020B0A04020102020204" pitchFamily="34" charset="0"/>
              </a:rPr>
              <a:t>FR</a:t>
            </a:r>
          </a:p>
        </p:txBody>
      </p:sp>
      <p:sp>
        <p:nvSpPr>
          <p:cNvPr id="36" name="Параллелограмм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2" name="Нижний колонтитул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ru-RU" noProof="0" smtClean="0"/>
              <a:t>‹№›</a:t>
            </a:fld>
            <a:endParaRPr lang="ru-RU" noProof="0"/>
          </a:p>
        </p:txBody>
      </p:sp>
      <p:sp>
        <p:nvSpPr>
          <p:cNvPr id="27" name="Заголовок 1" title="Название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
        <p:nvSpPr>
          <p:cNvPr id="29" name="Объект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cxnSp>
        <p:nvCxnSpPr>
          <p:cNvPr id="22" name="Прямая соединительная линия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Группа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Диагональная полоса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8" name="Прямая соединительная линия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Параллелограмм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5" name="Надпись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6"/>
                </a:solidFill>
                <a:latin typeface="Arial Black" panose="020B0A04020102020204" pitchFamily="34" charset="0"/>
              </a:rPr>
              <a:t>FR</a:t>
            </a:r>
          </a:p>
        </p:txBody>
      </p:sp>
      <p:sp>
        <p:nvSpPr>
          <p:cNvPr id="36" name="Параллелограмм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2" name="Нижний колонтитул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ru-RU" noProof="0" smtClean="0"/>
              <a:t>‹№›</a:t>
            </a:fld>
            <a:endParaRPr lang="ru-RU" noProof="0"/>
          </a:p>
        </p:txBody>
      </p:sp>
      <p:sp>
        <p:nvSpPr>
          <p:cNvPr id="27" name="Заголовок 1" title="Название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
        <p:nvSpPr>
          <p:cNvPr id="14" name="Объект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Объект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cxnSp>
        <p:nvCxnSpPr>
          <p:cNvPr id="22" name="Прямая соединительная линия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Группа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Диагональная полоса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8" name="Прямая соединительная линия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Параллелограмм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5" name="Надпись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6"/>
                </a:solidFill>
                <a:latin typeface="Arial Black" panose="020B0A04020102020204" pitchFamily="34" charset="0"/>
              </a:rPr>
              <a:t>FR</a:t>
            </a:r>
          </a:p>
        </p:txBody>
      </p:sp>
      <p:sp>
        <p:nvSpPr>
          <p:cNvPr id="36" name="Параллелограмм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2" name="Нижний колонтитул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ru-RU" noProof="0" smtClean="0"/>
              <a:t>‹№›</a:t>
            </a:fld>
            <a:endParaRPr lang="ru-RU" noProof="0"/>
          </a:p>
        </p:txBody>
      </p:sp>
      <p:sp>
        <p:nvSpPr>
          <p:cNvPr id="27" name="Заголовок 1" title="Название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
        <p:nvSpPr>
          <p:cNvPr id="18" name="Текст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rtlCol="0" anchor="b"/>
          <a:lstStyle>
            <a:lvl1pPr marL="0" indent="0">
              <a:buNone/>
              <a:defRPr lang="en-US" b="1" dirty="0">
                <a:solidFill>
                  <a:schemeClr val="accent6"/>
                </a:solidFill>
              </a:defRPr>
            </a:lvl1pPr>
          </a:lstStyle>
          <a:p>
            <a:pPr marL="228600" lvl="0" indent="-228600" rtl="0"/>
            <a:r>
              <a:rPr lang="ru-RU" noProof="0"/>
              <a:t>Образец текста</a:t>
            </a:r>
          </a:p>
        </p:txBody>
      </p:sp>
      <p:sp>
        <p:nvSpPr>
          <p:cNvPr id="20" name="Текст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rtlCol="0"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1" name="Объект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4" name="Объект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rtlCol="0"/>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11" name="Прямоугольный треугольник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6" name="Прямая соединительная линия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Текст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4" name="Объект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rtlCol="0"/>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Прямоугольный треугольник 10">
            <a:extLst>
              <a:ext uri="{FF2B5EF4-FFF2-40B4-BE49-F238E27FC236}">
                <a16:creationId xmlns:a16="http://schemas.microsoft.com/office/drawing/2014/main" id="{ED37F377-8A2B-4717-9BE8-74D809D3C464}"/>
              </a:ext>
            </a:extLst>
          </p:cNvPr>
          <p:cNvSpPr/>
          <p:nvPr userDrawn="1"/>
        </p:nvSpPr>
        <p:spPr>
          <a:xfrm flipV="1">
            <a:off x="0" y="-9531"/>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title="Название">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ru-RU" noProof="0" dirty="0"/>
              <a:t>Щелкните, чтобы изменить стиль образца заголовка</a:t>
            </a:r>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11" name="Прямоугольный треугольник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6" name="Прямая соединительная линия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Заголовок 1" title="Название">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defRPr>
            </a:lvl1pPr>
          </a:lstStyle>
          <a:p>
            <a:pPr rtl="0"/>
            <a:r>
              <a:rPr lang="ru-RU" noProof="0"/>
              <a:t>Щелкните, чтобы изменить стиль образца заголовка</a:t>
            </a:r>
          </a:p>
        </p:txBody>
      </p:sp>
      <p:cxnSp>
        <p:nvCxnSpPr>
          <p:cNvPr id="9" name="Прямая соединительная линия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Текст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12" name="Рисунок 2">
            <a:extLst>
              <a:ext uri="{FF2B5EF4-FFF2-40B4-BE49-F238E27FC236}">
                <a16:creationId xmlns:a16="http://schemas.microsoft.com/office/drawing/2014/main" id="{22728E0A-430E-4C6A-BF56-06FA8510F29F}"/>
              </a:ext>
            </a:extLst>
          </p:cNvPr>
          <p:cNvSpPr>
            <a:spLocks noGrp="1"/>
          </p:cNvSpPr>
          <p:nvPr>
            <p:ph type="pic" idx="1" hasCustomPrompt="1"/>
          </p:nvPr>
        </p:nvSpPr>
        <p:spPr>
          <a:xfrm>
            <a:off x="6249970" y="2271860"/>
            <a:ext cx="5715017" cy="4360714"/>
          </a:xfrm>
          <a:prstGeom prst="rect">
            <a:avLst/>
          </a:prstGeo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18" name="Надпись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1"/>
                </a:solidFill>
                <a:latin typeface="Arial Black" panose="020B0A04020102020204" pitchFamily="34" charset="0"/>
              </a:rPr>
              <a:t>FR</a:t>
            </a:r>
          </a:p>
        </p:txBody>
      </p:sp>
      <p:grpSp>
        <p:nvGrpSpPr>
          <p:cNvPr id="26" name="Группа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Диагональная полоса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8" name="Прямая соединительная линия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Параллелограмм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0" name="Параллелограмм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2" name="Нижний колонтитул 1">
            <a:extLst>
              <a:ext uri="{FF2B5EF4-FFF2-40B4-BE49-F238E27FC236}">
                <a16:creationId xmlns:a16="http://schemas.microsoft.com/office/drawing/2014/main" id="{578C43A6-50C6-704E-BADC-6D83BADE7316}"/>
              </a:ext>
            </a:extLst>
          </p:cNvPr>
          <p:cNvSpPr>
            <a:spLocks noGrp="1"/>
          </p:cNvSpPr>
          <p:nvPr>
            <p:ph type="ftr" sz="quarter" idx="10"/>
          </p:nvPr>
        </p:nvSpPr>
        <p:spPr/>
        <p:txBody>
          <a:bodyPr rtlCol="0"/>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rtlCol="0"/>
          <a:lstStyle/>
          <a:p>
            <a:pPr rtl="0"/>
            <a:fld id="{8699F50C-BE38-4BD0-BA84-9B090E1F2B9B}" type="slidenum">
              <a:rPr lang="ru-RU" noProof="0" smtClean="0"/>
              <a:t>‹№›</a:t>
            </a:fld>
            <a:endParaRPr lang="ru-RU" noProof="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1" name="Надпись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1"/>
                </a:solidFill>
                <a:latin typeface="Arial Black" panose="020B0A04020102020204" pitchFamily="34" charset="0"/>
              </a:rPr>
              <a:t>FR</a:t>
            </a:r>
          </a:p>
        </p:txBody>
      </p:sp>
      <p:grpSp>
        <p:nvGrpSpPr>
          <p:cNvPr id="27" name="Группа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Диагональная полоса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9" name="Прямая соединительная линия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Параллелограмм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1" name="Параллелограмм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3" name="Заголовок 1" title="Название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
        <p:nvSpPr>
          <p:cNvPr id="2" name="Нижний колонтитул 1">
            <a:extLst>
              <a:ext uri="{FF2B5EF4-FFF2-40B4-BE49-F238E27FC236}">
                <a16:creationId xmlns:a16="http://schemas.microsoft.com/office/drawing/2014/main" id="{CB69A007-934D-7A4B-9EFA-82044EF4DC33}"/>
              </a:ext>
            </a:extLst>
          </p:cNvPr>
          <p:cNvSpPr>
            <a:spLocks noGrp="1"/>
          </p:cNvSpPr>
          <p:nvPr>
            <p:ph type="ftr" sz="quarter" idx="10"/>
          </p:nvPr>
        </p:nvSpPr>
        <p:spPr/>
        <p:txBody>
          <a:bodyPr rtlCol="0"/>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rtlCol="0"/>
          <a:lstStyle/>
          <a:p>
            <a:pPr rtl="0"/>
            <a:fld id="{8699F50C-BE38-4BD0-BA84-9B090E1F2B9B}" type="slidenum">
              <a:rPr lang="ru-RU" noProof="0" smtClean="0"/>
              <a:t>‹№›</a:t>
            </a:fld>
            <a:endParaRPr lang="ru-RU" noProof="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CE2EB-00DF-4EBA-BF1F-D37805D45585}"/>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19" name="Прямоугольный треугольник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араллелограмм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8" name="Прямая соединительная линия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Заголовок 1" title="Название">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rtlCol="0" anchor="b">
            <a:normAutofit/>
          </a:bodyPr>
          <a:lstStyle>
            <a:lvl1pPr>
              <a:defRPr sz="4000" b="1">
                <a:solidFill>
                  <a:schemeClr val="accent1"/>
                </a:solidFill>
                <a:latin typeface="+mj-lt"/>
                <a:cs typeface="Calibri Light" panose="020F0302020204030204" pitchFamily="34" charset="0"/>
              </a:defRPr>
            </a:lvl1pPr>
          </a:lstStyle>
          <a:p>
            <a:pPr rtl="0"/>
            <a:r>
              <a:rPr lang="ru-RU" noProof="0"/>
              <a:t>Щелкните, чтобы изменить стиль образца заголовка</a:t>
            </a:r>
          </a:p>
        </p:txBody>
      </p:sp>
      <p:sp>
        <p:nvSpPr>
          <p:cNvPr id="101" name="Текст 2" title="Подзаголовок">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ИЗМЕНИТЬ ОБРАЗЕЦ ТЕКСТА</a:t>
            </a:r>
          </a:p>
        </p:txBody>
      </p:sp>
      <p:cxnSp>
        <p:nvCxnSpPr>
          <p:cNvPr id="21" name="Прямая соединительная линия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Параллелограмм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p>
        </p:txBody>
      </p:sp>
      <p:cxnSp>
        <p:nvCxnSpPr>
          <p:cNvPr id="26" name="Прямая соединительная линия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Рисунок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ru-RU" noProof="0"/>
              <a:t>Вставка рисунка</a:t>
            </a:r>
          </a:p>
        </p:txBody>
      </p:sp>
      <p:cxnSp>
        <p:nvCxnSpPr>
          <p:cNvPr id="16" name="Прямая соединительная линия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Параллелограмм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метка текста 01">
    <p:spTree>
      <p:nvGrpSpPr>
        <p:cNvPr id="1" name=""/>
        <p:cNvGrpSpPr/>
        <p:nvPr/>
      </p:nvGrpSpPr>
      <p:grpSpPr>
        <a:xfrm>
          <a:off x="0" y="0"/>
          <a:ext cx="0" cy="0"/>
          <a:chOff x="0" y="0"/>
          <a:chExt cx="0" cy="0"/>
        </a:xfrm>
      </p:grpSpPr>
      <p:sp>
        <p:nvSpPr>
          <p:cNvPr id="3" name="Объект 2" title="Пункты маркированного списка">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4" name="Прямоугольный треугольник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5" name="Параллелограмм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p>
        </p:txBody>
      </p:sp>
      <p:cxnSp>
        <p:nvCxnSpPr>
          <p:cNvPr id="34" name="Прямая соединительная линия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Текст 4" title="Подзаголовок">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ru-RU" noProof="0"/>
              <a:t>НАЖМИТЕ ДЛЯ ИЗМЕНЕНИЯ СТИЛЯ ПОДЗАГОЛОВКА</a:t>
            </a:r>
          </a:p>
        </p:txBody>
      </p:sp>
      <p:sp>
        <p:nvSpPr>
          <p:cNvPr id="2" name="Заголовок 1" title="Название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defRPr>
            </a:lvl1pPr>
          </a:lstStyle>
          <a:p>
            <a:pPr rtl="0"/>
            <a:r>
              <a:rPr lang="ru-RU" noProof="0"/>
              <a:t>Щелкните, чтобы изменить </a:t>
            </a:r>
            <a:br>
              <a:rPr lang="ru-RU" noProof="0"/>
            </a:br>
            <a:r>
              <a:rPr lang="ru-RU" noProof="0"/>
              <a:t>Стиль образца заголовка </a:t>
            </a:r>
          </a:p>
        </p:txBody>
      </p:sp>
      <p:sp>
        <p:nvSpPr>
          <p:cNvPr id="15" name="Рисунок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defRPr>
            </a:lvl1pPr>
          </a:lstStyle>
          <a:p>
            <a:pPr rtl="0"/>
            <a:r>
              <a:rPr lang="ru-RU" noProof="0"/>
              <a:t>Вставка рисунка</a:t>
            </a:r>
          </a:p>
        </p:txBody>
      </p:sp>
      <p:sp>
        <p:nvSpPr>
          <p:cNvPr id="4" name="Нижний колонтитул 3">
            <a:extLst>
              <a:ext uri="{FF2B5EF4-FFF2-40B4-BE49-F238E27FC236}">
                <a16:creationId xmlns:a16="http://schemas.microsoft.com/office/drawing/2014/main" id="{5ADB14A5-A767-774C-85B8-68EF914689F6}"/>
              </a:ext>
            </a:extLst>
          </p:cNvPr>
          <p:cNvSpPr>
            <a:spLocks noGrp="1"/>
          </p:cNvSpPr>
          <p:nvPr>
            <p:ph type="ftr" sz="quarter" idx="14"/>
          </p:nvPr>
        </p:nvSpPr>
        <p:spPr/>
        <p:txBody>
          <a:bodyPr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rtlCol="0"/>
          <a:lstStyle/>
          <a:p>
            <a:pPr rtl="0"/>
            <a:fld id="{8699F50C-BE38-4BD0-BA84-9B090E1F2B9B}" type="slidenum">
              <a:rPr lang="ru-RU" noProof="0" smtClean="0"/>
              <a:t>‹№›</a:t>
            </a:fld>
            <a:endParaRPr lang="ru-RU" noProof="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метка текста 02">
    <p:spTree>
      <p:nvGrpSpPr>
        <p:cNvPr id="1" name=""/>
        <p:cNvGrpSpPr/>
        <p:nvPr/>
      </p:nvGrpSpPr>
      <p:grpSpPr>
        <a:xfrm>
          <a:off x="0" y="0"/>
          <a:ext cx="0" cy="0"/>
          <a:chOff x="0" y="0"/>
          <a:chExt cx="0" cy="0"/>
        </a:xfrm>
      </p:grpSpPr>
      <p:sp>
        <p:nvSpPr>
          <p:cNvPr id="35" name="Прямоугольный треугольник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Рисунок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defRPr>
            </a:lvl1pPr>
          </a:lstStyle>
          <a:p>
            <a:pPr rtl="0"/>
            <a:r>
              <a:rPr lang="ru-RU" noProof="0"/>
              <a:t>Вставка рисунка</a:t>
            </a:r>
          </a:p>
        </p:txBody>
      </p:sp>
      <p:sp>
        <p:nvSpPr>
          <p:cNvPr id="3" name="Объект 2" title="Пункты маркированного списка">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rtlCol="0">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5" name="Параллелограмм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p>
        </p:txBody>
      </p:sp>
      <p:cxnSp>
        <p:nvCxnSpPr>
          <p:cNvPr id="34" name="Прямая соединительная линия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Текст 4" title="Подзаголовок">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ru-RU" noProof="0"/>
              <a:t>НАЖМИТЕ ДЛЯ ИЗМЕНЕНИЯ СТИЛЯ ПОДЗАГОЛОВКА</a:t>
            </a:r>
          </a:p>
        </p:txBody>
      </p:sp>
      <p:sp>
        <p:nvSpPr>
          <p:cNvPr id="17" name="Надпись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pPr rtl="0"/>
            <a:r>
              <a:rPr lang="ru-RU" sz="3400" b="1" noProof="0">
                <a:solidFill>
                  <a:schemeClr val="accent1"/>
                </a:solidFill>
                <a:latin typeface="Arial Black" panose="020B0A04020102020204" pitchFamily="34" charset="0"/>
              </a:rPr>
              <a:t>FR</a:t>
            </a:r>
          </a:p>
        </p:txBody>
      </p:sp>
      <p:sp>
        <p:nvSpPr>
          <p:cNvPr id="19" name="Заголовок 1" title="Название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defRPr>
            </a:lvl1pPr>
          </a:lstStyle>
          <a:p>
            <a:pPr rtl="0"/>
            <a:r>
              <a:rPr lang="ru-RU" noProof="0"/>
              <a:t>Щелкните, чтобы изменить </a:t>
            </a:r>
            <a:br>
              <a:rPr lang="ru-RU" noProof="0"/>
            </a:br>
            <a:r>
              <a:rPr lang="ru-RU" noProof="0"/>
              <a:t>Стиль образца заголовка </a:t>
            </a:r>
          </a:p>
        </p:txBody>
      </p:sp>
      <p:sp>
        <p:nvSpPr>
          <p:cNvPr id="2" name="Нижний колонтитул 1">
            <a:extLst>
              <a:ext uri="{FF2B5EF4-FFF2-40B4-BE49-F238E27FC236}">
                <a16:creationId xmlns:a16="http://schemas.microsoft.com/office/drawing/2014/main" id="{6E55A0B9-F639-8643-9C4D-B93B8EE21A79}"/>
              </a:ext>
            </a:extLst>
          </p:cNvPr>
          <p:cNvSpPr>
            <a:spLocks noGrp="1"/>
          </p:cNvSpPr>
          <p:nvPr>
            <p:ph type="ftr" sz="quarter" idx="15"/>
          </p:nvPr>
        </p:nvSpPr>
        <p:spPr/>
        <p:txBody>
          <a:bodyPr rtlCol="0"/>
          <a:lstStyle/>
          <a:p>
            <a:pPr rtl="0"/>
            <a:r>
              <a:rPr lang="ru-RU" noProof="0"/>
              <a:t>Добавить нижний колонтитул</a:t>
            </a:r>
          </a:p>
        </p:txBody>
      </p:sp>
      <p:sp>
        <p:nvSpPr>
          <p:cNvPr id="4" name="Номер слайда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rtlCol="0"/>
          <a:lstStyle/>
          <a:p>
            <a:pPr rtl="0"/>
            <a:fld id="{8699F50C-BE38-4BD0-BA84-9B090E1F2B9B}" type="slidenum">
              <a:rPr lang="ru-RU" noProof="0" smtClean="0"/>
              <a:t>‹№›</a:t>
            </a:fld>
            <a:endParaRPr lang="ru-RU" noProof="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с подзаголовком">
    <p:spTree>
      <p:nvGrpSpPr>
        <p:cNvPr id="1" name=""/>
        <p:cNvGrpSpPr/>
        <p:nvPr/>
      </p:nvGrpSpPr>
      <p:grpSpPr>
        <a:xfrm>
          <a:off x="0" y="0"/>
          <a:ext cx="0" cy="0"/>
          <a:chOff x="0" y="0"/>
          <a:chExt cx="0" cy="0"/>
        </a:xfrm>
      </p:grpSpPr>
      <p:cxnSp>
        <p:nvCxnSpPr>
          <p:cNvPr id="22" name="Прямая соединительная линия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Группа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Диагональная полоса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8" name="Прямая соединительная линия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Параллелограмм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17" name="Текст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18" name="Объект 3" title="Пункты маркированного списка">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rtl="0">
              <a:buClr>
                <a:schemeClr val="accent2"/>
              </a:buClr>
            </a:pPr>
            <a:r>
              <a:rPr lang="ru-RU" noProof="0"/>
              <a:t>Образец текста</a:t>
            </a:r>
          </a:p>
          <a:p>
            <a:pPr lvl="1" rtl="0">
              <a:buClr>
                <a:schemeClr val="accent2"/>
              </a:buClr>
            </a:pPr>
            <a:r>
              <a:rPr lang="ru-RU" noProof="0"/>
              <a:t>Второй уровень</a:t>
            </a:r>
          </a:p>
          <a:p>
            <a:pPr lvl="2" rtl="0">
              <a:buClr>
                <a:schemeClr val="accent2"/>
              </a:buClr>
            </a:pPr>
            <a:r>
              <a:rPr lang="ru-RU" noProof="0"/>
              <a:t>Третий уровень</a:t>
            </a:r>
          </a:p>
          <a:p>
            <a:pPr lvl="3" rtl="0">
              <a:buClr>
                <a:schemeClr val="accent2"/>
              </a:buClr>
            </a:pPr>
            <a:r>
              <a:rPr lang="ru-RU" noProof="0"/>
              <a:t>Четвертый уровень</a:t>
            </a:r>
          </a:p>
          <a:p>
            <a:pPr lvl="4" rtl="0">
              <a:buClr>
                <a:schemeClr val="accent2"/>
              </a:buClr>
            </a:pPr>
            <a:r>
              <a:rPr lang="ru-RU" noProof="0"/>
              <a:t>Пятый уровень</a:t>
            </a:r>
          </a:p>
        </p:txBody>
      </p:sp>
      <p:sp>
        <p:nvSpPr>
          <p:cNvPr id="19" name="Текст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0" name="Объект 5" title="Пункты маркированного списка">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rtlCol="0">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rtl="0">
              <a:buClr>
                <a:schemeClr val="accent2"/>
              </a:buClr>
            </a:pPr>
            <a:r>
              <a:rPr lang="ru-RU" noProof="0"/>
              <a:t>Образец текста</a:t>
            </a:r>
          </a:p>
          <a:p>
            <a:pPr lvl="1" rtl="0">
              <a:buClr>
                <a:schemeClr val="accent2"/>
              </a:buClr>
            </a:pPr>
            <a:r>
              <a:rPr lang="ru-RU" noProof="0"/>
              <a:t>Второй уровень</a:t>
            </a:r>
          </a:p>
          <a:p>
            <a:pPr lvl="2" rtl="0">
              <a:buClr>
                <a:schemeClr val="accent2"/>
              </a:buClr>
            </a:pPr>
            <a:r>
              <a:rPr lang="ru-RU" noProof="0"/>
              <a:t>Третий уровень</a:t>
            </a:r>
          </a:p>
          <a:p>
            <a:pPr lvl="3" rtl="0">
              <a:buClr>
                <a:schemeClr val="accent2"/>
              </a:buClr>
            </a:pPr>
            <a:r>
              <a:rPr lang="ru-RU" noProof="0"/>
              <a:t>Четвертый уровень</a:t>
            </a:r>
          </a:p>
          <a:p>
            <a:pPr lvl="4" rtl="0">
              <a:buClr>
                <a:schemeClr val="accent2"/>
              </a:buClr>
            </a:pPr>
            <a:r>
              <a:rPr lang="ru-RU" noProof="0"/>
              <a:t>Пятый уровень</a:t>
            </a:r>
          </a:p>
        </p:txBody>
      </p:sp>
      <p:sp>
        <p:nvSpPr>
          <p:cNvPr id="24" name="Текст 4" title="Подзаголовок">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ru-RU" noProof="0"/>
              <a:t>НАЖМИТЕ ДЛЯ ИЗМЕНЕНИЯ СТИЛЯ ПОДЗАГОЛОВКА</a:t>
            </a:r>
          </a:p>
        </p:txBody>
      </p:sp>
      <p:sp>
        <p:nvSpPr>
          <p:cNvPr id="25" name="Надпись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1"/>
                </a:solidFill>
                <a:latin typeface="Arial Black" panose="020B0A04020102020204" pitchFamily="34" charset="0"/>
              </a:rPr>
              <a:t>FR</a:t>
            </a:r>
          </a:p>
        </p:txBody>
      </p:sp>
      <p:sp>
        <p:nvSpPr>
          <p:cNvPr id="36" name="Параллелограмм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2" name="Нижний колонтитул 1">
            <a:extLst>
              <a:ext uri="{FF2B5EF4-FFF2-40B4-BE49-F238E27FC236}">
                <a16:creationId xmlns:a16="http://schemas.microsoft.com/office/drawing/2014/main" id="{03E79E9C-D961-6E47-A5C6-57689BAFF243}"/>
              </a:ext>
            </a:extLst>
          </p:cNvPr>
          <p:cNvSpPr>
            <a:spLocks noGrp="1"/>
          </p:cNvSpPr>
          <p:nvPr>
            <p:ph type="ftr" sz="quarter" idx="17"/>
          </p:nvPr>
        </p:nvSpPr>
        <p:spPr/>
        <p:txBody>
          <a:bodyPr rtlCol="0"/>
          <a:lstStyle>
            <a:lvl1pPr algn="l">
              <a:defRPr/>
            </a:lvl1pPr>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rtlCol="0"/>
          <a:lstStyle/>
          <a:p>
            <a:pPr rtl="0"/>
            <a:fld id="{8699F50C-BE38-4BD0-BA84-9B090E1F2B9B}" type="slidenum">
              <a:rPr lang="ru-RU" noProof="0" smtClean="0"/>
              <a:t>‹№›</a:t>
            </a:fld>
            <a:endParaRPr lang="ru-RU" noProof="0"/>
          </a:p>
        </p:txBody>
      </p:sp>
      <p:sp>
        <p:nvSpPr>
          <p:cNvPr id="27" name="Заголовок 1" title="Название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16" name="Надпись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1"/>
                </a:solidFill>
                <a:latin typeface="Arial Black" panose="020B0A04020102020204" pitchFamily="34" charset="0"/>
              </a:rPr>
              <a:t>FR</a:t>
            </a:r>
          </a:p>
        </p:txBody>
      </p:sp>
      <p:grpSp>
        <p:nvGrpSpPr>
          <p:cNvPr id="28" name="Группа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Диагональная полоса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30" name="Прямая соединительная линия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Параллелограмм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3" name="Параллелограмм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4" name="Текст 4" title="Подзаголовок">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ru-RU" noProof="0"/>
              <a:t>НАЖМИТЕ ДЛЯ ИЗМЕНЕНИЯ СТИЛЯ ПОДЗАГОЛОВКА</a:t>
            </a:r>
          </a:p>
        </p:txBody>
      </p:sp>
      <p:sp>
        <p:nvSpPr>
          <p:cNvPr id="2" name="Нижний колонтитул 1">
            <a:extLst>
              <a:ext uri="{FF2B5EF4-FFF2-40B4-BE49-F238E27FC236}">
                <a16:creationId xmlns:a16="http://schemas.microsoft.com/office/drawing/2014/main" id="{D6990C03-1647-2044-B335-6F5F19E4E5FC}"/>
              </a:ext>
            </a:extLst>
          </p:cNvPr>
          <p:cNvSpPr>
            <a:spLocks noGrp="1"/>
          </p:cNvSpPr>
          <p:nvPr>
            <p:ph type="ftr" sz="quarter" idx="17"/>
          </p:nvPr>
        </p:nvSpPr>
        <p:spPr/>
        <p:txBody>
          <a:bodyPr rtlCol="0"/>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rtlCol="0"/>
          <a:lstStyle/>
          <a:p>
            <a:pPr rtl="0"/>
            <a:fld id="{8699F50C-BE38-4BD0-BA84-9B090E1F2B9B}" type="slidenum">
              <a:rPr lang="ru-RU" noProof="0" smtClean="0"/>
              <a:t>‹№›</a:t>
            </a:fld>
            <a:endParaRPr lang="ru-RU" noProof="0"/>
          </a:p>
        </p:txBody>
      </p:sp>
      <p:sp>
        <p:nvSpPr>
          <p:cNvPr id="17" name="Заголовок 1" title="Название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
        <p:nvSpPr>
          <p:cNvPr id="5" name="Текст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ru-RU" noProof="0"/>
              <a:t>Добавьте текст здесь</a:t>
            </a:r>
          </a:p>
        </p:txBody>
      </p:sp>
      <p:sp>
        <p:nvSpPr>
          <p:cNvPr id="20" name="Диаграмма 2" title="Диаграмма">
            <a:extLst>
              <a:ext uri="{FF2B5EF4-FFF2-40B4-BE49-F238E27FC236}">
                <a16:creationId xmlns:a16="http://schemas.microsoft.com/office/drawing/2014/main" id="{0EF0FD2A-B62A-4931-846D-2602DED26606}"/>
              </a:ext>
            </a:extLst>
          </p:cNvPr>
          <p:cNvSpPr>
            <a:spLocks noGrp="1"/>
          </p:cNvSpPr>
          <p:nvPr>
            <p:ph type="chart" sz="quarter" idx="10" hasCustomPrompt="1"/>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tx1"/>
                </a:solidFill>
                <a:latin typeface="+mn-lt"/>
                <a:cs typeface="CiscoSans ExtraLight"/>
              </a:defRPr>
            </a:lvl1pPr>
          </a:lstStyle>
          <a:p>
            <a:pPr lvl="0" rtl="0"/>
            <a:r>
              <a:rPr lang="ru-RU" noProof="0"/>
              <a:t>Щелкните значок, чтобы добавить диаграмму</a:t>
            </a:r>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15" name="Таблица 11" title="Таблица">
            <a:extLst>
              <a:ext uri="{FF2B5EF4-FFF2-40B4-BE49-F238E27FC236}">
                <a16:creationId xmlns:a16="http://schemas.microsoft.com/office/drawing/2014/main" id="{7CD3E31F-0AF8-4EB8-B6FA-BD95A2EDA63B}"/>
              </a:ext>
            </a:extLst>
          </p:cNvPr>
          <p:cNvSpPr>
            <a:spLocks noGrp="1"/>
          </p:cNvSpPr>
          <p:nvPr>
            <p:ph type="tbl" sz="quarter" idx="12" hasCustomPrompt="1"/>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tx1"/>
                </a:solidFill>
                <a:latin typeface="+mn-lt"/>
              </a:defRPr>
            </a:lvl1pPr>
          </a:lstStyle>
          <a:p>
            <a:pPr lvl="0" rtl="0"/>
            <a:r>
              <a:rPr lang="ru-RU" noProof="0"/>
              <a:t>Щелкните значок, чтобы добавить таблицу</a:t>
            </a:r>
          </a:p>
        </p:txBody>
      </p:sp>
      <p:sp>
        <p:nvSpPr>
          <p:cNvPr id="16" name="Надпись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pPr rtl="0"/>
            <a:r>
              <a:rPr lang="ru-RU" sz="3400" b="1" noProof="0">
                <a:solidFill>
                  <a:schemeClr val="accent1"/>
                </a:solidFill>
                <a:latin typeface="Arial Black" panose="020B0A04020102020204" pitchFamily="34" charset="0"/>
              </a:rPr>
              <a:t>FR</a:t>
            </a:r>
          </a:p>
        </p:txBody>
      </p:sp>
      <p:grpSp>
        <p:nvGrpSpPr>
          <p:cNvPr id="26" name="Группа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Диагональная полоса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cxnSp>
          <p:nvCxnSpPr>
            <p:cNvPr id="28" name="Прямая соединительная линия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Параллелограмм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6" name="Параллелограмм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p>
        </p:txBody>
      </p:sp>
      <p:sp>
        <p:nvSpPr>
          <p:cNvPr id="37" name="Текст 4" title="Подзаголовок">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defRPr>
            </a:lvl1pPr>
            <a:lvl2pPr marL="457200" indent="0">
              <a:buNone/>
              <a:defRPr/>
            </a:lvl2pPr>
          </a:lstStyle>
          <a:p>
            <a:pPr lvl="0" rtl="0"/>
            <a:r>
              <a:rPr lang="ru-RU" noProof="0"/>
              <a:t>НАЖМИТЕ ДЛЯ ИЗМЕНЕНИЯ СТИЛЯ ПОДЗАГОЛОВКА</a:t>
            </a:r>
          </a:p>
        </p:txBody>
      </p:sp>
      <p:sp>
        <p:nvSpPr>
          <p:cNvPr id="2" name="Нижний колонтитул 1">
            <a:extLst>
              <a:ext uri="{FF2B5EF4-FFF2-40B4-BE49-F238E27FC236}">
                <a16:creationId xmlns:a16="http://schemas.microsoft.com/office/drawing/2014/main" id="{5750A33E-CEFE-4D43-9554-513B01B1D3D9}"/>
              </a:ext>
            </a:extLst>
          </p:cNvPr>
          <p:cNvSpPr>
            <a:spLocks noGrp="1"/>
          </p:cNvSpPr>
          <p:nvPr>
            <p:ph type="ftr" sz="quarter" idx="17"/>
          </p:nvPr>
        </p:nvSpPr>
        <p:spPr/>
        <p:txBody>
          <a:bodyPr rtlCol="0"/>
          <a:lstStyle/>
          <a:p>
            <a:pPr rtl="0"/>
            <a:r>
              <a:rPr lang="ru-RU" noProof="0"/>
              <a:t>Добавить нижний колонтитул</a:t>
            </a:r>
          </a:p>
        </p:txBody>
      </p:sp>
      <p:sp>
        <p:nvSpPr>
          <p:cNvPr id="3" name="Номер слайда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rtlCol="0"/>
          <a:lstStyle/>
          <a:p>
            <a:pPr rtl="0"/>
            <a:fld id="{8699F50C-BE38-4BD0-BA84-9B090E1F2B9B}" type="slidenum">
              <a:rPr lang="ru-RU" noProof="0" smtClean="0"/>
              <a:t>‹№›</a:t>
            </a:fld>
            <a:endParaRPr lang="ru-RU" noProof="0"/>
          </a:p>
        </p:txBody>
      </p:sp>
      <p:sp>
        <p:nvSpPr>
          <p:cNvPr id="17" name="Заголовок 1" title="Название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defRPr>
            </a:lvl1pPr>
          </a:lstStyle>
          <a:p>
            <a:pPr rtl="0"/>
            <a:r>
              <a:rPr lang="ru-RU" noProof="0"/>
              <a:t>Щелкните, чтобы изменить стиль заголовка образца слайда </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Крупная фотография">
    <p:spTree>
      <p:nvGrpSpPr>
        <p:cNvPr id="1" name=""/>
        <p:cNvGrpSpPr/>
        <p:nvPr/>
      </p:nvGrpSpPr>
      <p:grpSpPr>
        <a:xfrm>
          <a:off x="0" y="0"/>
          <a:ext cx="0" cy="0"/>
          <a:chOff x="0" y="0"/>
          <a:chExt cx="0" cy="0"/>
        </a:xfrm>
      </p:grpSpPr>
      <p:sp>
        <p:nvSpPr>
          <p:cNvPr id="4" name="Прямоугольный треугольник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Рисунок 31" title="Изображение">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ru-RU" noProof="0"/>
              <a:t>Вставьте или перетащите изображение</a:t>
            </a:r>
          </a:p>
        </p:txBody>
      </p:sp>
      <p:cxnSp>
        <p:nvCxnSpPr>
          <p:cNvPr id="6" name="Прямая соединительная линия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Заголовок 1" title="Название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defRPr>
            </a:lvl1pPr>
          </a:lstStyle>
          <a:p>
            <a:pPr rtl="0"/>
            <a:r>
              <a:rPr lang="ru-RU" noProof="0"/>
              <a:t>Добавьте подпись</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пасибо">
    <p:spTree>
      <p:nvGrpSpPr>
        <p:cNvPr id="1" name=""/>
        <p:cNvGrpSpPr/>
        <p:nvPr/>
      </p:nvGrpSpPr>
      <p:grpSpPr>
        <a:xfrm>
          <a:off x="0" y="0"/>
          <a:ext cx="0" cy="0"/>
          <a:chOff x="0" y="0"/>
          <a:chExt cx="0" cy="0"/>
        </a:xfrm>
      </p:grpSpPr>
      <p:sp>
        <p:nvSpPr>
          <p:cNvPr id="9" name="Текст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ru-RU" noProof="0"/>
              <a:t>Название</a:t>
            </a:r>
          </a:p>
        </p:txBody>
      </p:sp>
      <p:sp>
        <p:nvSpPr>
          <p:cNvPr id="10" name="Текст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ru-RU" noProof="0"/>
              <a:t>Номер телефона</a:t>
            </a:r>
          </a:p>
        </p:txBody>
      </p:sp>
      <p:sp>
        <p:nvSpPr>
          <p:cNvPr id="11" name="Текст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n-lt"/>
                <a:cs typeface="Calibri Light" panose="020F0302020204030204" pitchFamily="34" charset="0"/>
              </a:defRPr>
            </a:lvl1pPr>
          </a:lstStyle>
          <a:p>
            <a:pPr rtl="0"/>
            <a:r>
              <a:rPr lang="ru-RU" noProof="0"/>
              <a:t>Электронная почта </a:t>
            </a:r>
          </a:p>
        </p:txBody>
      </p:sp>
      <p:sp>
        <p:nvSpPr>
          <p:cNvPr id="13" name="Текст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n-lt"/>
                <a:cs typeface="Calibri Light" panose="020F0302020204030204" pitchFamily="34" charset="0"/>
              </a:defRPr>
            </a:lvl1pPr>
          </a:lstStyle>
          <a:p>
            <a:pPr rtl="0"/>
            <a:r>
              <a:rPr lang="ru-RU" noProof="0"/>
              <a:t>Веб-сайт компании</a:t>
            </a:r>
          </a:p>
        </p:txBody>
      </p:sp>
      <p:sp>
        <p:nvSpPr>
          <p:cNvPr id="14" name="Фигура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ru-RU" noProof="0"/>
          </a:p>
        </p:txBody>
      </p:sp>
      <p:sp>
        <p:nvSpPr>
          <p:cNvPr id="15" name="Фигура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ru-RU" noProof="0"/>
          </a:p>
        </p:txBody>
      </p:sp>
      <p:sp>
        <p:nvSpPr>
          <p:cNvPr id="19" name="Фигура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ru-RU" noProof="0"/>
          </a:p>
        </p:txBody>
      </p:sp>
      <p:sp>
        <p:nvSpPr>
          <p:cNvPr id="20" name="Фигура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ru-RU" noProof="0"/>
          </a:p>
        </p:txBody>
      </p:sp>
      <p:sp>
        <p:nvSpPr>
          <p:cNvPr id="21" name="Прямоугольный треугольник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22" name="Прямая соединительная линия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Рисунок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defRPr>
            </a:lvl1pPr>
          </a:lstStyle>
          <a:p>
            <a:pPr rtl="0"/>
            <a:r>
              <a:rPr lang="ru-RU" noProof="0"/>
              <a:t>Вставка рисунка</a:t>
            </a:r>
          </a:p>
        </p:txBody>
      </p:sp>
      <p:sp>
        <p:nvSpPr>
          <p:cNvPr id="2" name="Заголовок 1" title="Название">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rtlCol="0" anchor="b">
            <a:normAutofit/>
          </a:bodyPr>
          <a:lstStyle>
            <a:lvl1pPr algn="l">
              <a:defRPr sz="4300" b="1">
                <a:solidFill>
                  <a:schemeClr val="accent1"/>
                </a:solidFill>
              </a:defRPr>
            </a:lvl1pPr>
          </a:lstStyle>
          <a:p>
            <a:pPr rtl="0"/>
            <a:r>
              <a:rPr lang="ru-RU" noProof="0" dirty="0"/>
              <a:t>Щелкните, чтобы изменить стиль образца заголовка</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pPr rtl="0"/>
            <a:fld id="{8699F50C-BE38-4BD0-BA84-9B090E1F2B9B}" type="slidenum">
              <a:rPr lang="ru-RU" noProof="0" smtClean="0"/>
              <a:pPr rtl="0"/>
              <a:t>‹№›</a:t>
            </a:fld>
            <a:endParaRPr lang="ru-RU" noProof="0"/>
          </a:p>
        </p:txBody>
      </p:sp>
      <p:sp>
        <p:nvSpPr>
          <p:cNvPr id="9" name="Заголовок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ru-RU" noProof="0"/>
              <a:t>Образец заголовка</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lovoidilo.ua/2024/11/12/novyna/finansy/kurs-bitcoin-nablyzhayetsya-rekordnyx-90-tysyach-dolariv"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38ACE-163E-40EB-A458-E794C67EA2A6}"/>
              </a:ext>
            </a:extLst>
          </p:cNvPr>
          <p:cNvSpPr>
            <a:spLocks noGrp="1"/>
          </p:cNvSpPr>
          <p:nvPr>
            <p:ph type="ctrTitle"/>
          </p:nvPr>
        </p:nvSpPr>
        <p:spPr>
          <a:xfrm>
            <a:off x="1471767" y="471470"/>
            <a:ext cx="9086458" cy="690934"/>
          </a:xfrm>
        </p:spPr>
        <p:txBody>
          <a:bodyPr rtlCol="0">
            <a:normAutofit fontScale="90000"/>
          </a:bodyPr>
          <a:lstStyle/>
          <a:p>
            <a:pPr algn="ctr" rtl="0"/>
            <a:r>
              <a:rPr lang="ru-RU" dirty="0" err="1">
                <a:latin typeface="Times New Roman" panose="02020603050405020304" pitchFamily="18" charset="0"/>
                <a:cs typeface="Times New Roman" panose="02020603050405020304" pitchFamily="18" charset="0"/>
              </a:rPr>
              <a:t>Виклики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економічній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безпеці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держави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епоху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розвитку</a:t>
            </a:r>
            <a:r>
              <a:rPr lang="ru-RU" dirty="0">
                <a:latin typeface="Times New Roman" panose="02020603050405020304" pitchFamily="18" charset="0"/>
                <a:cs typeface="Times New Roman" panose="02020603050405020304" pitchFamily="18" charset="0"/>
              </a:rPr>
              <a:t> криптовалют</a:t>
            </a:r>
          </a:p>
        </p:txBody>
      </p:sp>
      <p:pic>
        <p:nvPicPr>
          <p:cNvPr id="5" name="Рисунок 4"/>
          <p:cNvPicPr>
            <a:picLocks noChangeAspect="1"/>
          </p:cNvPicPr>
          <p:nvPr/>
        </p:nvPicPr>
        <p:blipFill>
          <a:blip r:embed="rId3"/>
          <a:stretch>
            <a:fillRect/>
          </a:stretch>
        </p:blipFill>
        <p:spPr>
          <a:xfrm>
            <a:off x="1903701" y="1278193"/>
            <a:ext cx="8384597" cy="5176577"/>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D492C3AE-2D3E-C48B-36B8-5725495C470C}"/>
              </a:ext>
            </a:extLst>
          </p:cNvPr>
          <p:cNvSpPr>
            <a:spLocks noGrp="1"/>
          </p:cNvSpPr>
          <p:nvPr>
            <p:ph type="sldNum" sz="quarter" idx="18"/>
          </p:nvPr>
        </p:nvSpPr>
        <p:spPr/>
        <p:txBody>
          <a:bodyPr/>
          <a:lstStyle/>
          <a:p>
            <a:pPr rtl="0"/>
            <a:fld id="{8699F50C-BE38-4BD0-BA84-9B090E1F2B9B}" type="slidenum">
              <a:rPr lang="ru-RU" noProof="0" smtClean="0"/>
              <a:t>10</a:t>
            </a:fld>
            <a:endParaRPr lang="ru-RU" noProof="0"/>
          </a:p>
        </p:txBody>
      </p:sp>
      <p:sp>
        <p:nvSpPr>
          <p:cNvPr id="7" name="TextBox 6">
            <a:extLst>
              <a:ext uri="{FF2B5EF4-FFF2-40B4-BE49-F238E27FC236}">
                <a16:creationId xmlns:a16="http://schemas.microsoft.com/office/drawing/2014/main" id="{574C554E-14D7-EF88-1961-368F4431610A}"/>
              </a:ext>
            </a:extLst>
          </p:cNvPr>
          <p:cNvSpPr txBox="1"/>
          <p:nvPr/>
        </p:nvSpPr>
        <p:spPr>
          <a:xfrm>
            <a:off x="545910" y="862419"/>
            <a:ext cx="10290412" cy="5170646"/>
          </a:xfrm>
          <a:prstGeom prst="rect">
            <a:avLst/>
          </a:prstGeom>
          <a:noFill/>
        </p:spPr>
        <p:txBody>
          <a:bodyPr wrap="square">
            <a:spAutoFit/>
          </a:bodyPr>
          <a:lstStyle/>
          <a:p>
            <a:pPr>
              <a:spcBef>
                <a:spcPts val="1200"/>
              </a:spcBef>
            </a:pPr>
            <a:r>
              <a:rPr lang="ru-RU" sz="2600" b="1" u="sng" dirty="0" err="1"/>
              <a:t>Віртуальні</a:t>
            </a:r>
            <a:r>
              <a:rPr lang="ru-RU" sz="2600" b="1" u="sng" dirty="0"/>
              <a:t> </a:t>
            </a:r>
            <a:r>
              <a:rPr lang="ru-RU" sz="2600" b="1" u="sng" dirty="0" err="1"/>
              <a:t>валюти</a:t>
            </a:r>
            <a:r>
              <a:rPr lang="ru-RU" sz="2600" b="1" u="sng" dirty="0"/>
              <a:t> </a:t>
            </a:r>
            <a:r>
              <a:rPr lang="ru-RU" sz="2600" b="1" u="sng" dirty="0" err="1"/>
              <a:t>можуть</a:t>
            </a:r>
            <a:r>
              <a:rPr lang="ru-RU" sz="2600" b="1" u="sng" dirty="0"/>
              <a:t> бути </a:t>
            </a:r>
            <a:r>
              <a:rPr lang="ru-RU" sz="2600" b="1" u="sng" dirty="0" err="1"/>
              <a:t>пов’язані</a:t>
            </a:r>
            <a:r>
              <a:rPr lang="ru-RU" sz="2600" b="1" u="sng" dirty="0"/>
              <a:t> </a:t>
            </a:r>
            <a:r>
              <a:rPr lang="ru-RU" sz="2600" b="1" u="sng" dirty="0" err="1"/>
              <a:t>зі</a:t>
            </a:r>
            <a:r>
              <a:rPr lang="ru-RU" sz="2600" b="1" u="sng" dirty="0"/>
              <a:t> </a:t>
            </a:r>
            <a:r>
              <a:rPr lang="ru-RU" sz="2600" b="1" u="sng" dirty="0" err="1"/>
              <a:t>злочинами</a:t>
            </a:r>
            <a:r>
              <a:rPr lang="ru-RU" sz="2600" b="1" u="sng" dirty="0"/>
              <a:t>: </a:t>
            </a:r>
          </a:p>
          <a:p>
            <a:pPr indent="457200">
              <a:spcBef>
                <a:spcPts val="1200"/>
              </a:spcBef>
            </a:pPr>
            <a:r>
              <a:rPr lang="ru-RU" sz="2400" dirty="0"/>
              <a:t>• </a:t>
            </a:r>
            <a:r>
              <a:rPr lang="ru-RU" sz="2400" dirty="0" err="1"/>
              <a:t>віртуальна</a:t>
            </a:r>
            <a:r>
              <a:rPr lang="ru-RU" sz="2400" dirty="0"/>
              <a:t> валюта сама по </a:t>
            </a:r>
            <a:r>
              <a:rPr lang="ru-RU" sz="2400" dirty="0" err="1"/>
              <a:t>собі</a:t>
            </a:r>
            <a:r>
              <a:rPr lang="ru-RU" sz="2400" dirty="0"/>
              <a:t> </a:t>
            </a:r>
            <a:r>
              <a:rPr lang="ru-RU" sz="2400" dirty="0" err="1"/>
              <a:t>може</a:t>
            </a:r>
            <a:r>
              <a:rPr lang="ru-RU" sz="2400" dirty="0"/>
              <a:t> бути </a:t>
            </a:r>
            <a:r>
              <a:rPr lang="ru-RU" sz="2400" dirty="0" err="1"/>
              <a:t>викрадена</a:t>
            </a:r>
            <a:r>
              <a:rPr lang="ru-RU" sz="2400" dirty="0"/>
              <a:t> </a:t>
            </a:r>
            <a:r>
              <a:rPr lang="ru-RU" sz="2400" dirty="0" err="1"/>
              <a:t>або</a:t>
            </a:r>
            <a:r>
              <a:rPr lang="ru-RU" sz="2400" dirty="0"/>
              <a:t> одержана </a:t>
            </a:r>
            <a:r>
              <a:rPr lang="ru-RU" sz="2400" dirty="0" err="1"/>
              <a:t>шахрайським</a:t>
            </a:r>
            <a:r>
              <a:rPr lang="ru-RU" sz="2400" dirty="0"/>
              <a:t> способом; </a:t>
            </a:r>
          </a:p>
          <a:p>
            <a:pPr indent="457200">
              <a:spcBef>
                <a:spcPts val="1200"/>
              </a:spcBef>
            </a:pPr>
            <a:r>
              <a:rPr lang="ru-RU" sz="2400" dirty="0"/>
              <a:t>• </a:t>
            </a:r>
            <a:r>
              <a:rPr lang="ru-RU" sz="2400" dirty="0" err="1"/>
              <a:t>віртуальна</a:t>
            </a:r>
            <a:r>
              <a:rPr lang="ru-RU" sz="2400" dirty="0"/>
              <a:t> валюта </a:t>
            </a:r>
            <a:r>
              <a:rPr lang="ru-RU" sz="2400" dirty="0" err="1"/>
              <a:t>може</a:t>
            </a:r>
            <a:r>
              <a:rPr lang="ru-RU" sz="2400" dirty="0"/>
              <a:t> бути </a:t>
            </a:r>
            <a:r>
              <a:rPr lang="ru-RU" sz="2400" dirty="0" err="1"/>
              <a:t>використана</a:t>
            </a:r>
            <a:r>
              <a:rPr lang="ru-RU" sz="2400" dirty="0"/>
              <a:t> для </a:t>
            </a:r>
            <a:r>
              <a:rPr lang="ru-RU" sz="2400" dirty="0" err="1"/>
              <a:t>забезпечення</a:t>
            </a:r>
            <a:r>
              <a:rPr lang="ru-RU" sz="2400" dirty="0"/>
              <a:t> </a:t>
            </a:r>
            <a:r>
              <a:rPr lang="ru-RU" sz="2400" dirty="0" err="1"/>
              <a:t>анонімності</a:t>
            </a:r>
            <a:r>
              <a:rPr lang="ru-RU" sz="2400" dirty="0"/>
              <a:t> </a:t>
            </a:r>
            <a:r>
              <a:rPr lang="ru-RU" sz="2400" dirty="0" err="1"/>
              <a:t>під</a:t>
            </a:r>
            <a:r>
              <a:rPr lang="ru-RU" sz="2400" dirty="0"/>
              <a:t> час </a:t>
            </a:r>
            <a:r>
              <a:rPr lang="ru-RU" sz="2400" dirty="0" err="1"/>
              <a:t>купівлі</a:t>
            </a:r>
            <a:r>
              <a:rPr lang="ru-RU" sz="2400" dirty="0"/>
              <a:t> таких речей, як наркотики </a:t>
            </a:r>
            <a:r>
              <a:rPr lang="ru-RU" sz="2400" dirty="0" err="1"/>
              <a:t>або</a:t>
            </a:r>
            <a:r>
              <a:rPr lang="ru-RU" sz="2400" dirty="0"/>
              <a:t> </a:t>
            </a:r>
            <a:r>
              <a:rPr lang="ru-RU" sz="2400" dirty="0" err="1"/>
              <a:t>вогнепальна</a:t>
            </a:r>
            <a:r>
              <a:rPr lang="ru-RU" sz="2400" dirty="0"/>
              <a:t> </a:t>
            </a:r>
            <a:r>
              <a:rPr lang="ru-RU" sz="2400" dirty="0" err="1"/>
              <a:t>зброя</a:t>
            </a:r>
            <a:r>
              <a:rPr lang="ru-RU" sz="2400" dirty="0"/>
              <a:t>; </a:t>
            </a:r>
          </a:p>
          <a:p>
            <a:pPr indent="457200">
              <a:spcBef>
                <a:spcPts val="1200"/>
              </a:spcBef>
            </a:pPr>
            <a:r>
              <a:rPr lang="ru-RU" sz="2400" dirty="0"/>
              <a:t>• </a:t>
            </a:r>
            <a:r>
              <a:rPr lang="ru-RU" sz="2400" dirty="0" err="1"/>
              <a:t>віртуальна</a:t>
            </a:r>
            <a:r>
              <a:rPr lang="ru-RU" sz="2400" dirty="0"/>
              <a:t> валюта </a:t>
            </a:r>
            <a:r>
              <a:rPr lang="ru-RU" sz="2400" dirty="0" err="1"/>
              <a:t>може</a:t>
            </a:r>
            <a:r>
              <a:rPr lang="ru-RU" sz="2400" dirty="0"/>
              <a:t> </a:t>
            </a:r>
            <a:r>
              <a:rPr lang="ru-RU" sz="2400" dirty="0" err="1"/>
              <a:t>застосовуватися</a:t>
            </a:r>
            <a:r>
              <a:rPr lang="ru-RU" sz="2400" dirty="0"/>
              <a:t> в </a:t>
            </a:r>
            <a:r>
              <a:rPr lang="ru-RU" sz="2400" dirty="0" err="1"/>
              <a:t>ході</a:t>
            </a:r>
            <a:r>
              <a:rPr lang="ru-RU" sz="2400" dirty="0"/>
              <a:t> шантажу, </a:t>
            </a:r>
            <a:r>
              <a:rPr lang="ru-RU" sz="2400" dirty="0" err="1"/>
              <a:t>наприклад</a:t>
            </a:r>
            <a:r>
              <a:rPr lang="ru-RU" sz="2400" dirty="0"/>
              <a:t>, коли </a:t>
            </a:r>
            <a:r>
              <a:rPr lang="ru-RU" sz="2400" dirty="0" err="1"/>
              <a:t>від</a:t>
            </a:r>
            <a:r>
              <a:rPr lang="ru-RU" sz="2400" dirty="0"/>
              <a:t> </a:t>
            </a:r>
            <a:r>
              <a:rPr lang="ru-RU" sz="2400" dirty="0" err="1"/>
              <a:t>компанії</a:t>
            </a:r>
            <a:r>
              <a:rPr lang="ru-RU" sz="2400" dirty="0"/>
              <a:t> </a:t>
            </a:r>
            <a:r>
              <a:rPr lang="ru-RU" sz="2400" dirty="0" err="1"/>
              <a:t>або</a:t>
            </a:r>
            <a:r>
              <a:rPr lang="ru-RU" sz="2400" dirty="0"/>
              <a:t> установи </a:t>
            </a:r>
            <a:r>
              <a:rPr lang="ru-RU" sz="2400" dirty="0" err="1"/>
              <a:t>вимагають</a:t>
            </a:r>
            <a:r>
              <a:rPr lang="ru-RU" sz="2400" dirty="0"/>
              <a:t> </a:t>
            </a:r>
            <a:r>
              <a:rPr lang="ru-RU" sz="2400" dirty="0" err="1"/>
              <a:t>сплатити</a:t>
            </a:r>
            <a:r>
              <a:rPr lang="ru-RU" sz="2400" dirty="0"/>
              <a:t> </a:t>
            </a:r>
            <a:r>
              <a:rPr lang="ru-RU" sz="2400" dirty="0" err="1"/>
              <a:t>викуп</a:t>
            </a:r>
            <a:r>
              <a:rPr lang="ru-RU" sz="2400" dirty="0"/>
              <a:t> у </a:t>
            </a:r>
            <a:r>
              <a:rPr lang="ru-RU" sz="2400" dirty="0" err="1"/>
              <a:t>віртуальній</a:t>
            </a:r>
            <a:r>
              <a:rPr lang="ru-RU" sz="2400" dirty="0"/>
              <a:t> </a:t>
            </a:r>
            <a:r>
              <a:rPr lang="ru-RU" sz="2400" dirty="0" err="1"/>
              <a:t>валюті</a:t>
            </a:r>
            <a:r>
              <a:rPr lang="ru-RU" sz="2400" dirty="0"/>
              <a:t> за </a:t>
            </a:r>
            <a:r>
              <a:rPr lang="ru-RU" sz="2400" dirty="0" err="1"/>
              <a:t>видалення</a:t>
            </a:r>
            <a:r>
              <a:rPr lang="ru-RU" sz="2400" dirty="0"/>
              <a:t> </a:t>
            </a:r>
            <a:r>
              <a:rPr lang="ru-RU" sz="2400" dirty="0" err="1"/>
              <a:t>шкідливого</a:t>
            </a:r>
            <a:r>
              <a:rPr lang="ru-RU" sz="2400" dirty="0"/>
              <a:t> </a:t>
            </a:r>
            <a:r>
              <a:rPr lang="ru-RU" sz="2400" dirty="0" err="1"/>
              <a:t>програмного</a:t>
            </a:r>
            <a:r>
              <a:rPr lang="ru-RU" sz="2400" dirty="0"/>
              <a:t> </a:t>
            </a:r>
            <a:r>
              <a:rPr lang="ru-RU" sz="2400" dirty="0" err="1"/>
              <a:t>забезпечення</a:t>
            </a:r>
            <a:r>
              <a:rPr lang="ru-RU" sz="2400" dirty="0"/>
              <a:t> з </a:t>
            </a:r>
            <a:r>
              <a:rPr lang="ru-RU" sz="2400" dirty="0" err="1"/>
              <a:t>комп’ютерної</a:t>
            </a:r>
            <a:r>
              <a:rPr lang="ru-RU" sz="2400" dirty="0"/>
              <a:t> </a:t>
            </a:r>
            <a:r>
              <a:rPr lang="ru-RU" sz="2400" dirty="0" err="1"/>
              <a:t>системи</a:t>
            </a:r>
            <a:r>
              <a:rPr lang="ru-RU" sz="2400" dirty="0"/>
              <a:t>; </a:t>
            </a:r>
          </a:p>
          <a:p>
            <a:pPr indent="457200">
              <a:spcBef>
                <a:spcPts val="1200"/>
              </a:spcBef>
            </a:pPr>
            <a:r>
              <a:rPr lang="ru-RU" sz="2400" dirty="0"/>
              <a:t>• </a:t>
            </a:r>
            <a:r>
              <a:rPr lang="ru-RU" sz="2400" dirty="0" err="1"/>
              <a:t>віртуальну</a:t>
            </a:r>
            <a:r>
              <a:rPr lang="ru-RU" sz="2400" dirty="0"/>
              <a:t> валюту </a:t>
            </a:r>
            <a:r>
              <a:rPr lang="ru-RU" sz="2400" dirty="0" err="1"/>
              <a:t>можуть</a:t>
            </a:r>
            <a:r>
              <a:rPr lang="ru-RU" sz="2400" dirty="0"/>
              <a:t> </a:t>
            </a:r>
            <a:r>
              <a:rPr lang="ru-RU" sz="2400" dirty="0" err="1"/>
              <a:t>застосовувати</a:t>
            </a:r>
            <a:r>
              <a:rPr lang="ru-RU" sz="2400" dirty="0"/>
              <a:t> для </a:t>
            </a:r>
            <a:r>
              <a:rPr lang="ru-RU" sz="2400" dirty="0" err="1"/>
              <a:t>відмивання</a:t>
            </a:r>
            <a:r>
              <a:rPr lang="ru-RU" sz="2400" dirty="0"/>
              <a:t> </a:t>
            </a:r>
            <a:r>
              <a:rPr lang="ru-RU" sz="2400" dirty="0" err="1"/>
              <a:t>доходів</a:t>
            </a:r>
            <a:r>
              <a:rPr lang="ru-RU" sz="2400" dirty="0"/>
              <a:t> </a:t>
            </a:r>
            <a:r>
              <a:rPr lang="ru-RU" sz="2400" dirty="0" err="1"/>
              <a:t>від</a:t>
            </a:r>
            <a:r>
              <a:rPr lang="ru-RU" sz="2400" dirty="0"/>
              <a:t> </a:t>
            </a:r>
            <a:r>
              <a:rPr lang="ru-RU" sz="2400" dirty="0" err="1"/>
              <a:t>організованої</a:t>
            </a:r>
            <a:r>
              <a:rPr lang="ru-RU" sz="2400" dirty="0"/>
              <a:t> </a:t>
            </a:r>
            <a:r>
              <a:rPr lang="ru-RU" sz="2400" dirty="0" err="1"/>
              <a:t>злочинності</a:t>
            </a:r>
            <a:r>
              <a:rPr lang="ru-RU" sz="2400" dirty="0"/>
              <a:t> та </a:t>
            </a:r>
            <a:r>
              <a:rPr lang="ru-RU" sz="2400" dirty="0" err="1"/>
              <a:t>корупції</a:t>
            </a:r>
            <a:r>
              <a:rPr lang="ru-RU" sz="2400" dirty="0"/>
              <a:t>, </a:t>
            </a:r>
            <a:r>
              <a:rPr lang="ru-RU" sz="2400" dirty="0" err="1"/>
              <a:t>зокрема</a:t>
            </a:r>
            <a:r>
              <a:rPr lang="ru-RU" sz="2400" dirty="0"/>
              <a:t>, в </a:t>
            </a:r>
            <a:r>
              <a:rPr lang="ru-RU" sz="2400" dirty="0" err="1"/>
              <a:t>цілях</a:t>
            </a:r>
            <a:r>
              <a:rPr lang="ru-RU" sz="2400" dirty="0"/>
              <a:t> </a:t>
            </a:r>
            <a:r>
              <a:rPr lang="ru-RU" sz="2400" dirty="0" err="1"/>
              <a:t>швидкого</a:t>
            </a:r>
            <a:r>
              <a:rPr lang="ru-RU" sz="2400" dirty="0"/>
              <a:t> </a:t>
            </a:r>
            <a:r>
              <a:rPr lang="ru-RU" sz="2400" dirty="0" err="1"/>
              <a:t>переміщення</a:t>
            </a:r>
            <a:r>
              <a:rPr lang="ru-RU" sz="2400" dirty="0"/>
              <a:t> </a:t>
            </a:r>
            <a:r>
              <a:rPr lang="ru-RU" sz="2400" dirty="0" err="1"/>
              <a:t>активів</a:t>
            </a:r>
            <a:r>
              <a:rPr lang="ru-RU" sz="2400" dirty="0"/>
              <a:t> через </a:t>
            </a:r>
            <a:r>
              <a:rPr lang="ru-RU" sz="2400" dirty="0" err="1"/>
              <a:t>кордони</a:t>
            </a:r>
            <a:endParaRPr lang="uk-UA" sz="2400" dirty="0"/>
          </a:p>
        </p:txBody>
      </p:sp>
    </p:spTree>
    <p:extLst>
      <p:ext uri="{BB962C8B-B14F-4D97-AF65-F5344CB8AC3E}">
        <p14:creationId xmlns:p14="http://schemas.microsoft.com/office/powerpoint/2010/main" val="123120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11</a:t>
            </a:fld>
            <a:endParaRPr lang="ru-RU" noProof="0"/>
          </a:p>
        </p:txBody>
      </p:sp>
      <p:sp>
        <p:nvSpPr>
          <p:cNvPr id="4" name="Заголовок 3"/>
          <p:cNvSpPr>
            <a:spLocks noGrp="1"/>
          </p:cNvSpPr>
          <p:nvPr>
            <p:ph type="title"/>
          </p:nvPr>
        </p:nvSpPr>
        <p:spPr>
          <a:xfrm>
            <a:off x="514021" y="320007"/>
            <a:ext cx="5254049" cy="686899"/>
          </a:xfrm>
        </p:spPr>
        <p:txBody>
          <a:bodyPr>
            <a:noAutofit/>
          </a:bodyPr>
          <a:lstStyle/>
          <a:p>
            <a:pPr algn="ctr"/>
            <a:r>
              <a:rPr lang="uk-UA" sz="3600" dirty="0">
                <a:latin typeface="Times New Roman" panose="02020603050405020304" pitchFamily="18" charset="0"/>
                <a:cs typeface="Times New Roman" panose="02020603050405020304" pitchFamily="18" charset="0"/>
              </a:rPr>
              <a:t>Правове регулювання обігу</a:t>
            </a:r>
            <a:endParaRPr lang="ru-RU" sz="36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60218" y="1607270"/>
            <a:ext cx="11314545" cy="4505039"/>
          </a:xfrm>
        </p:spPr>
        <p:txBody>
          <a:bodyPr/>
          <a:lstStyle/>
          <a:p>
            <a:pPr algn="just"/>
            <a:r>
              <a:rPr lang="ru-RU" sz="2000" dirty="0">
                <a:latin typeface="Times New Roman" panose="02020603050405020304" pitchFamily="18" charset="0"/>
                <a:cs typeface="Times New Roman" panose="02020603050405020304" pitchFamily="18" charset="0"/>
              </a:rPr>
              <a:t>17 лютого 2022 року </a:t>
            </a:r>
            <a:r>
              <a:rPr lang="ru-RU" sz="2000" dirty="0" err="1">
                <a:latin typeface="Times New Roman" panose="02020603050405020304" pitchFamily="18" charset="0"/>
                <a:cs typeface="Times New Roman" panose="02020603050405020304" pitchFamily="18" charset="0"/>
              </a:rPr>
              <a:t>Верховна</a:t>
            </a:r>
            <a:r>
              <a:rPr lang="ru-RU" sz="2000" dirty="0">
                <a:latin typeface="Times New Roman" panose="02020603050405020304" pitchFamily="18" charset="0"/>
                <a:cs typeface="Times New Roman" panose="02020603050405020304" pitchFamily="18" charset="0"/>
              </a:rPr>
              <a:t> Рада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прийняла</a:t>
            </a:r>
            <a:r>
              <a:rPr lang="ru-RU" sz="2000" dirty="0">
                <a:latin typeface="Times New Roman" panose="02020603050405020304" pitchFamily="18" charset="0"/>
                <a:cs typeface="Times New Roman" panose="02020603050405020304" pitchFamily="18" charset="0"/>
              </a:rPr>
              <a:t> Закон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віртуальні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активи</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цієї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спеціального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законодавства</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криптовалюту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Україні</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було</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Закон </a:t>
            </a:r>
            <a:r>
              <a:rPr lang="ru-RU" sz="2000" dirty="0" err="1">
                <a:latin typeface="Times New Roman" panose="02020603050405020304" pitchFamily="18" charset="0"/>
                <a:cs typeface="Times New Roman" panose="02020603050405020304" pitchFamily="18" charset="0"/>
              </a:rPr>
              <a:t>закріплює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визначення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нематеріальне</a:t>
            </a:r>
            <a:r>
              <a:rPr lang="ru-RU" sz="2000" dirty="0">
                <a:latin typeface="Times New Roman" panose="02020603050405020304" pitchFamily="18" charset="0"/>
                <a:cs typeface="Times New Roman" panose="02020603050405020304" pitchFamily="18" charset="0"/>
              </a:rPr>
              <a:t> благо,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об’єктом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цивільних</a:t>
            </a:r>
            <a:r>
              <a:rPr lang="ru-RU" sz="2000" dirty="0">
                <a:latin typeface="Times New Roman" panose="02020603050405020304" pitchFamily="18" charset="0"/>
                <a:cs typeface="Times New Roman" panose="02020603050405020304" pitchFamily="18" charset="0"/>
              </a:rPr>
              <a:t> прав,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виражене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сукупністю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даних</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електронній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формі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Існування</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оборотоздатність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віртуального</a:t>
            </a:r>
            <a:r>
              <a:rPr lang="ru-RU" sz="2000" dirty="0">
                <a:latin typeface="Times New Roman" panose="02020603050405020304" pitchFamily="18" charset="0"/>
                <a:cs typeface="Times New Roman" panose="02020603050405020304" pitchFamily="18" charset="0"/>
              </a:rPr>
              <a:t> активу </a:t>
            </a:r>
            <a:r>
              <a:rPr lang="ru-RU" sz="2000" dirty="0" err="1">
                <a:latin typeface="Times New Roman" panose="02020603050405020304" pitchFamily="18" charset="0"/>
                <a:cs typeface="Times New Roman" panose="02020603050405020304" pitchFamily="18" charset="0"/>
              </a:rPr>
              <a:t>забезпечується</a:t>
            </a:r>
            <a:r>
              <a:rPr lang="ru-RU" sz="2000" dirty="0">
                <a:latin typeface="Times New Roman" panose="02020603050405020304" pitchFamily="18" charset="0"/>
                <a:cs typeface="Times New Roman" panose="02020603050405020304" pitchFamily="18" charset="0"/>
              </a:rPr>
              <a:t> системою </a:t>
            </a:r>
            <a:r>
              <a:rPr lang="ru-RU" sz="2000" dirty="0" err="1">
                <a:latin typeface="Times New Roman" panose="02020603050405020304" pitchFamily="18" charset="0"/>
                <a:cs typeface="Times New Roman" panose="02020603050405020304" pitchFamily="18" charset="0"/>
              </a:rPr>
              <a:t>забезпечення</a:t>
            </a:r>
            <a:r>
              <a:rPr lang="ru-RU" sz="2000" dirty="0">
                <a:latin typeface="Times New Roman" panose="02020603050405020304" pitchFamily="18" charset="0"/>
                <a:cs typeface="Times New Roman" panose="02020603050405020304" pitchFamily="18" charset="0"/>
              </a:rPr>
              <a:t> обороту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Віртуальний</a:t>
            </a:r>
            <a:r>
              <a:rPr lang="ru-RU" sz="2000" dirty="0">
                <a:latin typeface="Times New Roman" panose="02020603050405020304" pitchFamily="18" charset="0"/>
                <a:cs typeface="Times New Roman" panose="02020603050405020304" pitchFamily="18" charset="0"/>
              </a:rPr>
              <a:t> актив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посвідчувати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майнові</a:t>
            </a:r>
            <a:r>
              <a:rPr lang="ru-RU" sz="2000" dirty="0">
                <a:latin typeface="Times New Roman" panose="02020603050405020304" pitchFamily="18" charset="0"/>
                <a:cs typeface="Times New Roman" panose="02020603050405020304" pitchFamily="18" charset="0"/>
              </a:rPr>
              <a:t> права, </a:t>
            </a:r>
            <a:r>
              <a:rPr lang="ru-RU" sz="2000" dirty="0" err="1">
                <a:latin typeface="Times New Roman" panose="02020603050405020304" pitchFamily="18" charset="0"/>
                <a:cs typeface="Times New Roman" panose="02020603050405020304" pitchFamily="18" charset="0"/>
              </a:rPr>
              <a:t>зокрема</a:t>
            </a:r>
            <a:r>
              <a:rPr lang="ru-RU" sz="2000" dirty="0">
                <a:latin typeface="Times New Roman" panose="02020603050405020304" pitchFamily="18" charset="0"/>
                <a:cs typeface="Times New Roman" panose="02020603050405020304" pitchFamily="18" charset="0"/>
              </a:rPr>
              <a:t> права </a:t>
            </a:r>
            <a:r>
              <a:rPr lang="ru-RU" sz="2000" dirty="0" err="1">
                <a:latin typeface="Times New Roman" panose="02020603050405020304" pitchFamily="18" charset="0"/>
                <a:cs typeface="Times New Roman" panose="02020603050405020304" pitchFamily="18" charset="0"/>
              </a:rPr>
              <a:t>вимоги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об’єкти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цивільних</a:t>
            </a:r>
            <a:r>
              <a:rPr lang="ru-RU" sz="2000" dirty="0">
                <a:latin typeface="Times New Roman" panose="02020603050405020304" pitchFamily="18" charset="0"/>
                <a:cs typeface="Times New Roman" panose="02020603050405020304" pitchFamily="18" charset="0"/>
              </a:rPr>
              <a:t> прав.</a:t>
            </a:r>
          </a:p>
          <a:p>
            <a:pPr algn="just"/>
            <a:r>
              <a:rPr lang="ru-RU" sz="2000" dirty="0" err="1">
                <a:latin typeface="Times New Roman" panose="02020603050405020304" pitchFamily="18" charset="0"/>
                <a:cs typeface="Times New Roman" panose="02020603050405020304" pitchFamily="18" charset="0"/>
              </a:rPr>
              <a:t>Вказаним</a:t>
            </a:r>
            <a:r>
              <a:rPr lang="ru-RU" sz="2000" dirty="0">
                <a:latin typeface="Times New Roman" panose="02020603050405020304" pitchFamily="18" charset="0"/>
                <a:cs typeface="Times New Roman" panose="02020603050405020304" pitchFamily="18" charset="0"/>
              </a:rPr>
              <a:t> законом </a:t>
            </a:r>
            <a:r>
              <a:rPr lang="ru-RU" sz="2000" dirty="0" err="1">
                <a:latin typeface="Times New Roman" panose="02020603050405020304" pitchFamily="18" charset="0"/>
                <a:cs typeface="Times New Roman" panose="02020603050405020304" pitchFamily="18" charset="0"/>
              </a:rPr>
              <a:t>запроваджуються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норми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міжнародним</a:t>
            </a:r>
            <a:r>
              <a:rPr lang="ru-RU" sz="2000" dirty="0">
                <a:latin typeface="Times New Roman" panose="02020603050405020304" pitchFamily="18" charset="0"/>
                <a:cs typeface="Times New Roman" panose="02020603050405020304" pitchFamily="18" charset="0"/>
              </a:rPr>
              <a:t> стандартам </a:t>
            </a:r>
            <a:r>
              <a:rPr lang="ru-RU" sz="2000" dirty="0" err="1">
                <a:latin typeface="Times New Roman" panose="02020603050405020304" pitchFamily="18" charset="0"/>
                <a:cs typeface="Times New Roman" panose="02020603050405020304" pitchFamily="18" charset="0"/>
              </a:rPr>
              <a:t>регулювання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віртуальними</a:t>
            </a:r>
            <a:r>
              <a:rPr lang="ru-RU" sz="2000" dirty="0">
                <a:latin typeface="Times New Roman" panose="02020603050405020304" pitchFamily="18" charset="0"/>
                <a:cs typeface="Times New Roman" panose="02020603050405020304" pitchFamily="18" charset="0"/>
              </a:rPr>
              <a:t> активами </a:t>
            </a:r>
            <a:r>
              <a:rPr lang="ru-RU" sz="2000" dirty="0" err="1">
                <a:latin typeface="Times New Roman" panose="02020603050405020304" pitchFamily="18" charset="0"/>
                <a:cs typeface="Times New Roman" panose="02020603050405020304" pitchFamily="18" charset="0"/>
              </a:rPr>
              <a:t>міжнародної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групи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протидії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відмиванню</a:t>
            </a:r>
            <a:r>
              <a:rPr lang="ru-RU" sz="2000" dirty="0">
                <a:latin typeface="Times New Roman" panose="02020603050405020304" pitchFamily="18" charset="0"/>
                <a:cs typeface="Times New Roman" panose="02020603050405020304" pitchFamily="18" charset="0"/>
              </a:rPr>
              <a:t> грошей (</a:t>
            </a:r>
            <a:r>
              <a:rPr lang="en-US" sz="2000" dirty="0">
                <a:latin typeface="Times New Roman" panose="02020603050405020304" pitchFamily="18" charset="0"/>
                <a:cs typeface="Times New Roman" panose="02020603050405020304" pitchFamily="18" charset="0"/>
              </a:rPr>
              <a:t>FATF), </a:t>
            </a:r>
            <a:r>
              <a:rPr lang="ru-RU" sz="2000" dirty="0">
                <a:latin typeface="Times New Roman" panose="02020603050405020304" pitchFamily="18" charset="0"/>
                <a:cs typeface="Times New Roman" panose="02020603050405020304" pitchFamily="18" charset="0"/>
              </a:rPr>
              <a:t>та </a:t>
            </a:r>
            <a:r>
              <a:rPr lang="ru-RU" sz="2000" dirty="0" err="1">
                <a:latin typeface="Times New Roman" panose="02020603050405020304" pitchFamily="18" charset="0"/>
                <a:cs typeface="Times New Roman" panose="02020603050405020304" pitchFamily="18" charset="0"/>
              </a:rPr>
              <a:t>врегульовують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питання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обігу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Україні</a:t>
            </a:r>
            <a:r>
              <a:rPr lang="ru-RU" sz="2000" dirty="0">
                <a:latin typeface="Times New Roman" panose="02020603050405020304" pitchFamily="18" charset="0"/>
                <a:cs typeface="Times New Roman" panose="02020603050405020304" pitchFamily="18" charset="0"/>
              </a:rPr>
              <a:t>, права </a:t>
            </a:r>
            <a:r>
              <a:rPr lang="ru-RU" sz="2000" dirty="0" err="1">
                <a:latin typeface="Times New Roman" panose="02020603050405020304" pitchFamily="18" charset="0"/>
                <a:cs typeface="Times New Roman" panose="02020603050405020304" pitchFamily="18" charset="0"/>
              </a:rPr>
              <a:t>власності</a:t>
            </a:r>
            <a:r>
              <a:rPr lang="ru-RU" sz="2000" dirty="0">
                <a:latin typeface="Times New Roman" panose="02020603050405020304" pitchFamily="18" charset="0"/>
                <a:cs typeface="Times New Roman" panose="02020603050405020304" pitchFamily="18" charset="0"/>
              </a:rPr>
              <a:t> на них, </a:t>
            </a:r>
            <a:r>
              <a:rPr lang="ru-RU" sz="2000" dirty="0" err="1">
                <a:latin typeface="Times New Roman" panose="02020603050405020304" pitchFamily="18" charset="0"/>
                <a:cs typeface="Times New Roman" panose="02020603050405020304" pitchFamily="18" charset="0"/>
              </a:rPr>
              <a:t>визначають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учасників</a:t>
            </a:r>
            <a:r>
              <a:rPr lang="ru-RU" sz="2000" dirty="0">
                <a:latin typeface="Times New Roman" panose="02020603050405020304" pitchFamily="18" charset="0"/>
                <a:cs typeface="Times New Roman" panose="02020603050405020304" pitchFamily="18" charset="0"/>
              </a:rPr>
              <a:t> ринку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державну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політику</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сфері</a:t>
            </a:r>
            <a:r>
              <a:rPr lang="ru-RU" sz="2000" dirty="0">
                <a:latin typeface="Times New Roman" panose="02020603050405020304" pitchFamily="18" charset="0"/>
                <a:cs typeface="Times New Roman" panose="02020603050405020304" pitchFamily="18" charset="0"/>
              </a:rPr>
              <a:t> обороту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835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rtl="0"/>
            <a:fld id="{8699F50C-BE38-4BD0-BA84-9B090E1F2B9B}" type="slidenum">
              <a:rPr lang="ru-RU" noProof="0" smtClean="0"/>
              <a:t>12</a:t>
            </a:fld>
            <a:endParaRPr lang="ru-RU" noProof="0"/>
          </a:p>
        </p:txBody>
      </p:sp>
      <p:pic>
        <p:nvPicPr>
          <p:cNvPr id="4" name="Рисунок 3"/>
          <p:cNvPicPr>
            <a:picLocks noChangeAspect="1"/>
          </p:cNvPicPr>
          <p:nvPr/>
        </p:nvPicPr>
        <p:blipFill>
          <a:blip r:embed="rId2"/>
          <a:stretch>
            <a:fillRect/>
          </a:stretch>
        </p:blipFill>
        <p:spPr>
          <a:xfrm>
            <a:off x="736601" y="52208"/>
            <a:ext cx="10282382" cy="6669267"/>
          </a:xfrm>
          <a:prstGeom prst="rect">
            <a:avLst/>
          </a:prstGeom>
        </p:spPr>
      </p:pic>
    </p:spTree>
    <p:extLst>
      <p:ext uri="{BB962C8B-B14F-4D97-AF65-F5344CB8AC3E}">
        <p14:creationId xmlns:p14="http://schemas.microsoft.com/office/powerpoint/2010/main" val="390305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13</a:t>
            </a:fld>
            <a:endParaRPr lang="ru-RU" noProof="0"/>
          </a:p>
        </p:txBody>
      </p:sp>
      <p:sp>
        <p:nvSpPr>
          <p:cNvPr id="4" name="Заголовок 3"/>
          <p:cNvSpPr>
            <a:spLocks noGrp="1"/>
          </p:cNvSpPr>
          <p:nvPr>
            <p:ph type="title"/>
          </p:nvPr>
        </p:nvSpPr>
        <p:spPr>
          <a:xfrm>
            <a:off x="366239" y="37656"/>
            <a:ext cx="6173106" cy="446754"/>
          </a:xfrm>
        </p:spPr>
        <p:txBody>
          <a:bodyPr>
            <a:normAutofit fontScale="90000"/>
          </a:bodyPr>
          <a:lstStyle/>
          <a:p>
            <a:r>
              <a:rPr lang="uk-UA" sz="3600" dirty="0" err="1">
                <a:latin typeface="Times New Roman" panose="02020603050405020304" pitchFamily="18" charset="0"/>
                <a:cs typeface="Times New Roman" panose="02020603050405020304" pitchFamily="18" charset="0"/>
              </a:rPr>
              <a:t>Криптовалюта</a:t>
            </a:r>
            <a:r>
              <a:rPr lang="uk-UA" sz="3600" dirty="0">
                <a:latin typeface="Times New Roman" panose="02020603050405020304" pitchFamily="18" charset="0"/>
                <a:cs typeface="Times New Roman" panose="02020603050405020304" pitchFamily="18" charset="0"/>
              </a:rPr>
              <a:t> у світі</a:t>
            </a:r>
            <a:endParaRPr lang="ru-RU" sz="36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855604" y="484410"/>
            <a:ext cx="7954240" cy="6373590"/>
          </a:xfrm>
          <a:prstGeom prst="rect">
            <a:avLst/>
          </a:prstGeom>
        </p:spPr>
      </p:pic>
    </p:spTree>
    <p:extLst>
      <p:ext uri="{BB962C8B-B14F-4D97-AF65-F5344CB8AC3E}">
        <p14:creationId xmlns:p14="http://schemas.microsoft.com/office/powerpoint/2010/main" val="284137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rtl="0"/>
            <a:fld id="{8699F50C-BE38-4BD0-BA84-9B090E1F2B9B}" type="slidenum">
              <a:rPr lang="ru-RU" noProof="0" smtClean="0"/>
              <a:t>14</a:t>
            </a:fld>
            <a:endParaRPr lang="ru-RU" noProof="0"/>
          </a:p>
        </p:txBody>
      </p:sp>
      <p:sp>
        <p:nvSpPr>
          <p:cNvPr id="4" name="Прямоугольник 3"/>
          <p:cNvSpPr/>
          <p:nvPr/>
        </p:nvSpPr>
        <p:spPr>
          <a:xfrm>
            <a:off x="544944" y="945677"/>
            <a:ext cx="10233891" cy="5324535"/>
          </a:xfrm>
          <a:prstGeom prst="rect">
            <a:avLst/>
          </a:prstGeom>
        </p:spPr>
        <p:txBody>
          <a:bodyPr wrap="square">
            <a:spAutoFit/>
          </a:bodyPr>
          <a:lstStyle/>
          <a:p>
            <a:pPr marL="342900" indent="-342900" algn="just">
              <a:buFont typeface="Arial" panose="020B0604020202020204" pitchFamily="34" charset="0"/>
              <a:buChar char="•"/>
            </a:pPr>
            <a:r>
              <a:rPr lang="ru-RU" sz="2000" b="1" i="1" dirty="0">
                <a:latin typeface="Times New Roman" panose="02020603050405020304" pitchFamily="18" charset="0"/>
                <a:cs typeface="Times New Roman" panose="02020603050405020304" pitchFamily="18" charset="0"/>
              </a:rPr>
              <a:t>Сальвадор 7 </a:t>
            </a:r>
            <a:r>
              <a:rPr lang="ru-RU" sz="2000" dirty="0" err="1">
                <a:latin typeface="Times New Roman" panose="02020603050405020304" pitchFamily="18" charset="0"/>
                <a:cs typeface="Times New Roman" panose="02020603050405020304" pitchFamily="18" charset="0"/>
              </a:rPr>
              <a:t>вересня</a:t>
            </a:r>
            <a:r>
              <a:rPr lang="ru-RU" sz="2000" dirty="0">
                <a:latin typeface="Times New Roman" panose="02020603050405020304" pitchFamily="18" charset="0"/>
                <a:cs typeface="Times New Roman" panose="02020603050405020304" pitchFamily="18" charset="0"/>
              </a:rPr>
              <a:t> став </a:t>
            </a:r>
            <a:r>
              <a:rPr lang="ru-RU" sz="2000" dirty="0" err="1">
                <a:latin typeface="Times New Roman" panose="02020603050405020304" pitchFamily="18" charset="0"/>
                <a:cs typeface="Times New Roman" panose="02020603050405020304" pitchFamily="18" charset="0"/>
              </a:rPr>
              <a:t>першою</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країною</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біткоїн</a:t>
            </a:r>
            <a:r>
              <a:rPr lang="ru-RU" sz="2000" dirty="0">
                <a:latin typeface="Times New Roman" panose="02020603050405020304" pitchFamily="18" charset="0"/>
                <a:cs typeface="Times New Roman" panose="02020603050405020304" pitchFamily="18" charset="0"/>
              </a:rPr>
              <a:t> став </a:t>
            </a:r>
            <a:r>
              <a:rPr lang="ru-RU" sz="2000" dirty="0" err="1">
                <a:latin typeface="Times New Roman" panose="02020603050405020304" pitchFamily="18" charset="0"/>
                <a:cs typeface="Times New Roman" panose="02020603050405020304" pitchFamily="18" charset="0"/>
              </a:rPr>
              <a:t>офіційним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засобом</a:t>
            </a:r>
            <a:r>
              <a:rPr lang="ru-RU" sz="2000" dirty="0">
                <a:latin typeface="Times New Roman" panose="02020603050405020304" pitchFamily="18" charset="0"/>
                <a:cs typeface="Times New Roman" panose="02020603050405020304" pitchFamily="18" charset="0"/>
              </a:rPr>
              <a:t> платежу </a:t>
            </a:r>
            <a:r>
              <a:rPr lang="ru-RU" sz="2000" dirty="0" err="1">
                <a:latin typeface="Times New Roman" panose="02020603050405020304" pitchFamily="18" charset="0"/>
                <a:cs typeface="Times New Roman" panose="02020603050405020304" pitchFamily="18" charset="0"/>
              </a:rPr>
              <a:t>нарівні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звичайною</a:t>
            </a:r>
            <a:r>
              <a:rPr lang="ru-RU" sz="2000" dirty="0">
                <a:latin typeface="Times New Roman" panose="02020603050405020304" pitchFamily="18" charset="0"/>
                <a:cs typeface="Times New Roman" panose="02020603050405020304" pitchFamily="18" charset="0"/>
              </a:rPr>
              <a:t> валютою. </a:t>
            </a:r>
            <a:r>
              <a:rPr lang="ru-RU" sz="2000" dirty="0" err="1">
                <a:latin typeface="Times New Roman" panose="02020603050405020304" pitchFamily="18" charset="0"/>
                <a:cs typeface="Times New Roman" panose="02020603050405020304" pitchFamily="18" charset="0"/>
              </a:rPr>
              <a:t>Тепер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ціни</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країні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можуть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встановлювати</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біткоїнах</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криптовалюті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буде </a:t>
            </a:r>
            <a:r>
              <a:rPr lang="ru-RU" sz="2000" dirty="0" err="1">
                <a:latin typeface="Times New Roman" panose="02020603050405020304" pitchFamily="18" charset="0"/>
                <a:cs typeface="Times New Roman" panose="02020603050405020304" pitchFamily="18" charset="0"/>
              </a:rPr>
              <a:t>платити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податки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обмін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біткоїнів</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оподатковуватиметься</a:t>
            </a:r>
            <a:r>
              <a:rPr lang="ru-RU" sz="20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dirty="0" err="1">
                <a:latin typeface="Times New Roman" panose="02020603050405020304" pitchFamily="18" charset="0"/>
                <a:cs typeface="Times New Roman" panose="02020603050405020304" pitchFamily="18" charset="0"/>
              </a:rPr>
              <a:t>Легальним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платіжним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засобом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визнана</a:t>
            </a:r>
            <a:r>
              <a:rPr lang="ru-RU" sz="2000" dirty="0">
                <a:latin typeface="Times New Roman" panose="02020603050405020304" pitchFamily="18" charset="0"/>
                <a:cs typeface="Times New Roman" panose="02020603050405020304" pitchFamily="18" charset="0"/>
              </a:rPr>
              <a:t> в </a:t>
            </a:r>
            <a:r>
              <a:rPr lang="ru-RU" sz="2000" b="1" i="1" dirty="0" err="1">
                <a:latin typeface="Times New Roman" panose="02020603050405020304" pitchFamily="18" charset="0"/>
                <a:cs typeface="Times New Roman" panose="02020603050405020304" pitchFamily="18" charset="0"/>
              </a:rPr>
              <a:t>Японії</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Швеції</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Німеччині</a:t>
            </a:r>
            <a:r>
              <a:rPr lang="ru-RU" sz="2000" dirty="0">
                <a:latin typeface="Times New Roman" panose="02020603050405020304" pitchFamily="18" charset="0"/>
                <a:cs typeface="Times New Roman" panose="02020603050405020304" pitchFamily="18" charset="0"/>
              </a:rPr>
              <a:t>. При </a:t>
            </a:r>
            <a:r>
              <a:rPr lang="ru-RU" sz="2000" dirty="0" err="1">
                <a:latin typeface="Times New Roman" panose="02020603050405020304" pitchFamily="18" charset="0"/>
                <a:cs typeface="Times New Roman" panose="02020603050405020304" pitchFamily="18" charset="0"/>
              </a:rPr>
              <a:t>цьому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Японії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компанії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повинні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платити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криптовалюти</a:t>
            </a:r>
            <a:r>
              <a:rPr lang="ru-RU" sz="2000" dirty="0">
                <a:latin typeface="Times New Roman" panose="02020603050405020304" pitchFamily="18" charset="0"/>
                <a:cs typeface="Times New Roman" panose="02020603050405020304" pitchFamily="18" charset="0"/>
              </a:rPr>
              <a:t>, а в </a:t>
            </a:r>
            <a:r>
              <a:rPr lang="ru-RU" sz="2000" dirty="0" err="1">
                <a:latin typeface="Times New Roman" panose="02020603050405020304" pitchFamily="18" charset="0"/>
                <a:cs typeface="Times New Roman" panose="02020603050405020304" pitchFamily="18" charset="0"/>
              </a:rPr>
              <a:t>Німеччині</a:t>
            </a:r>
            <a:r>
              <a:rPr lang="ru-RU" sz="2000" dirty="0">
                <a:latin typeface="Times New Roman" panose="02020603050405020304" pitchFamily="18" charset="0"/>
                <a:cs typeface="Times New Roman" panose="02020603050405020304" pitchFamily="18" charset="0"/>
              </a:rPr>
              <a:t> покупки, </a:t>
            </a:r>
            <a:r>
              <a:rPr lang="ru-RU" sz="2000" dirty="0" err="1">
                <a:latin typeface="Times New Roman" panose="02020603050405020304" pitchFamily="18" charset="0"/>
                <a:cs typeface="Times New Roman" panose="02020603050405020304" pitchFamily="18" charset="0"/>
              </a:rPr>
              <a:t>оплачені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віртуальною</a:t>
            </a:r>
            <a:r>
              <a:rPr lang="ru-RU" sz="2000" dirty="0">
                <a:latin typeface="Times New Roman" panose="02020603050405020304" pitchFamily="18" charset="0"/>
                <a:cs typeface="Times New Roman" panose="02020603050405020304" pitchFamily="18" charset="0"/>
              </a:rPr>
              <a:t> валютою,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оподаткування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звільнені</a:t>
            </a:r>
            <a:r>
              <a:rPr lang="ru-RU" sz="20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1" i="1" dirty="0">
                <a:latin typeface="Times New Roman" panose="02020603050405020304" pitchFamily="18" charset="0"/>
                <a:cs typeface="Times New Roman" panose="02020603050405020304" pitchFamily="18" charset="0"/>
              </a:rPr>
              <a:t>У </a:t>
            </a:r>
            <a:r>
              <a:rPr lang="ru-RU" sz="2000" b="1" i="1" dirty="0" err="1">
                <a:latin typeface="Times New Roman" panose="02020603050405020304" pitchFamily="18" charset="0"/>
                <a:cs typeface="Times New Roman" panose="02020603050405020304" pitchFamily="18" charset="0"/>
              </a:rPr>
              <a:t>Болгарії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фінансовим</a:t>
            </a:r>
            <a:r>
              <a:rPr lang="ru-RU" sz="2000" dirty="0">
                <a:latin typeface="Times New Roman" panose="02020603050405020304" pitchFamily="18" charset="0"/>
                <a:cs typeface="Times New Roman" panose="02020603050405020304" pitchFamily="18" charset="0"/>
              </a:rPr>
              <a:t> активом. У </a:t>
            </a:r>
            <a:r>
              <a:rPr lang="ru-RU" sz="2000" dirty="0" err="1">
                <a:latin typeface="Times New Roman" panose="02020603050405020304" pitchFamily="18" charset="0"/>
                <a:cs typeface="Times New Roman" panose="02020603050405020304" pitchFamily="18" charset="0"/>
              </a:rPr>
              <a:t>Білорусі</a:t>
            </a:r>
            <a:r>
              <a:rPr lang="ru-RU" sz="2000" dirty="0">
                <a:latin typeface="Times New Roman" panose="02020603050405020304" pitchFamily="18" charset="0"/>
                <a:cs typeface="Times New Roman" panose="02020603050405020304" pitchFamily="18" charset="0"/>
              </a:rPr>
              <a:t> дозволено </a:t>
            </a:r>
            <a:r>
              <a:rPr lang="ru-RU" sz="2000" dirty="0" err="1">
                <a:latin typeface="Times New Roman" panose="02020603050405020304" pitchFamily="18" charset="0"/>
                <a:cs typeface="Times New Roman" panose="02020603050405020304" pitchFamily="18" charset="0"/>
              </a:rPr>
              <a:t>проводити</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криптовалютою</a:t>
            </a:r>
            <a:r>
              <a:rPr lang="ru-RU" sz="2000" dirty="0">
                <a:latin typeface="Times New Roman" panose="02020603050405020304" pitchFamily="18" charset="0"/>
                <a:cs typeface="Times New Roman" panose="02020603050405020304" pitchFamily="18" charset="0"/>
              </a:rPr>
              <a:t> процедуру </a:t>
            </a:r>
            <a:r>
              <a:rPr lang="ru-RU" sz="2000" dirty="0" err="1">
                <a:latin typeface="Times New Roman" panose="02020603050405020304" pitchFamily="18" charset="0"/>
                <a:cs typeface="Times New Roman" panose="02020603050405020304" pitchFamily="18" charset="0"/>
              </a:rPr>
              <a:t>обміну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купівлі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передачі</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спадок</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зберігання</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спеціальних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гаманцях</a:t>
            </a:r>
            <a:r>
              <a:rPr lang="ru-RU" sz="20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1" i="1" dirty="0">
                <a:latin typeface="Times New Roman" panose="02020603050405020304" pitchFamily="18" charset="0"/>
                <a:cs typeface="Times New Roman" panose="02020603050405020304" pitchFamily="18" charset="0"/>
              </a:rPr>
              <a:t>У </a:t>
            </a:r>
            <a:r>
              <a:rPr lang="ru-RU" sz="2000" b="1" i="1" dirty="0" err="1">
                <a:latin typeface="Times New Roman" panose="02020603050405020304" pitchFamily="18" charset="0"/>
                <a:cs typeface="Times New Roman" panose="02020603050405020304" pitchFamily="18" charset="0"/>
              </a:rPr>
              <a:t>Польщі</a:t>
            </a:r>
            <a:r>
              <a:rPr lang="ru-RU" sz="2000" b="1"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дозволено продаж і </a:t>
            </a:r>
            <a:r>
              <a:rPr lang="ru-RU" sz="2000" dirty="0" err="1">
                <a:latin typeface="Times New Roman" panose="02020603050405020304" pitchFamily="18" charset="0"/>
                <a:cs typeface="Times New Roman" panose="02020603050405020304" pitchFamily="18" charset="0"/>
              </a:rPr>
              <a:t>майнінг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криптовалюти</a:t>
            </a:r>
            <a:r>
              <a:rPr lang="ru-RU" sz="2000" dirty="0">
                <a:latin typeface="Times New Roman" panose="02020603050405020304" pitchFamily="18" charset="0"/>
                <a:cs typeface="Times New Roman" panose="02020603050405020304" pitchFamily="18" charset="0"/>
              </a:rPr>
              <a:t>, але </a:t>
            </a:r>
            <a:r>
              <a:rPr lang="ru-RU" sz="2000" dirty="0" err="1">
                <a:latin typeface="Times New Roman" panose="02020603050405020304" pitchFamily="18" charset="0"/>
                <a:cs typeface="Times New Roman" panose="02020603050405020304" pitchFamily="18" charset="0"/>
              </a:rPr>
              <a:t>постачальники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підлягають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державній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реєстрації</a:t>
            </a:r>
            <a:r>
              <a:rPr lang="ru-RU" sz="2000"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У </a:t>
            </a:r>
            <a:r>
              <a:rPr lang="ru-RU" sz="2000" b="1" i="1" dirty="0" err="1">
                <a:latin typeface="Times New Roman" panose="02020603050405020304" pitchFamily="18" charset="0"/>
                <a:cs typeface="Times New Roman" panose="02020603050405020304" pitchFamily="18" charset="0"/>
              </a:rPr>
              <a:t>Росії</a:t>
            </a:r>
            <a:r>
              <a:rPr lang="ru-RU" sz="2000" b="1" i="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визнана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засобом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платежів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інвестицій</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накопичень</a:t>
            </a:r>
            <a:r>
              <a:rPr lang="ru-RU" sz="20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sz="2000" b="1" i="1" dirty="0">
                <a:latin typeface="Times New Roman" panose="02020603050405020304" pitchFamily="18" charset="0"/>
                <a:cs typeface="Times New Roman" panose="02020603050405020304" pitchFamily="18" charset="0"/>
              </a:rPr>
              <a:t>У </a:t>
            </a:r>
            <a:r>
              <a:rPr lang="ru-RU" sz="2000" b="1" i="1" dirty="0" err="1">
                <a:latin typeface="Times New Roman" panose="02020603050405020304" pitchFamily="18" charset="0"/>
                <a:cs typeface="Times New Roman" panose="02020603050405020304" pitchFamily="18" charset="0"/>
              </a:rPr>
              <a:t>Швейцарії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прирівняна</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іноземних</a:t>
            </a:r>
            <a:r>
              <a:rPr lang="ru-RU" sz="2000" dirty="0">
                <a:latin typeface="Times New Roman" panose="02020603050405020304" pitchFamily="18" charset="0"/>
                <a:cs typeface="Times New Roman" panose="02020603050405020304" pitchFamily="18" charset="0"/>
              </a:rPr>
              <a:t> валют –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з нею </a:t>
            </a:r>
            <a:r>
              <a:rPr lang="ru-RU" sz="2000" dirty="0" err="1">
                <a:latin typeface="Times New Roman" panose="02020603050405020304" pitchFamily="18" charset="0"/>
                <a:cs typeface="Times New Roman" panose="02020603050405020304" pitchFamily="18" charset="0"/>
              </a:rPr>
              <a:t>звільнені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ПДВ, але </a:t>
            </a:r>
            <a:r>
              <a:rPr lang="ru-RU" sz="2000" dirty="0" err="1">
                <a:latin typeface="Times New Roman" panose="02020603050405020304" pitchFamily="18" charset="0"/>
                <a:cs typeface="Times New Roman" panose="02020603050405020304" pitchFamily="18" charset="0"/>
              </a:rPr>
              <a:t>оподатковуються</a:t>
            </a:r>
            <a:r>
              <a:rPr lang="ru-RU" sz="2000" dirty="0">
                <a:latin typeface="Times New Roman" panose="02020603050405020304" pitchFamily="18" charset="0"/>
                <a:cs typeface="Times New Roman" panose="02020603050405020304" pitchFamily="18" charset="0"/>
              </a:rPr>
              <a:t> як </a:t>
            </a:r>
            <a:r>
              <a:rPr lang="ru-RU" sz="2000" dirty="0" err="1">
                <a:latin typeface="Times New Roman" panose="02020603050405020304" pitchFamily="18" charset="0"/>
                <a:cs typeface="Times New Roman" panose="02020603050405020304" pitchFamily="18" charset="0"/>
              </a:rPr>
              <a:t>майно</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Фінляндії</a:t>
            </a:r>
            <a:r>
              <a:rPr lang="ru-RU" sz="2000" dirty="0">
                <a:latin typeface="Times New Roman" panose="02020603050405020304" pitchFamily="18" charset="0"/>
                <a:cs typeface="Times New Roman" panose="02020603050405020304" pitchFamily="18" charset="0"/>
              </a:rPr>
              <a:t> криптовалюта </a:t>
            </a:r>
            <a:r>
              <a:rPr lang="ru-RU" sz="2000" dirty="0" err="1">
                <a:latin typeface="Times New Roman" panose="02020603050405020304" pitchFamily="18" charset="0"/>
                <a:cs typeface="Times New Roman" panose="02020603050405020304" pitchFamily="18" charset="0"/>
              </a:rPr>
              <a:t>визначається</a:t>
            </a:r>
            <a:r>
              <a:rPr lang="ru-RU" sz="2000" dirty="0">
                <a:latin typeface="Times New Roman" panose="02020603050405020304" pitchFamily="18" charset="0"/>
                <a:cs typeface="Times New Roman" panose="02020603050405020304" pitchFamily="18" charset="0"/>
              </a:rPr>
              <a:t> як </a:t>
            </a:r>
            <a:r>
              <a:rPr lang="ru-RU" sz="2000" dirty="0" err="1">
                <a:latin typeface="Times New Roman" panose="02020603050405020304" pitchFamily="18" charset="0"/>
                <a:cs typeface="Times New Roman" panose="02020603050405020304" pitchFamily="18" charset="0"/>
              </a:rPr>
              <a:t>фінансовий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інструмент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з ними </a:t>
            </a:r>
            <a:r>
              <a:rPr lang="ru-RU" sz="2000" dirty="0" err="1">
                <a:latin typeface="Times New Roman" panose="02020603050405020304" pitchFamily="18" charset="0"/>
                <a:cs typeface="Times New Roman" panose="02020603050405020304" pitchFamily="18" charset="0"/>
              </a:rPr>
              <a:t>вважаються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приватними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угодами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звільнені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ПДВ.</a:t>
            </a:r>
          </a:p>
        </p:txBody>
      </p:sp>
    </p:spTree>
    <p:extLst>
      <p:ext uri="{BB962C8B-B14F-4D97-AF65-F5344CB8AC3E}">
        <p14:creationId xmlns:p14="http://schemas.microsoft.com/office/powerpoint/2010/main" val="65914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15</a:t>
            </a:fld>
            <a:endParaRPr lang="ru-RU" noProof="0"/>
          </a:p>
        </p:txBody>
      </p:sp>
      <p:sp>
        <p:nvSpPr>
          <p:cNvPr id="4" name="Заголовок 3"/>
          <p:cNvSpPr>
            <a:spLocks noGrp="1"/>
          </p:cNvSpPr>
          <p:nvPr>
            <p:ph type="title"/>
          </p:nvPr>
        </p:nvSpPr>
        <p:spPr>
          <a:xfrm>
            <a:off x="338530" y="319865"/>
            <a:ext cx="6316231" cy="696136"/>
          </a:xfrm>
        </p:spPr>
        <p:txBody>
          <a:bodyPr>
            <a:normAutofit fontScale="90000"/>
          </a:bodyPr>
          <a:lstStyle/>
          <a:p>
            <a:r>
              <a:rPr lang="uk-UA" sz="4000" dirty="0">
                <a:latin typeface="Times New Roman" panose="02020603050405020304" pitchFamily="18" charset="0"/>
                <a:cs typeface="Times New Roman" panose="02020603050405020304" pitchFamily="18" charset="0"/>
              </a:rPr>
              <a:t>Оподаткування </a:t>
            </a:r>
            <a:r>
              <a:rPr lang="uk-UA" sz="4000" dirty="0" err="1">
                <a:latin typeface="Times New Roman" panose="02020603050405020304" pitchFamily="18" charset="0"/>
                <a:cs typeface="Times New Roman" panose="02020603050405020304" pitchFamily="18" charset="0"/>
              </a:rPr>
              <a:t>криптовалюти</a:t>
            </a:r>
            <a:endParaRPr lang="ru-RU" sz="40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47782" y="1330177"/>
            <a:ext cx="5033818" cy="4505039"/>
          </a:xfrm>
        </p:spPr>
        <p:txBody>
          <a:bodyPr/>
          <a:lstStyle/>
          <a:p>
            <a:pPr algn="just"/>
            <a:r>
              <a:rPr lang="ru-RU" sz="2000" dirty="0" err="1">
                <a:latin typeface="Times New Roman" panose="02020603050405020304" pitchFamily="18" charset="0"/>
                <a:cs typeface="Times New Roman" panose="02020603050405020304" pitchFamily="18" charset="0"/>
              </a:rPr>
              <a:t>Вказаний</a:t>
            </a:r>
            <a:r>
              <a:rPr lang="ru-RU" sz="2000" dirty="0">
                <a:latin typeface="Times New Roman" panose="02020603050405020304" pitchFamily="18" charset="0"/>
                <a:cs typeface="Times New Roman" panose="02020603050405020304" pitchFamily="18" charset="0"/>
              </a:rPr>
              <a:t> Закон не </a:t>
            </a:r>
            <a:r>
              <a:rPr lang="ru-RU" sz="2000" dirty="0" err="1">
                <a:latin typeface="Times New Roman" panose="02020603050405020304" pitchFamily="18" charset="0"/>
                <a:cs typeface="Times New Roman" panose="02020603050405020304" pitchFamily="18" charset="0"/>
              </a:rPr>
              <a:t>містить</a:t>
            </a:r>
            <a:r>
              <a:rPr lang="ru-RU" sz="2000" dirty="0">
                <a:latin typeface="Times New Roman" panose="02020603050405020304" pitchFamily="18" charset="0"/>
                <a:cs typeface="Times New Roman" panose="02020603050405020304" pitchFamily="18" charset="0"/>
              </a:rPr>
              <a:t> норм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оподаткування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віртуальних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згідно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Прикінцевих</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перехідних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положень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цей</a:t>
            </a:r>
            <a:r>
              <a:rPr lang="ru-RU" sz="2000" dirty="0">
                <a:latin typeface="Times New Roman" panose="02020603050405020304" pitchFamily="18" charset="0"/>
                <a:cs typeface="Times New Roman" panose="02020603050405020304" pitchFamily="18" charset="0"/>
              </a:rPr>
              <a:t> Закон </a:t>
            </a:r>
            <a:r>
              <a:rPr lang="ru-RU" sz="2000" dirty="0" err="1">
                <a:latin typeface="Times New Roman" panose="02020603050405020304" pitchFamily="18" charset="0"/>
                <a:cs typeface="Times New Roman" panose="02020603050405020304" pitchFamily="18" charset="0"/>
              </a:rPr>
              <a:t>набирає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чинності</a:t>
            </a:r>
            <a:r>
              <a:rPr lang="ru-RU" sz="2000" dirty="0">
                <a:latin typeface="Times New Roman" panose="02020603050405020304" pitchFamily="18" charset="0"/>
                <a:cs typeface="Times New Roman" panose="02020603050405020304" pitchFamily="18" charset="0"/>
              </a:rPr>
              <a:t> з дня </a:t>
            </a:r>
            <a:r>
              <a:rPr lang="ru-RU" sz="2000" dirty="0" err="1">
                <a:latin typeface="Times New Roman" panose="02020603050405020304" pitchFamily="18" charset="0"/>
                <a:cs typeface="Times New Roman" panose="02020603050405020304" pitchFamily="18" charset="0"/>
              </a:rPr>
              <a:t>набрання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чинності</a:t>
            </a:r>
            <a:r>
              <a:rPr lang="ru-RU" sz="2000" dirty="0">
                <a:latin typeface="Times New Roman" panose="02020603050405020304" pitchFamily="18" charset="0"/>
                <a:cs typeface="Times New Roman" panose="02020603050405020304" pitchFamily="18" charset="0"/>
              </a:rPr>
              <a:t> законом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внесення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змін</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Податкового</a:t>
            </a:r>
            <a:r>
              <a:rPr lang="ru-RU" sz="2000" dirty="0">
                <a:latin typeface="Times New Roman" panose="02020603050405020304" pitchFamily="18" charset="0"/>
                <a:cs typeface="Times New Roman" panose="02020603050405020304" pitchFamily="18" charset="0"/>
              </a:rPr>
              <a:t> кодексу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особливостей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оподаткування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віртуальними</a:t>
            </a:r>
            <a:r>
              <a:rPr lang="ru-RU" sz="2000" dirty="0">
                <a:latin typeface="Times New Roman" panose="02020603050405020304" pitchFamily="18" charset="0"/>
                <a:cs typeface="Times New Roman" panose="02020603050405020304" pitchFamily="18" charset="0"/>
              </a:rPr>
              <a:t> активами.</a:t>
            </a:r>
          </a:p>
          <a:p>
            <a:pPr algn="just"/>
            <a:r>
              <a:rPr lang="ru-RU" sz="2000" dirty="0">
                <a:latin typeface="Times New Roman" panose="02020603050405020304" pitchFamily="18" charset="0"/>
                <a:cs typeface="Times New Roman" panose="02020603050405020304" pitchFamily="18" charset="0"/>
              </a:rPr>
              <a:t>Проектом Закону,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наданий</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ознайомлення</a:t>
            </a:r>
            <a:r>
              <a:rPr lang="ru-RU" sz="2000" dirty="0">
                <a:latin typeface="Times New Roman" panose="02020603050405020304" pitchFamily="18" charset="0"/>
                <a:cs typeface="Times New Roman" panose="02020603050405020304" pitchFamily="18" charset="0"/>
              </a:rPr>
              <a:t> у </a:t>
            </a:r>
            <a:r>
              <a:rPr lang="ru-RU" sz="2000" dirty="0" err="1">
                <a:latin typeface="Times New Roman" panose="02020603050405020304" pitchFamily="18" charset="0"/>
                <a:cs typeface="Times New Roman" panose="02020603050405020304" pitchFamily="18" charset="0"/>
              </a:rPr>
              <a:t>Верховну</a:t>
            </a:r>
            <a:r>
              <a:rPr lang="ru-RU" sz="2000" dirty="0">
                <a:latin typeface="Times New Roman" panose="02020603050405020304" pitchFamily="18" charset="0"/>
                <a:cs typeface="Times New Roman" panose="02020603050405020304" pitchFamily="18" charset="0"/>
              </a:rPr>
              <a:t> Раду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пропонується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оподатковувати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операцій</a:t>
            </a:r>
            <a:r>
              <a:rPr lang="ru-RU" sz="2000" dirty="0">
                <a:latin typeface="Times New Roman" panose="02020603050405020304" pitchFamily="18" charset="0"/>
                <a:cs typeface="Times New Roman" panose="02020603050405020304" pitchFamily="18" charset="0"/>
              </a:rPr>
              <a:t> продажу </a:t>
            </a:r>
            <a:r>
              <a:rPr lang="ru-RU" sz="2000" dirty="0" err="1">
                <a:latin typeface="Times New Roman" panose="02020603050405020304" pitchFamily="18" charset="0"/>
                <a:cs typeface="Times New Roman" panose="02020603050405020304" pitchFamily="18" charset="0"/>
              </a:rPr>
              <a:t>криптовалюти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податком</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прибуток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підприємств</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пільговою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ставкою</a:t>
            </a:r>
            <a:r>
              <a:rPr lang="ru-RU" sz="2000" dirty="0">
                <a:latin typeface="Times New Roman" panose="02020603050405020304" pitchFamily="18" charset="0"/>
                <a:cs typeface="Times New Roman" panose="02020603050405020304" pitchFamily="18" charset="0"/>
              </a:rPr>
              <a:t> – 5% до </a:t>
            </a:r>
            <a:r>
              <a:rPr lang="ru-RU" sz="2000" dirty="0" err="1">
                <a:latin typeface="Times New Roman" panose="02020603050405020304" pitchFamily="18" charset="0"/>
                <a:cs typeface="Times New Roman" panose="02020603050405020304" pitchFamily="18" charset="0"/>
              </a:rPr>
              <a:t>кінця</a:t>
            </a:r>
            <a:r>
              <a:rPr lang="ru-RU" sz="2000" dirty="0">
                <a:latin typeface="Times New Roman" panose="02020603050405020304" pitchFamily="18" charset="0"/>
                <a:cs typeface="Times New Roman" panose="02020603050405020304" pitchFamily="18" charset="0"/>
              </a:rPr>
              <a:t> 2024 року. З 1 </a:t>
            </a:r>
            <a:r>
              <a:rPr lang="ru-RU" sz="2000" dirty="0" err="1">
                <a:latin typeface="Times New Roman" panose="02020603050405020304" pitchFamily="18" charset="0"/>
                <a:cs typeface="Times New Roman" panose="02020603050405020304" pitchFamily="18" charset="0"/>
              </a:rPr>
              <a:t>січня</a:t>
            </a:r>
            <a:r>
              <a:rPr lang="ru-RU" sz="2000" dirty="0">
                <a:latin typeface="Times New Roman" panose="02020603050405020304" pitchFamily="18" charset="0"/>
                <a:cs typeface="Times New Roman" panose="02020603050405020304" pitchFamily="18" charset="0"/>
              </a:rPr>
              <a:t> 2025 року – 18%. Ставка </a:t>
            </a:r>
            <a:r>
              <a:rPr lang="ru-RU" sz="2000" dirty="0" err="1">
                <a:latin typeface="Times New Roman" panose="02020603050405020304" pitchFamily="18" charset="0"/>
                <a:cs typeface="Times New Roman" panose="02020603050405020304" pitchFamily="18" charset="0"/>
              </a:rPr>
              <a:t>податку</a:t>
            </a:r>
            <a:r>
              <a:rPr lang="ru-RU" sz="2000" dirty="0">
                <a:latin typeface="Times New Roman" panose="02020603050405020304" pitchFamily="18" charset="0"/>
                <a:cs typeface="Times New Roman" panose="02020603050405020304" pitchFamily="18" charset="0"/>
              </a:rPr>
              <a:t> на доходи </a:t>
            </a:r>
            <a:r>
              <a:rPr lang="ru-RU" sz="2000" dirty="0" err="1">
                <a:latin typeface="Times New Roman" panose="02020603050405020304" pitchFamily="18" charset="0"/>
                <a:cs typeface="Times New Roman" panose="02020603050405020304" pitchFamily="18" charset="0"/>
              </a:rPr>
              <a:t>фізичних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осіб</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становитиме</a:t>
            </a:r>
            <a:r>
              <a:rPr lang="ru-RU" sz="2000" dirty="0">
                <a:latin typeface="Times New Roman" panose="02020603050405020304" pitchFamily="18" charset="0"/>
                <a:cs typeface="Times New Roman" panose="02020603050405020304" pitchFamily="18" charset="0"/>
              </a:rPr>
              <a:t> 5%. </a:t>
            </a:r>
          </a:p>
        </p:txBody>
      </p:sp>
      <p:pic>
        <p:nvPicPr>
          <p:cNvPr id="6" name="Рисунок 5"/>
          <p:cNvPicPr>
            <a:picLocks noChangeAspect="1"/>
          </p:cNvPicPr>
          <p:nvPr/>
        </p:nvPicPr>
        <p:blipFill>
          <a:blip r:embed="rId2"/>
          <a:stretch>
            <a:fillRect/>
          </a:stretch>
        </p:blipFill>
        <p:spPr>
          <a:xfrm>
            <a:off x="5335421" y="1843517"/>
            <a:ext cx="6551777" cy="3439683"/>
          </a:xfrm>
          <a:prstGeom prst="rect">
            <a:avLst/>
          </a:prstGeom>
        </p:spPr>
      </p:pic>
    </p:spTree>
    <p:extLst>
      <p:ext uri="{BB962C8B-B14F-4D97-AF65-F5344CB8AC3E}">
        <p14:creationId xmlns:p14="http://schemas.microsoft.com/office/powerpoint/2010/main" val="107985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16</a:t>
            </a:fld>
            <a:endParaRPr lang="ru-RU" noProof="0"/>
          </a:p>
        </p:txBody>
      </p:sp>
      <p:sp>
        <p:nvSpPr>
          <p:cNvPr id="4" name="Заголовок 3"/>
          <p:cNvSpPr>
            <a:spLocks noGrp="1"/>
          </p:cNvSpPr>
          <p:nvPr>
            <p:ph type="title"/>
          </p:nvPr>
        </p:nvSpPr>
        <p:spPr>
          <a:xfrm>
            <a:off x="338530" y="393756"/>
            <a:ext cx="5558849" cy="714608"/>
          </a:xfrm>
        </p:spPr>
        <p:txBody>
          <a:bodyPr>
            <a:normAutofit fontScale="90000"/>
          </a:bodyPr>
          <a:lstStyle/>
          <a:p>
            <a:r>
              <a:rPr lang="uk-UA" dirty="0">
                <a:latin typeface="Times New Roman" panose="02020603050405020304" pitchFamily="18" charset="0"/>
                <a:cs typeface="Times New Roman" panose="02020603050405020304" pitchFamily="18" charset="0"/>
              </a:rPr>
              <a:t>Популярність </a:t>
            </a:r>
            <a:r>
              <a:rPr lang="uk-UA" dirty="0" err="1">
                <a:latin typeface="Times New Roman" panose="02020603050405020304" pitchFamily="18" charset="0"/>
                <a:cs typeface="Times New Roman" panose="02020603050405020304" pitchFamily="18" charset="0"/>
              </a:rPr>
              <a:t>криптовалюти</a:t>
            </a:r>
            <a:endParaRPr lang="ru-RU"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stretch>
            <a:fillRect/>
          </a:stretch>
        </p:blipFill>
        <p:spPr>
          <a:xfrm>
            <a:off x="334834" y="1281113"/>
            <a:ext cx="5562545" cy="5440362"/>
          </a:xfrm>
          <a:prstGeom prst="rect">
            <a:avLst/>
          </a:prstGeom>
        </p:spPr>
      </p:pic>
      <p:sp>
        <p:nvSpPr>
          <p:cNvPr id="7" name="Прямоугольник 6"/>
          <p:cNvSpPr/>
          <p:nvPr/>
        </p:nvSpPr>
        <p:spPr>
          <a:xfrm>
            <a:off x="6160655" y="1323638"/>
            <a:ext cx="5532582" cy="5355312"/>
          </a:xfrm>
          <a:prstGeom prst="rect">
            <a:avLst/>
          </a:prstGeom>
        </p:spPr>
        <p:txBody>
          <a:bodyPr wrap="square">
            <a:spAutoFit/>
          </a:bodyPr>
          <a:lstStyle/>
          <a:p>
            <a:pPr marL="285750" indent="-285750" algn="just">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Українці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зберігають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заощадження</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крипті</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використовують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засіб</a:t>
            </a:r>
            <a:r>
              <a:rPr lang="ru-RU" dirty="0">
                <a:latin typeface="Times New Roman" panose="02020603050405020304" pitchFamily="18" charset="0"/>
                <a:cs typeface="Times New Roman" panose="02020603050405020304" pitchFamily="18" charset="0"/>
              </a:rPr>
              <a:t> платежу. За </a:t>
            </a:r>
            <a:r>
              <a:rPr lang="ru-RU" dirty="0" err="1">
                <a:latin typeface="Times New Roman" panose="02020603050405020304" pitchFamily="18" charset="0"/>
                <a:cs typeface="Times New Roman" panose="02020603050405020304" pitchFamily="18" charset="0"/>
              </a:rPr>
              <a:t>тогорічними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Конференції</a:t>
            </a:r>
            <a:r>
              <a:rPr lang="ru-RU" dirty="0">
                <a:latin typeface="Times New Roman" panose="02020603050405020304" pitchFamily="18" charset="0"/>
                <a:cs typeface="Times New Roman" panose="02020603050405020304" pitchFamily="18" charset="0"/>
              </a:rPr>
              <a:t> ООН з </a:t>
            </a:r>
            <a:r>
              <a:rPr lang="ru-RU" dirty="0" err="1">
                <a:latin typeface="Times New Roman" panose="02020603050405020304" pitchFamily="18" charset="0"/>
                <a:cs typeface="Times New Roman" panose="02020603050405020304" pitchFamily="18" charset="0"/>
              </a:rPr>
              <a:t>торгівлі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розвитку</a:t>
            </a:r>
            <a:r>
              <a:rPr lang="ru-RU" dirty="0">
                <a:latin typeface="Times New Roman" panose="02020603050405020304" pitchFamily="18" charset="0"/>
                <a:cs typeface="Times New Roman" panose="02020603050405020304" pitchFamily="18" charset="0"/>
              </a:rPr>
              <a:t> (ЮНКТАД), </a:t>
            </a:r>
            <a:r>
              <a:rPr lang="ru-RU" dirty="0" err="1">
                <a:latin typeface="Times New Roman" panose="02020603050405020304" pitchFamily="18" charset="0"/>
                <a:cs typeface="Times New Roman" panose="02020603050405020304" pitchFamily="18" charset="0"/>
              </a:rPr>
              <a:t>Україна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перебуває</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першому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місці</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активністю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криптовалют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населенням</a:t>
            </a:r>
            <a:r>
              <a:rPr lang="ru-RU" dirty="0">
                <a:latin typeface="Times New Roman" panose="02020603050405020304" pitchFamily="18" charset="0"/>
                <a:cs typeface="Times New Roman" panose="02020603050405020304" pitchFamily="18" charset="0"/>
              </a:rPr>
              <a:t>. У той же час за </a:t>
            </a:r>
            <a:r>
              <a:rPr lang="ru-RU" dirty="0" err="1">
                <a:latin typeface="Times New Roman" panose="02020603050405020304" pitchFamily="18" charset="0"/>
                <a:cs typeface="Times New Roman" panose="02020603050405020304" pitchFamily="18" charset="0"/>
              </a:rPr>
              <a:t>даними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аналітичної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компанії</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Chainalysis</a:t>
            </a:r>
            <a:r>
              <a:rPr lang="en-US"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Україна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посідає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третє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a:t>
            </a:r>
            <a:r>
              <a:rPr lang="ru-RU" dirty="0">
                <a:latin typeface="Times New Roman" panose="02020603050405020304" pitchFamily="18" charset="0"/>
                <a:cs typeface="Times New Roman" panose="02020603050405020304" pitchFamily="18" charset="0"/>
              </a:rPr>
              <a:t> у рейтингу глобального </a:t>
            </a:r>
            <a:r>
              <a:rPr lang="ru-RU" dirty="0" err="1">
                <a:latin typeface="Times New Roman" panose="02020603050405020304" pitchFamily="18" charset="0"/>
                <a:cs typeface="Times New Roman" panose="02020603050405020304" pitchFamily="18" charset="0"/>
              </a:rPr>
              <a:t>індексу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прийняття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кількісна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оцінка</a:t>
            </a:r>
            <a:r>
              <a:rPr lang="ru-RU" dirty="0">
                <a:latin typeface="Times New Roman" panose="02020603050405020304" pitchFamily="18" charset="0"/>
                <a:cs typeface="Times New Roman" panose="02020603050405020304" pitchFamily="18" charset="0"/>
              </a:rPr>
              <a:t> того, </a:t>
            </a:r>
            <a:r>
              <a:rPr lang="ru-RU" dirty="0" err="1">
                <a:latin typeface="Times New Roman" panose="02020603050405020304" pitchFamily="18" charset="0"/>
                <a:cs typeface="Times New Roman" panose="02020603050405020304" pitchFamily="18" charset="0"/>
              </a:rPr>
              <a:t>наскільки</a:t>
            </a:r>
            <a:r>
              <a:rPr lang="ru-RU" dirty="0">
                <a:latin typeface="Times New Roman" panose="02020603050405020304" pitchFamily="18" charset="0"/>
                <a:cs typeface="Times New Roman" panose="02020603050405020304" pitchFamily="18" charset="0"/>
              </a:rPr>
              <a:t> активно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бізнес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криптовалютами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криптовалют</a:t>
            </a:r>
            <a:r>
              <a:rPr lang="ru-RU" dirty="0">
                <a:latin typeface="Times New Roman" panose="02020603050405020304" pitchFamily="18" charset="0"/>
                <a:cs typeface="Times New Roman" panose="02020603050405020304" pitchFamily="18" charset="0"/>
              </a:rPr>
              <a:t>. Ними </a:t>
            </a:r>
            <a:r>
              <a:rPr lang="ru-RU" dirty="0" err="1">
                <a:latin typeface="Times New Roman" panose="02020603050405020304" pitchFamily="18" charset="0"/>
                <a:cs typeface="Times New Roman" panose="02020603050405020304" pitchFamily="18" charset="0"/>
              </a:rPr>
              <a:t>володіє</a:t>
            </a:r>
            <a:r>
              <a:rPr lang="ru-RU" dirty="0">
                <a:latin typeface="Times New Roman" panose="02020603050405020304" pitchFamily="18" charset="0"/>
                <a:cs typeface="Times New Roman" panose="02020603050405020304" pitchFamily="18" charset="0"/>
              </a:rPr>
              <a:t> 13%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цей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стабільно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зростає</a:t>
            </a:r>
            <a:r>
              <a:rPr lang="ru-RU"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Рік</a:t>
            </a:r>
            <a:r>
              <a:rPr lang="ru-RU" dirty="0">
                <a:latin typeface="Times New Roman" panose="02020603050405020304" pitchFamily="18" charset="0"/>
                <a:cs typeface="Times New Roman" panose="02020603050405020304" pitchFamily="18" charset="0"/>
              </a:rPr>
              <a:t> тому </a:t>
            </a:r>
            <a:r>
              <a:rPr lang="ru-RU" dirty="0" err="1">
                <a:latin typeface="Times New Roman" panose="02020603050405020304" pitchFamily="18" charset="0"/>
                <a:cs typeface="Times New Roman" panose="02020603050405020304" pitchFamily="18" charset="0"/>
              </a:rPr>
              <a:t>аналітики</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Chainalysis</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писали: «</a:t>
            </a:r>
            <a:r>
              <a:rPr lang="ru-RU" dirty="0" err="1">
                <a:latin typeface="Times New Roman" panose="02020603050405020304" pitchFamily="18" charset="0"/>
                <a:cs typeface="Times New Roman" panose="02020603050405020304" pitchFamily="18" charset="0"/>
              </a:rPr>
              <a:t>Україна</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лідером</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поширення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криптовалюти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технічно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підковане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і уряд,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демонструє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інтерес</a:t>
            </a:r>
            <a:r>
              <a:rPr lang="ru-RU" dirty="0">
                <a:latin typeface="Times New Roman" panose="02020603050405020304" pitchFamily="18" charset="0"/>
                <a:cs typeface="Times New Roman" panose="02020603050405020304" pitchFamily="18" charset="0"/>
              </a:rPr>
              <a:t> до криптовалют та </a:t>
            </a:r>
            <a:r>
              <a:rPr lang="ru-RU" dirty="0" err="1">
                <a:latin typeface="Times New Roman" panose="02020603050405020304" pitchFamily="18" charset="0"/>
                <a:cs typeface="Times New Roman" panose="02020603050405020304" pitchFamily="18" charset="0"/>
              </a:rPr>
              <a:t>наразі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розробляє</a:t>
            </a:r>
            <a:r>
              <a:rPr lang="ru-RU" dirty="0">
                <a:latin typeface="Times New Roman" panose="02020603050405020304" pitchFamily="18" charset="0"/>
                <a:cs typeface="Times New Roman" panose="02020603050405020304" pitchFamily="18" charset="0"/>
              </a:rPr>
              <a:t> правила для </a:t>
            </a:r>
            <a:r>
              <a:rPr lang="ru-RU" dirty="0" err="1">
                <a:latin typeface="Times New Roman" panose="02020603050405020304" pitchFamily="18" charset="0"/>
                <a:cs typeface="Times New Roman" panose="02020603050405020304" pitchFamily="18" charset="0"/>
              </a:rPr>
              <a:t>цієї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галузі</a:t>
            </a:r>
            <a:r>
              <a:rPr lang="ru-RU"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363658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37CAD64B-D457-21DF-19A1-272744795582}"/>
              </a:ext>
            </a:extLst>
          </p:cNvPr>
          <p:cNvSpPr>
            <a:spLocks noGrp="1"/>
          </p:cNvSpPr>
          <p:nvPr>
            <p:ph type="ftr" sz="quarter" idx="17"/>
          </p:nvPr>
        </p:nvSpPr>
        <p:spPr/>
        <p:txBody>
          <a:bodyPr/>
          <a:lstStyle/>
          <a:p>
            <a:pPr rtl="0"/>
            <a:r>
              <a:rPr lang="ru-RU" noProof="0"/>
              <a:t>Добавить нижний колонтитул</a:t>
            </a:r>
          </a:p>
        </p:txBody>
      </p:sp>
      <p:sp>
        <p:nvSpPr>
          <p:cNvPr id="3" name="Місце для номера слайда 2">
            <a:extLst>
              <a:ext uri="{FF2B5EF4-FFF2-40B4-BE49-F238E27FC236}">
                <a16:creationId xmlns:a16="http://schemas.microsoft.com/office/drawing/2014/main" id="{C7BBE201-9E72-61D4-F0D1-60D73460D583}"/>
              </a:ext>
            </a:extLst>
          </p:cNvPr>
          <p:cNvSpPr>
            <a:spLocks noGrp="1"/>
          </p:cNvSpPr>
          <p:nvPr>
            <p:ph type="sldNum" sz="quarter" idx="18"/>
          </p:nvPr>
        </p:nvSpPr>
        <p:spPr/>
        <p:txBody>
          <a:bodyPr/>
          <a:lstStyle/>
          <a:p>
            <a:pPr rtl="0"/>
            <a:fld id="{8699F50C-BE38-4BD0-BA84-9B090E1F2B9B}" type="slidenum">
              <a:rPr lang="ru-RU" noProof="0" smtClean="0"/>
              <a:t>17</a:t>
            </a:fld>
            <a:endParaRPr lang="ru-RU" noProof="0"/>
          </a:p>
        </p:txBody>
      </p:sp>
      <p:sp>
        <p:nvSpPr>
          <p:cNvPr id="4" name="Заголовок 3">
            <a:extLst>
              <a:ext uri="{FF2B5EF4-FFF2-40B4-BE49-F238E27FC236}">
                <a16:creationId xmlns:a16="http://schemas.microsoft.com/office/drawing/2014/main" id="{D7378C27-AF84-842E-209A-7F6B5344A1D7}"/>
              </a:ext>
            </a:extLst>
          </p:cNvPr>
          <p:cNvSpPr>
            <a:spLocks noGrp="1"/>
          </p:cNvSpPr>
          <p:nvPr>
            <p:ph type="title"/>
          </p:nvPr>
        </p:nvSpPr>
        <p:spPr>
          <a:xfrm>
            <a:off x="1433078" y="2133362"/>
            <a:ext cx="8333222" cy="1147969"/>
          </a:xfrm>
        </p:spPr>
        <p:txBody>
          <a:bodyPr/>
          <a:lstStyle/>
          <a:p>
            <a:pPr algn="ctr"/>
            <a:r>
              <a:rPr lang="uk-UA" dirty="0"/>
              <a:t>Дякую за увагу!</a:t>
            </a:r>
          </a:p>
        </p:txBody>
      </p:sp>
    </p:spTree>
    <p:extLst>
      <p:ext uri="{BB962C8B-B14F-4D97-AF65-F5344CB8AC3E}">
        <p14:creationId xmlns:p14="http://schemas.microsoft.com/office/powerpoint/2010/main" val="137131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2</a:t>
            </a:fld>
            <a:endParaRPr lang="ru-RU" noProof="0"/>
          </a:p>
        </p:txBody>
      </p:sp>
      <p:sp>
        <p:nvSpPr>
          <p:cNvPr id="4" name="Заголовок 3"/>
          <p:cNvSpPr>
            <a:spLocks noGrp="1"/>
          </p:cNvSpPr>
          <p:nvPr>
            <p:ph type="title"/>
          </p:nvPr>
        </p:nvSpPr>
        <p:spPr>
          <a:xfrm>
            <a:off x="338530" y="199792"/>
            <a:ext cx="5928304" cy="548354"/>
          </a:xfrm>
        </p:spPr>
        <p:txBody>
          <a:bodyPr>
            <a:normAutofit fontScale="90000"/>
          </a:bodyPr>
          <a:lstStyle/>
          <a:p>
            <a:r>
              <a:rPr lang="uk-UA" sz="4000" dirty="0">
                <a:latin typeface="Times New Roman" panose="02020603050405020304" pitchFamily="18" charset="0"/>
                <a:cs typeface="Times New Roman" panose="02020603050405020304" pitchFamily="18" charset="0"/>
              </a:rPr>
              <a:t>Що таке «</a:t>
            </a:r>
            <a:r>
              <a:rPr lang="uk-UA" sz="4000" dirty="0" err="1">
                <a:latin typeface="Times New Roman" panose="02020603050405020304" pitchFamily="18" charset="0"/>
                <a:cs typeface="Times New Roman" panose="02020603050405020304" pitchFamily="18" charset="0"/>
              </a:rPr>
              <a:t>криптовалюта</a:t>
            </a:r>
            <a:r>
              <a:rPr lang="uk-UA" sz="4000" dirty="0">
                <a:latin typeface="Times New Roman" panose="02020603050405020304" pitchFamily="18" charset="0"/>
                <a:cs typeface="Times New Roman" panose="02020603050405020304" pitchFamily="18" charset="0"/>
              </a:rPr>
              <a:t>» ?</a:t>
            </a:r>
            <a:endParaRPr lang="ru-RU" sz="40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17078" y="1216600"/>
            <a:ext cx="4256521" cy="4505039"/>
          </a:xfrm>
        </p:spPr>
        <p:txBody>
          <a:bodyPr/>
          <a:lstStyle/>
          <a:p>
            <a:pPr marL="0" indent="0" algn="just">
              <a:buNone/>
            </a:pPr>
            <a:r>
              <a:rPr lang="ru-RU" sz="2000" b="1" i="1" dirty="0" err="1">
                <a:latin typeface="Times New Roman" panose="02020603050405020304" pitchFamily="18" charset="0"/>
                <a:cs typeface="Times New Roman" panose="02020603050405020304" pitchFamily="18" charset="0"/>
              </a:rPr>
              <a:t>Криптовалюта</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різновид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цифрової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валюти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емісія</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облік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здійснюється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децентралізованою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платіжною</a:t>
            </a:r>
            <a:r>
              <a:rPr lang="ru-RU" sz="2000" dirty="0">
                <a:latin typeface="Times New Roman" panose="02020603050405020304" pitchFamily="18" charset="0"/>
                <a:cs typeface="Times New Roman" panose="02020603050405020304" pitchFamily="18" charset="0"/>
              </a:rPr>
              <a:t> системою в </a:t>
            </a:r>
            <a:r>
              <a:rPr lang="ru-RU" sz="2000" dirty="0" err="1">
                <a:latin typeface="Times New Roman" panose="02020603050405020304" pitchFamily="18" charset="0"/>
                <a:cs typeface="Times New Roman" panose="02020603050405020304" pitchFamily="18" charset="0"/>
              </a:rPr>
              <a:t>повністю</a:t>
            </a:r>
            <a:r>
              <a:rPr lang="ru-RU" sz="2000" dirty="0">
                <a:latin typeface="Times New Roman" panose="02020603050405020304" pitchFamily="18" charset="0"/>
                <a:cs typeface="Times New Roman" panose="02020603050405020304" pitchFamily="18" charset="0"/>
              </a:rPr>
              <a:t> автоматичному </a:t>
            </a:r>
            <a:r>
              <a:rPr lang="ru-RU" sz="2000" dirty="0" err="1">
                <a:latin typeface="Times New Roman" panose="02020603050405020304" pitchFamily="18" charset="0"/>
                <a:cs typeface="Times New Roman" panose="02020603050405020304" pitchFamily="18" charset="0"/>
              </a:rPr>
              <a:t>режимі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Першою</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найбільш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відомою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криптовалютою</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світі</a:t>
            </a:r>
            <a:r>
              <a:rPr lang="ru-RU" sz="2000" dirty="0">
                <a:latin typeface="Times New Roman" panose="02020603050405020304" pitchFamily="18" charset="0"/>
                <a:cs typeface="Times New Roman" panose="02020603050405020304" pitchFamily="18" charset="0"/>
              </a:rPr>
              <a:t> став </a:t>
            </a:r>
            <a:r>
              <a:rPr lang="en-US" sz="2000" b="1" i="1" dirty="0">
                <a:latin typeface="Times New Roman" panose="02020603050405020304" pitchFamily="18" charset="0"/>
                <a:cs typeface="Times New Roman" panose="02020603050405020304" pitchFamily="18" charset="0"/>
              </a:rPr>
              <a:t>Bitcoin</a:t>
            </a:r>
            <a:r>
              <a:rPr lang="en-US"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як і будь-яка </a:t>
            </a:r>
            <a:r>
              <a:rPr lang="ru-RU" sz="2000" dirty="0" err="1">
                <a:latin typeface="Times New Roman" panose="02020603050405020304" pitchFamily="18" charset="0"/>
                <a:cs typeface="Times New Roman" panose="02020603050405020304" pitchFamily="18" charset="0"/>
              </a:rPr>
              <a:t>інша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криптовалюта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побудований</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технології</a:t>
            </a:r>
            <a:r>
              <a:rPr lang="ru-RU"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Blockchain</a:t>
            </a:r>
            <a:r>
              <a:rPr lang="en-US" sz="2000"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Це такий новий вид активів, який відрізняється від звичайних для нас грошей або інших фінансових активів. Від грошей відрізняється тим, що ви володієте валютою безпосередньо і для цього непотрібний банк чи якийсь дозвільний орган. Зберігається в особистому електронному гаманці.</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5027467" y="1493689"/>
            <a:ext cx="6619587" cy="3706969"/>
          </a:xfrm>
          <a:prstGeom prst="rect">
            <a:avLst/>
          </a:prstGeom>
        </p:spPr>
      </p:pic>
    </p:spTree>
    <p:extLst>
      <p:ext uri="{BB962C8B-B14F-4D97-AF65-F5344CB8AC3E}">
        <p14:creationId xmlns:p14="http://schemas.microsoft.com/office/powerpoint/2010/main" val="50875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E0C8711-DEA3-20A4-F921-E3CF8EBED61E}"/>
              </a:ext>
            </a:extLst>
          </p:cNvPr>
          <p:cNvSpPr>
            <a:spLocks noGrp="1"/>
          </p:cNvSpPr>
          <p:nvPr>
            <p:ph type="sldNum" sz="quarter" idx="18"/>
          </p:nvPr>
        </p:nvSpPr>
        <p:spPr/>
        <p:txBody>
          <a:bodyPr/>
          <a:lstStyle/>
          <a:p>
            <a:pPr rtl="0"/>
            <a:fld id="{8699F50C-BE38-4BD0-BA84-9B090E1F2B9B}" type="slidenum">
              <a:rPr lang="ru-RU" noProof="0" smtClean="0"/>
              <a:t>3</a:t>
            </a:fld>
            <a:endParaRPr lang="ru-RU" noProof="0"/>
          </a:p>
        </p:txBody>
      </p:sp>
      <p:sp>
        <p:nvSpPr>
          <p:cNvPr id="7" name="TextBox 6">
            <a:extLst>
              <a:ext uri="{FF2B5EF4-FFF2-40B4-BE49-F238E27FC236}">
                <a16:creationId xmlns:a16="http://schemas.microsoft.com/office/drawing/2014/main" id="{3BE950C2-3482-6361-6D07-15C50CE59E13}"/>
              </a:ext>
            </a:extLst>
          </p:cNvPr>
          <p:cNvSpPr txBox="1"/>
          <p:nvPr/>
        </p:nvSpPr>
        <p:spPr>
          <a:xfrm>
            <a:off x="474256" y="857365"/>
            <a:ext cx="9925338" cy="2123658"/>
          </a:xfrm>
          <a:prstGeom prst="rect">
            <a:avLst/>
          </a:prstGeom>
          <a:noFill/>
        </p:spPr>
        <p:txBody>
          <a:bodyPr wrap="square">
            <a:spAutoFit/>
          </a:bodyPr>
          <a:lstStyle/>
          <a:p>
            <a:r>
              <a:rPr lang="ru-RU" sz="3300" b="1" i="0" dirty="0" err="1">
                <a:solidFill>
                  <a:srgbClr val="3D4658"/>
                </a:solidFill>
                <a:effectLst/>
                <a:latin typeface="Arial" panose="020B0604020202020204" pitchFamily="34" charset="0"/>
              </a:rPr>
              <a:t>Ціна</a:t>
            </a:r>
            <a:r>
              <a:rPr lang="ru-RU" sz="3300" b="1" i="0" dirty="0">
                <a:solidFill>
                  <a:srgbClr val="3D4658"/>
                </a:solidFill>
                <a:effectLst/>
                <a:latin typeface="Arial" panose="020B0604020202020204" pitchFamily="34" charset="0"/>
              </a:rPr>
              <a:t> </a:t>
            </a:r>
            <a:r>
              <a:rPr lang="ru-RU" sz="3300" b="1" i="0" u="sng" dirty="0" err="1">
                <a:solidFill>
                  <a:srgbClr val="303F9B"/>
                </a:solidFill>
                <a:effectLst/>
                <a:latin typeface="Arial" panose="020B0604020202020204" pitchFamily="34" charset="0"/>
                <a:hlinkClick r:id="rId2"/>
              </a:rPr>
              <a:t>Bitcoin</a:t>
            </a:r>
            <a:r>
              <a:rPr lang="ru-RU" sz="3300" b="1" i="0" dirty="0">
                <a:solidFill>
                  <a:srgbClr val="3D4658"/>
                </a:solidFill>
                <a:effectLst/>
                <a:latin typeface="Arial" panose="020B0604020202020204" pitchFamily="34" charset="0"/>
              </a:rPr>
              <a:t> </a:t>
            </a:r>
            <a:r>
              <a:rPr lang="ru-RU" sz="3300" b="1" i="0" dirty="0" err="1">
                <a:solidFill>
                  <a:srgbClr val="3D4658"/>
                </a:solidFill>
                <a:effectLst/>
                <a:latin typeface="Arial" panose="020B0604020202020204" pitchFamily="34" charset="0"/>
              </a:rPr>
              <a:t>піднялася</a:t>
            </a:r>
            <a:r>
              <a:rPr lang="ru-RU" sz="3300" b="1" i="0" dirty="0">
                <a:solidFill>
                  <a:srgbClr val="3D4658"/>
                </a:solidFill>
                <a:effectLst/>
                <a:latin typeface="Arial" panose="020B0604020202020204" pitchFamily="34" charset="0"/>
              </a:rPr>
              <a:t> </a:t>
            </a:r>
            <a:r>
              <a:rPr lang="ru-RU" sz="3300" b="1" i="0" dirty="0" err="1">
                <a:solidFill>
                  <a:srgbClr val="3D4658"/>
                </a:solidFill>
                <a:effectLst/>
                <a:latin typeface="Arial" panose="020B0604020202020204" pitchFamily="34" charset="0"/>
              </a:rPr>
              <a:t>вище</a:t>
            </a:r>
            <a:r>
              <a:rPr lang="ru-RU" sz="3300" b="1" i="0" dirty="0">
                <a:solidFill>
                  <a:srgbClr val="3D4658"/>
                </a:solidFill>
                <a:effectLst/>
                <a:latin typeface="Arial" panose="020B0604020202020204" pitchFamily="34" charset="0"/>
              </a:rPr>
              <a:t> </a:t>
            </a:r>
            <a:r>
              <a:rPr lang="ru-RU" sz="3300" b="1" dirty="0">
                <a:solidFill>
                  <a:srgbClr val="3D4658"/>
                </a:solidFill>
                <a:latin typeface="Arial" panose="020B0604020202020204" pitchFamily="34" charset="0"/>
              </a:rPr>
              <a:t>за</a:t>
            </a:r>
            <a:r>
              <a:rPr lang="ru-RU" sz="3300" b="1" i="0" u="sng" dirty="0">
                <a:solidFill>
                  <a:srgbClr val="0070C0"/>
                </a:solidFill>
                <a:effectLst/>
                <a:latin typeface="Arial" panose="020B0604020202020204" pitchFamily="34" charset="0"/>
              </a:rPr>
              <a:t> 90 </a:t>
            </a:r>
            <a:r>
              <a:rPr lang="ru-RU" sz="3300" b="1" i="0" u="sng" dirty="0" err="1">
                <a:solidFill>
                  <a:srgbClr val="0070C0"/>
                </a:solidFill>
                <a:effectLst/>
                <a:latin typeface="Arial" panose="020B0604020202020204" pitchFamily="34" charset="0"/>
              </a:rPr>
              <a:t>тисяч</a:t>
            </a:r>
            <a:r>
              <a:rPr lang="ru-RU" sz="3300" b="1" i="0" u="sng" dirty="0">
                <a:solidFill>
                  <a:srgbClr val="0070C0"/>
                </a:solidFill>
                <a:effectLst/>
                <a:latin typeface="Arial" panose="020B0604020202020204" pitchFamily="34" charset="0"/>
              </a:rPr>
              <a:t> </a:t>
            </a:r>
            <a:r>
              <a:rPr lang="ru-RU" sz="3300" b="1" i="0" u="sng" dirty="0" err="1">
                <a:solidFill>
                  <a:srgbClr val="0070C0"/>
                </a:solidFill>
                <a:effectLst/>
                <a:latin typeface="Arial" panose="020B0604020202020204" pitchFamily="34" charset="0"/>
              </a:rPr>
              <a:t>доларів</a:t>
            </a:r>
            <a:r>
              <a:rPr lang="ru-RU" sz="3300" b="1" i="0" dirty="0">
                <a:solidFill>
                  <a:srgbClr val="3D4658"/>
                </a:solidFill>
                <a:effectLst/>
                <a:latin typeface="Arial" panose="020B0604020202020204" pitchFamily="34" charset="0"/>
              </a:rPr>
              <a:t>, </a:t>
            </a:r>
            <a:r>
              <a:rPr lang="ru-RU" sz="3300" b="1" i="0" dirty="0" err="1">
                <a:solidFill>
                  <a:srgbClr val="3D4658"/>
                </a:solidFill>
                <a:effectLst/>
                <a:latin typeface="Arial" panose="020B0604020202020204" pitchFamily="34" charset="0"/>
              </a:rPr>
              <a:t>тим</a:t>
            </a:r>
            <a:r>
              <a:rPr lang="ru-RU" sz="3300" b="1" i="0" dirty="0">
                <a:solidFill>
                  <a:srgbClr val="3D4658"/>
                </a:solidFill>
                <a:effectLst/>
                <a:latin typeface="Arial" panose="020B0604020202020204" pitchFamily="34" charset="0"/>
              </a:rPr>
              <a:t> самим </a:t>
            </a:r>
            <a:r>
              <a:rPr lang="ru-RU" sz="3300" b="1" i="0" dirty="0" err="1">
                <a:solidFill>
                  <a:srgbClr val="3D4658"/>
                </a:solidFill>
                <a:effectLst/>
                <a:latin typeface="Arial" panose="020B0604020202020204" pitchFamily="34" charset="0"/>
              </a:rPr>
              <a:t>оновивши</a:t>
            </a:r>
            <a:r>
              <a:rPr lang="ru-RU" sz="3300" b="1" i="0" dirty="0">
                <a:solidFill>
                  <a:srgbClr val="3D4658"/>
                </a:solidFill>
                <a:effectLst/>
                <a:latin typeface="Arial" panose="020B0604020202020204" pitchFamily="34" charset="0"/>
              </a:rPr>
              <a:t> </a:t>
            </a:r>
            <a:r>
              <a:rPr lang="ru-RU" sz="3300" b="1" i="0" dirty="0" err="1">
                <a:solidFill>
                  <a:srgbClr val="3D4658"/>
                </a:solidFill>
                <a:effectLst/>
                <a:latin typeface="Arial" panose="020B0604020202020204" pitchFamily="34" charset="0"/>
              </a:rPr>
              <a:t>свій</a:t>
            </a:r>
            <a:r>
              <a:rPr lang="ru-RU" sz="3300" b="1" i="0" dirty="0">
                <a:solidFill>
                  <a:srgbClr val="3D4658"/>
                </a:solidFill>
                <a:effectLst/>
                <a:latin typeface="Arial" panose="020B0604020202020204" pitchFamily="34" charset="0"/>
              </a:rPr>
              <a:t> </a:t>
            </a:r>
            <a:r>
              <a:rPr lang="ru-RU" sz="3300" b="1" i="0" dirty="0" err="1">
                <a:solidFill>
                  <a:srgbClr val="3D4658"/>
                </a:solidFill>
                <a:effectLst/>
                <a:latin typeface="Arial" panose="020B0604020202020204" pitchFamily="34" charset="0"/>
              </a:rPr>
              <a:t>історичний</a:t>
            </a:r>
            <a:r>
              <a:rPr lang="ru-RU" sz="3300" b="1" i="0" dirty="0">
                <a:solidFill>
                  <a:srgbClr val="3D4658"/>
                </a:solidFill>
                <a:effectLst/>
                <a:latin typeface="Arial" panose="020B0604020202020204" pitchFamily="34" charset="0"/>
              </a:rPr>
              <a:t> максимум. </a:t>
            </a:r>
            <a:r>
              <a:rPr lang="ru-RU" sz="3300" b="1" dirty="0" err="1">
                <a:solidFill>
                  <a:srgbClr val="3D4658"/>
                </a:solidFill>
                <a:latin typeface="Arial" panose="020B0604020202020204" pitchFamily="34" charset="0"/>
              </a:rPr>
              <a:t>Сьогодні</a:t>
            </a:r>
            <a:r>
              <a:rPr lang="ru-RU" sz="3300" b="1" dirty="0">
                <a:solidFill>
                  <a:srgbClr val="3D4658"/>
                </a:solidFill>
                <a:latin typeface="Arial" panose="020B0604020202020204" pitchFamily="34" charset="0"/>
              </a:rPr>
              <a:t> один </a:t>
            </a:r>
            <a:r>
              <a:rPr lang="ru-RU" sz="3300" b="1" dirty="0" err="1">
                <a:solidFill>
                  <a:srgbClr val="3D4658"/>
                </a:solidFill>
                <a:latin typeface="Arial" panose="020B0604020202020204" pitchFamily="34" charset="0"/>
                <a:hlinkClick r:id="rId2">
                  <a:extLst>
                    <a:ext uri="{A12FA001-AC4F-418D-AE19-62706E023703}">
                      <ahyp:hlinkClr xmlns:ahyp="http://schemas.microsoft.com/office/drawing/2018/hyperlinkcolor" val="tx"/>
                    </a:ext>
                  </a:extLst>
                </a:hlinkClick>
              </a:rPr>
              <a:t>Bitcoin</a:t>
            </a:r>
            <a:r>
              <a:rPr lang="ru-RU" sz="3300" b="1" dirty="0">
                <a:solidFill>
                  <a:srgbClr val="3D4658"/>
                </a:solidFill>
                <a:latin typeface="Arial" panose="020B0604020202020204" pitchFamily="34" charset="0"/>
              </a:rPr>
              <a:t> </a:t>
            </a:r>
            <a:r>
              <a:rPr lang="ru-RU" sz="3300" b="1" dirty="0" err="1">
                <a:solidFill>
                  <a:srgbClr val="3D4658"/>
                </a:solidFill>
                <a:latin typeface="Arial" panose="020B0604020202020204" pitchFamily="34" charset="0"/>
              </a:rPr>
              <a:t>коштує</a:t>
            </a:r>
            <a:r>
              <a:rPr lang="ru-RU" sz="3300" b="1" dirty="0">
                <a:solidFill>
                  <a:srgbClr val="3D4658"/>
                </a:solidFill>
                <a:latin typeface="Arial" panose="020B0604020202020204" pitchFamily="34" charset="0"/>
              </a:rPr>
              <a:t> </a:t>
            </a:r>
            <a:r>
              <a:rPr lang="ru-RU" sz="3300" b="1" dirty="0" err="1">
                <a:solidFill>
                  <a:srgbClr val="3D4658"/>
                </a:solidFill>
                <a:latin typeface="Arial" panose="020B0604020202020204" pitchFamily="34" charset="0"/>
              </a:rPr>
              <a:t>більше</a:t>
            </a:r>
            <a:r>
              <a:rPr lang="ru-RU" sz="3300" b="1" dirty="0">
                <a:solidFill>
                  <a:srgbClr val="3D4658"/>
                </a:solidFill>
                <a:latin typeface="Arial" panose="020B0604020202020204" pitchFamily="34" charset="0"/>
              </a:rPr>
              <a:t>, </a:t>
            </a:r>
            <a:r>
              <a:rPr lang="ru-RU" sz="3300" b="1" dirty="0" err="1">
                <a:solidFill>
                  <a:srgbClr val="3D4658"/>
                </a:solidFill>
                <a:latin typeface="Arial" panose="020B0604020202020204" pitchFamily="34" charset="0"/>
              </a:rPr>
              <a:t>ніж</a:t>
            </a:r>
            <a:r>
              <a:rPr lang="ru-RU" sz="3300" b="1" dirty="0">
                <a:solidFill>
                  <a:srgbClr val="3D4658"/>
                </a:solidFill>
                <a:latin typeface="Arial" panose="020B0604020202020204" pitchFamily="34" charset="0"/>
              </a:rPr>
              <a:t> </a:t>
            </a:r>
            <a:r>
              <a:rPr lang="ru-RU" sz="3300" b="1" dirty="0" err="1">
                <a:solidFill>
                  <a:srgbClr val="3D4658"/>
                </a:solidFill>
                <a:latin typeface="Arial" panose="020B0604020202020204" pitchFamily="34" charset="0"/>
              </a:rPr>
              <a:t>кілограм</a:t>
            </a:r>
            <a:r>
              <a:rPr lang="ru-RU" sz="3300" b="1" dirty="0">
                <a:solidFill>
                  <a:srgbClr val="3D4658"/>
                </a:solidFill>
                <a:latin typeface="Arial" panose="020B0604020202020204" pitchFamily="34" charset="0"/>
              </a:rPr>
              <a:t> золота </a:t>
            </a:r>
            <a:endParaRPr lang="uk-UA" sz="3300" b="1" dirty="0">
              <a:solidFill>
                <a:srgbClr val="3D4658"/>
              </a:solidFill>
              <a:latin typeface="Arial" panose="020B0604020202020204" pitchFamily="34" charset="0"/>
            </a:endParaRPr>
          </a:p>
        </p:txBody>
      </p:sp>
      <p:pic>
        <p:nvPicPr>
          <p:cNvPr id="3074" name="Picture 2" descr="Ціна Bitcoin піднялася вище за 90 тисяч доларів, тим самим оновивши свій історичний максимум.">
            <a:extLst>
              <a:ext uri="{FF2B5EF4-FFF2-40B4-BE49-F238E27FC236}">
                <a16:creationId xmlns:a16="http://schemas.microsoft.com/office/drawing/2014/main" id="{3CDECF3D-743C-E0A6-E5A8-92E5E1ECD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1" y="3698543"/>
            <a:ext cx="5376197" cy="30229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5A602C6-501A-1473-E374-79129ACDD887}"/>
              </a:ext>
            </a:extLst>
          </p:cNvPr>
          <p:cNvSpPr txBox="1"/>
          <p:nvPr/>
        </p:nvSpPr>
        <p:spPr>
          <a:xfrm>
            <a:off x="5668372" y="3164915"/>
            <a:ext cx="6107372" cy="3570208"/>
          </a:xfrm>
          <a:prstGeom prst="rect">
            <a:avLst/>
          </a:prstGeom>
          <a:noFill/>
        </p:spPr>
        <p:txBody>
          <a:bodyPr wrap="square">
            <a:spAutoFit/>
          </a:bodyPr>
          <a:lstStyle/>
          <a:p>
            <a:pPr algn="ctr"/>
            <a:r>
              <a:rPr lang="ru-RU" sz="2200" i="1" dirty="0">
                <a:solidFill>
                  <a:srgbClr val="3D4658"/>
                </a:solidFill>
                <a:latin typeface="Arial" panose="020B0604020202020204" pitchFamily="34" charset="0"/>
              </a:rPr>
              <a:t>На</a:t>
            </a:r>
            <a:r>
              <a:rPr lang="ru-RU" sz="2200" b="0" i="1" dirty="0">
                <a:solidFill>
                  <a:srgbClr val="3D4658"/>
                </a:solidFill>
                <a:effectLst/>
                <a:latin typeface="Arial" panose="020B0604020202020204" pitchFamily="34" charset="0"/>
              </a:rPr>
              <a:t> курс BTC позитивно </a:t>
            </a:r>
            <a:r>
              <a:rPr lang="ru-RU" sz="2200" b="0" i="1" dirty="0" err="1">
                <a:solidFill>
                  <a:srgbClr val="3D4658"/>
                </a:solidFill>
                <a:effectLst/>
                <a:latin typeface="Arial" panose="020B0604020202020204" pitchFamily="34" charset="0"/>
              </a:rPr>
              <a:t>вплинула</a:t>
            </a:r>
            <a:r>
              <a:rPr lang="ru-RU" sz="2200" b="0" i="1" dirty="0">
                <a:solidFill>
                  <a:srgbClr val="3D4658"/>
                </a:solidFill>
                <a:effectLst/>
                <a:latin typeface="Arial" panose="020B0604020202020204" pitchFamily="34" charset="0"/>
              </a:rPr>
              <a:t> </a:t>
            </a:r>
            <a:r>
              <a:rPr lang="ru-RU" sz="2200" b="0" i="1" dirty="0" err="1">
                <a:solidFill>
                  <a:srgbClr val="3D4658"/>
                </a:solidFill>
                <a:effectLst/>
                <a:latin typeface="Arial" panose="020B0604020202020204" pitchFamily="34" charset="0"/>
              </a:rPr>
              <a:t>перемога</a:t>
            </a:r>
            <a:r>
              <a:rPr lang="ru-RU" sz="2200" b="0" i="1" dirty="0">
                <a:solidFill>
                  <a:srgbClr val="3D4658"/>
                </a:solidFill>
                <a:effectLst/>
                <a:latin typeface="Arial" panose="020B0604020202020204" pitchFamily="34" charset="0"/>
              </a:rPr>
              <a:t> </a:t>
            </a:r>
            <a:r>
              <a:rPr lang="ru-RU" sz="2200" b="0" i="1" dirty="0" err="1">
                <a:solidFill>
                  <a:srgbClr val="3D4658"/>
                </a:solidFill>
                <a:effectLst/>
                <a:latin typeface="Arial" panose="020B0604020202020204" pitchFamily="34" charset="0"/>
              </a:rPr>
              <a:t>республіканця</a:t>
            </a:r>
            <a:r>
              <a:rPr lang="ru-RU" sz="2200" b="0" i="1" dirty="0">
                <a:solidFill>
                  <a:srgbClr val="3D4658"/>
                </a:solidFill>
                <a:effectLst/>
                <a:latin typeface="Arial" panose="020B0604020202020204" pitchFamily="34" charset="0"/>
              </a:rPr>
              <a:t> Дональда Трампа </a:t>
            </a:r>
            <a:r>
              <a:rPr lang="ru-RU" sz="2200" b="0" i="1" dirty="0" err="1">
                <a:solidFill>
                  <a:srgbClr val="3D4658"/>
                </a:solidFill>
                <a:effectLst/>
                <a:latin typeface="Arial" panose="020B0604020202020204" pitchFamily="34" charset="0"/>
              </a:rPr>
              <a:t>під</a:t>
            </a:r>
            <a:r>
              <a:rPr lang="ru-RU" sz="2200" b="0" i="1" dirty="0">
                <a:solidFill>
                  <a:srgbClr val="3D4658"/>
                </a:solidFill>
                <a:effectLst/>
                <a:latin typeface="Arial" panose="020B0604020202020204" pitchFamily="34" charset="0"/>
              </a:rPr>
              <a:t> час </a:t>
            </a:r>
            <a:r>
              <a:rPr lang="ru-RU" sz="2200" b="0" i="1" dirty="0" err="1">
                <a:solidFill>
                  <a:srgbClr val="3D4658"/>
                </a:solidFill>
                <a:effectLst/>
                <a:latin typeface="Arial" panose="020B0604020202020204" pitchFamily="34" charset="0"/>
              </a:rPr>
              <a:t>президентських</a:t>
            </a:r>
            <a:r>
              <a:rPr lang="ru-RU" sz="2200" b="0" i="1" dirty="0">
                <a:solidFill>
                  <a:srgbClr val="3D4658"/>
                </a:solidFill>
                <a:effectLst/>
                <a:latin typeface="Arial" panose="020B0604020202020204" pitchFamily="34" charset="0"/>
              </a:rPr>
              <a:t> </a:t>
            </a:r>
            <a:r>
              <a:rPr lang="ru-RU" sz="2200" b="0" i="1" dirty="0" err="1">
                <a:solidFill>
                  <a:srgbClr val="3D4658"/>
                </a:solidFill>
                <a:effectLst/>
                <a:latin typeface="Arial" panose="020B0604020202020204" pitchFamily="34" charset="0"/>
              </a:rPr>
              <a:t>виборів</a:t>
            </a:r>
            <a:r>
              <a:rPr lang="ru-RU" sz="2200" b="0" i="1" dirty="0">
                <a:solidFill>
                  <a:srgbClr val="3D4658"/>
                </a:solidFill>
                <a:effectLst/>
                <a:latin typeface="Arial" panose="020B0604020202020204" pitchFamily="34" charset="0"/>
              </a:rPr>
              <a:t> у США. Кандидат, </a:t>
            </a:r>
            <a:r>
              <a:rPr lang="ru-RU" sz="2200" b="0" i="1" dirty="0" err="1">
                <a:solidFill>
                  <a:srgbClr val="3D4658"/>
                </a:solidFill>
                <a:effectLst/>
                <a:latin typeface="Arial" panose="020B0604020202020204" pitchFamily="34" charset="0"/>
              </a:rPr>
              <a:t>серед</a:t>
            </a:r>
            <a:r>
              <a:rPr lang="ru-RU" sz="2200" b="0" i="1" dirty="0">
                <a:solidFill>
                  <a:srgbClr val="3D4658"/>
                </a:solidFill>
                <a:effectLst/>
                <a:latin typeface="Arial" panose="020B0604020202020204" pitchFamily="34" charset="0"/>
              </a:rPr>
              <a:t> </a:t>
            </a:r>
            <a:r>
              <a:rPr lang="ru-RU" sz="2200" b="0" i="1" dirty="0" err="1">
                <a:solidFill>
                  <a:srgbClr val="3D4658"/>
                </a:solidFill>
                <a:effectLst/>
                <a:latin typeface="Arial" panose="020B0604020202020204" pitchFamily="34" charset="0"/>
              </a:rPr>
              <a:t>іншого</a:t>
            </a:r>
            <a:r>
              <a:rPr lang="ru-RU" sz="2200" b="0" i="1" dirty="0">
                <a:solidFill>
                  <a:srgbClr val="3D4658"/>
                </a:solidFill>
                <a:effectLst/>
                <a:latin typeface="Arial" panose="020B0604020202020204" pitchFamily="34" charset="0"/>
              </a:rPr>
              <a:t>, </a:t>
            </a:r>
            <a:r>
              <a:rPr lang="ru-RU" sz="2200" b="1" i="1" dirty="0" err="1">
                <a:solidFill>
                  <a:srgbClr val="3D4658"/>
                </a:solidFill>
                <a:effectLst/>
                <a:latin typeface="Arial" panose="020B0604020202020204" pitchFamily="34" charset="0"/>
              </a:rPr>
              <a:t>обіцяв</a:t>
            </a:r>
            <a:r>
              <a:rPr lang="ru-RU" sz="2200" b="1" i="1" dirty="0">
                <a:solidFill>
                  <a:srgbClr val="3D4658"/>
                </a:solidFill>
                <a:effectLst/>
                <a:latin typeface="Arial" panose="020B0604020202020204" pitchFamily="34" charset="0"/>
              </a:rPr>
              <a:t> </a:t>
            </a:r>
            <a:r>
              <a:rPr lang="ru-RU" sz="2200" b="1" i="1" dirty="0" err="1">
                <a:solidFill>
                  <a:srgbClr val="3D4658"/>
                </a:solidFill>
                <a:effectLst/>
                <a:latin typeface="Arial" panose="020B0604020202020204" pitchFamily="34" charset="0"/>
              </a:rPr>
              <a:t>сприяти</a:t>
            </a:r>
            <a:r>
              <a:rPr lang="ru-RU" sz="2200" b="1" i="1" dirty="0">
                <a:solidFill>
                  <a:srgbClr val="3D4658"/>
                </a:solidFill>
                <a:effectLst/>
                <a:latin typeface="Arial" panose="020B0604020202020204" pitchFamily="34" charset="0"/>
              </a:rPr>
              <a:t> </a:t>
            </a:r>
            <a:r>
              <a:rPr lang="ru-RU" sz="2200" b="1" i="1" dirty="0" err="1">
                <a:solidFill>
                  <a:srgbClr val="3D4658"/>
                </a:solidFill>
                <a:effectLst/>
                <a:latin typeface="Arial" panose="020B0604020202020204" pitchFamily="34" charset="0"/>
              </a:rPr>
              <a:t>популяризації</a:t>
            </a:r>
            <a:r>
              <a:rPr lang="ru-RU" sz="2200" b="1" i="1" dirty="0">
                <a:solidFill>
                  <a:srgbClr val="3D4658"/>
                </a:solidFill>
                <a:effectLst/>
                <a:latin typeface="Arial" panose="020B0604020202020204" pitchFamily="34" charset="0"/>
              </a:rPr>
              <a:t> криптовалют та </a:t>
            </a:r>
            <a:r>
              <a:rPr lang="ru-RU" sz="2200" b="1" i="1" dirty="0" err="1">
                <a:solidFill>
                  <a:srgbClr val="3D4658"/>
                </a:solidFill>
                <a:effectLst/>
                <a:latin typeface="Arial" panose="020B0604020202020204" pitchFamily="34" charset="0"/>
              </a:rPr>
              <a:t>створити</a:t>
            </a:r>
            <a:r>
              <a:rPr lang="ru-RU" sz="2200" b="1" i="1" dirty="0">
                <a:solidFill>
                  <a:srgbClr val="3D4658"/>
                </a:solidFill>
                <a:effectLst/>
                <a:latin typeface="Arial" panose="020B0604020202020204" pitchFamily="34" charset="0"/>
              </a:rPr>
              <a:t> </a:t>
            </a:r>
            <a:r>
              <a:rPr lang="ru-RU" sz="2200" b="1" i="1" dirty="0" err="1">
                <a:solidFill>
                  <a:srgbClr val="3D4658"/>
                </a:solidFill>
                <a:effectLst/>
                <a:latin typeface="Arial" panose="020B0604020202020204" pitchFamily="34" charset="0"/>
              </a:rPr>
              <a:t>прозоріші</a:t>
            </a:r>
            <a:r>
              <a:rPr lang="ru-RU" sz="2200" b="1" i="1" dirty="0">
                <a:solidFill>
                  <a:srgbClr val="3D4658"/>
                </a:solidFill>
                <a:effectLst/>
                <a:latin typeface="Arial" panose="020B0604020202020204" pitchFamily="34" charset="0"/>
              </a:rPr>
              <a:t> правила для ринку.</a:t>
            </a:r>
          </a:p>
          <a:p>
            <a:pPr algn="ctr"/>
            <a:endParaRPr lang="ru-RU" sz="1200" b="1" i="1" dirty="0">
              <a:solidFill>
                <a:srgbClr val="3D4658"/>
              </a:solidFill>
              <a:latin typeface="Arial" panose="020B0604020202020204" pitchFamily="34" charset="0"/>
            </a:endParaRPr>
          </a:p>
          <a:p>
            <a:pPr algn="ctr"/>
            <a:r>
              <a:rPr lang="ru-RU" sz="2200" b="1" i="1" dirty="0">
                <a:solidFill>
                  <a:srgbClr val="3D4658"/>
                </a:solidFill>
                <a:effectLst/>
                <a:latin typeface="Arial" panose="020B0604020202020204" pitchFamily="34" charset="0"/>
              </a:rPr>
              <a:t> </a:t>
            </a:r>
            <a:r>
              <a:rPr lang="uk-UA" sz="2000" dirty="0" err="1"/>
              <a:t>Трамп</a:t>
            </a:r>
            <a:r>
              <a:rPr lang="uk-UA" sz="2000" dirty="0"/>
              <a:t> планує зробити свою країну першим номером у світі в області </a:t>
            </a:r>
            <a:r>
              <a:rPr lang="uk-UA" sz="2000" dirty="0" err="1"/>
              <a:t>криптовалюту</a:t>
            </a:r>
            <a:r>
              <a:rPr lang="uk-UA" sz="2000" dirty="0"/>
              <a:t>. Для цього він хоче зберігати частину банківських резервів у біткоїнах, а також скасувати регулювання </a:t>
            </a:r>
            <a:r>
              <a:rPr lang="uk-UA" sz="2000" dirty="0" err="1"/>
              <a:t>крипторинку</a:t>
            </a:r>
            <a:r>
              <a:rPr lang="uk-UA" sz="2000" dirty="0"/>
              <a:t>.</a:t>
            </a:r>
            <a:endParaRPr lang="uk-UA" sz="2200" b="1" i="1" dirty="0"/>
          </a:p>
        </p:txBody>
      </p:sp>
    </p:spTree>
    <p:extLst>
      <p:ext uri="{BB962C8B-B14F-4D97-AF65-F5344CB8AC3E}">
        <p14:creationId xmlns:p14="http://schemas.microsoft.com/office/powerpoint/2010/main" val="339573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04F0ABB7-762C-A754-1201-AC97CDB4E96F}"/>
              </a:ext>
            </a:extLst>
          </p:cNvPr>
          <p:cNvSpPr>
            <a:spLocks noGrp="1"/>
          </p:cNvSpPr>
          <p:nvPr>
            <p:ph type="sldNum" sz="quarter" idx="18"/>
          </p:nvPr>
        </p:nvSpPr>
        <p:spPr/>
        <p:txBody>
          <a:bodyPr/>
          <a:lstStyle/>
          <a:p>
            <a:pPr rtl="0"/>
            <a:fld id="{8699F50C-BE38-4BD0-BA84-9B090E1F2B9B}" type="slidenum">
              <a:rPr lang="ru-RU" noProof="0" smtClean="0"/>
              <a:t>4</a:t>
            </a:fld>
            <a:endParaRPr lang="ru-RU" noProof="0"/>
          </a:p>
        </p:txBody>
      </p:sp>
      <p:sp>
        <p:nvSpPr>
          <p:cNvPr id="7" name="TextBox 6">
            <a:extLst>
              <a:ext uri="{FF2B5EF4-FFF2-40B4-BE49-F238E27FC236}">
                <a16:creationId xmlns:a16="http://schemas.microsoft.com/office/drawing/2014/main" id="{2BB9D8EE-D19D-1397-DCAD-490C4D22BD8C}"/>
              </a:ext>
            </a:extLst>
          </p:cNvPr>
          <p:cNvSpPr txBox="1"/>
          <p:nvPr/>
        </p:nvSpPr>
        <p:spPr>
          <a:xfrm>
            <a:off x="228599" y="457537"/>
            <a:ext cx="7209431" cy="1446550"/>
          </a:xfrm>
          <a:prstGeom prst="rect">
            <a:avLst/>
          </a:prstGeom>
          <a:noFill/>
        </p:spPr>
        <p:txBody>
          <a:bodyPr wrap="square">
            <a:spAutoFit/>
          </a:bodyPr>
          <a:lstStyle/>
          <a:p>
            <a:r>
              <a:rPr lang="uk-UA" sz="2200" dirty="0"/>
              <a:t>Віртуальні активи використовують інноваційні технології для швидкої передачі вартості по всьому світу та мають багато потенційних переваг, включаючи швидше та дешевше здійснення платежів.</a:t>
            </a:r>
          </a:p>
        </p:txBody>
      </p:sp>
      <p:pic>
        <p:nvPicPr>
          <p:cNvPr id="9" name="Рисунок 8">
            <a:extLst>
              <a:ext uri="{FF2B5EF4-FFF2-40B4-BE49-F238E27FC236}">
                <a16:creationId xmlns:a16="http://schemas.microsoft.com/office/drawing/2014/main" id="{CCB78A24-03C5-9BAD-3EAF-B685DF110B3E}"/>
              </a:ext>
            </a:extLst>
          </p:cNvPr>
          <p:cNvPicPr>
            <a:picLocks noChangeAspect="1"/>
          </p:cNvPicPr>
          <p:nvPr/>
        </p:nvPicPr>
        <p:blipFill>
          <a:blip r:embed="rId2"/>
          <a:stretch>
            <a:fillRect/>
          </a:stretch>
        </p:blipFill>
        <p:spPr>
          <a:xfrm>
            <a:off x="1639380" y="1924697"/>
            <a:ext cx="9362882" cy="3411577"/>
          </a:xfrm>
          <a:prstGeom prst="rect">
            <a:avLst/>
          </a:prstGeom>
        </p:spPr>
      </p:pic>
      <p:sp>
        <p:nvSpPr>
          <p:cNvPr id="11" name="TextBox 10">
            <a:extLst>
              <a:ext uri="{FF2B5EF4-FFF2-40B4-BE49-F238E27FC236}">
                <a16:creationId xmlns:a16="http://schemas.microsoft.com/office/drawing/2014/main" id="{A1BF6208-DDA0-D73E-32ED-37505C80E072}"/>
              </a:ext>
            </a:extLst>
          </p:cNvPr>
          <p:cNvSpPr txBox="1"/>
          <p:nvPr/>
        </p:nvSpPr>
        <p:spPr>
          <a:xfrm>
            <a:off x="450376" y="5544448"/>
            <a:ext cx="10986448" cy="1107996"/>
          </a:xfrm>
          <a:prstGeom prst="rect">
            <a:avLst/>
          </a:prstGeom>
          <a:noFill/>
        </p:spPr>
        <p:txBody>
          <a:bodyPr wrap="square">
            <a:spAutoFit/>
          </a:bodyPr>
          <a:lstStyle/>
          <a:p>
            <a:r>
              <a:rPr lang="uk-UA" sz="2200" dirty="0"/>
              <a:t>Засновані на віртуальних валютах платіжні продукти та послуги створюють ризики відмивання грошей і фінансування тероризму в значних обсягах. Ця технологія дозволяє здійснювати анонімні перекази коштів в міжнародному масштабі.</a:t>
            </a:r>
          </a:p>
        </p:txBody>
      </p:sp>
    </p:spTree>
    <p:extLst>
      <p:ext uri="{BB962C8B-B14F-4D97-AF65-F5344CB8AC3E}">
        <p14:creationId xmlns:p14="http://schemas.microsoft.com/office/powerpoint/2010/main" val="3096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22F414D9-4C94-34FC-2E44-567AB7813AB9}"/>
              </a:ext>
            </a:extLst>
          </p:cNvPr>
          <p:cNvSpPr>
            <a:spLocks noGrp="1"/>
          </p:cNvSpPr>
          <p:nvPr>
            <p:ph type="ftr" sz="quarter" idx="17"/>
          </p:nvPr>
        </p:nvSpPr>
        <p:spPr/>
        <p:txBody>
          <a:bodyPr/>
          <a:lstStyle/>
          <a:p>
            <a:pPr rtl="0"/>
            <a:r>
              <a:rPr lang="ru-RU" noProof="0"/>
              <a:t>Добавить нижний колонтитул</a:t>
            </a:r>
          </a:p>
        </p:txBody>
      </p:sp>
      <p:sp>
        <p:nvSpPr>
          <p:cNvPr id="3" name="Місце для номера слайда 2">
            <a:extLst>
              <a:ext uri="{FF2B5EF4-FFF2-40B4-BE49-F238E27FC236}">
                <a16:creationId xmlns:a16="http://schemas.microsoft.com/office/drawing/2014/main" id="{94F1CFA7-17AD-F517-E7B5-C958E6FD810F}"/>
              </a:ext>
            </a:extLst>
          </p:cNvPr>
          <p:cNvSpPr>
            <a:spLocks noGrp="1"/>
          </p:cNvSpPr>
          <p:nvPr>
            <p:ph type="sldNum" sz="quarter" idx="18"/>
          </p:nvPr>
        </p:nvSpPr>
        <p:spPr/>
        <p:txBody>
          <a:bodyPr/>
          <a:lstStyle/>
          <a:p>
            <a:pPr rtl="0"/>
            <a:fld id="{8699F50C-BE38-4BD0-BA84-9B090E1F2B9B}" type="slidenum">
              <a:rPr lang="ru-RU" noProof="0" smtClean="0"/>
              <a:t>5</a:t>
            </a:fld>
            <a:endParaRPr lang="ru-RU" noProof="0"/>
          </a:p>
        </p:txBody>
      </p:sp>
      <p:sp>
        <p:nvSpPr>
          <p:cNvPr id="7" name="TextBox 6">
            <a:extLst>
              <a:ext uri="{FF2B5EF4-FFF2-40B4-BE49-F238E27FC236}">
                <a16:creationId xmlns:a16="http://schemas.microsoft.com/office/drawing/2014/main" id="{A60F1315-5754-0E4B-59E7-8B030539C197}"/>
              </a:ext>
            </a:extLst>
          </p:cNvPr>
          <p:cNvSpPr txBox="1"/>
          <p:nvPr/>
        </p:nvSpPr>
        <p:spPr>
          <a:xfrm>
            <a:off x="542498" y="993339"/>
            <a:ext cx="9761561" cy="3477875"/>
          </a:xfrm>
          <a:prstGeom prst="rect">
            <a:avLst/>
          </a:prstGeom>
          <a:noFill/>
        </p:spPr>
        <p:txBody>
          <a:bodyPr wrap="square">
            <a:spAutoFit/>
          </a:bodyPr>
          <a:lstStyle/>
          <a:p>
            <a:pPr indent="457200" algn="just">
              <a:spcBef>
                <a:spcPts val="1200"/>
              </a:spcBef>
            </a:pPr>
            <a:r>
              <a:rPr lang="uk-UA" sz="2500" dirty="0"/>
              <a:t>Віртуальна валюта може бути або </a:t>
            </a:r>
            <a:r>
              <a:rPr lang="uk-UA" sz="2500" i="1" u="sng" dirty="0"/>
              <a:t>конвертованою в національну (або «</a:t>
            </a:r>
            <a:r>
              <a:rPr lang="uk-UA" sz="2500" i="1" u="sng" dirty="0" err="1"/>
              <a:t>фіатну</a:t>
            </a:r>
            <a:r>
              <a:rPr lang="uk-UA" sz="2500" i="1" u="sng" dirty="0"/>
              <a:t>») валюту або ж неконвертованою</a:t>
            </a:r>
            <a:r>
              <a:rPr lang="uk-UA" sz="2500" dirty="0"/>
              <a:t>. </a:t>
            </a:r>
          </a:p>
          <a:p>
            <a:pPr indent="457200" algn="just">
              <a:spcBef>
                <a:spcPts val="1200"/>
              </a:spcBef>
            </a:pPr>
            <a:r>
              <a:rPr lang="uk-UA" sz="2500" dirty="0"/>
              <a:t>Валюти, що видаються низкою адміністраторів комп’ютерних ігор, є неконвертованими, оскільки можуть використовуватися лише в контексті гри (наприклад, гри </a:t>
            </a:r>
            <a:r>
              <a:rPr lang="en-US" sz="2500" dirty="0"/>
              <a:t>Warhammer). </a:t>
            </a:r>
            <a:endParaRPr lang="uk-UA" sz="2500" dirty="0"/>
          </a:p>
          <a:p>
            <a:pPr indent="457200" algn="just">
              <a:spcBef>
                <a:spcPts val="1200"/>
              </a:spcBef>
            </a:pPr>
            <a:r>
              <a:rPr lang="uk-UA" sz="2500" dirty="0"/>
              <a:t>Віртуальні валюти на зразок </a:t>
            </a:r>
            <a:r>
              <a:rPr lang="uk-UA" sz="2500" dirty="0" err="1"/>
              <a:t>біткоїна</a:t>
            </a:r>
            <a:r>
              <a:rPr lang="uk-UA" sz="2500" dirty="0"/>
              <a:t> можуть конвертуватися у </a:t>
            </a:r>
            <a:r>
              <a:rPr lang="uk-UA" sz="2500" dirty="0" err="1"/>
              <a:t>фіатні</a:t>
            </a:r>
            <a:r>
              <a:rPr lang="uk-UA" sz="2500" dirty="0"/>
              <a:t> валюти. Тому саме конвертовані віртуальні валюти зазвичай потрапляють до поля зору злочинців та як наслідок правоохоронців</a:t>
            </a:r>
          </a:p>
        </p:txBody>
      </p:sp>
      <p:pic>
        <p:nvPicPr>
          <p:cNvPr id="2052" name="Picture 4" descr="рукопожатие в цифровом футуристическом стиле. концепция партнерства, сотрудничества или командной работы. векторная иллюстрация со свето� - криптовалюта stock illustrations">
            <a:extLst>
              <a:ext uri="{FF2B5EF4-FFF2-40B4-BE49-F238E27FC236}">
                <a16:creationId xmlns:a16="http://schemas.microsoft.com/office/drawing/2014/main" id="{2E0EA1F2-A6BC-AA7F-BA1E-A5C07DA06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348" y="4679039"/>
            <a:ext cx="3581579" cy="204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3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6</a:t>
            </a:fld>
            <a:endParaRPr lang="ru-RU" noProof="0"/>
          </a:p>
        </p:txBody>
      </p:sp>
      <p:sp>
        <p:nvSpPr>
          <p:cNvPr id="4" name="Заголовок 3"/>
          <p:cNvSpPr>
            <a:spLocks noGrp="1"/>
          </p:cNvSpPr>
          <p:nvPr>
            <p:ph type="title"/>
          </p:nvPr>
        </p:nvSpPr>
        <p:spPr>
          <a:xfrm>
            <a:off x="352178" y="950009"/>
            <a:ext cx="6510195" cy="714608"/>
          </a:xfrm>
        </p:spPr>
        <p:txBody>
          <a:bodyPr>
            <a:normAutofit fontScale="90000"/>
          </a:bodyPr>
          <a:lstStyle/>
          <a:p>
            <a:r>
              <a:rPr lang="uk-UA" sz="2800" dirty="0">
                <a:latin typeface="Times New Roman" panose="02020603050405020304" pitchFamily="18" charset="0"/>
                <a:cs typeface="Times New Roman" panose="02020603050405020304" pitchFamily="18" charset="0"/>
              </a:rPr>
              <a:t>Чим відрізняється </a:t>
            </a:r>
            <a:r>
              <a:rPr lang="uk-UA" sz="2800" dirty="0" err="1">
                <a:latin typeface="Times New Roman" panose="02020603050405020304" pitchFamily="18" charset="0"/>
                <a:cs typeface="Times New Roman" panose="02020603050405020304" pitchFamily="18" charset="0"/>
              </a:rPr>
              <a:t>криптовалюта</a:t>
            </a:r>
            <a:r>
              <a:rPr lang="uk-UA" sz="2800" dirty="0">
                <a:latin typeface="Times New Roman" panose="02020603050405020304" pitchFamily="18" charset="0"/>
                <a:cs typeface="Times New Roman" panose="02020603050405020304" pitchFamily="18" charset="0"/>
              </a:rPr>
              <a:t> від традиційної?</a:t>
            </a:r>
            <a:endParaRPr lang="ru-RU" sz="2800" dirty="0">
              <a:latin typeface="Times New Roman" panose="02020603050405020304" pitchFamily="18" charset="0"/>
              <a:cs typeface="Times New Roman" panose="02020603050405020304" pitchFamily="18" charset="0"/>
            </a:endParaRPr>
          </a:p>
        </p:txBody>
      </p:sp>
      <p:sp>
        <p:nvSpPr>
          <p:cNvPr id="7" name="Объект 6"/>
          <p:cNvSpPr>
            <a:spLocks noGrp="1"/>
          </p:cNvSpPr>
          <p:nvPr>
            <p:ph idx="1"/>
          </p:nvPr>
        </p:nvSpPr>
        <p:spPr>
          <a:xfrm>
            <a:off x="1269474" y="1944919"/>
            <a:ext cx="8786997" cy="2382840"/>
          </a:xfrm>
        </p:spPr>
        <p:txBody>
          <a:bodyPr/>
          <a:lstStyle/>
          <a:p>
            <a:pPr algn="just"/>
            <a:r>
              <a:rPr lang="ru-RU" dirty="0" err="1">
                <a:latin typeface="Times New Roman" panose="02020603050405020304" pitchFamily="18" charset="0"/>
                <a:cs typeface="Times New Roman" panose="02020603050405020304" pitchFamily="18" charset="0"/>
              </a:rPr>
              <a:t>Криптовалюта</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центрального органу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емісії</a:t>
            </a:r>
            <a:r>
              <a:rPr lang="ru-RU" dirty="0">
                <a:latin typeface="Times New Roman" panose="02020603050405020304" pitchFamily="18" charset="0"/>
                <a:cs typeface="Times New Roman" panose="02020603050405020304" pitchFamily="18" charset="0"/>
              </a:rPr>
              <a:t>;</a:t>
            </a:r>
          </a:p>
          <a:p>
            <a:pPr algn="just"/>
            <a:r>
              <a:rPr lang="ru-RU" dirty="0" err="1">
                <a:latin typeface="Times New Roman" panose="02020603050405020304" pitchFamily="18" charset="0"/>
                <a:cs typeface="Times New Roman" panose="02020603050405020304" pitchFamily="18" charset="0"/>
              </a:rPr>
              <a:t>Криптовалюта</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підкріплена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жодною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національною</a:t>
            </a:r>
            <a:r>
              <a:rPr lang="ru-RU" dirty="0">
                <a:latin typeface="Times New Roman" panose="02020603050405020304" pitchFamily="18" charset="0"/>
                <a:cs typeface="Times New Roman" panose="02020603050405020304" pitchFamily="18" charset="0"/>
              </a:rPr>
              <a:t> валютою;</a:t>
            </a:r>
          </a:p>
          <a:p>
            <a:pPr algn="just"/>
            <a:r>
              <a:rPr lang="ru-RU" dirty="0" err="1">
                <a:latin typeface="Times New Roman" panose="02020603050405020304" pitchFamily="18" charset="0"/>
                <a:cs typeface="Times New Roman" panose="02020603050405020304" pitchFamily="18" charset="0"/>
              </a:rPr>
              <a:t>Криптовалюу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неможливо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підробити</a:t>
            </a:r>
            <a:r>
              <a:rPr lang="ru-RU" dirty="0">
                <a:latin typeface="Times New Roman" panose="02020603050405020304" pitchFamily="18" charset="0"/>
                <a:cs typeface="Times New Roman" panose="02020603050405020304" pitchFamily="18" charset="0"/>
              </a:rPr>
              <a:t>.</a:t>
            </a:r>
          </a:p>
        </p:txBody>
      </p:sp>
      <p:pic>
        <p:nvPicPr>
          <p:cNvPr id="1026" name="Picture 2" descr="биткоины криптовалюта концепция - криптовалюта stock illustrations">
            <a:extLst>
              <a:ext uri="{FF2B5EF4-FFF2-40B4-BE49-F238E27FC236}">
                <a16:creationId xmlns:a16="http://schemas.microsoft.com/office/drawing/2014/main" id="{F575941F-BF60-76D1-DA72-0D7F1C49E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042" y="3781052"/>
            <a:ext cx="4476465" cy="294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0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71446C4F-7298-9C97-F437-FBE094A4741C}"/>
              </a:ext>
            </a:extLst>
          </p:cNvPr>
          <p:cNvSpPr>
            <a:spLocks noGrp="1"/>
          </p:cNvSpPr>
          <p:nvPr>
            <p:ph type="sldNum" sz="quarter" idx="18"/>
          </p:nvPr>
        </p:nvSpPr>
        <p:spPr/>
        <p:txBody>
          <a:bodyPr/>
          <a:lstStyle/>
          <a:p>
            <a:pPr rtl="0"/>
            <a:fld id="{8699F50C-BE38-4BD0-BA84-9B090E1F2B9B}" type="slidenum">
              <a:rPr lang="ru-RU" noProof="0" smtClean="0"/>
              <a:t>7</a:t>
            </a:fld>
            <a:endParaRPr lang="ru-RU" noProof="0"/>
          </a:p>
        </p:txBody>
      </p:sp>
      <p:sp>
        <p:nvSpPr>
          <p:cNvPr id="7" name="TextBox 6">
            <a:extLst>
              <a:ext uri="{FF2B5EF4-FFF2-40B4-BE49-F238E27FC236}">
                <a16:creationId xmlns:a16="http://schemas.microsoft.com/office/drawing/2014/main" id="{16825E42-9DEF-41D2-8BC0-9970826BA952}"/>
              </a:ext>
            </a:extLst>
          </p:cNvPr>
          <p:cNvSpPr txBox="1"/>
          <p:nvPr/>
        </p:nvSpPr>
        <p:spPr>
          <a:xfrm>
            <a:off x="446961" y="1028343"/>
            <a:ext cx="8983642" cy="2400657"/>
          </a:xfrm>
          <a:prstGeom prst="rect">
            <a:avLst/>
          </a:prstGeom>
          <a:noFill/>
        </p:spPr>
        <p:txBody>
          <a:bodyPr wrap="square">
            <a:spAutoFit/>
          </a:bodyPr>
          <a:lstStyle/>
          <a:p>
            <a:pPr algn="ctr"/>
            <a:r>
              <a:rPr lang="uk-UA" sz="2500" dirty="0"/>
              <a:t>Анонімність, пов’язана з віртуальними активами, також приваблює злочинців, які використовують такі активи для відмивання доходів від низки злочинів, таких як торгівля наркотиками, незаконна контрабанда зброї, шахрайство, ухилення від сплати податків, кібератаки, ухилення від санкцій, експлуатація дітей та торгівля людьми.</a:t>
            </a:r>
          </a:p>
        </p:txBody>
      </p:sp>
      <p:pic>
        <p:nvPicPr>
          <p:cNvPr id="2050" name="Picture 2" descr="биткоин - криптовалюта stock illustrations">
            <a:extLst>
              <a:ext uri="{FF2B5EF4-FFF2-40B4-BE49-F238E27FC236}">
                <a16:creationId xmlns:a16="http://schemas.microsoft.com/office/drawing/2014/main" id="{6C6FBABA-DFD7-EB8C-C331-71D4197AE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246" y="3860536"/>
            <a:ext cx="486340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1AC81E4-126C-CFDF-B6C5-1052718E6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972" y="4098398"/>
            <a:ext cx="4011589" cy="22579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международный ва�лютный перевод, оплата через смартфон с помощью смартфона вектор иллюстрация денежной концепции - криптовалюта stock illustrations">
            <a:extLst>
              <a:ext uri="{FF2B5EF4-FFF2-40B4-BE49-F238E27FC236}">
                <a16:creationId xmlns:a16="http://schemas.microsoft.com/office/drawing/2014/main" id="{A9364946-79FF-9CAF-6C45-7018E9A6D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34" y="4027045"/>
            <a:ext cx="3600986" cy="240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69E00DF1-4E17-0296-95EC-22FF521F17D0}"/>
              </a:ext>
            </a:extLst>
          </p:cNvPr>
          <p:cNvSpPr>
            <a:spLocks noGrp="1"/>
          </p:cNvSpPr>
          <p:nvPr>
            <p:ph type="sldNum" sz="quarter" idx="18"/>
          </p:nvPr>
        </p:nvSpPr>
        <p:spPr/>
        <p:txBody>
          <a:bodyPr/>
          <a:lstStyle/>
          <a:p>
            <a:pPr rtl="0"/>
            <a:fld id="{8699F50C-BE38-4BD0-BA84-9B090E1F2B9B}" type="slidenum">
              <a:rPr lang="ru-RU" noProof="0" smtClean="0"/>
              <a:t>8</a:t>
            </a:fld>
            <a:endParaRPr lang="ru-RU" noProof="0"/>
          </a:p>
        </p:txBody>
      </p:sp>
      <p:sp>
        <p:nvSpPr>
          <p:cNvPr id="7" name="TextBox 6">
            <a:extLst>
              <a:ext uri="{FF2B5EF4-FFF2-40B4-BE49-F238E27FC236}">
                <a16:creationId xmlns:a16="http://schemas.microsoft.com/office/drawing/2014/main" id="{2BB837C3-9E45-BD06-D65D-3B24B060B8D7}"/>
              </a:ext>
            </a:extLst>
          </p:cNvPr>
          <p:cNvSpPr txBox="1"/>
          <p:nvPr/>
        </p:nvSpPr>
        <p:spPr>
          <a:xfrm>
            <a:off x="201305" y="412552"/>
            <a:ext cx="7536976" cy="1785104"/>
          </a:xfrm>
          <a:prstGeom prst="rect">
            <a:avLst/>
          </a:prstGeom>
          <a:noFill/>
        </p:spPr>
        <p:txBody>
          <a:bodyPr wrap="square">
            <a:spAutoFit/>
          </a:bodyPr>
          <a:lstStyle/>
          <a:p>
            <a:r>
              <a:rPr lang="uk-UA" sz="2200" b="1" dirty="0"/>
              <a:t>15 Рекомендація </a:t>
            </a:r>
            <a:r>
              <a:rPr lang="en-US" sz="2200" b="1" dirty="0"/>
              <a:t>FATF </a:t>
            </a:r>
            <a:r>
              <a:rPr lang="uk-UA" sz="2200" dirty="0"/>
              <a:t>вимагає, що з метою протидії ВК/ФТ/ЗМЗ ринок надання віртуальних послуг повинен мати належний рівень регулювання, надавачі віртуальних послуг мають бути зареєстровані та отримати ліцензії, а також щодо них впроваджено належний рівень нагляду (моніторингу).</a:t>
            </a:r>
          </a:p>
        </p:txBody>
      </p:sp>
      <p:pic>
        <p:nvPicPr>
          <p:cNvPr id="9" name="Рисунок 8">
            <a:extLst>
              <a:ext uri="{FF2B5EF4-FFF2-40B4-BE49-F238E27FC236}">
                <a16:creationId xmlns:a16="http://schemas.microsoft.com/office/drawing/2014/main" id="{C0EEC393-6EA5-C6C4-C642-7F4237A0702B}"/>
              </a:ext>
            </a:extLst>
          </p:cNvPr>
          <p:cNvPicPr>
            <a:picLocks noChangeAspect="1"/>
          </p:cNvPicPr>
          <p:nvPr/>
        </p:nvPicPr>
        <p:blipFill>
          <a:blip r:embed="rId2"/>
          <a:stretch>
            <a:fillRect/>
          </a:stretch>
        </p:blipFill>
        <p:spPr>
          <a:xfrm>
            <a:off x="797147" y="2285413"/>
            <a:ext cx="9793516" cy="4463359"/>
          </a:xfrm>
          <a:prstGeom prst="rect">
            <a:avLst/>
          </a:prstGeom>
        </p:spPr>
      </p:pic>
    </p:spTree>
    <p:extLst>
      <p:ext uri="{BB962C8B-B14F-4D97-AF65-F5344CB8AC3E}">
        <p14:creationId xmlns:p14="http://schemas.microsoft.com/office/powerpoint/2010/main" val="182730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8"/>
          </p:nvPr>
        </p:nvSpPr>
        <p:spPr/>
        <p:txBody>
          <a:bodyPr/>
          <a:lstStyle/>
          <a:p>
            <a:pPr rtl="0"/>
            <a:fld id="{8699F50C-BE38-4BD0-BA84-9B090E1F2B9B}" type="slidenum">
              <a:rPr lang="ru-RU" noProof="0" smtClean="0"/>
              <a:t>9</a:t>
            </a:fld>
            <a:endParaRPr lang="ru-RU" noProof="0"/>
          </a:p>
        </p:txBody>
      </p:sp>
      <p:sp>
        <p:nvSpPr>
          <p:cNvPr id="4" name="Заголовок 3"/>
          <p:cNvSpPr>
            <a:spLocks noGrp="1"/>
          </p:cNvSpPr>
          <p:nvPr>
            <p:ph type="title"/>
          </p:nvPr>
        </p:nvSpPr>
        <p:spPr>
          <a:xfrm>
            <a:off x="338530" y="587719"/>
            <a:ext cx="4949249" cy="539117"/>
          </a:xfrm>
        </p:spPr>
        <p:txBody>
          <a:bodyPr>
            <a:normAutofit fontScale="90000"/>
          </a:bodyPr>
          <a:lstStyle/>
          <a:p>
            <a:r>
              <a:rPr lang="uk-UA" dirty="0">
                <a:latin typeface="Times New Roman" panose="02020603050405020304" pitchFamily="18" charset="0"/>
                <a:cs typeface="Times New Roman" panose="02020603050405020304" pitchFamily="18" charset="0"/>
              </a:rPr>
              <a:t>Схоже на фінансову піраміду?</a:t>
            </a:r>
            <a:endParaRPr lang="ru-RU"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38530" y="1256288"/>
            <a:ext cx="10835122" cy="4505039"/>
          </a:xfrm>
        </p:spPr>
        <p:txBody>
          <a:bodyPr/>
          <a:lstStyle/>
          <a:p>
            <a:pPr algn="just"/>
            <a:r>
              <a:rPr lang="ru-RU" dirty="0" err="1"/>
              <a:t>Експерти</a:t>
            </a:r>
            <a:r>
              <a:rPr lang="ru-RU" dirty="0"/>
              <a:t> </a:t>
            </a:r>
            <a:r>
              <a:rPr lang="ru-RU" dirty="0" err="1"/>
              <a:t>кажуть</a:t>
            </a:r>
            <a:r>
              <a:rPr lang="ru-RU" dirty="0"/>
              <a:t> – не </a:t>
            </a:r>
            <a:r>
              <a:rPr lang="ru-RU" dirty="0" err="1"/>
              <a:t>можна</a:t>
            </a:r>
            <a:r>
              <a:rPr lang="ru-RU" dirty="0"/>
              <a:t> </a:t>
            </a:r>
            <a:r>
              <a:rPr lang="ru-RU" dirty="0" err="1"/>
              <a:t>назвати</a:t>
            </a:r>
            <a:r>
              <a:rPr lang="ru-RU" dirty="0"/>
              <a:t> </a:t>
            </a:r>
            <a:r>
              <a:rPr lang="ru-RU" dirty="0" err="1"/>
              <a:t>це</a:t>
            </a:r>
            <a:r>
              <a:rPr lang="ru-RU" dirty="0"/>
              <a:t> </a:t>
            </a:r>
            <a:r>
              <a:rPr lang="ru-RU" dirty="0" err="1"/>
              <a:t>фінансовою</a:t>
            </a:r>
            <a:r>
              <a:rPr lang="ru-RU" dirty="0"/>
              <a:t> </a:t>
            </a:r>
            <a:r>
              <a:rPr lang="ru-RU" dirty="0" err="1"/>
              <a:t>пірамідою</a:t>
            </a:r>
            <a:r>
              <a:rPr lang="ru-RU" dirty="0"/>
              <a:t>.«Один </a:t>
            </a:r>
            <a:r>
              <a:rPr lang="ru-RU" dirty="0" err="1"/>
              <a:t>із</a:t>
            </a:r>
            <a:r>
              <a:rPr lang="ru-RU" dirty="0"/>
              <a:t> </a:t>
            </a:r>
            <a:r>
              <a:rPr lang="ru-RU" dirty="0" err="1"/>
              <a:t>чітких</a:t>
            </a:r>
            <a:r>
              <a:rPr lang="ru-RU" dirty="0"/>
              <a:t> </a:t>
            </a:r>
            <a:r>
              <a:rPr lang="ru-RU" dirty="0" err="1"/>
              <a:t>показників</a:t>
            </a:r>
            <a:r>
              <a:rPr lang="ru-RU" dirty="0"/>
              <a:t> </a:t>
            </a:r>
            <a:r>
              <a:rPr lang="ru-RU" dirty="0" err="1"/>
              <a:t>фінансової</a:t>
            </a:r>
            <a:r>
              <a:rPr lang="ru-RU" dirty="0"/>
              <a:t> </a:t>
            </a:r>
            <a:r>
              <a:rPr lang="ru-RU" dirty="0" err="1"/>
              <a:t>піраміди</a:t>
            </a:r>
            <a:r>
              <a:rPr lang="ru-RU" dirty="0"/>
              <a:t> – </a:t>
            </a:r>
            <a:r>
              <a:rPr lang="ru-RU" dirty="0" err="1"/>
              <a:t>гроші</a:t>
            </a:r>
            <a:r>
              <a:rPr lang="ru-RU" dirty="0"/>
              <a:t> одних людей </a:t>
            </a:r>
            <a:r>
              <a:rPr lang="ru-RU" dirty="0" err="1"/>
              <a:t>використовуються</a:t>
            </a:r>
            <a:r>
              <a:rPr lang="ru-RU" dirty="0"/>
              <a:t> для </a:t>
            </a:r>
            <a:r>
              <a:rPr lang="ru-RU" dirty="0" err="1"/>
              <a:t>виплат</a:t>
            </a:r>
            <a:r>
              <a:rPr lang="ru-RU" dirty="0"/>
              <a:t> </a:t>
            </a:r>
            <a:r>
              <a:rPr lang="ru-RU" dirty="0" err="1"/>
              <a:t>іншим</a:t>
            </a:r>
            <a:r>
              <a:rPr lang="ru-RU" dirty="0"/>
              <a:t>. </a:t>
            </a:r>
            <a:r>
              <a:rPr lang="ru-RU" dirty="0" err="1"/>
              <a:t>Біткойн</a:t>
            </a:r>
            <a:r>
              <a:rPr lang="ru-RU" dirty="0"/>
              <a:t> поводить себе </a:t>
            </a:r>
            <a:r>
              <a:rPr lang="ru-RU" dirty="0" err="1"/>
              <a:t>інакше</a:t>
            </a:r>
            <a:r>
              <a:rPr lang="ru-RU" dirty="0"/>
              <a:t>: </a:t>
            </a:r>
            <a:r>
              <a:rPr lang="ru-RU" dirty="0" err="1"/>
              <a:t>це</a:t>
            </a:r>
            <a:r>
              <a:rPr lang="ru-RU" dirty="0"/>
              <a:t> </a:t>
            </a:r>
            <a:r>
              <a:rPr lang="ru-RU" dirty="0" err="1"/>
              <a:t>лімітований</a:t>
            </a:r>
            <a:r>
              <a:rPr lang="ru-RU" dirty="0"/>
              <a:t> актив, </a:t>
            </a:r>
            <a:r>
              <a:rPr lang="ru-RU" dirty="0" err="1"/>
              <a:t>ціна</a:t>
            </a:r>
            <a:r>
              <a:rPr lang="ru-RU" dirty="0"/>
              <a:t> на </a:t>
            </a:r>
            <a:r>
              <a:rPr lang="ru-RU" dirty="0" err="1"/>
              <a:t>який</a:t>
            </a:r>
            <a:r>
              <a:rPr lang="ru-RU" dirty="0"/>
              <a:t> при </a:t>
            </a:r>
            <a:r>
              <a:rPr lang="ru-RU" dirty="0" err="1"/>
              <a:t>різкому</a:t>
            </a:r>
            <a:r>
              <a:rPr lang="ru-RU" dirty="0"/>
              <a:t> </a:t>
            </a:r>
            <a:r>
              <a:rPr lang="ru-RU" dirty="0" err="1"/>
              <a:t>підвищенні</a:t>
            </a:r>
            <a:r>
              <a:rPr lang="ru-RU" dirty="0"/>
              <a:t> </a:t>
            </a:r>
            <a:r>
              <a:rPr lang="ru-RU" dirty="0" err="1"/>
              <a:t>попиту</a:t>
            </a:r>
            <a:r>
              <a:rPr lang="ru-RU" dirty="0"/>
              <a:t> </a:t>
            </a:r>
            <a:r>
              <a:rPr lang="ru-RU" dirty="0" err="1"/>
              <a:t>стрімко</a:t>
            </a:r>
            <a:r>
              <a:rPr lang="ru-RU" dirty="0"/>
              <a:t> </a:t>
            </a:r>
            <a:r>
              <a:rPr lang="ru-RU" dirty="0" err="1"/>
              <a:t>зростає</a:t>
            </a:r>
            <a:r>
              <a:rPr lang="ru-RU" dirty="0"/>
              <a:t> за </a:t>
            </a:r>
            <a:r>
              <a:rPr lang="ru-RU" dirty="0" err="1"/>
              <a:t>рахунок</a:t>
            </a:r>
            <a:r>
              <a:rPr lang="ru-RU" dirty="0"/>
              <a:t> </a:t>
            </a:r>
            <a:r>
              <a:rPr lang="ru-RU" dirty="0" err="1"/>
              <a:t>фіксованої</a:t>
            </a:r>
            <a:r>
              <a:rPr lang="ru-RU" dirty="0"/>
              <a:t> </a:t>
            </a:r>
            <a:r>
              <a:rPr lang="ru-RU" dirty="0" err="1"/>
              <a:t>пропозиції</a:t>
            </a:r>
            <a:r>
              <a:rPr lang="ru-RU" dirty="0"/>
              <a:t>», – </a:t>
            </a:r>
            <a:r>
              <a:rPr lang="ru-RU" dirty="0" err="1"/>
              <a:t>пояснює</a:t>
            </a:r>
            <a:r>
              <a:rPr lang="ru-RU" dirty="0"/>
              <a:t> </a:t>
            </a:r>
            <a:r>
              <a:rPr lang="ru-RU" dirty="0" err="1"/>
              <a:t>співзасновник</a:t>
            </a:r>
            <a:r>
              <a:rPr lang="ru-RU" dirty="0"/>
              <a:t> </a:t>
            </a:r>
            <a:r>
              <a:rPr lang="ru-RU" dirty="0" err="1"/>
              <a:t>експертного</a:t>
            </a:r>
            <a:r>
              <a:rPr lang="ru-RU" dirty="0"/>
              <a:t> центру </a:t>
            </a:r>
            <a:r>
              <a:rPr lang="en-US" dirty="0"/>
              <a:t>Distributed Lab, </a:t>
            </a:r>
            <a:r>
              <a:rPr lang="ru-RU" dirty="0" err="1"/>
              <a:t>який</a:t>
            </a:r>
            <a:r>
              <a:rPr lang="ru-RU" dirty="0"/>
              <a:t> </a:t>
            </a:r>
            <a:r>
              <a:rPr lang="ru-RU" dirty="0" err="1"/>
              <a:t>займається</a:t>
            </a:r>
            <a:r>
              <a:rPr lang="ru-RU" dirty="0"/>
              <a:t> </a:t>
            </a:r>
            <a:r>
              <a:rPr lang="ru-RU" dirty="0" err="1"/>
              <a:t>зокрема</a:t>
            </a:r>
            <a:r>
              <a:rPr lang="ru-RU" dirty="0"/>
              <a:t> </a:t>
            </a:r>
            <a:r>
              <a:rPr lang="en-US" dirty="0" err="1"/>
              <a:t>blockchain</a:t>
            </a:r>
            <a:r>
              <a:rPr lang="en-US" dirty="0"/>
              <a:t>-</a:t>
            </a:r>
            <a:r>
              <a:rPr lang="ru-RU" dirty="0" err="1"/>
              <a:t>технологіями</a:t>
            </a:r>
            <a:r>
              <a:rPr lang="ru-RU" dirty="0"/>
              <a:t>, </a:t>
            </a:r>
            <a:r>
              <a:rPr lang="ru-RU" dirty="0" err="1"/>
              <a:t>однак</a:t>
            </a:r>
            <a:r>
              <a:rPr lang="ru-RU" dirty="0"/>
              <a:t> </a:t>
            </a:r>
            <a:r>
              <a:rPr lang="ru-RU" dirty="0" err="1"/>
              <a:t>застерігає</a:t>
            </a:r>
            <a:r>
              <a:rPr lang="ru-RU" dirty="0"/>
              <a:t>, </a:t>
            </a:r>
            <a:r>
              <a:rPr lang="ru-RU" dirty="0" err="1"/>
              <a:t>що</a:t>
            </a:r>
            <a:r>
              <a:rPr lang="ru-RU" dirty="0"/>
              <a:t> не </a:t>
            </a:r>
            <a:r>
              <a:rPr lang="ru-RU" dirty="0" err="1"/>
              <a:t>всі</a:t>
            </a:r>
            <a:r>
              <a:rPr lang="ru-RU" dirty="0"/>
              <a:t> </a:t>
            </a:r>
            <a:r>
              <a:rPr lang="ru-RU" dirty="0" err="1"/>
              <a:t>фінансові</a:t>
            </a:r>
            <a:r>
              <a:rPr lang="ru-RU" dirty="0"/>
              <a:t> </a:t>
            </a:r>
            <a:r>
              <a:rPr lang="ru-RU" dirty="0" err="1"/>
              <a:t>інструменти</a:t>
            </a:r>
            <a:r>
              <a:rPr lang="ru-RU" dirty="0"/>
              <a:t> на </a:t>
            </a:r>
            <a:r>
              <a:rPr lang="ru-RU" dirty="0" err="1"/>
              <a:t>основі</a:t>
            </a:r>
            <a:r>
              <a:rPr lang="ru-RU" dirty="0"/>
              <a:t> </a:t>
            </a:r>
            <a:r>
              <a:rPr lang="ru-RU" dirty="0" err="1"/>
              <a:t>шифрування</a:t>
            </a:r>
            <a:r>
              <a:rPr lang="ru-RU" dirty="0"/>
              <a:t> </a:t>
            </a:r>
            <a:r>
              <a:rPr lang="ru-RU" dirty="0" err="1"/>
              <a:t>настільки</a:t>
            </a:r>
            <a:r>
              <a:rPr lang="ru-RU" dirty="0"/>
              <a:t> </a:t>
            </a:r>
            <a:r>
              <a:rPr lang="ru-RU" dirty="0" err="1"/>
              <a:t>надійні</a:t>
            </a:r>
            <a:r>
              <a:rPr lang="ru-RU" dirty="0"/>
              <a:t>.</a:t>
            </a:r>
          </a:p>
          <a:p>
            <a:pPr algn="just"/>
            <a:r>
              <a:rPr lang="ru-RU" dirty="0" err="1"/>
              <a:t>Чи</a:t>
            </a:r>
            <a:r>
              <a:rPr lang="ru-RU" dirty="0"/>
              <a:t> </a:t>
            </a:r>
            <a:r>
              <a:rPr lang="ru-RU" dirty="0" err="1"/>
              <a:t>може</a:t>
            </a:r>
            <a:r>
              <a:rPr lang="ru-RU" dirty="0"/>
              <a:t> в один момент криптовалюта </a:t>
            </a:r>
            <a:r>
              <a:rPr lang="ru-RU" dirty="0" err="1"/>
              <a:t>зникнути</a:t>
            </a:r>
            <a:r>
              <a:rPr lang="ru-RU" dirty="0"/>
              <a:t> і </a:t>
            </a:r>
            <a:r>
              <a:rPr lang="ru-RU" dirty="0" err="1"/>
              <a:t>людина</a:t>
            </a:r>
            <a:r>
              <a:rPr lang="ru-RU" dirty="0"/>
              <a:t> </a:t>
            </a:r>
            <a:r>
              <a:rPr lang="ru-RU" dirty="0" err="1"/>
              <a:t>залишиться</a:t>
            </a:r>
            <a:r>
              <a:rPr lang="ru-RU" dirty="0"/>
              <a:t> </a:t>
            </a:r>
            <a:r>
              <a:rPr lang="ru-RU" dirty="0" err="1"/>
              <a:t>ні</a:t>
            </a:r>
            <a:r>
              <a:rPr lang="ru-RU" dirty="0"/>
              <a:t> з </a:t>
            </a:r>
            <a:r>
              <a:rPr lang="ru-RU" dirty="0" err="1"/>
              <a:t>чим</a:t>
            </a:r>
            <a:r>
              <a:rPr lang="ru-RU" dirty="0"/>
              <a:t>? «</a:t>
            </a:r>
            <a:r>
              <a:rPr lang="ru-RU" dirty="0" err="1"/>
              <a:t>Щодо</a:t>
            </a:r>
            <a:r>
              <a:rPr lang="ru-RU" dirty="0"/>
              <a:t> </a:t>
            </a:r>
            <a:r>
              <a:rPr lang="ru-RU" dirty="0" err="1"/>
              <a:t>біткойну</a:t>
            </a:r>
            <a:r>
              <a:rPr lang="ru-RU" dirty="0"/>
              <a:t>, думаю, </a:t>
            </a:r>
            <a:r>
              <a:rPr lang="ru-RU" dirty="0" err="1"/>
              <a:t>що</a:t>
            </a:r>
            <a:r>
              <a:rPr lang="ru-RU" dirty="0"/>
              <a:t> навряд </a:t>
            </a:r>
            <a:r>
              <a:rPr lang="ru-RU" dirty="0" err="1"/>
              <a:t>чи</a:t>
            </a:r>
            <a:r>
              <a:rPr lang="ru-RU" dirty="0"/>
              <a:t> </a:t>
            </a:r>
            <a:r>
              <a:rPr lang="ru-RU" dirty="0" err="1"/>
              <a:t>це</a:t>
            </a:r>
            <a:r>
              <a:rPr lang="ru-RU" dirty="0"/>
              <a:t> коли-</a:t>
            </a:r>
            <a:r>
              <a:rPr lang="ru-RU" dirty="0" err="1"/>
              <a:t>небудь</a:t>
            </a:r>
            <a:r>
              <a:rPr lang="ru-RU" dirty="0"/>
              <a:t> </a:t>
            </a:r>
            <a:r>
              <a:rPr lang="ru-RU" dirty="0" err="1"/>
              <a:t>взагалі</a:t>
            </a:r>
            <a:r>
              <a:rPr lang="ru-RU" dirty="0"/>
              <a:t> </a:t>
            </a:r>
            <a:r>
              <a:rPr lang="ru-RU" dirty="0" err="1"/>
              <a:t>станеться</a:t>
            </a:r>
            <a:r>
              <a:rPr lang="ru-RU" dirty="0"/>
              <a:t>. </a:t>
            </a:r>
            <a:r>
              <a:rPr lang="ru-RU" dirty="0" err="1"/>
              <a:t>Якісь</a:t>
            </a:r>
            <a:r>
              <a:rPr lang="ru-RU" dirty="0"/>
              <a:t> </a:t>
            </a:r>
            <a:r>
              <a:rPr lang="ru-RU" dirty="0" err="1"/>
              <a:t>інші</a:t>
            </a:r>
            <a:r>
              <a:rPr lang="ru-RU" dirty="0"/>
              <a:t> </a:t>
            </a:r>
            <a:r>
              <a:rPr lang="ru-RU" dirty="0" err="1"/>
              <a:t>криптовалюти</a:t>
            </a:r>
            <a:r>
              <a:rPr lang="ru-RU" dirty="0"/>
              <a:t> – </a:t>
            </a:r>
            <a:r>
              <a:rPr lang="ru-RU" dirty="0" err="1"/>
              <a:t>більш</a:t>
            </a:r>
            <a:r>
              <a:rPr lang="ru-RU" dirty="0"/>
              <a:t> </a:t>
            </a:r>
            <a:r>
              <a:rPr lang="ru-RU" dirty="0" err="1"/>
              <a:t>ризиковані</a:t>
            </a:r>
            <a:r>
              <a:rPr lang="ru-RU" dirty="0"/>
              <a:t>, тому перед </a:t>
            </a:r>
            <a:r>
              <a:rPr lang="ru-RU" dirty="0" err="1"/>
              <a:t>тим</a:t>
            </a:r>
            <a:r>
              <a:rPr lang="ru-RU" dirty="0"/>
              <a:t>, як </a:t>
            </a:r>
            <a:r>
              <a:rPr lang="ru-RU" dirty="0" err="1"/>
              <a:t>щось</a:t>
            </a:r>
            <a:r>
              <a:rPr lang="ru-RU" dirty="0"/>
              <a:t> </a:t>
            </a:r>
            <a:r>
              <a:rPr lang="ru-RU" dirty="0" err="1"/>
              <a:t>робити</a:t>
            </a:r>
            <a:r>
              <a:rPr lang="ru-RU" dirty="0"/>
              <a:t>: </a:t>
            </a:r>
            <a:r>
              <a:rPr lang="ru-RU" dirty="0" err="1"/>
              <a:t>заробляти</a:t>
            </a:r>
            <a:r>
              <a:rPr lang="ru-RU" dirty="0"/>
              <a:t>, </a:t>
            </a:r>
            <a:r>
              <a:rPr lang="ru-RU" dirty="0" err="1"/>
              <a:t>купувати</a:t>
            </a:r>
            <a:r>
              <a:rPr lang="ru-RU" dirty="0"/>
              <a:t>, </a:t>
            </a:r>
            <a:r>
              <a:rPr lang="ru-RU" dirty="0" err="1"/>
              <a:t>отримувати</a:t>
            </a:r>
            <a:r>
              <a:rPr lang="ru-RU" dirty="0"/>
              <a:t>, </a:t>
            </a:r>
            <a:r>
              <a:rPr lang="ru-RU" dirty="0" err="1"/>
              <a:t>необхідно</a:t>
            </a:r>
            <a:r>
              <a:rPr lang="ru-RU" dirty="0"/>
              <a:t> </a:t>
            </a:r>
            <a:r>
              <a:rPr lang="ru-RU" dirty="0" err="1"/>
              <a:t>вивчати</a:t>
            </a:r>
            <a:r>
              <a:rPr lang="ru-RU" dirty="0"/>
              <a:t> </a:t>
            </a:r>
            <a:r>
              <a:rPr lang="ru-RU" dirty="0" err="1"/>
              <a:t>питання</a:t>
            </a:r>
            <a:r>
              <a:rPr lang="ru-RU" dirty="0"/>
              <a:t>. </a:t>
            </a:r>
            <a:r>
              <a:rPr lang="ru-RU" dirty="0" err="1"/>
              <a:t>Це</a:t>
            </a:r>
            <a:r>
              <a:rPr lang="ru-RU" dirty="0"/>
              <a:t> особиста </a:t>
            </a:r>
            <a:r>
              <a:rPr lang="ru-RU" dirty="0" err="1"/>
              <a:t>відповідальність</a:t>
            </a:r>
            <a:r>
              <a:rPr lang="ru-RU" dirty="0"/>
              <a:t> </a:t>
            </a:r>
            <a:r>
              <a:rPr lang="ru-RU" dirty="0" err="1"/>
              <a:t>кожної</a:t>
            </a:r>
            <a:r>
              <a:rPr lang="ru-RU" dirty="0"/>
              <a:t> </a:t>
            </a:r>
            <a:r>
              <a:rPr lang="ru-RU" dirty="0" err="1"/>
              <a:t>людини</a:t>
            </a:r>
            <a:r>
              <a:rPr lang="ru-RU" dirty="0"/>
              <a:t>, яка в </a:t>
            </a:r>
            <a:r>
              <a:rPr lang="ru-RU" dirty="0" err="1"/>
              <a:t>цьому</a:t>
            </a:r>
            <a:r>
              <a:rPr lang="ru-RU" dirty="0"/>
              <a:t> </a:t>
            </a:r>
            <a:r>
              <a:rPr lang="ru-RU" dirty="0" err="1"/>
              <a:t>бере</a:t>
            </a:r>
            <a:r>
              <a:rPr lang="ru-RU" dirty="0"/>
              <a:t> участь», – </a:t>
            </a:r>
            <a:r>
              <a:rPr lang="ru-RU" dirty="0" err="1"/>
              <a:t>наголошує</a:t>
            </a:r>
            <a:r>
              <a:rPr lang="ru-RU" dirty="0"/>
              <a:t> Вадим Попов (директор з маркетингу </a:t>
            </a:r>
            <a:r>
              <a:rPr lang="ru-RU" dirty="0" err="1"/>
              <a:t>Bitcoin</a:t>
            </a:r>
            <a:r>
              <a:rPr lang="ru-RU" dirty="0"/>
              <a:t>-агентства KUNA).</a:t>
            </a:r>
          </a:p>
          <a:p>
            <a:pPr algn="just"/>
            <a:r>
              <a:rPr lang="ru-RU" dirty="0" err="1"/>
              <a:t>Українські</a:t>
            </a:r>
            <a:r>
              <a:rPr lang="ru-RU" dirty="0"/>
              <a:t> </a:t>
            </a:r>
            <a:r>
              <a:rPr lang="ru-RU" dirty="0" err="1"/>
              <a:t>економісти</a:t>
            </a:r>
            <a:r>
              <a:rPr lang="ru-RU" dirty="0"/>
              <a:t> </a:t>
            </a:r>
            <a:r>
              <a:rPr lang="ru-RU" dirty="0" err="1"/>
              <a:t>вважають</a:t>
            </a:r>
            <a:r>
              <a:rPr lang="ru-RU" dirty="0"/>
              <a:t> криптовалюту </a:t>
            </a:r>
            <a:r>
              <a:rPr lang="ru-RU" dirty="0" err="1"/>
              <a:t>грошима</a:t>
            </a:r>
            <a:r>
              <a:rPr lang="ru-RU" dirty="0"/>
              <a:t> </a:t>
            </a:r>
            <a:r>
              <a:rPr lang="ru-RU" dirty="0" err="1"/>
              <a:t>майбутнього</a:t>
            </a:r>
            <a:r>
              <a:rPr lang="ru-RU" dirty="0"/>
              <a:t>. Але </a:t>
            </a:r>
            <a:r>
              <a:rPr lang="ru-RU" dirty="0" err="1"/>
              <a:t>визнають</a:t>
            </a:r>
            <a:r>
              <a:rPr lang="ru-RU" dirty="0"/>
              <a:t>: </a:t>
            </a:r>
            <a:r>
              <a:rPr lang="ru-RU" dirty="0" err="1"/>
              <a:t>віртуальна</a:t>
            </a:r>
            <a:r>
              <a:rPr lang="ru-RU" dirty="0"/>
              <a:t> і </a:t>
            </a:r>
            <a:r>
              <a:rPr lang="ru-RU" dirty="0" err="1"/>
              <a:t>ніким</a:t>
            </a:r>
            <a:r>
              <a:rPr lang="ru-RU" dirty="0"/>
              <a:t> не </a:t>
            </a:r>
            <a:r>
              <a:rPr lang="ru-RU" dirty="0" err="1"/>
              <a:t>контрольована</a:t>
            </a:r>
            <a:r>
              <a:rPr lang="ru-RU" dirty="0"/>
              <a:t> валюта </a:t>
            </a:r>
            <a:r>
              <a:rPr lang="ru-RU" dirty="0" err="1"/>
              <a:t>ненадійна</a:t>
            </a:r>
            <a:r>
              <a:rPr lang="ru-RU" dirty="0"/>
              <a:t>.</a:t>
            </a:r>
          </a:p>
          <a:p>
            <a:pPr algn="just"/>
            <a:endParaRPr lang="ru-RU" dirty="0"/>
          </a:p>
        </p:txBody>
      </p:sp>
    </p:spTree>
    <p:extLst>
      <p:ext uri="{BB962C8B-B14F-4D97-AF65-F5344CB8AC3E}">
        <p14:creationId xmlns:p14="http://schemas.microsoft.com/office/powerpoint/2010/main" val="564071143"/>
      </p:ext>
    </p:extLst>
  </p:cSld>
  <p:clrMapOvr>
    <a:masterClrMapping/>
  </p:clrMapOvr>
</p:sld>
</file>

<file path=ppt/theme/theme1.xml><?xml version="1.0" encoding="utf-8"?>
<a:theme xmlns:a="http://schemas.openxmlformats.org/drawingml/2006/main" name="Тема Offic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06_TF00951641.potx" id="{D61D9B98-77EB-4AFD-A5C1-4C81238E65A1}" vid="{ED9A72C6-E22F-4D0A-8A23-0B9FD3BEF39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dc4bcd6-49db-4c07-9060-8acfc67cef9f"/>
    <ds:schemaRef ds:uri="fb0879af-3eba-417a-a55a-ffe6dcd6ca7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3.xml><?xml version="1.0" encoding="utf-8"?>
<ds:datastoreItem xmlns:ds="http://schemas.openxmlformats.org/officeDocument/2006/customXml" ds:itemID="{374D15D6-87BC-477C-8E91-9F90829C2FC8}">
  <ds:schemaRefs>
    <ds:schemaRef ds:uri="http://schemas.openxmlformats.org/package/2006/metadata/core-properties"/>
    <ds:schemaRef ds:uri="http://www.w3.org/XML/1998/namespace"/>
    <ds:schemaRef ds:uri="http://schemas.microsoft.com/office/2006/metadata/properties"/>
    <ds:schemaRef ds:uri="6dc4bcd6-49db-4c07-9060-8acfc67cef9f"/>
    <ds:schemaRef ds:uri="http://purl.org/dc/terms/"/>
    <ds:schemaRef ds:uri="http://purl.org/dc/elements/1.1/"/>
    <ds:schemaRef ds:uri="http://schemas.microsoft.com/office/2006/documentManagement/types"/>
    <ds:schemaRef ds:uri="fb0879af-3eba-417a-a55a-ffe6dcd6ca77"/>
    <ds:schemaRef ds:uri="http://purl.org/dc/dcmitype/"/>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Светлая презентация с шестиугольником</Template>
  <TotalTime>0</TotalTime>
  <Words>1262</Words>
  <Application>Microsoft Office PowerPoint</Application>
  <PresentationFormat>Широкий екран</PresentationFormat>
  <Paragraphs>63</Paragraphs>
  <Slides>17</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17</vt:i4>
      </vt:variant>
    </vt:vector>
  </HeadingPairs>
  <TitlesOfParts>
    <vt:vector size="22" baseType="lpstr">
      <vt:lpstr>Arial</vt:lpstr>
      <vt:lpstr>Arial Black</vt:lpstr>
      <vt:lpstr>Calibri</vt:lpstr>
      <vt:lpstr>Times New Roman</vt:lpstr>
      <vt:lpstr>Тема Office</vt:lpstr>
      <vt:lpstr>Виклики економічній безпеці держави в епоху розвитку криптовалют</vt:lpstr>
      <vt:lpstr>Що таке «криптовалюта» ?</vt:lpstr>
      <vt:lpstr>Презентація PowerPoint</vt:lpstr>
      <vt:lpstr>Презентація PowerPoint</vt:lpstr>
      <vt:lpstr>Презентація PowerPoint</vt:lpstr>
      <vt:lpstr>Чим відрізняється криптовалюта від традиційної?</vt:lpstr>
      <vt:lpstr>Презентація PowerPoint</vt:lpstr>
      <vt:lpstr>Презентація PowerPoint</vt:lpstr>
      <vt:lpstr>Схоже на фінансову піраміду?</vt:lpstr>
      <vt:lpstr>Презентація PowerPoint</vt:lpstr>
      <vt:lpstr>Правове регулювання обігу</vt:lpstr>
      <vt:lpstr>Презентація PowerPoint</vt:lpstr>
      <vt:lpstr>Криптовалюта у світі</vt:lpstr>
      <vt:lpstr>Презентація PowerPoint</vt:lpstr>
      <vt:lpstr>Оподаткування криптовалюти</vt:lpstr>
      <vt:lpstr>Популярність криптовалюти</vt:lpstr>
      <vt:lpstr>Дякую за увагу!</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Криптовалюта</dc:title>
  <dc:creator/>
  <cp:lastModifiedBy/>
  <cp:revision>2</cp:revision>
  <dcterms:created xsi:type="dcterms:W3CDTF">2023-12-21T10:54:18Z</dcterms:created>
  <dcterms:modified xsi:type="dcterms:W3CDTF">2024-11-19T07:56:33Z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