
<file path=[Content_Types].xml><?xml version="1.0" encoding="utf-8"?>
<Types xmlns="http://schemas.openxmlformats.org/package/2006/content-types">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6" r:id="rId11"/>
    <p:sldId id="265" r:id="rId12"/>
    <p:sldId id="267" r:id="rId13"/>
    <p:sldId id="269" r:id="rId14"/>
    <p:sldId id="270" r:id="rId15"/>
    <p:sldId id="271" r:id="rId16"/>
    <p:sldId id="272" r:id="rId17"/>
    <p:sldId id="273" r:id="rId18"/>
    <p:sldId id="274" r:id="rId19"/>
    <p:sldId id="275" r:id="rId20"/>
    <p:sldId id="276" r:id="rId21"/>
    <p:sldId id="277" r:id="rId22"/>
    <p:sldId id="278" r:id="rId23"/>
    <p:sldId id="279"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Катерина Бужимська" initials="КБ" lastIdx="1" clrIdx="0">
    <p:extLst>
      <p:ext uri="{19B8F6BF-5375-455C-9EA6-DF929625EA0E}">
        <p15:presenceInfo xmlns:p15="http://schemas.microsoft.com/office/powerpoint/2012/main" userId="354393aec046ceb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65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ий слайд">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uk-UA"/>
              <a:t>Клацніть, щоб редагувати стиль зразка заголовка</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uk-UA"/>
              <a:t>Клацніть, щоб редагувати стиль зразка підзаголовка</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391D6BAC-2BCE-4249-8758-0CF4A30B3ED1}" type="datetimeFigureOut">
              <a:rPr lang="uk-UA" smtClean="0"/>
              <a:t>28.04.2026</a:t>
            </a:fld>
            <a:endParaRPr lang="uk-UA"/>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uk-UA"/>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6188CC-3348-42DA-AAF6-5B8F497030EC}" type="slidenum">
              <a:rPr lang="uk-UA" smtClean="0"/>
              <a:t>‹#›</a:t>
            </a:fld>
            <a:endParaRPr lang="uk-UA"/>
          </a:p>
        </p:txBody>
      </p:sp>
    </p:spTree>
    <p:extLst>
      <p:ext uri="{BB962C8B-B14F-4D97-AF65-F5344CB8AC3E}">
        <p14:creationId xmlns:p14="http://schemas.microsoft.com/office/powerpoint/2010/main" val="4275770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 фотографія з підписом">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uk-UA"/>
              <a:t>Клацніть, щоб редагувати стиль зразка заголовка</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a:t>Клацніть піктограму, щоб додати зображення</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391D6BAC-2BCE-4249-8758-0CF4A30B3ED1}" type="datetimeFigureOut">
              <a:rPr lang="uk-UA" smtClean="0"/>
              <a:t>28.04.2026</a:t>
            </a:fld>
            <a:endParaRPr lang="uk-UA"/>
          </a:p>
        </p:txBody>
      </p:sp>
      <p:sp>
        <p:nvSpPr>
          <p:cNvPr id="6" name="Footer Placeholder 5"/>
          <p:cNvSpPr>
            <a:spLocks noGrp="1"/>
          </p:cNvSpPr>
          <p:nvPr>
            <p:ph type="ftr" sz="quarter" idx="11"/>
          </p:nvPr>
        </p:nvSpPr>
        <p:spPr/>
        <p:txBody>
          <a:bodyPr/>
          <a:lstStyle/>
          <a:p>
            <a:endParaRPr lang="uk-UA"/>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6188CC-3348-42DA-AAF6-5B8F497030EC}" type="slidenum">
              <a:rPr lang="uk-UA" smtClean="0"/>
              <a:t>‹#›</a:t>
            </a:fld>
            <a:endParaRPr lang="uk-UA"/>
          </a:p>
        </p:txBody>
      </p:sp>
    </p:spTree>
    <p:extLst>
      <p:ext uri="{BB962C8B-B14F-4D97-AF65-F5344CB8AC3E}">
        <p14:creationId xmlns:p14="http://schemas.microsoft.com/office/powerpoint/2010/main" val="23057227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Назва та підпис">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uk-UA"/>
              <a:t>Клацніть, щоб редагувати стиль зразка заголовка</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391D6BAC-2BCE-4249-8758-0CF4A30B3ED1}" type="datetimeFigureOut">
              <a:rPr lang="uk-UA" smtClean="0"/>
              <a:t>28.04.2026</a:t>
            </a:fld>
            <a:endParaRPr lang="uk-UA"/>
          </a:p>
        </p:txBody>
      </p:sp>
      <p:sp>
        <p:nvSpPr>
          <p:cNvPr id="5" name="Footer Placeholder 4"/>
          <p:cNvSpPr>
            <a:spLocks noGrp="1"/>
          </p:cNvSpPr>
          <p:nvPr>
            <p:ph type="ftr" sz="quarter" idx="11"/>
          </p:nvPr>
        </p:nvSpPr>
        <p:spPr/>
        <p:txBody>
          <a:bodyPr/>
          <a:lstStyle/>
          <a:p>
            <a:endParaRPr lang="uk-UA"/>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6188CC-3348-42DA-AAF6-5B8F497030EC}" type="slidenum">
              <a:rPr lang="uk-UA" smtClean="0"/>
              <a:t>‹#›</a:t>
            </a:fld>
            <a:endParaRPr lang="uk-UA"/>
          </a:p>
        </p:txBody>
      </p:sp>
    </p:spTree>
    <p:extLst>
      <p:ext uri="{BB962C8B-B14F-4D97-AF65-F5344CB8AC3E}">
        <p14:creationId xmlns:p14="http://schemas.microsoft.com/office/powerpoint/2010/main" val="13156955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Цитата з підписом">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uk-UA"/>
              <a:t>Клацніть, щоб редагувати стиль зразка заголовка</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391D6BAC-2BCE-4249-8758-0CF4A30B3ED1}" type="datetimeFigureOut">
              <a:rPr lang="uk-UA" smtClean="0"/>
              <a:t>28.04.2026</a:t>
            </a:fld>
            <a:endParaRPr lang="uk-UA"/>
          </a:p>
        </p:txBody>
      </p:sp>
      <p:sp>
        <p:nvSpPr>
          <p:cNvPr id="5" name="Footer Placeholder 4"/>
          <p:cNvSpPr>
            <a:spLocks noGrp="1"/>
          </p:cNvSpPr>
          <p:nvPr>
            <p:ph type="ftr" sz="quarter" idx="11"/>
          </p:nvPr>
        </p:nvSpPr>
        <p:spPr/>
        <p:txBody>
          <a:bodyPr/>
          <a:lstStyle/>
          <a:p>
            <a:endParaRPr lang="uk-UA"/>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6188CC-3348-42DA-AAF6-5B8F497030EC}" type="slidenum">
              <a:rPr lang="uk-UA" smtClean="0"/>
              <a:t>‹#›</a:t>
            </a:fld>
            <a:endParaRPr lang="uk-UA"/>
          </a:p>
        </p:txBody>
      </p:sp>
    </p:spTree>
    <p:extLst>
      <p:ext uri="{BB962C8B-B14F-4D97-AF65-F5344CB8AC3E}">
        <p14:creationId xmlns:p14="http://schemas.microsoft.com/office/powerpoint/2010/main" val="5999572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Картка назви">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391D6BAC-2BCE-4249-8758-0CF4A30B3ED1}" type="datetimeFigureOut">
              <a:rPr lang="uk-UA" smtClean="0"/>
              <a:t>28.04.2026</a:t>
            </a:fld>
            <a:endParaRPr lang="uk-UA"/>
          </a:p>
        </p:txBody>
      </p:sp>
      <p:sp>
        <p:nvSpPr>
          <p:cNvPr id="5" name="Footer Placeholder 4"/>
          <p:cNvSpPr>
            <a:spLocks noGrp="1"/>
          </p:cNvSpPr>
          <p:nvPr>
            <p:ph type="ftr" sz="quarter" idx="11"/>
          </p:nvPr>
        </p:nvSpPr>
        <p:spPr/>
        <p:txBody>
          <a:bodyPr/>
          <a:lstStyle/>
          <a:p>
            <a:endParaRPr lang="uk-UA"/>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6188CC-3348-42DA-AAF6-5B8F497030EC}" type="slidenum">
              <a:rPr lang="uk-UA" smtClean="0"/>
              <a:t>‹#›</a:t>
            </a:fld>
            <a:endParaRPr lang="uk-UA"/>
          </a:p>
        </p:txBody>
      </p:sp>
    </p:spTree>
    <p:extLst>
      <p:ext uri="{BB962C8B-B14F-4D97-AF65-F5344CB8AC3E}">
        <p14:creationId xmlns:p14="http://schemas.microsoft.com/office/powerpoint/2010/main" val="12492745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колонки">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391D6BAC-2BCE-4249-8758-0CF4A30B3ED1}" type="datetimeFigureOut">
              <a:rPr lang="uk-UA" smtClean="0"/>
              <a:t>28.04.2026</a:t>
            </a:fld>
            <a:endParaRPr lang="uk-UA"/>
          </a:p>
        </p:txBody>
      </p:sp>
      <p:sp>
        <p:nvSpPr>
          <p:cNvPr id="8" name="Footer Placeholder 7"/>
          <p:cNvSpPr>
            <a:spLocks noGrp="1"/>
          </p:cNvSpPr>
          <p:nvPr>
            <p:ph type="ftr" sz="quarter" idx="11"/>
          </p:nvPr>
        </p:nvSpPr>
        <p:spPr/>
        <p:txBody>
          <a:bodyPr/>
          <a:lstStyle/>
          <a:p>
            <a:endParaRPr lang="uk-UA"/>
          </a:p>
        </p:txBody>
      </p:sp>
      <p:sp>
        <p:nvSpPr>
          <p:cNvPr id="9" name="Slide Number Placeholder 8"/>
          <p:cNvSpPr>
            <a:spLocks noGrp="1"/>
          </p:cNvSpPr>
          <p:nvPr>
            <p:ph type="sldNum" sz="quarter" idx="12"/>
          </p:nvPr>
        </p:nvSpPr>
        <p:spPr/>
        <p:txBody>
          <a:bodyPr/>
          <a:lstStyle/>
          <a:p>
            <a:fld id="{D56188CC-3348-42DA-AAF6-5B8F497030EC}" type="slidenum">
              <a:rPr lang="uk-UA" smtClean="0"/>
              <a:t>‹#›</a:t>
            </a:fld>
            <a:endParaRPr lang="uk-UA"/>
          </a:p>
        </p:txBody>
      </p:sp>
    </p:spTree>
    <p:extLst>
      <p:ext uri="{BB962C8B-B14F-4D97-AF65-F5344CB8AC3E}">
        <p14:creationId xmlns:p14="http://schemas.microsoft.com/office/powerpoint/2010/main" val="13139327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колонки з малюнками">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a:t>Клацніть піктограму, щоб додати зображення</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a:t>Клацніть піктограму, щоб додати зображення</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a:t>Клацніть піктограму, щоб додати зображення</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391D6BAC-2BCE-4249-8758-0CF4A30B3ED1}" type="datetimeFigureOut">
              <a:rPr lang="uk-UA" smtClean="0"/>
              <a:t>28.04.2026</a:t>
            </a:fld>
            <a:endParaRPr lang="uk-UA"/>
          </a:p>
        </p:txBody>
      </p:sp>
      <p:sp>
        <p:nvSpPr>
          <p:cNvPr id="8" name="Footer Placeholder 7"/>
          <p:cNvSpPr>
            <a:spLocks noGrp="1"/>
          </p:cNvSpPr>
          <p:nvPr>
            <p:ph type="ftr" sz="quarter" idx="11"/>
          </p:nvPr>
        </p:nvSpPr>
        <p:spPr>
          <a:xfrm>
            <a:off x="561111" y="6391838"/>
            <a:ext cx="3644282" cy="304801"/>
          </a:xfrm>
        </p:spPr>
        <p:txBody>
          <a:bodyPr/>
          <a:lstStyle/>
          <a:p>
            <a:endParaRPr lang="uk-UA"/>
          </a:p>
        </p:txBody>
      </p:sp>
      <p:sp>
        <p:nvSpPr>
          <p:cNvPr id="9" name="Slide Number Placeholder 8"/>
          <p:cNvSpPr>
            <a:spLocks noGrp="1"/>
          </p:cNvSpPr>
          <p:nvPr>
            <p:ph type="sldNum" sz="quarter" idx="12"/>
          </p:nvPr>
        </p:nvSpPr>
        <p:spPr/>
        <p:txBody>
          <a:bodyPr/>
          <a:lstStyle/>
          <a:p>
            <a:fld id="{D56188CC-3348-42DA-AAF6-5B8F497030EC}" type="slidenum">
              <a:rPr lang="uk-UA" smtClean="0"/>
              <a:t>‹#›</a:t>
            </a:fld>
            <a:endParaRPr lang="uk-UA"/>
          </a:p>
        </p:txBody>
      </p:sp>
    </p:spTree>
    <p:extLst>
      <p:ext uri="{BB962C8B-B14F-4D97-AF65-F5344CB8AC3E}">
        <p14:creationId xmlns:p14="http://schemas.microsoft.com/office/powerpoint/2010/main" val="32116612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uk-UA"/>
              <a:t>Клацніть, щоб редагувати стиль зразка заголовка</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391D6BAC-2BCE-4249-8758-0CF4A30B3ED1}" type="datetimeFigureOut">
              <a:rPr lang="uk-UA" smtClean="0"/>
              <a:t>28.04.2026</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D56188CC-3348-42DA-AAF6-5B8F497030EC}" type="slidenum">
              <a:rPr lang="uk-UA" smtClean="0"/>
              <a:t>‹#›</a:t>
            </a:fld>
            <a:endParaRPr lang="uk-UA"/>
          </a:p>
        </p:txBody>
      </p:sp>
    </p:spTree>
    <p:extLst>
      <p:ext uri="{BB962C8B-B14F-4D97-AF65-F5344CB8AC3E}">
        <p14:creationId xmlns:p14="http://schemas.microsoft.com/office/powerpoint/2010/main" val="5073848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ий заголовок і текст">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uk-UA"/>
              <a:t>Клацніть, щоб редагувати стиль зразка заголовка</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391D6BAC-2BCE-4249-8758-0CF4A30B3ED1}" type="datetimeFigureOut">
              <a:rPr lang="uk-UA" smtClean="0"/>
              <a:t>28.04.2026</a:t>
            </a:fld>
            <a:endParaRPr lang="uk-UA"/>
          </a:p>
        </p:txBody>
      </p:sp>
      <p:sp>
        <p:nvSpPr>
          <p:cNvPr id="5" name="Footer Placeholder 4"/>
          <p:cNvSpPr>
            <a:spLocks noGrp="1"/>
          </p:cNvSpPr>
          <p:nvPr>
            <p:ph type="ftr" sz="quarter" idx="11"/>
          </p:nvPr>
        </p:nvSpPr>
        <p:spPr/>
        <p:txBody>
          <a:bodyPr/>
          <a:lstStyle/>
          <a:p>
            <a:endParaRPr lang="uk-UA"/>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6188CC-3348-42DA-AAF6-5B8F497030EC}" type="slidenum">
              <a:rPr lang="uk-UA" smtClean="0"/>
              <a:t>‹#›</a:t>
            </a:fld>
            <a:endParaRPr lang="uk-UA"/>
          </a:p>
        </p:txBody>
      </p:sp>
    </p:spTree>
    <p:extLst>
      <p:ext uri="{BB962C8B-B14F-4D97-AF65-F5344CB8AC3E}">
        <p14:creationId xmlns:p14="http://schemas.microsoft.com/office/powerpoint/2010/main" val="2677718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Назва та вмі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391D6BAC-2BCE-4249-8758-0CF4A30B3ED1}" type="datetimeFigureOut">
              <a:rPr lang="uk-UA" smtClean="0"/>
              <a:t>28.04.2026</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D56188CC-3348-42DA-AAF6-5B8F497030EC}" type="slidenum">
              <a:rPr lang="uk-UA" smtClean="0"/>
              <a:t>‹#›</a:t>
            </a:fld>
            <a:endParaRPr lang="uk-UA"/>
          </a:p>
        </p:txBody>
      </p:sp>
    </p:spTree>
    <p:extLst>
      <p:ext uri="{BB962C8B-B14F-4D97-AF65-F5344CB8AC3E}">
        <p14:creationId xmlns:p14="http://schemas.microsoft.com/office/powerpoint/2010/main" val="20391174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Назва розділу">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391D6BAC-2BCE-4249-8758-0CF4A30B3ED1}" type="datetimeFigureOut">
              <a:rPr lang="uk-UA" smtClean="0"/>
              <a:t>28.04.2026</a:t>
            </a:fld>
            <a:endParaRPr lang="uk-UA"/>
          </a:p>
        </p:txBody>
      </p:sp>
      <p:sp>
        <p:nvSpPr>
          <p:cNvPr id="5" name="Footer Placeholder 4"/>
          <p:cNvSpPr>
            <a:spLocks noGrp="1"/>
          </p:cNvSpPr>
          <p:nvPr>
            <p:ph type="ftr" sz="quarter" idx="11"/>
          </p:nvPr>
        </p:nvSpPr>
        <p:spPr/>
        <p:txBody>
          <a:bodyPr/>
          <a:lstStyle/>
          <a:p>
            <a:endParaRPr lang="uk-UA"/>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6188CC-3348-42DA-AAF6-5B8F497030EC}" type="slidenum">
              <a:rPr lang="uk-UA" smtClean="0"/>
              <a:t>‹#›</a:t>
            </a:fld>
            <a:endParaRPr lang="uk-UA"/>
          </a:p>
        </p:txBody>
      </p:sp>
    </p:spTree>
    <p:extLst>
      <p:ext uri="{BB962C8B-B14F-4D97-AF65-F5344CB8AC3E}">
        <p14:creationId xmlns:p14="http://schemas.microsoft.com/office/powerpoint/2010/main" val="14394288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Date Placeholder 4"/>
          <p:cNvSpPr>
            <a:spLocks noGrp="1"/>
          </p:cNvSpPr>
          <p:nvPr>
            <p:ph type="dt" sz="half" idx="10"/>
          </p:nvPr>
        </p:nvSpPr>
        <p:spPr/>
        <p:txBody>
          <a:bodyPr/>
          <a:lstStyle/>
          <a:p>
            <a:fld id="{391D6BAC-2BCE-4249-8758-0CF4A30B3ED1}" type="datetimeFigureOut">
              <a:rPr lang="uk-UA" smtClean="0"/>
              <a:t>28.04.2026</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D56188CC-3348-42DA-AAF6-5B8F497030EC}" type="slidenum">
              <a:rPr lang="uk-UA" smtClean="0"/>
              <a:t>‹#›</a:t>
            </a:fld>
            <a:endParaRPr lang="uk-UA"/>
          </a:p>
        </p:txBody>
      </p:sp>
    </p:spTree>
    <p:extLst>
      <p:ext uri="{BB962C8B-B14F-4D97-AF65-F5344CB8AC3E}">
        <p14:creationId xmlns:p14="http://schemas.microsoft.com/office/powerpoint/2010/main" val="30752695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7" name="Date Placeholder 6"/>
          <p:cNvSpPr>
            <a:spLocks noGrp="1"/>
          </p:cNvSpPr>
          <p:nvPr>
            <p:ph type="dt" sz="half" idx="10"/>
          </p:nvPr>
        </p:nvSpPr>
        <p:spPr/>
        <p:txBody>
          <a:bodyPr/>
          <a:lstStyle/>
          <a:p>
            <a:fld id="{391D6BAC-2BCE-4249-8758-0CF4A30B3ED1}" type="datetimeFigureOut">
              <a:rPr lang="uk-UA" smtClean="0"/>
              <a:t>28.04.2026</a:t>
            </a:fld>
            <a:endParaRPr lang="uk-UA"/>
          </a:p>
        </p:txBody>
      </p:sp>
      <p:sp>
        <p:nvSpPr>
          <p:cNvPr id="8" name="Footer Placeholder 7"/>
          <p:cNvSpPr>
            <a:spLocks noGrp="1"/>
          </p:cNvSpPr>
          <p:nvPr>
            <p:ph type="ftr" sz="quarter" idx="11"/>
          </p:nvPr>
        </p:nvSpPr>
        <p:spPr/>
        <p:txBody>
          <a:bodyPr/>
          <a:lstStyle/>
          <a:p>
            <a:endParaRPr lang="uk-UA"/>
          </a:p>
        </p:txBody>
      </p:sp>
      <p:sp>
        <p:nvSpPr>
          <p:cNvPr id="9" name="Slide Number Placeholder 8"/>
          <p:cNvSpPr>
            <a:spLocks noGrp="1"/>
          </p:cNvSpPr>
          <p:nvPr>
            <p:ph type="sldNum" sz="quarter" idx="12"/>
          </p:nvPr>
        </p:nvSpPr>
        <p:spPr/>
        <p:txBody>
          <a:bodyPr/>
          <a:lstStyle/>
          <a:p>
            <a:fld id="{D56188CC-3348-42DA-AAF6-5B8F497030EC}" type="slidenum">
              <a:rPr lang="uk-UA" smtClean="0"/>
              <a:t>‹#›</a:t>
            </a:fld>
            <a:endParaRPr lang="uk-UA"/>
          </a:p>
        </p:txBody>
      </p:sp>
    </p:spTree>
    <p:extLst>
      <p:ext uri="{BB962C8B-B14F-4D97-AF65-F5344CB8AC3E}">
        <p14:creationId xmlns:p14="http://schemas.microsoft.com/office/powerpoint/2010/main" val="25996239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uk-UA"/>
              <a:t>Клацніть, щоб редагувати стиль зразка заголовка</a:t>
            </a:r>
            <a:endParaRPr lang="en-US" dirty="0"/>
          </a:p>
        </p:txBody>
      </p:sp>
      <p:sp>
        <p:nvSpPr>
          <p:cNvPr id="3" name="Date Placeholder 2"/>
          <p:cNvSpPr>
            <a:spLocks noGrp="1"/>
          </p:cNvSpPr>
          <p:nvPr>
            <p:ph type="dt" sz="half" idx="10"/>
          </p:nvPr>
        </p:nvSpPr>
        <p:spPr/>
        <p:txBody>
          <a:bodyPr/>
          <a:lstStyle/>
          <a:p>
            <a:fld id="{391D6BAC-2BCE-4249-8758-0CF4A30B3ED1}" type="datetimeFigureOut">
              <a:rPr lang="uk-UA" smtClean="0"/>
              <a:t>28.04.2026</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D56188CC-3348-42DA-AAF6-5B8F497030EC}" type="slidenum">
              <a:rPr lang="uk-UA" smtClean="0"/>
              <a:t>‹#›</a:t>
            </a:fld>
            <a:endParaRPr lang="uk-UA"/>
          </a:p>
        </p:txBody>
      </p:sp>
    </p:spTree>
    <p:extLst>
      <p:ext uri="{BB962C8B-B14F-4D97-AF65-F5344CB8AC3E}">
        <p14:creationId xmlns:p14="http://schemas.microsoft.com/office/powerpoint/2010/main" val="16316741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и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1D6BAC-2BCE-4249-8758-0CF4A30B3ED1}" type="datetimeFigureOut">
              <a:rPr lang="uk-UA" smtClean="0"/>
              <a:t>28.04.2026</a:t>
            </a:fld>
            <a:endParaRPr lang="uk-UA"/>
          </a:p>
        </p:txBody>
      </p:sp>
      <p:sp>
        <p:nvSpPr>
          <p:cNvPr id="3" name="Footer Placeholder 2"/>
          <p:cNvSpPr>
            <a:spLocks noGrp="1"/>
          </p:cNvSpPr>
          <p:nvPr>
            <p:ph type="ftr" sz="quarter" idx="11"/>
          </p:nvPr>
        </p:nvSpPr>
        <p:spPr/>
        <p:txBody>
          <a:bodyPr/>
          <a:lstStyle/>
          <a:p>
            <a:endParaRPr lang="uk-UA"/>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6188CC-3348-42DA-AAF6-5B8F497030EC}" type="slidenum">
              <a:rPr lang="uk-UA" smtClean="0"/>
              <a:t>‹#›</a:t>
            </a:fld>
            <a:endParaRPr lang="uk-UA"/>
          </a:p>
        </p:txBody>
      </p:sp>
    </p:spTree>
    <p:extLst>
      <p:ext uri="{BB962C8B-B14F-4D97-AF65-F5344CB8AC3E}">
        <p14:creationId xmlns:p14="http://schemas.microsoft.com/office/powerpoint/2010/main" val="5787857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Вміст і підпис">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uk-UA"/>
              <a:t>Клацніть, щоб редагувати стиль зразка заголовка</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391D6BAC-2BCE-4249-8758-0CF4A30B3ED1}" type="datetimeFigureOut">
              <a:rPr lang="uk-UA" smtClean="0"/>
              <a:t>28.04.2026</a:t>
            </a:fld>
            <a:endParaRPr lang="uk-UA"/>
          </a:p>
        </p:txBody>
      </p:sp>
      <p:sp>
        <p:nvSpPr>
          <p:cNvPr id="6" name="Footer Placeholder 5"/>
          <p:cNvSpPr>
            <a:spLocks noGrp="1"/>
          </p:cNvSpPr>
          <p:nvPr>
            <p:ph type="ftr" sz="quarter" idx="11"/>
          </p:nvPr>
        </p:nvSpPr>
        <p:spPr/>
        <p:txBody>
          <a:bodyPr/>
          <a:lstStyle/>
          <a:p>
            <a:endParaRPr lang="uk-UA"/>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6188CC-3348-42DA-AAF6-5B8F497030EC}" type="slidenum">
              <a:rPr lang="uk-UA" smtClean="0"/>
              <a:t>‹#›</a:t>
            </a:fld>
            <a:endParaRPr lang="uk-UA"/>
          </a:p>
        </p:txBody>
      </p:sp>
    </p:spTree>
    <p:extLst>
      <p:ext uri="{BB962C8B-B14F-4D97-AF65-F5344CB8AC3E}">
        <p14:creationId xmlns:p14="http://schemas.microsoft.com/office/powerpoint/2010/main" val="11509018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і підпис">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uk-UA"/>
              <a:t>Клацніть, щоб редагувати стиль зразка заголовка</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uk-UA"/>
              <a:t>Клацніть піктограму, щоб додати зображення</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391D6BAC-2BCE-4249-8758-0CF4A30B3ED1}" type="datetimeFigureOut">
              <a:rPr lang="uk-UA" smtClean="0"/>
              <a:t>28.04.2026</a:t>
            </a:fld>
            <a:endParaRPr lang="uk-UA"/>
          </a:p>
        </p:txBody>
      </p:sp>
      <p:sp>
        <p:nvSpPr>
          <p:cNvPr id="6" name="Footer Placeholder 5"/>
          <p:cNvSpPr>
            <a:spLocks noGrp="1"/>
          </p:cNvSpPr>
          <p:nvPr>
            <p:ph type="ftr" sz="quarter" idx="11"/>
          </p:nvPr>
        </p:nvSpPr>
        <p:spPr/>
        <p:txBody>
          <a:bodyPr/>
          <a:lstStyle/>
          <a:p>
            <a:endParaRPr lang="uk-UA"/>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6188CC-3348-42DA-AAF6-5B8F497030EC}" type="slidenum">
              <a:rPr lang="uk-UA" smtClean="0"/>
              <a:t>‹#›</a:t>
            </a:fld>
            <a:endParaRPr lang="uk-UA"/>
          </a:p>
        </p:txBody>
      </p:sp>
    </p:spTree>
    <p:extLst>
      <p:ext uri="{BB962C8B-B14F-4D97-AF65-F5344CB8AC3E}">
        <p14:creationId xmlns:p14="http://schemas.microsoft.com/office/powerpoint/2010/main" val="3915137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391D6BAC-2BCE-4249-8758-0CF4A30B3ED1}" type="datetimeFigureOut">
              <a:rPr lang="uk-UA" smtClean="0"/>
              <a:t>28.04.2026</a:t>
            </a:fld>
            <a:endParaRPr lang="uk-UA"/>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uk-UA"/>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6188CC-3348-42DA-AAF6-5B8F497030EC}" type="slidenum">
              <a:rPr lang="uk-UA" smtClean="0"/>
              <a:t>‹#›</a:t>
            </a:fld>
            <a:endParaRPr lang="uk-UA"/>
          </a:p>
        </p:txBody>
      </p:sp>
    </p:spTree>
    <p:extLst>
      <p:ext uri="{BB962C8B-B14F-4D97-AF65-F5344CB8AC3E}">
        <p14:creationId xmlns:p14="http://schemas.microsoft.com/office/powerpoint/2010/main" val="41606972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6.tmp"/><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tmp"/><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9514757D-5240-4944-9643-AE481F0A334F}"/>
              </a:ext>
            </a:extLst>
          </p:cNvPr>
          <p:cNvSpPr>
            <a:spLocks noGrp="1"/>
          </p:cNvSpPr>
          <p:nvPr>
            <p:ph type="ctrTitle"/>
          </p:nvPr>
        </p:nvSpPr>
        <p:spPr>
          <a:xfrm>
            <a:off x="1154955" y="2099733"/>
            <a:ext cx="9337554" cy="2677648"/>
          </a:xfrm>
        </p:spPr>
        <p:txBody>
          <a:bodyPr/>
          <a:lstStyle/>
          <a:p>
            <a:r>
              <a:rPr lang="uk-UA" dirty="0"/>
              <a:t>Управління доходами торговельного </a:t>
            </a:r>
            <a:r>
              <a:rPr lang="uk-UA" dirty="0" smtClean="0"/>
              <a:t>підприємства (частина 1)</a:t>
            </a:r>
            <a:endParaRPr lang="uk-UA" dirty="0"/>
          </a:p>
        </p:txBody>
      </p:sp>
      <p:sp>
        <p:nvSpPr>
          <p:cNvPr id="3" name="Підзаголовок 2">
            <a:extLst>
              <a:ext uri="{FF2B5EF4-FFF2-40B4-BE49-F238E27FC236}">
                <a16:creationId xmlns:a16="http://schemas.microsoft.com/office/drawing/2014/main" xmlns="" id="{519CB5C4-48DE-4531-8043-9993C5F81FA6}"/>
              </a:ext>
            </a:extLst>
          </p:cNvPr>
          <p:cNvSpPr>
            <a:spLocks noGrp="1"/>
          </p:cNvSpPr>
          <p:nvPr>
            <p:ph type="subTitle" idx="1"/>
          </p:nvPr>
        </p:nvSpPr>
        <p:spPr>
          <a:xfrm>
            <a:off x="1154954" y="4777380"/>
            <a:ext cx="9882091" cy="861420"/>
          </a:xfrm>
        </p:spPr>
        <p:txBody>
          <a:bodyPr/>
          <a:lstStyle/>
          <a:p>
            <a:r>
              <a:rPr lang="uk-UA" dirty="0"/>
              <a:t>Лекція з навчальної дисципліни «Економіка та управління в сфері торгівлі»</a:t>
            </a:r>
          </a:p>
        </p:txBody>
      </p:sp>
    </p:spTree>
    <p:extLst>
      <p:ext uri="{BB962C8B-B14F-4D97-AF65-F5344CB8AC3E}">
        <p14:creationId xmlns:p14="http://schemas.microsoft.com/office/powerpoint/2010/main" val="10396590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E08751BC-4D23-4C69-A5D6-C32781150441}"/>
              </a:ext>
            </a:extLst>
          </p:cNvPr>
          <p:cNvSpPr txBox="1"/>
          <p:nvPr/>
        </p:nvSpPr>
        <p:spPr>
          <a:xfrm>
            <a:off x="940837" y="2120025"/>
            <a:ext cx="10207454" cy="2585323"/>
          </a:xfrm>
          <a:prstGeom prst="rect">
            <a:avLst/>
          </a:prstGeom>
          <a:noFill/>
        </p:spPr>
        <p:txBody>
          <a:bodyPr wrap="square">
            <a:spAutoFit/>
          </a:bodyPr>
          <a:lstStyle/>
          <a:p>
            <a:pPr algn="just"/>
            <a:r>
              <a:rPr lang="uk-UA" dirty="0"/>
              <a:t>За своєю економічною природою торговельні надбавки та знижки являють собою ціну на послуги торговельного підприємства, їх рівень, як і рівень інших цін, в умовах ринкової економіки залежить:</a:t>
            </a:r>
          </a:p>
          <a:p>
            <a:pPr algn="just"/>
            <a:r>
              <a:rPr lang="uk-UA" dirty="0"/>
              <a:t>- з одного боку, від співвідношення між попитом та пропозицією на торговельні послуги, ступеня конкуренції на товарному ринку (регіональному), якості послуг, що надаються, і рівня цін закупівлі та продажу товарів;</a:t>
            </a:r>
          </a:p>
          <a:p>
            <a:pPr algn="just"/>
            <a:endParaRPr lang="uk-UA" dirty="0"/>
          </a:p>
          <a:p>
            <a:pPr algn="just"/>
            <a:r>
              <a:rPr lang="uk-UA" dirty="0"/>
              <a:t>- з іншого боку, від </a:t>
            </a:r>
            <a:r>
              <a:rPr lang="uk-UA" dirty="0" err="1"/>
              <a:t>витратомісткості</a:t>
            </a:r>
            <a:r>
              <a:rPr lang="uk-UA" dirty="0"/>
              <a:t> реалізації товарів і норми прибутку, яка відповідає стратегії розвитку підприємства.</a:t>
            </a:r>
          </a:p>
        </p:txBody>
      </p:sp>
    </p:spTree>
    <p:extLst>
      <p:ext uri="{BB962C8B-B14F-4D97-AF65-F5344CB8AC3E}">
        <p14:creationId xmlns:p14="http://schemas.microsoft.com/office/powerpoint/2010/main" val="15436717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xmlns="" id="{96BBE549-9701-4B31-AB21-1077AB4E5E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8474" y="1291471"/>
            <a:ext cx="10463719" cy="4062953"/>
          </a:xfrm>
          <a:prstGeom prst="rect">
            <a:avLst/>
          </a:prstGeom>
        </p:spPr>
      </p:pic>
      <p:sp>
        <p:nvSpPr>
          <p:cNvPr id="5" name="TextBox 4">
            <a:extLst>
              <a:ext uri="{FF2B5EF4-FFF2-40B4-BE49-F238E27FC236}">
                <a16:creationId xmlns:a16="http://schemas.microsoft.com/office/drawing/2014/main" xmlns="" id="{016D63C9-DB39-49CD-9FE5-1C076E92FDA3}"/>
              </a:ext>
            </a:extLst>
          </p:cNvPr>
          <p:cNvSpPr txBox="1"/>
          <p:nvPr/>
        </p:nvSpPr>
        <p:spPr>
          <a:xfrm>
            <a:off x="2350606" y="5901894"/>
            <a:ext cx="6928701" cy="369332"/>
          </a:xfrm>
          <a:prstGeom prst="rect">
            <a:avLst/>
          </a:prstGeom>
          <a:noFill/>
        </p:spPr>
        <p:txBody>
          <a:bodyPr wrap="square" rtlCol="0">
            <a:spAutoFit/>
          </a:bodyPr>
          <a:lstStyle/>
          <a:p>
            <a:pPr algn="ctr"/>
            <a:r>
              <a:rPr lang="uk-UA" dirty="0">
                <a:solidFill>
                  <a:schemeClr val="accent2">
                    <a:lumMod val="75000"/>
                  </a:schemeClr>
                </a:solidFill>
              </a:rPr>
              <a:t>Структура роздрібної ціни</a:t>
            </a:r>
          </a:p>
        </p:txBody>
      </p:sp>
    </p:spTree>
    <p:extLst>
      <p:ext uri="{BB962C8B-B14F-4D97-AF65-F5344CB8AC3E}">
        <p14:creationId xmlns:p14="http://schemas.microsoft.com/office/powerpoint/2010/main" val="27968485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CA327C13-BD4D-4565-A5ED-62CCFF50DA8D}"/>
              </a:ext>
            </a:extLst>
          </p:cNvPr>
          <p:cNvSpPr txBox="1"/>
          <p:nvPr/>
        </p:nvSpPr>
        <p:spPr>
          <a:xfrm>
            <a:off x="1445492" y="1256047"/>
            <a:ext cx="9748981" cy="4801314"/>
          </a:xfrm>
          <a:prstGeom prst="rect">
            <a:avLst/>
          </a:prstGeom>
          <a:noFill/>
        </p:spPr>
        <p:txBody>
          <a:bodyPr wrap="square">
            <a:spAutoFit/>
          </a:bodyPr>
          <a:lstStyle/>
          <a:p>
            <a:pPr algn="just"/>
            <a:r>
              <a:rPr lang="uk-UA" dirty="0"/>
              <a:t>У громадському харчуванні валовий доход утворюється за </a:t>
            </a:r>
            <a:r>
              <a:rPr lang="uk-UA" dirty="0" smtClean="0"/>
              <a:t>рахунок торговельної </a:t>
            </a:r>
            <a:r>
              <a:rPr lang="uk-UA" dirty="0"/>
              <a:t>надбавки (знижки), а також від націнки </a:t>
            </a:r>
            <a:r>
              <a:rPr lang="uk-UA" dirty="0" smtClean="0"/>
              <a:t>громадського харчування</a:t>
            </a:r>
            <a:r>
              <a:rPr lang="uk-UA" dirty="0"/>
              <a:t>. Націнки громадського харчування призначені на покриття витрат, які пов'язані з виробництвом продукції громадського харчування і організацією її споживання</a:t>
            </a:r>
            <a:r>
              <a:rPr lang="uk-UA" dirty="0" smtClean="0"/>
              <a:t>.</a:t>
            </a:r>
          </a:p>
          <a:p>
            <a:pPr algn="just"/>
            <a:endParaRPr lang="uk-UA" dirty="0"/>
          </a:p>
          <a:p>
            <a:pPr algn="just"/>
            <a:r>
              <a:rPr lang="uk-UA" dirty="0" smtClean="0"/>
              <a:t> </a:t>
            </a:r>
            <a:r>
              <a:rPr lang="uk-UA" dirty="0"/>
              <a:t>Рівень націнок диференціюється:</a:t>
            </a:r>
          </a:p>
          <a:p>
            <a:pPr algn="just"/>
            <a:endParaRPr lang="uk-UA" dirty="0"/>
          </a:p>
          <a:p>
            <a:pPr algn="just"/>
            <a:r>
              <a:rPr lang="uk-UA" dirty="0"/>
              <a:t>- за </a:t>
            </a:r>
            <a:r>
              <a:rPr lang="uk-UA" dirty="0" err="1"/>
              <a:t>націночними</a:t>
            </a:r>
            <a:r>
              <a:rPr lang="uk-UA" dirty="0"/>
              <a:t> категоріями, які відповідають класу обслуговування (люкс, вища, перша, друга, третя категорії);</a:t>
            </a:r>
          </a:p>
          <a:p>
            <a:pPr algn="just"/>
            <a:endParaRPr lang="uk-UA" dirty="0"/>
          </a:p>
          <a:p>
            <a:pPr marL="285750" indent="-285750" algn="just">
              <a:buFontTx/>
              <a:buChar char="-"/>
            </a:pPr>
            <a:r>
              <a:rPr lang="uk-UA" dirty="0" smtClean="0"/>
              <a:t>за </a:t>
            </a:r>
            <a:r>
              <a:rPr lang="uk-UA" dirty="0"/>
              <a:t>продукцією (стравами, сировиною) - на делікатесні товари, порціонні страви, спиртні напої тощо</a:t>
            </a:r>
            <a:r>
              <a:rPr lang="uk-UA" dirty="0" smtClean="0"/>
              <a:t>.</a:t>
            </a:r>
          </a:p>
          <a:p>
            <a:pPr marL="285750" indent="-285750" algn="just">
              <a:buFontTx/>
              <a:buChar char="-"/>
            </a:pPr>
            <a:endParaRPr lang="uk-UA" dirty="0" smtClean="0"/>
          </a:p>
          <a:p>
            <a:pPr algn="just"/>
            <a:r>
              <a:rPr lang="uk-UA" dirty="0"/>
              <a:t>В оптовій торгівлі валовий доход утворюється також у </a:t>
            </a:r>
            <a:r>
              <a:rPr lang="uk-UA" dirty="0" smtClean="0"/>
              <a:t>вигляді різниці </a:t>
            </a:r>
            <a:r>
              <a:rPr lang="uk-UA" dirty="0"/>
              <a:t>між ціною придбання та продажу товарів. Його розмір залежить від розміру надбавки, яка диференціюється за формами оптового товарообороту, виходячи з їх </a:t>
            </a:r>
            <a:r>
              <a:rPr lang="uk-UA" dirty="0" err="1" smtClean="0"/>
              <a:t>витратомісткості</a:t>
            </a:r>
            <a:r>
              <a:rPr lang="uk-UA" dirty="0" smtClean="0"/>
              <a:t>.</a:t>
            </a:r>
            <a:endParaRPr lang="uk-UA" dirty="0"/>
          </a:p>
        </p:txBody>
      </p:sp>
    </p:spTree>
    <p:extLst>
      <p:ext uri="{BB962C8B-B14F-4D97-AF65-F5344CB8AC3E}">
        <p14:creationId xmlns:p14="http://schemas.microsoft.com/office/powerpoint/2010/main" val="35515062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5AA008BD-D4E0-4DC5-8723-C90FD81A6F33}"/>
              </a:ext>
            </a:extLst>
          </p:cNvPr>
          <p:cNvSpPr txBox="1"/>
          <p:nvPr/>
        </p:nvSpPr>
        <p:spPr>
          <a:xfrm>
            <a:off x="997527" y="1399463"/>
            <a:ext cx="10104582" cy="5232202"/>
          </a:xfrm>
          <a:prstGeom prst="rect">
            <a:avLst/>
          </a:prstGeom>
          <a:noFill/>
        </p:spPr>
        <p:txBody>
          <a:bodyPr wrap="square">
            <a:spAutoFit/>
          </a:bodyPr>
          <a:lstStyle/>
          <a:p>
            <a:r>
              <a:rPr lang="ru-RU" sz="3200" b="1" dirty="0"/>
              <a:t>2. Доходи в </a:t>
            </a:r>
            <a:r>
              <a:rPr lang="uk-UA" sz="3200" b="1" dirty="0" smtClean="0"/>
              <a:t>системі показників стратегічного розвитку підприємства</a:t>
            </a:r>
          </a:p>
          <a:p>
            <a:endParaRPr lang="uk-UA" dirty="0" smtClean="0"/>
          </a:p>
          <a:p>
            <a:pPr algn="just"/>
            <a:r>
              <a:rPr lang="uk-UA" dirty="0" smtClean="0"/>
              <a:t>Валовий доход торговельного підприємства від реалізації товарів характеризується сумою та рівнем.</a:t>
            </a:r>
          </a:p>
          <a:p>
            <a:pPr algn="just"/>
            <a:endParaRPr lang="ru-RU" dirty="0"/>
          </a:p>
          <a:p>
            <a:pPr algn="just"/>
            <a:r>
              <a:rPr lang="uk-UA" dirty="0" smtClean="0"/>
              <a:t>Рівень доходів відображає частку ціни торговельної послуги в ціні </a:t>
            </a:r>
            <a:r>
              <a:rPr lang="ru-RU" dirty="0" smtClean="0"/>
              <a:t>товару</a:t>
            </a:r>
            <a:r>
              <a:rPr lang="ru-RU" dirty="0"/>
              <a:t>.</a:t>
            </a:r>
          </a:p>
          <a:p>
            <a:endParaRPr lang="uk-UA" dirty="0"/>
          </a:p>
          <a:p>
            <a:pPr algn="just"/>
            <a:r>
              <a:rPr lang="ru-RU" dirty="0"/>
              <a:t>У </a:t>
            </a:r>
            <a:r>
              <a:rPr lang="uk-UA" dirty="0" smtClean="0"/>
              <a:t>зарубіжній літературі для оцінки рівня торговельного доходу використовується показник "торговельна маржа", який розраховується як відношення доходів до обороту товарів по закупівельній ціні.</a:t>
            </a:r>
          </a:p>
          <a:p>
            <a:endParaRPr lang="uk-UA" dirty="0" smtClean="0"/>
          </a:p>
          <a:p>
            <a:pPr algn="just"/>
            <a:r>
              <a:rPr lang="uk-UA" dirty="0" smtClean="0"/>
              <a:t>Доходи </a:t>
            </a:r>
            <a:r>
              <a:rPr lang="uk-UA" dirty="0"/>
              <a:t>від інших видів діяльності підприємства також можна охарактеризувати не тільки абсолютними, й відносними показниками. Загальним підходом до їх формування є оцінка обсягу доходу, отриманого від певної діяльності (окремих господарських операцій)на одиницю показника, що оцінює їх обсяг в грошовому чи натуральному вимірі.</a:t>
            </a:r>
          </a:p>
        </p:txBody>
      </p:sp>
    </p:spTree>
    <p:extLst>
      <p:ext uri="{BB962C8B-B14F-4D97-AF65-F5344CB8AC3E}">
        <p14:creationId xmlns:p14="http://schemas.microsoft.com/office/powerpoint/2010/main" val="1509461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a:extLst>
              <a:ext uri="{FF2B5EF4-FFF2-40B4-BE49-F238E27FC236}">
                <a16:creationId xmlns:a16="http://schemas.microsoft.com/office/drawing/2014/main" xmlns="" id="{DDEE2F07-8AE6-4DC6-A85C-AF5717362E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0400" y="190754"/>
            <a:ext cx="7402136" cy="6476491"/>
          </a:xfrm>
          <a:prstGeom prst="rect">
            <a:avLst/>
          </a:prstGeom>
        </p:spPr>
      </p:pic>
      <p:sp>
        <p:nvSpPr>
          <p:cNvPr id="8" name="Прямоугольник: скругленные углы 7">
            <a:extLst>
              <a:ext uri="{FF2B5EF4-FFF2-40B4-BE49-F238E27FC236}">
                <a16:creationId xmlns:a16="http://schemas.microsoft.com/office/drawing/2014/main" xmlns="" id="{071B3456-B9C4-4581-AA08-B79242358C52}"/>
              </a:ext>
            </a:extLst>
          </p:cNvPr>
          <p:cNvSpPr/>
          <p:nvPr/>
        </p:nvSpPr>
        <p:spPr>
          <a:xfrm>
            <a:off x="4465353" y="3308618"/>
            <a:ext cx="2147883" cy="527901"/>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200" b="1" dirty="0">
                <a:solidFill>
                  <a:schemeClr val="tx1"/>
                </a:solidFill>
                <a:latin typeface="Arial" panose="020B0604020202020204" pitchFamily="34" charset="0"/>
                <a:cs typeface="Arial" panose="020B0604020202020204" pitchFamily="34" charset="0"/>
              </a:rPr>
              <a:t>Прибуток</a:t>
            </a:r>
          </a:p>
        </p:txBody>
      </p:sp>
    </p:spTree>
    <p:extLst>
      <p:ext uri="{BB962C8B-B14F-4D97-AF65-F5344CB8AC3E}">
        <p14:creationId xmlns:p14="http://schemas.microsoft.com/office/powerpoint/2010/main" val="30702769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E9124800-18CD-4376-B963-B5DA7A50B48B}"/>
              </a:ext>
            </a:extLst>
          </p:cNvPr>
          <p:cNvSpPr txBox="1"/>
          <p:nvPr/>
        </p:nvSpPr>
        <p:spPr>
          <a:xfrm>
            <a:off x="1648692" y="1530507"/>
            <a:ext cx="9425708" cy="1477328"/>
          </a:xfrm>
          <a:prstGeom prst="rect">
            <a:avLst/>
          </a:prstGeom>
          <a:noFill/>
        </p:spPr>
        <p:txBody>
          <a:bodyPr wrap="square">
            <a:spAutoFit/>
          </a:bodyPr>
          <a:lstStyle/>
          <a:p>
            <a:pPr algn="just"/>
            <a:r>
              <a:rPr lang="uk-UA" dirty="0" smtClean="0"/>
              <a:t>Рівень валового доходу як економічний показник залежить від обсягу товарообороту та його структури, кількості ланок </a:t>
            </a:r>
            <a:r>
              <a:rPr lang="uk-UA" dirty="0" err="1" smtClean="0"/>
              <a:t>товаропросування</a:t>
            </a:r>
            <a:r>
              <a:rPr lang="uk-UA" dirty="0" smtClean="0"/>
              <a:t>, форми організації торговельного обслуговування. У той же час рівень валового доходу може бути використаний для оптимізації структури товарообороту, вибору оптимальної схеми товарообороту та інше.</a:t>
            </a:r>
            <a:endParaRPr lang="uk-UA" dirty="0"/>
          </a:p>
        </p:txBody>
      </p:sp>
    </p:spTree>
    <p:extLst>
      <p:ext uri="{BB962C8B-B14F-4D97-AF65-F5344CB8AC3E}">
        <p14:creationId xmlns:p14="http://schemas.microsoft.com/office/powerpoint/2010/main" val="19441340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B0633675-B57D-4326-B3E0-2F5613A1D205}"/>
              </a:ext>
            </a:extLst>
          </p:cNvPr>
          <p:cNvSpPr txBox="1"/>
          <p:nvPr/>
        </p:nvSpPr>
        <p:spPr>
          <a:xfrm>
            <a:off x="267855" y="1311622"/>
            <a:ext cx="10871199" cy="4770537"/>
          </a:xfrm>
          <a:prstGeom prst="rect">
            <a:avLst/>
          </a:prstGeom>
          <a:noFill/>
        </p:spPr>
        <p:txBody>
          <a:bodyPr wrap="square">
            <a:spAutoFit/>
          </a:bodyPr>
          <a:lstStyle/>
          <a:p>
            <a:pPr algn="just"/>
            <a:r>
              <a:rPr lang="uk-UA" sz="3200" b="1" dirty="0" smtClean="0"/>
              <a:t>3</a:t>
            </a:r>
            <a:r>
              <a:rPr lang="uk-UA" sz="2800" b="1" dirty="0" smtClean="0"/>
              <a:t>. Чинники, які визначають розмір доходів торговельного підприємства. Цінова політика торговельного підприємства та механізм її формування</a:t>
            </a:r>
          </a:p>
          <a:p>
            <a:endParaRPr lang="ru-RU" b="1" dirty="0"/>
          </a:p>
          <a:p>
            <a:pPr algn="just"/>
            <a:r>
              <a:rPr lang="uk-UA" dirty="0"/>
              <a:t>Обґрунтування визначення цін на товари (продукцію, роботи, послуги) підприємства належать до визначальних рішень, від яких залежить успіх усієї комерційної діяльності підприємства, ефективності його функціонування.</a:t>
            </a:r>
          </a:p>
          <a:p>
            <a:pPr algn="just"/>
            <a:endParaRPr lang="uk-UA" dirty="0"/>
          </a:p>
          <a:p>
            <a:pPr algn="just"/>
            <a:r>
              <a:rPr lang="uk-UA" dirty="0"/>
              <a:t>Практична реалізація самостійності підприємств з питань встановлення цін на товари (продукцію, роботи, послуги), які реалізуються, передбачає розробку його цінової політики, яка являє собою систему рішень підприємства, пов'язаних з визначенням рівня цін.</a:t>
            </a:r>
          </a:p>
          <a:p>
            <a:pPr algn="just"/>
            <a:endParaRPr lang="uk-UA" dirty="0"/>
          </a:p>
          <a:p>
            <a:pPr algn="just"/>
            <a:r>
              <a:rPr lang="uk-UA" dirty="0"/>
              <a:t>Розробка цінової політики підприємства покликана </a:t>
            </a:r>
            <a:r>
              <a:rPr lang="uk-UA" dirty="0" smtClean="0"/>
              <a:t>забезпечити умови </a:t>
            </a:r>
            <a:r>
              <a:rPr lang="uk-UA" dirty="0"/>
              <a:t>досягнення його стратегічних цілей і завдань та </a:t>
            </a:r>
            <a:r>
              <a:rPr lang="uk-UA" dirty="0" smtClean="0"/>
              <a:t>окреслити принципи </a:t>
            </a:r>
            <a:r>
              <a:rPr lang="uk-UA" dirty="0"/>
              <a:t>ціноутворення, методи визначення базового рівня цін, умови і розміри їх диференціації та коригування.</a:t>
            </a:r>
          </a:p>
        </p:txBody>
      </p:sp>
    </p:spTree>
    <p:extLst>
      <p:ext uri="{BB962C8B-B14F-4D97-AF65-F5344CB8AC3E}">
        <p14:creationId xmlns:p14="http://schemas.microsoft.com/office/powerpoint/2010/main" val="20190238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xmlns="" id="{690CFD2C-0677-4C49-9C14-A596BDE1AA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4473" y="499620"/>
            <a:ext cx="9319491" cy="5845762"/>
          </a:xfrm>
          <a:prstGeom prst="rect">
            <a:avLst/>
          </a:prstGeom>
        </p:spPr>
      </p:pic>
    </p:spTree>
    <p:extLst>
      <p:ext uri="{BB962C8B-B14F-4D97-AF65-F5344CB8AC3E}">
        <p14:creationId xmlns:p14="http://schemas.microsoft.com/office/powerpoint/2010/main" val="36953607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0BC43E0D-573E-4597-AABD-CEB34F309906}"/>
              </a:ext>
            </a:extLst>
          </p:cNvPr>
          <p:cNvSpPr txBox="1"/>
          <p:nvPr/>
        </p:nvSpPr>
        <p:spPr>
          <a:xfrm>
            <a:off x="1132114" y="1703066"/>
            <a:ext cx="9927772" cy="3693319"/>
          </a:xfrm>
          <a:prstGeom prst="rect">
            <a:avLst/>
          </a:prstGeom>
          <a:noFill/>
        </p:spPr>
        <p:txBody>
          <a:bodyPr wrap="square">
            <a:spAutoFit/>
          </a:bodyPr>
          <a:lstStyle/>
          <a:p>
            <a:pPr algn="just"/>
            <a:r>
              <a:rPr lang="uk-UA" dirty="0"/>
              <a:t>Підприємство, враховуючи специфіку свого положення на </a:t>
            </a:r>
            <a:r>
              <a:rPr lang="uk-UA" dirty="0" smtClean="0"/>
              <a:t>ринку, може </a:t>
            </a:r>
            <a:r>
              <a:rPr lang="uk-UA" dirty="0"/>
              <a:t>реалізовувати різні цінові стратегії</a:t>
            </a:r>
            <a:r>
              <a:rPr lang="uk-UA" dirty="0" smtClean="0"/>
              <a:t>.</a:t>
            </a:r>
          </a:p>
          <a:p>
            <a:pPr algn="just"/>
            <a:endParaRPr lang="uk-UA" dirty="0"/>
          </a:p>
          <a:p>
            <a:pPr algn="just"/>
            <a:r>
              <a:rPr lang="uk-UA" dirty="0"/>
              <a:t>Виходячи з принципів, покладених в основу ціноутворення, розрізняють стратегії, які </a:t>
            </a:r>
            <a:r>
              <a:rPr lang="uk-UA" dirty="0" smtClean="0"/>
              <a:t>ґрунтуються </a:t>
            </a:r>
            <a:r>
              <a:rPr lang="uk-UA" dirty="0"/>
              <a:t>на:</a:t>
            </a:r>
          </a:p>
          <a:p>
            <a:pPr marL="285750" indent="-285750" algn="just">
              <a:buFontTx/>
              <a:buChar char="-"/>
            </a:pPr>
            <a:r>
              <a:rPr lang="uk-UA" b="1" dirty="0" smtClean="0"/>
              <a:t>збуті</a:t>
            </a:r>
            <a:r>
              <a:rPr lang="uk-UA" b="1" dirty="0"/>
              <a:t>,</a:t>
            </a:r>
            <a:r>
              <a:rPr lang="uk-UA" dirty="0"/>
              <a:t> вони полягають у орієнтації на збільшення обсягів реалізації та максимізації своєї частки ринку у боротьбі з конкурентами</a:t>
            </a:r>
            <a:r>
              <a:rPr lang="uk-UA" dirty="0" smtClean="0"/>
              <a:t>;</a:t>
            </a:r>
          </a:p>
          <a:p>
            <a:pPr algn="just"/>
            <a:endParaRPr lang="uk-UA" dirty="0"/>
          </a:p>
          <a:p>
            <a:pPr marL="285750" indent="-285750" algn="just">
              <a:buFontTx/>
              <a:buChar char="-"/>
            </a:pPr>
            <a:r>
              <a:rPr lang="uk-UA" b="1" dirty="0" smtClean="0"/>
              <a:t>прибутку</a:t>
            </a:r>
            <a:r>
              <a:rPr lang="uk-UA" b="1" dirty="0"/>
              <a:t>,</a:t>
            </a:r>
            <a:r>
              <a:rPr lang="uk-UA" dirty="0"/>
              <a:t> вони полягають в орієнтації на отримання підприємством цільової норми та маси прибутку з кожної одиниці товарів, що реалізуються</a:t>
            </a:r>
            <a:r>
              <a:rPr lang="uk-UA" dirty="0" smtClean="0"/>
              <a:t>;</a:t>
            </a:r>
          </a:p>
          <a:p>
            <a:pPr algn="just"/>
            <a:endParaRPr lang="uk-UA" dirty="0"/>
          </a:p>
          <a:p>
            <a:pPr algn="just"/>
            <a:r>
              <a:rPr lang="uk-UA" dirty="0"/>
              <a:t>- </a:t>
            </a:r>
            <a:r>
              <a:rPr lang="uk-UA" b="1" dirty="0"/>
              <a:t>ринковій ситуації</a:t>
            </a:r>
            <a:r>
              <a:rPr lang="uk-UA" dirty="0"/>
              <a:t>, яка склалася. Вони полягають у визначенні рівня ціни, виходячи з кон'юнктури ринку, що склалася.</a:t>
            </a:r>
          </a:p>
        </p:txBody>
      </p:sp>
    </p:spTree>
    <p:extLst>
      <p:ext uri="{BB962C8B-B14F-4D97-AF65-F5344CB8AC3E}">
        <p14:creationId xmlns:p14="http://schemas.microsoft.com/office/powerpoint/2010/main" val="7356827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E4A5BA4B-1F70-4645-868E-6C19BA4A4286}"/>
              </a:ext>
            </a:extLst>
          </p:cNvPr>
          <p:cNvSpPr txBox="1"/>
          <p:nvPr/>
        </p:nvSpPr>
        <p:spPr>
          <a:xfrm>
            <a:off x="1334276" y="1541527"/>
            <a:ext cx="9777069" cy="3416320"/>
          </a:xfrm>
          <a:prstGeom prst="rect">
            <a:avLst/>
          </a:prstGeom>
          <a:noFill/>
        </p:spPr>
        <p:txBody>
          <a:bodyPr wrap="square">
            <a:spAutoFit/>
          </a:bodyPr>
          <a:lstStyle/>
          <a:p>
            <a:pPr algn="just"/>
            <a:r>
              <a:rPr lang="uk-UA" dirty="0"/>
              <a:t>З точки зору активності та ініціативи підприємства з питань ціноутворення прийнято розрізняти активну та пасивну стратегії ціноутворення.</a:t>
            </a:r>
          </a:p>
          <a:p>
            <a:pPr algn="just"/>
            <a:endParaRPr lang="uk-UA" b="1" dirty="0"/>
          </a:p>
          <a:p>
            <a:pPr algn="just"/>
            <a:r>
              <a:rPr lang="uk-UA" b="1" dirty="0"/>
              <a:t>Активну стратегію </a:t>
            </a:r>
            <a:r>
              <a:rPr lang="uk-UA" dirty="0"/>
              <a:t>цін здійснюють підприємства, які більш або менш </a:t>
            </a:r>
            <a:r>
              <a:rPr lang="uk-UA" dirty="0" err="1"/>
              <a:t>автономно</a:t>
            </a:r>
            <a:r>
              <a:rPr lang="uk-UA" dirty="0"/>
              <a:t> встановлюють ціни на свою продукцію (товари), орієнтуючись на ринкові умови реалізації. </a:t>
            </a:r>
          </a:p>
          <a:p>
            <a:pPr algn="just"/>
            <a:endParaRPr lang="uk-UA" dirty="0"/>
          </a:p>
          <a:p>
            <a:pPr algn="just"/>
            <a:r>
              <a:rPr lang="uk-UA" b="1" dirty="0"/>
              <a:t>Пасивна стратегія</a:t>
            </a:r>
            <a:r>
              <a:rPr lang="uk-UA" dirty="0"/>
              <a:t> цін характеризується пасивністю підприємства при встановленні цін, їх орієнтацією, перш за все, на дії конкурентів.</a:t>
            </a:r>
          </a:p>
          <a:p>
            <a:pPr algn="just"/>
            <a:endParaRPr lang="uk-UA" dirty="0"/>
          </a:p>
          <a:p>
            <a:pPr algn="just"/>
            <a:r>
              <a:rPr lang="uk-UA" dirty="0"/>
              <a:t>Застосовуючи активну стратегію ціноутворення, </a:t>
            </a:r>
            <a:r>
              <a:rPr lang="uk-UA" dirty="0" smtClean="0"/>
              <a:t>підприємство може </a:t>
            </a:r>
            <a:r>
              <a:rPr lang="uk-UA" dirty="0"/>
              <a:t>реалізувати різні тенденції щодо рівня цін та їх руху у часі.</a:t>
            </a:r>
          </a:p>
        </p:txBody>
      </p:sp>
    </p:spTree>
    <p:extLst>
      <p:ext uri="{BB962C8B-B14F-4D97-AF65-F5344CB8AC3E}">
        <p14:creationId xmlns:p14="http://schemas.microsoft.com/office/powerpoint/2010/main" val="15822395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2D28FC39-AE5A-4308-B65A-55D2A621EA4B}"/>
              </a:ext>
            </a:extLst>
          </p:cNvPr>
          <p:cNvSpPr txBox="1"/>
          <p:nvPr/>
        </p:nvSpPr>
        <p:spPr>
          <a:xfrm>
            <a:off x="1048562" y="1553168"/>
            <a:ext cx="10094875" cy="3139321"/>
          </a:xfrm>
          <a:prstGeom prst="rect">
            <a:avLst/>
          </a:prstGeom>
          <a:noFill/>
        </p:spPr>
        <p:txBody>
          <a:bodyPr wrap="square">
            <a:spAutoFit/>
          </a:bodyPr>
          <a:lstStyle/>
          <a:p>
            <a:pPr algn="ctr"/>
            <a:r>
              <a:rPr lang="uk-UA" dirty="0"/>
              <a:t>ПЛАН</a:t>
            </a:r>
          </a:p>
          <a:p>
            <a:endParaRPr lang="uk-UA" dirty="0"/>
          </a:p>
          <a:p>
            <a:r>
              <a:rPr lang="uk-UA" b="1" dirty="0"/>
              <a:t>1. Склад та джерела утворення доходів торговельного підприємства</a:t>
            </a:r>
          </a:p>
          <a:p>
            <a:r>
              <a:rPr lang="uk-UA" b="1" dirty="0"/>
              <a:t>2. Доходи в системі показників стратегічного розвитку підприємства</a:t>
            </a:r>
          </a:p>
          <a:p>
            <a:r>
              <a:rPr lang="uk-UA" b="1" dirty="0"/>
              <a:t>3. Чинники, які визначають розмір доходів торговельного підприємства. Цінова політика торговельного підприємства та механізм її формування</a:t>
            </a:r>
          </a:p>
          <a:p>
            <a:r>
              <a:rPr lang="uk-UA" dirty="0"/>
              <a:t>4. Стратегія управління доходами торговельного підприємства: вихідні передумови та порядок розробки</a:t>
            </a:r>
          </a:p>
          <a:p>
            <a:r>
              <a:rPr lang="uk-UA" dirty="0"/>
              <a:t>5. Вихідні передумови та методичний інструментарій аналізу доходів торговельного підприємства</a:t>
            </a:r>
          </a:p>
          <a:p>
            <a:r>
              <a:rPr lang="uk-UA" dirty="0"/>
              <a:t>6. Методи обґрунтування плану-прогнозу доходів торговельного підприємства</a:t>
            </a:r>
          </a:p>
        </p:txBody>
      </p:sp>
    </p:spTree>
    <p:extLst>
      <p:ext uri="{BB962C8B-B14F-4D97-AF65-F5344CB8AC3E}">
        <p14:creationId xmlns:p14="http://schemas.microsoft.com/office/powerpoint/2010/main" val="20259033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E4CEAFD3-56EC-4D94-AE1F-5AA29213C662}"/>
              </a:ext>
            </a:extLst>
          </p:cNvPr>
          <p:cNvSpPr txBox="1"/>
          <p:nvPr/>
        </p:nvSpPr>
        <p:spPr>
          <a:xfrm>
            <a:off x="1530219" y="1776252"/>
            <a:ext cx="9581125" cy="2585323"/>
          </a:xfrm>
          <a:prstGeom prst="rect">
            <a:avLst/>
          </a:prstGeom>
          <a:noFill/>
        </p:spPr>
        <p:txBody>
          <a:bodyPr wrap="square">
            <a:spAutoFit/>
          </a:bodyPr>
          <a:lstStyle/>
          <a:p>
            <a:pPr algn="just"/>
            <a:r>
              <a:rPr lang="uk-UA" dirty="0"/>
              <a:t>Висока ціна на види товарів (продукції), які просуваються на ринок (</a:t>
            </a:r>
            <a:r>
              <a:rPr lang="uk-UA" b="1" dirty="0"/>
              <a:t>стратегія високих цін</a:t>
            </a:r>
            <a:r>
              <a:rPr lang="uk-UA" dirty="0"/>
              <a:t>), обирається, коли попит </a:t>
            </a:r>
            <a:r>
              <a:rPr lang="uk-UA" dirty="0" smtClean="0"/>
              <a:t>нееластичний (кількість </a:t>
            </a:r>
            <a:r>
              <a:rPr lang="uk-UA" dirty="0"/>
              <a:t>продукції, що реалізується, не залежить від ціни) і відсутня конкуренція.</a:t>
            </a:r>
          </a:p>
          <a:p>
            <a:pPr algn="just"/>
            <a:endParaRPr lang="uk-UA" dirty="0"/>
          </a:p>
          <a:p>
            <a:pPr algn="just"/>
            <a:r>
              <a:rPr lang="uk-UA" dirty="0"/>
              <a:t>Вона використовується, перш за все, для нових видів продукції, </a:t>
            </a:r>
            <a:r>
              <a:rPr lang="uk-UA" dirty="0" smtClean="0"/>
              <a:t>в умовах </a:t>
            </a:r>
            <a:r>
              <a:rPr lang="uk-UA" dirty="0"/>
              <a:t>дефіцитного ринку, для споживчого ринку на іміджеві та модні товари. Стратегія високої ціни може реалізовуватися досить довгий час за умови високої якості продукції, її відповідності світовим стандартам, захисту прав підприємства на її випуск (патенти, ноу-хау).</a:t>
            </a:r>
          </a:p>
        </p:txBody>
      </p:sp>
    </p:spTree>
    <p:extLst>
      <p:ext uri="{BB962C8B-B14F-4D97-AF65-F5344CB8AC3E}">
        <p14:creationId xmlns:p14="http://schemas.microsoft.com/office/powerpoint/2010/main" val="40695007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A2026C06-5168-47B6-B501-8F7D99366625}"/>
              </a:ext>
            </a:extLst>
          </p:cNvPr>
          <p:cNvSpPr txBox="1"/>
          <p:nvPr/>
        </p:nvSpPr>
        <p:spPr>
          <a:xfrm>
            <a:off x="2004243" y="1986477"/>
            <a:ext cx="9079393" cy="2031325"/>
          </a:xfrm>
          <a:prstGeom prst="rect">
            <a:avLst/>
          </a:prstGeom>
          <a:noFill/>
        </p:spPr>
        <p:txBody>
          <a:bodyPr wrap="square">
            <a:spAutoFit/>
          </a:bodyPr>
          <a:lstStyle/>
          <a:p>
            <a:pPr algn="just"/>
            <a:r>
              <a:rPr lang="uk-UA" b="1" dirty="0"/>
              <a:t>Стратегія вилучення </a:t>
            </a:r>
            <a:r>
              <a:rPr lang="uk-UA" dirty="0"/>
              <a:t>є продовженням стратегії високих </a:t>
            </a:r>
            <a:r>
              <a:rPr lang="uk-UA" dirty="0" smtClean="0"/>
              <a:t>цін у </a:t>
            </a:r>
            <a:r>
              <a:rPr lang="uk-UA" dirty="0"/>
              <a:t>випадках небезпеки виникнення імітаторів і конкурентів. В </a:t>
            </a:r>
            <a:r>
              <a:rPr lang="uk-UA" dirty="0" smtClean="0"/>
              <a:t>цей час </a:t>
            </a:r>
            <a:r>
              <a:rPr lang="uk-UA" dirty="0"/>
              <a:t>витрати на просування товарів (продукції) на ринок вже покриті, отримані високі початкові прибутки дозволяють розширити виробничі потужності та збільшити пропозицію продукції. Товари тепер підприємство може запропонувати за більш низькими цінами, розширюючи коло потенційних споживачів продукції.</a:t>
            </a:r>
          </a:p>
        </p:txBody>
      </p:sp>
    </p:spTree>
    <p:extLst>
      <p:ext uri="{BB962C8B-B14F-4D97-AF65-F5344CB8AC3E}">
        <p14:creationId xmlns:p14="http://schemas.microsoft.com/office/powerpoint/2010/main" val="1400573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2211DAB0-CF48-4F6C-9610-F8E28663C70D}"/>
              </a:ext>
            </a:extLst>
          </p:cNvPr>
          <p:cNvSpPr txBox="1"/>
          <p:nvPr/>
        </p:nvSpPr>
        <p:spPr>
          <a:xfrm>
            <a:off x="1561322" y="1958485"/>
            <a:ext cx="9513078" cy="2031325"/>
          </a:xfrm>
          <a:prstGeom prst="rect">
            <a:avLst/>
          </a:prstGeom>
          <a:noFill/>
        </p:spPr>
        <p:txBody>
          <a:bodyPr wrap="square">
            <a:spAutoFit/>
          </a:bodyPr>
          <a:lstStyle/>
          <a:p>
            <a:pPr algn="just"/>
            <a:r>
              <a:rPr lang="uk-UA" dirty="0" smtClean="0"/>
              <a:t>Низька ціна на товар, який просувається на ринок (</a:t>
            </a:r>
            <a:r>
              <a:rPr lang="uk-UA" b="1" dirty="0" smtClean="0"/>
              <a:t>стратегія низьких цін</a:t>
            </a:r>
            <a:r>
              <a:rPr lang="uk-UA" dirty="0" smtClean="0"/>
              <a:t>), може бути доцільна у тому разі, коли товар зустрічає дуже гнучкий (еластичний) попит, існує безпосередня небезпека конкурентів, наявні виробничі потужності дозволяють забезпечити високий обсяг реалізації продукції. У даному випадку підприємство робить ставку не на прибуток, який отримується з одиниці продукції, а на максимізацію маси отриманого прибутку завдяки великому обсягу збуту.</a:t>
            </a:r>
            <a:endParaRPr lang="uk-UA" dirty="0"/>
          </a:p>
        </p:txBody>
      </p:sp>
    </p:spTree>
    <p:extLst>
      <p:ext uri="{BB962C8B-B14F-4D97-AF65-F5344CB8AC3E}">
        <p14:creationId xmlns:p14="http://schemas.microsoft.com/office/powerpoint/2010/main" val="13845346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8A02BF24-3A3B-4142-9699-76EA212CC506}"/>
              </a:ext>
            </a:extLst>
          </p:cNvPr>
          <p:cNvSpPr txBox="1"/>
          <p:nvPr/>
        </p:nvSpPr>
        <p:spPr>
          <a:xfrm>
            <a:off x="1744824" y="2147128"/>
            <a:ext cx="9274158" cy="2862322"/>
          </a:xfrm>
          <a:prstGeom prst="rect">
            <a:avLst/>
          </a:prstGeom>
          <a:noFill/>
        </p:spPr>
        <p:txBody>
          <a:bodyPr wrap="square">
            <a:spAutoFit/>
          </a:bodyPr>
          <a:lstStyle/>
          <a:p>
            <a:pPr algn="just"/>
            <a:r>
              <a:rPr lang="uk-UA" b="1" dirty="0"/>
              <a:t>Стратегія проникнення </a:t>
            </a:r>
            <a:r>
              <a:rPr lang="uk-UA" dirty="0"/>
              <a:t>полягає у встановленні низької ціни лише у разі впровадження товару на ринок з подальшим підвищенням рівня цін. Це здається можливим завдяки тому, що </a:t>
            </a:r>
            <a:r>
              <a:rPr lang="uk-UA" dirty="0" smtClean="0"/>
              <a:t>споживачі вже </a:t>
            </a:r>
            <a:r>
              <a:rPr lang="uk-UA" dirty="0"/>
              <a:t>звикли до товару, підприємство має перевагу перед конкурентами за рахунок його якості, іміджу, мережі збуту тощо</a:t>
            </a:r>
            <a:r>
              <a:rPr lang="uk-UA" dirty="0" smtClean="0"/>
              <a:t>.</a:t>
            </a:r>
          </a:p>
          <a:p>
            <a:pPr algn="just"/>
            <a:endParaRPr lang="uk-UA" dirty="0"/>
          </a:p>
          <a:p>
            <a:pPr algn="just"/>
            <a:r>
              <a:rPr lang="uk-UA" b="1" dirty="0"/>
              <a:t>Стратегія пульсації </a:t>
            </a:r>
            <a:r>
              <a:rPr lang="uk-UA" dirty="0"/>
              <a:t>характеризується систематичними змінами цін. Відчутне зниження ціни стимулює покупця і розширює можливості збуту, після чого ціни починають поступово зростати.</a:t>
            </a:r>
          </a:p>
          <a:p>
            <a:pPr algn="just"/>
            <a:endParaRPr lang="uk-UA" dirty="0"/>
          </a:p>
        </p:txBody>
      </p:sp>
    </p:spTree>
    <p:extLst>
      <p:ext uri="{BB962C8B-B14F-4D97-AF65-F5344CB8AC3E}">
        <p14:creationId xmlns:p14="http://schemas.microsoft.com/office/powerpoint/2010/main" val="29230654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B2E1E6B8-E72D-4CE7-8B8E-585E81646FB9}"/>
              </a:ext>
            </a:extLst>
          </p:cNvPr>
          <p:cNvSpPr txBox="1"/>
          <p:nvPr/>
        </p:nvSpPr>
        <p:spPr>
          <a:xfrm>
            <a:off x="1565988" y="1697228"/>
            <a:ext cx="9508412" cy="2308324"/>
          </a:xfrm>
          <a:prstGeom prst="rect">
            <a:avLst/>
          </a:prstGeom>
          <a:noFill/>
        </p:spPr>
        <p:txBody>
          <a:bodyPr wrap="square">
            <a:spAutoFit/>
          </a:bodyPr>
          <a:lstStyle/>
          <a:p>
            <a:pPr algn="just"/>
            <a:r>
              <a:rPr lang="uk-UA" b="1" dirty="0"/>
              <a:t>При визначенні стратегії ціноутворення необхідно враховувати</a:t>
            </a:r>
            <a:r>
              <a:rPr lang="uk-UA" b="1" dirty="0" smtClean="0"/>
              <a:t>:</a:t>
            </a:r>
          </a:p>
          <a:p>
            <a:pPr algn="just"/>
            <a:endParaRPr lang="uk-UA" dirty="0"/>
          </a:p>
          <a:p>
            <a:pPr algn="just"/>
            <a:r>
              <a:rPr lang="uk-UA" dirty="0"/>
              <a:t>- стадію та динаміку життєвого циклу товару (продукції);</a:t>
            </a:r>
          </a:p>
          <a:p>
            <a:pPr algn="just"/>
            <a:r>
              <a:rPr lang="uk-UA" dirty="0"/>
              <a:t>- можливості збільшення попиту (орієнтація на попит);</a:t>
            </a:r>
          </a:p>
          <a:p>
            <a:pPr algn="just"/>
            <a:r>
              <a:rPr lang="uk-UA" dirty="0"/>
              <a:t>- наявність і активність конкурентів (орієнтація на стан ринку);</a:t>
            </a:r>
          </a:p>
          <a:p>
            <a:pPr algn="just"/>
            <a:r>
              <a:rPr lang="uk-UA" dirty="0"/>
              <a:t>- повні та змінні витрати на виробництво та реалізацію </a:t>
            </a:r>
            <a:r>
              <a:rPr lang="uk-UA" dirty="0" smtClean="0"/>
              <a:t>продукції (орієнтація </a:t>
            </a:r>
            <a:r>
              <a:rPr lang="uk-UA" dirty="0"/>
              <a:t>на витрати), які визначають мінімальний рівень ціни, </a:t>
            </a:r>
            <a:r>
              <a:rPr lang="uk-UA" dirty="0" err="1"/>
              <a:t>забезпечуючий</a:t>
            </a:r>
            <a:r>
              <a:rPr lang="uk-UA" dirty="0"/>
              <a:t> беззбитковість діяльності підприємства.</a:t>
            </a:r>
          </a:p>
        </p:txBody>
      </p:sp>
    </p:spTree>
    <p:extLst>
      <p:ext uri="{BB962C8B-B14F-4D97-AF65-F5344CB8AC3E}">
        <p14:creationId xmlns:p14="http://schemas.microsoft.com/office/powerpoint/2010/main" val="1443839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63DA2D77-9F4B-4586-9C2A-EC5306DBD19E}"/>
              </a:ext>
            </a:extLst>
          </p:cNvPr>
          <p:cNvSpPr txBox="1"/>
          <p:nvPr/>
        </p:nvSpPr>
        <p:spPr>
          <a:xfrm>
            <a:off x="1631301" y="1281157"/>
            <a:ext cx="9480043" cy="4524315"/>
          </a:xfrm>
          <a:prstGeom prst="rect">
            <a:avLst/>
          </a:prstGeom>
          <a:noFill/>
        </p:spPr>
        <p:txBody>
          <a:bodyPr wrap="square">
            <a:spAutoFit/>
          </a:bodyPr>
          <a:lstStyle/>
          <a:p>
            <a:pPr algn="just"/>
            <a:r>
              <a:rPr lang="uk-UA" dirty="0"/>
              <a:t>Визначення стратегії ціноутворення зумовлює і вибір методу ціноутворення.</a:t>
            </a:r>
          </a:p>
          <a:p>
            <a:pPr algn="just"/>
            <a:r>
              <a:rPr lang="uk-UA" dirty="0"/>
              <a:t>Для розрахунку мінімального рівня ціни продукції (робіт, </a:t>
            </a:r>
            <a:r>
              <a:rPr lang="uk-UA" dirty="0" smtClean="0"/>
              <a:t>послуг)</a:t>
            </a:r>
            <a:r>
              <a:rPr lang="uk-UA" dirty="0"/>
              <a:t> </a:t>
            </a:r>
            <a:r>
              <a:rPr lang="uk-UA" dirty="0" smtClean="0"/>
              <a:t>використовуються </a:t>
            </a:r>
            <a:r>
              <a:rPr lang="uk-UA" b="1" i="1" dirty="0"/>
              <a:t>об'єктивні методи </a:t>
            </a:r>
            <a:r>
              <a:rPr lang="uk-UA" dirty="0"/>
              <a:t>ціноутворення, в основі </a:t>
            </a:r>
            <a:r>
              <a:rPr lang="uk-UA" dirty="0" smtClean="0"/>
              <a:t>яких лежить </a:t>
            </a:r>
            <a:r>
              <a:rPr lang="uk-UA" dirty="0"/>
              <a:t>калькуляція ціни. </a:t>
            </a:r>
            <a:endParaRPr lang="uk-UA" dirty="0" smtClean="0"/>
          </a:p>
          <a:p>
            <a:pPr algn="just"/>
            <a:endParaRPr lang="uk-UA" dirty="0" smtClean="0"/>
          </a:p>
          <a:p>
            <a:pPr algn="just"/>
            <a:r>
              <a:rPr lang="uk-UA" dirty="0" smtClean="0"/>
              <a:t>Наприклад</a:t>
            </a:r>
            <a:r>
              <a:rPr lang="uk-UA" dirty="0"/>
              <a:t>, розрахунок ціни на основі:</a:t>
            </a:r>
          </a:p>
          <a:p>
            <a:pPr algn="just"/>
            <a:endParaRPr lang="uk-UA" dirty="0"/>
          </a:p>
          <a:p>
            <a:pPr algn="just"/>
            <a:r>
              <a:rPr lang="uk-UA" dirty="0"/>
              <a:t>- змінних витрат на виробництво та реалізацію одиниці продукції (робіт, послуг), які визначають мінімальний, демпінговий рівень цін;</a:t>
            </a:r>
          </a:p>
          <a:p>
            <a:pPr algn="just"/>
            <a:endParaRPr lang="uk-UA" dirty="0"/>
          </a:p>
          <a:p>
            <a:pPr algn="just"/>
            <a:r>
              <a:rPr lang="uk-UA" dirty="0"/>
              <a:t>- повних витрат на виробництво та реалізацію продукції (робіт, послуг), які забезпечують беззбитковість діяльності;</a:t>
            </a:r>
          </a:p>
          <a:p>
            <a:pPr algn="just"/>
            <a:endParaRPr lang="uk-UA" dirty="0"/>
          </a:p>
          <a:p>
            <a:pPr algn="just"/>
            <a:r>
              <a:rPr lang="uk-UA" dirty="0"/>
              <a:t>- середніх витрат плюс прибуток, рівень якого може встановлюватися, виходячи з вимог державного регулювання рівня рентабельності, або, виходячи з господарської доцільності в отриманні певної маси прибутку.</a:t>
            </a:r>
          </a:p>
        </p:txBody>
      </p:sp>
    </p:spTree>
    <p:extLst>
      <p:ext uri="{BB962C8B-B14F-4D97-AF65-F5344CB8AC3E}">
        <p14:creationId xmlns:p14="http://schemas.microsoft.com/office/powerpoint/2010/main" val="33342507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6B4B0EFD-781F-450D-A197-0F761597531C}"/>
              </a:ext>
            </a:extLst>
          </p:cNvPr>
          <p:cNvSpPr txBox="1"/>
          <p:nvPr/>
        </p:nvSpPr>
        <p:spPr>
          <a:xfrm>
            <a:off x="1064725" y="1292610"/>
            <a:ext cx="9963494" cy="5355312"/>
          </a:xfrm>
          <a:prstGeom prst="rect">
            <a:avLst/>
          </a:prstGeom>
          <a:noFill/>
        </p:spPr>
        <p:txBody>
          <a:bodyPr wrap="square">
            <a:spAutoFit/>
          </a:bodyPr>
          <a:lstStyle/>
          <a:p>
            <a:pPr algn="just"/>
            <a:r>
              <a:rPr lang="uk-UA" dirty="0"/>
              <a:t>Крім калькуляційних методів розрахунку рівня цін можуть застосовуватися суб'єктивні методи встановлення цін, які </a:t>
            </a:r>
            <a:r>
              <a:rPr lang="uk-UA" dirty="0" smtClean="0"/>
              <a:t>ґрунтуються </a:t>
            </a:r>
            <a:r>
              <a:rPr lang="uk-UA" dirty="0"/>
              <a:t>на вивченні ринку збуту продукції, досвіду практиків чи знань експертів. </a:t>
            </a:r>
            <a:endParaRPr lang="uk-UA" dirty="0" smtClean="0"/>
          </a:p>
          <a:p>
            <a:pPr algn="just"/>
            <a:r>
              <a:rPr lang="uk-UA" b="1" dirty="0" smtClean="0"/>
              <a:t>Такими </a:t>
            </a:r>
            <a:r>
              <a:rPr lang="uk-UA" b="1" dirty="0"/>
              <a:t>методами ціноутворення є:</a:t>
            </a:r>
          </a:p>
          <a:p>
            <a:pPr algn="just"/>
            <a:endParaRPr lang="uk-UA" dirty="0"/>
          </a:p>
          <a:p>
            <a:pPr marL="285750" indent="-285750" algn="just">
              <a:buFontTx/>
              <a:buChar char="-"/>
            </a:pPr>
            <a:r>
              <a:rPr lang="uk-UA" dirty="0"/>
              <a:t>визначення ціни з урахуванням суб'єктивно відчутної цінності виробу чи сприйняття цін споживачами;</a:t>
            </a:r>
          </a:p>
          <a:p>
            <a:pPr algn="just"/>
            <a:endParaRPr lang="uk-UA" dirty="0"/>
          </a:p>
          <a:p>
            <a:pPr algn="just"/>
            <a:r>
              <a:rPr lang="uk-UA" dirty="0"/>
              <a:t>- встановлення ціни за результатами пробних продаж невеликих партій продукції за різними цінами;</a:t>
            </a:r>
          </a:p>
          <a:p>
            <a:pPr algn="just"/>
            <a:endParaRPr lang="uk-UA" dirty="0"/>
          </a:p>
          <a:p>
            <a:pPr algn="just"/>
            <a:r>
              <a:rPr lang="uk-UA" dirty="0"/>
              <a:t>- встановлення свідомо завищеної ціни з наступним її поступовим зниженням до рівня, який створює масовий попит;</a:t>
            </a:r>
          </a:p>
          <a:p>
            <a:pPr algn="just"/>
            <a:endParaRPr lang="uk-UA" dirty="0"/>
          </a:p>
          <a:p>
            <a:pPr algn="just"/>
            <a:r>
              <a:rPr lang="uk-UA" dirty="0"/>
              <a:t>- проведення "закритих торгів" (аукціонів) з випадковими учасниками;</a:t>
            </a:r>
          </a:p>
          <a:p>
            <a:pPr algn="just"/>
            <a:endParaRPr lang="uk-UA" dirty="0"/>
          </a:p>
          <a:p>
            <a:pPr algn="just"/>
            <a:r>
              <a:rPr lang="uk-UA" dirty="0"/>
              <a:t>- використання інформації про рівень цін на вироби-аналоги;</a:t>
            </a:r>
          </a:p>
          <a:p>
            <a:pPr algn="just"/>
            <a:endParaRPr lang="uk-UA" dirty="0"/>
          </a:p>
          <a:p>
            <a:pPr algn="just"/>
            <a:r>
              <a:rPr lang="uk-UA" dirty="0"/>
              <a:t>- запрошення експертів і таке інше.</a:t>
            </a:r>
          </a:p>
        </p:txBody>
      </p:sp>
    </p:spTree>
    <p:extLst>
      <p:ext uri="{BB962C8B-B14F-4D97-AF65-F5344CB8AC3E}">
        <p14:creationId xmlns:p14="http://schemas.microsoft.com/office/powerpoint/2010/main" val="37047162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52A38073-63F9-4339-9EFB-AF2D16919964}"/>
              </a:ext>
            </a:extLst>
          </p:cNvPr>
          <p:cNvSpPr txBox="1"/>
          <p:nvPr/>
        </p:nvSpPr>
        <p:spPr>
          <a:xfrm>
            <a:off x="1847461" y="1368310"/>
            <a:ext cx="9254647" cy="3139321"/>
          </a:xfrm>
          <a:prstGeom prst="rect">
            <a:avLst/>
          </a:prstGeom>
          <a:noFill/>
        </p:spPr>
        <p:txBody>
          <a:bodyPr wrap="square">
            <a:spAutoFit/>
          </a:bodyPr>
          <a:lstStyle/>
          <a:p>
            <a:pPr algn="just"/>
            <a:r>
              <a:rPr lang="uk-UA" dirty="0" smtClean="0"/>
              <a:t>Оптимальне ціноутворення не може орієнтуватися тільки на ринок або тільки на витрати. Найчастіше необхідно брати до уваги обидва аспекти і використовувати не один, а декілька методів ціноутворення.</a:t>
            </a:r>
          </a:p>
          <a:p>
            <a:pPr algn="just"/>
            <a:endParaRPr lang="uk-UA" dirty="0" smtClean="0"/>
          </a:p>
          <a:p>
            <a:pPr algn="just"/>
            <a:r>
              <a:rPr lang="uk-UA" dirty="0" smtClean="0"/>
              <a:t>Ціна, визначена з орієнтацією на ринок, повинна бути перевірена на те, чи покриває вона, бодай, змінні витрати на виробництво та реалізацію, чи утворюється маржинальний доход, достатній для відшкодування постійних витрат та отримання прибутку.</a:t>
            </a:r>
          </a:p>
          <a:p>
            <a:pPr algn="just"/>
            <a:endParaRPr lang="uk-UA" dirty="0" smtClean="0"/>
          </a:p>
          <a:p>
            <a:pPr algn="just"/>
            <a:r>
              <a:rPr lang="uk-UA" dirty="0" smtClean="0"/>
              <a:t>Якщо ця умова не виконується, необхідно шукати інші можливості реалізації продукції (товарів).</a:t>
            </a:r>
            <a:endParaRPr lang="uk-UA" dirty="0"/>
          </a:p>
        </p:txBody>
      </p:sp>
    </p:spTree>
    <p:extLst>
      <p:ext uri="{BB962C8B-B14F-4D97-AF65-F5344CB8AC3E}">
        <p14:creationId xmlns:p14="http://schemas.microsoft.com/office/powerpoint/2010/main" val="29484140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88B25F1D-A0AD-4117-A93C-CE46938783B1}"/>
              </a:ext>
            </a:extLst>
          </p:cNvPr>
          <p:cNvSpPr txBox="1"/>
          <p:nvPr/>
        </p:nvSpPr>
        <p:spPr>
          <a:xfrm>
            <a:off x="1197144" y="1351510"/>
            <a:ext cx="9895729" cy="4524315"/>
          </a:xfrm>
          <a:prstGeom prst="rect">
            <a:avLst/>
          </a:prstGeom>
          <a:noFill/>
        </p:spPr>
        <p:txBody>
          <a:bodyPr wrap="square">
            <a:spAutoFit/>
          </a:bodyPr>
          <a:lstStyle/>
          <a:p>
            <a:pPr algn="just"/>
            <a:r>
              <a:rPr lang="uk-UA" dirty="0"/>
              <a:t>Наступним завданням, яке необхідно вирішити у ході розробки цінової політики підприємства, є визначення умов зміни та диференціації цін на товари (роботи, послуги).</a:t>
            </a:r>
          </a:p>
          <a:p>
            <a:pPr algn="just"/>
            <a:r>
              <a:rPr lang="uk-UA" dirty="0"/>
              <a:t>В один і той же час підприємство може використовувати різні ціни на один і той же товар (роботи, послуги). </a:t>
            </a:r>
            <a:endParaRPr lang="uk-UA" dirty="0" smtClean="0"/>
          </a:p>
          <a:p>
            <a:pPr algn="just"/>
            <a:endParaRPr lang="uk-UA" dirty="0" smtClean="0"/>
          </a:p>
          <a:p>
            <a:pPr algn="just"/>
            <a:r>
              <a:rPr lang="uk-UA" b="1" dirty="0" smtClean="0"/>
              <a:t>Диференціація </a:t>
            </a:r>
            <a:r>
              <a:rPr lang="uk-UA" b="1" dirty="0"/>
              <a:t>цін може здійснюватися за</a:t>
            </a:r>
            <a:r>
              <a:rPr lang="uk-UA" b="1" dirty="0" smtClean="0"/>
              <a:t>:</a:t>
            </a:r>
          </a:p>
          <a:p>
            <a:pPr algn="just"/>
            <a:endParaRPr lang="uk-UA" dirty="0"/>
          </a:p>
          <a:p>
            <a:pPr algn="just"/>
            <a:r>
              <a:rPr lang="uk-UA" dirty="0"/>
              <a:t>- місцем реалізації товарів (робіт, послуг) - різні ціни в місті та в селі, при реалізації через власну мережу та через посередників, на зовнішньому та внутрішньому ринках;</a:t>
            </a:r>
          </a:p>
          <a:p>
            <a:pPr algn="just"/>
            <a:r>
              <a:rPr lang="uk-UA" dirty="0"/>
              <a:t>- часом реалізації - сезонні ціни, денний та нічний тариф;</a:t>
            </a:r>
          </a:p>
          <a:p>
            <a:pPr algn="just"/>
            <a:r>
              <a:rPr lang="uk-UA" dirty="0"/>
              <a:t>- характером споживачів (покупців) - пов'язаним особам, дочірнім підприємствам, соціально незахищеним верствам населення, дітям;</a:t>
            </a:r>
          </a:p>
          <a:p>
            <a:pPr algn="just"/>
            <a:r>
              <a:rPr lang="uk-UA" dirty="0"/>
              <a:t>- умовами реалізації продукції (товарів) - з попередньою оплатою, з відстрочкою платні, з власних матеріалів (давальної сировини) тощо.</a:t>
            </a:r>
          </a:p>
        </p:txBody>
      </p:sp>
    </p:spTree>
    <p:extLst>
      <p:ext uri="{BB962C8B-B14F-4D97-AF65-F5344CB8AC3E}">
        <p14:creationId xmlns:p14="http://schemas.microsoft.com/office/powerpoint/2010/main" val="1726157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6C18E642-E40F-4317-A18E-C53FDBC92476}"/>
              </a:ext>
            </a:extLst>
          </p:cNvPr>
          <p:cNvSpPr txBox="1"/>
          <p:nvPr/>
        </p:nvSpPr>
        <p:spPr>
          <a:xfrm>
            <a:off x="1038808" y="1305341"/>
            <a:ext cx="10114384" cy="4524315"/>
          </a:xfrm>
          <a:prstGeom prst="rect">
            <a:avLst/>
          </a:prstGeom>
          <a:noFill/>
        </p:spPr>
        <p:txBody>
          <a:bodyPr wrap="square">
            <a:spAutoFit/>
          </a:bodyPr>
          <a:lstStyle/>
          <a:p>
            <a:r>
              <a:rPr lang="uk-UA" b="1" dirty="0"/>
              <a:t>Розрізняють наступні види цінових знижок</a:t>
            </a:r>
            <a:r>
              <a:rPr lang="uk-UA" b="1" dirty="0" smtClean="0"/>
              <a:t>:</a:t>
            </a:r>
          </a:p>
          <a:p>
            <a:endParaRPr lang="uk-UA" b="1" dirty="0"/>
          </a:p>
          <a:p>
            <a:pPr algn="just"/>
            <a:r>
              <a:rPr lang="uk-UA" dirty="0"/>
              <a:t>1. Бонусні знижки, які надаються постійним покупцям за обумовлений обсяг закупівлі продукції (товарів) підприємства за певний проміжок часу.</a:t>
            </a:r>
          </a:p>
          <a:p>
            <a:pPr algn="just"/>
            <a:r>
              <a:rPr lang="uk-UA" dirty="0"/>
              <a:t>2. Кількісні знижки, розмір яких залежить від обсягу та серійності замовлення продукції у вартісному чи загальному вимірі.</a:t>
            </a:r>
          </a:p>
          <a:p>
            <a:pPr algn="just"/>
            <a:r>
              <a:rPr lang="uk-UA" dirty="0"/>
              <a:t>3. Часові або сезонні знижки, які використовуються для стимулювання реалізації продукції підприємств з циклічним характером виробництва чи споживання.</a:t>
            </a:r>
          </a:p>
          <a:p>
            <a:pPr algn="just"/>
            <a:r>
              <a:rPr lang="uk-UA" dirty="0"/>
              <a:t>4. Знижки "сконто", які надаються покупцям за термінову оплату готівкою.</a:t>
            </a:r>
          </a:p>
          <a:p>
            <a:pPr algn="just"/>
            <a:r>
              <a:rPr lang="uk-UA" dirty="0"/>
              <a:t>5. Знижки "</a:t>
            </a:r>
            <a:r>
              <a:rPr lang="uk-UA" dirty="0" err="1"/>
              <a:t>декорт</a:t>
            </a:r>
            <a:r>
              <a:rPr lang="uk-UA" dirty="0"/>
              <a:t>" - за передчасну оплату порівняно з терміном, визначеним у контракті, а також за товар зниженої якості. Загальновизнаною у світовій практиці є формула "2/10", тобто висунений до оплати рахунок може бути зменшений на 2%, якщо оплата відбулася впродовж 10 днів.</a:t>
            </a:r>
          </a:p>
          <a:p>
            <a:pPr algn="just"/>
            <a:r>
              <a:rPr lang="uk-UA" dirty="0"/>
              <a:t>6. Дисконтні знижки, які являють собою різницю між цінами на один і той же виріб з різними термінами постачання: чим довшим є термін постачання, тим меншою є ціна одиниці продукції.</a:t>
            </a:r>
          </a:p>
        </p:txBody>
      </p:sp>
    </p:spTree>
    <p:extLst>
      <p:ext uri="{BB962C8B-B14F-4D97-AF65-F5344CB8AC3E}">
        <p14:creationId xmlns:p14="http://schemas.microsoft.com/office/powerpoint/2010/main" val="33642759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663690A8-94D4-4EC6-8C5F-6E68949A2441}"/>
              </a:ext>
            </a:extLst>
          </p:cNvPr>
          <p:cNvSpPr txBox="1"/>
          <p:nvPr/>
        </p:nvSpPr>
        <p:spPr>
          <a:xfrm>
            <a:off x="988291" y="1659590"/>
            <a:ext cx="10040493" cy="3016210"/>
          </a:xfrm>
          <a:prstGeom prst="rect">
            <a:avLst/>
          </a:prstGeom>
          <a:noFill/>
        </p:spPr>
        <p:txBody>
          <a:bodyPr wrap="square">
            <a:spAutoFit/>
          </a:bodyPr>
          <a:lstStyle/>
          <a:p>
            <a:pPr marL="342900" indent="-342900">
              <a:buAutoNum type="arabicPeriod"/>
            </a:pPr>
            <a:r>
              <a:rPr lang="uk-UA" sz="3200" b="1" dirty="0" smtClean="0"/>
              <a:t>Склад та джерела утворення доходів торговельного підприємства</a:t>
            </a:r>
          </a:p>
          <a:p>
            <a:pPr marL="342900" indent="-342900">
              <a:buAutoNum type="arabicPeriod"/>
            </a:pPr>
            <a:endParaRPr lang="uk-UA" dirty="0" smtClean="0"/>
          </a:p>
          <a:p>
            <a:pPr algn="just"/>
            <a:r>
              <a:rPr lang="uk-UA" b="1" dirty="0" smtClean="0"/>
              <a:t>Отримання доходів </a:t>
            </a:r>
            <a:r>
              <a:rPr lang="uk-UA" dirty="0" smtClean="0"/>
              <a:t>- виручки від реалізації продукції (робіт, послуг) - свідчить про те, що продукція підприємства знайшла свого споживача, що вона відповідає вимогам та попиту ринку за ціною, якістю, іншими технічними, функціональними характеристиками та властивостями.</a:t>
            </a:r>
          </a:p>
          <a:p>
            <a:endParaRPr lang="uk-UA" dirty="0" smtClean="0"/>
          </a:p>
          <a:p>
            <a:endParaRPr lang="ru-RU" dirty="0"/>
          </a:p>
        </p:txBody>
      </p:sp>
    </p:spTree>
    <p:extLst>
      <p:ext uri="{BB962C8B-B14F-4D97-AF65-F5344CB8AC3E}">
        <p14:creationId xmlns:p14="http://schemas.microsoft.com/office/powerpoint/2010/main" val="39781360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B51025C8-290D-4C1D-80BA-AE0BE6D296A1}"/>
              </a:ext>
            </a:extLst>
          </p:cNvPr>
          <p:cNvSpPr txBox="1"/>
          <p:nvPr/>
        </p:nvSpPr>
        <p:spPr>
          <a:xfrm>
            <a:off x="1492896" y="1777711"/>
            <a:ext cx="9590739" cy="3139321"/>
          </a:xfrm>
          <a:prstGeom prst="rect">
            <a:avLst/>
          </a:prstGeom>
          <a:noFill/>
        </p:spPr>
        <p:txBody>
          <a:bodyPr wrap="square">
            <a:spAutoFit/>
          </a:bodyPr>
          <a:lstStyle/>
          <a:p>
            <a:pPr algn="just"/>
            <a:r>
              <a:rPr lang="uk-UA" dirty="0"/>
              <a:t>7. Знижка при авансовій оплаті, яка виникає в зв'язку з необхідністю компенсувати покупцеві недоотриманий доход (у розмірі середнього депозитного проценту) за час кредитування підприємства-постачальника продукції.</a:t>
            </a:r>
          </a:p>
          <a:p>
            <a:pPr algn="just"/>
            <a:r>
              <a:rPr lang="uk-UA" dirty="0"/>
              <a:t>8. Закриті знижки, які надаються на продукцію (товари), яка реалізується у замкнутих системах (</a:t>
            </a:r>
            <a:r>
              <a:rPr lang="uk-UA" dirty="0" err="1"/>
              <a:t>внутрішньофірмові</a:t>
            </a:r>
            <a:r>
              <a:rPr lang="uk-UA" dirty="0"/>
              <a:t>, зустрічні поставки, поставки за кооперативними зв'язками).</a:t>
            </a:r>
          </a:p>
          <a:p>
            <a:pPr algn="just"/>
            <a:r>
              <a:rPr lang="uk-UA" dirty="0"/>
              <a:t>9. Спеціальні знижки, які надаються покупцям, які мають особливі (довірчі) відносини з постачальниками, підприємствами своєї фірмової торговельної мережі, при реалізації продукції (товарів) робітникам та співробітникам підприємства тощо.</a:t>
            </a:r>
          </a:p>
        </p:txBody>
      </p:sp>
    </p:spTree>
    <p:extLst>
      <p:ext uri="{BB962C8B-B14F-4D97-AF65-F5344CB8AC3E}">
        <p14:creationId xmlns:p14="http://schemas.microsoft.com/office/powerpoint/2010/main" val="33960533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713EB473-697B-46F0-85D6-6D907CDDE1F1}"/>
              </a:ext>
            </a:extLst>
          </p:cNvPr>
          <p:cNvSpPr txBox="1"/>
          <p:nvPr/>
        </p:nvSpPr>
        <p:spPr>
          <a:xfrm>
            <a:off x="1110343" y="1287990"/>
            <a:ext cx="9973293" cy="5078313"/>
          </a:xfrm>
          <a:prstGeom prst="rect">
            <a:avLst/>
          </a:prstGeom>
          <a:noFill/>
        </p:spPr>
        <p:txBody>
          <a:bodyPr wrap="square">
            <a:spAutoFit/>
          </a:bodyPr>
          <a:lstStyle/>
          <a:p>
            <a:r>
              <a:rPr lang="uk-UA" b="1" dirty="0"/>
              <a:t>Специфіка цінової політики торговельного підприємства визначається наступними особливостями:</a:t>
            </a:r>
          </a:p>
          <a:p>
            <a:endParaRPr lang="uk-UA" dirty="0"/>
          </a:p>
          <a:p>
            <a:pPr algn="just"/>
            <a:r>
              <a:rPr lang="uk-UA" dirty="0"/>
              <a:t>1. Об'єктом цінової політики торговельного підприємства виступає не ціна товару в цілому, а лише один з її елементів - торговельна надбавка. Саме цей елемент характеризує ціну торговельної послуги, що пропонується покупцеві при реалізації товарів.</a:t>
            </a:r>
          </a:p>
          <a:p>
            <a:pPr algn="just"/>
            <a:r>
              <a:rPr lang="uk-UA" dirty="0"/>
              <a:t>Переважну більшість роздрібної ціни реалізації товарів складає виробнича складова, тобто ціна виробника. Хоча торговельне підприємство і може впливати на рівень цієї ціни (в процесі управління закупівлею товарів), рівень цього впливу незначний. Значною мірою рівень ціни виробника визначається факторами виробничого характеру та його маркетинговою стратегією.</a:t>
            </a:r>
          </a:p>
          <a:p>
            <a:pPr algn="just"/>
            <a:endParaRPr lang="uk-UA" dirty="0"/>
          </a:p>
          <a:p>
            <a:pPr algn="just"/>
            <a:r>
              <a:rPr lang="uk-UA" dirty="0"/>
              <a:t>2. Виробниче підприємство повністю самостійне в питанні встановлення рівня ціни на вироблювану продукцію. Торговельне підприємство самостійне тільки у встановленні розміру надбавки, який складає, як правило, 5-20% від ціни роздрібної реалізації товару. Так, цінова політика торговельного підприємства значною мірою орієнтується на цінову політику виробника.</a:t>
            </a:r>
          </a:p>
        </p:txBody>
      </p:sp>
    </p:spTree>
    <p:extLst>
      <p:ext uri="{BB962C8B-B14F-4D97-AF65-F5344CB8AC3E}">
        <p14:creationId xmlns:p14="http://schemas.microsoft.com/office/powerpoint/2010/main" val="42884020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C9FFFBF8-97E8-4EDB-BDE2-326EFA74396A}"/>
              </a:ext>
            </a:extLst>
          </p:cNvPr>
          <p:cNvSpPr txBox="1"/>
          <p:nvPr/>
        </p:nvSpPr>
        <p:spPr>
          <a:xfrm>
            <a:off x="1052945" y="1305341"/>
            <a:ext cx="10224655" cy="3970318"/>
          </a:xfrm>
          <a:prstGeom prst="rect">
            <a:avLst/>
          </a:prstGeom>
          <a:noFill/>
        </p:spPr>
        <p:txBody>
          <a:bodyPr wrap="square" rtlCol="0">
            <a:spAutoFit/>
          </a:bodyPr>
          <a:lstStyle/>
          <a:p>
            <a:pPr algn="just"/>
            <a:r>
              <a:rPr lang="uk-UA" dirty="0"/>
              <a:t>3. На відміну від підприємств виробників торговельні підприємства обмежені в своїй ціновій політиці більшою кількістю факторів. Якщо підприємство-виробник встановлює ціну реалізації в діапазоні «собівартість виробництва – попит покупців», то торговельне підприємство вимушене враховувати не тільки рівень своїх витрат на реалізацію, але й цінову політику виробника, а також споживчий попит.</a:t>
            </a:r>
          </a:p>
          <a:p>
            <a:pPr algn="just"/>
            <a:endParaRPr lang="uk-UA" dirty="0"/>
          </a:p>
          <a:p>
            <a:pPr algn="just"/>
            <a:r>
              <a:rPr lang="uk-UA" dirty="0"/>
              <a:t>4. Виробнича програма підприємств-виробників охоплює обмежену кількість видів продукції, що дає можливість обґрунтування рівня ціни кожного окремого виду продукції.  Торговельні підприємства здійснюють реалізацію, як правило, більшої кількості видів та різновидів товарів. Широта та глибина товарного асортименту обумовлює використання </a:t>
            </a:r>
            <a:r>
              <a:rPr lang="uk-UA" dirty="0" err="1"/>
              <a:t>політоварної</a:t>
            </a:r>
            <a:r>
              <a:rPr lang="uk-UA" dirty="0"/>
              <a:t> цінової політики, при якій рівень торгової надбавки диференціюється не за товарами, а за асортиментними групами та комплексами товарів.</a:t>
            </a:r>
          </a:p>
          <a:p>
            <a:endParaRPr lang="uk-UA" dirty="0"/>
          </a:p>
        </p:txBody>
      </p:sp>
    </p:spTree>
    <p:extLst>
      <p:ext uri="{BB962C8B-B14F-4D97-AF65-F5344CB8AC3E}">
        <p14:creationId xmlns:p14="http://schemas.microsoft.com/office/powerpoint/2010/main" val="10692912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F0311313-B476-4A62-84CF-C85BDD5C5C20}"/>
              </a:ext>
            </a:extLst>
          </p:cNvPr>
          <p:cNvSpPr txBox="1"/>
          <p:nvPr/>
        </p:nvSpPr>
        <p:spPr>
          <a:xfrm>
            <a:off x="1551991" y="1176745"/>
            <a:ext cx="9485463" cy="4524315"/>
          </a:xfrm>
          <a:prstGeom prst="rect">
            <a:avLst/>
          </a:prstGeom>
          <a:noFill/>
        </p:spPr>
        <p:txBody>
          <a:bodyPr wrap="square">
            <a:spAutoFit/>
          </a:bodyPr>
          <a:lstStyle/>
          <a:p>
            <a:pPr algn="just"/>
            <a:r>
              <a:rPr lang="uk-UA" dirty="0"/>
              <a:t>5. Виробниче підприємство має можливість регулювати ціни реалізації в процесі переговорів з окремим покупцем. Це створює умови для максимально гнучкої політики, обліку всіх особливостей покупців при визначенні розміру цінових знижок, що надаються. Ступінь гнучкості політики торговельного підприємства, особливо роздрібного, обмежена, носить більш стандартний характер щодо окремих груп покупців, часу реалізації, цінової ситуації. Встановлення ціни відбувається не в ході контакту з покупцем, а перед початком торгового дня. Продавець не має можливості гнучкої зміни встановленої ціни.</a:t>
            </a:r>
          </a:p>
          <a:p>
            <a:pPr algn="just"/>
            <a:endParaRPr lang="uk-UA" dirty="0"/>
          </a:p>
          <a:p>
            <a:pPr algn="just"/>
            <a:r>
              <a:rPr lang="uk-UA" dirty="0"/>
              <a:t>6. Торговельне підприємство на відміну від виробничого може порівняно швидко змінювати профіль своєї діяльності, перейти до реалізації інших товарів в разі несприятливих змін кон'юнктури окремих сегментів споживчого ринку. Це визначає невикористання в звичайній практиці роботи торговельних підприємств стратегій ціноутворення, орієнтованих на виживання, збереження ринку збуту. Ці стратегії використовуються </a:t>
            </a:r>
            <a:r>
              <a:rPr lang="uk-UA" dirty="0" smtClean="0"/>
              <a:t>тільки при </a:t>
            </a:r>
            <a:r>
              <a:rPr lang="uk-UA" dirty="0"/>
              <a:t>наявності значних товарних запасів даного товару та </a:t>
            </a:r>
            <a:r>
              <a:rPr lang="uk-UA" dirty="0" err="1" smtClean="0"/>
              <a:t>необхідності"розтоварювання</a:t>
            </a:r>
            <a:r>
              <a:rPr lang="uk-UA" dirty="0" smtClean="0"/>
              <a:t> </a:t>
            </a:r>
            <a:r>
              <a:rPr lang="uk-UA" dirty="0"/>
              <a:t>".</a:t>
            </a:r>
          </a:p>
        </p:txBody>
      </p:sp>
    </p:spTree>
    <p:extLst>
      <p:ext uri="{BB962C8B-B14F-4D97-AF65-F5344CB8AC3E}">
        <p14:creationId xmlns:p14="http://schemas.microsoft.com/office/powerpoint/2010/main" val="1832219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xmlns="" id="{38FD1614-554E-4EE9-9DDC-9DEA4C8904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7459" y="1350556"/>
            <a:ext cx="9413196" cy="5156462"/>
          </a:xfrm>
          <a:prstGeom prst="rect">
            <a:avLst/>
          </a:prstGeom>
        </p:spPr>
      </p:pic>
    </p:spTree>
    <p:extLst>
      <p:ext uri="{BB962C8B-B14F-4D97-AF65-F5344CB8AC3E}">
        <p14:creationId xmlns:p14="http://schemas.microsoft.com/office/powerpoint/2010/main" val="6363759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E60027B5-8362-46E6-8C1F-E286423714E2}"/>
              </a:ext>
            </a:extLst>
          </p:cNvPr>
          <p:cNvSpPr txBox="1"/>
          <p:nvPr/>
        </p:nvSpPr>
        <p:spPr>
          <a:xfrm>
            <a:off x="1660848" y="1951672"/>
            <a:ext cx="9524388" cy="1477328"/>
          </a:xfrm>
          <a:prstGeom prst="rect">
            <a:avLst/>
          </a:prstGeom>
          <a:noFill/>
        </p:spPr>
        <p:txBody>
          <a:bodyPr wrap="square">
            <a:spAutoFit/>
          </a:bodyPr>
          <a:lstStyle/>
          <a:p>
            <a:pPr algn="just"/>
            <a:r>
              <a:rPr lang="uk-UA" dirty="0"/>
              <a:t>Таким чином, під</a:t>
            </a:r>
            <a:r>
              <a:rPr lang="uk-UA" b="1" dirty="0"/>
              <a:t> формуванням цінової політики </a:t>
            </a:r>
            <a:r>
              <a:rPr lang="uk-UA" b="1" dirty="0" smtClean="0"/>
              <a:t>торговельного підприємства</a:t>
            </a:r>
            <a:r>
              <a:rPr lang="uk-UA" dirty="0" smtClean="0"/>
              <a:t> </a:t>
            </a:r>
            <a:r>
              <a:rPr lang="uk-UA" dirty="0"/>
              <a:t>розуміють </a:t>
            </a:r>
            <a:r>
              <a:rPr lang="uk-UA" dirty="0" smtClean="0"/>
              <a:t>обґрунтування </a:t>
            </a:r>
            <a:r>
              <a:rPr lang="uk-UA" dirty="0"/>
              <a:t>диференційованих рівнів торговельних надбавок на реалізовані товари, визначення умов та розміру їх оперативного коригування залежно від змін ситуації на споживчому ринку та умов господарювання торговельного підприємства.</a:t>
            </a:r>
          </a:p>
        </p:txBody>
      </p:sp>
    </p:spTree>
    <p:extLst>
      <p:ext uri="{BB962C8B-B14F-4D97-AF65-F5344CB8AC3E}">
        <p14:creationId xmlns:p14="http://schemas.microsoft.com/office/powerpoint/2010/main" val="40970370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xmlns="" id="{D5222715-0D1C-4E22-AEEA-F4B0A3BEDE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5043" y="754144"/>
            <a:ext cx="8280448" cy="5676357"/>
          </a:xfrm>
          <a:prstGeom prst="rect">
            <a:avLst/>
          </a:prstGeom>
        </p:spPr>
      </p:pic>
    </p:spTree>
    <p:extLst>
      <p:ext uri="{BB962C8B-B14F-4D97-AF65-F5344CB8AC3E}">
        <p14:creationId xmlns:p14="http://schemas.microsoft.com/office/powerpoint/2010/main" val="20015101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9C40346F-71E8-4930-85CD-DB0C5ACA2A73}"/>
              </a:ext>
            </a:extLst>
          </p:cNvPr>
          <p:cNvSpPr txBox="1"/>
          <p:nvPr/>
        </p:nvSpPr>
        <p:spPr>
          <a:xfrm>
            <a:off x="1362269" y="1396301"/>
            <a:ext cx="9693658" cy="3508653"/>
          </a:xfrm>
          <a:prstGeom prst="rect">
            <a:avLst/>
          </a:prstGeom>
          <a:noFill/>
        </p:spPr>
        <p:txBody>
          <a:bodyPr wrap="square">
            <a:spAutoFit/>
          </a:bodyPr>
          <a:lstStyle/>
          <a:p>
            <a:pPr algn="just"/>
            <a:r>
              <a:rPr lang="uk-UA" dirty="0"/>
              <a:t>Обсяг доходів торговельного підприємства від реалізації </a:t>
            </a:r>
            <a:r>
              <a:rPr lang="uk-UA" dirty="0" smtClean="0"/>
              <a:t>товарів залежить </a:t>
            </a:r>
            <a:r>
              <a:rPr lang="uk-UA" dirty="0"/>
              <a:t>від кількості реалізованих товарів (</a:t>
            </a:r>
            <a:r>
              <a:rPr lang="uk-UA" dirty="0" err="1"/>
              <a:t>Кр</a:t>
            </a:r>
            <a:r>
              <a:rPr lang="uk-UA" dirty="0"/>
              <a:t>), ціни їх </a:t>
            </a:r>
            <a:r>
              <a:rPr lang="uk-UA" dirty="0" smtClean="0"/>
              <a:t>закупівлі (</a:t>
            </a:r>
            <a:r>
              <a:rPr lang="uk-UA" dirty="0" err="1" smtClean="0"/>
              <a:t>Цз</a:t>
            </a:r>
            <a:r>
              <a:rPr lang="uk-UA" dirty="0"/>
              <a:t>) та ціни реалізації (</a:t>
            </a:r>
            <a:r>
              <a:rPr lang="uk-UA" dirty="0" err="1"/>
              <a:t>Цр</a:t>
            </a:r>
            <a:r>
              <a:rPr lang="uk-UA" dirty="0"/>
              <a:t>). Залежність між цими чинниками </a:t>
            </a:r>
            <a:r>
              <a:rPr lang="uk-UA" dirty="0" smtClean="0"/>
              <a:t>може </a:t>
            </a:r>
            <a:r>
              <a:rPr lang="uk-UA" dirty="0"/>
              <a:t>бути виражена так:</a:t>
            </a:r>
          </a:p>
          <a:p>
            <a:endParaRPr lang="uk-UA" dirty="0"/>
          </a:p>
          <a:p>
            <a:pPr algn="ctr"/>
            <a:r>
              <a:rPr lang="uk-UA" sz="2000" b="1" dirty="0"/>
              <a:t>Д = (</a:t>
            </a:r>
            <a:r>
              <a:rPr lang="uk-UA" sz="2000" b="1" dirty="0" err="1"/>
              <a:t>Цр</a:t>
            </a:r>
            <a:r>
              <a:rPr lang="uk-UA" sz="2000" b="1" dirty="0"/>
              <a:t> – </a:t>
            </a:r>
            <a:r>
              <a:rPr lang="uk-UA" sz="2000" b="1" dirty="0" err="1"/>
              <a:t>Цз</a:t>
            </a:r>
            <a:r>
              <a:rPr lang="uk-UA" sz="2000" b="1" dirty="0"/>
              <a:t>)*К</a:t>
            </a:r>
          </a:p>
          <a:p>
            <a:pPr algn="ctr"/>
            <a:r>
              <a:rPr lang="uk-UA" dirty="0"/>
              <a:t>або</a:t>
            </a:r>
          </a:p>
          <a:p>
            <a:pPr algn="ctr"/>
            <a:r>
              <a:rPr lang="uk-UA" sz="2000" b="1" dirty="0"/>
              <a:t>Д= ТО – ОЗ = </a:t>
            </a:r>
            <a:r>
              <a:rPr lang="uk-UA" sz="2000" b="1" dirty="0" err="1"/>
              <a:t>Цр</a:t>
            </a:r>
            <a:r>
              <a:rPr lang="uk-UA" sz="2000" b="1" dirty="0"/>
              <a:t>*К – </a:t>
            </a:r>
            <a:r>
              <a:rPr lang="uk-UA" sz="2000" b="1" dirty="0" err="1"/>
              <a:t>Цз</a:t>
            </a:r>
            <a:r>
              <a:rPr lang="uk-UA" sz="2000" b="1" dirty="0"/>
              <a:t>*К</a:t>
            </a:r>
          </a:p>
          <a:p>
            <a:pPr algn="ctr"/>
            <a:endParaRPr lang="uk-UA" sz="2000" b="1" dirty="0"/>
          </a:p>
          <a:p>
            <a:r>
              <a:rPr lang="uk-UA" b="1" dirty="0"/>
              <a:t>Відповідно, основними резервами зростання доходів є:</a:t>
            </a:r>
          </a:p>
          <a:p>
            <a:r>
              <a:rPr lang="uk-UA" dirty="0"/>
              <a:t>1. Зниження ціни закупівлі товарів.</a:t>
            </a:r>
          </a:p>
          <a:p>
            <a:r>
              <a:rPr lang="uk-UA" dirty="0"/>
              <a:t>2. Підвищення ціни реалізації товарів.</a:t>
            </a:r>
          </a:p>
          <a:p>
            <a:r>
              <a:rPr lang="uk-UA" dirty="0"/>
              <a:t>3. Зростання обсягів реалізації товарів.</a:t>
            </a:r>
          </a:p>
        </p:txBody>
      </p:sp>
    </p:spTree>
    <p:extLst>
      <p:ext uri="{BB962C8B-B14F-4D97-AF65-F5344CB8AC3E}">
        <p14:creationId xmlns:p14="http://schemas.microsoft.com/office/powerpoint/2010/main" val="40008386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xmlns="" id="{12092E15-1C3C-4933-917F-B9F9AF353F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5802" y="782426"/>
            <a:ext cx="10092489" cy="5738992"/>
          </a:xfrm>
          <a:prstGeom prst="rect">
            <a:avLst/>
          </a:prstGeom>
        </p:spPr>
      </p:pic>
    </p:spTree>
    <p:extLst>
      <p:ext uri="{BB962C8B-B14F-4D97-AF65-F5344CB8AC3E}">
        <p14:creationId xmlns:p14="http://schemas.microsoft.com/office/powerpoint/2010/main" val="37723842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E5E8772A-D92A-4427-BB12-C7A774069DD2}"/>
              </a:ext>
            </a:extLst>
          </p:cNvPr>
          <p:cNvSpPr txBox="1"/>
          <p:nvPr/>
        </p:nvSpPr>
        <p:spPr>
          <a:xfrm>
            <a:off x="701965" y="1316368"/>
            <a:ext cx="10427854" cy="5078313"/>
          </a:xfrm>
          <a:prstGeom prst="rect">
            <a:avLst/>
          </a:prstGeom>
          <a:noFill/>
        </p:spPr>
        <p:txBody>
          <a:bodyPr wrap="square">
            <a:spAutoFit/>
          </a:bodyPr>
          <a:lstStyle/>
          <a:p>
            <a:pPr algn="just"/>
            <a:r>
              <a:rPr lang="uk-UA" dirty="0"/>
              <a:t>В сучасних умовах значним резервом доходів підприємства є розвиток інших видів його діяльності (посередницької, кредитної, інвестиційної тощо), які забезпечують отримання позареалізаційних доходів від їх здійснення. </a:t>
            </a:r>
          </a:p>
          <a:p>
            <a:pPr algn="just"/>
            <a:endParaRPr lang="uk-UA" b="1" dirty="0"/>
          </a:p>
          <a:p>
            <a:pPr algn="just"/>
            <a:r>
              <a:rPr lang="uk-UA" b="1" dirty="0"/>
              <a:t>Основними резервами отримання доходів від позареалізаційних операцій є:</a:t>
            </a:r>
          </a:p>
          <a:p>
            <a:pPr algn="just"/>
            <a:endParaRPr lang="uk-UA" dirty="0"/>
          </a:p>
          <a:p>
            <a:pPr marL="285750" indent="-285750" algn="just">
              <a:buFontTx/>
              <a:buChar char="-"/>
            </a:pPr>
            <a:r>
              <a:rPr lang="uk-UA" dirty="0" smtClean="0"/>
              <a:t>проведення </a:t>
            </a:r>
            <a:r>
              <a:rPr lang="uk-UA" dirty="0"/>
              <a:t>попередньої експертизи проектів та вибір для пайової участі в спільній діяльності підприємств тих галузей та сфер економіки, які мають найбільш високі перспективи росту та потенційно високу рентабельність капіталу</a:t>
            </a:r>
            <a:r>
              <a:rPr lang="uk-UA" dirty="0" smtClean="0"/>
              <a:t>;</a:t>
            </a:r>
          </a:p>
          <a:p>
            <a:pPr algn="just"/>
            <a:endParaRPr lang="uk-UA" dirty="0" smtClean="0"/>
          </a:p>
          <a:p>
            <a:pPr algn="just"/>
            <a:r>
              <a:rPr lang="uk-UA" dirty="0"/>
              <a:t>- вкладання вільних фінансових ресурсів у ризикові (венчурні) підприємства, наукові дослідження, пов'язані з розробкою якісно нових видів продукції;</a:t>
            </a:r>
          </a:p>
          <a:p>
            <a:pPr algn="just"/>
            <a:endParaRPr lang="uk-UA" dirty="0"/>
          </a:p>
          <a:p>
            <a:pPr algn="just"/>
            <a:r>
              <a:rPr lang="uk-UA" dirty="0"/>
              <a:t>- цілеспрямований вибір цінних паперів, які купуються підприємством, оцінка рейтингу їх емітенту та інвестиційної привабливості здійснюваних фінансових інвестицій, формування портфеля цінних паперів, </a:t>
            </a:r>
            <a:r>
              <a:rPr lang="uk-UA" dirty="0" err="1"/>
              <a:t>забезпечуючого</a:t>
            </a:r>
            <a:r>
              <a:rPr lang="uk-UA" dirty="0"/>
              <a:t> максимізацію отриманого прибутку при мінімальному рівні ризику;</a:t>
            </a:r>
          </a:p>
          <a:p>
            <a:pPr marL="285750" indent="-285750" algn="just">
              <a:buFontTx/>
              <a:buChar char="-"/>
            </a:pPr>
            <a:endParaRPr lang="uk-UA" dirty="0"/>
          </a:p>
        </p:txBody>
      </p:sp>
    </p:spTree>
    <p:extLst>
      <p:ext uri="{BB962C8B-B14F-4D97-AF65-F5344CB8AC3E}">
        <p14:creationId xmlns:p14="http://schemas.microsoft.com/office/powerpoint/2010/main" val="36870553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xmlns="" id="{F36D7627-D58F-46F4-8DB9-A919F23520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080" y="613302"/>
            <a:ext cx="11745840" cy="6482441"/>
          </a:xfrm>
          <a:prstGeom prst="rect">
            <a:avLst/>
          </a:prstGeom>
        </p:spPr>
      </p:pic>
    </p:spTree>
    <p:extLst>
      <p:ext uri="{BB962C8B-B14F-4D97-AF65-F5344CB8AC3E}">
        <p14:creationId xmlns:p14="http://schemas.microsoft.com/office/powerpoint/2010/main" val="9276041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C8771EDC-5F7B-48E7-9BB9-4F3254C2F968}"/>
              </a:ext>
            </a:extLst>
          </p:cNvPr>
          <p:cNvSpPr txBox="1"/>
          <p:nvPr/>
        </p:nvSpPr>
        <p:spPr>
          <a:xfrm>
            <a:off x="655782" y="1225689"/>
            <a:ext cx="10437091" cy="5632311"/>
          </a:xfrm>
          <a:prstGeom prst="rect">
            <a:avLst/>
          </a:prstGeom>
          <a:noFill/>
        </p:spPr>
        <p:txBody>
          <a:bodyPr wrap="square">
            <a:spAutoFit/>
          </a:bodyPr>
          <a:lstStyle/>
          <a:p>
            <a:pPr algn="just"/>
            <a:endParaRPr lang="uk-UA" dirty="0"/>
          </a:p>
          <a:p>
            <a:pPr algn="just"/>
            <a:r>
              <a:rPr lang="uk-UA" dirty="0"/>
              <a:t>- продаж вільних грошових коштів на фінансовому ринку шляхом придбання інвестиційних сертифікатів, відкриття депозитних рахунків;</a:t>
            </a:r>
          </a:p>
          <a:p>
            <a:pPr algn="just"/>
            <a:endParaRPr lang="uk-UA" dirty="0"/>
          </a:p>
          <a:p>
            <a:pPr algn="just"/>
            <a:r>
              <a:rPr lang="uk-UA" dirty="0"/>
              <a:t>- надання комерційного кредиту (перш за все, тим підприємствам, які є партнерами з господарських </a:t>
            </a:r>
            <a:r>
              <a:rPr lang="uk-UA" dirty="0" err="1"/>
              <a:t>зв'язків</a:t>
            </a:r>
            <a:r>
              <a:rPr lang="uk-UA" dirty="0"/>
              <a:t>, матеріально-технічного забезпечення);</a:t>
            </a:r>
          </a:p>
          <a:p>
            <a:pPr algn="just"/>
            <a:endParaRPr lang="uk-UA" dirty="0"/>
          </a:p>
          <a:p>
            <a:pPr marL="285750" indent="-285750" algn="just">
              <a:buFontTx/>
              <a:buChar char="-"/>
            </a:pPr>
            <a:r>
              <a:rPr lang="uk-UA" dirty="0" smtClean="0"/>
              <a:t>ефективне </a:t>
            </a:r>
            <a:r>
              <a:rPr lang="uk-UA" dirty="0"/>
              <a:t>здійснення операцій з іноземною валютою з метою отримання доходів за рахунок курсової різниці (в межах дозволених законодавством</a:t>
            </a:r>
            <a:r>
              <a:rPr lang="uk-UA" dirty="0" smtClean="0"/>
              <a:t>);</a:t>
            </a:r>
          </a:p>
          <a:p>
            <a:pPr algn="just"/>
            <a:endParaRPr lang="uk-UA" dirty="0" smtClean="0"/>
          </a:p>
          <a:p>
            <a:pPr algn="just"/>
            <a:r>
              <a:rPr lang="uk-UA" dirty="0" smtClean="0"/>
              <a:t>- здача </a:t>
            </a:r>
            <a:r>
              <a:rPr lang="uk-UA" dirty="0"/>
              <a:t>в оренду основних фондів (устаткування, виробничих та невиробничих площ, які активно не використовуються в певний час),визначення та обґрунтування умов оренди та розміру орендної плати (з урахуванням середньої норми рентабельності капіталу);</a:t>
            </a:r>
          </a:p>
          <a:p>
            <a:pPr algn="just"/>
            <a:endParaRPr lang="uk-UA" dirty="0"/>
          </a:p>
          <a:p>
            <a:pPr algn="just"/>
            <a:r>
              <a:rPr lang="uk-UA" dirty="0"/>
              <a:t>- врахування в розмірі штрафних санкцій, які висуваються контрагентам підприємства, суми втрат від інфляції та неодержаного прибутку;</a:t>
            </a:r>
          </a:p>
          <a:p>
            <a:pPr algn="just"/>
            <a:endParaRPr lang="uk-UA" dirty="0"/>
          </a:p>
          <a:p>
            <a:pPr algn="just"/>
            <a:r>
              <a:rPr lang="uk-UA" dirty="0"/>
              <a:t>- віднесення повної суми збитків за ринковими цінами від неякісної продукції, псування інструменту, інвентаря, понаднормативного використання сировини та матеріалів, розкрадань тощо на винних осіб та своєчасне їх стягнення</a:t>
            </a:r>
            <a:r>
              <a:rPr lang="uk-UA" dirty="0" smtClean="0"/>
              <a:t>.</a:t>
            </a:r>
            <a:endParaRPr lang="uk-UA" dirty="0"/>
          </a:p>
        </p:txBody>
      </p:sp>
    </p:spTree>
    <p:extLst>
      <p:ext uri="{BB962C8B-B14F-4D97-AF65-F5344CB8AC3E}">
        <p14:creationId xmlns:p14="http://schemas.microsoft.com/office/powerpoint/2010/main" val="42718283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4639C50B-DE67-4AC0-9035-0A5021C93BCA}"/>
              </a:ext>
            </a:extLst>
          </p:cNvPr>
          <p:cNvSpPr txBox="1"/>
          <p:nvPr/>
        </p:nvSpPr>
        <p:spPr>
          <a:xfrm>
            <a:off x="554182" y="1380011"/>
            <a:ext cx="10538691" cy="3877985"/>
          </a:xfrm>
          <a:prstGeom prst="rect">
            <a:avLst/>
          </a:prstGeom>
          <a:noFill/>
        </p:spPr>
        <p:txBody>
          <a:bodyPr wrap="square">
            <a:spAutoFit/>
          </a:bodyPr>
          <a:lstStyle/>
          <a:p>
            <a:pPr algn="just"/>
            <a:r>
              <a:rPr lang="uk-UA" sz="2000" b="1" dirty="0"/>
              <a:t>Залежно від виду діяльності, здійснення якої дозволило отримати доходи, відрізняють</a:t>
            </a:r>
            <a:r>
              <a:rPr lang="uk-UA" sz="2000" b="1" dirty="0" smtClean="0"/>
              <a:t>:</a:t>
            </a:r>
          </a:p>
          <a:p>
            <a:endParaRPr lang="uk-UA" b="1" dirty="0"/>
          </a:p>
          <a:p>
            <a:pPr algn="just"/>
            <a:r>
              <a:rPr lang="uk-UA" dirty="0"/>
              <a:t>1</a:t>
            </a:r>
            <a:r>
              <a:rPr lang="uk-UA" b="1" i="1" dirty="0"/>
              <a:t>. Доходи від торговельної діяльності</a:t>
            </a:r>
            <a:r>
              <a:rPr lang="uk-UA" dirty="0"/>
              <a:t>: від продажу товарів, від операцій з тарою, від перемірювання тканин, надання платних додаткових торговельних послуг.</a:t>
            </a:r>
          </a:p>
          <a:p>
            <a:pPr algn="just"/>
            <a:r>
              <a:rPr lang="uk-UA" dirty="0"/>
              <a:t>2. </a:t>
            </a:r>
            <a:r>
              <a:rPr lang="uk-UA" b="1" i="1" dirty="0"/>
              <a:t>Доходи від виробничої діяльності</a:t>
            </a:r>
            <a:r>
              <a:rPr lang="uk-UA" dirty="0"/>
              <a:t>, до складу яких входить: виручка від реалізації всіх видів товарної продукції, напівфабрикатів, відходів (за наявності власного виробництва); виручка від послуг промислового характеру (ремонтно-будівельних, транспортних тощо), що виконані та реалізовані «стороннім споживачам».</a:t>
            </a:r>
          </a:p>
          <a:p>
            <a:pPr algn="just"/>
            <a:r>
              <a:rPr lang="uk-UA" dirty="0"/>
              <a:t>3. </a:t>
            </a:r>
            <a:r>
              <a:rPr lang="uk-UA" b="1" i="1" dirty="0"/>
              <a:t>Доходи від посередницької діяльності</a:t>
            </a:r>
            <a:r>
              <a:rPr lang="uk-UA" dirty="0"/>
              <a:t>, отримані у вигляді: суми комісійних винагород (відсотків</a:t>
            </a:r>
            <a:r>
              <a:rPr lang="uk-UA" dirty="0" smtClean="0"/>
              <a:t>);додаткової </a:t>
            </a:r>
            <a:r>
              <a:rPr lang="uk-UA" dirty="0"/>
              <a:t>виручки від реалізації продукції (робіт, послуг), якщо підприємство є посередником і бере участь у розрахунках при виконанні домовленості; доходів від робіт (послуг), які виконані тимчасовими творчими колективами для інших підприємств тощо;</a:t>
            </a:r>
          </a:p>
        </p:txBody>
      </p:sp>
    </p:spTree>
    <p:extLst>
      <p:ext uri="{BB962C8B-B14F-4D97-AF65-F5344CB8AC3E}">
        <p14:creationId xmlns:p14="http://schemas.microsoft.com/office/powerpoint/2010/main" val="38127345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21A7F92B-3286-49D6-8938-6B95213F3930}"/>
              </a:ext>
            </a:extLst>
          </p:cNvPr>
          <p:cNvSpPr txBox="1"/>
          <p:nvPr/>
        </p:nvSpPr>
        <p:spPr>
          <a:xfrm>
            <a:off x="471055" y="1568946"/>
            <a:ext cx="10570169" cy="3693319"/>
          </a:xfrm>
          <a:prstGeom prst="rect">
            <a:avLst/>
          </a:prstGeom>
          <a:noFill/>
        </p:spPr>
        <p:txBody>
          <a:bodyPr wrap="square">
            <a:spAutoFit/>
          </a:bodyPr>
          <a:lstStyle/>
          <a:p>
            <a:pPr algn="just"/>
            <a:r>
              <a:rPr lang="uk-UA" dirty="0"/>
              <a:t>4. </a:t>
            </a:r>
            <a:r>
              <a:rPr lang="uk-UA" b="1" i="1" dirty="0"/>
              <a:t>Доходи від інвестиційно-кредитної діяльності</a:t>
            </a:r>
            <a:r>
              <a:rPr lang="uk-UA" dirty="0"/>
              <a:t>, до складу яких входять: доходи, отримані від пайової участі в спільних підприємствах; доходи, отримані від надання майна в оренду (лізинг</a:t>
            </a:r>
            <a:r>
              <a:rPr lang="uk-UA" dirty="0" smtClean="0"/>
              <a:t>);дивіденди </a:t>
            </a:r>
            <a:r>
              <a:rPr lang="uk-UA" dirty="0"/>
              <a:t>(відсотки), отримані за акціями, облігаціями та іншими цінними паперами, що придбані підприємством; відсотки від надання комерційного кредиту; доходи від депозитних вкладів підприємства та інше.</a:t>
            </a:r>
          </a:p>
          <a:p>
            <a:pPr algn="just"/>
            <a:r>
              <a:rPr lang="uk-UA" dirty="0"/>
              <a:t>5. </a:t>
            </a:r>
            <a:r>
              <a:rPr lang="uk-UA" b="1" i="1" dirty="0"/>
              <a:t>Доходи від продажу майнових та інтелектуальних прав (власності) підприємства</a:t>
            </a:r>
            <a:r>
              <a:rPr lang="uk-UA" dirty="0"/>
              <a:t>, отримані при реалізації: майна підприємства (включаючи основні фонди), матеріальних обігових активів; нематеріальних активів ("ноу-хау", патентів, фірмового знаку, торгової марки), програмних продуктів.</a:t>
            </a:r>
          </a:p>
          <a:p>
            <a:pPr algn="just"/>
            <a:r>
              <a:rPr lang="uk-UA" dirty="0"/>
              <a:t>6. </a:t>
            </a:r>
            <a:r>
              <a:rPr lang="uk-UA" b="1" i="1" dirty="0"/>
              <a:t>Інші види доходів: доходи від курсової різниці валютних коштів та цінних паперів</a:t>
            </a:r>
            <a:r>
              <a:rPr lang="uk-UA" dirty="0"/>
              <a:t>, які належать підприємству; суми економічних санкцій та </a:t>
            </a:r>
            <a:r>
              <a:rPr lang="uk-UA" dirty="0" err="1"/>
              <a:t>відшкодувань</a:t>
            </a:r>
            <a:r>
              <a:rPr lang="uk-UA" dirty="0"/>
              <a:t> збитків, отриманих підприємством; доходи від об'єктів соціально-побутової сфери підприємства: плата за утримання дітей в дитячих дошкільних закладах, оплата путівок та інше.</a:t>
            </a:r>
          </a:p>
        </p:txBody>
      </p:sp>
    </p:spTree>
    <p:extLst>
      <p:ext uri="{BB962C8B-B14F-4D97-AF65-F5344CB8AC3E}">
        <p14:creationId xmlns:p14="http://schemas.microsoft.com/office/powerpoint/2010/main" val="28614809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9C26EEB5-76F1-4132-A04C-A775E6EEAAFD}"/>
              </a:ext>
            </a:extLst>
          </p:cNvPr>
          <p:cNvSpPr txBox="1"/>
          <p:nvPr/>
        </p:nvSpPr>
        <p:spPr>
          <a:xfrm>
            <a:off x="923636" y="1773138"/>
            <a:ext cx="10150763" cy="3416320"/>
          </a:xfrm>
          <a:prstGeom prst="rect">
            <a:avLst/>
          </a:prstGeom>
          <a:noFill/>
        </p:spPr>
        <p:txBody>
          <a:bodyPr wrap="square">
            <a:spAutoFit/>
          </a:bodyPr>
          <a:lstStyle/>
          <a:p>
            <a:pPr algn="just"/>
            <a:r>
              <a:rPr lang="uk-UA" sz="2000" b="1" i="1" dirty="0"/>
              <a:t>Залежно від характеру отримання доходів </a:t>
            </a:r>
            <a:r>
              <a:rPr lang="uk-UA" sz="2000" b="1" i="1" dirty="0" smtClean="0"/>
              <a:t>розрізняють</a:t>
            </a:r>
            <a:r>
              <a:rPr lang="uk-UA" b="1" i="1" dirty="0" smtClean="0"/>
              <a:t>: </a:t>
            </a:r>
            <a:r>
              <a:rPr lang="uk-UA" dirty="0"/>
              <a:t>доходи від реалізації продукції (товарів, робіт, послуг) і майна підприємства та доходи від використання майна (капіталу) підприємства, від надання майна в оренду, використання тимчасово вільних фінансових ресурсів, цінних паперів підприємства.</a:t>
            </a:r>
          </a:p>
          <a:p>
            <a:pPr algn="just"/>
            <a:endParaRPr lang="uk-UA" dirty="0"/>
          </a:p>
          <a:p>
            <a:pPr algn="just"/>
            <a:r>
              <a:rPr lang="uk-UA" dirty="0"/>
              <a:t>Розмір реалізаційних доходів безпосередньо залежить від обсягів діяльності підприємства у звітному періоді та її ефективності.</a:t>
            </a:r>
          </a:p>
          <a:p>
            <a:pPr algn="just"/>
            <a:endParaRPr lang="uk-UA" dirty="0"/>
          </a:p>
          <a:p>
            <a:pPr algn="just"/>
            <a:r>
              <a:rPr lang="uk-UA" dirty="0"/>
              <a:t>Розмір доходів від використання майна (капіталу) підприємства залежить від його наявності та можливості використання поза виробничим процесом підприємства (з об'єктивних причин чи прийнятих рішень стосовно переливу капіталу в інші підприємства та сфери економіки).</a:t>
            </a:r>
          </a:p>
        </p:txBody>
      </p:sp>
    </p:spTree>
    <p:extLst>
      <p:ext uri="{BB962C8B-B14F-4D97-AF65-F5344CB8AC3E}">
        <p14:creationId xmlns:p14="http://schemas.microsoft.com/office/powerpoint/2010/main" val="233022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2403659D-5D1B-4CD3-9416-98C9874D48CA}"/>
              </a:ext>
            </a:extLst>
          </p:cNvPr>
          <p:cNvSpPr txBox="1"/>
          <p:nvPr/>
        </p:nvSpPr>
        <p:spPr>
          <a:xfrm>
            <a:off x="831273" y="1488870"/>
            <a:ext cx="10353964" cy="4585871"/>
          </a:xfrm>
          <a:prstGeom prst="rect">
            <a:avLst/>
          </a:prstGeom>
          <a:noFill/>
        </p:spPr>
        <p:txBody>
          <a:bodyPr wrap="square">
            <a:spAutoFit/>
          </a:bodyPr>
          <a:lstStyle/>
          <a:p>
            <a:r>
              <a:rPr lang="uk-UA" sz="2000" b="1" i="1" dirty="0"/>
              <a:t>Залежно від повноти та місця відображення доходів розрізняють</a:t>
            </a:r>
            <a:r>
              <a:rPr lang="uk-UA" sz="2000" b="1" i="1" dirty="0" smtClean="0"/>
              <a:t>:</a:t>
            </a:r>
          </a:p>
          <a:p>
            <a:endParaRPr lang="uk-UA" sz="2000" b="1" i="1" dirty="0"/>
          </a:p>
          <a:p>
            <a:pPr algn="just"/>
            <a:r>
              <a:rPr lang="uk-UA" dirty="0"/>
              <a:t>- «бухгалтерські» доходи, які відображуються на рахунку реалізації готової продукції (товарів, матеріальних цінностей, виконаних робіт та наданих послуг) і які використовуються для визначення фінансових результатів діяльності;</a:t>
            </a:r>
          </a:p>
          <a:p>
            <a:pPr algn="just"/>
            <a:r>
              <a:rPr lang="uk-UA" dirty="0"/>
              <a:t>- "приховані" доходи, не відображені на рахунку реалізації.</a:t>
            </a:r>
          </a:p>
          <a:p>
            <a:pPr algn="just"/>
            <a:r>
              <a:rPr lang="uk-UA" i="1" dirty="0"/>
              <a:t>До них належать:</a:t>
            </a:r>
          </a:p>
          <a:p>
            <a:pPr algn="just"/>
            <a:r>
              <a:rPr lang="uk-UA" dirty="0"/>
              <a:t>- цільові кошти, отримані від підприємств-покупців (замовників) для власних потреб підприємства: для поповнення резервного фонду, фонду споживання;</a:t>
            </a:r>
          </a:p>
          <a:p>
            <a:pPr algn="just"/>
            <a:r>
              <a:rPr lang="uk-UA" dirty="0"/>
              <a:t>- цільові кошти у вигляді безповоротної фінансової допомоги та безоплатно наданих товарів і таке інше;</a:t>
            </a:r>
          </a:p>
          <a:p>
            <a:pPr algn="just"/>
            <a:r>
              <a:rPr lang="uk-UA" dirty="0"/>
              <a:t>- доходи, отримані від товарообмінних операцій, які визначаються розрахунково, виходячи з різниці в ціні на товарно-матеріальні цінності, які обмінюються;</a:t>
            </a:r>
          </a:p>
          <a:p>
            <a:pPr algn="just"/>
            <a:r>
              <a:rPr lang="uk-UA" dirty="0"/>
              <a:t>- фактично отримані доходи в зв'язку з реалізацією товарів (продукції) за цінами, нижчими за ціни закупки (собівартості), їх розмір розраховується, виходячи з цін реалізації аналогічної продукції у відповідний період та інше.</a:t>
            </a:r>
          </a:p>
        </p:txBody>
      </p:sp>
    </p:spTree>
    <p:extLst>
      <p:ext uri="{BB962C8B-B14F-4D97-AF65-F5344CB8AC3E}">
        <p14:creationId xmlns:p14="http://schemas.microsoft.com/office/powerpoint/2010/main" val="33888802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D58279BB-68C8-42EF-9955-186C8DE7F719}"/>
              </a:ext>
            </a:extLst>
          </p:cNvPr>
          <p:cNvSpPr txBox="1"/>
          <p:nvPr/>
        </p:nvSpPr>
        <p:spPr>
          <a:xfrm>
            <a:off x="989045" y="1597195"/>
            <a:ext cx="10039739" cy="4247317"/>
          </a:xfrm>
          <a:prstGeom prst="rect">
            <a:avLst/>
          </a:prstGeom>
          <a:noFill/>
        </p:spPr>
        <p:txBody>
          <a:bodyPr wrap="square">
            <a:spAutoFit/>
          </a:bodyPr>
          <a:lstStyle/>
          <a:p>
            <a:r>
              <a:rPr lang="uk-UA" dirty="0" smtClean="0"/>
              <a:t>Найбільшу питому вагу в доходах торговельного підприємства займають доходи від основної діяльності - торговельної.</a:t>
            </a:r>
          </a:p>
          <a:p>
            <a:endParaRPr lang="uk-UA" b="1" dirty="0" smtClean="0"/>
          </a:p>
          <a:p>
            <a:pPr algn="just"/>
            <a:r>
              <a:rPr lang="ru-RU" b="1" dirty="0" smtClean="0"/>
              <a:t>У </a:t>
            </a:r>
            <a:r>
              <a:rPr lang="uk-UA" b="1" dirty="0" smtClean="0"/>
              <a:t>зв'язку з тим, що в торгівлі нова споживча вартість не створюється, доход від реалізації товарів являє собою плату за надання торговельно-посередницької послуги (доведення товарів до споживачів та їх реалізація), яка становить частину виручки торговельного підприємства.</a:t>
            </a:r>
          </a:p>
          <a:p>
            <a:endParaRPr lang="uk-UA" b="1" dirty="0"/>
          </a:p>
          <a:p>
            <a:r>
              <a:rPr lang="uk-UA" b="1" i="1" dirty="0" smtClean="0"/>
              <a:t>Основними джерелами доходів від продажу товарів є:</a:t>
            </a:r>
          </a:p>
          <a:p>
            <a:endParaRPr lang="uk-UA" dirty="0" smtClean="0"/>
          </a:p>
          <a:p>
            <a:pPr marL="285750" indent="-285750">
              <a:buFontTx/>
              <a:buChar char="-"/>
            </a:pPr>
            <a:r>
              <a:rPr lang="uk-UA" dirty="0" smtClean="0"/>
              <a:t>торговельна надбавка до ціни придбання товарів;</a:t>
            </a:r>
          </a:p>
          <a:p>
            <a:pPr marL="285750" indent="-285750">
              <a:buFontTx/>
              <a:buChar char="-"/>
            </a:pPr>
            <a:endParaRPr lang="uk-UA" dirty="0" smtClean="0"/>
          </a:p>
          <a:p>
            <a:pPr marL="285750" indent="-285750">
              <a:buFontTx/>
              <a:buChar char="-"/>
            </a:pPr>
            <a:r>
              <a:rPr lang="uk-UA" dirty="0" smtClean="0"/>
              <a:t>торговельна знижка з продажної ціни товару.</a:t>
            </a:r>
          </a:p>
          <a:p>
            <a:endParaRPr lang="uk-UA" dirty="0"/>
          </a:p>
          <a:p>
            <a:endParaRPr lang="ru-RU" dirty="0"/>
          </a:p>
        </p:txBody>
      </p:sp>
    </p:spTree>
    <p:extLst>
      <p:ext uri="{BB962C8B-B14F-4D97-AF65-F5344CB8AC3E}">
        <p14:creationId xmlns:p14="http://schemas.microsoft.com/office/powerpoint/2010/main" val="113048164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Зал засідань">
  <a:themeElements>
    <a:clrScheme name="Зал засідань">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Зал засідань">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Зал засідань">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Ion Boardroom</Template>
  <TotalTime>270</TotalTime>
  <Words>3346</Words>
  <Application>Microsoft Office PowerPoint</Application>
  <PresentationFormat>Широкоэкранный</PresentationFormat>
  <Paragraphs>198</Paragraphs>
  <Slides>40</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40</vt:i4>
      </vt:variant>
    </vt:vector>
  </HeadingPairs>
  <TitlesOfParts>
    <vt:vector size="44" baseType="lpstr">
      <vt:lpstr>Arial</vt:lpstr>
      <vt:lpstr>Century Gothic</vt:lpstr>
      <vt:lpstr>Wingdings 3</vt:lpstr>
      <vt:lpstr>Зал засідань</vt:lpstr>
      <vt:lpstr>Управління доходами торговельного підприємства (частина 1)</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Управління доходами торговельного підприємства</dc:title>
  <dc:creator>Катерина Бужимська</dc:creator>
  <cp:lastModifiedBy>Asus</cp:lastModifiedBy>
  <cp:revision>42</cp:revision>
  <dcterms:created xsi:type="dcterms:W3CDTF">2021-02-20T16:14:57Z</dcterms:created>
  <dcterms:modified xsi:type="dcterms:W3CDTF">2026-04-28T20:56:37Z</dcterms:modified>
</cp:coreProperties>
</file>