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74" r:id="rId2"/>
    <p:sldId id="257" r:id="rId3"/>
    <p:sldId id="258" r:id="rId4"/>
    <p:sldId id="341" r:id="rId5"/>
    <p:sldId id="279" r:id="rId6"/>
    <p:sldId id="316" r:id="rId7"/>
    <p:sldId id="317" r:id="rId8"/>
    <p:sldId id="318" r:id="rId9"/>
    <p:sldId id="319" r:id="rId10"/>
    <p:sldId id="343" r:id="rId11"/>
    <p:sldId id="320" r:id="rId12"/>
    <p:sldId id="345" r:id="rId13"/>
    <p:sldId id="321" r:id="rId14"/>
    <p:sldId id="344" r:id="rId15"/>
    <p:sldId id="273" r:id="rId16"/>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Помір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901" autoAdjust="0"/>
    <p:restoredTop sz="94660"/>
  </p:normalViewPr>
  <p:slideViewPr>
    <p:cSldViewPr snapToGrid="0">
      <p:cViewPr varScale="1">
        <p:scale>
          <a:sx n="49" d="100"/>
          <a:sy n="49" d="100"/>
        </p:scale>
        <p:origin x="29" y="96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EA0698-701F-4D4D-8602-AFDBDD83F29B}" type="datetimeFigureOut">
              <a:rPr lang="uk-UA" smtClean="0"/>
              <a:t>11.02.2025</a:t>
            </a:fld>
            <a:endParaRPr lang="uk-UA"/>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32E19D-447B-4CAC-A15F-6AE3FBDEC1BE}" type="slidenum">
              <a:rPr lang="uk-UA" smtClean="0"/>
              <a:t>‹№›</a:t>
            </a:fld>
            <a:endParaRPr lang="uk-UA"/>
          </a:p>
        </p:txBody>
      </p:sp>
    </p:spTree>
    <p:extLst>
      <p:ext uri="{BB962C8B-B14F-4D97-AF65-F5344CB8AC3E}">
        <p14:creationId xmlns:p14="http://schemas.microsoft.com/office/powerpoint/2010/main" val="29197335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Місце для зображення 1"/>
          <p:cNvSpPr>
            <a:spLocks noGrp="1" noRot="1" noChangeAspect="1"/>
          </p:cNvSpPr>
          <p:nvPr>
            <p:ph type="sldImg"/>
          </p:nvPr>
        </p:nvSpPr>
        <p:spPr/>
      </p:sp>
      <p:sp>
        <p:nvSpPr>
          <p:cNvPr id="3" name="Місце для нотаток 2"/>
          <p:cNvSpPr>
            <a:spLocks noGrp="1"/>
          </p:cNvSpPr>
          <p:nvPr>
            <p:ph type="body" idx="1"/>
          </p:nvPr>
        </p:nvSpPr>
        <p:spPr/>
        <p:txBody>
          <a:bodyPr/>
          <a:lstStyle/>
          <a:p>
            <a:endParaRPr lang="uk-UA" dirty="0"/>
          </a:p>
        </p:txBody>
      </p:sp>
      <p:sp>
        <p:nvSpPr>
          <p:cNvPr id="4" name="Місце для номера слайда 3"/>
          <p:cNvSpPr>
            <a:spLocks noGrp="1"/>
          </p:cNvSpPr>
          <p:nvPr>
            <p:ph type="sldNum" sz="quarter" idx="10"/>
          </p:nvPr>
        </p:nvSpPr>
        <p:spPr/>
        <p:txBody>
          <a:bodyPr/>
          <a:lstStyle/>
          <a:p>
            <a:fld id="{6B32E19D-447B-4CAC-A15F-6AE3FBDEC1BE}" type="slidenum">
              <a:rPr lang="uk-UA" smtClean="0"/>
              <a:t>5</a:t>
            </a:fld>
            <a:endParaRPr lang="uk-UA"/>
          </a:p>
        </p:txBody>
      </p:sp>
    </p:spTree>
    <p:extLst>
      <p:ext uri="{BB962C8B-B14F-4D97-AF65-F5344CB8AC3E}">
        <p14:creationId xmlns:p14="http://schemas.microsoft.com/office/powerpoint/2010/main" val="249864760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ий слайд">
    <p:spTree>
      <p:nvGrpSpPr>
        <p:cNvPr id="1" name=""/>
        <p:cNvGrpSpPr/>
        <p:nvPr/>
      </p:nvGrpSpPr>
      <p:grpSpPr>
        <a:xfrm>
          <a:off x="0" y="0"/>
          <a:ext cx="0" cy="0"/>
          <a:chOff x="0" y="0"/>
          <a:chExt cx="0" cy="0"/>
        </a:xfrm>
      </p:grpSpPr>
      <p:pic>
        <p:nvPicPr>
          <p:cNvPr id="10" name="Рисунок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Місце для заголовка 1"/>
          <p:cNvSpPr>
            <a:spLocks noGrp="1"/>
          </p:cNvSpPr>
          <p:nvPr>
            <p:ph type="title"/>
          </p:nvPr>
        </p:nvSpPr>
        <p:spPr>
          <a:xfrm>
            <a:off x="334962" y="1992473"/>
            <a:ext cx="11522075" cy="3190553"/>
          </a:xfrm>
          <a:prstGeom prst="rect">
            <a:avLst/>
          </a:prstGeom>
        </p:spPr>
        <p:txBody>
          <a:bodyPr vert="horz" lIns="91440" tIns="45720" rIns="91440" bIns="45720" rtlCol="0" anchor="ctr">
            <a:normAutofit/>
          </a:bodyPr>
          <a:lstStyle>
            <a:lvl1pPr algn="ctr">
              <a:defRPr sz="5400">
                <a:solidFill>
                  <a:schemeClr val="bg1"/>
                </a:solidFill>
              </a:defRPr>
            </a:lvl1pPr>
          </a:lstStyle>
          <a:p>
            <a:r>
              <a:rPr lang="uk-UA" dirty="0" smtClean="0"/>
              <a:t>Зразок заголовка</a:t>
            </a:r>
            <a:endParaRPr lang="uk-UA" dirty="0"/>
          </a:p>
        </p:txBody>
      </p:sp>
    </p:spTree>
    <p:extLst>
      <p:ext uri="{BB962C8B-B14F-4D97-AF65-F5344CB8AC3E}">
        <p14:creationId xmlns:p14="http://schemas.microsoft.com/office/powerpoint/2010/main" val="775904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Основ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7" name="Місце для заголовка 1"/>
          <p:cNvSpPr>
            <a:spLocks noGrp="1"/>
          </p:cNvSpPr>
          <p:nvPr>
            <p:ph type="title"/>
          </p:nvPr>
        </p:nvSpPr>
        <p:spPr>
          <a:xfrm>
            <a:off x="334961" y="188914"/>
            <a:ext cx="11522075" cy="1405108"/>
          </a:xfrm>
          <a:prstGeom prst="rect">
            <a:avLst/>
          </a:prstGeom>
        </p:spPr>
        <p:txBody>
          <a:bodyPr vert="horz" lIns="91440" tIns="45720" rIns="91440" bIns="45720" rtlCol="0" anchor="t">
            <a:normAutofit/>
          </a:bodyPr>
          <a:lstStyle/>
          <a:p>
            <a:r>
              <a:rPr lang="uk-UA" dirty="0" smtClean="0"/>
              <a:t>Зразок заголовка</a:t>
            </a:r>
            <a:endParaRPr lang="uk-UA" dirty="0"/>
          </a:p>
        </p:txBody>
      </p:sp>
      <p:sp>
        <p:nvSpPr>
          <p:cNvPr id="5" name="Місце для тексту 4"/>
          <p:cNvSpPr>
            <a:spLocks noGrp="1"/>
          </p:cNvSpPr>
          <p:nvPr>
            <p:ph type="body" sz="quarter" idx="10"/>
          </p:nvPr>
        </p:nvSpPr>
        <p:spPr>
          <a:xfrm>
            <a:off x="334963" y="1593850"/>
            <a:ext cx="11522075" cy="4176713"/>
          </a:xfrm>
          <a:prstGeom prst="rect">
            <a:avLst/>
          </a:prstGeom>
        </p:spPr>
        <p:txBody>
          <a:bodyPr/>
          <a:lstStyle>
            <a:lvl1pPr>
              <a:defRPr sz="3600" b="1"/>
            </a:lvl1pPr>
          </a:lstStyle>
          <a:p>
            <a:pPr lvl="0"/>
            <a:r>
              <a:rPr lang="uk-UA" dirty="0" smtClean="0"/>
              <a:t>Зразок тексту</a:t>
            </a:r>
          </a:p>
          <a:p>
            <a:pPr lvl="1"/>
            <a:r>
              <a:rPr lang="uk-UA" dirty="0" smtClean="0"/>
              <a:t>Другий рівень</a:t>
            </a:r>
          </a:p>
        </p:txBody>
      </p:sp>
    </p:spTree>
    <p:extLst>
      <p:ext uri="{BB962C8B-B14F-4D97-AF65-F5344CB8AC3E}">
        <p14:creationId xmlns:p14="http://schemas.microsoft.com/office/powerpoint/2010/main" val="2563952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Основний слайд з вмістом">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4" name="Місце для вмісту 3"/>
          <p:cNvSpPr>
            <a:spLocks noGrp="1"/>
          </p:cNvSpPr>
          <p:nvPr>
            <p:ph sz="quarter" idx="10"/>
          </p:nvPr>
        </p:nvSpPr>
        <p:spPr>
          <a:xfrm>
            <a:off x="334963" y="188913"/>
            <a:ext cx="11522075" cy="5578475"/>
          </a:xfrm>
          <a:prstGeom prst="rect">
            <a:avLst/>
          </a:prstGeom>
        </p:spPr>
        <p:txBody>
          <a:bodyPr/>
          <a:lstStyle>
            <a:lvl1pPr>
              <a:defRPr sz="3200" b="1"/>
            </a:lvl1pPr>
          </a:lstStyle>
          <a:p>
            <a:pPr lvl="0"/>
            <a:r>
              <a:rPr lang="uk-UA" dirty="0" smtClean="0"/>
              <a:t>Зразок тексту</a:t>
            </a:r>
          </a:p>
          <a:p>
            <a:pPr lvl="1"/>
            <a:r>
              <a:rPr lang="uk-UA" dirty="0" smtClean="0"/>
              <a:t>Другий рівень</a:t>
            </a:r>
          </a:p>
        </p:txBody>
      </p:sp>
    </p:spTree>
    <p:extLst>
      <p:ext uri="{BB962C8B-B14F-4D97-AF65-F5344CB8AC3E}">
        <p14:creationId xmlns:p14="http://schemas.microsoft.com/office/powerpoint/2010/main" val="3192927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ФІналь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7122219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7899070"/>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3" r:id="rId3"/>
    <p:sldLayoutId id="2147483661" r:id="rId4"/>
  </p:sldLayoutIdLst>
  <p:txStyles>
    <p:titleStyle>
      <a:lvl1pPr algn="l" defTabSz="914400" rtl="0" eaLnBrk="1" latinLnBrk="0" hangingPunct="1">
        <a:lnSpc>
          <a:spcPct val="90000"/>
        </a:lnSpc>
        <a:spcBef>
          <a:spcPct val="0"/>
        </a:spcBef>
        <a:buNone/>
        <a:defRPr sz="45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19" userDrawn="1">
          <p15:clr>
            <a:srgbClr val="F26B43"/>
          </p15:clr>
        </p15:guide>
        <p15:guide id="2" pos="3840" userDrawn="1">
          <p15:clr>
            <a:srgbClr val="F26B43"/>
          </p15:clr>
        </p15:guide>
        <p15:guide id="3" pos="211" userDrawn="1">
          <p15:clr>
            <a:srgbClr val="F26B43"/>
          </p15:clr>
        </p15:guide>
        <p15:guide id="4" pos="7469" userDrawn="1">
          <p15:clr>
            <a:srgbClr val="F26B43"/>
          </p15:clr>
        </p15:guide>
        <p15:guide id="5" orient="horz" pos="2260" userDrawn="1">
          <p15:clr>
            <a:srgbClr val="F26B43"/>
          </p15:clr>
        </p15:guide>
        <p15:guide id="6" orient="horz" pos="374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b="1" dirty="0" smtClean="0">
                <a:latin typeface="Times New Roman" panose="02020603050405020304" pitchFamily="18" charset="0"/>
                <a:cs typeface="Times New Roman" panose="02020603050405020304" pitchFamily="18" charset="0"/>
              </a:rPr>
              <a:t/>
            </a:r>
            <a:br>
              <a:rPr lang="uk-UA" b="1" dirty="0" smtClean="0">
                <a:latin typeface="Times New Roman" panose="02020603050405020304" pitchFamily="18" charset="0"/>
                <a:cs typeface="Times New Roman" panose="02020603050405020304" pitchFamily="18" charset="0"/>
              </a:rPr>
            </a:br>
            <a:r>
              <a:rPr lang="uk-UA" b="1" dirty="0" smtClean="0">
                <a:latin typeface="Times New Roman" panose="02020603050405020304" pitchFamily="18" charset="0"/>
                <a:cs typeface="Times New Roman" panose="02020603050405020304" pitchFamily="18" charset="0"/>
              </a:rPr>
              <a:t>ЛЕКЦІЯ </a:t>
            </a:r>
            <a:r>
              <a:rPr lang="uk-UA" b="1" dirty="0">
                <a:latin typeface="Times New Roman" panose="02020603050405020304" pitchFamily="18" charset="0"/>
                <a:cs typeface="Times New Roman" panose="02020603050405020304" pitchFamily="18" charset="0"/>
              </a:rPr>
              <a:t>1</a:t>
            </a:r>
            <a:r>
              <a:rPr lang="uk-UA" b="1" dirty="0" smtClean="0">
                <a:latin typeface="Times New Roman" panose="02020603050405020304" pitchFamily="18" charset="0"/>
                <a:cs typeface="Times New Roman" panose="02020603050405020304" pitchFamily="18" charset="0"/>
              </a:rPr>
              <a:t>. </a:t>
            </a:r>
            <a:r>
              <a:rPr lang="uk-UA" b="1" dirty="0"/>
              <a:t>Сутність, зміст і завдання товарної політики підприємства . </a:t>
            </a:r>
            <a:r>
              <a:rPr lang="uk-UA" dirty="0"/>
              <a:t/>
            </a:r>
            <a:br>
              <a:rPr lang="uk-UA" dirty="0"/>
            </a:br>
            <a:r>
              <a:rPr lang="uk-UA" b="1" dirty="0"/>
              <a:t>Товари та послуги в маркетинговій діяльності.</a:t>
            </a:r>
            <a:r>
              <a:rPr lang="uk-UA" dirty="0"/>
              <a:t/>
            </a:r>
            <a:br>
              <a:rPr lang="uk-UA" dirty="0"/>
            </a:br>
            <a:r>
              <a:rPr lang="uk-UA" b="1" dirty="0" smtClean="0"/>
              <a:t/>
            </a:r>
            <a:br>
              <a:rPr lang="uk-UA" b="1" dirty="0" smtClean="0"/>
            </a:br>
            <a:r>
              <a:rPr lang="uk-UA" b="1" dirty="0"/>
              <a:t/>
            </a:r>
            <a:br>
              <a:rPr lang="uk-UA" b="1" dirty="0"/>
            </a:br>
            <a:endParaRPr lang="uk-UA" sz="2000" dirty="0"/>
          </a:p>
        </p:txBody>
      </p:sp>
    </p:spTree>
    <p:extLst>
      <p:ext uri="{BB962C8B-B14F-4D97-AF65-F5344CB8AC3E}">
        <p14:creationId xmlns:p14="http://schemas.microsoft.com/office/powerpoint/2010/main" val="24327717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 y="0"/>
            <a:ext cx="12321915" cy="5338424"/>
          </a:xfrm>
        </p:spPr>
        <p:txBody>
          <a:bodyPr/>
          <a:lstStyle/>
          <a:p>
            <a:pPr marL="0" indent="0">
              <a:buNone/>
            </a:pPr>
            <a:r>
              <a:rPr lang="uk-UA" sz="2400" dirty="0" smtClean="0"/>
              <a:t>4. Товарна номенклатура та її показники</a:t>
            </a:r>
          </a:p>
          <a:p>
            <a:pPr marL="0" indent="0">
              <a:spcBef>
                <a:spcPts val="0"/>
              </a:spcBef>
              <a:buNone/>
            </a:pPr>
            <a:r>
              <a:rPr lang="uk-UA" sz="1800" dirty="0"/>
              <a:t>Товарний асортимент – це сукупність асортиментних груп товарів, що їх пропонує підприємство. Це – група товарів, які виконують схожі функції, призначені одним і тим самим клієнтам в певному ціновому діапазоні через однотипні торгові заклади. </a:t>
            </a:r>
          </a:p>
          <a:p>
            <a:pPr marL="0" indent="0">
              <a:spcBef>
                <a:spcPts val="0"/>
              </a:spcBef>
              <a:buNone/>
            </a:pPr>
            <a:r>
              <a:rPr lang="uk-UA" sz="1800" i="1" dirty="0"/>
              <a:t>Асортиментна група (продуктова лінія)</a:t>
            </a:r>
            <a:r>
              <a:rPr lang="uk-UA" sz="1800" dirty="0"/>
              <a:t> – це сукупність асортиментних позицій товарів даного функціонального призначення. Це – група товарів, тісно пов’язаних між собою або по мірі схожості їхнього функціонування, або в силу продажу тим самим групам споживачів, або реалізації через однакові типи магазинів, або продажу в межах того самого діапазону цін. </a:t>
            </a:r>
          </a:p>
          <a:p>
            <a:pPr marL="0" indent="0">
              <a:spcBef>
                <a:spcPts val="0"/>
              </a:spcBef>
              <a:buNone/>
            </a:pPr>
            <a:r>
              <a:rPr lang="uk-UA" sz="1800" dirty="0"/>
              <a:t>Кожна асортиментна група складається з окремих асортиментних позицій. </a:t>
            </a:r>
          </a:p>
          <a:p>
            <a:pPr marL="0" indent="0">
              <a:spcBef>
                <a:spcPts val="0"/>
              </a:spcBef>
              <a:buNone/>
            </a:pPr>
            <a:r>
              <a:rPr lang="uk-UA" sz="1800" i="1" dirty="0"/>
              <a:t>Продуктова лінія може бути:</a:t>
            </a:r>
            <a:r>
              <a:rPr lang="uk-UA" sz="1800" dirty="0"/>
              <a:t> </a:t>
            </a:r>
          </a:p>
          <a:p>
            <a:pPr marL="0" indent="0">
              <a:spcBef>
                <a:spcPts val="0"/>
              </a:spcBef>
              <a:buNone/>
            </a:pPr>
            <a:r>
              <a:rPr lang="uk-UA" sz="1800" dirty="0"/>
              <a:t>- </a:t>
            </a:r>
            <a:r>
              <a:rPr lang="uk-UA" sz="1800" i="1" dirty="0"/>
              <a:t>короткою</a:t>
            </a:r>
            <a:r>
              <a:rPr lang="uk-UA" sz="1800" dirty="0"/>
              <a:t>, якщо можливо збільшити прибуток шляхом розширення асортименту продукції даної продуктової лінії; </a:t>
            </a:r>
          </a:p>
          <a:p>
            <a:pPr marL="0" indent="0">
              <a:spcBef>
                <a:spcPts val="0"/>
              </a:spcBef>
              <a:buNone/>
            </a:pPr>
            <a:r>
              <a:rPr lang="uk-UA" sz="1800" i="1" dirty="0"/>
              <a:t>- довгою</a:t>
            </a:r>
            <a:r>
              <a:rPr lang="uk-UA" sz="1800" dirty="0"/>
              <a:t>, якщо можливе підвищення прибутку шляхом звуження асортименту. </a:t>
            </a:r>
            <a:endParaRPr lang="uk-UA" sz="1800" dirty="0" smtClean="0"/>
          </a:p>
          <a:p>
            <a:pPr marL="0" indent="0">
              <a:spcBef>
                <a:spcPts val="0"/>
              </a:spcBef>
              <a:buNone/>
            </a:pPr>
            <a:r>
              <a:rPr lang="uk-UA" sz="1800" i="1" dirty="0"/>
              <a:t>Товарний асортимент характеризується: </a:t>
            </a:r>
            <a:endParaRPr lang="uk-UA" sz="1800" dirty="0"/>
          </a:p>
          <a:p>
            <a:pPr marL="0" indent="0">
              <a:spcBef>
                <a:spcPts val="0"/>
              </a:spcBef>
              <a:buNone/>
            </a:pPr>
            <a:r>
              <a:rPr lang="uk-UA" sz="1800" i="1" dirty="0"/>
              <a:t>- широтою</a:t>
            </a:r>
            <a:r>
              <a:rPr lang="uk-UA" sz="1800" dirty="0"/>
              <a:t> – кількістю продуктових ліній; </a:t>
            </a:r>
          </a:p>
          <a:p>
            <a:pPr marL="0" indent="0">
              <a:spcBef>
                <a:spcPts val="0"/>
              </a:spcBef>
              <a:buNone/>
            </a:pPr>
            <a:r>
              <a:rPr lang="uk-UA" sz="1800" i="1" dirty="0"/>
              <a:t>- глибиною</a:t>
            </a:r>
            <a:r>
              <a:rPr lang="uk-UA" sz="1800" dirty="0"/>
              <a:t> – кількістю різновидів товарів у кожній асортиментній групі, які мають спільну базову функцію, відрізняються функціональними характеристиками, якістю, набором добавлених характеристик. </a:t>
            </a:r>
          </a:p>
          <a:p>
            <a:pPr>
              <a:spcBef>
                <a:spcPts val="0"/>
              </a:spcBef>
            </a:pPr>
            <a:r>
              <a:rPr lang="uk-UA" sz="1800" dirty="0"/>
              <a:t>Щоб надмірно не ускладнювати ситуацію, загальну сукупність товарів окремої асортиментної групи розглядають у вигляді товарного ряду, який характеризується: </a:t>
            </a:r>
          </a:p>
          <a:p>
            <a:pPr marL="0" indent="0">
              <a:spcBef>
                <a:spcPts val="0"/>
              </a:spcBef>
              <a:buNone/>
            </a:pPr>
            <a:r>
              <a:rPr lang="uk-UA" sz="1800" dirty="0"/>
              <a:t>- довжиною (глибиною); </a:t>
            </a:r>
          </a:p>
          <a:p>
            <a:pPr marL="0" indent="0">
              <a:spcBef>
                <a:spcPts val="0"/>
              </a:spcBef>
              <a:buNone/>
            </a:pPr>
            <a:r>
              <a:rPr lang="uk-UA" sz="1800" dirty="0"/>
              <a:t>- насиченістю – загальна кількість товарних одиниць, представлених по кожному варіанту виконання окремого товару фірми. Товарний асортимент є складовою товарної номенклатури. </a:t>
            </a:r>
          </a:p>
          <a:p>
            <a:endParaRPr lang="uk-UA" sz="1800" dirty="0"/>
          </a:p>
          <a:p>
            <a:pPr marL="0" indent="0">
              <a:buNone/>
            </a:pPr>
            <a:endParaRPr lang="uk-UA" sz="1800" dirty="0"/>
          </a:p>
          <a:p>
            <a:pPr marL="0" indent="0">
              <a:spcBef>
                <a:spcPts val="0"/>
              </a:spcBef>
              <a:buNone/>
            </a:pPr>
            <a:endParaRPr lang="uk-UA" sz="1800" dirty="0"/>
          </a:p>
          <a:p>
            <a:pPr>
              <a:spcBef>
                <a:spcPts val="0"/>
              </a:spcBef>
              <a:buFontTx/>
              <a:buChar char="-"/>
            </a:pPr>
            <a:endParaRPr lang="uk-UA" sz="1800" dirty="0"/>
          </a:p>
          <a:p>
            <a:pPr marL="0" indent="0">
              <a:spcBef>
                <a:spcPts val="0"/>
              </a:spcBef>
              <a:buNone/>
            </a:pPr>
            <a:r>
              <a:rPr lang="uk-UA" sz="1800" dirty="0" smtClean="0"/>
              <a:t> </a:t>
            </a:r>
            <a:endParaRPr lang="uk-UA" sz="1800" dirty="0"/>
          </a:p>
          <a:p>
            <a:pPr marL="0" indent="0">
              <a:spcBef>
                <a:spcPts val="0"/>
              </a:spcBef>
              <a:buNone/>
            </a:pPr>
            <a:endParaRPr lang="uk-UA" sz="1800" dirty="0"/>
          </a:p>
          <a:p>
            <a:pPr marL="0" indent="0">
              <a:spcBef>
                <a:spcPts val="0"/>
              </a:spcBef>
              <a:buNone/>
            </a:pPr>
            <a:endParaRPr lang="uk-UA" sz="1800" dirty="0"/>
          </a:p>
          <a:p>
            <a:pPr>
              <a:spcBef>
                <a:spcPts val="0"/>
              </a:spcBef>
            </a:pPr>
            <a:endParaRPr lang="uk-UA" sz="1800" dirty="0"/>
          </a:p>
          <a:p>
            <a:pPr>
              <a:spcBef>
                <a:spcPts val="0"/>
              </a:spcBef>
            </a:pP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p:txBody>
      </p:sp>
    </p:spTree>
    <p:extLst>
      <p:ext uri="{BB962C8B-B14F-4D97-AF65-F5344CB8AC3E}">
        <p14:creationId xmlns:p14="http://schemas.microsoft.com/office/powerpoint/2010/main" val="32689419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132735"/>
            <a:ext cx="12192000" cy="5338424"/>
          </a:xfrm>
        </p:spPr>
        <p:txBody>
          <a:bodyPr/>
          <a:lstStyle/>
          <a:p>
            <a:pPr marL="0" indent="0">
              <a:buNone/>
            </a:pPr>
            <a:r>
              <a:rPr lang="uk-UA" sz="2000" dirty="0"/>
              <a:t>Товарна номенклатура – це сукупність всіх асортиментних груп і товарних одиниць, що пропонуються фірмою для продажу. </a:t>
            </a:r>
          </a:p>
          <a:p>
            <a:pPr marL="0" indent="0">
              <a:buNone/>
            </a:pPr>
            <a:r>
              <a:rPr lang="uk-UA" sz="2000" dirty="0"/>
              <a:t>Основними показниками товарної номенклатури окремого підприємства є: </a:t>
            </a:r>
          </a:p>
          <a:p>
            <a:pPr marL="0" indent="0">
              <a:buNone/>
            </a:pPr>
            <a:r>
              <a:rPr lang="uk-UA" sz="2000" i="1" dirty="0"/>
              <a:t>- широта</a:t>
            </a:r>
            <a:r>
              <a:rPr lang="uk-UA" sz="2000" dirty="0"/>
              <a:t> – кількість товарних ліній (товарних асортиментів) або видів продукції, що пропонуються фірмою; </a:t>
            </a:r>
          </a:p>
          <a:p>
            <a:pPr marL="0" indent="0">
              <a:buNone/>
            </a:pPr>
            <a:r>
              <a:rPr lang="uk-UA" sz="2000" i="1" dirty="0"/>
              <a:t>- глибина</a:t>
            </a:r>
            <a:r>
              <a:rPr lang="uk-UA" sz="2000" dirty="0"/>
              <a:t> – кількість варіантів товару кожного товарного асортименту (продуктової лінії) (різні марки, кольори, смаки тощо); </a:t>
            </a:r>
          </a:p>
          <a:p>
            <a:pPr marL="0" indent="0">
              <a:buNone/>
            </a:pPr>
            <a:r>
              <a:rPr lang="uk-UA" sz="2000" i="1" dirty="0"/>
              <a:t>- насиченість</a:t>
            </a:r>
            <a:r>
              <a:rPr lang="uk-UA" sz="2000" dirty="0"/>
              <a:t> – загальна чисельність товарів фірми; </a:t>
            </a:r>
          </a:p>
          <a:p>
            <a:pPr marL="0" indent="0">
              <a:buNone/>
            </a:pPr>
            <a:r>
              <a:rPr lang="uk-UA" sz="2000" i="1" dirty="0"/>
              <a:t>- гармонійність</a:t>
            </a:r>
            <a:r>
              <a:rPr lang="uk-UA" sz="2000" dirty="0"/>
              <a:t> – ступінь схожості товарів різних асортиментних груп за призначенням, технологіями виготовлення, каналами розподілу тощо; </a:t>
            </a:r>
          </a:p>
          <a:p>
            <a:pPr marL="0" indent="0">
              <a:buNone/>
            </a:pPr>
            <a:r>
              <a:rPr lang="uk-UA" sz="2000" i="1" dirty="0"/>
              <a:t>- зіставність</a:t>
            </a:r>
            <a:r>
              <a:rPr lang="uk-UA" sz="2000" dirty="0"/>
              <a:t> – на скільки тісно пов’язані між собою асортиментні групи з огляду на кінцеве споживання, канали розподілу, діапазон цін тощо. </a:t>
            </a:r>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37923599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254833"/>
            <a:ext cx="12192000" cy="5338424"/>
          </a:xfrm>
        </p:spPr>
        <p:txBody>
          <a:bodyPr/>
          <a:lstStyle/>
          <a:p>
            <a:pPr marL="0" indent="0">
              <a:spcBef>
                <a:spcPts val="0"/>
              </a:spcBef>
              <a:buNone/>
            </a:pPr>
            <a:r>
              <a:rPr lang="uk-UA" sz="1800" dirty="0"/>
              <a:t>При формуванні асортименту виробником слід дотримуватися таких принципів: </a:t>
            </a:r>
          </a:p>
          <a:p>
            <a:pPr marL="0" indent="0">
              <a:spcBef>
                <a:spcPts val="0"/>
              </a:spcBef>
              <a:buNone/>
            </a:pPr>
            <a:r>
              <a:rPr lang="uk-UA" sz="1800" dirty="0"/>
              <a:t>- орієнтація на проблему; </a:t>
            </a:r>
          </a:p>
          <a:p>
            <a:pPr marL="0" indent="0">
              <a:spcBef>
                <a:spcPts val="0"/>
              </a:spcBef>
              <a:buNone/>
            </a:pPr>
            <a:r>
              <a:rPr lang="uk-UA" sz="1800" dirty="0"/>
              <a:t>- орієнтація на матеріал; </a:t>
            </a:r>
          </a:p>
          <a:p>
            <a:pPr marL="0" indent="0">
              <a:spcBef>
                <a:spcPts val="0"/>
              </a:spcBef>
              <a:buNone/>
            </a:pPr>
            <a:r>
              <a:rPr lang="uk-UA" sz="1800" dirty="0"/>
              <a:t>- орієнтація на технологію. </a:t>
            </a:r>
          </a:p>
          <a:p>
            <a:pPr marL="0" indent="0">
              <a:spcBef>
                <a:spcPts val="0"/>
              </a:spcBef>
              <a:buNone/>
            </a:pPr>
            <a:r>
              <a:rPr lang="uk-UA" sz="1800" dirty="0"/>
              <a:t>Орієнтація на проблему визначає набір асортиментних груп, спрямованих на задоволення схожих проблем різними товарами. Цей принцип формування асортименту універсальний, оскільки використовується як виробниками, так і торговими організаціями. </a:t>
            </a:r>
          </a:p>
          <a:p>
            <a:pPr marL="0" indent="0">
              <a:spcBef>
                <a:spcPts val="0"/>
              </a:spcBef>
              <a:buNone/>
            </a:pPr>
            <a:r>
              <a:rPr lang="uk-UA" sz="1800" dirty="0"/>
              <a:t>Орієнтація на матеріал передбачає використання одного виду сировини для виробництва товарів. </a:t>
            </a:r>
          </a:p>
          <a:p>
            <a:pPr marL="0" indent="0">
              <a:spcBef>
                <a:spcPts val="0"/>
              </a:spcBef>
              <a:buNone/>
            </a:pPr>
            <a:r>
              <a:rPr lang="uk-UA" sz="1800" dirty="0"/>
              <a:t>Орієнтація на технологію передбачає використання одного і того ж самого або схожого обладнання для виробництва різних видів товарів. </a:t>
            </a:r>
          </a:p>
          <a:p>
            <a:pPr marL="0" indent="0">
              <a:spcBef>
                <a:spcPts val="0"/>
              </a:spcBef>
              <a:buNone/>
            </a:pPr>
            <a:endParaRPr lang="uk-UA" sz="1800" i="1" dirty="0" smtClean="0"/>
          </a:p>
          <a:p>
            <a:pPr marL="0" indent="0">
              <a:spcBef>
                <a:spcPts val="0"/>
              </a:spcBef>
              <a:buNone/>
            </a:pPr>
            <a:r>
              <a:rPr lang="uk-UA" sz="1800" i="1" dirty="0" smtClean="0"/>
              <a:t>Нарощування </a:t>
            </a:r>
            <a:r>
              <a:rPr lang="uk-UA" sz="1800" i="1" dirty="0"/>
              <a:t>товарного асортименту</a:t>
            </a:r>
            <a:r>
              <a:rPr lang="uk-UA" sz="1800" dirty="0"/>
              <a:t> відбувається за рахунок додавання в асортиментний ряд товарів із характеристиками, які виходять за межі того, що фірма виготовляла раніше. Нарощування товарного асортименту може відбуватися вверх, вниз або одночасно у двох цих напрямках. </a:t>
            </a:r>
            <a:endParaRPr lang="uk-UA" sz="1800" dirty="0" smtClean="0"/>
          </a:p>
          <a:p>
            <a:pPr marL="0" indent="0">
              <a:spcBef>
                <a:spcPts val="0"/>
              </a:spcBef>
              <a:buNone/>
            </a:pPr>
            <a:r>
              <a:rPr lang="uk-UA" sz="1800" i="1" dirty="0"/>
              <a:t>Нарощування товарного асортименту вверх </a:t>
            </a:r>
            <a:r>
              <a:rPr lang="uk-UA" sz="1800" dirty="0"/>
              <a:t>означає, що фірма прагне добавити в асортиментний ряд товари, які мають більш високі характеристики. У цьому випадку можуть виготовлятися більш технологічні, якісніші, дорожчі товари. </a:t>
            </a:r>
          </a:p>
          <a:p>
            <a:pPr marL="0" indent="0">
              <a:spcBef>
                <a:spcPts val="0"/>
              </a:spcBef>
              <a:buNone/>
            </a:pPr>
            <a:r>
              <a:rPr lang="uk-UA" sz="1800" i="1" dirty="0"/>
              <a:t>Нарощування товарного асортименту вниз</a:t>
            </a:r>
            <a:r>
              <a:rPr lang="uk-UA" sz="1800" dirty="0"/>
              <a:t> означає, що фірма прагне добавити в асортиментний ряд товари, які мають нижчі характеристики, ніж ті, що виготовлятися до того. За рахунок такої політики підприємство отримає споживачів із нижчим рівнем доходів, пропонуючи товар нижчої ціни (відповідно, нижчої якості або ж з меншої кількістю корисних властивостей). </a:t>
            </a:r>
          </a:p>
          <a:p>
            <a:pPr mar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a:p>
            <a:pPr>
              <a:spcBef>
                <a:spcPts val="0"/>
              </a:spcBef>
            </a:pPr>
            <a:endParaRPr lang="uk-UA" sz="1800" dirty="0"/>
          </a:p>
          <a:p>
            <a:pPr>
              <a:spcBef>
                <a:spcPts val="0"/>
              </a:spcBef>
            </a:pP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p:txBody>
      </p:sp>
    </p:spTree>
    <p:extLst>
      <p:ext uri="{BB962C8B-B14F-4D97-AF65-F5344CB8AC3E}">
        <p14:creationId xmlns:p14="http://schemas.microsoft.com/office/powerpoint/2010/main" val="15180300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0"/>
            <a:ext cx="12192000" cy="5338424"/>
          </a:xfrm>
        </p:spPr>
        <p:txBody>
          <a:bodyPr/>
          <a:lstStyle/>
          <a:p>
            <a:pPr marL="0" indent="0">
              <a:buNone/>
            </a:pPr>
            <a:r>
              <a:rPr lang="uk-UA" sz="1800" dirty="0"/>
              <a:t>Для прийняття рішень щодо змін асортименту підприємства необхідно здійснити його аналіз. </a:t>
            </a:r>
          </a:p>
          <a:p>
            <a:pPr marL="0" indent="0">
              <a:buNone/>
            </a:pPr>
            <a:r>
              <a:rPr lang="uk-UA" sz="1800" i="1" dirty="0"/>
              <a:t>Основними методами аналізу асортименту є:</a:t>
            </a:r>
            <a:r>
              <a:rPr lang="uk-UA" sz="1800" dirty="0"/>
              <a:t> </a:t>
            </a:r>
          </a:p>
          <a:p>
            <a:pPr marL="0" indent="0">
              <a:buNone/>
            </a:pPr>
            <a:r>
              <a:rPr lang="uk-UA" sz="1800" dirty="0"/>
              <a:t>- аналіз рентабельності асортиментної групи; </a:t>
            </a:r>
          </a:p>
          <a:p>
            <a:pPr marL="0" indent="0">
              <a:buNone/>
            </a:pPr>
            <a:r>
              <a:rPr lang="uk-UA" sz="1800" dirty="0"/>
              <a:t>- АВС-аналіз; </a:t>
            </a:r>
          </a:p>
          <a:p>
            <a:pPr marL="0" indent="0">
              <a:buNone/>
            </a:pPr>
            <a:r>
              <a:rPr lang="uk-UA" sz="1800" dirty="0"/>
              <a:t>- матриця спільних покупок</a:t>
            </a:r>
            <a:r>
              <a:rPr lang="uk-UA" sz="1800" dirty="0" smtClean="0"/>
              <a:t>.</a:t>
            </a:r>
          </a:p>
          <a:p>
            <a:pPr marL="0" indent="0">
              <a:buNone/>
            </a:pPr>
            <a:r>
              <a:rPr lang="uk-UA" sz="1800" dirty="0"/>
              <a:t>Аналіз рентабельності асортиментної групи товарів. Такий аналіз є найбільш простий, не потребує значних затрат часу і зусиль. </a:t>
            </a:r>
          </a:p>
          <a:p>
            <a:pPr marL="0" indent="0">
              <a:buNone/>
            </a:pPr>
            <a:r>
              <a:rPr lang="uk-UA" sz="1800" dirty="0"/>
              <a:t>Рентабельність продукції – це співвідношення прибутку, отриманого при продажі продукції і затрати на її виробництво та збут. </a:t>
            </a:r>
          </a:p>
          <a:p>
            <a:pPr marL="0" indent="0">
              <a:buNone/>
            </a:pPr>
            <a:r>
              <a:rPr lang="uk-UA" sz="1800" dirty="0"/>
              <a:t>При аналізі рентабельності необхідно брати до уваги як рентабельність окремих товарних позицій, так і загальну рентабельність асортиментної групи. Ефективність управління асортиментом визначається при порівнянні показників у динаміці – до зміни асортименту і після такої зміни. У випадку, якщо після зміни товарного асортименту рентабельність підвищилася – рішення було вірним, у іншому випадку аналізуються причини падіння рентабельності.</a:t>
            </a:r>
          </a:p>
          <a:p>
            <a:pPr marL="0" indent="0">
              <a:buNone/>
            </a:pPr>
            <a:endParaRPr lang="uk-UA" sz="1800" dirty="0"/>
          </a:p>
          <a:p>
            <a:pPr marL="0" indent="0">
              <a:spcBef>
                <a:spcPts val="600"/>
              </a:spcBef>
              <a:buNone/>
            </a:pPr>
            <a:endParaRPr lang="uk-UA" sz="1800" dirty="0" smtClean="0"/>
          </a:p>
          <a:p>
            <a:pPr marL="0" indent="0">
              <a:spcBef>
                <a:spcPts val="600"/>
              </a:spcBef>
              <a:buNone/>
            </a:pPr>
            <a:endParaRPr lang="uk-UA" sz="1800" dirty="0"/>
          </a:p>
          <a:p>
            <a:pPr marL="0" indent="0">
              <a:buNone/>
            </a:pPr>
            <a:endParaRPr lang="uk-UA" sz="1800" dirty="0"/>
          </a:p>
          <a:p>
            <a:pPr marL="0" indent="0">
              <a:buNone/>
            </a:pPr>
            <a:endParaRPr lang="uk-UA" sz="1800" dirty="0"/>
          </a:p>
          <a:p>
            <a:pPr marL="0" indent="0">
              <a:spcBef>
                <a:spcPts val="0"/>
              </a:spcBef>
              <a:buNone/>
            </a:pPr>
            <a:endParaRPr lang="uk-UA" sz="1800" dirty="0"/>
          </a:p>
          <a:p>
            <a:pPr marL="0" indent="0">
              <a:spcBef>
                <a:spcPts val="0"/>
              </a:spcBef>
              <a:buNone/>
            </a:pPr>
            <a:endParaRPr lang="uk-UA" sz="1800" dirty="0"/>
          </a:p>
          <a:p>
            <a:pPr>
              <a:spcBef>
                <a:spcPts val="0"/>
              </a:spcBef>
            </a:pPr>
            <a:endParaRPr lang="uk-UA" sz="1800" dirty="0"/>
          </a:p>
          <a:p>
            <a:pPr>
              <a:spcBef>
                <a:spcPts val="0"/>
              </a:spcBef>
            </a:pP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p:txBody>
      </p:sp>
    </p:spTree>
    <p:extLst>
      <p:ext uri="{BB962C8B-B14F-4D97-AF65-F5344CB8AC3E}">
        <p14:creationId xmlns:p14="http://schemas.microsoft.com/office/powerpoint/2010/main" val="4897649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0"/>
            <a:ext cx="12192000" cy="5338424"/>
          </a:xfrm>
        </p:spPr>
        <p:txBody>
          <a:bodyPr/>
          <a:lstStyle/>
          <a:p>
            <a:pPr marL="0" indent="0">
              <a:spcBef>
                <a:spcPts val="600"/>
              </a:spcBef>
              <a:buNone/>
            </a:pPr>
            <a:r>
              <a:rPr lang="uk-UA" sz="2000" dirty="0"/>
              <a:t>Техніка проведення АВС–аналізу передбачає групування проран жованих об’єктів з точки зору їх вагомості для формування вибраного показника. </a:t>
            </a:r>
          </a:p>
          <a:p>
            <a:pPr marL="0" indent="0">
              <a:spcBef>
                <a:spcPts val="600"/>
              </a:spcBef>
              <a:buNone/>
            </a:pPr>
            <a:r>
              <a:rPr lang="uk-UA" sz="2000" dirty="0"/>
              <a:t>Усі об’єкти діляться на три групи: </a:t>
            </a:r>
          </a:p>
          <a:p>
            <a:pPr marL="0" indent="0">
              <a:spcBef>
                <a:spcPts val="600"/>
              </a:spcBef>
              <a:buNone/>
            </a:pPr>
            <a:r>
              <a:rPr lang="uk-UA" sz="2000" dirty="0"/>
              <a:t>Група А – займає найбільшу вагу у показнику (75 %), який аналізується; </a:t>
            </a:r>
          </a:p>
          <a:p>
            <a:pPr marL="0" indent="0">
              <a:spcBef>
                <a:spcPts val="600"/>
              </a:spcBef>
              <a:buNone/>
            </a:pPr>
            <a:r>
              <a:rPr lang="uk-UA" sz="2000" dirty="0"/>
              <a:t>Група В – має середній вклад у показнику (20 %), який аналізується; </a:t>
            </a:r>
          </a:p>
          <a:p>
            <a:pPr marL="0" indent="0">
              <a:spcBef>
                <a:spcPts val="600"/>
              </a:spcBef>
              <a:buNone/>
            </a:pPr>
            <a:r>
              <a:rPr lang="uk-UA" sz="2000" dirty="0"/>
              <a:t>Група С – має незначний вклад у показнику (5 %), який аналізується. </a:t>
            </a:r>
          </a:p>
          <a:p>
            <a:pPr marL="0" indent="0">
              <a:spcBef>
                <a:spcPts val="600"/>
              </a:spcBef>
              <a:buNone/>
            </a:pPr>
            <a:r>
              <a:rPr lang="uk-UA" sz="2000" dirty="0"/>
              <a:t>У випадку якщо об’єкти, які попали групу С, не мають стратегічного значення для підприємства і їх відсутність негативно не вплине на інші показники діяльності, їх варто виключати з номенклатури (із списку клієнтів, із </a:t>
            </a:r>
            <a:r>
              <a:rPr lang="uk-UA" sz="2000" dirty="0" err="1"/>
              <a:t>дистрибуційних</a:t>
            </a:r>
            <a:r>
              <a:rPr lang="uk-UA" sz="2000" dirty="0"/>
              <a:t> каналів, із товарного асортименту, із ринків збуту). </a:t>
            </a:r>
          </a:p>
          <a:p>
            <a:pPr marL="0" indent="0">
              <a:spcBef>
                <a:spcPts val="600"/>
              </a:spcBef>
              <a:buNone/>
            </a:pPr>
            <a:r>
              <a:rPr lang="uk-UA" sz="2000" dirty="0"/>
              <a:t>Матриця спільних покупок. Матриця спільних покупок – це метод аналізу асортименту, який виявляє зв’язки між продуктами, які утворюються у результаті їх взаємного доповнення для задоволення потреби (взаємодоповнюючі товари) або стійкої поведінки покупців, які купляють ці товари одночасно. </a:t>
            </a:r>
          </a:p>
          <a:p>
            <a:pPr marL="0" indent="0">
              <a:spcBef>
                <a:spcPts val="600"/>
              </a:spcBef>
              <a:buNone/>
            </a:pPr>
            <a:endParaRPr lang="uk-UA" sz="2000" dirty="0" smtClean="0"/>
          </a:p>
          <a:p>
            <a:pPr marL="0" indent="0">
              <a:spcBef>
                <a:spcPts val="600"/>
              </a:spcBef>
              <a:buNone/>
            </a:pPr>
            <a:endParaRPr lang="uk-UA" sz="2000" dirty="0"/>
          </a:p>
          <a:p>
            <a:pPr marL="0" indent="0">
              <a:buNone/>
            </a:pPr>
            <a:endParaRPr lang="uk-UA" sz="2000" dirty="0"/>
          </a:p>
          <a:p>
            <a:pPr marL="0" indent="0">
              <a:buNone/>
            </a:pPr>
            <a:endParaRPr lang="uk-UA" sz="2000" dirty="0"/>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32596717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30930" y="2201098"/>
            <a:ext cx="10140042" cy="1405108"/>
          </a:xfrm>
        </p:spPr>
        <p:txBody>
          <a:bodyPr>
            <a:noAutofit/>
          </a:bodyPr>
          <a:lstStyle/>
          <a:p>
            <a:r>
              <a:rPr lang="uk-UA" sz="6600" b="1" dirty="0" smtClean="0"/>
              <a:t>ДЯКУЮ ЗА УВАГУ!!!</a:t>
            </a:r>
            <a:endParaRPr lang="uk-UA" sz="6600" b="1" dirty="0"/>
          </a:p>
        </p:txBody>
      </p:sp>
    </p:spTree>
    <p:extLst>
      <p:ext uri="{BB962C8B-B14F-4D97-AF65-F5344CB8AC3E}">
        <p14:creationId xmlns:p14="http://schemas.microsoft.com/office/powerpoint/2010/main" val="18528064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uk-UA" dirty="0" smtClean="0"/>
              <a:t>ПЛАН</a:t>
            </a:r>
            <a:endParaRPr lang="uk-UA" dirty="0"/>
          </a:p>
        </p:txBody>
      </p:sp>
      <p:sp>
        <p:nvSpPr>
          <p:cNvPr id="3" name="Місце для тексту 2"/>
          <p:cNvSpPr>
            <a:spLocks noGrp="1"/>
          </p:cNvSpPr>
          <p:nvPr>
            <p:ph type="body" sz="quarter" idx="10"/>
          </p:nvPr>
        </p:nvSpPr>
        <p:spPr>
          <a:xfrm>
            <a:off x="334960" y="1038678"/>
            <a:ext cx="11522075" cy="4176713"/>
          </a:xfrm>
        </p:spPr>
        <p:txBody>
          <a:bodyPr/>
          <a:lstStyle/>
          <a:p>
            <a:pPr marL="0" indent="0">
              <a:buNone/>
            </a:pPr>
            <a:r>
              <a:rPr lang="uk-UA" i="1" dirty="0"/>
              <a:t>1. Сутність та основні складові маркетингової товарної політики підприємства, її місце в системі маркетингу підприємства.</a:t>
            </a:r>
            <a:endParaRPr lang="uk-UA" dirty="0"/>
          </a:p>
          <a:p>
            <a:pPr marL="0" indent="0">
              <a:buNone/>
            </a:pPr>
            <a:r>
              <a:rPr lang="uk-UA" i="1" dirty="0"/>
              <a:t>2. Сутність поняття «товар». Класифікація товарів.</a:t>
            </a:r>
            <a:endParaRPr lang="uk-UA" dirty="0"/>
          </a:p>
          <a:p>
            <a:pPr marL="0" indent="0">
              <a:buNone/>
            </a:pPr>
            <a:r>
              <a:rPr lang="uk-UA" i="1" dirty="0"/>
              <a:t>3. Послуга як специфічний товар. </a:t>
            </a:r>
            <a:endParaRPr lang="uk-UA" dirty="0"/>
          </a:p>
          <a:p>
            <a:pPr marL="0" indent="0">
              <a:buNone/>
            </a:pPr>
            <a:r>
              <a:rPr lang="ru-RU" i="1" dirty="0"/>
              <a:t>4. </a:t>
            </a:r>
            <a:r>
              <a:rPr lang="uk-UA" i="1" dirty="0"/>
              <a:t>Товарна номенклатура та її показники.</a:t>
            </a:r>
            <a:endParaRPr lang="uk-UA" dirty="0"/>
          </a:p>
          <a:p>
            <a:pPr marL="0" lvl="0" indent="0">
              <a:buNone/>
            </a:pPr>
            <a:endParaRPr lang="uk-UA" sz="2400" dirty="0"/>
          </a:p>
          <a:p>
            <a:pPr marL="0" indent="0">
              <a:buNone/>
            </a:pPr>
            <a:endParaRPr lang="uk-UA" sz="2400" dirty="0"/>
          </a:p>
        </p:txBody>
      </p:sp>
    </p:spTree>
    <p:extLst>
      <p:ext uri="{BB962C8B-B14F-4D97-AF65-F5344CB8AC3E}">
        <p14:creationId xmlns:p14="http://schemas.microsoft.com/office/powerpoint/2010/main" val="37580766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7478" y="0"/>
            <a:ext cx="11522075" cy="603022"/>
          </a:xfrm>
        </p:spPr>
        <p:txBody>
          <a:bodyPr>
            <a:noAutofit/>
          </a:bodyPr>
          <a:lstStyle/>
          <a:p>
            <a:pPr lvl="0"/>
            <a:r>
              <a:rPr lang="uk-UA" sz="2400" b="1" i="1" dirty="0" smtClean="0">
                <a:solidFill>
                  <a:schemeClr val="bg2"/>
                </a:solidFill>
              </a:rPr>
              <a:t>1. </a:t>
            </a:r>
            <a:r>
              <a:rPr lang="uk-UA" sz="2400" b="1" i="1" dirty="0"/>
              <a:t>Сутність та основні складові маркетингової товарної політики підприємства, її місце в системі маркетингу підприємства.</a:t>
            </a:r>
            <a:endParaRPr lang="uk-UA" sz="2400" dirty="0"/>
          </a:p>
        </p:txBody>
      </p:sp>
      <p:sp>
        <p:nvSpPr>
          <p:cNvPr id="3" name="Місце для тексту 2"/>
          <p:cNvSpPr>
            <a:spLocks noGrp="1"/>
          </p:cNvSpPr>
          <p:nvPr>
            <p:ph type="body" sz="quarter" idx="10"/>
          </p:nvPr>
        </p:nvSpPr>
        <p:spPr>
          <a:xfrm>
            <a:off x="167478" y="1022746"/>
            <a:ext cx="11827239" cy="5080176"/>
          </a:xfrm>
        </p:spPr>
        <p:txBody>
          <a:bodyPr/>
          <a:lstStyle/>
          <a:p>
            <a:pPr marL="0" indent="0">
              <a:buNone/>
            </a:pPr>
            <a:r>
              <a:rPr lang="uk-UA" sz="1800" dirty="0"/>
              <a:t>Відповідно </a:t>
            </a:r>
            <a:r>
              <a:rPr lang="uk-UA" sz="1800" dirty="0" smtClean="0"/>
              <a:t>до </a:t>
            </a:r>
            <a:r>
              <a:rPr lang="uk-UA" sz="1800" dirty="0"/>
              <a:t>концепції 4Р, маркетингова політика підприємства включає 4 складові: </a:t>
            </a:r>
          </a:p>
          <a:p>
            <a:pPr marL="0" indent="0">
              <a:buNone/>
            </a:pPr>
            <a:r>
              <a:rPr lang="uk-UA" sz="1800" i="1" dirty="0"/>
              <a:t>1. Товарна політика</a:t>
            </a:r>
            <a:r>
              <a:rPr lang="uk-UA" sz="1800" dirty="0"/>
              <a:t> – відповідає за формування товарного асортименту підприємства, визначення якісних параметрів товару тощо. </a:t>
            </a:r>
          </a:p>
          <a:p>
            <a:pPr marL="0" indent="0">
              <a:buNone/>
            </a:pPr>
            <a:r>
              <a:rPr lang="uk-UA" sz="1800" i="1" dirty="0"/>
              <a:t>2. Цінова політика</a:t>
            </a:r>
            <a:r>
              <a:rPr lang="uk-UA" sz="1800" dirty="0"/>
              <a:t> – визначає ціни усіх товарів фірми, а також підходи до їх зміни в залежності від умов купівлі товару, а також макроекономічних, виробничих та конкурентних факторів. </a:t>
            </a:r>
          </a:p>
          <a:p>
            <a:pPr marL="0" indent="0">
              <a:buNone/>
            </a:pPr>
            <a:r>
              <a:rPr lang="uk-UA" sz="1800" i="1" dirty="0"/>
              <a:t>3. Розподільча політика</a:t>
            </a:r>
            <a:r>
              <a:rPr lang="uk-UA" sz="1800" dirty="0"/>
              <a:t> – визначає методи продажу товару та підходи виробника до визначення тих каналів розподілу, через які будуть реалізовуватись його товари. </a:t>
            </a:r>
          </a:p>
          <a:p>
            <a:pPr marL="0" indent="0">
              <a:buNone/>
            </a:pPr>
            <a:r>
              <a:rPr lang="uk-UA" sz="1800" i="1" dirty="0"/>
              <a:t>4. Комунікативна політика</a:t>
            </a:r>
            <a:r>
              <a:rPr lang="uk-UA" sz="1800" dirty="0"/>
              <a:t> – визначає підходи виробника до здійснення маркетингових комунікацій зі споживачами, посередниками, державою, контактними аудиторіями. Втілюється в конкретних підходах до проведення маркетингових досліджень, а також до маркетингового просування товару. </a:t>
            </a:r>
          </a:p>
          <a:p>
            <a:pPr marL="0" indent="0">
              <a:buNone/>
            </a:pPr>
            <a:r>
              <a:rPr lang="uk-UA" sz="1800" dirty="0" smtClean="0"/>
              <a:t>Маркетингова </a:t>
            </a:r>
            <a:r>
              <a:rPr lang="uk-UA" sz="1800" dirty="0"/>
              <a:t>товарна політика – це комплекс заходів, пов’язаних із формуванням конкурентних переваг і створенням товарів, що задовольняють потреби покупців і забезпечують отримання необхідного прибутку підприємством. Це – комплекс заходів, у рамках якого один або декілька товарів використовуються як основні інструменти досягнення цілей фірми. </a:t>
            </a:r>
          </a:p>
          <a:p>
            <a:pPr marL="0" indent="0">
              <a:lnSpc>
                <a:spcPct val="105000"/>
              </a:lnSpc>
              <a:spcBef>
                <a:spcPts val="0"/>
              </a:spcBef>
              <a:buNone/>
            </a:pPr>
            <a:endParaRPr lang="uk-UA" sz="1800" dirty="0"/>
          </a:p>
          <a:p>
            <a:pPr marL="0" indent="0">
              <a:lnSpc>
                <a:spcPct val="105000"/>
              </a:lnSpc>
              <a:spcBef>
                <a:spcPts val="0"/>
              </a:spcBef>
              <a:buNone/>
            </a:pPr>
            <a:endParaRPr lang="uk-UA" sz="1800" dirty="0"/>
          </a:p>
          <a:p>
            <a:pPr marL="0" indent="0">
              <a:lnSpc>
                <a:spcPct val="105000"/>
              </a:lnSpc>
              <a:spcBef>
                <a:spcPts val="0"/>
              </a:spcBef>
              <a:buNone/>
            </a:pPr>
            <a:endParaRPr lang="uk-UA" sz="1800" dirty="0"/>
          </a:p>
          <a:p>
            <a:pPr marL="0" indent="0">
              <a:lnSpc>
                <a:spcPct val="105000"/>
              </a:lnSpc>
              <a:spcBef>
                <a:spcPts val="0"/>
              </a:spcBef>
              <a:buNone/>
            </a:pPr>
            <a:endParaRPr lang="uk-UA" sz="1800" dirty="0"/>
          </a:p>
          <a:p>
            <a:pPr marL="0" indent="0">
              <a:lnSpc>
                <a:spcPct val="105000"/>
              </a:lnSpc>
              <a:spcBef>
                <a:spcPts val="0"/>
              </a:spcBef>
              <a:buNone/>
            </a:pPr>
            <a:endParaRPr lang="uk-UA" sz="1800" dirty="0"/>
          </a:p>
        </p:txBody>
      </p:sp>
    </p:spTree>
    <p:extLst>
      <p:ext uri="{BB962C8B-B14F-4D97-AF65-F5344CB8AC3E}">
        <p14:creationId xmlns:p14="http://schemas.microsoft.com/office/powerpoint/2010/main" val="25815695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7478" y="1022746"/>
            <a:ext cx="11827239" cy="5080176"/>
          </a:xfrm>
        </p:spPr>
        <p:txBody>
          <a:bodyPr/>
          <a:lstStyle/>
          <a:p>
            <a:pPr marL="0" indent="0">
              <a:lnSpc>
                <a:spcPct val="105000"/>
              </a:lnSpc>
              <a:spcBef>
                <a:spcPts val="0"/>
              </a:spcBef>
              <a:buNone/>
            </a:pPr>
            <a:endParaRPr lang="uk-UA" sz="1800" dirty="0"/>
          </a:p>
          <a:p>
            <a:pPr marL="0" indent="0">
              <a:lnSpc>
                <a:spcPct val="105000"/>
              </a:lnSpc>
              <a:spcBef>
                <a:spcPts val="0"/>
              </a:spcBef>
              <a:buNone/>
            </a:pPr>
            <a:endParaRPr lang="uk-UA" sz="1800" dirty="0"/>
          </a:p>
          <a:p>
            <a:pPr marL="0" indent="0">
              <a:lnSpc>
                <a:spcPct val="105000"/>
              </a:lnSpc>
              <a:spcBef>
                <a:spcPts val="0"/>
              </a:spcBef>
              <a:buNone/>
            </a:pPr>
            <a:endParaRPr lang="uk-UA" sz="1800" dirty="0"/>
          </a:p>
          <a:p>
            <a:pPr marL="0" indent="0">
              <a:lnSpc>
                <a:spcPct val="105000"/>
              </a:lnSpc>
              <a:spcBef>
                <a:spcPts val="0"/>
              </a:spcBef>
              <a:buNone/>
            </a:pPr>
            <a:endParaRPr lang="uk-UA" sz="1800" dirty="0"/>
          </a:p>
          <a:p>
            <a:pPr marL="0" indent="0">
              <a:lnSpc>
                <a:spcPct val="105000"/>
              </a:lnSpc>
              <a:spcBef>
                <a:spcPts val="0"/>
              </a:spcBef>
              <a:buNone/>
            </a:pPr>
            <a:endParaRPr lang="uk-UA" sz="1800" dirty="0"/>
          </a:p>
        </p:txBody>
      </p:sp>
      <p:pic>
        <p:nvPicPr>
          <p:cNvPr id="5" name="Рисунок 4"/>
          <p:cNvPicPr/>
          <p:nvPr/>
        </p:nvPicPr>
        <p:blipFill>
          <a:blip r:embed="rId2"/>
          <a:stretch>
            <a:fillRect/>
          </a:stretch>
        </p:blipFill>
        <p:spPr>
          <a:xfrm>
            <a:off x="2008681" y="374754"/>
            <a:ext cx="8154649" cy="5291528"/>
          </a:xfrm>
          <a:prstGeom prst="rect">
            <a:avLst/>
          </a:prstGeom>
        </p:spPr>
      </p:pic>
    </p:spTree>
    <p:extLst>
      <p:ext uri="{BB962C8B-B14F-4D97-AF65-F5344CB8AC3E}">
        <p14:creationId xmlns:p14="http://schemas.microsoft.com/office/powerpoint/2010/main" val="42502458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7478" y="324464"/>
            <a:ext cx="11857040" cy="5436255"/>
          </a:xfrm>
        </p:spPr>
        <p:txBody>
          <a:bodyPr/>
          <a:lstStyle/>
          <a:p>
            <a:pPr marL="0" indent="0">
              <a:buNone/>
            </a:pPr>
            <a:r>
              <a:rPr lang="uk-UA" sz="2400" i="1" dirty="0"/>
              <a:t>2. Сутність поняття «товар». Класифікація товарів</a:t>
            </a:r>
          </a:p>
          <a:p>
            <a:pPr marL="0" indent="0">
              <a:buNone/>
            </a:pPr>
            <a:endParaRPr lang="uk-UA" sz="1800" i="1" dirty="0" smtClean="0"/>
          </a:p>
          <a:p>
            <a:pPr marL="0" indent="0">
              <a:buNone/>
            </a:pPr>
            <a:r>
              <a:rPr lang="uk-UA" sz="1800" dirty="0" smtClean="0"/>
              <a:t>Товар </a:t>
            </a:r>
            <a:r>
              <a:rPr lang="uk-UA" sz="1800" dirty="0"/>
              <a:t>у маркетингу </a:t>
            </a:r>
            <a:r>
              <a:rPr lang="uk-UA" sz="1800" dirty="0" smtClean="0"/>
              <a:t>- слід </a:t>
            </a:r>
            <a:r>
              <a:rPr lang="uk-UA" sz="1800" dirty="0"/>
              <a:t>розуміти як набір споживчих якостей втілений у матеріальні та духовні продукти, або послуги, що здатні задовольняти потреби і запити споживачів, і які вони отримують шляхом обміну. </a:t>
            </a:r>
          </a:p>
          <a:p>
            <a:pPr marL="0" indent="0">
              <a:buNone/>
            </a:pPr>
            <a:r>
              <a:rPr lang="uk-UA" sz="1800" i="1" dirty="0" smtClean="0"/>
              <a:t>Модель </a:t>
            </a:r>
            <a:r>
              <a:rPr lang="uk-UA" sz="1800" i="1" dirty="0"/>
              <a:t>товару</a:t>
            </a:r>
            <a:r>
              <a:rPr lang="uk-UA" sz="1800" dirty="0"/>
              <a:t> – це загальна композиція комерційних характеристик товару. На основі моделі товару визначаються рівні товару для споживача та розробляються нові варіанти товару. </a:t>
            </a:r>
          </a:p>
          <a:p>
            <a:pPr marL="0" indent="0">
              <a:buNone/>
            </a:pPr>
            <a:r>
              <a:rPr lang="uk-UA" sz="1800" dirty="0"/>
              <a:t>Найбільш поширено є </a:t>
            </a:r>
            <a:r>
              <a:rPr lang="uk-UA" sz="1800" i="1" dirty="0"/>
              <a:t>трьохрівнева модель товару</a:t>
            </a:r>
            <a:r>
              <a:rPr lang="uk-UA" sz="1800" dirty="0"/>
              <a:t>, запропонована Ф. Котлером: </a:t>
            </a:r>
          </a:p>
          <a:p>
            <a:pPr marL="0" indent="0">
              <a:buNone/>
            </a:pPr>
            <a:r>
              <a:rPr lang="uk-UA" sz="1800" dirty="0"/>
              <a:t>1. Товар за задумом – відображає ту потребу, яку товар задовольняє, ту вигоду, що її отримує споживач при його використанні. Представлений основною вигодою товару. Це рівень, на якому конкурують товари-замінники, що задовольняють певну потребу. </a:t>
            </a:r>
          </a:p>
          <a:p>
            <a:pPr marL="0" indent="0">
              <a:buNone/>
            </a:pPr>
            <a:r>
              <a:rPr lang="uk-UA" sz="1800" dirty="0"/>
              <a:t>2. Товар у реальному виконанні сприймається як реально створений виріб, із конкретними властивостями й характеристиками: упаковкою, зовнішнім оформленням, властивостями, дизайном, якістю, торговою маркою. </a:t>
            </a:r>
          </a:p>
          <a:p>
            <a:pPr marL="0" indent="0">
              <a:buNone/>
            </a:pPr>
            <a:r>
              <a:rPr lang="uk-UA" sz="1800" dirty="0"/>
              <a:t>3. Товар із підкріпленням (підсиленням) – товар, підкріплений додатковими послугами і вигодами. Наприклад: сервісне обслуговування, додаткові функції, а саме надання кредиту, гарантії, доставка, монтаж тощо. </a:t>
            </a:r>
          </a:p>
          <a:p>
            <a:pPr marL="0" indent="0">
              <a:buNone/>
            </a:pPr>
            <a:endParaRPr lang="uk-UA" sz="1800" dirty="0"/>
          </a:p>
        </p:txBody>
      </p:sp>
    </p:spTree>
    <p:extLst>
      <p:ext uri="{BB962C8B-B14F-4D97-AF65-F5344CB8AC3E}">
        <p14:creationId xmlns:p14="http://schemas.microsoft.com/office/powerpoint/2010/main" val="7799669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88686" y="103239"/>
            <a:ext cx="12003314" cy="5623004"/>
          </a:xfrm>
        </p:spPr>
        <p:txBody>
          <a:bodyPr/>
          <a:lstStyle/>
          <a:p>
            <a:pPr marL="0" indent="0">
              <a:buNone/>
            </a:pPr>
            <a:r>
              <a:rPr lang="uk-UA" sz="1800" dirty="0"/>
              <a:t>Існують різні класифікації товарів: </a:t>
            </a:r>
          </a:p>
          <a:p>
            <a:pPr marL="0" indent="0">
              <a:buNone/>
            </a:pPr>
            <a:r>
              <a:rPr lang="uk-UA" sz="1800" i="1" dirty="0"/>
              <a:t>1. За ступенем матеріальної відчутності: </a:t>
            </a:r>
            <a:endParaRPr lang="uk-UA" sz="1800" dirty="0"/>
          </a:p>
          <a:p>
            <a:pPr marL="0" indent="0">
              <a:buNone/>
            </a:pPr>
            <a:r>
              <a:rPr lang="uk-UA" sz="1800" dirty="0" smtClean="0"/>
              <a:t>продукти </a:t>
            </a:r>
            <a:r>
              <a:rPr lang="uk-UA" sz="1800" dirty="0"/>
              <a:t>матеріального виробництва (матеріальні речі); </a:t>
            </a:r>
          </a:p>
          <a:p>
            <a:pPr marL="0" indent="0">
              <a:buNone/>
            </a:pPr>
            <a:r>
              <a:rPr lang="uk-UA" sz="1800" dirty="0" smtClean="0"/>
              <a:t>продукти </a:t>
            </a:r>
            <a:r>
              <a:rPr lang="uk-UA" sz="1800" dirty="0"/>
              <a:t>духовного виробництва (твори мистецтва, навчальна і наукова література, знання); </a:t>
            </a:r>
          </a:p>
          <a:p>
            <a:pPr marL="0" indent="0">
              <a:buNone/>
            </a:pPr>
            <a:r>
              <a:rPr lang="uk-UA" sz="1800" dirty="0" smtClean="0"/>
              <a:t>послуги</a:t>
            </a:r>
            <a:r>
              <a:rPr lang="uk-UA" sz="1800" dirty="0"/>
              <a:t>, які слід розглядати як дії, що забезпечують потреби і запити споживачів</a:t>
            </a:r>
            <a:r>
              <a:rPr lang="uk-UA" sz="1800" dirty="0" smtClean="0"/>
              <a:t>.</a:t>
            </a:r>
          </a:p>
          <a:p>
            <a:pPr marL="0" indent="0">
              <a:buNone/>
            </a:pPr>
            <a:r>
              <a:rPr lang="uk-UA" sz="1800" i="1" dirty="0"/>
              <a:t>2. За ступенем довговічності: </a:t>
            </a:r>
            <a:endParaRPr lang="uk-UA" sz="1800" dirty="0"/>
          </a:p>
          <a:p>
            <a:pPr marL="0" indent="0">
              <a:buNone/>
            </a:pPr>
            <a:r>
              <a:rPr lang="uk-UA" sz="1800" dirty="0" smtClean="0"/>
              <a:t>товари </a:t>
            </a:r>
            <a:r>
              <a:rPr lang="uk-UA" sz="1800" dirty="0"/>
              <a:t>тривалого користування, що звичайно витримують багаторазове використання (будинки, верстати й інструменти, холодильники, телевізори, автомобілі, взуття, одяг і </a:t>
            </a:r>
            <a:r>
              <a:rPr lang="uk-UA" sz="1800" dirty="0" err="1"/>
              <a:t>т.д</a:t>
            </a:r>
            <a:r>
              <a:rPr lang="uk-UA" sz="1800" dirty="0"/>
              <a:t>.); </a:t>
            </a:r>
          </a:p>
          <a:p>
            <a:pPr marL="0" indent="0">
              <a:buNone/>
            </a:pPr>
            <a:r>
              <a:rPr lang="uk-UA" sz="1800" dirty="0" smtClean="0"/>
              <a:t>товари </a:t>
            </a:r>
            <a:r>
              <a:rPr lang="uk-UA" sz="1800" dirty="0"/>
              <a:t>короткочасного використання - матеріальні вироби, цілком споживаються за один чи декілька циклів використання (паливо, мило, зубна паста, сіль, пиво, медичні препарати, паперові серветки, одноразовий пластиковий посуд і </a:t>
            </a:r>
            <a:r>
              <a:rPr lang="uk-UA" sz="1800" dirty="0" err="1"/>
              <a:t>т.д</a:t>
            </a:r>
            <a:r>
              <a:rPr lang="uk-UA" sz="1800" dirty="0"/>
              <a:t>.). </a:t>
            </a:r>
            <a:endParaRPr lang="uk-UA" sz="1800" dirty="0" smtClean="0"/>
          </a:p>
          <a:p>
            <a:pPr>
              <a:buFontTx/>
              <a:buChar char="-"/>
            </a:pPr>
            <a:endParaRPr lang="uk-UA" sz="1800" dirty="0"/>
          </a:p>
          <a:p>
            <a:pPr marL="0" indent="0">
              <a:buNone/>
            </a:pPr>
            <a:endParaRPr lang="uk-UA" sz="1800" dirty="0"/>
          </a:p>
          <a:p>
            <a:pPr marL="0" indent="0">
              <a:buNone/>
            </a:pPr>
            <a:endParaRPr lang="uk-UA" sz="1800" dirty="0"/>
          </a:p>
          <a:p>
            <a:pPr marL="0" indent="0">
              <a:buNone/>
            </a:pPr>
            <a:endParaRPr lang="uk-UA" sz="1800" dirty="0"/>
          </a:p>
          <a:p>
            <a:pPr marL="0" indent="0">
              <a:spcBef>
                <a:spcPts val="0"/>
              </a:spcBef>
              <a:buNone/>
            </a:pPr>
            <a:endParaRPr lang="uk-UA" sz="1800" dirty="0"/>
          </a:p>
          <a:p>
            <a:pPr marL="0" indent="0">
              <a:lnSpc>
                <a:spcPct val="85000"/>
              </a:lnSpc>
              <a:spcBef>
                <a:spcPts val="0"/>
              </a:spcBef>
              <a:buNone/>
            </a:pPr>
            <a:endParaRPr lang="uk-UA" sz="1800" dirty="0"/>
          </a:p>
          <a:p>
            <a:pPr marL="0" indent="0">
              <a:lnSpc>
                <a:spcPct val="85000"/>
              </a:lnSpc>
              <a:spcBef>
                <a:spcPts val="0"/>
              </a:spcBef>
              <a:buNone/>
            </a:pPr>
            <a:endParaRPr lang="uk-UA" sz="1800" dirty="0"/>
          </a:p>
          <a:p>
            <a:pPr marL="0" indent="0">
              <a:lnSpc>
                <a:spcPct val="85000"/>
              </a:lnSpc>
              <a:spcBef>
                <a:spcPts val="0"/>
              </a:spcBef>
              <a:buNone/>
            </a:pPr>
            <a:endParaRPr lang="uk-UA" sz="1800" dirty="0"/>
          </a:p>
          <a:p>
            <a:pPr marL="0" indent="0">
              <a:lnSpc>
                <a:spcPct val="85000"/>
              </a:lnSpc>
              <a:spcBef>
                <a:spcPts val="0"/>
              </a:spcBef>
              <a:buNone/>
            </a:pPr>
            <a:endParaRPr lang="uk-UA" sz="1800" dirty="0"/>
          </a:p>
          <a:p>
            <a:pPr marL="0" indent="0">
              <a:lnSpc>
                <a:spcPct val="85000"/>
              </a:lnSpc>
              <a:spcBef>
                <a:spcPts val="0"/>
              </a:spcBef>
              <a:buNone/>
            </a:pPr>
            <a:endParaRPr lang="uk-UA" sz="1800" dirty="0"/>
          </a:p>
        </p:txBody>
      </p:sp>
    </p:spTree>
    <p:extLst>
      <p:ext uri="{BB962C8B-B14F-4D97-AF65-F5344CB8AC3E}">
        <p14:creationId xmlns:p14="http://schemas.microsoft.com/office/powerpoint/2010/main" val="34264064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359764" y="162716"/>
            <a:ext cx="12192000" cy="5338424"/>
          </a:xfrm>
        </p:spPr>
        <p:txBody>
          <a:bodyPr/>
          <a:lstStyle/>
          <a:p>
            <a:pPr marL="0" indent="0">
              <a:lnSpc>
                <a:spcPct val="100000"/>
              </a:lnSpc>
              <a:spcBef>
                <a:spcPts val="0"/>
              </a:spcBef>
              <a:buNone/>
            </a:pPr>
            <a:r>
              <a:rPr lang="uk-UA" sz="1800" i="1" dirty="0"/>
              <a:t>3. За характером кінцевого використання: </a:t>
            </a:r>
            <a:endParaRPr lang="uk-UA" sz="1800" dirty="0"/>
          </a:p>
          <a:p>
            <a:pPr marL="0" indent="0">
              <a:lnSpc>
                <a:spcPct val="100000"/>
              </a:lnSpc>
              <a:spcBef>
                <a:spcPts val="0"/>
              </a:spcBef>
              <a:buNone/>
            </a:pPr>
            <a:r>
              <a:rPr lang="uk-UA" sz="1800" dirty="0"/>
              <a:t>товари споживчого використання, у </a:t>
            </a:r>
            <a:r>
              <a:rPr lang="uk-UA" sz="1800" dirty="0" err="1"/>
              <a:t>т.ч</a:t>
            </a:r>
            <a:r>
              <a:rPr lang="uk-UA" sz="1800" dirty="0"/>
              <a:t>.: </a:t>
            </a:r>
          </a:p>
          <a:p>
            <a:pPr marL="0">
              <a:lnSpc>
                <a:spcPct val="100000"/>
              </a:lnSpc>
              <a:spcBef>
                <a:spcPts val="0"/>
              </a:spcBef>
              <a:buFontTx/>
              <a:buChar char="-"/>
            </a:pPr>
            <a:r>
              <a:rPr lang="uk-UA" sz="1800" i="1" dirty="0"/>
              <a:t>товари повсякденного попиту</a:t>
            </a:r>
          </a:p>
          <a:p>
            <a:pPr marL="0">
              <a:lnSpc>
                <a:spcPct val="100000"/>
              </a:lnSpc>
              <a:spcBef>
                <a:spcPts val="0"/>
              </a:spcBef>
              <a:buFontTx/>
              <a:buChar char="-"/>
            </a:pPr>
            <a:r>
              <a:rPr lang="uk-UA" sz="1800" i="1" dirty="0"/>
              <a:t>товари попереднього вибору</a:t>
            </a:r>
          </a:p>
          <a:p>
            <a:pPr marL="0">
              <a:lnSpc>
                <a:spcPct val="100000"/>
              </a:lnSpc>
              <a:spcBef>
                <a:spcPts val="0"/>
              </a:spcBef>
              <a:buFontTx/>
              <a:buChar char="-"/>
            </a:pPr>
            <a:r>
              <a:rPr lang="uk-UA" sz="1800" i="1" dirty="0"/>
              <a:t>товари особливого попиту</a:t>
            </a:r>
            <a:r>
              <a:rPr lang="uk-UA" sz="1800" dirty="0"/>
              <a:t>  </a:t>
            </a:r>
            <a:endParaRPr lang="uk-UA" sz="1800" i="1" dirty="0" smtClean="0"/>
          </a:p>
          <a:p>
            <a:pPr marL="0">
              <a:lnSpc>
                <a:spcPct val="100000"/>
              </a:lnSpc>
              <a:spcBef>
                <a:spcPts val="0"/>
              </a:spcBef>
              <a:buFontTx/>
              <a:buChar char="-"/>
            </a:pPr>
            <a:r>
              <a:rPr lang="uk-UA" sz="1800" i="1" dirty="0" smtClean="0"/>
              <a:t>товари </a:t>
            </a:r>
            <a:r>
              <a:rPr lang="uk-UA" sz="1800" i="1" dirty="0"/>
              <a:t>особливого попиту</a:t>
            </a:r>
            <a:r>
              <a:rPr lang="uk-UA" sz="1800" dirty="0"/>
              <a:t> </a:t>
            </a:r>
            <a:endParaRPr lang="uk-UA" sz="1800" dirty="0" smtClean="0"/>
          </a:p>
          <a:p>
            <a:pPr marL="0">
              <a:lnSpc>
                <a:spcPct val="100000"/>
              </a:lnSpc>
              <a:spcBef>
                <a:spcPts val="0"/>
              </a:spcBef>
              <a:buFontTx/>
              <a:buChar char="-"/>
            </a:pPr>
            <a:r>
              <a:rPr lang="uk-UA" sz="1800" i="1" dirty="0" smtClean="0"/>
              <a:t>товари </a:t>
            </a:r>
            <a:r>
              <a:rPr lang="uk-UA" sz="1800" i="1" dirty="0"/>
              <a:t>пасивного </a:t>
            </a:r>
            <a:r>
              <a:rPr lang="uk-UA" sz="1800" i="1" dirty="0" smtClean="0"/>
              <a:t>попиту</a:t>
            </a:r>
          </a:p>
          <a:p>
            <a:pPr marL="0">
              <a:lnSpc>
                <a:spcPct val="100000"/>
              </a:lnSpc>
              <a:spcBef>
                <a:spcPts val="0"/>
              </a:spcBef>
              <a:buFontTx/>
              <a:buChar char="-"/>
            </a:pPr>
            <a:r>
              <a:rPr lang="uk-UA" sz="1800" i="1" dirty="0" smtClean="0"/>
              <a:t>послуги</a:t>
            </a:r>
          </a:p>
          <a:p>
            <a:pPr marL="0" indent="0">
              <a:lnSpc>
                <a:spcPct val="100000"/>
              </a:lnSpc>
              <a:spcBef>
                <a:spcPts val="0"/>
              </a:spcBef>
              <a:buNone/>
            </a:pPr>
            <a:r>
              <a:rPr lang="uk-UA" sz="1800" dirty="0" smtClean="0"/>
              <a:t>товари </a:t>
            </a:r>
            <a:r>
              <a:rPr lang="uk-UA" sz="1800" dirty="0"/>
              <a:t>виробничого призначення, у </a:t>
            </a:r>
            <a:r>
              <a:rPr lang="uk-UA" sz="1800" dirty="0" err="1"/>
              <a:t>т.ч</a:t>
            </a:r>
            <a:r>
              <a:rPr lang="uk-UA" sz="1800" dirty="0"/>
              <a:t>.: </a:t>
            </a:r>
            <a:endParaRPr lang="uk-UA" sz="1800" dirty="0" smtClean="0"/>
          </a:p>
          <a:p>
            <a:pPr marL="0">
              <a:lnSpc>
                <a:spcPct val="100000"/>
              </a:lnSpc>
              <a:spcBef>
                <a:spcPts val="0"/>
              </a:spcBef>
              <a:buFontTx/>
              <a:buChar char="-"/>
            </a:pPr>
            <a:r>
              <a:rPr lang="uk-UA" sz="1800" i="1" dirty="0" smtClean="0"/>
              <a:t>сировина</a:t>
            </a:r>
            <a:r>
              <a:rPr lang="uk-UA" sz="1800" dirty="0" smtClean="0"/>
              <a:t> </a:t>
            </a:r>
          </a:p>
          <a:p>
            <a:pPr marL="0">
              <a:lnSpc>
                <a:spcPct val="100000"/>
              </a:lnSpc>
              <a:spcBef>
                <a:spcPts val="0"/>
              </a:spcBef>
              <a:buFontTx/>
              <a:buChar char="-"/>
            </a:pPr>
            <a:r>
              <a:rPr lang="uk-UA" sz="1800" i="1" dirty="0" smtClean="0"/>
              <a:t>напівфабрикати</a:t>
            </a:r>
            <a:r>
              <a:rPr lang="uk-UA" sz="1800" dirty="0" smtClean="0"/>
              <a:t> </a:t>
            </a:r>
          </a:p>
          <a:p>
            <a:pPr marL="0">
              <a:lnSpc>
                <a:spcPct val="100000"/>
              </a:lnSpc>
              <a:spcBef>
                <a:spcPts val="0"/>
              </a:spcBef>
              <a:buFontTx/>
              <a:buChar char="-"/>
            </a:pPr>
            <a:r>
              <a:rPr lang="uk-UA" sz="1800" i="1" dirty="0" smtClean="0"/>
              <a:t>матеріали</a:t>
            </a:r>
            <a:r>
              <a:rPr lang="uk-UA" sz="1800" dirty="0" smtClean="0"/>
              <a:t> </a:t>
            </a:r>
          </a:p>
          <a:p>
            <a:pPr marL="0">
              <a:lnSpc>
                <a:spcPct val="100000"/>
              </a:lnSpc>
              <a:spcBef>
                <a:spcPts val="0"/>
              </a:spcBef>
              <a:buFontTx/>
              <a:buChar char="-"/>
            </a:pPr>
            <a:r>
              <a:rPr lang="uk-UA" sz="1800" i="1" dirty="0" smtClean="0"/>
              <a:t>паливо </a:t>
            </a:r>
            <a:r>
              <a:rPr lang="uk-UA" sz="1800" i="1" dirty="0"/>
              <a:t>і мастильні </a:t>
            </a:r>
            <a:r>
              <a:rPr lang="uk-UA" sz="1800" i="1" dirty="0" smtClean="0"/>
              <a:t>матеріали</a:t>
            </a:r>
          </a:p>
          <a:p>
            <a:pPr marL="0">
              <a:lnSpc>
                <a:spcPct val="100000"/>
              </a:lnSpc>
              <a:spcBef>
                <a:spcPts val="0"/>
              </a:spcBef>
              <a:buFontTx/>
              <a:buChar char="-"/>
            </a:pPr>
            <a:r>
              <a:rPr lang="uk-UA" sz="1800" i="1" dirty="0" smtClean="0"/>
              <a:t>деталі </a:t>
            </a:r>
            <a:r>
              <a:rPr lang="uk-UA" sz="1800" i="1" dirty="0"/>
              <a:t>і вузли</a:t>
            </a:r>
            <a:r>
              <a:rPr lang="uk-UA" sz="1800" dirty="0"/>
              <a:t> </a:t>
            </a:r>
            <a:endParaRPr lang="uk-UA" sz="1800" dirty="0" smtClean="0"/>
          </a:p>
          <a:p>
            <a:pPr marL="0">
              <a:lnSpc>
                <a:spcPct val="100000"/>
              </a:lnSpc>
              <a:spcBef>
                <a:spcPts val="0"/>
              </a:spcBef>
              <a:buFontTx/>
              <a:buChar char="-"/>
            </a:pPr>
            <a:r>
              <a:rPr lang="uk-UA" sz="1800" i="1" dirty="0" smtClean="0"/>
              <a:t>капітальне обладнання</a:t>
            </a:r>
          </a:p>
          <a:p>
            <a:pPr marL="0">
              <a:lnSpc>
                <a:spcPct val="100000"/>
              </a:lnSpc>
              <a:spcBef>
                <a:spcPts val="0"/>
              </a:spcBef>
              <a:buFontTx/>
              <a:buChar char="-"/>
            </a:pPr>
            <a:r>
              <a:rPr lang="uk-UA" sz="1800" i="1" dirty="0" smtClean="0"/>
              <a:t>допоміжне </a:t>
            </a:r>
            <a:r>
              <a:rPr lang="uk-UA" sz="1800" i="1" dirty="0"/>
              <a:t>обладнання</a:t>
            </a:r>
            <a:r>
              <a:rPr lang="uk-UA" sz="1800" dirty="0"/>
              <a:t> </a:t>
            </a:r>
            <a:endParaRPr lang="uk-UA" sz="1800" dirty="0"/>
          </a:p>
          <a:p>
            <a:pPr marL="0">
              <a:lnSpc>
                <a:spcPct val="100000"/>
              </a:lnSpc>
              <a:spcBef>
                <a:spcPts val="0"/>
              </a:spcBef>
              <a:buFontTx/>
              <a:buChar char="-"/>
            </a:pPr>
            <a:r>
              <a:rPr lang="uk-UA" sz="1800" i="1" dirty="0" smtClean="0"/>
              <a:t>допоміжні </a:t>
            </a:r>
            <a:r>
              <a:rPr lang="uk-UA" sz="1800" i="1" dirty="0"/>
              <a:t>вироби і витратні </a:t>
            </a:r>
            <a:r>
              <a:rPr lang="uk-UA" sz="1800" i="1" dirty="0" smtClean="0"/>
              <a:t>матеріали</a:t>
            </a:r>
          </a:p>
          <a:p>
            <a:pPr marL="0">
              <a:lnSpc>
                <a:spcPct val="100000"/>
              </a:lnSpc>
              <a:spcBef>
                <a:spcPts val="0"/>
              </a:spcBef>
              <a:buFontTx/>
              <a:buChar char="-"/>
            </a:pPr>
            <a:r>
              <a:rPr lang="uk-UA" sz="1800" i="1" dirty="0" smtClean="0"/>
              <a:t>інформаційні продукти</a:t>
            </a:r>
            <a:endParaRPr lang="uk-UA" sz="1800" i="1" dirty="0"/>
          </a:p>
          <a:p>
            <a:pPr marL="0">
              <a:lnSpc>
                <a:spcPct val="100000"/>
              </a:lnSpc>
              <a:spcBef>
                <a:spcPts val="0"/>
              </a:spcBef>
              <a:buFontTx/>
              <a:buChar char="-"/>
            </a:pPr>
            <a:r>
              <a:rPr lang="uk-UA" sz="1800" i="1" dirty="0" smtClean="0"/>
              <a:t>послуги</a:t>
            </a:r>
            <a:endParaRPr lang="uk-UA" sz="1800" dirty="0" smtClean="0"/>
          </a:p>
          <a:p>
            <a:pPr marL="0" indent="0">
              <a:spcBef>
                <a:spcPts val="0"/>
              </a:spcBef>
              <a:buNone/>
            </a:pPr>
            <a:endParaRPr lang="uk-UA" sz="2000" dirty="0"/>
          </a:p>
          <a:p>
            <a:pPr marL="0" indent="0">
              <a:spcBef>
                <a:spcPts val="0"/>
              </a:spcBef>
              <a:buNone/>
            </a:pPr>
            <a:endParaRPr lang="uk-UA" sz="2000" dirty="0"/>
          </a:p>
          <a:p>
            <a:pPr>
              <a:buFontTx/>
              <a:buChar char="-"/>
            </a:pPr>
            <a:endParaRPr lang="uk-UA" sz="2000" dirty="0"/>
          </a:p>
          <a:p>
            <a:pPr marL="0" indent="0">
              <a:lnSpc>
                <a:spcPct val="85000"/>
              </a:lnSpc>
              <a:spcBef>
                <a:spcPts val="0"/>
              </a:spcBef>
              <a:buNone/>
            </a:pPr>
            <a:endParaRPr lang="uk-UA" sz="2000" dirty="0"/>
          </a:p>
          <a:p>
            <a:pPr marL="0" indent="0">
              <a:lnSpc>
                <a:spcPct val="85000"/>
              </a:lnSpc>
              <a:spcBef>
                <a:spcPts val="0"/>
              </a:spcBef>
              <a:buNone/>
            </a:pPr>
            <a:endParaRPr lang="uk-UA" sz="2000" dirty="0"/>
          </a:p>
          <a:p>
            <a:pPr marL="0" indent="0">
              <a:lnSpc>
                <a:spcPct val="85000"/>
              </a:lnSpc>
              <a:spcBef>
                <a:spcPts val="0"/>
              </a:spcBef>
              <a:buNone/>
            </a:pPr>
            <a:endParaRPr lang="uk-UA" sz="2000" dirty="0"/>
          </a:p>
          <a:p>
            <a:pPr>
              <a:lnSpc>
                <a:spcPct val="85000"/>
              </a:lnSpc>
              <a:spcBef>
                <a:spcPts val="0"/>
              </a:spcBef>
            </a:pPr>
            <a:endParaRPr lang="uk-UA" sz="2000" dirty="0"/>
          </a:p>
          <a:p>
            <a:pPr>
              <a:lnSpc>
                <a:spcPct val="85000"/>
              </a:lnSpc>
              <a:spcBef>
                <a:spcPts val="0"/>
              </a:spcBef>
            </a:pPr>
            <a:endParaRPr lang="uk-UA" sz="2000" dirty="0"/>
          </a:p>
          <a:p>
            <a:pPr marL="0" indent="0">
              <a:lnSpc>
                <a:spcPct val="85000"/>
              </a:lnSpc>
              <a:spcBef>
                <a:spcPts val="0"/>
              </a:spcBef>
              <a:buNone/>
            </a:pPr>
            <a:endParaRPr lang="uk-UA" sz="2000" dirty="0"/>
          </a:p>
          <a:p>
            <a:pPr marL="0" indent="0">
              <a:lnSpc>
                <a:spcPct val="85000"/>
              </a:lnSpc>
              <a:spcBef>
                <a:spcPts val="0"/>
              </a:spcBef>
              <a:buNone/>
            </a:pPr>
            <a:endParaRPr lang="uk-UA" sz="2000" dirty="0"/>
          </a:p>
          <a:p>
            <a:pPr marL="0" indent="0">
              <a:lnSpc>
                <a:spcPct val="85000"/>
              </a:lnSpc>
              <a:spcBef>
                <a:spcPts val="0"/>
              </a:spcBef>
              <a:buNone/>
            </a:pPr>
            <a:endParaRPr lang="uk-UA" sz="2000" dirty="0"/>
          </a:p>
          <a:p>
            <a:pPr marL="0" indent="0">
              <a:lnSpc>
                <a:spcPct val="85000"/>
              </a:lnSpc>
              <a:spcBef>
                <a:spcPts val="0"/>
              </a:spcBef>
              <a:buNone/>
            </a:pPr>
            <a:endParaRPr lang="uk-UA" sz="2000" dirty="0"/>
          </a:p>
        </p:txBody>
      </p:sp>
    </p:spTree>
    <p:extLst>
      <p:ext uri="{BB962C8B-B14F-4D97-AF65-F5344CB8AC3E}">
        <p14:creationId xmlns:p14="http://schemas.microsoft.com/office/powerpoint/2010/main" val="6364268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116115"/>
            <a:ext cx="12192000" cy="5338424"/>
          </a:xfrm>
        </p:spPr>
        <p:txBody>
          <a:bodyPr/>
          <a:lstStyle/>
          <a:p>
            <a:pPr marL="0" indent="0">
              <a:buNone/>
            </a:pPr>
            <a:r>
              <a:rPr lang="uk-UA" sz="2400" dirty="0"/>
              <a:t>3. Послуга як специфічний товар. </a:t>
            </a:r>
            <a:endParaRPr lang="uk-UA" sz="2400" dirty="0" smtClean="0"/>
          </a:p>
          <a:p>
            <a:pPr marL="0" indent="0">
              <a:buNone/>
            </a:pPr>
            <a:r>
              <a:rPr lang="uk-UA" sz="1800" dirty="0"/>
              <a:t>Послуга – це певна дія одного економічного суб'єкта на користь іншого економічного суб'єкта. Вона є нематеріальною, але, як і матеріальні товари, має корисність, собівартість та ціну. </a:t>
            </a:r>
          </a:p>
          <a:p>
            <a:pPr marL="0" indent="0">
              <a:buNone/>
            </a:pPr>
            <a:r>
              <a:rPr lang="uk-UA" sz="1800" dirty="0"/>
              <a:t>Нематеріальність послуги має ряд наслідків, а саме: </a:t>
            </a:r>
          </a:p>
          <a:p>
            <a:pPr marL="0" indent="0">
              <a:buNone/>
            </a:pPr>
            <a:r>
              <a:rPr lang="uk-UA" sz="1800" dirty="0"/>
              <a:t>1. Послуга може надаватись тільки в той час і тільки в тому місці, де це зручно споживачу. </a:t>
            </a:r>
          </a:p>
          <a:p>
            <a:pPr marL="0" indent="0">
              <a:buNone/>
            </a:pPr>
            <a:r>
              <a:rPr lang="uk-UA" sz="1800" dirty="0"/>
              <a:t>Зона обслуговування – це територія, на якій знаходиться потенційні споживачі послуг даної фірми. </a:t>
            </a:r>
          </a:p>
          <a:p>
            <a:pPr marL="0" indent="0">
              <a:buNone/>
            </a:pPr>
            <a:r>
              <a:rPr lang="uk-UA" sz="1800" dirty="0"/>
              <a:t>Для підприємств послуг, розташованих у місті, виділяють три зони обслуговування: </a:t>
            </a:r>
          </a:p>
          <a:p>
            <a:pPr marL="0" indent="0">
              <a:buNone/>
            </a:pPr>
            <a:r>
              <a:rPr lang="uk-UA" sz="1800" dirty="0"/>
              <a:t>– зона пішохідної доступності (радіус 500 м, якщо ближче немає конкуруючих підприємств). Включає споживачів, які майже завжди обслуговуються у даному підприємстві. Забезпечує біля 80% товарообігу; </a:t>
            </a:r>
          </a:p>
          <a:p>
            <a:pPr marL="0" indent="0">
              <a:buNone/>
            </a:pPr>
            <a:r>
              <a:rPr lang="uk-UA" sz="1800" dirty="0"/>
              <a:t>– зона транспортної доступності (радіус до 5 км). Забезпечує біля 16% товарообігу. </a:t>
            </a:r>
          </a:p>
          <a:p>
            <a:pPr marL="0" indent="0">
              <a:buNone/>
            </a:pPr>
            <a:r>
              <a:rPr lang="uk-UA" sz="1800" dirty="0"/>
              <a:t>– дальня зона обслуговування – до меж міста, яка включає випадкових споживачів і забезпечує біля 4% товарообігу. </a:t>
            </a:r>
            <a:endParaRPr lang="uk-UA" sz="1800" dirty="0" smtClean="0"/>
          </a:p>
          <a:p>
            <a:pPr marL="0" indent="0">
              <a:buNone/>
            </a:pPr>
            <a:r>
              <a:rPr lang="uk-UA" sz="1800" dirty="0" smtClean="0"/>
              <a:t>2. Надання </a:t>
            </a:r>
            <a:r>
              <a:rPr lang="uk-UA" sz="1800" dirty="0"/>
              <a:t>більшості послуг забирає час їх споживачів, який вони могли б використати на інші цілі. Слід зазначати, що з точки зору сприйняття споживачем часу надання послуг, їх можна поділити на 2 групи: </a:t>
            </a:r>
            <a:r>
              <a:rPr lang="uk-UA" sz="1800" dirty="0" smtClean="0"/>
              <a:t>Послуги</a:t>
            </a:r>
            <a:r>
              <a:rPr lang="uk-UA" sz="1800" dirty="0"/>
              <a:t>, корисні як процес </a:t>
            </a:r>
            <a:r>
              <a:rPr lang="uk-UA" sz="1800" dirty="0" smtClean="0"/>
              <a:t>та Послуги, корисні як результат</a:t>
            </a:r>
          </a:p>
          <a:p>
            <a:pPr marL="0" indent="0">
              <a:buNone/>
            </a:pPr>
            <a:r>
              <a:rPr lang="uk-UA" sz="1800" dirty="0" smtClean="0"/>
              <a:t>3. </a:t>
            </a:r>
            <a:r>
              <a:rPr lang="uk-UA" sz="1800" dirty="0"/>
              <a:t>3. Замовлення (а інколи навіть оплата) послуг здійснюється до того, як вони надані (відповідно якість послуг не можна перевірити заздалегідь).</a:t>
            </a:r>
          </a:p>
          <a:p>
            <a:pPr marL="0" indent="0">
              <a:buNone/>
            </a:pPr>
            <a:endParaRPr lang="uk-UA" sz="1800" dirty="0"/>
          </a:p>
          <a:p>
            <a:pPr marL="0" indent="0">
              <a:spcBef>
                <a:spcPts val="0"/>
              </a:spcBef>
              <a:buNone/>
            </a:pPr>
            <a:endParaRPr lang="uk-UA" sz="1800" dirty="0"/>
          </a:p>
          <a:p>
            <a:pPr>
              <a:spcBef>
                <a:spcPts val="0"/>
              </a:spcBef>
              <a:buFontTx/>
              <a:buChar char="-"/>
            </a:pPr>
            <a:endParaRPr lang="uk-UA" sz="1800" dirty="0"/>
          </a:p>
          <a:p>
            <a:pPr marL="0" indent="0">
              <a:spcBef>
                <a:spcPts val="0"/>
              </a:spcBef>
              <a:buNone/>
            </a:pPr>
            <a:r>
              <a:rPr lang="uk-UA" sz="1800" dirty="0" smtClean="0"/>
              <a:t> </a:t>
            </a:r>
            <a:endParaRPr lang="uk-UA" sz="1800" dirty="0"/>
          </a:p>
          <a:p>
            <a:pPr marL="0" indent="0">
              <a:spcBef>
                <a:spcPts val="0"/>
              </a:spcBef>
              <a:buNone/>
            </a:pPr>
            <a:endParaRPr lang="uk-UA" sz="1800" dirty="0"/>
          </a:p>
          <a:p>
            <a:pPr marL="0" indent="0">
              <a:spcBef>
                <a:spcPts val="0"/>
              </a:spcBef>
              <a:buNone/>
            </a:pPr>
            <a:endParaRPr lang="uk-UA" sz="1800" dirty="0"/>
          </a:p>
          <a:p>
            <a:pPr>
              <a:spcBef>
                <a:spcPts val="0"/>
              </a:spcBef>
            </a:pPr>
            <a:endParaRPr lang="uk-UA" sz="1800" dirty="0"/>
          </a:p>
          <a:p>
            <a:pPr>
              <a:spcBef>
                <a:spcPts val="0"/>
              </a:spcBef>
            </a:pP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a:p>
            <a:pPr marL="0" indent="0">
              <a:spcBef>
                <a:spcPts val="0"/>
              </a:spcBef>
              <a:buNone/>
            </a:pPr>
            <a:endParaRPr lang="uk-UA" sz="1800" dirty="0"/>
          </a:p>
        </p:txBody>
      </p:sp>
    </p:spTree>
    <p:extLst>
      <p:ext uri="{BB962C8B-B14F-4D97-AF65-F5344CB8AC3E}">
        <p14:creationId xmlns:p14="http://schemas.microsoft.com/office/powerpoint/2010/main" val="37531537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0" y="132735"/>
            <a:ext cx="12192000" cy="5338424"/>
          </a:xfrm>
        </p:spPr>
        <p:txBody>
          <a:bodyPr/>
          <a:lstStyle/>
          <a:p>
            <a:pPr marL="0" indent="0">
              <a:buNone/>
            </a:pPr>
            <a:r>
              <a:rPr lang="uk-UA" sz="2000" dirty="0"/>
              <a:t>Також у послуг порівняно із матеріальними товарами є ще декілька особливостей: </a:t>
            </a:r>
          </a:p>
          <a:p>
            <a:pPr marL="0" indent="0">
              <a:buNone/>
            </a:pPr>
            <a:r>
              <a:rPr lang="uk-UA" sz="2000" dirty="0"/>
              <a:t>1. Обов'язкова участь людини в процесі надання більшості послуг. </a:t>
            </a:r>
            <a:endParaRPr lang="uk-UA" sz="2000" dirty="0" smtClean="0"/>
          </a:p>
          <a:p>
            <a:pPr marL="0" indent="0">
              <a:buNone/>
            </a:pPr>
            <a:r>
              <a:rPr lang="uk-UA" sz="2000" dirty="0"/>
              <a:t>2. Якість переважної більшості послуг підлягає тільки суб'єктивній оцінці. </a:t>
            </a:r>
            <a:endParaRPr lang="uk-UA" sz="2000" dirty="0" smtClean="0"/>
          </a:p>
          <a:p>
            <a:pPr marL="0" indent="0">
              <a:buNone/>
            </a:pPr>
            <a:r>
              <a:rPr lang="uk-UA" sz="2000" dirty="0"/>
              <a:t>3. Переважна більшість послуг може надаватись за допомогою недорогого універсального інструменту та з мінімумом витратних матеріалів, тому основну частину собівартості послуг складають витрати на оплату праці виконавців послуг. </a:t>
            </a:r>
          </a:p>
          <a:p>
            <a:pPr marL="0" indent="0">
              <a:spcBef>
                <a:spcPts val="0"/>
              </a:spcBef>
              <a:buNone/>
            </a:pPr>
            <a:endParaRPr lang="uk-UA" sz="2000" dirty="0"/>
          </a:p>
          <a:p>
            <a:pPr marL="0" indent="0">
              <a:spcBef>
                <a:spcPts val="0"/>
              </a:spcBef>
              <a:buNone/>
            </a:pPr>
            <a:endParaRPr lang="uk-UA" sz="2000" dirty="0"/>
          </a:p>
          <a:p>
            <a:pPr>
              <a:spcBef>
                <a:spcPts val="0"/>
              </a:spcBef>
            </a:pPr>
            <a:endParaRPr lang="uk-UA" sz="2000" dirty="0"/>
          </a:p>
          <a:p>
            <a:pPr>
              <a:spcBef>
                <a:spcPts val="0"/>
              </a:spcBef>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a:p>
            <a:pPr marL="0" indent="0">
              <a:spcBef>
                <a:spcPts val="0"/>
              </a:spcBef>
              <a:buNone/>
            </a:pPr>
            <a:endParaRPr lang="uk-UA" sz="2000" dirty="0"/>
          </a:p>
        </p:txBody>
      </p:sp>
    </p:spTree>
    <p:extLst>
      <p:ext uri="{BB962C8B-B14F-4D97-AF65-F5344CB8AC3E}">
        <p14:creationId xmlns:p14="http://schemas.microsoft.com/office/powerpoint/2010/main" val="830872456"/>
      </p:ext>
    </p:extLst>
  </p:cSld>
  <p:clrMapOvr>
    <a:masterClrMapping/>
  </p:clrMapOvr>
</p:sld>
</file>

<file path=ppt/theme/theme1.xml><?xml version="1.0" encoding="utf-8"?>
<a:theme xmlns:a="http://schemas.openxmlformats.org/drawingml/2006/main" name="Тема Office">
  <a:themeElements>
    <a:clrScheme name="Житомирська політехніка">
      <a:dk1>
        <a:srgbClr val="224D83"/>
      </a:dk1>
      <a:lt1>
        <a:sysClr val="window" lastClr="FFFFFF"/>
      </a:lt1>
      <a:dk2>
        <a:srgbClr val="FFFFFF"/>
      </a:dk2>
      <a:lt2>
        <a:srgbClr val="224D83"/>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Житомирська політехніка">
      <a:majorFont>
        <a:latin typeface="Montserrat ExtraBold"/>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24685</TotalTime>
  <Words>1781</Words>
  <Application>Microsoft Office PowerPoint</Application>
  <PresentationFormat>Широкий екран</PresentationFormat>
  <Paragraphs>204</Paragraphs>
  <Slides>15</Slides>
  <Notes>1</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15</vt:i4>
      </vt:variant>
    </vt:vector>
  </HeadingPairs>
  <TitlesOfParts>
    <vt:vector size="21" baseType="lpstr">
      <vt:lpstr>Arial</vt:lpstr>
      <vt:lpstr>Calibri</vt:lpstr>
      <vt:lpstr>Montserrat</vt:lpstr>
      <vt:lpstr>Montserrat ExtraBold</vt:lpstr>
      <vt:lpstr>Times New Roman</vt:lpstr>
      <vt:lpstr>Тема Office</vt:lpstr>
      <vt:lpstr> ЛЕКЦІЯ 1. Сутність, зміст і завдання товарної політики підприємства .  Товари та послуги в маркетинговій діяльності.   </vt:lpstr>
      <vt:lpstr>ПЛАН</vt:lpstr>
      <vt:lpstr>1. Сутність та основні складові маркетингової товарної політики підприємства, її місце в системі маркетингу підприємства.</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ДЯКУЮ ЗА УВАГУ!!!</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Новосьолов Іван Володимирович</dc:creator>
  <cp:lastModifiedBy>admin</cp:lastModifiedBy>
  <cp:revision>94</cp:revision>
  <dcterms:created xsi:type="dcterms:W3CDTF">2023-01-12T09:20:21Z</dcterms:created>
  <dcterms:modified xsi:type="dcterms:W3CDTF">2025-02-17T09:42:58Z</dcterms:modified>
</cp:coreProperties>
</file>