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  <p:sldId id="267" r:id="rId5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Vollkorn" charset="1" panose="00000500000000000000"/>
      <p:regular r:id="rId19"/>
    </p:embeddedFont>
    <p:embeddedFont>
      <p:font typeface="Vollkorn Bold" charset="1" panose="00000800000000000000"/>
      <p:regular r:id="rId20"/>
    </p:embeddedFont>
    <p:embeddedFont>
      <p:font typeface="Vollkorn Italics" charset="1" panose="00000500000000000000"/>
      <p:regular r:id="rId21"/>
    </p:embeddedFont>
    <p:embeddedFont>
      <p:font typeface="Vollkorn Bold Italics" charset="1" panose="00000800000000000000"/>
      <p:regular r:id="rId22"/>
    </p:embeddedFont>
    <p:embeddedFont>
      <p:font typeface="Vollkorn Semi-Bold" charset="1" panose="00000700000000000000"/>
      <p:regular r:id="rId23"/>
    </p:embeddedFont>
    <p:embeddedFont>
      <p:font typeface="Vollkorn Semi-Bold Italics" charset="1" panose="00000600000000000000"/>
      <p:regular r:id="rId24"/>
    </p:embeddedFont>
    <p:embeddedFont>
      <p:font typeface="Vollkorn Heavy" charset="1" panose="00000A00000000000000"/>
      <p:regular r:id="rId25"/>
    </p:embeddedFont>
    <p:embeddedFont>
      <p:font typeface="Vollkorn Heavy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8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800000000000000"/>
      <p:regular r:id="rId30"/>
    </p:embeddedFont>
    <p:embeddedFont>
      <p:font typeface="Montserrat Thin" charset="1" panose="00000300000000000000"/>
      <p:regular r:id="rId31"/>
    </p:embeddedFont>
    <p:embeddedFont>
      <p:font typeface="Montserrat Thin Italics" charset="1" panose="00000300000000000000"/>
      <p:regular r:id="rId32"/>
    </p:embeddedFont>
    <p:embeddedFont>
      <p:font typeface="Montserrat Extra-Light" charset="1" panose="00000300000000000000"/>
      <p:regular r:id="rId33"/>
    </p:embeddedFont>
    <p:embeddedFont>
      <p:font typeface="Montserrat Extra-Light Italics" charset="1" panose="00000300000000000000"/>
      <p:regular r:id="rId34"/>
    </p:embeddedFont>
    <p:embeddedFont>
      <p:font typeface="Montserrat Light" charset="1" panose="00000400000000000000"/>
      <p:regular r:id="rId35"/>
    </p:embeddedFont>
    <p:embeddedFont>
      <p:font typeface="Montserrat Light Italics" charset="1" panose="00000400000000000000"/>
      <p:regular r:id="rId36"/>
    </p:embeddedFont>
    <p:embeddedFont>
      <p:font typeface="Montserrat Medium" charset="1" panose="00000600000000000000"/>
      <p:regular r:id="rId37"/>
    </p:embeddedFont>
    <p:embeddedFont>
      <p:font typeface="Montserrat Medium Italics" charset="1" panose="00000600000000000000"/>
      <p:regular r:id="rId38"/>
    </p:embeddedFont>
    <p:embeddedFont>
      <p:font typeface="Montserrat Semi-Bold" charset="1" panose="00000700000000000000"/>
      <p:regular r:id="rId39"/>
    </p:embeddedFont>
    <p:embeddedFont>
      <p:font typeface="Montserrat Semi-Bold Italics" charset="1" panose="00000700000000000000"/>
      <p:regular r:id="rId40"/>
    </p:embeddedFont>
    <p:embeddedFont>
      <p:font typeface="Montserrat Ultra-Bold" charset="1" panose="00000900000000000000"/>
      <p:regular r:id="rId41"/>
    </p:embeddedFont>
    <p:embeddedFont>
      <p:font typeface="Montserrat Ultra-Bold Italics" charset="1" panose="00000900000000000000"/>
      <p:regular r:id="rId42"/>
    </p:embeddedFont>
    <p:embeddedFont>
      <p:font typeface="Montserrat Heavy" charset="1" panose="00000A00000000000000"/>
      <p:regular r:id="rId43"/>
    </p:embeddedFont>
    <p:embeddedFont>
      <p:font typeface="Montserrat Heavy Italics" charset="1" panose="00000A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slides/slide1.xml" Type="http://schemas.openxmlformats.org/officeDocument/2006/relationships/slide"/><Relationship Id="rId46" Target="slides/slide2.xml" Type="http://schemas.openxmlformats.org/officeDocument/2006/relationships/slide"/><Relationship Id="rId47" Target="slides/slide3.xml" Type="http://schemas.openxmlformats.org/officeDocument/2006/relationships/slide"/><Relationship Id="rId48" Target="slides/slide4.xml" Type="http://schemas.openxmlformats.org/officeDocument/2006/relationships/slide"/><Relationship Id="rId49" Target="slides/slide5.xml" Type="http://schemas.openxmlformats.org/officeDocument/2006/relationships/slide"/><Relationship Id="rId5" Target="tableStyles.xml" Type="http://schemas.openxmlformats.org/officeDocument/2006/relationships/tableStyles"/><Relationship Id="rId50" Target="slides/slide6.xml" Type="http://schemas.openxmlformats.org/officeDocument/2006/relationships/slide"/><Relationship Id="rId51" Target="slides/slide7.xml" Type="http://schemas.openxmlformats.org/officeDocument/2006/relationships/slide"/><Relationship Id="rId52" Target="slides/slide8.xml" Type="http://schemas.openxmlformats.org/officeDocument/2006/relationships/slide"/><Relationship Id="rId53" Target="slides/slide9.xml" Type="http://schemas.openxmlformats.org/officeDocument/2006/relationships/slide"/><Relationship Id="rId54" Target="slides/slide10.xml" Type="http://schemas.openxmlformats.org/officeDocument/2006/relationships/slide"/><Relationship Id="rId55" Target="slides/slide11.xml" Type="http://schemas.openxmlformats.org/officeDocument/2006/relationships/slide"/><Relationship Id="rId56" Target="slides/slide1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84" y="3919562"/>
            <a:ext cx="17100232" cy="39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 spc="-46">
                <a:solidFill>
                  <a:srgbClr val="FFFFFF"/>
                </a:solidFill>
                <a:latin typeface="Vollkorn Bold"/>
              </a:rPr>
              <a:t>СУЧАСНІ ТЕНДЕНЦІЇ РОЗВИТКУ НАЦІОНАЛЬНОЇ ТА СВІТОВОЇ ЕКОНОМІКИ</a:t>
            </a: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ts val="2915"/>
              </a:lnSpc>
            </a:pP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"/>
              </a:rPr>
              <a:t>доктор економічних наук , професор Мороз Юлія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04899"/>
            <a:ext cx="1828800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0">
                <a:solidFill>
                  <a:srgbClr val="17375E"/>
                </a:solidFill>
                <a:latin typeface="Vollkorn Bold"/>
              </a:rPr>
              <a:t>Розподіл балів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95350" y="1660031"/>
          <a:ext cx="16931630" cy="0"/>
        </p:xfrm>
        <a:graphic>
          <a:graphicData uri="http://schemas.openxmlformats.org/drawingml/2006/table">
            <a:tbl>
              <a:tblPr/>
              <a:tblGrid>
                <a:gridCol w="1410969"/>
                <a:gridCol w="1410969"/>
                <a:gridCol w="1410969"/>
                <a:gridCol w="1410969"/>
                <a:gridCol w="1410969"/>
                <a:gridCol w="1410969"/>
                <a:gridCol w="1410969"/>
                <a:gridCol w="1410969"/>
                <a:gridCol w="1410969"/>
                <a:gridCol w="1410969"/>
                <a:gridCol w="1410969"/>
                <a:gridCol w="1410969"/>
              </a:tblGrid>
              <a:tr h="0">
                <a:tc gridSpan="11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т4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т5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т9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т10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ІЗ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20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8977" y="773191"/>
            <a:ext cx="15434111" cy="6324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5">
                <a:solidFill>
                  <a:srgbClr val="17375E"/>
                </a:solidFill>
                <a:latin typeface="Vollkorn Bold"/>
              </a:rPr>
              <a:t>Можливості неформальної освіти</a:t>
            </a:r>
          </a:p>
          <a:p>
            <a:pPr algn="just">
              <a:lnSpc>
                <a:spcPts val="4919"/>
              </a:lnSpc>
            </a:pPr>
          </a:p>
          <a:p>
            <a:pPr algn="just">
              <a:lnSpc>
                <a:spcPts val="4439"/>
              </a:lnSpc>
            </a:pPr>
            <a:r>
              <a:rPr lang="en-US" sz="3699" spc="-22">
                <a:solidFill>
                  <a:srgbClr val="224D83"/>
                </a:solidFill>
                <a:latin typeface="Times New Roman"/>
              </a:rPr>
              <a:t>1. Coursera. Globalization, Economic Growth and Stability Specialization. URL: http://surl.li/rxtbx </a:t>
            </a:r>
          </a:p>
          <a:p>
            <a:pPr algn="just">
              <a:lnSpc>
                <a:spcPts val="4439"/>
              </a:lnSpc>
            </a:pPr>
            <a:r>
              <a:rPr lang="en-US" sz="3699" spc="-22">
                <a:solidFill>
                  <a:srgbClr val="224D83"/>
                </a:solidFill>
                <a:latin typeface="Times New Roman"/>
              </a:rPr>
              <a:t>2. Coursera. Understanding economic policymaking. URL: http://surl.li/rxtcs </a:t>
            </a:r>
          </a:p>
          <a:p>
            <a:pPr algn="just">
              <a:lnSpc>
                <a:spcPts val="4439"/>
              </a:lnSpc>
            </a:pPr>
            <a:r>
              <a:rPr lang="en-US" sz="3699" spc="-22">
                <a:solidFill>
                  <a:srgbClr val="224D83"/>
                </a:solidFill>
                <a:latin typeface="Times New Roman"/>
              </a:rPr>
              <a:t>3. Coursera. Global Strategy I: How The Global Economy Works. URL: http://surl.li/rxtdn </a:t>
            </a:r>
          </a:p>
          <a:p>
            <a:pPr algn="just">
              <a:lnSpc>
                <a:spcPts val="4439"/>
              </a:lnSpc>
            </a:pPr>
            <a:r>
              <a:rPr lang="en-US" sz="3699" spc="-22">
                <a:solidFill>
                  <a:srgbClr val="224D83"/>
                </a:solidFill>
                <a:latin typeface="Times New Roman"/>
              </a:rPr>
              <a:t>4. Coursera. Global Strategy II: Doing Business in The Global Economy. URL: http://surl.li/rxtei </a:t>
            </a:r>
          </a:p>
          <a:p>
            <a:pPr algn="just">
              <a:lnSpc>
                <a:spcPts val="4439"/>
              </a:lnSpc>
            </a:pPr>
            <a:r>
              <a:rPr lang="en-US" sz="3699" spc="-23">
                <a:solidFill>
                  <a:srgbClr val="224D83"/>
                </a:solidFill>
                <a:latin typeface="Vollkorn"/>
              </a:rPr>
              <a:t>5. Prometheus. Економіка для всіх. </a:t>
            </a:r>
            <a:r>
              <a:rPr lang="en-US" sz="3699" spc="-23">
                <a:solidFill>
                  <a:srgbClr val="224D83"/>
                </a:solidFill>
                <a:latin typeface="Vollkorn"/>
              </a:rPr>
              <a:t>URL: https://prometheus.org.ua/course/coursev1:NaUKMA+103+2015_T1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224" y="2276822"/>
            <a:ext cx="16231076" cy="573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5400" spc="-29">
                <a:solidFill>
                  <a:srgbClr val="FFFFFF"/>
                </a:solidFill>
                <a:latin typeface="Vollkorn Bold"/>
              </a:rPr>
              <a:t>Метою </a:t>
            </a:r>
            <a:r>
              <a:rPr lang="en-US" sz="5400" spc="-29">
                <a:solidFill>
                  <a:srgbClr val="FFFFFF"/>
                </a:solidFill>
                <a:latin typeface="Vollkorn"/>
              </a:rPr>
              <a:t>навчальної дисципліни є огляд глобальних процесів та викликів, що виникають у сучасній національній та світовій економіці, а також ознайомлення аспірантів з основними теоретичними підходами та практичними інструментами, які використовуються для їх аналізу та розв’язання.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8977" y="773192"/>
            <a:ext cx="15434111" cy="578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6">
                <a:solidFill>
                  <a:srgbClr val="17375E"/>
                </a:solidFill>
                <a:latin typeface="Vollkorn Bold"/>
              </a:rPr>
              <a:t>Завдання вивчення навчальної дисципліни:</a:t>
            </a:r>
          </a:p>
          <a:p>
            <a:pPr algn="just">
              <a:lnSpc>
                <a:spcPts val="3600"/>
              </a:lnSpc>
            </a:pP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вивчення сучасних тенденцій та проблем розвитку національної та світової економіки; 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аналіз ключових макроекономічних показників;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аналіз впливу інтернаціоналізації та транснаціоналізації на економіку країн та світову економічну систему;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розгляд основних напрямів розвитку глобалізації та її вплив на економіку країн; 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вивчення інноваційних процесів та технологій, здатних змінювати структуру економіки; 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дослідження теоретичних підходів до регіоналізації економіки; 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аналіз соціально-гуманітарних викликів, що стоять перед світовою економікою, таких як бідність, нерівність, безробіття, екологічна криза, сталий розвиток тощо; 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оцінка ризиків розвитку національної та світової економіки; </a:t>
            </a:r>
          </a:p>
          <a:p>
            <a:pPr algn="just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 spc="-16">
                <a:solidFill>
                  <a:srgbClr val="224D83"/>
                </a:solidFill>
                <a:latin typeface="Times New Roman"/>
              </a:rPr>
              <a:t>аналіз можливих шляхів досягнення соціально-гуманітарних цілей у контексті економічного розвитку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0888" y="130630"/>
            <a:ext cx="11863135" cy="560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08163" y="789317"/>
          <a:ext cx="16840200" cy="5279999"/>
        </p:xfrm>
        <a:graphic>
          <a:graphicData uri="http://schemas.openxmlformats.org/drawingml/2006/table">
            <a:tbl>
              <a:tblPr/>
              <a:tblGrid>
                <a:gridCol w="13281208"/>
                <a:gridCol w="1835895"/>
                <a:gridCol w="1723097"/>
              </a:tblGrid>
              <a:tr h="324142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608535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лекції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1. Розвиток національної та світової економіки як об’єкт наукових досліджень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2. Генезис розвитку національної та світової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3. Регіоналізація економіки світу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4. Економічна інтеграція країни світу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5. Інтернаціоналізація та глобалізація економічного розвитку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63">
                          <a:solidFill>
                            <a:srgbClr val="FFFFFF"/>
                          </a:solidFill>
                          <a:latin typeface="Vollkorn Bold"/>
                        </a:rPr>
                        <a:t>Тема 6. Транснаціоналізація як фактор розвитку світової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7. Вплив воєнних дій на економічний потенціал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8. Інформатизація світової економічної системи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9. Ризики розвитку національної та світової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10. Прогнозування розвитку національної та світової економіки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7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120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706" y="2086557"/>
            <a:ext cx="12986388" cy="3699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>
                <a:solidFill>
                  <a:srgbClr val="17375E"/>
                </a:solidFill>
                <a:latin typeface="Vollkorn Bold"/>
              </a:rPr>
              <a:t>Індивідуальні групові завдання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7200"/>
              </a:lnSpc>
            </a:pPr>
            <a:r>
              <a:rPr lang="en-US" sz="6000" spc="-16">
                <a:solidFill>
                  <a:srgbClr val="224D83"/>
                </a:solidFill>
                <a:latin typeface="Vollkorn"/>
              </a:rPr>
              <a:t>Розміщенні в робочій програмі навчальної дисципліни в розділі 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0018" y="339480"/>
            <a:ext cx="7925372" cy="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навчання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89318" y="1209305"/>
          <a:ext cx="16954500" cy="5891212"/>
        </p:xfrm>
        <a:graphic>
          <a:graphicData uri="http://schemas.openxmlformats.org/drawingml/2006/table">
            <a:tbl>
              <a:tblPr/>
              <a:tblGrid>
                <a:gridCol w="6914044"/>
                <a:gridCol w="10040456"/>
              </a:tblGrid>
              <a:tr h="3717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Методи навчання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717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654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– наочні (демонстрація); – практичні (різні види вправ та завдань); – інтерактивні методи навчання: (оксфордські дебати, мозковий штурм); – ситуаційний метод, рішення кейсових завдань.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714953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– наочні (демонстрація); – практичні (різні види вправ та завдань); – метод активного навчання (проведення ділових ігор).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654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(лекції-дискусії); – практичні (різні види вправ та завдань); – інтерактивні методи навчання: (оксфордські дебати, мозковий штурм); – інтегровані методи навчання: заняття-ділова зустріч, заняття-навчальна конференція; – ситуаційний метод, рішення кейсових завдань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88654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РН08. Планувати і виконувати емпіричні та/або теоретичні дослідження у сфері економіки та з дотичних міждисциплінарних напрямів,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(лекції-візуалізації, лекції-дискусії, лекції з аналізом конкретних ситуацій); – наочні (демонстрація); – практичні (різні види вправ та завдань); – інтерактивні методи навчання: (мозковий штурм); – ситуаційний метод, рішення кейсових завдань.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543364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"/>
                        </a:rPr>
                        <a:t>РН11. Аналізувати сучасні процеси і тенденції світової економічної глобалізації, оцінювати її вплив на розвиток національної економіки.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– наочні (демонстрація); – практичні (різні види вправ та завдань); – ситуаційний метод, рішення кейсових завдань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22971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РН12. Розуміти роль оборонної економіки в забезпеченні національної безпеки держави, знати її структуру, механізми та закономірності функціонування як у мирний, так і у військовий час, а також вміти застосовувати ці знання для виявлення сучасних проблем оборонної економіки, дослідження механізмів формування військово-економічних, фінансових, ресурсних потенціалів іноземних держав та імплементації результатів досліджень у вітчизняну практику.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(лекції-дискусії, лекції з аналізом конкретних ситуацій); – наочні (демонстрація); – практичні (різні види вправ та завдань); – метод активного навчання (проведення ділових ігор); – інтерактивні методи навчання: (оксфордські дебати, мозковий штурм); – ситуаційний метод, рішення кейсових завдань.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7908" y="354237"/>
            <a:ext cx="7925372" cy="7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контролю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25643" y="1245270"/>
          <a:ext cx="16935450" cy="7205662"/>
        </p:xfrm>
        <a:graphic>
          <a:graphicData uri="http://schemas.openxmlformats.org/drawingml/2006/table">
            <a:tbl>
              <a:tblPr/>
              <a:tblGrid>
                <a:gridCol w="8349176"/>
                <a:gridCol w="8586274"/>
              </a:tblGrid>
              <a:tr h="45750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Методи контролю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1029380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рефератом, 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роботи; – екзамен.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29380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 – робота в групі; – перевірка домашнього завдання; – взаємоконтроль, рецензування відповідей інших здобувачів вищої освіти; – екзамен.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22000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розв’язання задач, вправ, виконання певних розрахунків тощо); – самоконтроль та самооцінка; – екзамен.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29380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"/>
                        </a:rPr>
                        <a:t>РН8. Планувати і виконувати емпіричні та / або теоретичні дослідження у сфері економіки та з дотичних міждисциплінарних напрямів,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робота в групі; – виконання завдань самостійної роботи (в тому числі, у цифровому освітньому середовищі); – виконання модульної контрольної роботи; – екзамен.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29380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"/>
                        </a:rPr>
                        <a:t>РН11. Аналізувати сучасні процеси і тенденції світової економічної глобалізації, оцінювати її вплив на розвиток національної економіки.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робота в групі; – виконання завдань самостійної роботи (в тому числі, у цифровому освітньому середовищі); – виконання модульної контрольної роботи. – перевірка домашнього завдання; – самоконтроль та самооцінка, взаємоконтроль; – рецензування відповідей інших здобувачів вищої освіти.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41063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"/>
                        </a:rPr>
                        <a:t>РН12. Розуміти роль оборонної економіки в забезпеченні національної безпеки держави, знати її структуру, механізми та закономірності функціонування як у мирний, так і у військовий час, а також вміти застосовувати ці знання для виявлення сучасних проблем оборонної економіки, дослідження механізмів формування військово-економічних, фінансових, ресурсних потенціалів іноземних держав та імплементації результатів досліджень у вітчизняну практику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робота в групі;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розв’язання задач, вправ, виконання певних розрахунків тощо); – екзамен.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81" y="1288982"/>
            <a:ext cx="17086446" cy="565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Поточний контроль 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Контроль виконання самостійної роботи здобувачами здійснюється на практичних заняттях дисципліни. </a:t>
            </a:r>
          </a:p>
          <a:p>
            <a:pPr algn="just">
              <a:lnSpc>
                <a:spcPts val="4080"/>
              </a:lnSpc>
            </a:pPr>
            <a:r>
              <a:rPr lang="en-US" sz="3400" spc="-9">
                <a:solidFill>
                  <a:srgbClr val="224D83"/>
                </a:solidFill>
                <a:latin typeface="Vollkorn"/>
              </a:rPr>
              <a:t>Модульний контроль – це оцінювання якості засвоєння навчального матеріалу змістових модулів. Модульний контроль проводиться у вигляді модульної контрольної роботи.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615213"/>
            <a:ext cx="16180068" cy="742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Підсумковий (семестровий) контроль (екзамен):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 </a:t>
            </a:r>
          </a:p>
          <a:p>
            <a:pPr algn="just">
              <a:lnSpc>
                <a:spcPts val="3960"/>
              </a:lnSpc>
            </a:pPr>
            <a:r>
              <a:rPr lang="en-US" sz="3300" spc="-9">
                <a:solidFill>
                  <a:srgbClr val="224D83"/>
                </a:solidFill>
                <a:latin typeface="Vollkorn"/>
              </a:rPr>
              <a:t>5. У разі, якщо здобувач вищої освіти отримав від 0 до 59 балів, то в відомість за національною шкалою виставляється оцінка “незараховано” (“F” та “FX” відповідно до шкали ЄКТС).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DAGCYqFvlO4</dc:identifier>
  <dcterms:modified xsi:type="dcterms:W3CDTF">2011-08-01T06:04:30Z</dcterms:modified>
  <cp:revision>1</cp:revision>
  <dc:title>Сучасні економічні теорії, копія</dc:title>
</cp:coreProperties>
</file>