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4" r:id="rId6"/>
    <p:sldId id="262" r:id="rId7"/>
    <p:sldId id="265" r:id="rId8"/>
    <p:sldId id="263" r:id="rId9"/>
    <p:sldId id="271" r:id="rId10"/>
    <p:sldId id="272" r:id="rId11"/>
    <p:sldId id="274" r:id="rId12"/>
    <p:sldId id="273" r:id="rId13"/>
    <p:sldId id="277" r:id="rId14"/>
    <p:sldId id="275" r:id="rId15"/>
    <p:sldId id="27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4DD3C5-9E61-4953-AFB6-6AA52B3B1AB3}">
  <a:tblStyle styleId="{464DD3C5-9E61-4953-AFB6-6AA52B3B1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448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3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7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6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42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89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51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54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52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2694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7884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181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49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4242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1487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1166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3663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5465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2053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7091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785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3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1066800" y="1524000"/>
            <a:ext cx="7010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Noto Sans Symbols"/>
              <a:buNone/>
            </a:pPr>
            <a:r>
              <a:rPr lang="uk-UA" sz="5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Тектонічна будова території 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361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-Подільська плита (ВПП)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613611"/>
            <a:ext cx="4572000" cy="624438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ВПП складається з магматичних і метаморфічних гірських порід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архейського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ранньопротерозойського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віку, розчленованих на окремі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структурному відношенні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поділяється на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моноклінальний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схил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палеозойський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прогин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Галицько-Волинську синеклізу, в межах якої фундамент залягає на глибині 7000 м. У геоморфологічному відношенні в межах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виділяються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 і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височини,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Поліська низовина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пасмо горбистих піднять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Розточчя.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чохла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коливається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2000 до 2500 метрів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photoukraine.com/i/articles/Volyno-Podolskaya%20Plita%20Photos/001-Vol-Pod%20Plita%20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091"/>
            <a:ext cx="4572000" cy="30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0" y="6054712"/>
            <a:ext cx="459004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розташування ВПП</a:t>
            </a:r>
            <a:endPara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Волино-Подільская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плита, 2 – західний схил УЩ, 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північно-західна частина Східно-Європейської платформи,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Предкарпатський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прогин</a:t>
            </a:r>
          </a:p>
        </p:txBody>
      </p:sp>
      <p:pic>
        <p:nvPicPr>
          <p:cNvPr id="1034" name="Picture 10" descr="006.jpg (600×39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72" y="613611"/>
            <a:ext cx="4588928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photoukraine.com/i/articles/Volyno-Podolskaya%20Plita%20Photos/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72" y="3657600"/>
            <a:ext cx="4588928" cy="28986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4590048" y="6556274"/>
            <a:ext cx="4537023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Нижньопалеозойські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відклади (Хмельницька область)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-Донецька западина (ДДЗ)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80000"/>
            <a:ext cx="4572000" cy="23584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рельєфі на поверхні їй відповідає Придніпровська низовина. ДДЗ знаходиться під осадовими породами на глибині до 12 км, що є однією з найбільших западин Східноєвропейської платформи. Вона виповнена осадовими відкладами палеозойського, мезозойського і кайнозойського періодів. З породами девонського і кам'яновугільного періодів пов'язані родовища нафти і газу, а також солі, що поховані під іншими осадовими породами.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onspekta.net/studopediaorg/baza12/2672551770292.files/image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00"/>
            <a:ext cx="4572000" cy="23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Уроки 2017\фото\b54006b5b2609ab5967e6b8ad2ab88b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8407"/>
            <a:ext cx="9143999" cy="4019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43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32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Причорноморська западина (ПЧЗ)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43239"/>
            <a:ext cx="9144000" cy="1237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рельєфі їй відповідає Причорноморська низовина. Западина знаходиться на південній окраїні Східноєвропейської платформи. Докембрійський фундамент залягає тут на глибинах 600-3200 м, вище нагромадились палеозойські, мезозойські і кайнозойські відклади.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Уроки 2017\фото\14674814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3999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24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992" y="0"/>
            <a:ext cx="9184991" cy="6788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 складчаста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кряж)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78873"/>
            <a:ext cx="4514850" cy="61791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 в сучасному рельєфі Донецькою височиною –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кряжем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на поверхню виходять девонські і карбонові (кам'яновугільні) породи. Це структура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герцинського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горотворення. З товщею карбонових відкладів, потужність яких досягає 12 км, пов'язані поклади кам'яного вугілля.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C:\Users\User\Desktop\220px-Rocks_near_Dereve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7" y="3006438"/>
            <a:ext cx="4499863" cy="3851562"/>
          </a:xfrm>
          <a:prstGeom prst="rect">
            <a:avLst/>
          </a:prstGeom>
          <a:noFill/>
        </p:spPr>
      </p:pic>
      <p:pic>
        <p:nvPicPr>
          <p:cNvPr id="10" name="Picture 4" descr="C:\Users\User\Desktop\131022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4514849" y="3494634"/>
            <a:ext cx="4629149" cy="3363366"/>
          </a:xfrm>
          <a:prstGeom prst="rect">
            <a:avLst/>
          </a:prstGeom>
          <a:noFill/>
        </p:spPr>
      </p:pic>
      <p:pic>
        <p:nvPicPr>
          <p:cNvPr id="11" name="Picture 4" descr="D:\Уроки 2017\фото\300px-Пример_2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48" y="678873"/>
            <a:ext cx="4629150" cy="281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28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24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Карпатська складчаста структура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7489"/>
            <a:ext cx="4629150" cy="6225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розташована східна частина Карпатської складчастої системи. Основними структурними елементами системи є: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покривно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-складчаста споруда (більш древня частина — Внутрішні Карпати — представлені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Мармарошським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масивом, та Зовнішні Карпати, які представлені системою,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кулісоподібно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розміщених її покривів, що утворились внаслідок насування осадових порід колишнього Карпатського басейну на схід, у бік Східноєвропейської платформи).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Мармарошський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масив складений кристалічними породами протерозойського віку та осадовим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мезокайнозойським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чохлом. Тут є родовища марганцю, виробного каміння. Зовнішні Карпати складені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крейдово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-палеогеновим флішем потужністю до 5-9 км, бідним на корисні копалини.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Покривно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-складчаста споруда відповідає у рельєфі Українським Карпатам.</a:t>
            </a:r>
          </a:p>
          <a:p>
            <a:pPr algn="just"/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Передкарпатський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прогин, виповнений осадовими породами неогену. Багатий на родовища вуглеводнів, кам’яної і калійної солей, озокериту, сірки, будматеріалів тощо. Відповідає в рельєфі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Передкарпатській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височині.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Закарпатський прогин (східна частина), заповнений осадовими і вулканічними породами неогену. З осадовими породами пов’язані родовища солі, газу, бурого вугілля. З породами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Вигорлат-Гутинського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вулканічного пасма, який відповідає зоні Закарпатського розлому (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андезитами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базальтами, туфами тощо), пов’язані родовища поліметалів (в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золота), бариту, ртуті. У рельєфі відповідає Закарпатській низовині та Вулканічному хребту.</a:t>
            </a:r>
          </a:p>
          <a:p>
            <a:pPr marL="0" indent="0"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konspekta.net/studopediaorg/baza12/2672551770292.files/image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655198"/>
            <a:ext cx="4514850" cy="24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3146604"/>
            <a:ext cx="4514850" cy="3711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281079"/>
            <a:ext cx="3325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Рахівський кристалічний масив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1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39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Складчаста споруда Гірського Криму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73964"/>
            <a:ext cx="4629150" cy="61840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складчастої споруди (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мегаантиклінорію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Гірського Криму) виділяють ядро (що утворилось в мезозої, в кіммерійську складчастість), а також її східне продовження (Керченський півострів), та північне продовження (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монокліналі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передгірних пасом). Формування східного і північного продовжень та обновлення (підняття) споруди Гірського Криму відбувалось під час альпійської складчастості — горотворних процесів на початку неогену. Одночасно південне крило споруди опустилось при формуванні Чорноморської глибоководної западини. Утворився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Індоло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-Кубанський прогин (у рельєфі він відповідає південній частині дна Азовського моря і північній частині Керченського півострова).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8425" y="3999054"/>
            <a:ext cx="4574314" cy="2858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5" y="673963"/>
            <a:ext cx="4514125" cy="332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9053"/>
            <a:ext cx="4628425" cy="2858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0474" y="6550222"/>
            <a:ext cx="353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Рифові вапняки (гора Сокіл біля Судака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28063" y="3537387"/>
            <a:ext cx="45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Медвідь-гора – самий відомий лаколіт Кримських гір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2222" y="6550223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Тріасово-нижньоюрський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фліш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7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2"/>
              </a:buClr>
              <a:buSzPts val="3200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Тектонічні структури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великі ділянки  земної кори, які обмежені глибинними розломами. </a:t>
            </a:r>
            <a:endParaRPr lang="uk-UA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792" y="1352859"/>
            <a:ext cx="7953832" cy="5263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uk-UA" sz="3600" b="1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Платформа</a:t>
            </a:r>
            <a:r>
              <a:rPr lang="uk-UA" sz="36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 </a:t>
            </a:r>
            <a:r>
              <a:rPr lang="en-US" sz="36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/>
            </a:r>
            <a:br>
              <a:rPr lang="en-US" sz="36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uk-UA" sz="28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стійка, малорухлива,</a:t>
            </a:r>
            <a:r>
              <a:rPr lang="en-US" sz="28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800" i="0" dirty="0" smtClean="0">
                <a:solidFill>
                  <a:schemeClr val="dk2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вирівняна ділянка літосферної плити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4294967295"/>
          </p:nvPr>
        </p:nvSpPr>
        <p:spPr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dirty="0"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endParaRPr lang="uk-UA" sz="2400" b="0" i="0" u="none" strike="noStrike" cap="none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578016" y="762000"/>
            <a:ext cx="134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Плита</a:t>
            </a:r>
            <a:r>
              <a:rPr lang="en-US" sz="2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44" name="Google Shape;144;p12"/>
          <p:cNvSpPr txBox="1"/>
          <p:nvPr/>
        </p:nvSpPr>
        <p:spPr>
          <a:xfrm>
            <a:off x="3575132" y="762000"/>
            <a:ext cx="19589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Западина</a:t>
            </a:r>
            <a:r>
              <a:rPr lang="en-US" sz="18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45" name="Google Shape;145;p12"/>
          <p:cNvSpPr txBox="1"/>
          <p:nvPr/>
        </p:nvSpPr>
        <p:spPr>
          <a:xfrm>
            <a:off x="7185023" y="762000"/>
            <a:ext cx="10302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Щит</a:t>
            </a:r>
            <a:r>
              <a:rPr lang="en-US" sz="2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46" name="Google Shape;146;p12"/>
          <p:cNvSpPr txBox="1"/>
          <p:nvPr/>
        </p:nvSpPr>
        <p:spPr>
          <a:xfrm>
            <a:off x="0" y="18813"/>
            <a:ext cx="9143999" cy="7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None/>
            </a:pPr>
            <a:r>
              <a:rPr lang="uk-UA" sz="2800" b="1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Горизонтальна</a:t>
            </a:r>
            <a:r>
              <a:rPr lang="en-US" sz="2800" b="1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800" b="1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будова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800" b="1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платформи</a:t>
            </a:r>
            <a:r>
              <a:rPr lang="en-US" sz="2000" b="1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/>
            </a:r>
            <a:br>
              <a:rPr lang="en-US" sz="2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uk-UA" sz="2000" i="0" u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(за потужністю осадового чохла):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61905" cy="5647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201"/>
              </a:buClr>
              <a:buSzPts val="3000"/>
              <a:buFont typeface="Verdana"/>
              <a:buNone/>
            </a:pPr>
            <a:r>
              <a:rPr lang="uk-UA" sz="2800" b="1" i="0" u="none" dirty="0" smtClean="0">
                <a:solidFill>
                  <a:srgbClr val="03020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1. Східноєвропейська </a:t>
            </a:r>
            <a:r>
              <a:rPr lang="uk-UA" sz="2800" b="1" i="1" u="none" dirty="0" smtClean="0">
                <a:solidFill>
                  <a:srgbClr val="03020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давня докембрійська платформа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4038600" cy="1884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1)  </a:t>
            </a:r>
            <a:r>
              <a:rPr lang="uk-UA" sz="2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Блоки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платформи </a:t>
            </a:r>
            <a:r>
              <a:rPr lang="uk-UA" sz="2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складені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000" i="1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магматичними породами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uk-UA" sz="2000" b="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Clr>
                <a:schemeClr val="accent2"/>
              </a:buClr>
              <a:buSzPts val="2200"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Український щит (УЩ)</a:t>
            </a:r>
          </a:p>
          <a:p>
            <a:pPr>
              <a:lnSpc>
                <a:spcPct val="100000"/>
              </a:lnSpc>
              <a:spcBef>
                <a:spcPts val="440"/>
              </a:spcBef>
              <a:buClr>
                <a:schemeClr val="accent2"/>
              </a:buClr>
              <a:buSzPts val="2200"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Воронезький масив (ВМ)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4294967295"/>
          </p:nvPr>
        </p:nvSpPr>
        <p:spPr>
          <a:xfrm>
            <a:off x="4038600" y="1219200"/>
            <a:ext cx="5105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2) </a:t>
            </a:r>
            <a:r>
              <a:rPr lang="uk-UA" sz="2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Блоки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платформи </a:t>
            </a:r>
            <a:r>
              <a:rPr lang="uk-UA" sz="20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складені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000" i="1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осадовими породами</a:t>
            </a:r>
          </a:p>
          <a:p>
            <a:pPr marL="469900" marR="0" lvl="0" indent="-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Волино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-Подільська плита (ВПП)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Львівсько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-Волинська западина (ЛЗ)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Припятський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прогин (</a:t>
            </a:r>
            <a:r>
              <a:rPr lang="uk-UA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ПрП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Причорноморська западина (ПЧЗ)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Дніпровсько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-Донецька западина (ДДЗ)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ts val="2000"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Донецька складчаста споруда (ДСС)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212725" y="20129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0" y="5565810"/>
            <a:ext cx="9143999" cy="12921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2. </a:t>
            </a:r>
            <a:r>
              <a:rPr lang="uk-UA" sz="2800" b="1" i="1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Молоді палеозойські платформи (плити):</a:t>
            </a:r>
            <a:r>
              <a:rPr lang="uk-UA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uk-UA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Скіфська та Західноєвропейська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45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ctr">
              <a:spcBef>
                <a:spcPts val="0"/>
              </a:spcBef>
              <a:buClr>
                <a:schemeClr val="accent2"/>
              </a:buClr>
              <a:buSzPts val="2600"/>
            </a:pPr>
            <a:r>
              <a:rPr lang="uk-UA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Рухомі (складчасті, геосинклінальні) пояси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br>
              <a:rPr lang="en-US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uk-UA" sz="24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видовжені ділянки між літосферними плитами, у </a:t>
            </a:r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</a:t>
            </a:r>
            <a:r>
              <a:rPr lang="uk-UA" sz="24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ежах яких проявляються інтенсивні горизонтальні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вертикальні рухи.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98975" y="1630362"/>
            <a:ext cx="4568824" cy="5227637"/>
          </a:xfrm>
        </p:spPr>
        <p:txBody>
          <a:bodyPr/>
          <a:lstStyle/>
          <a:p>
            <a:pPr marL="0" lvl="0" indent="0">
              <a:spcBef>
                <a:spcPts val="520"/>
              </a:spcBef>
              <a:buClr>
                <a:schemeClr val="accent2"/>
              </a:buClr>
              <a:buSzPts val="2600"/>
              <a:buNone/>
            </a:pPr>
            <a:endParaRPr lang="uk-UA" sz="2400" b="0" dirty="0" smtClean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>
              <a:spcBef>
                <a:spcPts val="520"/>
              </a:spcBef>
              <a:buClr>
                <a:schemeClr val="accent2"/>
              </a:buClr>
              <a:buSzPts val="2600"/>
              <a:buNone/>
            </a:pPr>
            <a:r>
              <a:rPr lang="uk-UA" sz="24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межа рухомих поясів виділяють</a:t>
            </a:r>
          </a:p>
          <a:p>
            <a:pPr marL="0" lvl="0" indent="0">
              <a:spcBef>
                <a:spcPts val="520"/>
              </a:spcBef>
              <a:buClr>
                <a:schemeClr val="accent2"/>
              </a:buClr>
              <a:buSzPts val="2600"/>
              <a:buNone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складчасті споруди (1),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крайові (передгірні) (2)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та міжгірні прогини (3)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Google Shape;153;p13" descr="рухливий пояс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0" y="1749534"/>
            <a:ext cx="4498975" cy="330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66" y="4244180"/>
            <a:ext cx="6226834" cy="2314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144000" cy="684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erdana"/>
              <a:buNone/>
            </a:pPr>
            <a:r>
              <a:rPr lang="uk-UA" sz="2800" b="1" i="0" u="none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Середземноморський рухомий пояс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4294967295"/>
          </p:nvPr>
        </p:nvSpPr>
        <p:spPr>
          <a:xfrm>
            <a:off x="0" y="1514006"/>
            <a:ext cx="4616971" cy="323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r>
              <a:rPr lang="uk-UA" sz="2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1) Карпатська складчаста система: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Карпатська </a:t>
            </a:r>
            <a:r>
              <a:rPr lang="uk-UA" sz="24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покривно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-складчаста споруда (КПСС)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uk-UA" sz="24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Передкарпатський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прогин (ПКП)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algn="just">
              <a:lnSpc>
                <a:spcPct val="100000"/>
              </a:lnSpc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Закарпатська западина (ЗКЗ)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4294967295"/>
          </p:nvPr>
        </p:nvSpPr>
        <p:spPr>
          <a:xfrm>
            <a:off x="4736892" y="2698231"/>
            <a:ext cx="4407108" cy="323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lang="uk-UA" sz="2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2) Кримська складчаста система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Складчасто-</a:t>
            </a:r>
            <a:r>
              <a:rPr lang="uk-UA" sz="24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брилова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споруда Гірського Криму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indent="0" algn="just">
              <a:lnSpc>
                <a:spcPct val="100000"/>
              </a:lnSpc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Індоло</a:t>
            </a: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-Кубанський прогин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  <a:sym typeface="Verdana"/>
            </a:endParaRPr>
          </a:p>
          <a:p>
            <a:pPr indent="0">
              <a:lnSpc>
                <a:spcPct val="100000"/>
              </a:lnSpc>
              <a:spcBef>
                <a:spcPts val="520"/>
              </a:spcBef>
              <a:buClr>
                <a:schemeClr val="accent2"/>
              </a:buClr>
              <a:buSzPts val="2600"/>
            </a:pPr>
            <a:r>
              <a:rPr lang="uk-UA" sz="24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Чорноморська западина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28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uk-UA" sz="1400" b="1" i="0" strike="noStrike" cap="none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Тектонічна будова території України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515"/>
            <a:ext cx="9144000" cy="65714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8189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ЩИТ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піднятою ділянкою платформи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581892"/>
            <a:ext cx="4620535" cy="62761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 близько 45% площі України; є виступом докембрійського фундаменту Східноєвропейської платформи. Геологічні структури фундаменту утворюють два поверхи: архейський (віком 4...2,6 млрд. р.) та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нижньопротерозойський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(2,6-1,6 млрд. р.). Після утворення платформи (1,6 млрд. р. тому) в періоди тектонічної активізації протікало формування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посторогенних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інтрузій (Коростенський і Корсунь-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Новомиргородський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Приазовський комплекс лужних порід); утворення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внутрішньоплатформенних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рифтів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(Овруцького,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Волино-Оршанського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581892"/>
            <a:ext cx="4514849" cy="6276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 descr="https://www.photoukraine.com/i/articles/Ukrainskiy%20Schyt%20Photos/002-Ukrainian%20Sheld%20Sch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29" y="581891"/>
            <a:ext cx="4506282" cy="37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6328" y="4365010"/>
            <a:ext cx="4497622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блокового розподілу Українського щита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мегаблоки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Українського щита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– Приазовський, 2 – Середньо-Придніпровський, 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Кіровоградський, 4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Росинсько-Тикичський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Дністровсько-Бугський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 – Північно-Західний)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міжблокові шовні зони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Оріхово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-Павлоградська,</a:t>
            </a:r>
          </a:p>
          <a:p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Інгулецько-Криворіжська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– </a:t>
            </a:r>
            <a:r>
              <a:rPr lang="uk-UA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Голованевська</a:t>
            </a:r>
            <a:r>
              <a:rPr lang="uk-UA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основні глибинні розломи;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границя Українського щита;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архейські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зеленокам'яні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ранньопротерозойські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габро-гранітні масиви;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середньопротерозойсі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габро-гранітні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плутони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границі </a:t>
            </a:r>
            <a:r>
              <a:rPr lang="uk-U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мегаблоків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" y="4147682"/>
            <a:ext cx="4643147" cy="2710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50223"/>
            <a:ext cx="465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Відслонення гранітів (Житомирська область)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2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818</Words>
  <Application>Microsoft Office PowerPoint</Application>
  <PresentationFormat>Экран (4:3)</PresentationFormat>
  <Paragraphs>93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Noto Sans Symbols</vt:lpstr>
      <vt:lpstr>Calibri</vt:lpstr>
      <vt:lpstr>Arial</vt:lpstr>
      <vt:lpstr>Times New Roman</vt:lpstr>
      <vt:lpstr>Verdana</vt:lpstr>
      <vt:lpstr>Calibri Light</vt:lpstr>
      <vt:lpstr>Тема Office</vt:lpstr>
      <vt:lpstr>Презентация PowerPoint</vt:lpstr>
      <vt:lpstr>Тектонічні структури – це великі ділянки  земної кори, які обмежені глибинними розломами. </vt:lpstr>
      <vt:lpstr>Платформа   стійка, малорухлива, вирівняна ділянка літосферної плити</vt:lpstr>
      <vt:lpstr>Презентация PowerPoint</vt:lpstr>
      <vt:lpstr>1. Східноєвропейська давня докембрійська платформа</vt:lpstr>
      <vt:lpstr>Рухомі (складчасті, геосинклінальні) пояси  видовжені ділянки між літосферними плитами, у межах яких проявляються інтенсивні горизонтальні та  вертикальні рухи.</vt:lpstr>
      <vt:lpstr>Середземноморський рухомий пояс</vt:lpstr>
      <vt:lpstr>Тектонічна будова території України</vt:lpstr>
      <vt:lpstr>УКРАЇНСЬКИЙ ЩИТ є піднятою ділянкою платформи</vt:lpstr>
      <vt:lpstr>Волино-Подільська плита (ВПП)</vt:lpstr>
      <vt:lpstr>Дніпровсько-Донецька западина (ДДЗ)</vt:lpstr>
      <vt:lpstr>Причорноморська западина (ПЧЗ)</vt:lpstr>
      <vt:lpstr>Донецька складчаста область (Донецький кряж)</vt:lpstr>
      <vt:lpstr>Карпатська складчаста структура</vt:lpstr>
      <vt:lpstr>Складчаста споруда Гірського Криму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40</cp:revision>
  <dcterms:modified xsi:type="dcterms:W3CDTF">2020-05-11T13:56:30Z</dcterms:modified>
</cp:coreProperties>
</file>