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4" r:id="rId16"/>
    <p:sldId id="273" r:id="rId17"/>
    <p:sldId id="274" r:id="rId18"/>
    <p:sldId id="275" r:id="rId19"/>
    <p:sldId id="276" r:id="rId20"/>
    <p:sldId id="277" r:id="rId21"/>
    <p:sldId id="278" r:id="rId22"/>
    <p:sldId id="258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6F407-95D8-464D-A70E-654A86F50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012" y="295834"/>
            <a:ext cx="8791575" cy="1448081"/>
          </a:xfrm>
        </p:spPr>
        <p:txBody>
          <a:bodyPr/>
          <a:lstStyle/>
          <a:p>
            <a:pPr algn="ctr"/>
            <a:r>
              <a:rPr lang="uk-UA" sz="4000" dirty="0"/>
              <a:t>Тема 4. Філософія науки ХІХ-ХХ ст.</a:t>
            </a:r>
            <a:br>
              <a:rPr lang="uk-UA" sz="4000" dirty="0"/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012B17-7F67-4CC9-9259-5A703E365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9178" y="1963270"/>
            <a:ext cx="9302564" cy="4065494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1.	Концепція наукового пізнання Е. </a:t>
            </a:r>
            <a:r>
              <a:rPr lang="uk-UA" dirty="0" err="1"/>
              <a:t>Маха</a:t>
            </a:r>
            <a:r>
              <a:rPr lang="uk-UA" dirty="0"/>
              <a:t>. </a:t>
            </a:r>
          </a:p>
          <a:p>
            <a:r>
              <a:rPr lang="uk-UA" dirty="0"/>
              <a:t>2.	Природна концепція світу Р.  Авенаріуса. </a:t>
            </a:r>
          </a:p>
          <a:p>
            <a:r>
              <a:rPr lang="uk-UA" dirty="0"/>
              <a:t>3.	«Логічний атомізм» Б. Рассела. </a:t>
            </a:r>
          </a:p>
          <a:p>
            <a:r>
              <a:rPr lang="uk-UA" dirty="0"/>
              <a:t>4.	Концепція «</a:t>
            </a:r>
            <a:r>
              <a:rPr lang="uk-UA" dirty="0" err="1"/>
              <a:t>мовних</a:t>
            </a:r>
            <a:r>
              <a:rPr lang="uk-UA" dirty="0"/>
              <a:t> ігор» Л. </a:t>
            </a:r>
            <a:r>
              <a:rPr lang="uk-UA" dirty="0" err="1"/>
              <a:t>Вітгентштейна</a:t>
            </a:r>
            <a:r>
              <a:rPr lang="uk-UA" dirty="0"/>
              <a:t>.</a:t>
            </a:r>
          </a:p>
          <a:p>
            <a:r>
              <a:rPr lang="uk-UA" dirty="0"/>
              <a:t>5.	Концепція теоретичного реалізму П. </a:t>
            </a:r>
            <a:r>
              <a:rPr lang="uk-UA" dirty="0" err="1"/>
              <a:t>Фейєрабенда</a:t>
            </a:r>
            <a:r>
              <a:rPr lang="uk-UA" dirty="0"/>
              <a:t>. </a:t>
            </a:r>
          </a:p>
          <a:p>
            <a:r>
              <a:rPr lang="uk-UA" dirty="0"/>
              <a:t>6.	Вчення про теорію як форму наукового пізнання К. Поппера.</a:t>
            </a:r>
          </a:p>
          <a:p>
            <a:r>
              <a:rPr lang="uk-UA" dirty="0"/>
              <a:t>7.	Методологія науково-дослідницьких програм І. </a:t>
            </a:r>
            <a:r>
              <a:rPr lang="uk-UA" dirty="0" err="1"/>
              <a:t>Лакатоса</a:t>
            </a:r>
            <a:r>
              <a:rPr lang="uk-UA" dirty="0"/>
              <a:t>.</a:t>
            </a:r>
          </a:p>
          <a:p>
            <a:r>
              <a:rPr lang="uk-UA" dirty="0"/>
              <a:t>8.	Модель </a:t>
            </a:r>
            <a:r>
              <a:rPr lang="uk-UA" dirty="0" err="1"/>
              <a:t>епістеми</a:t>
            </a:r>
            <a:r>
              <a:rPr lang="uk-UA" dirty="0"/>
              <a:t> Мішеля Фуко.</a:t>
            </a:r>
          </a:p>
          <a:p>
            <a:r>
              <a:rPr lang="uk-UA" dirty="0"/>
              <a:t>9.	Модель концептуальних популяцій Стівена </a:t>
            </a:r>
            <a:r>
              <a:rPr lang="uk-UA" dirty="0" err="1"/>
              <a:t>Тулміна</a:t>
            </a:r>
            <a:r>
              <a:rPr lang="uk-UA" dirty="0"/>
              <a:t>.</a:t>
            </a:r>
          </a:p>
          <a:p>
            <a:r>
              <a:rPr lang="uk-UA" dirty="0"/>
              <a:t>10.	Модель мережевої організації теоретичного знання Лоуренса (</a:t>
            </a:r>
            <a:r>
              <a:rPr lang="uk-UA" dirty="0" err="1"/>
              <a:t>Ларрі</a:t>
            </a:r>
            <a:r>
              <a:rPr lang="uk-UA" dirty="0"/>
              <a:t>) </a:t>
            </a:r>
            <a:r>
              <a:rPr lang="uk-UA" dirty="0" err="1"/>
              <a:t>Лаудана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591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38974-BD23-4C35-A4C4-578E9476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/>
              <a:t>5. Концепція теоретичного реалізму П. </a:t>
            </a:r>
            <a:r>
              <a:rPr lang="uk-UA" sz="2800" dirty="0" err="1"/>
              <a:t>Фейєрабенда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40ACD0-1539-4583-8797-9037DA3EAC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Пол </a:t>
            </a:r>
            <a:r>
              <a:rPr lang="uk-UA" dirty="0" err="1"/>
              <a:t>Фейєрабенд</a:t>
            </a:r>
            <a:r>
              <a:rPr lang="uk-UA" dirty="0"/>
              <a:t> у своїй концепції теоретичного реалізму пропонував анархістський підхід до науки, стверджуючи, що немає єдиного методу. </a:t>
            </a:r>
          </a:p>
          <a:p>
            <a:pPr algn="just"/>
            <a:r>
              <a:rPr lang="uk-UA" dirty="0"/>
              <a:t>Він наголошував на плюралізмі методів, які дозволяють науці бути творчою і відкритою до інновацій. </a:t>
            </a:r>
          </a:p>
          <a:p>
            <a:pPr algn="just"/>
            <a:r>
              <a:rPr lang="uk-UA" dirty="0"/>
              <a:t>У сфері національної безпеки це підкреслює необхідність гнучких підходів до аналізу загроз.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3086CB3-F130-46ED-A7CF-E396D1AEB6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2883" y="2249486"/>
            <a:ext cx="4875213" cy="30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4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4CF30-6106-445D-9E30-DE5125D6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1A38D1-7B6F-42EF-AEDF-1E3126233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 err="1"/>
              <a:t>Фейєрабенд</a:t>
            </a:r>
            <a:r>
              <a:rPr lang="uk-UA" dirty="0"/>
              <a:t> критикував догматичні методи, як-от верифікацію, закликаючи до експериментів із різними стратегіями. </a:t>
            </a:r>
          </a:p>
          <a:p>
            <a:pPr algn="just"/>
            <a:r>
              <a:rPr lang="uk-UA" dirty="0"/>
              <a:t>Його ідеї корисні для протидії жорстким структурам у наукових дослідженнях безпеки, але можуть призвести до хаосу. </a:t>
            </a:r>
          </a:p>
          <a:p>
            <a:pPr algn="just"/>
            <a:r>
              <a:rPr lang="uk-UA" dirty="0"/>
              <a:t>Ця концепція важлива для розуміння етичних і методологічних викликів у воєнних науках.</a:t>
            </a: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009536-B0A3-43BC-9444-DEC80B7B07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60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67911-2F8E-433B-BCDB-C81FE9CB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6. Вчення про теорію як форму наукового пізнання К. Поппера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1FBBEC-9ECE-44A8-B69E-EDF776449C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Карл Поппер вважав, що теорія є науковою, якщо її можна фальсифікувати через емпіричні тести. </a:t>
            </a:r>
          </a:p>
          <a:p>
            <a:pPr algn="just"/>
            <a:r>
              <a:rPr lang="uk-UA" dirty="0"/>
              <a:t>Він наголошував на критичному раціоналізмі, де наука прогресує через спростування гіпотез. </a:t>
            </a:r>
          </a:p>
          <a:p>
            <a:pPr algn="just"/>
            <a:r>
              <a:rPr lang="uk-UA" dirty="0"/>
              <a:t>У контексті безпеки це дозволяє перевіряти гіпотези про загрози, такі як ядерний тероризм.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E99A901-4FE7-456B-8502-F04825D780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3" y="2331989"/>
            <a:ext cx="4875213" cy="31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A9E7E-D3C0-4A04-833F-F1E42B06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981504-1BD0-45D2-9C49-F42C98EF7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Поппер відкидав індукцію, пропонуючи гіпотетико-дедуктивний метод як основу науки. </a:t>
            </a:r>
          </a:p>
          <a:p>
            <a:pPr algn="just"/>
            <a:r>
              <a:rPr lang="uk-UA" dirty="0"/>
              <a:t>Його підхід сприяє розвитку відкритих і адаптивних стратегій у національній безпеці, але може бути складним для застосування в невизначених умовах. </a:t>
            </a:r>
          </a:p>
          <a:p>
            <a:pPr algn="just"/>
            <a:r>
              <a:rPr lang="uk-UA" dirty="0"/>
              <a:t>Ця концепція важлива для критичного аналізу наукових даних про безпеку.</a:t>
            </a: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107E169-1AAA-4AB1-B2F6-2171C5189C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682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765DA-97B0-40A1-8DD6-7D25F62D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7. Методологія науково-дослідницьких програм І. </a:t>
            </a:r>
            <a:r>
              <a:rPr lang="uk-UA" dirty="0" err="1"/>
              <a:t>Лакатоса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A0FC22-7400-41BF-99A0-D2F5CBC3F2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 err="1"/>
              <a:t>Імре</a:t>
            </a:r>
            <a:r>
              <a:rPr lang="uk-UA" dirty="0"/>
              <a:t> </a:t>
            </a:r>
            <a:r>
              <a:rPr lang="uk-UA" dirty="0" err="1"/>
              <a:t>Лакатос</a:t>
            </a:r>
            <a:r>
              <a:rPr lang="uk-UA" dirty="0"/>
              <a:t> запропонував методологію науково-дослідницьких програм, де наука розвивається через "тверде ядро" і "захисний пояс" гіпотез. </a:t>
            </a:r>
          </a:p>
          <a:p>
            <a:pPr algn="just"/>
            <a:r>
              <a:rPr lang="uk-UA" dirty="0"/>
              <a:t>Він стверджував, що програми прогресують, якщо вони пояснюють нові факти і витримують критику. </a:t>
            </a:r>
          </a:p>
          <a:p>
            <a:pPr algn="just"/>
            <a:r>
              <a:rPr lang="uk-UA" dirty="0"/>
              <a:t>У сфері безпеки це допомагає оцінювати ефективність стратегій через їхній розвиток і адаптацію.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04D2A7D-1B8B-4503-8D26-7CC7C62ACF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5848" y="1949592"/>
            <a:ext cx="3091164" cy="454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02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E59F2-8C71-4B67-9CB9-1AA05D96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C27E94-5FC8-4852-BDE7-092E2B0A9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 err="1"/>
              <a:t>Лакатос</a:t>
            </a:r>
            <a:r>
              <a:rPr lang="uk-UA" dirty="0"/>
              <a:t> критикував як верифікацію, так і фальсифікацію, наголошуючи на поступовому вдосконаленні теорій. </a:t>
            </a:r>
          </a:p>
          <a:p>
            <a:pPr algn="just"/>
            <a:r>
              <a:rPr lang="uk-UA" dirty="0"/>
              <a:t>Його підхід корисний для аналізу складних систем, таких як </a:t>
            </a:r>
            <a:r>
              <a:rPr lang="uk-UA" dirty="0" err="1"/>
              <a:t>кіберзагрози</a:t>
            </a:r>
            <a:r>
              <a:rPr lang="uk-UA" dirty="0"/>
              <a:t>, але вимагає тривалого часу для оцінки.</a:t>
            </a:r>
          </a:p>
          <a:p>
            <a:pPr algn="just"/>
            <a:r>
              <a:rPr lang="uk-UA" dirty="0"/>
              <a:t> Ця концепція сприяє системному підходу до наукових досліджень у національній безпеці.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7961BC2-EB8A-4D5B-8624-30A13B3A3A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339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1AC1B-2BC5-453F-8CA8-65628689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8. Модель </a:t>
            </a:r>
            <a:r>
              <a:rPr lang="uk-UA" b="1" dirty="0" err="1"/>
              <a:t>епістеми</a:t>
            </a:r>
            <a:r>
              <a:rPr lang="uk-UA" b="1" dirty="0"/>
              <a:t> Мішеля Фуко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CC593B-B91A-49EA-8756-1977F6630E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Мішель Фуко у своїй моделі </a:t>
            </a:r>
            <a:r>
              <a:rPr lang="uk-UA" dirty="0" err="1"/>
              <a:t>епістеми</a:t>
            </a:r>
            <a:r>
              <a:rPr lang="uk-UA" dirty="0"/>
              <a:t> описував історичні зрізи знання, що визначаються культурними і соціальними умовами певної епохи.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Він стверджував, що наука розвивається в рамках "</a:t>
            </a:r>
            <a:r>
              <a:rPr lang="uk-UA" dirty="0" err="1"/>
              <a:t>епістем</a:t>
            </a:r>
            <a:r>
              <a:rPr lang="uk-UA" dirty="0"/>
              <a:t>", які змінюються через історичні переломи.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У контексті безпеки це дозволяє аналізувати, як уявлення про безпеку еволюціонують у різні епохи.</a:t>
            </a:r>
          </a:p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D910D6E-0CB1-4605-9FB2-7F3936015D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4474" y="2249486"/>
            <a:ext cx="4900284" cy="32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8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8C9F8-B387-4949-A278-D18FF7D8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C18A9C-AABC-4974-B454-B03814C04D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Фуко наголошував на владних і дискурсивних аспектах знання, що впливають на науку. </a:t>
            </a:r>
          </a:p>
          <a:p>
            <a:pPr algn="just"/>
            <a:r>
              <a:rPr lang="uk-UA" dirty="0"/>
              <a:t>Його модель корисна для розуміння історичних змін у стратегіях безпеки, але може бути суб’єктивною через акцент на дискурсі. </a:t>
            </a:r>
          </a:p>
          <a:p>
            <a:pPr algn="just"/>
            <a:r>
              <a:rPr lang="uk-UA" dirty="0"/>
              <a:t>Ця концепція допомагає досліджувати етичні та політичні аспекти наукових досліджень.</a:t>
            </a: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91F6F95-C03E-4B8F-946A-FF6FB4C07D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68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8EFF4-667B-4700-AC45-5B5F5553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9. Модель концептуальних популяцій Стівена </a:t>
            </a:r>
            <a:r>
              <a:rPr lang="uk-UA" dirty="0" err="1"/>
              <a:t>Тулміна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19F3E7-3133-4099-B1DB-6FCA07C742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Стівен </a:t>
            </a:r>
            <a:r>
              <a:rPr lang="uk-UA" dirty="0" err="1"/>
              <a:t>Тулмін</a:t>
            </a:r>
            <a:r>
              <a:rPr lang="uk-UA" dirty="0"/>
              <a:t> у своїй моделі концептуальних популяцій порівнював еволюцію наукових ідей із біологічною еволюцією. </a:t>
            </a:r>
          </a:p>
          <a:p>
            <a:pPr algn="just"/>
            <a:r>
              <a:rPr lang="uk-UA" dirty="0"/>
              <a:t>Він стверджував, що ідеї конкурують, адаптуються і виживають у залежності від контексту. </a:t>
            </a:r>
          </a:p>
          <a:p>
            <a:pPr algn="just"/>
            <a:r>
              <a:rPr lang="uk-UA" dirty="0"/>
              <a:t>У сфері безпеки це дозволяє аналізувати, як концепції безпеки еволюціонують через конкуренцію ідей.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111EDF5-AD0D-4405-9E96-ABA4E8661E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4412" y="2249486"/>
            <a:ext cx="5693677" cy="34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33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63E6B-9C37-4FE0-9527-4E9474F7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70708B-AEF9-4FBB-A16C-9E42535057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 err="1"/>
              <a:t>Тулмін</a:t>
            </a:r>
            <a:r>
              <a:rPr lang="uk-UA" dirty="0"/>
              <a:t> наголошував на історичному і соціальному контексті розвитку науки, відкидаючи універсальні методи. </a:t>
            </a:r>
          </a:p>
          <a:p>
            <a:pPr algn="just"/>
            <a:r>
              <a:rPr lang="uk-UA" dirty="0"/>
              <a:t>Його підхід корисний для розуміння змін у воєнних стратегіях, але може бути складним для кількісного аналізу.</a:t>
            </a:r>
          </a:p>
          <a:p>
            <a:pPr algn="just"/>
            <a:r>
              <a:rPr lang="uk-UA" dirty="0"/>
              <a:t> Ця модель сприяє міждисциплінарному підходу до проблем національної безпеки.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2670E02-B556-4F23-BEF2-93AFCF8C62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52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FA7E2CC-6A29-4023-9338-5E7F30EB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 Концепція наукового пізнання Е. </a:t>
            </a:r>
            <a:r>
              <a:rPr lang="uk-UA" dirty="0" err="1"/>
              <a:t>Маха</a:t>
            </a:r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576D082-0FFB-4FA6-A4CA-3E1D36CD8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922778" cy="37479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Ернст Мах вважав, що наукове пізнання базується на чуттєвих даних, які є основою нашого досвіду. </a:t>
            </a:r>
          </a:p>
          <a:p>
            <a:pPr algn="just"/>
            <a:r>
              <a:rPr lang="uk-UA" dirty="0"/>
              <a:t>Він наголошував на "економії мислення", коли наука прагне пояснювати явища найпростішим способом. </a:t>
            </a:r>
          </a:p>
          <a:p>
            <a:pPr algn="just"/>
            <a:r>
              <a:rPr lang="uk-UA" dirty="0"/>
              <a:t>У контексті безпеки ця концепція може допомогти аналізувати емпіричні дані про загрози без надмірних теоретичних спекуляцій.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E5A0E5D7-2F1E-496E-9994-24791E414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2635" y="1964530"/>
            <a:ext cx="3624776" cy="36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53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83883-CF9B-4042-8D7C-530334D4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10. Модель мережевої організації теоретичного знання Лоуренса (</a:t>
            </a:r>
            <a:r>
              <a:rPr lang="uk-UA" dirty="0" err="1"/>
              <a:t>Ларрі</a:t>
            </a:r>
            <a:r>
              <a:rPr lang="uk-UA" dirty="0"/>
              <a:t>) </a:t>
            </a:r>
            <a:r>
              <a:rPr lang="uk-UA" dirty="0" err="1"/>
              <a:t>Лаудана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3BF2C6-4EC1-4D48-AFC6-BEBE39C012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Лоуренс </a:t>
            </a:r>
            <a:r>
              <a:rPr lang="uk-UA" dirty="0" err="1"/>
              <a:t>Лаудан</a:t>
            </a:r>
            <a:r>
              <a:rPr lang="uk-UA" dirty="0"/>
              <a:t> у своїй моделі мережевої організації теоретичного знання описував науку як систему взаємопов’язаних теорій, методів і цілей. </a:t>
            </a:r>
          </a:p>
          <a:p>
            <a:pPr algn="just"/>
            <a:r>
              <a:rPr lang="uk-UA" dirty="0"/>
              <a:t>Він стверджував, що знання розвивається через їхню інтеграцію в мережу, яка адаптується до нових викликів. </a:t>
            </a:r>
          </a:p>
          <a:p>
            <a:pPr algn="just"/>
            <a:r>
              <a:rPr lang="uk-UA" dirty="0"/>
              <a:t>У контексті безпеки це допомагає інтегрувати різні підходи для аналізу загроз.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64FCF78-1D48-4856-A809-63C2BA3341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6366" y="2249486"/>
            <a:ext cx="4591045" cy="343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3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C8447-67B3-4D6F-82F5-D20BD161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24B2B2-0547-45BD-8E3A-A3112030B9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 err="1"/>
              <a:t>Лаудан</a:t>
            </a:r>
            <a:r>
              <a:rPr lang="uk-UA" dirty="0"/>
              <a:t> наголошував на раціональності вибору теорій, що базується на їхній продуктивності. </a:t>
            </a:r>
          </a:p>
          <a:p>
            <a:pPr algn="just"/>
            <a:r>
              <a:rPr lang="uk-UA" dirty="0"/>
              <a:t>Його модель корисна для системного аналізу </a:t>
            </a:r>
            <a:r>
              <a:rPr lang="uk-UA" dirty="0" err="1"/>
              <a:t>кіберзагроз</a:t>
            </a:r>
            <a:r>
              <a:rPr lang="uk-UA" dirty="0"/>
              <a:t> чи ядерної безпеки, але потребує детального емпіричного підтвердження. </a:t>
            </a:r>
          </a:p>
          <a:p>
            <a:pPr algn="just"/>
            <a:r>
              <a:rPr lang="uk-UA" dirty="0"/>
              <a:t>Ця концепція підкреслює важливість </a:t>
            </a:r>
            <a:r>
              <a:rPr lang="uk-UA" dirty="0" err="1"/>
              <a:t>міждисциплінарності</a:t>
            </a:r>
            <a:r>
              <a:rPr lang="uk-UA" dirty="0"/>
              <a:t> в сучасних наукових дослідженнях.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6D0E59-2B9D-4BC2-9D2C-355EDD136A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0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6AB7A-70ED-45BA-A438-5A597119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78E1F8-9406-4AB5-9177-1C698D807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4090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B1A66-3511-47EB-A8E0-7A4E66C4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0F05B3-4406-4BEC-8EA9-91BC6CE33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62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F1521-640D-4ACF-B845-1AE945BC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067C36-8F9B-423D-AC00-764291F09B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Мах критикував метафізичні конструкції, стверджуючи, що вони непотрібні для науки, якщо не мають емпіричної основи. </a:t>
            </a:r>
          </a:p>
          <a:p>
            <a:pPr algn="just"/>
            <a:r>
              <a:rPr lang="uk-UA" dirty="0"/>
              <a:t>Його підхід вплинув на розвиток емпіричного мислення, але зазнав критики за ігнорування теоретичних узагальнень. </a:t>
            </a:r>
          </a:p>
          <a:p>
            <a:pPr algn="just"/>
            <a:r>
              <a:rPr lang="uk-UA" dirty="0"/>
              <a:t>У сфері національної безпеки це підкреслює важливість перевірених фактів для стратегічного планування.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FA44DA9-13D6-441F-95E5-ED98285201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9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F02F7-716A-498E-86BD-470438D1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2. Природна концепція світу Р. Авенаріуса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7A1698-1C54-4462-B13D-7825F44A6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 err="1"/>
              <a:t>Ріхард</a:t>
            </a:r>
            <a:r>
              <a:rPr lang="uk-UA" dirty="0"/>
              <a:t> Авенаріус розробив природну концепцію світу, акцентуючи на "чистому переживанні" без поділу на суб’єкт і об’єкт. </a:t>
            </a:r>
          </a:p>
          <a:p>
            <a:pPr algn="just"/>
            <a:r>
              <a:rPr lang="uk-UA" dirty="0"/>
              <a:t>Він стверджував, що наука має ґрунтуватися на безпосередньому досвіді, уникаючи абстрактних спекуляцій. </a:t>
            </a:r>
          </a:p>
          <a:p>
            <a:pPr algn="just"/>
            <a:r>
              <a:rPr lang="uk-UA" dirty="0"/>
              <a:t>Ця ідея може бути корисною для аналізу психологічних аспектів безпеки, де суб’єктивний досвід важливий.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81DD024-C31D-4795-9E29-660642BC7B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3516" y="2097088"/>
            <a:ext cx="4944342" cy="34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4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6284B-9824-43B1-94D4-0BA89123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3E3080-C0D7-4CEC-81E9-B1F31F2824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Авенаріус критикував традиційну філософію за надмірну складність, пропонуючи простий опис реальності. </a:t>
            </a:r>
          </a:p>
          <a:p>
            <a:pPr algn="just"/>
            <a:r>
              <a:rPr lang="uk-UA" dirty="0"/>
              <a:t>Його концепція вплинула на емпіріокритицизм, але була обмеженою через брак уваги до теоретичних моделей. </a:t>
            </a:r>
          </a:p>
          <a:p>
            <a:pPr algn="just"/>
            <a:r>
              <a:rPr lang="uk-UA" dirty="0"/>
              <a:t>У контексті національної безпеки це підкреслює необхідність прямих спостережень для оцінки загроз.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722BB3E-336A-4241-AB63-10FA70036F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034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979E6-2012-441F-B298-5C06A7BC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3. «Логічний атомізм» Б. Рассела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0B218C-D2AC-4D4E-BC63-55F5B1B9F1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Бертран Рассел у своїй концепції "логічного атомізму" стверджував, що складні судження можна розкласти на прості "атомарні факти". </a:t>
            </a:r>
          </a:p>
          <a:p>
            <a:pPr algn="just"/>
            <a:r>
              <a:rPr lang="uk-UA" dirty="0"/>
              <a:t>Він використовував логічний аналіз для побудови наукового знання, спираючись на принципи математики. </a:t>
            </a:r>
          </a:p>
          <a:p>
            <a:pPr algn="just"/>
            <a:r>
              <a:rPr lang="uk-UA" dirty="0"/>
              <a:t>У сфері безпеки це може допомогти розібратися в складних стратегічних задачах через їх декомпозицію.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DD6800A-3DC6-4D1B-A8AC-51CC0AA7C1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9215" y="1837112"/>
            <a:ext cx="3110196" cy="46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3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EFF42-A257-4F1F-A24B-3E0E9AAE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FB346A-DF30-449F-A97C-DEC69EEA69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dirty="0"/>
              <a:t>Логічний атомізм сприяв розвитку аналітичної філософії, але зазнав критики за надмірну абстракцію. </a:t>
            </a:r>
            <a:r>
              <a:rPr lang="uk-UA" dirty="0" err="1"/>
              <a:t>Расселова</a:t>
            </a:r>
            <a:r>
              <a:rPr lang="uk-UA" dirty="0"/>
              <a:t> ідея важлива для точного формулювання гіпотез у наукових дослідженнях безпеки. </a:t>
            </a:r>
          </a:p>
          <a:p>
            <a:pPr algn="just"/>
            <a:r>
              <a:rPr lang="uk-UA" dirty="0"/>
              <a:t>Вона підкреслює необхідність чіткості в аналізі загроз і ризиків.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4162D7-442F-47F3-854D-E20DF2D410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970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2607C-7C9A-4733-81F8-E6F6AB7B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4. Концепція «</a:t>
            </a:r>
            <a:r>
              <a:rPr lang="uk-UA" dirty="0" err="1"/>
              <a:t>мовних</a:t>
            </a:r>
            <a:r>
              <a:rPr lang="uk-UA" dirty="0"/>
              <a:t> ігор» Л. </a:t>
            </a:r>
            <a:r>
              <a:rPr lang="uk-UA" dirty="0" err="1"/>
              <a:t>Вітгенштейна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159D80-E3CD-4B3B-8BCB-1E950210A2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Людвіг </a:t>
            </a:r>
            <a:r>
              <a:rPr lang="uk-UA" dirty="0" err="1"/>
              <a:t>Вітгенштейн</a:t>
            </a:r>
            <a:r>
              <a:rPr lang="uk-UA" dirty="0"/>
              <a:t> у концепції "</a:t>
            </a:r>
            <a:r>
              <a:rPr lang="uk-UA" dirty="0" err="1"/>
              <a:t>мовних</a:t>
            </a:r>
            <a:r>
              <a:rPr lang="uk-UA" dirty="0"/>
              <a:t> ігор" стверджував, що значення слів залежить від їхнього використання в конкретних контекстах. </a:t>
            </a:r>
          </a:p>
          <a:p>
            <a:pPr algn="just"/>
            <a:r>
              <a:rPr lang="uk-UA" dirty="0"/>
              <a:t>Він бачив науку як одну з багатьох "ігор", де мова формує знання через правила і практики.</a:t>
            </a:r>
          </a:p>
          <a:p>
            <a:pPr algn="just"/>
            <a:r>
              <a:rPr lang="uk-UA" dirty="0"/>
              <a:t>У контексті національної безпеки це дозволяє аналізувати комунікацію як джерело загроз чи захисту.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C2E3933-D924-40DD-8833-78D2620E5E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3130" y="1810217"/>
            <a:ext cx="3251106" cy="475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1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CEE20-8071-41ED-A546-5CEE9118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5D0287-F071-41AD-A7FC-9876AD9070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 err="1"/>
              <a:t>Вітгенштейн</a:t>
            </a:r>
            <a:r>
              <a:rPr lang="uk-UA" dirty="0"/>
              <a:t> відійшов від раннього логічного атомізму, наголошуючи на соціальному аспекті мови. </a:t>
            </a:r>
          </a:p>
          <a:p>
            <a:pPr algn="just"/>
            <a:r>
              <a:rPr lang="uk-UA" dirty="0"/>
              <a:t>Його підхід корисний для розуміння дискурсів про безпеку, але може бути обмеженим через суб’єктивність. </a:t>
            </a:r>
          </a:p>
          <a:p>
            <a:pPr algn="just"/>
            <a:r>
              <a:rPr lang="uk-UA" dirty="0"/>
              <a:t>Ця концепція допомагає досліджувати, як маніпуляції мовою впливають на стратегії безпеки.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44853E5-F305-44C4-B6FB-E08D4853BD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1148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18</TotalTime>
  <Words>1139</Words>
  <Application>Microsoft Office PowerPoint</Application>
  <PresentationFormat>Широкий екран</PresentationFormat>
  <Paragraphs>80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6" baseType="lpstr">
      <vt:lpstr>Arial</vt:lpstr>
      <vt:lpstr>Tw Cen MT</vt:lpstr>
      <vt:lpstr>Схема</vt:lpstr>
      <vt:lpstr>Тема 4. Філософія науки ХІХ-ХХ ст. </vt:lpstr>
      <vt:lpstr>1. Концепція наукового пізнання Е. Маха</vt:lpstr>
      <vt:lpstr>Презентація PowerPoint</vt:lpstr>
      <vt:lpstr>2. Природна концепція світу Р. Авенаріуса</vt:lpstr>
      <vt:lpstr>Презентація PowerPoint</vt:lpstr>
      <vt:lpstr>3. «Логічний атомізм» Б. Рассела</vt:lpstr>
      <vt:lpstr>Презентація PowerPoint</vt:lpstr>
      <vt:lpstr>4. Концепція «мовних ігор» Л. Вітгенштейна</vt:lpstr>
      <vt:lpstr>Презентація PowerPoint</vt:lpstr>
      <vt:lpstr>5. Концепція теоретичного реалізму П. Фейєрабенда</vt:lpstr>
      <vt:lpstr>Презентація PowerPoint</vt:lpstr>
      <vt:lpstr>6. Вчення про теорію як форму наукового пізнання К. Поппера</vt:lpstr>
      <vt:lpstr>Презентація PowerPoint</vt:lpstr>
      <vt:lpstr>7. Методологія науково-дослідницьких програм І. Лакатоса</vt:lpstr>
      <vt:lpstr>Презентація PowerPoint</vt:lpstr>
      <vt:lpstr>8. Модель епістеми Мішеля Фуко </vt:lpstr>
      <vt:lpstr>Презентація PowerPoint</vt:lpstr>
      <vt:lpstr>9. Модель концептуальних популяцій Стівена Тулміна</vt:lpstr>
      <vt:lpstr>Презентація PowerPoint</vt:lpstr>
      <vt:lpstr>10. Модель мережевої організації теоретичного знання Лоуренса (Ларрі) Лаудана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Філософія науки ХІХ-ХХ ст. </dc:title>
  <dc:creator>Слюсар Вадим Миколайович</dc:creator>
  <cp:lastModifiedBy>Слюсар Вадим Миколайович</cp:lastModifiedBy>
  <cp:revision>3</cp:revision>
  <dcterms:created xsi:type="dcterms:W3CDTF">2025-03-05T20:46:38Z</dcterms:created>
  <dcterms:modified xsi:type="dcterms:W3CDTF">2025-03-05T21:05:06Z</dcterms:modified>
</cp:coreProperties>
</file>