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64" r:id="rId16"/>
    <p:sldId id="273" r:id="rId17"/>
    <p:sldId id="274" r:id="rId18"/>
    <p:sldId id="275" r:id="rId19"/>
    <p:sldId id="276" r:id="rId20"/>
    <p:sldId id="277" r:id="rId21"/>
    <p:sldId id="278" r:id="rId22"/>
    <p:sldId id="258" r:id="rId23"/>
    <p:sldId id="259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3/5/2025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3/5/2025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D6F407-95D8-464D-A70E-654A86F50C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5012" y="295834"/>
            <a:ext cx="8791575" cy="1448081"/>
          </a:xfrm>
        </p:spPr>
        <p:txBody>
          <a:bodyPr/>
          <a:lstStyle/>
          <a:p>
            <a:pPr algn="ctr"/>
            <a:r>
              <a:rPr lang="uk-UA" sz="4000" dirty="0"/>
              <a:t>Тема 4. Філософія науки ХІХ-ХХ ст.</a:t>
            </a:r>
            <a:br>
              <a:rPr lang="uk-UA" sz="4000" dirty="0"/>
            </a:br>
            <a:endParaRPr lang="uk-UA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9012B17-7F67-4CC9-9259-5A703E365B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9178" y="1963270"/>
            <a:ext cx="9302564" cy="4065494"/>
          </a:xfrm>
        </p:spPr>
        <p:txBody>
          <a:bodyPr>
            <a:normAutofit fontScale="85000" lnSpcReduction="20000"/>
          </a:bodyPr>
          <a:lstStyle/>
          <a:p>
            <a:r>
              <a:rPr lang="uk-UA" dirty="0"/>
              <a:t>1.	Концепція наукового пізнання Е. </a:t>
            </a:r>
            <a:r>
              <a:rPr lang="uk-UA" dirty="0" err="1"/>
              <a:t>Маха</a:t>
            </a:r>
            <a:r>
              <a:rPr lang="uk-UA" dirty="0"/>
              <a:t>. </a:t>
            </a:r>
          </a:p>
          <a:p>
            <a:r>
              <a:rPr lang="uk-UA" dirty="0"/>
              <a:t>2.	Природна концепція світу Р.  Авенаріуса. </a:t>
            </a:r>
          </a:p>
          <a:p>
            <a:r>
              <a:rPr lang="uk-UA" dirty="0"/>
              <a:t>3.	«Логічний атомізм» Б. Рассела. </a:t>
            </a:r>
          </a:p>
          <a:p>
            <a:r>
              <a:rPr lang="uk-UA" dirty="0"/>
              <a:t>4.	Концепція «</a:t>
            </a:r>
            <a:r>
              <a:rPr lang="uk-UA" dirty="0" err="1"/>
              <a:t>мовних</a:t>
            </a:r>
            <a:r>
              <a:rPr lang="uk-UA" dirty="0"/>
              <a:t> ігор» Л. </a:t>
            </a:r>
            <a:r>
              <a:rPr lang="uk-UA" dirty="0" err="1"/>
              <a:t>Вітгентштейна</a:t>
            </a:r>
            <a:r>
              <a:rPr lang="uk-UA" dirty="0"/>
              <a:t>.</a:t>
            </a:r>
          </a:p>
          <a:p>
            <a:r>
              <a:rPr lang="uk-UA" dirty="0"/>
              <a:t>5.	Концепція теоретичного реалізму П. </a:t>
            </a:r>
            <a:r>
              <a:rPr lang="uk-UA" dirty="0" err="1"/>
              <a:t>Фейєрабенда</a:t>
            </a:r>
            <a:r>
              <a:rPr lang="uk-UA" dirty="0"/>
              <a:t>. </a:t>
            </a:r>
          </a:p>
          <a:p>
            <a:r>
              <a:rPr lang="uk-UA" dirty="0"/>
              <a:t>6.	Вчення про теорію як форму наукового пізнання К. Поппера.</a:t>
            </a:r>
          </a:p>
          <a:p>
            <a:r>
              <a:rPr lang="uk-UA" dirty="0"/>
              <a:t>7.	Методологія науково-дослідницьких програм І. </a:t>
            </a:r>
            <a:r>
              <a:rPr lang="uk-UA" dirty="0" err="1"/>
              <a:t>Лакатоса</a:t>
            </a:r>
            <a:r>
              <a:rPr lang="uk-UA" dirty="0"/>
              <a:t>.</a:t>
            </a:r>
          </a:p>
          <a:p>
            <a:r>
              <a:rPr lang="uk-UA" dirty="0"/>
              <a:t>8.	Модель </a:t>
            </a:r>
            <a:r>
              <a:rPr lang="uk-UA" dirty="0" err="1"/>
              <a:t>епістеми</a:t>
            </a:r>
            <a:r>
              <a:rPr lang="uk-UA" dirty="0"/>
              <a:t> Мішеля Фуко.</a:t>
            </a:r>
          </a:p>
          <a:p>
            <a:r>
              <a:rPr lang="uk-UA" dirty="0"/>
              <a:t>9.	Модель концептуальних популяцій Стівена </a:t>
            </a:r>
            <a:r>
              <a:rPr lang="uk-UA" dirty="0" err="1"/>
              <a:t>Тулміна</a:t>
            </a:r>
            <a:r>
              <a:rPr lang="uk-UA" dirty="0"/>
              <a:t>.</a:t>
            </a:r>
          </a:p>
          <a:p>
            <a:r>
              <a:rPr lang="uk-UA" dirty="0"/>
              <a:t>10.	Модель мережевої організації теоретичного знання Лоуренса (</a:t>
            </a:r>
            <a:r>
              <a:rPr lang="uk-UA" dirty="0" err="1"/>
              <a:t>Ларрі</a:t>
            </a:r>
            <a:r>
              <a:rPr lang="uk-UA" dirty="0"/>
              <a:t>) </a:t>
            </a:r>
            <a:r>
              <a:rPr lang="uk-UA" dirty="0" err="1"/>
              <a:t>Лаудана</a:t>
            </a:r>
            <a:r>
              <a:rPr lang="uk-UA" dirty="0"/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85910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D38974-BD23-4C35-A4C4-578E94766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sz="2800" dirty="0"/>
              <a:t>5. Концепція теоретичного реалізму П. </a:t>
            </a:r>
            <a:r>
              <a:rPr lang="uk-UA" sz="2800" dirty="0" err="1"/>
              <a:t>Фейєрабенда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540ACD0-1539-4583-8797-9037DA3EAC7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Пол </a:t>
            </a:r>
            <a:r>
              <a:rPr lang="uk-UA" dirty="0" err="1"/>
              <a:t>Фейєрабенд</a:t>
            </a:r>
            <a:r>
              <a:rPr lang="uk-UA" dirty="0"/>
              <a:t> у своїй концепції теоретичного реалізму пропонував анархістський підхід до науки, стверджуючи, що немає єдиного методу. </a:t>
            </a:r>
          </a:p>
          <a:p>
            <a:pPr algn="just"/>
            <a:r>
              <a:rPr lang="uk-UA" dirty="0"/>
              <a:t>Він наголошував на плюралізмі методів, які дозволяють науці бути творчою і відкритою до інновацій. </a:t>
            </a:r>
          </a:p>
          <a:p>
            <a:pPr algn="just"/>
            <a:r>
              <a:rPr lang="uk-UA" dirty="0"/>
              <a:t>У сфері національної безпеки це підкреслює необхідність гнучких підходів до аналізу загроз.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23086CB3-F130-46ED-A7CF-E396D1AEB62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52883" y="2249486"/>
            <a:ext cx="4875213" cy="3022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849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64CF30-6106-445D-9E30-DE5125D63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81A38D1-7B6F-42EF-AEDF-1E312623386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 err="1"/>
              <a:t>Фейєрабенд</a:t>
            </a:r>
            <a:r>
              <a:rPr lang="uk-UA" dirty="0"/>
              <a:t> критикував догматичні методи, як-от верифікацію, закликаючи до експериментів із різними стратегіями. </a:t>
            </a:r>
          </a:p>
          <a:p>
            <a:pPr algn="just"/>
            <a:r>
              <a:rPr lang="uk-UA" dirty="0"/>
              <a:t>Його ідеї корисні для протидії жорстким структурам у наукових дослідженнях безпеки, але можуть призвести до хаосу. </a:t>
            </a:r>
          </a:p>
          <a:p>
            <a:pPr algn="just"/>
            <a:r>
              <a:rPr lang="uk-UA" dirty="0"/>
              <a:t>Ця концепція важлива для розуміння етичних і методологічних викликів у воєнних науках.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C009536-B0A3-43BC-9444-DEC80B7B070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46011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E67911-2F8E-433B-BCDB-C81FE9CB1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6. Вчення про теорію як форму наукового пізнання К. Поппера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1FBBEC-9ECE-44A8-B69E-EDF776449C8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/>
              <a:t>Карл Поппер вважав, що теорія є науковою, якщо її можна фальсифікувати через емпіричні тести. </a:t>
            </a:r>
          </a:p>
          <a:p>
            <a:pPr algn="just"/>
            <a:r>
              <a:rPr lang="uk-UA" dirty="0"/>
              <a:t>Він наголошував на критичному раціоналізмі, де наука прогресує через спростування гіпотез. </a:t>
            </a:r>
          </a:p>
          <a:p>
            <a:pPr algn="just"/>
            <a:r>
              <a:rPr lang="uk-UA" dirty="0"/>
              <a:t>У контексті безпеки це дозволяє перевіряти гіпотези про загрози, такі як ядерний тероризм.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E99A901-4FE7-456B-8502-F04825D780C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3" y="2331989"/>
            <a:ext cx="4875213" cy="317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2165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8A9E7E-D3C0-4A04-833F-F1E42B060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8981504-1BD0-45D2-9C49-F42C98EF7D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/>
              <a:t>Поппер відкидав індукцію, пропонуючи гіпотетико-дедуктивний метод як основу науки. </a:t>
            </a:r>
          </a:p>
          <a:p>
            <a:pPr algn="just"/>
            <a:r>
              <a:rPr lang="uk-UA" dirty="0"/>
              <a:t>Його підхід сприяє розвитку відкритих і адаптивних стратегій у національній безпеці, але може бути складним для застосування в невизначених умовах. </a:t>
            </a:r>
          </a:p>
          <a:p>
            <a:pPr algn="just"/>
            <a:r>
              <a:rPr lang="uk-UA" dirty="0"/>
              <a:t>Ця концепція важлива для критичного аналізу наукових даних про безпеку.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C107E169-1AAA-4AB1-B2F6-2171C5189C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26823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1765DA-97B0-40A1-8DD6-7D25F62D2D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7. Методологія науково-дослідницьких програм І. </a:t>
            </a:r>
            <a:r>
              <a:rPr lang="uk-UA" dirty="0" err="1"/>
              <a:t>Лакатоса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AA0FC22-7400-41BF-99A0-D2F5CBC3F2B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 err="1"/>
              <a:t>Імре</a:t>
            </a:r>
            <a:r>
              <a:rPr lang="uk-UA" dirty="0"/>
              <a:t> </a:t>
            </a:r>
            <a:r>
              <a:rPr lang="uk-UA" dirty="0" err="1"/>
              <a:t>Лакатос</a:t>
            </a:r>
            <a:r>
              <a:rPr lang="uk-UA" dirty="0"/>
              <a:t> запропонував методологію науково-дослідницьких програм, де наука розвивається через "тверде ядро" і "захисний пояс" гіпотез. </a:t>
            </a:r>
          </a:p>
          <a:p>
            <a:pPr algn="just"/>
            <a:r>
              <a:rPr lang="uk-UA" dirty="0"/>
              <a:t>Він стверджував, що програми прогресують, якщо вони пояснюють нові факти і витримують критику. </a:t>
            </a:r>
          </a:p>
          <a:p>
            <a:pPr algn="just"/>
            <a:r>
              <a:rPr lang="uk-UA" dirty="0"/>
              <a:t>У сфері безпеки це допомагає оцінювати ефективність стратегій через їхній розвиток і адаптацію.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804D2A7D-1B8B-4503-8D26-7CC7C62ACF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65848" y="1949592"/>
            <a:ext cx="3091164" cy="454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022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E59F2-8C71-4B67-9CB9-1AA05D967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9C27E94-5FC8-4852-BDE7-092E2B0A9D8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 err="1"/>
              <a:t>Лакатос</a:t>
            </a:r>
            <a:r>
              <a:rPr lang="uk-UA" dirty="0"/>
              <a:t> критикував як верифікацію, так і фальсифікацію, наголошуючи на поступовому вдосконаленні теорій. </a:t>
            </a:r>
          </a:p>
          <a:p>
            <a:pPr algn="just"/>
            <a:r>
              <a:rPr lang="uk-UA" dirty="0"/>
              <a:t>Його підхід корисний для аналізу складних систем, таких як </a:t>
            </a:r>
            <a:r>
              <a:rPr lang="uk-UA" dirty="0" err="1"/>
              <a:t>кіберзагрози</a:t>
            </a:r>
            <a:r>
              <a:rPr lang="uk-UA" dirty="0"/>
              <a:t>, але вимагає тривалого часу для оцінки.</a:t>
            </a:r>
          </a:p>
          <a:p>
            <a:pPr algn="just"/>
            <a:r>
              <a:rPr lang="uk-UA" dirty="0"/>
              <a:t> Ця концепція сприяє системному підходу до наукових досліджень у національній безпеці.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7961BC2-EB8A-4D5B-8624-30A13B3A3AA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733934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11AC1B-2BC5-453F-8CA8-656286898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/>
              <a:t>8. Модель </a:t>
            </a:r>
            <a:r>
              <a:rPr lang="uk-UA" b="1" dirty="0" err="1"/>
              <a:t>епістеми</a:t>
            </a:r>
            <a:r>
              <a:rPr lang="uk-UA" b="1" dirty="0"/>
              <a:t> Мішеля Фуко</a:t>
            </a:r>
            <a:br>
              <a:rPr lang="uk-UA" b="1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2CC593B-B91A-49EA-8756-1977F6630E3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Мішель Фуко у своїй моделі </a:t>
            </a:r>
            <a:r>
              <a:rPr lang="uk-UA" dirty="0" err="1"/>
              <a:t>епістеми</a:t>
            </a:r>
            <a:r>
              <a:rPr lang="uk-UA" dirty="0"/>
              <a:t> описував історичні зрізи знання, що визначаються культурними і соціальними умовами певної епохи.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Він стверджував, що наука розвивається в рамках "</a:t>
            </a:r>
            <a:r>
              <a:rPr lang="uk-UA" dirty="0" err="1"/>
              <a:t>епістем</a:t>
            </a:r>
            <a:r>
              <a:rPr lang="uk-UA" dirty="0"/>
              <a:t>", які змінюються через історичні переломи.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uk-UA" dirty="0"/>
              <a:t>У контексті безпеки це дозволяє аналізувати, як уявлення про безпеку еволюціонують у різні епохи.</a:t>
            </a:r>
          </a:p>
          <a:p>
            <a:endParaRPr lang="uk-UA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D910D6E-0CB1-4605-9FB2-7F3936015D7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304474" y="2249486"/>
            <a:ext cx="4900284" cy="329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584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08C9F8-B387-4949-A278-D18FF7D85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2C18A9C-AABC-4974-B454-B03814C04D1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Фуко наголошував на владних і дискурсивних аспектах знання, що впливають на науку. </a:t>
            </a:r>
          </a:p>
          <a:p>
            <a:pPr algn="just"/>
            <a:r>
              <a:rPr lang="uk-UA" dirty="0"/>
              <a:t>Його модель корисна для розуміння історичних змін у стратегіях безпеки, але може бути суб’єктивною через акцент на дискурсі. </a:t>
            </a:r>
          </a:p>
          <a:p>
            <a:pPr algn="just"/>
            <a:r>
              <a:rPr lang="uk-UA" dirty="0"/>
              <a:t>Ця концепція допомагає досліджувати етичні та політичні аспекти наукових досліджень.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91F6F95-C03E-4B8F-946A-FF6FB4C07D8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1680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8EFF4-667B-4700-AC45-5B5F55538D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9. Модель концептуальних популяцій Стівена </a:t>
            </a:r>
            <a:r>
              <a:rPr lang="uk-UA" dirty="0" err="1"/>
              <a:t>Тулміна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819F3E7-3133-4099-B1DB-6FCA07C7425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Стівен </a:t>
            </a:r>
            <a:r>
              <a:rPr lang="uk-UA" dirty="0" err="1"/>
              <a:t>Тулмін</a:t>
            </a:r>
            <a:r>
              <a:rPr lang="uk-UA" dirty="0"/>
              <a:t> у своїй моделі концептуальних популяцій порівнював еволюцію наукових ідей із біологічною еволюцією. </a:t>
            </a:r>
          </a:p>
          <a:p>
            <a:pPr algn="just"/>
            <a:r>
              <a:rPr lang="uk-UA" dirty="0"/>
              <a:t>Він стверджував, що ідеї конкурують, адаптуються і виживають у залежності від контексту. </a:t>
            </a:r>
          </a:p>
          <a:p>
            <a:pPr algn="just"/>
            <a:r>
              <a:rPr lang="uk-UA" dirty="0"/>
              <a:t>У сфері безпеки це дозволяє аналізувати, як концепції безпеки еволюціонують через конкуренцію ідей.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111EDF5-AD0D-4405-9E96-ABA4E8661E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94412" y="2249486"/>
            <a:ext cx="5693677" cy="341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339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63E6B-9C37-4FE0-9527-4E9474F737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270708B-AEF9-4FBB-A16C-9E42535057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 err="1"/>
              <a:t>Тулмін</a:t>
            </a:r>
            <a:r>
              <a:rPr lang="uk-UA" dirty="0"/>
              <a:t> наголошував на історичному і соціальному контексті розвитку науки, відкидаючи універсальні методи. </a:t>
            </a:r>
          </a:p>
          <a:p>
            <a:pPr algn="just"/>
            <a:r>
              <a:rPr lang="uk-UA" dirty="0"/>
              <a:t>Його підхід корисний для розуміння змін у воєнних стратегіях, але може бути складним для кількісного аналізу.</a:t>
            </a:r>
          </a:p>
          <a:p>
            <a:pPr algn="just"/>
            <a:r>
              <a:rPr lang="uk-UA" dirty="0"/>
              <a:t> Ця модель сприяє міждисциплінарному підходу до проблем національної безпеки.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12670E02-B556-4F23-BEF2-93AFCF8C62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215296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AFA7E2CC-6A29-4023-9338-5E7F30EB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1. Концепція наукового пізнання Е. </a:t>
            </a:r>
            <a:r>
              <a:rPr lang="uk-UA" dirty="0" err="1"/>
              <a:t>Маха</a:t>
            </a:r>
            <a:endParaRPr lang="uk-UA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3576D082-0FFB-4FA6-A4CA-3E1D36CD8B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5922778" cy="3747902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/>
              <a:t>Ернст Мах вважав, що наукове пізнання базується на чуттєвих даних, які є основою нашого досвіду. </a:t>
            </a:r>
          </a:p>
          <a:p>
            <a:pPr algn="just"/>
            <a:r>
              <a:rPr lang="uk-UA" dirty="0"/>
              <a:t>Він наголошував на "економії мислення", коли наука прагне пояснювати явища найпростішим способом. </a:t>
            </a:r>
          </a:p>
          <a:p>
            <a:pPr algn="just"/>
            <a:r>
              <a:rPr lang="uk-UA" dirty="0"/>
              <a:t>У контексті безпеки ця концепція може допомогти аналізувати емпіричні дані про загрози без надмірних теоретичних спекуляцій.</a:t>
            </a:r>
          </a:p>
        </p:txBody>
      </p:sp>
      <p:pic>
        <p:nvPicPr>
          <p:cNvPr id="7" name="Місце для вмісту 6">
            <a:extLst>
              <a:ext uri="{FF2B5EF4-FFF2-40B4-BE49-F238E27FC236}">
                <a16:creationId xmlns:a16="http://schemas.microsoft.com/office/drawing/2014/main" id="{E5A0E5D7-2F1E-496E-9994-24791E4140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22635" y="1964530"/>
            <a:ext cx="3624776" cy="362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453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483883-CF9B-4042-8D7C-530334D47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/>
              <a:t>10. Модель мережевої організації теоретичного знання Лоуренса (</a:t>
            </a:r>
            <a:r>
              <a:rPr lang="uk-UA" dirty="0" err="1"/>
              <a:t>Ларрі</a:t>
            </a:r>
            <a:r>
              <a:rPr lang="uk-UA" dirty="0"/>
              <a:t>) </a:t>
            </a:r>
            <a:r>
              <a:rPr lang="uk-UA" dirty="0" err="1"/>
              <a:t>Лаудана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D3BF2C6-4EC1-4D48-AFC6-BEBE39C012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Лоуренс </a:t>
            </a:r>
            <a:r>
              <a:rPr lang="uk-UA" dirty="0" err="1"/>
              <a:t>Лаудан</a:t>
            </a:r>
            <a:r>
              <a:rPr lang="uk-UA" dirty="0"/>
              <a:t> у своїй моделі мережевої організації теоретичного знання описував науку як систему взаємопов’язаних теорій, методів і цілей. </a:t>
            </a:r>
          </a:p>
          <a:p>
            <a:pPr algn="just"/>
            <a:r>
              <a:rPr lang="uk-UA" dirty="0"/>
              <a:t>Він стверджував, що знання розвивається через їхню інтеграцію в мережу, яка адаптується до нових викликів. </a:t>
            </a:r>
          </a:p>
          <a:p>
            <a:pPr algn="just"/>
            <a:r>
              <a:rPr lang="uk-UA" dirty="0"/>
              <a:t>У контексті безпеки це допомагає інтегрувати різні підходи для аналізу загроз.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164FCF78-1D48-4856-A809-63C2BA3341D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56366" y="2249486"/>
            <a:ext cx="4591045" cy="3438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930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8C8447-67B3-4D6F-82F5-D20BD161D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D24B2B2-0547-45BD-8E3A-A3112030B96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 err="1"/>
              <a:t>Лаудан</a:t>
            </a:r>
            <a:r>
              <a:rPr lang="uk-UA" dirty="0"/>
              <a:t> наголошував на раціональності вибору теорій, що базується на їхній продуктивності. </a:t>
            </a:r>
          </a:p>
          <a:p>
            <a:pPr algn="just"/>
            <a:r>
              <a:rPr lang="uk-UA" dirty="0"/>
              <a:t>Його модель корисна для системного аналізу </a:t>
            </a:r>
            <a:r>
              <a:rPr lang="uk-UA" dirty="0" err="1"/>
              <a:t>кіберзагроз</a:t>
            </a:r>
            <a:r>
              <a:rPr lang="uk-UA" dirty="0"/>
              <a:t> чи ядерної безпеки, але потребує детального емпіричного підтвердження. </a:t>
            </a:r>
          </a:p>
          <a:p>
            <a:pPr algn="just"/>
            <a:r>
              <a:rPr lang="uk-UA" dirty="0"/>
              <a:t>Ця концепція підкреслює важливість </a:t>
            </a:r>
            <a:r>
              <a:rPr lang="uk-UA" dirty="0" err="1"/>
              <a:t>міждисциплінарності</a:t>
            </a:r>
            <a:r>
              <a:rPr lang="uk-UA" dirty="0"/>
              <a:t> в сучасних наукових дослідженнях.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C6D0E59-2B9D-4BC2-9D2C-355EDD136A1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26049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06AB7A-70ED-45BA-A438-5A597119E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678E1F8-9406-4AB5-9177-1C698D8079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840907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9B1A66-3511-47EB-A8E0-7A4E66C48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B0F05B3-4406-4BEC-8EA9-91BC6CE33F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96627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CF1521-640D-4ACF-B845-1AE945BC9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4F067C36-8F9B-423D-AC00-764291F09B3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/>
              <a:t>Мах критикував метафізичні конструкції, стверджуючи, що вони непотрібні для науки, якщо не мають емпіричної основи. </a:t>
            </a:r>
          </a:p>
          <a:p>
            <a:pPr algn="just"/>
            <a:r>
              <a:rPr lang="uk-UA" dirty="0"/>
              <a:t>Його підхід вплинув на розвиток емпіричного мислення, але зазнав критики за ігнорування теоретичних узагальнень. </a:t>
            </a:r>
          </a:p>
          <a:p>
            <a:pPr algn="just"/>
            <a:r>
              <a:rPr lang="uk-UA" dirty="0"/>
              <a:t>У сфері національної безпеки це підкреслює важливість перевірених фактів для стратегічного планування.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FA44DA9-13D6-441F-95E5-ED98285201B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29971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3F02F7-716A-498E-86BD-470438D12C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2. Природна концепція світу Р. Авенаріуса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E7A1698-1C54-4462-B13D-7825F44A632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algn="just"/>
            <a:r>
              <a:rPr lang="uk-UA" dirty="0" err="1"/>
              <a:t>Ріхард</a:t>
            </a:r>
            <a:r>
              <a:rPr lang="uk-UA" dirty="0"/>
              <a:t> Авенаріус розробив природну концепцію світу, акцентуючи на "чистому переживанні" без поділу на суб’єкт і об’єкт. </a:t>
            </a:r>
          </a:p>
          <a:p>
            <a:pPr algn="just"/>
            <a:r>
              <a:rPr lang="uk-UA" dirty="0"/>
              <a:t>Він стверджував, що наука має ґрунтуватися на безпосередньому досвіді, уникаючи абстрактних спекуляцій. </a:t>
            </a:r>
          </a:p>
          <a:p>
            <a:pPr algn="just"/>
            <a:r>
              <a:rPr lang="uk-UA" dirty="0"/>
              <a:t>Ця ідея може бути корисною для аналізу психологічних аспектів безпеки, де суб’єктивний досвід важливий.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781DD024-C31D-4795-9E29-660642BC7B4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53516" y="2097088"/>
            <a:ext cx="4944342" cy="340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642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6284B-9824-43B1-94D4-0BA89123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B3E3080-C0D7-4CEC-81E9-B1F31F2824E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Авенаріус критикував традиційну філософію за надмірну складність, пропонуючи простий опис реальності. </a:t>
            </a:r>
          </a:p>
          <a:p>
            <a:pPr algn="just"/>
            <a:r>
              <a:rPr lang="uk-UA" dirty="0"/>
              <a:t>Його концепція вплинула на емпіріокритицизм, але була обмеженою через брак уваги до теоретичних моделей. </a:t>
            </a:r>
          </a:p>
          <a:p>
            <a:pPr algn="just"/>
            <a:r>
              <a:rPr lang="uk-UA" dirty="0"/>
              <a:t>У контексті національної безпеки це підкреслює необхідність прямих спостережень для оцінки загроз.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2722BB3E-336A-4241-AB63-10FA70036F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60340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979E6-2012-441F-B298-5C06A7BC1A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3. «Логічний атомізм» Б. Рассела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E0B218C-D2AC-4D4E-BC63-55F5B1B9F12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Бертран Рассел у своїй концепції "логічного атомізму" стверджував, що складні судження можна розкласти на прості "атомарні факти". </a:t>
            </a:r>
          </a:p>
          <a:p>
            <a:pPr algn="just"/>
            <a:r>
              <a:rPr lang="uk-UA" dirty="0"/>
              <a:t>Він використовував логічний аналіз для побудови наукового знання, спираючись на принципи математики. </a:t>
            </a:r>
          </a:p>
          <a:p>
            <a:pPr algn="just"/>
            <a:r>
              <a:rPr lang="uk-UA" dirty="0"/>
              <a:t>У сфері безпеки це може допомогти розібратися в складних стратегічних задачах через їх декомпозицію.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4DD6800A-3DC6-4D1B-A8AC-51CC0AA7C1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99215" y="1837112"/>
            <a:ext cx="3110196" cy="4642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034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5EFF42-A257-4F1F-A24B-3E0E9AAE7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4FB346A-DF30-449F-A97C-DEC69EEA69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uk-UA" dirty="0"/>
              <a:t>Логічний атомізм сприяв розвитку аналітичної філософії, але зазнав критики за надмірну абстракцію. </a:t>
            </a:r>
            <a:r>
              <a:rPr lang="uk-UA" dirty="0" err="1"/>
              <a:t>Расселова</a:t>
            </a:r>
            <a:r>
              <a:rPr lang="uk-UA" dirty="0"/>
              <a:t> ідея важлива для точного формулювання гіпотез у наукових дослідженнях безпеки. </a:t>
            </a:r>
          </a:p>
          <a:p>
            <a:pPr algn="just"/>
            <a:r>
              <a:rPr lang="uk-UA" dirty="0"/>
              <a:t>Вона підкреслює необхідність чіткості в аналізі загроз і ризиків.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A4162D7-442F-47F3-854D-E20DF2D4102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9709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A2607C-7C9A-4733-81F8-E6F6AB7B5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/>
              <a:t>4. Концепція «</a:t>
            </a:r>
            <a:r>
              <a:rPr lang="uk-UA" dirty="0" err="1"/>
              <a:t>мовних</a:t>
            </a:r>
            <a:r>
              <a:rPr lang="uk-UA" dirty="0"/>
              <a:t> ігор» Л. </a:t>
            </a:r>
            <a:r>
              <a:rPr lang="uk-UA" dirty="0" err="1"/>
              <a:t>Вітгенштейна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6159D80-E3CD-4B3B-8BCB-1E950210A2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uk-UA" dirty="0"/>
              <a:t>Людвіг </a:t>
            </a:r>
            <a:r>
              <a:rPr lang="uk-UA" dirty="0" err="1"/>
              <a:t>Вітгенштейн</a:t>
            </a:r>
            <a:r>
              <a:rPr lang="uk-UA" dirty="0"/>
              <a:t> у концепції "</a:t>
            </a:r>
            <a:r>
              <a:rPr lang="uk-UA" dirty="0" err="1"/>
              <a:t>мовних</a:t>
            </a:r>
            <a:r>
              <a:rPr lang="uk-UA" dirty="0"/>
              <a:t> ігор" стверджував, що значення слів залежить від їхнього використання в конкретних контекстах. </a:t>
            </a:r>
          </a:p>
          <a:p>
            <a:pPr algn="just"/>
            <a:r>
              <a:rPr lang="uk-UA" dirty="0"/>
              <a:t>Він бачив науку як одну з багатьох "ігор", де мова формує знання через правила і практики.</a:t>
            </a:r>
          </a:p>
          <a:p>
            <a:pPr algn="just"/>
            <a:r>
              <a:rPr lang="uk-UA" dirty="0"/>
              <a:t>У контексті національної безпеки це дозволяє аналізувати комунікацію як джерело загроз чи захисту.</a:t>
            </a:r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AC2E3933-D924-40DD-8833-78D2620E5E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03130" y="1810217"/>
            <a:ext cx="3251106" cy="4754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617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0CEE20-8071-41ED-A546-5CEE91181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85D0287-F071-41AD-A7FC-9876AD90701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uk-UA" dirty="0" err="1"/>
              <a:t>Вітгенштейн</a:t>
            </a:r>
            <a:r>
              <a:rPr lang="uk-UA" dirty="0"/>
              <a:t> відійшов від раннього логічного атомізму, наголошуючи на соціальному аспекті мови. </a:t>
            </a:r>
          </a:p>
          <a:p>
            <a:pPr algn="just"/>
            <a:r>
              <a:rPr lang="uk-UA" dirty="0"/>
              <a:t>Його підхід корисний для розуміння дискурсів про безпеку, але може бути обмеженим через суб’єктивність. </a:t>
            </a:r>
          </a:p>
          <a:p>
            <a:pPr algn="just"/>
            <a:r>
              <a:rPr lang="uk-UA" dirty="0"/>
              <a:t>Ця концепція допомагає досліджувати, як маніпуляції мовою впливають на стратегії безпеки.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44853E5-F305-44C4-B6FB-E08D4853BD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4114806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хема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TM04033919[[fn=Схема]]</Template>
  <TotalTime>18</TotalTime>
  <Words>1139</Words>
  <Application>Microsoft Office PowerPoint</Application>
  <PresentationFormat>Широкий екран</PresentationFormat>
  <Paragraphs>80</Paragraphs>
  <Slides>23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23</vt:i4>
      </vt:variant>
    </vt:vector>
  </HeadingPairs>
  <TitlesOfParts>
    <vt:vector size="26" baseType="lpstr">
      <vt:lpstr>Arial</vt:lpstr>
      <vt:lpstr>Tw Cen MT</vt:lpstr>
      <vt:lpstr>Схема</vt:lpstr>
      <vt:lpstr>Тема 4. Філософія науки ХІХ-ХХ ст. </vt:lpstr>
      <vt:lpstr>1. Концепція наукового пізнання Е. Маха</vt:lpstr>
      <vt:lpstr>Презентація PowerPoint</vt:lpstr>
      <vt:lpstr>2. Природна концепція світу Р. Авенаріуса</vt:lpstr>
      <vt:lpstr>Презентація PowerPoint</vt:lpstr>
      <vt:lpstr>3. «Логічний атомізм» Б. Рассела</vt:lpstr>
      <vt:lpstr>Презентація PowerPoint</vt:lpstr>
      <vt:lpstr>4. Концепція «мовних ігор» Л. Вітгенштейна</vt:lpstr>
      <vt:lpstr>Презентація PowerPoint</vt:lpstr>
      <vt:lpstr>5. Концепція теоретичного реалізму П. Фейєрабенда</vt:lpstr>
      <vt:lpstr>Презентація PowerPoint</vt:lpstr>
      <vt:lpstr>6. Вчення про теорію як форму наукового пізнання К. Поппера</vt:lpstr>
      <vt:lpstr>Презентація PowerPoint</vt:lpstr>
      <vt:lpstr>7. Методологія науково-дослідницьких програм І. Лакатоса</vt:lpstr>
      <vt:lpstr>Презентація PowerPoint</vt:lpstr>
      <vt:lpstr>8. Модель епістеми Мішеля Фуко </vt:lpstr>
      <vt:lpstr>Презентація PowerPoint</vt:lpstr>
      <vt:lpstr>9. Модель концептуальних популяцій Стівена Тулміна</vt:lpstr>
      <vt:lpstr>Презентація PowerPoint</vt:lpstr>
      <vt:lpstr>10. Модель мережевої організації теоретичного знання Лоуренса (Ларрі) Лаудана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4. Філософія науки ХІХ-ХХ ст. </dc:title>
  <dc:creator>Слюсар Вадим Миколайович</dc:creator>
  <cp:lastModifiedBy>Слюсар Вадим Миколайович</cp:lastModifiedBy>
  <cp:revision>3</cp:revision>
  <dcterms:created xsi:type="dcterms:W3CDTF">2025-03-05T20:46:38Z</dcterms:created>
  <dcterms:modified xsi:type="dcterms:W3CDTF">2025-03-05T21:05:06Z</dcterms:modified>
</cp:coreProperties>
</file>