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67" r:id="rId2"/>
    <p:sldId id="268" r:id="rId3"/>
    <p:sldId id="269" r:id="rId4"/>
    <p:sldId id="257" r:id="rId5"/>
    <p:sldId id="258" r:id="rId6"/>
    <p:sldId id="259" r:id="rId7"/>
    <p:sldId id="260" r:id="rId8"/>
    <p:sldId id="270" r:id="rId9"/>
    <p:sldId id="264" r:id="rId10"/>
    <p:sldId id="261" r:id="rId11"/>
    <p:sldId id="271" r:id="rId12"/>
    <p:sldId id="262" r:id="rId13"/>
    <p:sldId id="263" r:id="rId14"/>
    <p:sldId id="265" r:id="rId15"/>
    <p:sldId id="272" r:id="rId16"/>
    <p:sldId id="266" r:id="rId1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924" cy="5012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30" y="0"/>
            <a:ext cx="2984924" cy="5012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A6D7FD13-2113-434E-A90C-5C2320B6D99F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444"/>
            <a:ext cx="2984924" cy="501255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30" y="9517444"/>
            <a:ext cx="2984924" cy="501255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570E3EBC-E9A3-4B79-9EEC-49FA7C670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7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rgbClr val="00B0F0"/>
            </a:gs>
            <a:gs pos="8000">
              <a:schemeClr val="accent2">
                <a:lumMod val="60000"/>
                <a:lumOff val="4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D319E9-A651-48E1-A5C4-1AD024FBE1CE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55B15B-E41D-4B7C-B590-147783AC98D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936625"/>
            <a:ext cx="8712200" cy="5013325"/>
          </a:xfrm>
        </p:spPr>
        <p:txBody>
          <a:bodyPr/>
          <a:lstStyle/>
          <a:p>
            <a:pPr marL="539750" marR="0" indent="-539750" algn="ctr" defTabSz="179388" eaLnBrk="1" hangingPunct="1">
              <a:defRPr/>
            </a:pPr>
            <a:endParaRPr lang="uk-UA" altLang="uk-UA" sz="35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ctr" defTabSz="179388" eaLnBrk="1" hangingPunct="1">
              <a:defRPr/>
            </a:pPr>
            <a:r>
              <a:rPr lang="uk-UA" altLang="uk-UA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Дисципліна: </a:t>
            </a:r>
            <a:r>
              <a:rPr lang="uk-UA" alt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автоматизованого проектування (САПР) електронної апаратури, відеоспостереження та пожежної охорони</a:t>
            </a:r>
            <a:endParaRPr lang="uk-UA" alt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 defTabSz="179388">
              <a:defRPr/>
            </a:pPr>
            <a:endParaRPr lang="uk-UA" altLang="uk-U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 defTabSz="179388">
              <a:defRPr/>
            </a:pPr>
            <a:r>
              <a:rPr lang="uk-UA" alt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Лекції – 32</a:t>
            </a:r>
            <a:r>
              <a:rPr lang="uk-UA" alt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годин.</a:t>
            </a:r>
          </a:p>
          <a:p>
            <a:pPr marL="539750" marR="0" indent="-539750" algn="just" defTabSz="179388">
              <a:defRPr/>
            </a:pPr>
            <a:r>
              <a:rPr lang="uk-UA" alt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Лабораторні роботи – </a:t>
            </a:r>
            <a:r>
              <a:rPr lang="uk-UA" alt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годин.</a:t>
            </a:r>
            <a:endParaRPr lang="uk-UA" altLang="uk-U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 defTabSz="179388">
              <a:defRPr/>
            </a:pPr>
            <a:r>
              <a:rPr lang="uk-UA" alt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Звітність –Іспит</a:t>
            </a:r>
            <a:r>
              <a:rPr lang="uk-UA" alt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750" marR="0" indent="-539750" algn="just" defTabSz="179388">
              <a:defRPr/>
            </a:pPr>
            <a:endParaRPr lang="uk-UA" alt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ctr" defTabSz="179388" eaLnBrk="1" hangingPunct="1">
              <a:lnSpc>
                <a:spcPct val="90000"/>
              </a:lnSpc>
              <a:defRPr/>
            </a:pPr>
            <a:endParaRPr lang="ru-RU" altLang="uk-UA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 defTabSz="179388">
              <a:defRPr/>
            </a:pPr>
            <a:r>
              <a:rPr lang="uk-UA" alt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кафедри кандидат технічних наук</a:t>
            </a:r>
            <a:r>
              <a:rPr lang="ru-RU" alt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доцент </a:t>
            </a:r>
            <a:r>
              <a:rPr lang="ru-RU" alt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Дубина О.Ф.</a:t>
            </a:r>
          </a:p>
          <a:p>
            <a:pPr marL="539750" marR="0" indent="-539750" algn="just" defTabSz="179388">
              <a:defRPr/>
            </a:pPr>
            <a:endParaRPr lang="uk-UA" altLang="uk-UA" sz="2400" dirty="0" smtClean="0">
              <a:solidFill>
                <a:srgbClr val="002060"/>
              </a:solidFill>
            </a:endParaRPr>
          </a:p>
        </p:txBody>
      </p:sp>
      <p:sp>
        <p:nvSpPr>
          <p:cNvPr id="6147" name="Text Box 5"/>
          <p:cNvSpPr>
            <a:spLocks noChangeArrowheads="1"/>
          </p:cNvSpPr>
          <p:nvPr>
            <p:ph type="ctrTitle" idx="4294967295"/>
          </p:nvPr>
        </p:nvSpPr>
        <p:spPr>
          <a:xfrm>
            <a:off x="1042988" y="188913"/>
            <a:ext cx="7343775" cy="863600"/>
          </a:xfrm>
          <a:noFill/>
        </p:spPr>
        <p:txBody>
          <a:bodyPr>
            <a:normAutofit fontScale="90000"/>
          </a:bodyPr>
          <a:lstStyle/>
          <a:p>
            <a:pPr algn="ctr" defTabSz="762000"/>
            <a: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Державний університет «Житомирська політехніка»</a:t>
            </a:r>
            <a:b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uk-UA" alt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Кафедра </a:t>
            </a:r>
            <a:r>
              <a:rPr lang="uk-UA" alt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комп’ютерних технологій у медицині та телекомунікаціях</a:t>
            </a:r>
            <a:endParaRPr lang="uk-UA" altLang="uk-UA" sz="2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"/>
            <a:ext cx="9793088" cy="692697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Етапи</a:t>
            </a:r>
            <a:r>
              <a:rPr lang="ru-RU" sz="3200" b="1" dirty="0"/>
              <a:t> </a:t>
            </a:r>
            <a:r>
              <a:rPr lang="ru-RU" sz="3200" b="1" dirty="0" err="1"/>
              <a:t>життєвого</a:t>
            </a:r>
            <a:r>
              <a:rPr lang="ru-RU" sz="3200" b="1" dirty="0"/>
              <a:t> циклу </a:t>
            </a:r>
            <a:r>
              <a:rPr lang="ru-RU" sz="3200" b="1" dirty="0" err="1"/>
              <a:t>промислових</a:t>
            </a:r>
            <a:r>
              <a:rPr lang="ru-RU" sz="3200" b="1" dirty="0"/>
              <a:t> </a:t>
            </a:r>
            <a:r>
              <a:rPr lang="ru-RU" sz="3200" b="1" dirty="0" err="1"/>
              <a:t>виробів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4172998" cy="594928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САЕ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Aided Engineering) -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розрахунків і інженерного аналізу.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(Computer Aided Design) -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конструкторського проектування.</a:t>
            </a:r>
          </a:p>
          <a:p>
            <a:pPr algn="just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Aided Manufacturing) -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технологічних процесів.</a:t>
            </a:r>
          </a:p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Координація роботи систем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CAE / CAD / CAM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покладена на систему управління проектними даними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(Product Data Management).</a:t>
            </a:r>
          </a:p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управління ланцюгами поставок (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Supply Chain Management),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система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Supplier Management (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). 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управляє поставками необхідних матеріалів і комплектуючих.</a:t>
            </a:r>
          </a:p>
          <a:p>
            <a:pPr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998" y="908720"/>
            <a:ext cx="4971002" cy="35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00562" y="5072074"/>
            <a:ext cx="4357686" cy="1428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"/>
            <a:ext cx="9793088" cy="692697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Етапи</a:t>
            </a:r>
            <a:r>
              <a:rPr lang="ru-RU" sz="3200" b="1" dirty="0"/>
              <a:t> </a:t>
            </a:r>
            <a:r>
              <a:rPr lang="ru-RU" sz="3200" b="1" dirty="0" err="1"/>
              <a:t>життєвого</a:t>
            </a:r>
            <a:r>
              <a:rPr lang="ru-RU" sz="3200" b="1" dirty="0"/>
              <a:t> циклу </a:t>
            </a:r>
            <a:r>
              <a:rPr lang="ru-RU" sz="3200" b="1" dirty="0" err="1"/>
              <a:t>промислових</a:t>
            </a:r>
            <a:r>
              <a:rPr lang="ru-RU" sz="3200" b="1" dirty="0"/>
              <a:t> </a:t>
            </a:r>
            <a:r>
              <a:rPr lang="ru-RU" sz="3200" b="1" dirty="0" err="1"/>
              <a:t>виробів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3807" y="882747"/>
            <a:ext cx="4193904" cy="5586883"/>
          </a:xfrm>
        </p:spPr>
        <p:txBody>
          <a:bodyPr>
            <a:noAutofit/>
          </a:bodyPr>
          <a:lstStyle/>
          <a:p>
            <a:pPr algn="just"/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АСУП відносяться системи планування і управління підприємством 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(Enterprise Resource Planning),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виробництва та вимог до матеріалів 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MRP-2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(Manufacturing Requirement Planning),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виконавча система 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(Manufacturing Execution Systems),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 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SCM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система управління взаємовідносинами з замовниками 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CRM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 Customer Requirement Management).</a:t>
            </a:r>
          </a:p>
          <a:p>
            <a:pPr algn="just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завдання іноді покладаються на систему 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&amp; SM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(Sales and Service Management),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вирішує проблеми обслуговування виробів.</a:t>
            </a:r>
          </a:p>
          <a:p>
            <a:pPr algn="just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етапі експлуатації застосовують також спеціалізовані комп'ютерні системи, зайняті ремонтом, контролем, діагностикою експлуатованих систем.</a:t>
            </a:r>
          </a:p>
          <a:p>
            <a:pPr algn="just"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3904" y="1011140"/>
            <a:ext cx="4971002" cy="35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00562" y="5072074"/>
            <a:ext cx="4357686" cy="1428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1519" y="4581128"/>
            <a:ext cx="49710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Диспетчерські функції (збір і обробка даних про стан обладнання і впровадження нових технологічних процесів) і розробки ПЗ для вбудованого обладнання в АСУТП - система 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(Supervisory Control and Data Acquisition).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управління технологічним обладнанням-система 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(Computer Numerical Control)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базі вбудованих в технологічне обладнання контролерів (спеціалізованих промислових комп'ютерів).</a:t>
            </a:r>
          </a:p>
        </p:txBody>
      </p:sp>
    </p:spTree>
    <p:extLst>
      <p:ext uri="{BB962C8B-B14F-4D97-AF65-F5344CB8AC3E}">
        <p14:creationId xmlns:p14="http://schemas.microsoft.com/office/powerpoint/2010/main" val="24724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ідсистеми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8398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Проектуючі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виконують проектні процедури.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 геометричного тривимірного моделювання механічних об'єктів, виготовлення конструкторської документації,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схемотехнічного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аналізу, трасування з'єднань в друкованих платах.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Обслуговуючі підсистеми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забезпечують функціонування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проектуючих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підсистем, їх сукупність часто називають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 (або оболонкою) САПР. Типовими обслуговуючими підсистемами є підсистеми управління проектними даними, підсистеми розробки і супроводу програмного забезпечення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(Computer Aided Software Engineering),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підсистеми для освоєння технологій САПР.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забезпечення САПР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8788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ТЗ),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включає різні апаратні засоби (ЕОМ, периферійні пристрої, мережі, комутаційне обладнання, лінії зв'язку, вимірювальні засоби);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МЗ),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об'єднує математичні методи, моделі та алгоритми для виконання проектування;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що представляється комп'ютерними програмами САПР;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що складається з бази даних, СУБД, а також включає інші дані, які використовуються при проектуванні; відзначимо, що вся сукупність використовуваних при проектуванні даних називається інформаційним фондом САПР. База даних разом з СУБД носить назву банку даних;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лінгвістичне,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яке виражається мовами спілкування між проектувальниками і ЕОМ, мовами програмування і мовами обміну даними між технічними засобами САПР;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методичне,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що включає різні методики проектування; іноді до нього відносять також математичне забезпечення;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організаційне,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яке надається штатними розкладами, посадовими інструкціями та іншими документами, які регламентують роботу проектного підприємства.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ізновиди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 для застосування в галузях загального машинобудування - машинобудівні САПР або системи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(Mechanical CAD);</a:t>
            </a: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 для радіоелектроніки: системи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(Electronic CAD)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(Electronic Design Automation);</a:t>
            </a: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 в області архітектури і будівництва.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28736"/>
            <a:ext cx="8640960" cy="5429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базової підсистеми розрізняють такі різновиди САПР: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 на базі підсистеми машинної графіки і геометричного моделювання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Ці САПР орієнтовані на додатки, де основною процедурою проектування є конструювання,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 визначення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просторових форм і взаємного розташування об'єктів. До цієї групи належить більшість САПР в області машинобудування, побудованих на базі графічних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ядер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Широко використовують уніфіковані графічні ядра, що застосовуються більш ніж в одній САПР (ядра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Parasolid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Urographies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ACIS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Intergraph).</a:t>
            </a:r>
          </a:p>
          <a:p>
            <a:pPr algn="just"/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 на базі СУБД, орієнтовані на додатки, в яких при нескладних математичних розрахунках переробляється великий обсяг даних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Такі САПР зустрічаються в техніко-економічних додатках, наприклад при проектуванні бізнес-планів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ізновиди 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</a:t>
            </a:r>
          </a:p>
        </p:txBody>
      </p:sp>
    </p:spTree>
    <p:extLst>
      <p:ext uri="{BB962C8B-B14F-4D97-AF65-F5344CB8AC3E}">
        <p14:creationId xmlns:p14="http://schemas.microsoft.com/office/powerpoint/2010/main" val="10415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28736"/>
            <a:ext cx="8640960" cy="5429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базової підсистеми розрізняють такі різновиди САПР: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САПР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базі конкретного прикладного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Фактично це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використовувані ПМК, наприклад імітаційного моделювання виробничих процесів, розрахунку міцності по МСЕ, синтезу та аналізу систем автоматичного управління і т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Такі САПР відносяться до систем САЕ. Приклади - програми логічного проектування на базі мови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VHDL,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пакети типу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 САПР, що складаються з сукупності підсистем попередніх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Характерними прикладами комплексних САПР є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CAE / CAD / CAM-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в машинобудуванні або САПР БІС. Так, САПР БІС включає в себе СУБД і підсистеми проектування компонентів, принципових, логічних і функціональних схем, топології кристалів, тестів для перевірки придатності виробів.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31224" cy="864096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ізновиди 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subTitle" idx="4294967295"/>
          </p:nvPr>
        </p:nvSpPr>
        <p:spPr>
          <a:xfrm>
            <a:off x="323850" y="1557338"/>
            <a:ext cx="8280400" cy="30019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uk-UA" sz="2200" b="1" dirty="0" smtClean="0">
              <a:solidFill>
                <a:srgbClr val="99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Лекція. </a:t>
            </a:r>
            <a: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АВТОМАТИЗОВАНОГО ПРОЕКТУВАННЯ (САПР). </a:t>
            </a:r>
          </a:p>
          <a:p>
            <a:pPr algn="just">
              <a:defRPr/>
            </a:pPr>
            <a:endParaRPr lang="uk-UA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uk-UA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uk-UA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uk-UA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кафедри кандидат технічних наук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Дубина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О.Ф.</a:t>
            </a:r>
          </a:p>
          <a:p>
            <a:pPr marL="0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67000" y="6092825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</a:p>
        </p:txBody>
      </p:sp>
      <p:sp>
        <p:nvSpPr>
          <p:cNvPr id="5" name="Text Box 5"/>
          <p:cNvSpPr>
            <a:spLocks noChangeArrowheads="1"/>
          </p:cNvSpPr>
          <p:nvPr>
            <p:ph type="ctrTitle" idx="4294967295"/>
          </p:nvPr>
        </p:nvSpPr>
        <p:spPr>
          <a:xfrm>
            <a:off x="1042988" y="188913"/>
            <a:ext cx="7343775" cy="863600"/>
          </a:xfrm>
          <a:noFill/>
        </p:spPr>
        <p:txBody>
          <a:bodyPr>
            <a:normAutofit fontScale="90000"/>
          </a:bodyPr>
          <a:lstStyle/>
          <a:p>
            <a:pPr algn="ctr" defTabSz="762000"/>
            <a: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Державний університет «Житомирська політехніка»</a:t>
            </a:r>
            <a:b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uk-UA" alt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Кафедра </a:t>
            </a:r>
            <a:r>
              <a:rPr lang="uk-UA" alt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комп’ютерних технологій у медицині та телекомунікаціях</a:t>
            </a:r>
            <a:endParaRPr lang="uk-UA" altLang="uk-UA" sz="2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576598" y="6367935"/>
            <a:ext cx="567403" cy="4900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800" y="-209016"/>
            <a:ext cx="8712200" cy="7100888"/>
          </a:xfrm>
        </p:spPr>
        <p:txBody>
          <a:bodyPr>
            <a:normAutofit lnSpcReduction="10000"/>
          </a:bodyPr>
          <a:lstStyle/>
          <a:p>
            <a:pPr marL="539750" marR="0" indent="-539750" algn="ctr" defTabSz="179388" eaLnBrk="1" hangingPunct="1"/>
            <a:endParaRPr lang="uk-UA" altLang="uk-UA" sz="35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ctr" defTabSz="179388" eaLnBrk="1" hangingPunct="1"/>
            <a:r>
              <a:rPr lang="uk-UA" altLang="uk-UA" sz="35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ЛІТЕРАТУРА:</a:t>
            </a:r>
          </a:p>
          <a:p>
            <a:pPr marL="539750" marR="0" indent="-539750" algn="ctr" defTabSz="179388" eaLnBrk="1" hangingPunct="1"/>
            <a:endParaRPr lang="uk-UA" altLang="uk-UA" sz="35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 defTabSz="179388">
              <a:buClrTx/>
              <a:buSzPct val="100000"/>
              <a:buAutoNum type="arabicPeriod"/>
            </a:pPr>
            <a:r>
              <a:rPr lang="ru-RU" sz="2400" dirty="0" err="1" smtClean="0">
                <a:solidFill>
                  <a:schemeClr val="bg1"/>
                </a:solidFill>
              </a:rPr>
              <a:t>Гервас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О.Г. </a:t>
            </a:r>
            <a:r>
              <a:rPr lang="ru-RU" sz="2400" dirty="0" smtClean="0">
                <a:solidFill>
                  <a:schemeClr val="bg1"/>
                </a:solidFill>
              </a:rPr>
              <a:t>САПР </a:t>
            </a:r>
            <a:r>
              <a:rPr lang="ru-RU" sz="2400" dirty="0" err="1">
                <a:solidFill>
                  <a:schemeClr val="bg1"/>
                </a:solidFill>
              </a:rPr>
              <a:t>об’єктів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середовища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Навчально-методичний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посібник</a:t>
            </a:r>
            <a:r>
              <a:rPr lang="ru-RU" sz="2400" dirty="0">
                <a:solidFill>
                  <a:schemeClr val="bg1"/>
                </a:solidFill>
              </a:rPr>
              <a:t> / </a:t>
            </a:r>
            <a:r>
              <a:rPr lang="ru-RU" sz="2400" dirty="0" err="1">
                <a:solidFill>
                  <a:schemeClr val="bg1"/>
                </a:solidFill>
              </a:rPr>
              <a:t>Гервас</a:t>
            </a:r>
            <a:r>
              <a:rPr lang="ru-RU" sz="2400" dirty="0">
                <a:solidFill>
                  <a:schemeClr val="bg1"/>
                </a:solidFill>
              </a:rPr>
              <a:t> Ольга </a:t>
            </a:r>
            <a:r>
              <a:rPr lang="ru-RU" sz="2400" dirty="0" err="1">
                <a:solidFill>
                  <a:schemeClr val="bg1"/>
                </a:solidFill>
              </a:rPr>
              <a:t>Геннадіївна</a:t>
            </a:r>
            <a:r>
              <a:rPr lang="ru-RU" sz="2400" dirty="0">
                <a:solidFill>
                  <a:schemeClr val="bg1"/>
                </a:solidFill>
              </a:rPr>
              <a:t>. – Умань: </a:t>
            </a:r>
            <a:r>
              <a:rPr lang="ru-RU" sz="2400" dirty="0" err="1">
                <a:solidFill>
                  <a:schemeClr val="bg1"/>
                </a:solidFill>
              </a:rPr>
              <a:t>Візаві</a:t>
            </a:r>
            <a:r>
              <a:rPr lang="ru-RU" sz="2400" dirty="0">
                <a:solidFill>
                  <a:schemeClr val="bg1"/>
                </a:solidFill>
              </a:rPr>
              <a:t>, 2018. - 160 с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539750" marR="0" indent="-539750" algn="just" defTabSz="179388">
              <a:buClrTx/>
              <a:buSzPct val="100000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Системи автоматизованого </a:t>
            </a:r>
            <a:r>
              <a:rPr lang="uk-UA" sz="2400" dirty="0" err="1">
                <a:solidFill>
                  <a:schemeClr val="bg1"/>
                </a:solidFill>
              </a:rPr>
              <a:t>проєктування</a:t>
            </a:r>
            <a:r>
              <a:rPr lang="uk-UA" sz="2400" dirty="0">
                <a:solidFill>
                  <a:schemeClr val="bg1"/>
                </a:solidFill>
              </a:rPr>
              <a:t>: конспект лекцій [Електронний ресурс]: </a:t>
            </a:r>
            <a:r>
              <a:rPr lang="uk-UA" sz="2400" dirty="0" err="1">
                <a:solidFill>
                  <a:schemeClr val="bg1"/>
                </a:solidFill>
              </a:rPr>
              <a:t>навч</a:t>
            </a:r>
            <a:r>
              <a:rPr lang="uk-UA" sz="2400" dirty="0">
                <a:solidFill>
                  <a:schemeClr val="bg1"/>
                </a:solidFill>
              </a:rPr>
              <a:t>. </a:t>
            </a:r>
            <a:r>
              <a:rPr lang="uk-UA" sz="2400" dirty="0" err="1">
                <a:solidFill>
                  <a:schemeClr val="bg1"/>
                </a:solidFill>
              </a:rPr>
              <a:t>посіб</a:t>
            </a:r>
            <a:r>
              <a:rPr lang="uk-UA" sz="2400" dirty="0">
                <a:solidFill>
                  <a:schemeClr val="bg1"/>
                </a:solidFill>
              </a:rPr>
              <a:t>. для </a:t>
            </a:r>
            <a:r>
              <a:rPr lang="uk-UA" sz="2400" dirty="0" err="1">
                <a:solidFill>
                  <a:schemeClr val="bg1"/>
                </a:solidFill>
              </a:rPr>
              <a:t>студ</a:t>
            </a:r>
            <a:r>
              <a:rPr lang="uk-UA" sz="2400" dirty="0">
                <a:solidFill>
                  <a:schemeClr val="bg1"/>
                </a:solidFill>
              </a:rPr>
              <a:t>. спеціальності 151 «Автоматизація та комп’ютерно-інтегровані технології», спеціалізації «</a:t>
            </a:r>
            <a:r>
              <a:rPr lang="uk-UA" sz="2400" dirty="0" smtClean="0">
                <a:solidFill>
                  <a:schemeClr val="bg1"/>
                </a:solidFill>
              </a:rPr>
              <a:t>Комп’ютерно-інтегровані </a:t>
            </a:r>
            <a:r>
              <a:rPr lang="uk-UA" sz="2400" dirty="0">
                <a:solidFill>
                  <a:schemeClr val="bg1"/>
                </a:solidFill>
              </a:rPr>
              <a:t>системи та технології в приладобудуванні» / КПІ ім. Ігоря Сікорського; автори: К.С. </a:t>
            </a:r>
            <a:r>
              <a:rPr lang="uk-UA" sz="2400" dirty="0" err="1">
                <a:solidFill>
                  <a:schemeClr val="bg1"/>
                </a:solidFill>
              </a:rPr>
              <a:t>Барандич</a:t>
            </a:r>
            <a:r>
              <a:rPr lang="uk-UA" sz="2400" dirty="0">
                <a:solidFill>
                  <a:schemeClr val="bg1"/>
                </a:solidFill>
              </a:rPr>
              <a:t>, О.О. Подолян, М.М. </a:t>
            </a:r>
            <a:r>
              <a:rPr lang="uk-UA" sz="2400" dirty="0" err="1">
                <a:solidFill>
                  <a:schemeClr val="bg1"/>
                </a:solidFill>
              </a:rPr>
              <a:t>Гладський</a:t>
            </a:r>
            <a:r>
              <a:rPr lang="uk-UA" sz="2400" dirty="0">
                <a:solidFill>
                  <a:schemeClr val="bg1"/>
                </a:solidFill>
              </a:rPr>
              <a:t>. </a:t>
            </a:r>
            <a:r>
              <a:rPr lang="uk-UA" sz="2400" dirty="0" smtClean="0">
                <a:solidFill>
                  <a:schemeClr val="bg1"/>
                </a:solidFill>
              </a:rPr>
              <a:t>– Київ</a:t>
            </a:r>
            <a:r>
              <a:rPr lang="uk-UA" sz="2400" dirty="0">
                <a:solidFill>
                  <a:schemeClr val="bg1"/>
                </a:solidFill>
              </a:rPr>
              <a:t>: КПІ ім. Ігоря Сікорського, 2021. – 97 с. </a:t>
            </a:r>
            <a:endParaRPr lang="uk-UA" sz="2400" dirty="0" smtClean="0">
              <a:solidFill>
                <a:schemeClr val="bg1"/>
              </a:solidFill>
            </a:endParaRPr>
          </a:p>
          <a:p>
            <a:pPr marL="539750" marR="0" indent="-539750" algn="just" defTabSz="179388">
              <a:buClrTx/>
              <a:buSzPct val="100000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Основи САПР в автомобілебудуванні : </a:t>
            </a:r>
            <a:r>
              <a:rPr lang="uk-UA" sz="2400" dirty="0" err="1">
                <a:solidFill>
                  <a:schemeClr val="bg1"/>
                </a:solidFill>
              </a:rPr>
              <a:t>навч</a:t>
            </a:r>
            <a:r>
              <a:rPr lang="uk-UA" sz="2400" dirty="0">
                <a:solidFill>
                  <a:schemeClr val="bg1"/>
                </a:solidFill>
              </a:rPr>
              <a:t>. </a:t>
            </a:r>
            <a:r>
              <a:rPr lang="uk-UA" sz="2400" dirty="0" err="1">
                <a:solidFill>
                  <a:schemeClr val="bg1"/>
                </a:solidFill>
              </a:rPr>
              <a:t>посіб</a:t>
            </a:r>
            <a:r>
              <a:rPr lang="uk-UA" sz="2400" dirty="0">
                <a:solidFill>
                  <a:schemeClr val="bg1"/>
                </a:solidFill>
              </a:rPr>
              <a:t>. / О. М. </a:t>
            </a:r>
            <a:r>
              <a:rPr lang="uk-UA" sz="2400" dirty="0" err="1">
                <a:solidFill>
                  <a:schemeClr val="bg1"/>
                </a:solidFill>
              </a:rPr>
              <a:t>Артюх</a:t>
            </a:r>
            <a:r>
              <a:rPr lang="uk-UA" sz="2400" dirty="0">
                <a:solidFill>
                  <a:schemeClr val="bg1"/>
                </a:solidFill>
              </a:rPr>
              <a:t>, О. В. </a:t>
            </a:r>
            <a:r>
              <a:rPr lang="uk-UA" sz="2400" dirty="0" err="1">
                <a:solidFill>
                  <a:schemeClr val="bg1"/>
                </a:solidFill>
              </a:rPr>
              <a:t>Дударенко</a:t>
            </a:r>
            <a:r>
              <a:rPr lang="uk-UA" sz="2400" dirty="0">
                <a:solidFill>
                  <a:schemeClr val="bg1"/>
                </a:solidFill>
              </a:rPr>
              <a:t>, В. В. Кузьмін та ін. Запоріжжя : НУ «Запорізька політехніка», 2021. – 168 </a:t>
            </a:r>
            <a:endParaRPr lang="ru-RU" altLang="uk-UA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3"/>
          <p:cNvSpPr txBox="1">
            <a:spLocks/>
          </p:cNvSpPr>
          <p:nvPr/>
        </p:nvSpPr>
        <p:spPr>
          <a:xfrm>
            <a:off x="8576598" y="6367935"/>
            <a:ext cx="567403" cy="4900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САПР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організаційно-технічна система, що складається із сукупності комплексу засобів автоматизації проектування і колективу фахівців проектної організації, яка виконує автоматизоване проектування об'єкта.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/>
              <a:t>Схема </a:t>
            </a:r>
            <a:r>
              <a:rPr lang="ru-RU" sz="4400" dirty="0" err="1"/>
              <a:t>функціонування</a:t>
            </a:r>
            <a:r>
              <a:rPr lang="ru-RU" sz="4400" dirty="0"/>
              <a:t> САПР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КЗА </a:t>
            </a:r>
            <a:r>
              <a:rPr lang="ru-RU" dirty="0"/>
              <a:t>- комплекс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(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)</a:t>
            </a:r>
          </a:p>
          <a:p>
            <a:r>
              <a:rPr lang="ru-RU" dirty="0" err="1"/>
              <a:t>Проектувальники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САПР.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твердження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правомірно</a:t>
            </a:r>
            <a:r>
              <a:rPr lang="ru-RU" dirty="0"/>
              <a:t>, </a:t>
            </a:r>
            <a:r>
              <a:rPr lang="ru-RU" dirty="0" smtClean="0"/>
              <a:t>так як </a:t>
            </a:r>
            <a:r>
              <a:rPr lang="ru-RU" dirty="0"/>
              <a:t>САПР -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автоматизованого</a:t>
            </a:r>
            <a:r>
              <a:rPr lang="ru-RU" dirty="0"/>
              <a:t>, а не автоматичного </a:t>
            </a:r>
            <a:r>
              <a:rPr lang="ru-RU" dirty="0" err="1"/>
              <a:t>проектування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257" y="2143116"/>
            <a:ext cx="8469585" cy="10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86874" cy="1010400"/>
          </a:xfrm>
        </p:spPr>
        <p:txBody>
          <a:bodyPr>
            <a:noAutofit/>
          </a:bodyPr>
          <a:lstStyle/>
          <a:p>
            <a:r>
              <a:rPr lang="uk-UA" sz="4400" b="1" dirty="0"/>
              <a:t>Види операцій обробки інформації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пошук і вибір з джерел потрібної інформації;</a:t>
            </a:r>
          </a:p>
          <a:p>
            <a:r>
              <a:rPr lang="uk-UA" dirty="0"/>
              <a:t>аналіз обраної інформації;</a:t>
            </a:r>
          </a:p>
          <a:p>
            <a:r>
              <a:rPr lang="uk-UA" dirty="0"/>
              <a:t>виконання розрахунків;</a:t>
            </a:r>
          </a:p>
          <a:p>
            <a:r>
              <a:rPr lang="uk-UA" dirty="0"/>
              <a:t>прийняття проектних рішень;</a:t>
            </a:r>
          </a:p>
          <a:p>
            <a:r>
              <a:rPr lang="uk-UA" dirty="0"/>
              <a:t>оформлення проектних рішень у вигляді, зручному для подальшого використання (на наступних стадіях проектування, при виготовленні або експлуатації).</a:t>
            </a:r>
          </a:p>
          <a:p>
            <a:pPr marL="0" indent="0">
              <a:buNone/>
            </a:pPr>
            <a:r>
              <a:rPr lang="uk-UA" b="1" dirty="0"/>
              <a:t>Автоматизація перерахованих операцій обробки інформації і процесів управління використанням інформації на всіх стадіях проектування складає сутність функціонування САПР.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Відмінні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САПР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779668"/>
          </a:xfrm>
        </p:spPr>
        <p:txBody>
          <a:bodyPr>
            <a:noAutofit/>
          </a:bodyPr>
          <a:lstStyle/>
          <a:p>
            <a:pPr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технічному (конструкторському) етапі проектування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САПР вирішує завдання компонування, розміщення і трасування.</a:t>
            </a:r>
          </a:p>
          <a:p>
            <a:pPr algn="just"/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Імітаційне моделювання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дає можливість передбачити реакцію проектованого об'єкта на найрізноманітніші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подразники,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конструктору "бачити" плоди своєї праці в дії без макетування. У складних задачах проектування неможливо формалізувати процедуру пошуку оптимального за критерієм комплексної ефективності рішення. Імітаційне моделювання дозволяє провести випробування різних варіантів рішення і вибрати найкращий.</a:t>
            </a:r>
          </a:p>
          <a:p>
            <a:pPr algn="just"/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 ускладнення програмного та інформаційного забезпечення проектування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Мова йде не тільки про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кількісне, об'ємне збільшення,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й про ідеологічне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 пов'язане з необхідністю створення мов спілкування проектувальника і ЕОМ, розвинених банків даних, програм інформаційного обміну між складовими частинами системи, програм проектування.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323528"/>
            <a:ext cx="8435280" cy="1800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/>
              <a:t>Принципи</a:t>
            </a:r>
            <a:r>
              <a:rPr lang="ru-RU" sz="2800" b="1" dirty="0"/>
              <a:t> </a:t>
            </a:r>
            <a:r>
              <a:rPr lang="ru-RU" sz="2800" b="1" dirty="0" err="1"/>
              <a:t>створення</a:t>
            </a:r>
            <a:r>
              <a:rPr lang="ru-RU" sz="2800" b="1" dirty="0"/>
              <a:t> САПР </a:t>
            </a:r>
            <a:r>
              <a:rPr lang="ru-RU" sz="2800" b="1" dirty="0" err="1"/>
              <a:t>конструкції</a:t>
            </a:r>
            <a:r>
              <a:rPr lang="ru-RU" sz="2800" b="1" dirty="0"/>
              <a:t> і </a:t>
            </a:r>
            <a:r>
              <a:rPr lang="ru-RU" sz="2800" b="1" dirty="0" err="1"/>
              <a:t>технології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928992" cy="6023022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включення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тому, що вимоги до створення, функціонування і розвитку САПР визначаються з боку більш складної системи, що включає в себе САПР як підсистеми. Такої складної системою може бути, наприклад, комплексна система АСНИ - САПР - АСУТП підприємства, САПР галузі і т. 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системної єдності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забезпечення цілісності САПР за рахунок зв'язку між її підсистемами і функціонування підсистеми управління САПР.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комплексності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 зв'язності проектування окремих елементів і всього об'єкта в цілому на всіх стадіях проектування.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інформаційної єдності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інформаційну узгодженість окремих підсистем і компонентів САПР. Це означає, що в засобах забезпечення компонентів САПР повинні використовуватися єдині терміни, символи, умовні позначення, проблемно-орієнтовані мови програмування і способи подання інформації, які зазвичай встановлюються відповідними стандартами. Принцип інформаційної єдності передбачає, зокрема, розміщення всіх файлів, використовуваних багаторазово при проектуванні різних об'єктів, в банках даних. За рахунок інформаційного єдності результати вирішення однієї задачі в САПР без будь-якої перекомпонування або переробки отриманих масивів даних можуть бути використані в якості вихідної інформації для інших завдань проектування.</a:t>
            </a:r>
          </a:p>
          <a:p>
            <a:pPr algn="just">
              <a:buClrTx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323528"/>
            <a:ext cx="8435280" cy="1800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/>
              <a:t>Принципи</a:t>
            </a:r>
            <a:r>
              <a:rPr lang="ru-RU" sz="2800" b="1" dirty="0"/>
              <a:t> </a:t>
            </a:r>
            <a:r>
              <a:rPr lang="ru-RU" sz="2800" b="1" dirty="0" err="1"/>
              <a:t>створення</a:t>
            </a:r>
            <a:r>
              <a:rPr lang="ru-RU" sz="2800" b="1" dirty="0"/>
              <a:t> САПР </a:t>
            </a:r>
            <a:r>
              <a:rPr lang="ru-RU" sz="2800" b="1" dirty="0" err="1"/>
              <a:t>конструкції</a:t>
            </a:r>
            <a:r>
              <a:rPr lang="ru-RU" sz="2800" b="1" dirty="0"/>
              <a:t> і </a:t>
            </a:r>
            <a:r>
              <a:rPr lang="ru-RU" sz="2800" b="1" dirty="0" err="1"/>
              <a:t>технології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928992" cy="6023022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сумісності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компонентами САПР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САПР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САПР не повинно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інваріантності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САПР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Е.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Інваріантними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САПР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САПР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САПР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786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Times New Roman</vt:lpstr>
      <vt:lpstr>Wingdings 2</vt:lpstr>
      <vt:lpstr>Поток</vt:lpstr>
      <vt:lpstr>Державний університет «Житомирська політехніка» Кафедра комп’ютерних технологій у медицині та телекомунікаціях</vt:lpstr>
      <vt:lpstr>Державний університет «Житомирська політехніка» Кафедра комп’ютерних технологій у медицині та телекомунікаціях</vt:lpstr>
      <vt:lpstr>Презентация PowerPoint</vt:lpstr>
      <vt:lpstr>Презентация PowerPoint</vt:lpstr>
      <vt:lpstr>Схема функціонування САПР</vt:lpstr>
      <vt:lpstr>Види операцій обробки інформації</vt:lpstr>
      <vt:lpstr>Відмінні риси САПР</vt:lpstr>
      <vt:lpstr>Принципи створення САПР конструкції і технології</vt:lpstr>
      <vt:lpstr>Принципи створення САПР конструкції і технології</vt:lpstr>
      <vt:lpstr>Етапи життєвого циклу промислових виробів</vt:lpstr>
      <vt:lpstr>Етапи життєвого циклу промислових виробів</vt:lpstr>
      <vt:lpstr>Підсистеми САПР</vt:lpstr>
      <vt:lpstr>Види забезпечення САПР</vt:lpstr>
      <vt:lpstr>Різновиди САПР</vt:lpstr>
      <vt:lpstr>Різновиди САПР</vt:lpstr>
      <vt:lpstr>Різновиди САПР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Admin</dc:creator>
  <cp:lastModifiedBy>Lenovo</cp:lastModifiedBy>
  <cp:revision>39</cp:revision>
  <cp:lastPrinted>2018-09-05T08:42:06Z</cp:lastPrinted>
  <dcterms:created xsi:type="dcterms:W3CDTF">2011-02-05T16:51:03Z</dcterms:created>
  <dcterms:modified xsi:type="dcterms:W3CDTF">2023-02-05T10:22:58Z</dcterms:modified>
</cp:coreProperties>
</file>