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292" r:id="rId21"/>
    <p:sldId id="291" r:id="rId22"/>
    <p:sldId id="338" r:id="rId23"/>
    <p:sldId id="339" r:id="rId24"/>
    <p:sldId id="340" r:id="rId25"/>
    <p:sldId id="341" r:id="rId26"/>
    <p:sldId id="343" r:id="rId27"/>
    <p:sldId id="344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89" d="100"/>
          <a:sy n="89" d="100"/>
        </p:scale>
        <p:origin x="124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1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28651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3429001"/>
            <a:ext cx="72009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44641" y="2514601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943601" y="3581400"/>
            <a:ext cx="257174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invGray">
          <a:xfrm>
            <a:off x="0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264454" y="6549716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8E8D500D-E010-4CA2-A5A7-4793A1DA314C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85750" y="6549716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515350" y="6549716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1345BC9-CC2F-4FDA-89C2-A86653025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4%D0%B2%D1%80%D0%BE%D1%81%D0%BE%D1%8E%D0%B7" TargetMode="External"/><Relationship Id="rId2" Type="http://schemas.openxmlformats.org/officeDocument/2006/relationships/hyperlink" Target="https://uk.wikipedia.org/wiki/%D0%92%D0%B8%D1%85%D0%BB%D0%BE%D0%BF%D0%BD%D1%96_%D0%B3%D0%B0%D0%B7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2009" TargetMode="External"/><Relationship Id="rId5" Type="http://schemas.openxmlformats.org/officeDocument/2006/relationships/hyperlink" Target="https://uk.wikipedia.org/wiki/1_%D0%B2%D0%B5%D1%80%D0%B5%D1%81%D0%BD%D1%8F" TargetMode="External"/><Relationship Id="rId4" Type="http://schemas.openxmlformats.org/officeDocument/2006/relationships/hyperlink" Target="https://uk.wikipedia.org/wiki/200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4797152"/>
            <a:ext cx="7886699" cy="792088"/>
          </a:xfrm>
        </p:spPr>
        <p:txBody>
          <a:bodyPr>
            <a:noAutofit/>
          </a:bodyPr>
          <a:lstStyle/>
          <a:p>
            <a:r>
              <a:rPr lang="ru-RU" sz="3200" dirty="0"/>
              <a:t>ЗАКОНОДАВСТВО ЄС ЩОДО ЗАХИСТУ АТМОСФЕРНОГО ПОВІТРЯ</a:t>
            </a:r>
          </a:p>
        </p:txBody>
      </p:sp>
    </p:spTree>
    <p:extLst>
      <p:ext uri="{BB962C8B-B14F-4D97-AF65-F5344CB8AC3E}">
        <p14:creationId xmlns:p14="http://schemas.microsoft.com/office/powerpoint/2010/main" val="10491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F8D1A-B5A2-7459-7EC8-678FA714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F2D4-8DCD-3BE0-BA23-9B68EA56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11" y="476672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/>
              <a:t>Протокол 1998 року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66462A-84DD-AA3C-C4AD-263AAE14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47" y="1304764"/>
            <a:ext cx="7980976" cy="486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стійких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забруднювачів</a:t>
            </a:r>
            <a:r>
              <a:rPr lang="ru-RU" dirty="0"/>
              <a:t>, </a:t>
            </a:r>
            <a:r>
              <a:rPr lang="ru-RU" dirty="0" err="1"/>
              <a:t>кінцевою</a:t>
            </a:r>
            <a:r>
              <a:rPr lang="ru-RU" dirty="0"/>
              <a:t> метою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усунення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скидів</a:t>
            </a:r>
            <a:r>
              <a:rPr lang="ru-RU" dirty="0"/>
              <a:t>, </a:t>
            </a:r>
            <a:r>
              <a:rPr lang="ru-RU" dirty="0" err="1"/>
              <a:t>викидів</a:t>
            </a:r>
            <a:r>
              <a:rPr lang="ru-RU" dirty="0"/>
              <a:t> та </a:t>
            </a:r>
            <a:r>
              <a:rPr lang="ru-RU" dirty="0" err="1"/>
              <a:t>втрат</a:t>
            </a:r>
            <a:r>
              <a:rPr lang="ru-RU" dirty="0"/>
              <a:t> таких </a:t>
            </a:r>
            <a:r>
              <a:rPr lang="ru-RU" dirty="0" err="1"/>
              <a:t>забруднювачів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відходами</a:t>
            </a:r>
            <a:r>
              <a:rPr lang="ru-RU" dirty="0"/>
              <a:t> </a:t>
            </a:r>
            <a:r>
              <a:rPr lang="ru-RU" dirty="0" err="1"/>
              <a:t>заборонених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</a:t>
            </a:r>
            <a:r>
              <a:rPr lang="ru-RU" dirty="0" err="1"/>
              <a:t>зобов’язує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діоксинів</a:t>
            </a:r>
            <a:r>
              <a:rPr lang="ru-RU" dirty="0"/>
              <a:t>, </a:t>
            </a:r>
            <a:r>
              <a:rPr lang="ru-RU" dirty="0" err="1"/>
              <a:t>фуранів</a:t>
            </a:r>
            <a:r>
              <a:rPr lang="ru-RU" dirty="0"/>
              <a:t>, </a:t>
            </a:r>
            <a:r>
              <a:rPr lang="ru-RU" dirty="0" err="1"/>
              <a:t>поліциклічних</a:t>
            </a:r>
            <a:r>
              <a:rPr lang="ru-RU" dirty="0"/>
              <a:t> </a:t>
            </a:r>
            <a:r>
              <a:rPr lang="ru-RU" dirty="0" err="1"/>
              <a:t>ароматичних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 та </a:t>
            </a:r>
            <a:r>
              <a:rPr lang="ru-RU" dirty="0" err="1"/>
              <a:t>гексахлорбензолу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 1990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Для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комунальних</a:t>
            </a:r>
            <a:r>
              <a:rPr lang="ru-RU" dirty="0"/>
              <a:t>, </a:t>
            </a:r>
            <a:r>
              <a:rPr lang="ru-RU" dirty="0" err="1"/>
              <a:t>небезпечних</a:t>
            </a:r>
            <a:r>
              <a:rPr lang="ru-RU" dirty="0"/>
              <a:t> і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врегульовував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16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були </a:t>
            </a:r>
            <a:r>
              <a:rPr lang="ru-RU" dirty="0" err="1"/>
              <a:t>виділені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узгоджених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.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відносились</a:t>
            </a:r>
            <a:r>
              <a:rPr lang="ru-RU" dirty="0"/>
              <a:t> 11 </a:t>
            </a:r>
            <a:r>
              <a:rPr lang="ru-RU" dirty="0" err="1"/>
              <a:t>пестицидів</a:t>
            </a:r>
            <a:r>
              <a:rPr lang="ru-RU" dirty="0"/>
              <a:t>, 2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хімікатів</a:t>
            </a:r>
            <a:r>
              <a:rPr lang="ru-RU" dirty="0"/>
              <a:t> та 3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забруднювачів</a:t>
            </a:r>
            <a:r>
              <a:rPr lang="ru-RU" dirty="0"/>
              <a:t>. У 2009 </a:t>
            </a:r>
            <a:r>
              <a:rPr lang="ru-RU" dirty="0" err="1"/>
              <a:t>році</a:t>
            </a:r>
            <a:r>
              <a:rPr lang="ru-RU" dirty="0"/>
              <a:t> до протоколу </a:t>
            </a:r>
            <a:r>
              <a:rPr lang="ru-RU" dirty="0" err="1"/>
              <a:t>було</a:t>
            </a:r>
            <a:r>
              <a:rPr lang="ru-RU" dirty="0"/>
              <a:t> внесено 7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0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BD703-E14C-117F-EF1A-7F0642FC5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A3632-237A-05DE-A62C-71CCDBC1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11" y="47667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Протокол 1999 року 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Ґетеборзький</a:t>
            </a:r>
            <a:r>
              <a:rPr lang="ru-RU" dirty="0"/>
              <a:t> протокол)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E1CEA8-D637-276E-5D44-3EA8E713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47" y="1304764"/>
            <a:ext cx="7980976" cy="486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підкислення</a:t>
            </a:r>
            <a:r>
              <a:rPr lang="ru-RU" dirty="0"/>
              <a:t>, </a:t>
            </a:r>
            <a:r>
              <a:rPr lang="ru-RU" dirty="0" err="1"/>
              <a:t>евтрофікації</a:t>
            </a:r>
            <a:r>
              <a:rPr lang="ru-RU" dirty="0"/>
              <a:t> та приземного озону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ліміти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на 2010–2020 роки для </a:t>
            </a:r>
            <a:r>
              <a:rPr lang="ru-RU" dirty="0" err="1"/>
              <a:t>діоксиду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(</a:t>
            </a:r>
            <a:r>
              <a:rPr lang="en-US" dirty="0"/>
              <a:t>SO2), NOx, </a:t>
            </a:r>
            <a:r>
              <a:rPr lang="ru-RU" dirty="0"/>
              <a:t>ЛОС та </a:t>
            </a:r>
            <a:r>
              <a:rPr lang="en-US" dirty="0"/>
              <a:t>NH3. </a:t>
            </a:r>
            <a:r>
              <a:rPr lang="ru-RU" dirty="0" err="1"/>
              <a:t>Він</a:t>
            </a:r>
            <a:r>
              <a:rPr lang="ru-RU" dirty="0"/>
              <a:t>, також,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жорсткі</a:t>
            </a:r>
            <a:r>
              <a:rPr lang="ru-RU" dirty="0"/>
              <a:t> 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щодо</a:t>
            </a:r>
            <a:r>
              <a:rPr lang="ru-RU" dirty="0"/>
              <a:t> установок </a:t>
            </a:r>
            <a:r>
              <a:rPr lang="ru-RU" dirty="0" err="1"/>
              <a:t>спалювання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, </a:t>
            </a:r>
            <a:r>
              <a:rPr lang="ru-RU" dirty="0" err="1"/>
              <a:t>хімчистки</a:t>
            </a:r>
            <a:r>
              <a:rPr lang="ru-RU" dirty="0"/>
              <a:t>, </a:t>
            </a:r>
            <a:r>
              <a:rPr lang="ru-RU" dirty="0" err="1"/>
              <a:t>автомобілів</a:t>
            </a:r>
            <a:r>
              <a:rPr lang="ru-RU" dirty="0"/>
              <a:t>) і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НДП для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. Також,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ЛОС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таких </a:t>
            </a:r>
            <a:r>
              <a:rPr lang="ru-RU" dirty="0" err="1"/>
              <a:t>продуктів</a:t>
            </a:r>
            <a:r>
              <a:rPr lang="ru-RU" dirty="0"/>
              <a:t>, як </a:t>
            </a:r>
            <a:r>
              <a:rPr lang="ru-RU" dirty="0" err="1"/>
              <a:t>фарби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аерозолі</a:t>
            </a:r>
            <a:r>
              <a:rPr lang="ru-RU" dirty="0"/>
              <a:t>. </a:t>
            </a:r>
            <a:r>
              <a:rPr lang="ru-RU" dirty="0" err="1"/>
              <a:t>Фермери</a:t>
            </a:r>
            <a:r>
              <a:rPr lang="ru-RU" dirty="0"/>
              <a:t> </a:t>
            </a:r>
            <a:r>
              <a:rPr lang="ru-RU" dirty="0" err="1"/>
              <a:t>зобов’язані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контролю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en-US" dirty="0"/>
              <a:t>NH3.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4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4CA42-5F0E-3C36-294A-A7EFE01A1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048E0-E3D6-D3E6-E225-A643B40D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47" y="332656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Протокол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вказівки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5BE979-45F2-6343-3509-333E3B135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0405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err="1"/>
              <a:t>Керівний</a:t>
            </a:r>
            <a:r>
              <a:rPr lang="ru-RU" dirty="0"/>
              <a:t> документ з </a:t>
            </a:r>
            <a:r>
              <a:rPr lang="ru-RU" dirty="0" err="1"/>
              <a:t>інтегрованого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менеджменту </a:t>
            </a:r>
            <a:r>
              <a:rPr lang="ru-RU" dirty="0" err="1"/>
              <a:t>забруднень</a:t>
            </a:r>
            <a:r>
              <a:rPr lang="ru-RU" dirty="0"/>
              <a:t> азотом;</a:t>
            </a:r>
          </a:p>
          <a:p>
            <a:pPr marL="0" indent="0" algn="just">
              <a:buNone/>
            </a:pPr>
            <a:r>
              <a:rPr lang="ru-RU" dirty="0"/>
              <a:t>• Кодекс </a:t>
            </a:r>
            <a:r>
              <a:rPr lang="ru-RU" dirty="0" err="1"/>
              <a:t>належної</a:t>
            </a:r>
            <a:r>
              <a:rPr lang="ru-RU" dirty="0"/>
              <a:t> практики для </a:t>
            </a:r>
            <a:r>
              <a:rPr lang="ru-RU" dirty="0" err="1"/>
              <a:t>спалювання</a:t>
            </a:r>
            <a:r>
              <a:rPr lang="ru-RU" dirty="0"/>
              <a:t> твердого </a:t>
            </a:r>
            <a:r>
              <a:rPr lang="ru-RU" dirty="0" err="1"/>
              <a:t>палива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err="1"/>
              <a:t>Настанови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та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летких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err="1"/>
              <a:t>Керівний</a:t>
            </a:r>
            <a:r>
              <a:rPr lang="ru-RU" dirty="0"/>
              <a:t> документ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контролю </a:t>
            </a:r>
            <a:r>
              <a:rPr lang="ru-RU" dirty="0" err="1"/>
              <a:t>викидів</a:t>
            </a:r>
            <a:r>
              <a:rPr lang="ru-RU" dirty="0"/>
              <a:t> для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err="1"/>
              <a:t>Керівний</a:t>
            </a:r>
            <a:r>
              <a:rPr lang="ru-RU" dirty="0"/>
              <a:t> документ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контролю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, </a:t>
            </a:r>
            <a:r>
              <a:rPr lang="en-US" dirty="0"/>
              <a:t>NOx, </a:t>
            </a:r>
            <a:r>
              <a:rPr lang="ru-RU" dirty="0"/>
              <a:t>ЛОС і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(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en-US" dirty="0"/>
              <a:t>PM10, PM2,5 </a:t>
            </a:r>
            <a:r>
              <a:rPr lang="ru-RU" dirty="0"/>
              <a:t>і сажу)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стаціонарних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err="1"/>
              <a:t>Керівний</a:t>
            </a:r>
            <a:r>
              <a:rPr lang="ru-RU" dirty="0"/>
              <a:t> документ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err="1"/>
              <a:t>Керівний</a:t>
            </a:r>
            <a:r>
              <a:rPr lang="ru-RU" dirty="0"/>
              <a:t> документ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лімітів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азоту;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err="1"/>
              <a:t>Керівний</a:t>
            </a:r>
            <a:r>
              <a:rPr lang="ru-RU" dirty="0"/>
              <a:t> документ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та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аміаку</a:t>
            </a:r>
            <a:r>
              <a:rPr lang="ru-RU" dirty="0"/>
              <a:t> з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err="1"/>
              <a:t>Керівний</a:t>
            </a:r>
            <a:r>
              <a:rPr lang="ru-RU" dirty="0"/>
              <a:t> документ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та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 та </a:t>
            </a:r>
            <a:r>
              <a:rPr lang="ru-RU" dirty="0" err="1"/>
              <a:t>даних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err="1"/>
              <a:t>Рамковий</a:t>
            </a:r>
            <a:r>
              <a:rPr lang="ru-RU" dirty="0"/>
              <a:t> кодекс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ООН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практики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аміаку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3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AF05C-DCFF-357F-1A0B-8DF1D052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2F936-A85C-301C-0926-36AEEA54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Стратегія</a:t>
            </a:r>
            <a:r>
              <a:rPr lang="ru-RU" dirty="0"/>
              <a:t> ЄС «</a:t>
            </a:r>
            <a:r>
              <a:rPr lang="ru-RU" dirty="0" err="1"/>
              <a:t>Європа</a:t>
            </a:r>
            <a:r>
              <a:rPr lang="ru-RU" dirty="0"/>
              <a:t> 2020»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31696-0423-569A-2072-90598DD9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988840"/>
            <a:ext cx="8424936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Вона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мети 20/20/20 </a:t>
            </a:r>
            <a:r>
              <a:rPr lang="ru-RU" dirty="0" err="1"/>
              <a:t>клімат</a:t>
            </a:r>
            <a:r>
              <a:rPr lang="ru-RU" dirty="0"/>
              <a:t>/</a:t>
            </a:r>
            <a:r>
              <a:rPr lang="ru-RU" dirty="0" err="1"/>
              <a:t>енергія</a:t>
            </a:r>
            <a:r>
              <a:rPr lang="ru-RU" dirty="0"/>
              <a:t>:</a:t>
            </a:r>
          </a:p>
          <a:p>
            <a:pPr algn="just">
              <a:buFontTx/>
              <a:buChar char="-"/>
            </a:pP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парникових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зменшені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на 20 % у </a:t>
            </a:r>
            <a:r>
              <a:rPr lang="ru-RU" dirty="0" err="1"/>
              <a:t>порівнянні</a:t>
            </a:r>
            <a:r>
              <a:rPr lang="ru-RU" dirty="0"/>
              <a:t> з 1990 р.,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, на 30 %,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; </a:t>
            </a:r>
          </a:p>
          <a:p>
            <a:pPr algn="just">
              <a:buFontTx/>
              <a:buChar char="-"/>
            </a:pPr>
            <a:r>
              <a:rPr lang="ru-RU" dirty="0"/>
              <a:t>-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повинна </a:t>
            </a:r>
            <a:r>
              <a:rPr lang="ru-RU" dirty="0" err="1"/>
              <a:t>становити</a:t>
            </a:r>
            <a:r>
              <a:rPr lang="ru-RU" dirty="0"/>
              <a:t> 20 %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усієї</a:t>
            </a:r>
            <a:r>
              <a:rPr lang="ru-RU" dirty="0"/>
              <a:t> </a:t>
            </a:r>
            <a:r>
              <a:rPr lang="ru-RU" dirty="0" err="1"/>
              <a:t>спожитої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; </a:t>
            </a:r>
          </a:p>
          <a:p>
            <a:pPr algn="just">
              <a:buFontTx/>
              <a:buChar char="-"/>
            </a:pPr>
            <a:r>
              <a:rPr lang="ru-RU" dirty="0"/>
              <a:t>- повинно бути </a:t>
            </a:r>
            <a:r>
              <a:rPr lang="ru-RU" dirty="0" err="1"/>
              <a:t>забезпечено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енергоефективності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ЄС на 20 % </a:t>
            </a:r>
            <a:r>
              <a:rPr lang="ru-RU" dirty="0" err="1"/>
              <a:t>порівняно</a:t>
            </a:r>
            <a:r>
              <a:rPr lang="ru-RU" dirty="0"/>
              <a:t> з 2010 роком. </a:t>
            </a:r>
          </a:p>
        </p:txBody>
      </p:sp>
    </p:spTree>
    <p:extLst>
      <p:ext uri="{BB962C8B-B14F-4D97-AF65-F5344CB8AC3E}">
        <p14:creationId xmlns:p14="http://schemas.microsoft.com/office/powerpoint/2010/main" val="23366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D66F4-38AD-7215-CDE9-B31289A88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0EEEA-2559-8C81-6E9C-33D9968B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Стратегія</a:t>
            </a:r>
            <a:r>
              <a:rPr lang="ru-RU" dirty="0"/>
              <a:t> ЄС «</a:t>
            </a:r>
            <a:r>
              <a:rPr lang="ru-RU" dirty="0" err="1"/>
              <a:t>Європа</a:t>
            </a:r>
            <a:r>
              <a:rPr lang="ru-RU" dirty="0"/>
              <a:t> 2020»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9EFD2-0CAD-BCFC-4F93-7488D163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988840"/>
            <a:ext cx="8424936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Пріоритетними</a:t>
            </a:r>
            <a:r>
              <a:rPr lang="ru-RU" dirty="0"/>
              <a:t> сферами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ЄС «Європа-2020» </a:t>
            </a:r>
            <a:r>
              <a:rPr lang="ru-RU" dirty="0" err="1"/>
              <a:t>було</a:t>
            </a:r>
            <a:r>
              <a:rPr lang="ru-RU" dirty="0"/>
              <a:t>: </a:t>
            </a:r>
          </a:p>
          <a:p>
            <a:pPr marL="457200" indent="-457200" algn="just">
              <a:buAutoNum type="arabicPeriod"/>
            </a:pP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здоров’я</a:t>
            </a:r>
            <a:r>
              <a:rPr lang="ru-RU" dirty="0"/>
              <a:t>: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 (</a:t>
            </a:r>
            <a:r>
              <a:rPr lang="en-US" dirty="0"/>
              <a:t>PM2.5) </a:t>
            </a:r>
            <a:r>
              <a:rPr lang="ru-RU" dirty="0"/>
              <a:t>та озон; </a:t>
            </a:r>
          </a:p>
          <a:p>
            <a:pPr marL="457200" indent="-457200" algn="just">
              <a:buAutoNum type="arabicPeriod"/>
            </a:pPr>
            <a:r>
              <a:rPr lang="ru-RU" dirty="0" err="1"/>
              <a:t>Підкислення</a:t>
            </a:r>
            <a:r>
              <a:rPr lang="ru-RU" dirty="0"/>
              <a:t> (</a:t>
            </a:r>
            <a:r>
              <a:rPr lang="ru-RU" dirty="0" err="1"/>
              <a:t>сульфур</a:t>
            </a:r>
            <a:r>
              <a:rPr lang="ru-RU" dirty="0"/>
              <a:t>(</a:t>
            </a:r>
            <a:r>
              <a:rPr lang="en-US" dirty="0"/>
              <a:t>IV) </a:t>
            </a:r>
            <a:r>
              <a:rPr lang="ru-RU" dirty="0"/>
              <a:t>оксидом, оксидом </a:t>
            </a:r>
            <a:r>
              <a:rPr lang="ru-RU" dirty="0" err="1"/>
              <a:t>Нітрогену</a:t>
            </a:r>
            <a:r>
              <a:rPr lang="ru-RU" dirty="0"/>
              <a:t> та </a:t>
            </a:r>
            <a:r>
              <a:rPr lang="ru-RU" dirty="0" err="1"/>
              <a:t>амонієм</a:t>
            </a:r>
            <a:r>
              <a:rPr lang="ru-RU" dirty="0"/>
              <a:t>) та </a:t>
            </a:r>
            <a:r>
              <a:rPr lang="ru-RU" dirty="0" err="1"/>
              <a:t>евтрофікація</a:t>
            </a:r>
            <a:r>
              <a:rPr lang="ru-RU" dirty="0"/>
              <a:t> (</a:t>
            </a:r>
            <a:r>
              <a:rPr lang="ru-RU" dirty="0" err="1"/>
              <a:t>скиди</a:t>
            </a:r>
            <a:r>
              <a:rPr lang="ru-RU" dirty="0"/>
              <a:t> </a:t>
            </a:r>
            <a:r>
              <a:rPr lang="ru-RU" dirty="0" err="1"/>
              <a:t>Нітрогену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критичних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); </a:t>
            </a:r>
          </a:p>
          <a:p>
            <a:pPr marL="457200" indent="-457200" algn="just">
              <a:buAutoNum type="arabicPeriod"/>
            </a:pPr>
            <a:r>
              <a:rPr lang="ru-RU" dirty="0" err="1"/>
              <a:t>Непов’язаний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здоров’ям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приземного озону на </a:t>
            </a:r>
            <a:r>
              <a:rPr lang="ru-RU" dirty="0" err="1"/>
              <a:t>рослинність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4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C97FA-F558-89AD-696A-63A5B9CE4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D0A11-9864-9415-E946-6C92B95A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Стратегія</a:t>
            </a:r>
            <a:r>
              <a:rPr lang="ru-RU" dirty="0"/>
              <a:t> ЄС «</a:t>
            </a:r>
            <a:r>
              <a:rPr lang="ru-RU" dirty="0" err="1"/>
              <a:t>Європа</a:t>
            </a:r>
            <a:r>
              <a:rPr lang="ru-RU" dirty="0"/>
              <a:t> 2020»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E29A6-898D-81C6-E2CB-0E4BA92FA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988840"/>
            <a:ext cx="8424936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передбачала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: </a:t>
            </a:r>
          </a:p>
          <a:p>
            <a:pPr marL="457200" indent="-457200" algn="just">
              <a:buAutoNum type="arabicPeriod"/>
            </a:pPr>
            <a:r>
              <a:rPr lang="ru-RU" dirty="0" err="1"/>
              <a:t>Стандарти</a:t>
            </a:r>
            <a:r>
              <a:rPr lang="ru-RU" dirty="0"/>
              <a:t> Євро‐5 для </a:t>
            </a:r>
            <a:r>
              <a:rPr lang="ru-RU" dirty="0" err="1"/>
              <a:t>легкових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і </a:t>
            </a:r>
            <a:r>
              <a:rPr lang="ru-RU" dirty="0" err="1"/>
              <a:t>фургонів</a:t>
            </a:r>
            <a:r>
              <a:rPr lang="ru-RU" dirty="0"/>
              <a:t>; </a:t>
            </a:r>
          </a:p>
          <a:p>
            <a:pPr marL="457200" indent="-457200" algn="just">
              <a:buAutoNum type="arabicPeriod"/>
            </a:pPr>
            <a:r>
              <a:rPr lang="ru-RU" dirty="0" err="1"/>
              <a:t>Стандарти</a:t>
            </a:r>
            <a:r>
              <a:rPr lang="ru-RU" dirty="0"/>
              <a:t> Євро‐6 для </a:t>
            </a:r>
            <a:r>
              <a:rPr lang="ru-RU" dirty="0" err="1"/>
              <a:t>великовантажних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; </a:t>
            </a:r>
          </a:p>
          <a:p>
            <a:pPr marL="457200" indent="-457200" algn="just">
              <a:buAutoNum type="arabicPeriod"/>
            </a:pPr>
            <a:r>
              <a:rPr lang="ru-RU" dirty="0"/>
              <a:t>Перегляд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гранично</a:t>
            </a:r>
            <a:r>
              <a:rPr lang="ru-RU" dirty="0"/>
              <a:t> </a:t>
            </a:r>
            <a:r>
              <a:rPr lang="ru-RU" dirty="0" err="1"/>
              <a:t>допустимих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; </a:t>
            </a:r>
          </a:p>
          <a:p>
            <a:pPr marL="457200" indent="-457200" algn="just">
              <a:buAutoNum type="arabicPeriod"/>
            </a:pP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спалювальних</a:t>
            </a:r>
            <a:r>
              <a:rPr lang="ru-RU" dirty="0"/>
              <a:t> установок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; </a:t>
            </a:r>
          </a:p>
          <a:p>
            <a:pPr marL="457200" indent="-457200" algn="just">
              <a:buAutoNum type="arabicPeriod"/>
            </a:pP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амонію</a:t>
            </a:r>
            <a:r>
              <a:rPr lang="ru-RU" dirty="0"/>
              <a:t>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; </a:t>
            </a:r>
          </a:p>
          <a:p>
            <a:pPr marL="457200" indent="-457200" algn="just">
              <a:buAutoNum type="arabicPeriod"/>
            </a:pPr>
            <a:r>
              <a:rPr lang="ru-RU" dirty="0"/>
              <a:t>Перегляд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атмосферного </a:t>
            </a:r>
            <a:r>
              <a:rPr lang="ru-RU" dirty="0" err="1"/>
              <a:t>повітря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9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3D83A-81CC-23CC-FC2B-1CAA8F614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81E1A-EA40-4EE4-DE9A-1E7AAF3E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Стандарти</a:t>
            </a:r>
            <a:r>
              <a:rPr lang="ru-RU" dirty="0"/>
              <a:t> Євро‐5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41DBA-70ED-F115-F8CD-774FFD228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448780"/>
            <a:ext cx="8424936" cy="4716524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ru-RU" dirty="0"/>
              <a:t>Є́вро-5 — </a:t>
            </a:r>
            <a:r>
              <a:rPr lang="ru-RU" dirty="0" err="1"/>
              <a:t>екологічний</a:t>
            </a:r>
            <a:r>
              <a:rPr lang="ru-RU" dirty="0"/>
              <a:t> стандарт,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 </a:t>
            </a:r>
            <a:r>
              <a:rPr lang="ru-RU" dirty="0" err="1">
                <a:hlinkClick r:id="rId2" tooltip="Вихлопні газ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вихлопних</a:t>
            </a:r>
            <a:r>
              <a:rPr lang="ru-RU" dirty="0">
                <a:hlinkClick r:id="rId2" tooltip="Вихлопні газ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газах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Стандарт </a:t>
            </a:r>
            <a:r>
              <a:rPr lang="ru-RU" dirty="0" err="1"/>
              <a:t>обов'язковий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вантажних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продаються</a:t>
            </a:r>
            <a:r>
              <a:rPr lang="ru-RU" dirty="0"/>
              <a:t> в </a:t>
            </a:r>
            <a:r>
              <a:rPr lang="ru-RU" dirty="0" err="1">
                <a:hlinkClick r:id="rId3" tooltip="Євросою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Євросоюзі</a:t>
            </a:r>
            <a:r>
              <a:rPr lang="ru-RU" dirty="0"/>
              <a:t> з </a:t>
            </a:r>
            <a:r>
              <a:rPr lang="ru-RU" dirty="0" err="1"/>
              <a:t>жовтня</a:t>
            </a:r>
            <a:r>
              <a:rPr lang="ru-RU" dirty="0"/>
              <a:t> </a:t>
            </a:r>
            <a:r>
              <a:rPr lang="ru-RU" dirty="0">
                <a:hlinkClick r:id="rId4" tooltip="200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2008</a:t>
            </a:r>
            <a:r>
              <a:rPr lang="ru-RU" dirty="0"/>
              <a:t> року. Для </a:t>
            </a:r>
            <a:r>
              <a:rPr lang="ru-RU" dirty="0" err="1"/>
              <a:t>легкових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— з </a:t>
            </a:r>
            <a:r>
              <a:rPr lang="ru-RU" dirty="0">
                <a:hlinkClick r:id="rId5" tooltip="1 верес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вересня</a:t>
            </a:r>
            <a:r>
              <a:rPr lang="ru-RU" dirty="0"/>
              <a:t> </a:t>
            </a:r>
            <a:r>
              <a:rPr lang="ru-RU" dirty="0">
                <a:hlinkClick r:id="rId6" tooltip="20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2009</a:t>
            </a:r>
            <a:r>
              <a:rPr lang="ru-RU" dirty="0"/>
              <a:t> року.</a:t>
            </a:r>
          </a:p>
          <a:p>
            <a:pPr algn="l"/>
            <a:r>
              <a:rPr lang="ru-RU" dirty="0"/>
              <a:t>З 1 </a:t>
            </a:r>
            <a:r>
              <a:rPr lang="ru-RU" dirty="0" err="1"/>
              <a:t>січня</a:t>
            </a:r>
            <a:r>
              <a:rPr lang="ru-RU" dirty="0"/>
              <a:t> 2016 року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вимагається</a:t>
            </a:r>
            <a:r>
              <a:rPr lang="ru-RU" dirty="0"/>
              <a:t> Євро-5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імпортованих</a:t>
            </a:r>
            <a:r>
              <a:rPr lang="ru-RU" dirty="0"/>
              <a:t> з-за кордону </a:t>
            </a:r>
            <a:r>
              <a:rPr lang="ru-RU" dirty="0" err="1"/>
              <a:t>автомобілів</a:t>
            </a:r>
            <a:r>
              <a:rPr lang="ru-RU" dirty="0"/>
              <a:t>, </a:t>
            </a:r>
            <a:r>
              <a:rPr lang="ru-RU" dirty="0" err="1"/>
              <a:t>автобусів</a:t>
            </a:r>
            <a:r>
              <a:rPr lang="ru-RU" dirty="0"/>
              <a:t>, </a:t>
            </a:r>
            <a:r>
              <a:rPr lang="ru-RU" dirty="0" err="1"/>
              <a:t>вантажівок</a:t>
            </a:r>
            <a:r>
              <a:rPr lang="ru-RU" dirty="0"/>
              <a:t> та </a:t>
            </a:r>
            <a:r>
              <a:rPr lang="ru-RU" dirty="0" err="1"/>
              <a:t>тракторів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вводиться </a:t>
            </a:r>
            <a:r>
              <a:rPr lang="ru-RU" dirty="0" err="1"/>
              <a:t>повна</a:t>
            </a:r>
            <a:r>
              <a:rPr lang="ru-RU" dirty="0"/>
              <a:t> заборона на </a:t>
            </a:r>
            <a:r>
              <a:rPr lang="ru-RU" dirty="0" err="1"/>
              <a:t>ввезення</a:t>
            </a:r>
            <a:r>
              <a:rPr lang="ru-RU" dirty="0"/>
              <a:t> </a:t>
            </a:r>
            <a:r>
              <a:rPr lang="ru-RU" dirty="0" err="1"/>
              <a:t>автобусів</a:t>
            </a:r>
            <a:r>
              <a:rPr lang="ru-RU" dirty="0"/>
              <a:t>, </a:t>
            </a:r>
            <a:r>
              <a:rPr lang="ru-RU" dirty="0" err="1"/>
              <a:t>вантажівок</a:t>
            </a:r>
            <a:r>
              <a:rPr lang="ru-RU" dirty="0"/>
              <a:t> та </a:t>
            </a:r>
            <a:r>
              <a:rPr lang="ru-RU" dirty="0" err="1"/>
              <a:t>тракторів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виготовлені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2008/2009 року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обов'язкове</a:t>
            </a:r>
            <a:r>
              <a:rPr lang="ru-RU" dirty="0"/>
              <a:t> </a:t>
            </a:r>
            <a:r>
              <a:rPr lang="ru-RU" dirty="0" err="1"/>
              <a:t>переобладнання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чинний</a:t>
            </a:r>
            <a:r>
              <a:rPr lang="ru-RU" dirty="0"/>
              <a:t> </a:t>
            </a:r>
            <a:r>
              <a:rPr lang="ru-RU" dirty="0" err="1"/>
              <a:t>еко</a:t>
            </a:r>
            <a:r>
              <a:rPr lang="ru-RU" dirty="0"/>
              <a:t>-стандарт), </a:t>
            </a:r>
            <a:r>
              <a:rPr lang="ru-RU" dirty="0" err="1"/>
              <a:t>оскільки</a:t>
            </a:r>
            <a:r>
              <a:rPr lang="ru-RU" dirty="0"/>
              <a:t> реально </a:t>
            </a:r>
            <a:r>
              <a:rPr lang="ru-RU" dirty="0" err="1"/>
              <a:t>екологічний</a:t>
            </a:r>
            <a:r>
              <a:rPr lang="ru-RU" dirty="0"/>
              <a:t> стандарт Євро-5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 та США почав </a:t>
            </a:r>
            <a:r>
              <a:rPr lang="ru-RU" dirty="0" err="1"/>
              <a:t>діяти</a:t>
            </a:r>
            <a:r>
              <a:rPr lang="ru-RU" dirty="0"/>
              <a:t> в 2009 </a:t>
            </a:r>
            <a:r>
              <a:rPr lang="ru-RU" dirty="0" err="1"/>
              <a:t>році</a:t>
            </a:r>
            <a:r>
              <a:rPr lang="ru-RU" dirty="0"/>
              <a:t>, і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автовиробники</a:t>
            </a:r>
            <a:r>
              <a:rPr lang="ru-RU" dirty="0"/>
              <a:t> почали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з Євро-5 </a:t>
            </a:r>
            <a:r>
              <a:rPr lang="ru-RU" dirty="0" err="1"/>
              <a:t>після</a:t>
            </a:r>
            <a:r>
              <a:rPr lang="ru-RU" dirty="0"/>
              <a:t> 2009 року. На </a:t>
            </a:r>
            <a:r>
              <a:rPr lang="ru-RU" dirty="0" err="1"/>
              <a:t>вживані</a:t>
            </a:r>
            <a:r>
              <a:rPr lang="ru-RU" dirty="0"/>
              <a:t> </a:t>
            </a:r>
            <a:r>
              <a:rPr lang="ru-RU" dirty="0" err="1"/>
              <a:t>легкові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ввозяться</a:t>
            </a:r>
            <a:r>
              <a:rPr lang="ru-RU" dirty="0"/>
              <a:t> для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чинний</a:t>
            </a:r>
            <a:r>
              <a:rPr lang="ru-RU" dirty="0"/>
              <a:t> стандарт Євро-2.</a:t>
            </a:r>
          </a:p>
        </p:txBody>
      </p:sp>
    </p:spTree>
    <p:extLst>
      <p:ext uri="{BB962C8B-B14F-4D97-AF65-F5344CB8AC3E}">
        <p14:creationId xmlns:p14="http://schemas.microsoft.com/office/powerpoint/2010/main" val="40209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7F6C5-E239-252C-9784-78EC2B983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DE781-0F9F-2F5B-8327-970B6A85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Стандарти</a:t>
            </a:r>
            <a:r>
              <a:rPr lang="ru-RU" dirty="0"/>
              <a:t> Євро‐6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5BB86-C0C5-CE7E-13E9-9A979005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448780"/>
            <a:ext cx="8424936" cy="37804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dirty="0"/>
              <a:t>Євро-6 — </a:t>
            </a:r>
            <a:r>
              <a:rPr lang="ru-RU" dirty="0" err="1"/>
              <a:t>екологічний</a:t>
            </a:r>
            <a:r>
              <a:rPr lang="ru-RU" dirty="0"/>
              <a:t> стандарт,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вихлопних</a:t>
            </a:r>
            <a:r>
              <a:rPr lang="ru-RU" dirty="0"/>
              <a:t> газах.</a:t>
            </a:r>
          </a:p>
          <a:p>
            <a:pPr algn="l">
              <a:buNone/>
            </a:pP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передбачалося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стандарт </a:t>
            </a:r>
            <a:r>
              <a:rPr lang="ru-RU" dirty="0" err="1"/>
              <a:t>екологічних</a:t>
            </a:r>
            <a:r>
              <a:rPr lang="ru-RU" dirty="0"/>
              <a:t> норм </a:t>
            </a:r>
            <a:r>
              <a:rPr lang="ru-RU" dirty="0" err="1"/>
              <a:t>набуде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31 грудня 2013 року. Але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відкладено</a:t>
            </a:r>
            <a:r>
              <a:rPr lang="ru-RU" dirty="0"/>
              <a:t> на 2015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pPr algn="l">
              <a:buNone/>
            </a:pPr>
            <a:r>
              <a:rPr lang="ru-RU" dirty="0" err="1"/>
              <a:t>Згідно</a:t>
            </a:r>
            <a:r>
              <a:rPr lang="ru-RU" dirty="0"/>
              <a:t> з нормами нового стандарту,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вуглекислого</a:t>
            </a:r>
            <a:r>
              <a:rPr lang="ru-RU" dirty="0"/>
              <a:t> газу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легковими</a:t>
            </a:r>
            <a:r>
              <a:rPr lang="ru-RU" dirty="0"/>
              <a:t> </a:t>
            </a:r>
            <a:r>
              <a:rPr lang="ru-RU" dirty="0" err="1"/>
              <a:t>автомобілями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130 </a:t>
            </a:r>
            <a:r>
              <a:rPr lang="ru-RU" dirty="0" err="1"/>
              <a:t>грамів</a:t>
            </a:r>
            <a:r>
              <a:rPr lang="ru-RU" dirty="0"/>
              <a:t> на </a:t>
            </a:r>
            <a:r>
              <a:rPr lang="ru-RU" dirty="0" err="1"/>
              <a:t>кілометр</a:t>
            </a:r>
            <a:r>
              <a:rPr lang="ru-RU" dirty="0"/>
              <a:t> шляху.</a:t>
            </a:r>
          </a:p>
          <a:p>
            <a:pPr algn="l">
              <a:buNone/>
            </a:pPr>
            <a:r>
              <a:rPr lang="ru-RU" dirty="0"/>
              <a:t>У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для </a:t>
            </a:r>
            <a:r>
              <a:rPr lang="ru-RU" dirty="0" err="1"/>
              <a:t>легкових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в </a:t>
            </a:r>
            <a:r>
              <a:rPr lang="ru-RU" dirty="0" err="1"/>
              <a:t>порівняння</a:t>
            </a:r>
            <a:r>
              <a:rPr lang="ru-RU" dirty="0"/>
              <a:t> з Євро-6.</a:t>
            </a:r>
          </a:p>
        </p:txBody>
      </p:sp>
    </p:spTree>
    <p:extLst>
      <p:ext uri="{BB962C8B-B14F-4D97-AF65-F5344CB8AC3E}">
        <p14:creationId xmlns:p14="http://schemas.microsoft.com/office/powerpoint/2010/main" val="3385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6E555-6C27-50B0-7AB9-24DDEF028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58AF1-A1EB-B9B0-BE5A-5A1524A1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Євро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C4C4C78-477F-D59C-0AB2-4BCB7348C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25" y="1556792"/>
            <a:ext cx="8438356" cy="4104456"/>
          </a:xfrm>
        </p:spPr>
      </p:pic>
    </p:spTree>
    <p:extLst>
      <p:ext uri="{BB962C8B-B14F-4D97-AF65-F5344CB8AC3E}">
        <p14:creationId xmlns:p14="http://schemas.microsoft.com/office/powerpoint/2010/main" val="40621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7A461-E9F3-A71A-70B1-289BE118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9290E-3E8F-8C5A-790D-23794B29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7" y="764704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Євро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969CE54-3AE6-8A7D-A279-B5E69093F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47" y="2132856"/>
            <a:ext cx="8136905" cy="2977367"/>
          </a:xfrm>
        </p:spPr>
      </p:pic>
    </p:spTree>
    <p:extLst>
      <p:ext uri="{BB962C8B-B14F-4D97-AF65-F5344CB8AC3E}">
        <p14:creationId xmlns:p14="http://schemas.microsoft.com/office/powerpoint/2010/main" val="37605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3429001"/>
            <a:ext cx="7901504" cy="1838519"/>
          </a:xfrm>
        </p:spPr>
        <p:txBody>
          <a:bodyPr>
            <a:normAutofit/>
          </a:bodyPr>
          <a:lstStyle/>
          <a:p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та </a:t>
            </a:r>
            <a:r>
              <a:rPr lang="ru-RU" dirty="0" err="1"/>
              <a:t>конвенції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B3427-0709-1DFC-816C-B20AB314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0808C-8C39-695F-38CD-DB8B320F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645024"/>
            <a:ext cx="7901504" cy="1838519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Структура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ЄС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2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BF47-93F6-F89A-9FB5-B8F76FD4E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C7B4-B277-C708-38EA-3BCEFFA8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03749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</a:t>
            </a:r>
            <a:r>
              <a:rPr lang="uk-UA" dirty="0"/>
              <a:t>и з охорони атмосферного повітря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B1280-E7D0-1003-009A-BBF2565C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00808"/>
            <a:ext cx="78867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нормування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у </a:t>
            </a:r>
            <a:r>
              <a:rPr lang="ru-RU" b="1" dirty="0" err="1"/>
              <a:t>Директиві</a:t>
            </a:r>
            <a:r>
              <a:rPr lang="ru-RU" b="1" dirty="0"/>
              <a:t> 2008/50/Є</a:t>
            </a:r>
            <a:r>
              <a:rPr lang="en-US" b="1" dirty="0"/>
              <a:t>C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 атмосферного </a:t>
            </a:r>
            <a:r>
              <a:rPr lang="ru-RU" b="1" dirty="0" err="1"/>
              <a:t>повітря</a:t>
            </a:r>
            <a:r>
              <a:rPr lang="ru-RU" b="1" dirty="0"/>
              <a:t> та </a:t>
            </a:r>
            <a:r>
              <a:rPr lang="ru-RU" b="1" dirty="0" err="1"/>
              <a:t>чистішого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r>
              <a:rPr lang="ru-RU" b="1" dirty="0"/>
              <a:t> для </a:t>
            </a:r>
            <a:r>
              <a:rPr lang="ru-RU" b="1" dirty="0" err="1"/>
              <a:t>Європи</a:t>
            </a:r>
            <a:r>
              <a:rPr lang="ru-RU" b="1" dirty="0"/>
              <a:t> </a:t>
            </a:r>
            <a:r>
              <a:rPr lang="ru-RU" dirty="0"/>
              <a:t>/ </a:t>
            </a:r>
            <a:r>
              <a:rPr lang="en-US" dirty="0"/>
              <a:t>Directive 2008/50/EC on ambient air quality and cleaner air for Europe. </a:t>
            </a:r>
            <a:endParaRPr lang="uk-UA" dirty="0"/>
          </a:p>
          <a:p>
            <a:pPr marL="0" indent="0" algn="just">
              <a:buNone/>
            </a:pP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Директиви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охороною</a:t>
            </a:r>
            <a:r>
              <a:rPr lang="ru-RU" dirty="0"/>
              <a:t> атмосферного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Директиви</a:t>
            </a:r>
            <a:r>
              <a:rPr lang="ru-RU" dirty="0"/>
              <a:t> 2004/107/Є</a:t>
            </a:r>
            <a:r>
              <a:rPr lang="en-US" dirty="0"/>
              <a:t>C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нормуванню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Арсену, </a:t>
            </a:r>
            <a:r>
              <a:rPr lang="ru-RU" dirty="0" err="1"/>
              <a:t>Кадмію</a:t>
            </a:r>
            <a:r>
              <a:rPr lang="ru-RU" dirty="0"/>
              <a:t>, </a:t>
            </a:r>
            <a:r>
              <a:rPr lang="ru-RU" dirty="0" err="1"/>
              <a:t>Меркурію</a:t>
            </a:r>
            <a:r>
              <a:rPr lang="ru-RU" dirty="0"/>
              <a:t>, </a:t>
            </a:r>
            <a:r>
              <a:rPr lang="ru-RU" dirty="0" err="1"/>
              <a:t>Нікелю</a:t>
            </a:r>
            <a:r>
              <a:rPr lang="ru-RU" dirty="0"/>
              <a:t> та </a:t>
            </a:r>
            <a:r>
              <a:rPr lang="ru-RU" dirty="0" err="1"/>
              <a:t>поліциклічних</a:t>
            </a:r>
            <a:r>
              <a:rPr lang="ru-RU" dirty="0"/>
              <a:t> </a:t>
            </a:r>
            <a:r>
              <a:rPr lang="ru-RU" dirty="0" err="1"/>
              <a:t>ароматичних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 у </a:t>
            </a:r>
            <a:r>
              <a:rPr lang="ru-RU" dirty="0" err="1"/>
              <a:t>повітрі</a:t>
            </a:r>
            <a:r>
              <a:rPr lang="ru-RU" dirty="0"/>
              <a:t>), Директива 87/217/ЄЄС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зменшенню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азбесту</a:t>
            </a:r>
            <a:r>
              <a:rPr lang="ru-RU" dirty="0"/>
              <a:t> на атмосферу та Директива 2001/81/ЄС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граничних</a:t>
            </a:r>
            <a:r>
              <a:rPr lang="ru-RU" dirty="0"/>
              <a:t> норм для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забруднювачів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53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9688E-A703-E45F-5E6E-1AE343F68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04260-37A5-EC67-906D-C12AE690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3671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</a:t>
            </a:r>
            <a:r>
              <a:rPr lang="uk-UA" dirty="0"/>
              <a:t>и з охорони атмосферного повітря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90E3BD-A948-33D6-FA0A-AB0B05C58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90" y="2096852"/>
            <a:ext cx="7961786" cy="2664296"/>
          </a:xfrm>
        </p:spPr>
      </p:pic>
    </p:spTree>
    <p:extLst>
      <p:ext uri="{BB962C8B-B14F-4D97-AF65-F5344CB8AC3E}">
        <p14:creationId xmlns:p14="http://schemas.microsoft.com/office/powerpoint/2010/main" val="523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9287F-64AB-E895-89E0-61C6574D9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9E3FF-B471-18D6-BDED-828B0CF5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52736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</a:t>
            </a:r>
            <a:r>
              <a:rPr lang="uk-UA" dirty="0"/>
              <a:t>и з охорони атмосферного повітря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FB2C82E-9424-6E2A-11E4-1FB00ECFC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204864"/>
            <a:ext cx="7793666" cy="2448272"/>
          </a:xfrm>
        </p:spPr>
      </p:pic>
    </p:spTree>
    <p:extLst>
      <p:ext uri="{BB962C8B-B14F-4D97-AF65-F5344CB8AC3E}">
        <p14:creationId xmlns:p14="http://schemas.microsoft.com/office/powerpoint/2010/main" val="8051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69998-9AED-8B34-C810-31D6DF789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2F23E-EE01-3959-EC9E-D22F4792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52736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</a:t>
            </a:r>
            <a:r>
              <a:rPr lang="uk-UA" dirty="0"/>
              <a:t>и з охорони атмосферного повітря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676AE-E966-8557-70A1-CCC9F6646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1DBBE6-497D-9C3B-315A-8A9EE1365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36294"/>
            <a:ext cx="8004316" cy="33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24D82-079F-DADC-7565-A8117AC96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C1A68-51FF-9F88-B51C-F3917686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1387100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</a:t>
            </a:r>
            <a:r>
              <a:rPr lang="uk-UA" dirty="0"/>
              <a:t>и з охорони атмосферного повітря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B415BB-D852-CF54-B686-262DFEB48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881981"/>
            <a:ext cx="7903790" cy="126709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A29AA3-07F7-EB40-36ED-E8361BF9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137"/>
          <a:stretch/>
        </p:blipFill>
        <p:spPr>
          <a:xfrm>
            <a:off x="628650" y="2485434"/>
            <a:ext cx="7903790" cy="3685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0B3AE4-93BC-22EF-021A-A9FC781C9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149080"/>
            <a:ext cx="7903790" cy="9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3733F-E6AD-3E22-AFA1-D7C187AB5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ACCF8-607D-2B1C-6FE6-FEC6C127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1387100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Директив</a:t>
            </a:r>
            <a:r>
              <a:rPr lang="uk-UA" dirty="0"/>
              <a:t>и з охорони атмосферного повітря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1DA068-C4BC-D620-B266-2BC89BC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39" y="2197764"/>
            <a:ext cx="8036529" cy="2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7E96E-1081-FC6D-20D3-739E9E41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0B219-6E2D-8CBB-A594-2C63B8A4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645024"/>
            <a:ext cx="7901504" cy="1838519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Структура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ЄС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4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095D4-5CEC-68D6-C976-835F8A6B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260" y="2780928"/>
            <a:ext cx="5087479" cy="745646"/>
          </a:xfrm>
        </p:spPr>
        <p:txBody>
          <a:bodyPr>
            <a:noAutofit/>
          </a:bodyPr>
          <a:lstStyle/>
          <a:p>
            <a:r>
              <a:rPr lang="uk-UA" sz="4800" dirty="0"/>
              <a:t>Дякую за увагу</a:t>
            </a:r>
            <a:r>
              <a:rPr lang="en-US" sz="4800" dirty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650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606F-EC46-A75C-CD4D-769483762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07343-474A-3CEE-E49B-21F3F796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81" y="76470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Женевська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88F71A-4955-4C53-5F5C-62F2992E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32" y="1961456"/>
            <a:ext cx="78867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Міжнародно-правовий</a:t>
            </a:r>
            <a:r>
              <a:rPr lang="ru-RU" dirty="0"/>
              <a:t> документ, </a:t>
            </a: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егідою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ООН у м. </a:t>
            </a:r>
            <a:r>
              <a:rPr lang="ru-RU" dirty="0" err="1"/>
              <a:t>Женеві</a:t>
            </a:r>
            <a:r>
              <a:rPr lang="ru-RU" dirty="0"/>
              <a:t> (</a:t>
            </a:r>
            <a:r>
              <a:rPr lang="ru-RU" dirty="0" err="1"/>
              <a:t>Швейцарія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у 1983 р. </a:t>
            </a:r>
          </a:p>
          <a:p>
            <a:pPr marL="0" indent="0" algn="just">
              <a:buNone/>
            </a:pPr>
            <a:r>
              <a:rPr lang="ru-RU" dirty="0"/>
              <a:t>В рамках </a:t>
            </a:r>
            <a:r>
              <a:rPr lang="ru-RU" dirty="0" err="1"/>
              <a:t>Женевської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8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протоколів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2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8263C-15BF-BA75-F211-BC917957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6ECC-FBB2-F57C-30A3-3A50361E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/>
              <a:t>Протокол 1984 року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D5B50-837D-F494-C49E-DC3D5208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про </a:t>
            </a:r>
            <a:r>
              <a:rPr lang="ru-RU" dirty="0" err="1"/>
              <a:t>довгострокове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та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на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 для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становить основу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 ЄС у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про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9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A6E2A-B5EB-F3E4-9B98-A805ABCF8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56AFC-B6D1-43C7-77D2-CC58C916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76470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Протокол 1985 року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Гельсінський</a:t>
            </a:r>
            <a:r>
              <a:rPr lang="ru-RU" dirty="0"/>
              <a:t> протокол)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6E1A7D-BF05-05EA-EC38-D8ECBE6A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12" y="1988840"/>
            <a:ext cx="7980976" cy="1152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про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транскордонних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на 30 %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рівнями</a:t>
            </a:r>
            <a:r>
              <a:rPr lang="ru-RU" dirty="0"/>
              <a:t> 1980 року.</a:t>
            </a:r>
          </a:p>
        </p:txBody>
      </p:sp>
    </p:spTree>
    <p:extLst>
      <p:ext uri="{BB962C8B-B14F-4D97-AF65-F5344CB8AC3E}">
        <p14:creationId xmlns:p14="http://schemas.microsoft.com/office/powerpoint/2010/main" val="16971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1CC14-5C7A-E6F9-3345-E74F31E9C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A0E09-9E65-A8DE-1946-8E80CD67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74" y="764704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Протокол 1988 року 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Софійський</a:t>
            </a:r>
            <a:r>
              <a:rPr lang="ru-RU" dirty="0"/>
              <a:t> протокол)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6B29A-50C6-9360-C1B8-AC4FE112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72" y="2060848"/>
            <a:ext cx="7980976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щодо</a:t>
            </a:r>
            <a:r>
              <a:rPr lang="ru-RU" dirty="0"/>
              <a:t> контролю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 азоту (</a:t>
            </a:r>
            <a:r>
              <a:rPr lang="en-US" dirty="0"/>
              <a:t>NOx)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транскордонних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. Перший крок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заморожування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en-US" dirty="0"/>
              <a:t>NOx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транскордонних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на </a:t>
            </a:r>
            <a:r>
              <a:rPr lang="ru-RU" dirty="0" err="1"/>
              <a:t>рівнях</a:t>
            </a:r>
            <a:r>
              <a:rPr lang="ru-RU" dirty="0"/>
              <a:t> 1987 року, а </a:t>
            </a:r>
            <a:r>
              <a:rPr lang="ru-RU" dirty="0" err="1"/>
              <a:t>другий</a:t>
            </a:r>
            <a:r>
              <a:rPr lang="ru-RU" dirty="0"/>
              <a:t> крок –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азоту,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аміак</a:t>
            </a:r>
            <a:r>
              <a:rPr lang="ru-RU" dirty="0"/>
              <a:t> (</a:t>
            </a:r>
            <a:r>
              <a:rPr lang="en-US" dirty="0"/>
              <a:t>NH3) </a:t>
            </a:r>
            <a:r>
              <a:rPr lang="ru-RU" dirty="0"/>
              <a:t>та </a:t>
            </a:r>
            <a:r>
              <a:rPr lang="ru-RU" dirty="0" err="1"/>
              <a:t>летких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(ЛОС)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фотохімічні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підкислення</a:t>
            </a:r>
            <a:r>
              <a:rPr lang="ru-RU" dirty="0"/>
              <a:t> та </a:t>
            </a:r>
            <a:r>
              <a:rPr lang="ru-RU" dirty="0" err="1"/>
              <a:t>евтрофікацію</a:t>
            </a:r>
            <a:r>
              <a:rPr lang="ru-RU" dirty="0"/>
              <a:t>, </a:t>
            </a:r>
            <a:r>
              <a:rPr lang="ru-RU" dirty="0" err="1"/>
              <a:t>здоров'я</a:t>
            </a:r>
            <a:r>
              <a:rPr lang="ru-RU" dirty="0"/>
              <a:t> людей та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2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A3C54-36C4-DC3E-529F-BA45FD401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1F120-E50A-2B6E-A68F-52AEEA9E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12" y="379650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/>
              <a:t>Протокол 1991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F1C71-77A7-87EB-4EA6-5E49AFDF9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47" y="1304764"/>
            <a:ext cx="7980976" cy="486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про контроль </a:t>
            </a:r>
            <a:r>
              <a:rPr lang="ru-RU" dirty="0" err="1"/>
              <a:t>викидів</a:t>
            </a:r>
            <a:r>
              <a:rPr lang="ru-RU" dirty="0"/>
              <a:t> ЛОС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транскордонних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одну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до 1999 року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: </a:t>
            </a:r>
          </a:p>
          <a:p>
            <a:pPr algn="just">
              <a:buFontTx/>
              <a:buChar char="-"/>
            </a:pPr>
            <a:r>
              <a:rPr lang="ru-RU" dirty="0"/>
              <a:t>30 %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ЛОС до 1999 року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1984-1990 роками; </a:t>
            </a:r>
          </a:p>
          <a:p>
            <a:pPr algn="just">
              <a:buFontTx/>
              <a:buChar char="-"/>
            </a:pPr>
            <a:r>
              <a:rPr lang="ru-RU" dirty="0" err="1"/>
              <a:t>скорочення</a:t>
            </a:r>
            <a:r>
              <a:rPr lang="ru-RU" dirty="0"/>
              <a:t> на 30 % </a:t>
            </a:r>
            <a:r>
              <a:rPr lang="ru-RU" dirty="0" err="1"/>
              <a:t>викидів</a:t>
            </a:r>
            <a:r>
              <a:rPr lang="ru-RU" dirty="0"/>
              <a:t> ЛОС у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тропосферним</a:t>
            </a:r>
            <a:r>
              <a:rPr lang="ru-RU" dirty="0"/>
              <a:t> озоном, та </a:t>
            </a:r>
            <a:r>
              <a:rPr lang="ru-RU" dirty="0" err="1"/>
              <a:t>забезпечення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не </a:t>
            </a:r>
            <a:r>
              <a:rPr lang="ru-RU" dirty="0" err="1"/>
              <a:t>перевищували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1988 року; </a:t>
            </a:r>
          </a:p>
          <a:p>
            <a:pPr algn="just">
              <a:buFontTx/>
              <a:buChar char="-"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у 1988 </a:t>
            </a:r>
            <a:r>
              <a:rPr lang="ru-RU" dirty="0" err="1"/>
              <a:t>році</a:t>
            </a:r>
            <a:r>
              <a:rPr lang="ru-RU" dirty="0"/>
              <a:t> не </a:t>
            </a:r>
            <a:r>
              <a:rPr lang="ru-RU" dirty="0" err="1"/>
              <a:t>перевищували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,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стабілізацію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56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BCB4B-72EC-936D-FE6B-5999F1DC4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C1C24-79E3-5C24-ED76-C1FC6CB7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12" y="379650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/>
              <a:t>Протокол 1994 року (Протокол Осло)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BEEC4-A6A3-ACD5-5D2D-1F518A02A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47" y="1304764"/>
            <a:ext cx="7980976" cy="486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Гельсінському</a:t>
            </a:r>
            <a:r>
              <a:rPr lang="ru-RU" dirty="0"/>
              <a:t> </a:t>
            </a:r>
            <a:r>
              <a:rPr lang="ru-RU" dirty="0" err="1"/>
              <a:t>протоколі</a:t>
            </a:r>
            <a:r>
              <a:rPr lang="ru-RU" dirty="0"/>
              <a:t> 1985 року та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до 2010 року і </a:t>
            </a:r>
            <a:r>
              <a:rPr lang="ru-RU" dirty="0" err="1"/>
              <a:t>далі</a:t>
            </a:r>
            <a:r>
              <a:rPr lang="ru-RU" dirty="0"/>
              <a:t>.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зобов'язані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енергоефективності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відновлюваної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в </a:t>
            </a:r>
            <a:r>
              <a:rPr lang="ru-RU" dirty="0" err="1"/>
              <a:t>паливах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доступних</a:t>
            </a:r>
            <a:r>
              <a:rPr lang="ru-RU" dirty="0"/>
              <a:t> практик (НДП) контролю.</a:t>
            </a:r>
          </a:p>
          <a:p>
            <a:pPr marL="0" indent="0" algn="just">
              <a:buNone/>
            </a:pPr>
            <a:r>
              <a:rPr lang="ru-RU" dirty="0"/>
              <a:t>Протокол також </a:t>
            </a:r>
            <a:r>
              <a:rPr lang="ru-RU" dirty="0" err="1"/>
              <a:t>заохочує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6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1AFAB-E266-E73F-E251-E327AB241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5C99B-9B11-9F38-89B2-E7743012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11" y="476672"/>
            <a:ext cx="78867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Протокол 1998 року 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Орхуський</a:t>
            </a:r>
            <a:r>
              <a:rPr lang="ru-RU" dirty="0"/>
              <a:t> протокол)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9A28F-CAF7-CB29-CB44-485A9A1C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47" y="1304764"/>
            <a:ext cx="7980976" cy="4860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кадмію</a:t>
            </a:r>
            <a:r>
              <a:rPr lang="ru-RU" dirty="0"/>
              <a:t>, </a:t>
            </a:r>
            <a:r>
              <a:rPr lang="ru-RU" dirty="0" err="1"/>
              <a:t>свинцю</a:t>
            </a:r>
            <a:r>
              <a:rPr lang="ru-RU" dirty="0"/>
              <a:t> і </a:t>
            </a:r>
            <a:r>
              <a:rPr lang="ru-RU" dirty="0" err="1"/>
              <a:t>ртуті</a:t>
            </a:r>
            <a:r>
              <a:rPr lang="ru-RU" dirty="0"/>
              <a:t>. Протокол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з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та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суворі</a:t>
            </a:r>
            <a:r>
              <a:rPr lang="ru-RU" dirty="0"/>
              <a:t> 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стаціонарних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і </a:t>
            </a:r>
            <a:r>
              <a:rPr lang="ru-RU" dirty="0" err="1"/>
              <a:t>пропонує</a:t>
            </a:r>
            <a:r>
              <a:rPr lang="ru-RU" dirty="0"/>
              <a:t> НДТ для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фільтрів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скруберів</a:t>
            </a:r>
            <a:r>
              <a:rPr lang="ru-RU" dirty="0"/>
              <a:t> для установок </a:t>
            </a:r>
            <a:r>
              <a:rPr lang="ru-RU" dirty="0" err="1"/>
              <a:t>спалювання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Протокол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етилованого</a:t>
            </a:r>
            <a:r>
              <a:rPr lang="ru-RU" dirty="0"/>
              <a:t> бензину. </a:t>
            </a:r>
            <a:r>
              <a:rPr lang="ru-RU" dirty="0" err="1"/>
              <a:t>Він</a:t>
            </a:r>
            <a:r>
              <a:rPr lang="ru-RU" dirty="0"/>
              <a:t> також </a:t>
            </a:r>
            <a:r>
              <a:rPr lang="ru-RU" dirty="0" err="1"/>
              <a:t>запроваджує</a:t>
            </a:r>
            <a:r>
              <a:rPr lang="ru-RU" dirty="0"/>
              <a:t>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таких як ртуть в батареях, і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запровадити</a:t>
            </a:r>
            <a:r>
              <a:rPr lang="ru-RU" dirty="0"/>
              <a:t> заходи </a:t>
            </a:r>
            <a:r>
              <a:rPr lang="ru-RU" dirty="0" err="1"/>
              <a:t>управління</a:t>
            </a:r>
            <a:r>
              <a:rPr lang="ru-RU" dirty="0"/>
              <a:t>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ртуть, таких як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, </a:t>
            </a:r>
            <a:r>
              <a:rPr lang="ru-RU" dirty="0" err="1"/>
              <a:t>вимірювальні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, </a:t>
            </a:r>
            <a:r>
              <a:rPr lang="ru-RU" dirty="0" err="1"/>
              <a:t>люмінесцентні</a:t>
            </a:r>
            <a:r>
              <a:rPr lang="ru-RU" dirty="0"/>
              <a:t> </a:t>
            </a:r>
            <a:r>
              <a:rPr lang="ru-RU" dirty="0" err="1"/>
              <a:t>лампи</a:t>
            </a:r>
            <a:r>
              <a:rPr lang="ru-RU" dirty="0"/>
              <a:t>, </a:t>
            </a:r>
            <a:r>
              <a:rPr lang="ru-RU" dirty="0" err="1"/>
              <a:t>стоматологічна</a:t>
            </a:r>
            <a:r>
              <a:rPr lang="ru-RU" dirty="0"/>
              <a:t> амальгама, </a:t>
            </a:r>
            <a:r>
              <a:rPr lang="ru-RU" dirty="0" err="1"/>
              <a:t>пестициди</a:t>
            </a:r>
            <a:r>
              <a:rPr lang="ru-RU" dirty="0"/>
              <a:t> та </a:t>
            </a:r>
            <a:r>
              <a:rPr lang="ru-RU" dirty="0" err="1"/>
              <a:t>фарба</a:t>
            </a:r>
            <a:r>
              <a:rPr lang="ru-RU" dirty="0"/>
              <a:t>.. </a:t>
            </a:r>
          </a:p>
        </p:txBody>
      </p:sp>
    </p:spTree>
    <p:extLst>
      <p:ext uri="{BB962C8B-B14F-4D97-AF65-F5344CB8AC3E}">
        <p14:creationId xmlns:p14="http://schemas.microsoft.com/office/powerpoint/2010/main" val="3585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25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4719</TotalTime>
  <Words>1427</Words>
  <Application>Microsoft Office PowerPoint</Application>
  <PresentationFormat>Экран (4:3)</PresentationFormat>
  <Paragraphs>83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Century Schoolbook</vt:lpstr>
      <vt:lpstr>Тема25</vt:lpstr>
      <vt:lpstr>ЗАКОНОДАВСТВО ЄС ЩОДО ЗАХИСТУ АТМОСФЕРНОГО ПОВІТРЯ</vt:lpstr>
      <vt:lpstr>Стратегічні програми та конвенції</vt:lpstr>
      <vt:lpstr>Женевська конвенція про транскордонне забруднення повітря</vt:lpstr>
      <vt:lpstr>Протокол 1984 року</vt:lpstr>
      <vt:lpstr>Протокол 1985 року (Гельсінський протокол)</vt:lpstr>
      <vt:lpstr>Протокол 1988 року  (Софійський протокол)</vt:lpstr>
      <vt:lpstr>Протокол 1991</vt:lpstr>
      <vt:lpstr>Протокол 1994 року (Протокол Осло)</vt:lpstr>
      <vt:lpstr>Протокол 1998 року  (Орхуський протокол) </vt:lpstr>
      <vt:lpstr>Протокол 1998 року</vt:lpstr>
      <vt:lpstr>Протокол 1999 року  (Ґетеборзький протокол)</vt:lpstr>
      <vt:lpstr>Протокол включає в себе вказівки щодо наступних галузей:</vt:lpstr>
      <vt:lpstr>Стратегія ЄС «Європа 2020»</vt:lpstr>
      <vt:lpstr>Стратегія ЄС «Європа 2020»</vt:lpstr>
      <vt:lpstr>Стратегія ЄС «Європа 2020»</vt:lpstr>
      <vt:lpstr>Стандарти Євро‐5</vt:lpstr>
      <vt:lpstr>Стандарти Євро‐6</vt:lpstr>
      <vt:lpstr>Стандарти Євро</vt:lpstr>
      <vt:lpstr>Стандарти Євро</vt:lpstr>
      <vt:lpstr>Структура нормативної бази ЄС щодо якості повітря</vt:lpstr>
      <vt:lpstr>Директиви з охорони атмосферного повітря</vt:lpstr>
      <vt:lpstr>Директиви з охорони атмосферного повітря</vt:lpstr>
      <vt:lpstr>Директиви з охорони атмосферного повітря</vt:lpstr>
      <vt:lpstr>Директиви з охорони атмосферного повітря</vt:lpstr>
      <vt:lpstr>Директиви з охорони атмосферного повітря</vt:lpstr>
      <vt:lpstr>Директиви з охорони атмосферного повітря</vt:lpstr>
      <vt:lpstr>Структура нормативної бази ЄС щодо якості повітря</vt:lpstr>
      <vt:lpstr>Дякую за увагу!</vt:lpstr>
    </vt:vector>
  </TitlesOfParts>
  <Company>Хата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Євроінтеграція</dc:title>
  <dc:creator>Яна</dc:creator>
  <cp:lastModifiedBy>Iryna Davydova</cp:lastModifiedBy>
  <cp:revision>29</cp:revision>
  <dcterms:created xsi:type="dcterms:W3CDTF">2013-12-16T18:02:35Z</dcterms:created>
  <dcterms:modified xsi:type="dcterms:W3CDTF">2025-03-18T12:19:08Z</dcterms:modified>
</cp:coreProperties>
</file>