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0" r:id="rId8"/>
    <p:sldId id="264" r:id="rId9"/>
    <p:sldId id="259" r:id="rId10"/>
    <p:sldId id="265" r:id="rId11"/>
    <p:sldId id="266" r:id="rId12"/>
    <p:sldId id="267" r:id="rId13"/>
    <p:sldId id="29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979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149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323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76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155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505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466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08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72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744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C31-BDF0-49E6-BB2A-86FF2A20D740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7115E-1585-47F9-A063-608A13859D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697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4C31-BDF0-49E6-BB2A-86FF2A20D740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7115E-1585-47F9-A063-608A13859D7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54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chick.io/tutorials/python/python-what-is-oop" TargetMode="External"/><Relationship Id="rId2" Type="http://schemas.openxmlformats.org/officeDocument/2006/relationships/hyperlink" Target="https://proglib.io/p/python-oo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proger.com/course/python/1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00"/>
            <a:ext cx="12192000" cy="677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8287" y="509804"/>
            <a:ext cx="9144000" cy="1638592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 на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49552"/>
            <a:ext cx="9144000" cy="508247"/>
          </a:xfrm>
        </p:spPr>
        <p:txBody>
          <a:bodyPr/>
          <a:lstStyle/>
          <a:p>
            <a:r>
              <a:rPr lang="uk-UA" b="1" dirty="0"/>
              <a:t>Лекція 11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723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621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класу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1033"/>
            <a:ext cx="10515600" cy="56373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 складається з оголошення (інструкція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class),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 класу та тіла класу, що містить атрибути та методи.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ім'я_класу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: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&lt;тіло класу&gt; </a:t>
            </a:r>
          </a:p>
          <a:p>
            <a:pPr marL="0" lvl="0" indent="0" algn="just" eaLnBrk="0" fontAlgn="base" hangingPunct="0">
              <a:lnSpc>
                <a:spcPct val="110000"/>
              </a:lnSpc>
              <a:spcBef>
                <a:spcPts val="0"/>
              </a:spcBef>
              <a:buSzTx/>
              <a:buNone/>
            </a:pPr>
            <a:r>
              <a:rPr lang="uk-UA" alt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Загальний вигляд команди створення екземпляра (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об'єкта)</a:t>
            </a:r>
            <a:r>
              <a:rPr lang="uk-UA" alt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класу:</a:t>
            </a:r>
            <a:endParaRPr lang="uk-UA" altLang="uk-UA" sz="20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10000"/>
              </a:lnSpc>
              <a:spcBef>
                <a:spcPts val="0"/>
              </a:spcBef>
              <a:buSzTx/>
              <a:buNone/>
            </a:pPr>
            <a:endParaRPr lang="uk-UA" altLang="uk-UA" sz="11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10000"/>
              </a:lnSpc>
              <a:spcBef>
                <a:spcPts val="0"/>
              </a:spcBef>
              <a:buSzTx/>
              <a:buNone/>
            </a:pPr>
            <a:r>
              <a:rPr lang="uk-UA" alt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ім’я_об’єкта</a:t>
            </a:r>
            <a:r>
              <a:rPr lang="uk-UA" alt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alt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ім’я_класу</a:t>
            </a:r>
            <a:r>
              <a:rPr lang="uk-UA" alt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uk-UA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898525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Дії, які можуть виконувати об'єкти класів називають</a:t>
            </a:r>
          </a:p>
          <a:p>
            <a:pPr marL="0" indent="0" algn="just" defTabSz="898525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класу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створюють як звичайну функцію за допомогою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 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683" y="3058510"/>
            <a:ext cx="2681124" cy="32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0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7131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 класу в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852256"/>
            <a:ext cx="11031245" cy="5814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Атрибут класу/об’єкту - будь-який елемент класу/об’єкту (змінна, метод, підклас), на який ми можемо послатися через символ крапки. 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Тобто: </a:t>
            </a:r>
            <a:r>
              <a:rPr lang="uk-UA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MyClass</a:t>
            </a:r>
            <a:r>
              <a:rPr lang="uk-UA" b="1" i="1" dirty="0">
                <a:latin typeface="Calibri" panose="020F0502020204030204" pitchFamily="34" charset="0"/>
                <a:cs typeface="Calibri" panose="020F0502020204030204" pitchFamily="34" charset="0"/>
              </a:rPr>
              <a:t>. атрибут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або </a:t>
            </a:r>
            <a:r>
              <a:rPr lang="uk-UA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my_object.атрибут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Всі атрибути можна розділити на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2 групи: </a:t>
            </a:r>
          </a:p>
          <a:p>
            <a:pPr marL="0" indent="0">
              <a:buNone/>
            </a:pPr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Вбудовані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(службові) атрибути </a:t>
            </a:r>
          </a:p>
          <a:p>
            <a:pPr>
              <a:spcBef>
                <a:spcPts val="0"/>
              </a:spcBef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Користувацькі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атрибути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F559B5-FC57-4720-ADD4-AF9BB0721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002" y="2754489"/>
            <a:ext cx="5768840" cy="391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6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913" y="221941"/>
            <a:ext cx="10515600" cy="6303146"/>
          </a:xfrm>
        </p:spPr>
        <p:txBody>
          <a:bodyPr>
            <a:normAutofit/>
          </a:bodyPr>
          <a:lstStyle/>
          <a:p>
            <a:pPr marL="987425" indent="0">
              <a:spcBef>
                <a:spcPts val="0"/>
              </a:spcBef>
              <a:buNone/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Вбудовані атрибути</a:t>
            </a:r>
          </a:p>
          <a:p>
            <a:pPr marL="987425" indent="0">
              <a:spcBef>
                <a:spcPts val="0"/>
              </a:spcBef>
              <a:buNone/>
            </a:pPr>
            <a:endParaRPr lang="uk-U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Всі класи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(починаючи з 3-й версії) мають один загальний батьківський клас -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означає, що коли створюється новий клас, він неявно успадковуєте його атрибути від класу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тому створений клас також успадковує його атрибути. Саме їх і називають вбудованими (службовими). Список атрибутів класу/об’єкту можна отримати за допомогою команди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b="1" dirty="0" err="1"/>
              <a:t>class</a:t>
            </a:r>
            <a:r>
              <a:rPr lang="de-DE" dirty="0"/>
              <a:t> </a:t>
            </a:r>
            <a:r>
              <a:rPr lang="de-DE" b="1" dirty="0"/>
              <a:t>Phone</a:t>
            </a:r>
            <a:r>
              <a:rPr lang="de-DE" dirty="0"/>
              <a:t>: </a:t>
            </a:r>
            <a:endParaRPr lang="uk-UA" dirty="0"/>
          </a:p>
          <a:p>
            <a:pPr marL="0" indent="0">
              <a:buNone/>
            </a:pPr>
            <a:r>
              <a:rPr lang="uk-UA" b="1" dirty="0"/>
              <a:t>р</a:t>
            </a:r>
            <a:r>
              <a:rPr lang="de-DE" b="1" dirty="0" err="1"/>
              <a:t>ass</a:t>
            </a:r>
            <a:endParaRPr lang="uk-UA" b="1" dirty="0"/>
          </a:p>
          <a:p>
            <a:pPr marL="0" indent="0">
              <a:buNone/>
            </a:pPr>
            <a:r>
              <a:rPr lang="en-US" dirty="0"/>
              <a:t>['__class__', '__</a:t>
            </a:r>
            <a:r>
              <a:rPr lang="en-US" dirty="0" err="1"/>
              <a:t>delattr</a:t>
            </a:r>
            <a:r>
              <a:rPr lang="en-US" dirty="0"/>
              <a:t>__', '__</a:t>
            </a:r>
            <a:r>
              <a:rPr lang="en-US" dirty="0" err="1"/>
              <a:t>dict</a:t>
            </a:r>
            <a:r>
              <a:rPr lang="en-US" dirty="0"/>
              <a:t>__', '__</a:t>
            </a:r>
            <a:r>
              <a:rPr lang="en-US" dirty="0" err="1"/>
              <a:t>dir</a:t>
            </a:r>
            <a:r>
              <a:rPr lang="en-US" dirty="0"/>
              <a:t>__', '__doc__', '__</a:t>
            </a:r>
            <a:r>
              <a:rPr lang="en-US" dirty="0" err="1"/>
              <a:t>eq</a:t>
            </a:r>
            <a:r>
              <a:rPr lang="en-US" dirty="0"/>
              <a:t>__', '__format__',</a:t>
            </a:r>
            <a:r>
              <a:rPr lang="uk-UA" dirty="0"/>
              <a:t> …</a:t>
            </a:r>
            <a:r>
              <a:rPr lang="en-US" dirty="0"/>
              <a:t>]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671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83779" y="515279"/>
            <a:ext cx="11445765" cy="59801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вбудований клас який має назву 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Від цього класу явно чи неявно успадковуються усі інші класи, як вбудовані, так і ті, що створює програміст. Якщо при створенні класу не вказується базовий клас, то неявним чином клас буде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успадковано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 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Отже наступні оголошення класу рівносильні:</a:t>
            </a: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():</a:t>
            </a: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050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72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Вбудовані атрибути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417" y="923277"/>
            <a:ext cx="11212496" cy="55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3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Користувацькі атрибути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7464"/>
            <a:ext cx="10515600" cy="5592932"/>
          </a:xfrm>
        </p:spPr>
        <p:txBody>
          <a:bodyPr>
            <a:normAutofit/>
          </a:bodyPr>
          <a:lstStyle/>
          <a:p>
            <a:pPr marL="0" indent="457200">
              <a:spcBef>
                <a:spcPts val="1200"/>
              </a:spcBef>
              <a:buNone/>
            </a:pPr>
            <a:r>
              <a:rPr lang="uk-UA" dirty="0"/>
              <a:t>Це атрибути, які безпосередньо складають основний функціонал класу. Якщо службові атрибути успадковуються від базового класу </a:t>
            </a:r>
            <a:r>
              <a:rPr lang="uk-UA" b="1" i="1" dirty="0" err="1"/>
              <a:t>object</a:t>
            </a:r>
            <a:r>
              <a:rPr lang="uk-UA" dirty="0"/>
              <a:t>, то призначені для користувача - пишуться розробником під час реалізації вмісту класу і подальшої роботи з ним.</a:t>
            </a:r>
          </a:p>
          <a:p>
            <a:pPr marL="0" indent="457200">
              <a:spcBef>
                <a:spcPts val="1200"/>
              </a:spcBef>
              <a:buNone/>
            </a:pPr>
            <a:r>
              <a:rPr lang="uk-UA" sz="2000" dirty="0"/>
              <a:t>Список атрибутів класу/об’єкту можна отримати за допомогою команди </a:t>
            </a:r>
            <a:r>
              <a:rPr lang="uk-UA" sz="2000" b="1" i="1" dirty="0" err="1"/>
              <a:t>dir</a:t>
            </a:r>
            <a:r>
              <a:rPr lang="uk-UA" sz="2000" b="1" i="1" dirty="0"/>
              <a:t>()</a:t>
            </a:r>
            <a:r>
              <a:rPr lang="uk-UA" sz="2000" dirty="0"/>
              <a:t>.</a:t>
            </a:r>
            <a:endParaRPr lang="en-US" sz="2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'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Grey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turn_on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12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… ,</a:t>
            </a:r>
            <a:r>
              <a:rPr lang="de-DE" dirty="0"/>
              <a:t> '__</a:t>
            </a:r>
            <a:r>
              <a:rPr lang="de-DE" dirty="0" err="1"/>
              <a:t>setattr</a:t>
            </a:r>
            <a:r>
              <a:rPr lang="de-DE" dirty="0"/>
              <a:t>__',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'__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weakref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__', 'color',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', '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turn_on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']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17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2642"/>
          </a:xfrm>
        </p:spPr>
        <p:txBody>
          <a:bodyPr>
            <a:no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83" y="976544"/>
            <a:ext cx="11310151" cy="520041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Атрибутами називаємо сукупність полів та методів класу/об'єкта.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 поділяються на вбудовані та користувацькі.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Всі класи в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спільний батьківський клас - він називається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надає всім нащадкам набір службових атрибутів (як змінних (наприклад, __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__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 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методів (наприклад, __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 ) ).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службових атрибутів можна перевизначити всередині свого класу.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та методи, що описуються програмістом у тілі класу, є користувальницькими та додаються до загального списку атрибутів поряд із вбудованими атрибутами.</a:t>
            </a:r>
          </a:p>
        </p:txBody>
      </p:sp>
    </p:spTree>
    <p:extLst>
      <p:ext uri="{BB962C8B-B14F-4D97-AF65-F5344CB8AC3E}">
        <p14:creationId xmlns:p14="http://schemas.microsoft.com/office/powerpoint/2010/main" val="428763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(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344" y="1807868"/>
            <a:ext cx="10515600" cy="478343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(вони 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(так само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1D4E63-403E-433D-80BE-17F71C90E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02" y="2336800"/>
            <a:ext cx="7130076" cy="44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78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626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 поля ( змінні чи властивості класу)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1752"/>
            <a:ext cx="10515600" cy="4925211"/>
          </a:xfrm>
        </p:spPr>
        <p:txBody>
          <a:bodyPr/>
          <a:lstStyle/>
          <a:p>
            <a:pPr marL="0" indent="457200">
              <a:lnSpc>
                <a:spcPct val="100000"/>
              </a:lnSpc>
              <a:buNone/>
            </a:pPr>
            <a:r>
              <a:rPr lang="uk-UA" dirty="0"/>
              <a:t>Це змінні, які оголошуються всередині тіла класу та створюються тоді, коли створюється клас. Створили класу – створилася змінна:</a:t>
            </a:r>
          </a:p>
          <a:p>
            <a:pPr marL="0" indent="457200">
              <a:lnSpc>
                <a:spcPct val="100000"/>
              </a:lnSpc>
              <a:buNone/>
            </a:pPr>
            <a:endParaRPr lang="uk-UA" dirty="0"/>
          </a:p>
          <a:p>
            <a:pPr marL="0" indent="457200">
              <a:lnSpc>
                <a:spcPct val="100000"/>
              </a:lnSpc>
              <a:buNone/>
            </a:pPr>
            <a:r>
              <a:rPr lang="de-DE" b="1" dirty="0" err="1"/>
              <a:t>class</a:t>
            </a:r>
            <a:r>
              <a:rPr lang="de-DE" dirty="0"/>
              <a:t> </a:t>
            </a:r>
            <a:r>
              <a:rPr lang="de-DE" b="1" dirty="0"/>
              <a:t>Phone</a:t>
            </a:r>
            <a:r>
              <a:rPr lang="de-DE" dirty="0"/>
              <a:t>: </a:t>
            </a:r>
            <a:endParaRPr lang="uk-UA" dirty="0"/>
          </a:p>
          <a:p>
            <a:pPr marL="0" indent="457200">
              <a:lnSpc>
                <a:spcPct val="100000"/>
              </a:lnSpc>
              <a:buNone/>
            </a:pPr>
            <a:r>
              <a:rPr lang="de-DE" sz="2000" i="1" dirty="0"/>
              <a:t># </a:t>
            </a:r>
            <a:r>
              <a:rPr lang="uk-UA" sz="2000" i="1" dirty="0"/>
              <a:t>Статичні поля (змінні класу)</a:t>
            </a:r>
            <a:r>
              <a:rPr lang="uk-UA" sz="2000" dirty="0"/>
              <a:t> 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uk-UA" dirty="0"/>
              <a:t>	</a:t>
            </a:r>
            <a:r>
              <a:rPr lang="de-DE" dirty="0" err="1"/>
              <a:t>color</a:t>
            </a:r>
            <a:r>
              <a:rPr lang="de-DE" dirty="0"/>
              <a:t> = 'Grey' </a:t>
            </a:r>
            <a:endParaRPr lang="uk-UA" dirty="0"/>
          </a:p>
          <a:p>
            <a:pPr marL="0" indent="457200">
              <a:lnSpc>
                <a:spcPct val="100000"/>
              </a:lnSpc>
              <a:buNone/>
            </a:pPr>
            <a:r>
              <a:rPr lang="uk-UA" dirty="0"/>
              <a:t>	</a:t>
            </a:r>
            <a:r>
              <a:rPr lang="de-DE" dirty="0" err="1"/>
              <a:t>model</a:t>
            </a:r>
            <a:r>
              <a:rPr lang="de-DE" dirty="0"/>
              <a:t> = ‘C385’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4279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804" y="365126"/>
            <a:ext cx="11141476" cy="629174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 поля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(змінні чи властивості екземпляра класу)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3076"/>
            <a:ext cx="10515600" cy="5093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змінні, які створюються лише на рівні екземпляра класу. Немає екземпляра – немає його змінних. Для створення динамічної властивості необхідно звернутися до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 методу:</a:t>
            </a:r>
          </a:p>
          <a:p>
            <a:pPr marL="0" indent="0">
              <a:buNone/>
            </a:pP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8038">
              <a:buNone/>
            </a:pP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 поля </a:t>
            </a:r>
          </a:p>
          <a:p>
            <a:pPr marL="0" indent="808038"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default_color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'Grey'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8038"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default_model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'C385‘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8038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8038">
              <a:buNone/>
            </a:pP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8038">
              <a:buNone/>
            </a:pP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Динамиічні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808038">
              <a:buNone/>
            </a:pPr>
            <a:r>
              <a:rPr lang="de-DE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.color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8038">
              <a:buNone/>
            </a:pPr>
            <a:r>
              <a:rPr lang="de-DE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.model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6332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Об'єктно - орієнтоване програмування (ООП)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модель програмування яка базується на стверджені того, що програма це сукупність об'єктів які взаємодіють між собою. Кожен об'єкт в цій моделі є незалежним, і він здатний отримувати, обробляти дані та відправляти ці дані іншим об'єктам.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Об’єктно-орієнтоване програмування (ООП)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технологія програмування, яка ґрунтується на понятті класів, об’єктів та успадкуванні елементів базових класів похідними класами. Клас визначає абстрактний тип даних, семантика якого обумовлена проблематикою розв’язуваної задачі, а об’єкт є екземпляром або значенням з типом класу.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dirty="0" err="1"/>
              <a:t>Об'єкт</a:t>
            </a:r>
            <a:r>
              <a:rPr lang="ru-RU" dirty="0"/>
              <a:t> 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екземпляр</a:t>
            </a:r>
            <a:r>
              <a:rPr lang="ru-RU" dirty="0"/>
              <a:t> </a:t>
            </a:r>
            <a:r>
              <a:rPr lang="ru-RU" dirty="0" err="1"/>
              <a:t>деякого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просто </a:t>
            </a:r>
            <a:r>
              <a:rPr lang="ru-RU" dirty="0" err="1"/>
              <a:t>класу</a:t>
            </a:r>
            <a:r>
              <a:rPr lang="ru-RU" dirty="0"/>
              <a:t>.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17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030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Python?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2156"/>
            <a:ext cx="10515600" cy="5244807"/>
          </a:xfrm>
        </p:spPr>
        <p:txBody>
          <a:bodyPr>
            <a:normAutofit fontScale="70000" lnSpcReduction="20000"/>
          </a:bodyPr>
          <a:lstStyle/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Службове слово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посилання на поточний екземпляр класу. Як правило, це посилання передається як перший параметр методу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 Apple:</a:t>
            </a:r>
            <a:br>
              <a:rPr lang="uk-UA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Створюємо об’єкт з 12 яблук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def __init__(self):</a:t>
            </a:r>
            <a:br>
              <a:rPr lang="uk-UA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self.amount = 12</a:t>
            </a:r>
            <a:br>
              <a:rPr lang="uk-UA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З’їдаємо декілька яблук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def eat(self, number):</a:t>
            </a:r>
            <a:br>
              <a:rPr lang="uk-UA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self.amount -= number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є зарезервованим. Просто існує деяка угода, за якою перший параметр методу називається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передає посилання на поточний об'єкт, для якого цей метод був викликаний.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інших мовах програмування (наприклад,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+ +)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аналогом цього ключа є службове слово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19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4299"/>
            <a:ext cx="10515600" cy="51826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створення статичної змінної достатньо оголошення класу, причому ця змінна створюється у тілі класу.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 змінні створюються лише у межах роботи з екземпляром класу.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створити змінну екземпляра, потрібно користуватися конструкцією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.&lt;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ім'я змінної&gt; всередині одного з способів.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Примірник класу поєднує у собі сукупність як статичних (рівня класу), і динамічних (рівня самого екземпляра) полів.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динамічних змінних для різних об'єктів класу можуть (і найчастіше так і є) різняться.</a:t>
            </a:r>
          </a:p>
        </p:txBody>
      </p:sp>
    </p:spTree>
    <p:extLst>
      <p:ext uri="{BB962C8B-B14F-4D97-AF65-F5344CB8AC3E}">
        <p14:creationId xmlns:p14="http://schemas.microsoft.com/office/powerpoint/2010/main" val="3394042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1621"/>
          </a:xfrm>
        </p:spPr>
        <p:txBody>
          <a:bodyPr>
            <a:normAutofit fontScale="90000"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8687"/>
            <a:ext cx="11199920" cy="564390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	Функції всередині класу називаються методами.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Методи  можна розділити на 3 групи: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/>
              <a:t>Методи екземпляра класу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/>
              <a:t>Статичні методи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/>
              <a:t>Методи класу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3F4948-CAD6-4F99-B83C-919E57E39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823" y="1885245"/>
            <a:ext cx="6728178" cy="49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38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88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екземпляра класу (Звичайні методи)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9810"/>
            <a:ext cx="10515600" cy="5147153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група методів, які стають доступними лише після створення екземпляра класу, тобто, щоб викликати такий метод, треба звернутися до екземпляра. Як наслідок – першим параметром такого методу є слово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як ми вже обговорили вище, за допомогою даного параметра метод передається посиланням на об'єкт класу, для якого він був викликаний.</a:t>
            </a:r>
          </a:p>
          <a:p>
            <a:pPr marL="0" indent="0">
              <a:buNone/>
            </a:pP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__(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self.color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endParaRPr lang="uk-U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self.model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uk-UA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check_sim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mobile_operator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self.model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 'I785'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mobile_operator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 'MTS':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MTS')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24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3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 методи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942" y="905522"/>
            <a:ext cx="11665258" cy="5271441"/>
          </a:xfrm>
        </p:spPr>
        <p:txBody>
          <a:bodyPr>
            <a:normAutofit fontScale="92500" lnSpcReduction="10000"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 методи - це звичайні функції, які вміщені в клас для зручності і тим самим розташовуються в області видимості цього класу. Найчастіше це якийсь допоміжний код.  Важлива особливість у тому, що ці методи можна викликати у вигляді звернення до імені класу, створювати об'єкт класу у своїй необов'язково. Саме тому у таких методах не використовується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 методу не важлива інформація про об'єкти класу. Щоб створити статичний метод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скористатися спеціальним декоратором -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staticmethod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@</a:t>
            </a:r>
            <a:r>
              <a:rPr lang="uk-UA" sz="2400" dirty="0" err="1">
                <a:solidFill>
                  <a:schemeClr val="accent5">
                    <a:lumMod val="50000"/>
                  </a:schemeClr>
                </a:solidFill>
              </a:rPr>
              <a:t>staticmethod</a:t>
            </a:r>
            <a:endParaRPr lang="uk-UA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2400" dirty="0"/>
              <a:t>    </a:t>
            </a:r>
            <a:r>
              <a:rPr lang="uk-UA" sz="2400" b="1" dirty="0" err="1"/>
              <a:t>def</a:t>
            </a:r>
            <a:r>
              <a:rPr lang="uk-UA" sz="2400" dirty="0"/>
              <a:t> </a:t>
            </a:r>
            <a:r>
              <a:rPr lang="uk-UA" sz="2400" b="1" dirty="0" err="1"/>
              <a:t>model_hash</a:t>
            </a:r>
            <a:r>
              <a:rPr lang="uk-UA" sz="2400" dirty="0"/>
              <a:t>(</a:t>
            </a:r>
            <a:r>
              <a:rPr lang="uk-UA" sz="2400" dirty="0" err="1"/>
              <a:t>model</a:t>
            </a:r>
            <a:r>
              <a:rPr lang="uk-UA" sz="2400" dirty="0"/>
              <a:t>):</a:t>
            </a:r>
          </a:p>
          <a:p>
            <a:pPr marL="0" indent="0">
              <a:buNone/>
            </a:pPr>
            <a:r>
              <a:rPr lang="uk-UA" sz="2400" dirty="0"/>
              <a:t>        </a:t>
            </a:r>
            <a:r>
              <a:rPr lang="uk-UA" sz="2400" b="1" dirty="0" err="1"/>
              <a:t>if</a:t>
            </a:r>
            <a:r>
              <a:rPr lang="uk-UA" sz="2400" dirty="0"/>
              <a:t> </a:t>
            </a:r>
            <a:r>
              <a:rPr lang="uk-UA" sz="2400" dirty="0" err="1"/>
              <a:t>model</a:t>
            </a:r>
            <a:r>
              <a:rPr lang="uk-UA" sz="2400" dirty="0"/>
              <a:t> == 'I785':</a:t>
            </a:r>
          </a:p>
          <a:p>
            <a:pPr marL="0" indent="0">
              <a:buNone/>
            </a:pPr>
            <a:r>
              <a:rPr lang="uk-UA" sz="2400" dirty="0"/>
              <a:t>            </a:t>
            </a:r>
            <a:r>
              <a:rPr lang="uk-UA" sz="2400" b="1" dirty="0" err="1"/>
              <a:t>return</a:t>
            </a:r>
            <a:r>
              <a:rPr lang="uk-UA" sz="2400" dirty="0"/>
              <a:t> 34565</a:t>
            </a:r>
          </a:p>
          <a:p>
            <a:pPr marL="0" indent="0">
              <a:buNone/>
            </a:pPr>
            <a:r>
              <a:rPr lang="uk-UA" sz="2400" dirty="0"/>
              <a:t>        </a:t>
            </a:r>
            <a:r>
              <a:rPr lang="uk-UA" sz="2400" b="1" dirty="0" err="1"/>
              <a:t>elif</a:t>
            </a:r>
            <a:r>
              <a:rPr lang="uk-UA" sz="2400" dirty="0"/>
              <a:t> </a:t>
            </a:r>
            <a:r>
              <a:rPr lang="uk-UA" sz="2400" dirty="0" err="1"/>
              <a:t>model</a:t>
            </a:r>
            <a:r>
              <a:rPr lang="uk-UA" sz="2400" dirty="0"/>
              <a:t> == 'K498':</a:t>
            </a:r>
          </a:p>
          <a:p>
            <a:pPr marL="0" indent="0">
              <a:buNone/>
            </a:pPr>
            <a:r>
              <a:rPr lang="uk-UA" sz="2400" dirty="0"/>
              <a:t>            </a:t>
            </a:r>
            <a:r>
              <a:rPr lang="uk-UA" sz="2400" b="1" dirty="0" err="1"/>
              <a:t>return</a:t>
            </a:r>
            <a:r>
              <a:rPr lang="uk-UA" sz="2400" dirty="0"/>
              <a:t> 45567</a:t>
            </a:r>
          </a:p>
          <a:p>
            <a:pPr marL="0" indent="0">
              <a:buNone/>
            </a:pPr>
            <a:r>
              <a:rPr lang="uk-UA" sz="2400" dirty="0"/>
              <a:t>        </a:t>
            </a:r>
            <a:r>
              <a:rPr lang="uk-UA" sz="2400" b="1" dirty="0" err="1"/>
              <a:t>else</a:t>
            </a:r>
            <a:r>
              <a:rPr lang="uk-UA" sz="2400" dirty="0"/>
              <a:t>: </a:t>
            </a:r>
          </a:p>
          <a:p>
            <a:pPr marL="0" indent="0">
              <a:buNone/>
            </a:pPr>
            <a:r>
              <a:rPr lang="uk-UA" sz="2400" dirty="0"/>
              <a:t>            </a:t>
            </a:r>
            <a:r>
              <a:rPr lang="uk-UA" sz="2400" b="1" dirty="0" err="1"/>
              <a:t>return</a:t>
            </a:r>
            <a:r>
              <a:rPr lang="uk-UA" sz="2400" dirty="0"/>
              <a:t> </a:t>
            </a:r>
            <a:r>
              <a:rPr lang="uk-UA" sz="2400" b="1" dirty="0" err="1"/>
              <a:t>None</a:t>
            </a:r>
            <a:endParaRPr lang="uk-UA" sz="2400" dirty="0"/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46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класу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3278"/>
            <a:ext cx="10515600" cy="5253685"/>
          </a:xfrm>
        </p:spPr>
        <p:txBody>
          <a:bodyPr>
            <a:normAutofit lnSpcReduction="10000"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класу є чимось середнім між звичайними методами (прив'язані до об'єкта) та статичними методами (прив'язані лише до області видимості). Такі методи тісно пов'язані з класом, у якому вони визначені. Ці методи можуть змінювати стан самого класу, що в свою чергу відображається на всіх примірниках даного класу.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створити метод класу, необхідно скористатися відповідним декоратором –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classmethod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цьому як перший параметр такого методу передається службове слово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яке, на відміну від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посиланням на сам клас (а не на об'єкт).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classmethod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toy_phone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toy_phone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'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ToyPhone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toy_phone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49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640" y="381740"/>
            <a:ext cx="111503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 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__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__(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model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os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self.color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self.model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model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self.os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os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# Метод класу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# Приймає 1) посилання на клас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і 2) колір як параметри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# Створює специфічний об'єкт класу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(особливість об'єкта в тому, що це іграшковий телефон)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# При цьому викликається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ініціалізатор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класу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якому як аргументи ми передаємо колір і модель,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# відповідне створення іграшкового телефону   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@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classmethod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toy_phone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toy_phone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'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ToyPhone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',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None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return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toy_phone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# Статичний метод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@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staticmethod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model_hash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model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pass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# Звичайний метод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check_sim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mobile_operator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pass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27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835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доступу атрибутів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8889"/>
            <a:ext cx="10515600" cy="586814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 члени класу недоступні ззовні – з ними можна працювати лише усередині класу.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 методи навпаки - відкриті до роботи зовні і, зазвичай, оголошуються публічними відразу за замовчуванням.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до захищених ресурсів класу можливий лише всередині цього класу і також усередині успадкованих від нього класів (іншими словами, усередині класів-нащадків). Більше ніхто доступу до них не має.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 точки зору розмежування доступу до атрибутів класу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особливою мовою - у ньому відсутній механізм, який міг би заборонити доступ до змінної або методу всередині класу. Натомість творці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запропонували угоду, відповідно до якої: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змінна/метод починається з одного нижнього підкреслення (_</a:t>
            </a:r>
            <a:r>
              <a:rPr lang="de-DE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protected_example</a:t>
            </a:r>
            <a:r>
              <a:rPr lang="de-DE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вона/він вважається захищеним (</a:t>
            </a:r>
            <a:r>
              <a:rPr lang="de-DE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de-DE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Якщо змінна/метод починається з двох нижніх підкреслень (__</a:t>
            </a:r>
            <a:r>
              <a:rPr lang="de-DE" sz="2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private_example</a:t>
            </a:r>
            <a:r>
              <a:rPr lang="de-DE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вона/він вважається приватним (</a:t>
            </a:r>
            <a:r>
              <a:rPr lang="de-DE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private).</a:t>
            </a:r>
            <a:endParaRPr lang="uk-UA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54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ECE94B-C4ED-4BCB-ABDA-3448A5818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22" y="169333"/>
            <a:ext cx="10984089" cy="642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21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8296" y="626426"/>
            <a:ext cx="7599285" cy="5575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__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__(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# публічне поле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(</a:t>
            </a:r>
            <a:r>
              <a:rPr lang="uk-UA" b="1" dirty="0" err="1">
                <a:solidFill>
                  <a:srgbClr val="007C7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public</a:t>
            </a:r>
            <a:r>
              <a:rPr lang="uk-UA" dirty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self.color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indent="2250440">
              <a:lnSpc>
                <a:spcPct val="107000"/>
              </a:lnSpc>
              <a:spcAft>
                <a:spcPts val="800"/>
              </a:spcAft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indent="2250440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__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__(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 indent="2250440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# Захищене поле 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uk-UA" b="1" dirty="0" err="1">
                <a:solidFill>
                  <a:srgbClr val="007C7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protected</a:t>
            </a:r>
            <a:r>
              <a:rPr lang="uk-UA" dirty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250440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__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__(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# приватне поле __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uk-UA" b="1" dirty="0" err="1">
                <a:solidFill>
                  <a:srgbClr val="007C7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private</a:t>
            </a:r>
            <a:r>
              <a:rPr lang="uk-UA" dirty="0">
                <a:solidFill>
                  <a:srgbClr val="25252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.__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color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 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грунтується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трьох принципах: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8283"/>
            <a:ext cx="10515600" cy="481868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абстракція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– представлення інформації у термінах його інтерфейсу з користувачем;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інкапсуляція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 даних та функцій (методів) їх опрацювання в єдиній інформаційній структурі, яка називається класом;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класів – імпорт властивостей базових класів у похідні класи; 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поліморфізм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полягає у використанні однакових інтерфейсів для роботи з різними за функціональністю об’єктами. </a:t>
            </a:r>
          </a:p>
        </p:txBody>
      </p:sp>
    </p:spTree>
    <p:extLst>
      <p:ext uri="{BB962C8B-B14F-4D97-AF65-F5344CB8AC3E}">
        <p14:creationId xmlns:p14="http://schemas.microsoft.com/office/powerpoint/2010/main" val="723424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представлятиме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метод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0225"/>
            <a:ext cx="10515600" cy="50513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err="1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b="1" dirty="0" err="1"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uk-UA" b="1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= "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Tom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0" indent="0">
              <a:buNone/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uk-UA" b="1" dirty="0" err="1">
                <a:latin typeface="Calibri" panose="020F0502020204030204" pitchFamily="34" charset="0"/>
                <a:cs typeface="Calibri" panose="020F0502020204030204" pitchFamily="34" charset="0"/>
              </a:rPr>
              <a:t>def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display_info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b="1" dirty="0" err="1">
                <a:latin typeface="Calibri" panose="020F0502020204030204" pitchFamily="34" charset="0"/>
                <a:cs typeface="Calibri" panose="020F0502020204030204" pitchFamily="34" charset="0"/>
              </a:rPr>
              <a:t>self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("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Привет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меня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зовут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", 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self.name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person1 =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person1.display_info()         #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Привет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меня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зовут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Tom</a:t>
            </a:r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person2 =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person2.name = "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Sam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person2.display_info()         #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Привет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меня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зовут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Sam</a:t>
            </a:r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Клас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Person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визначає атрибут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name,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який зберігає ім'я людини, та метод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display_info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за допомогою якого виводиться інформація про людину.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7958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Ініціалізація об'єкта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0932"/>
            <a:ext cx="10515600" cy="5156031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мові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спеціальний вид функцій, який дозволяє задати властивості (атрибути) об'єкта під час його створення. Він має назву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класу (метод ініціалізації)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представлений методом </a:t>
            </a:r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обидвох боків по два знаки підкреслення). Коли створюється новий об'єкт класу, то ця функція викликається автоматично.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 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викликається щоразу під час створення нового екземпляра класу (об'єкта). Екземпляр класу передається як аргумент параметру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значення аргументів – параметрам методу.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у методі 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вказати властивість по замовчуванню і не визначати її при створенні об'єкта.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7446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10214"/>
            <a:ext cx="10515600" cy="5466749"/>
          </a:xfrm>
        </p:spPr>
        <p:txBody>
          <a:bodyPr/>
          <a:lstStyle/>
          <a:p>
            <a:pPr marL="0" indent="0">
              <a:buNone/>
            </a:pPr>
            <a:r>
              <a:rPr lang="uk-UA" dirty="0" err="1"/>
              <a:t>class</a:t>
            </a:r>
            <a:r>
              <a:rPr lang="uk-UA" dirty="0"/>
              <a:t> </a:t>
            </a:r>
            <a:r>
              <a:rPr lang="uk-UA" dirty="0" err="1"/>
              <a:t>Clothing</a:t>
            </a:r>
            <a:r>
              <a:rPr lang="uk-UA" dirty="0"/>
              <a:t>(</a:t>
            </a:r>
            <a:r>
              <a:rPr lang="uk-UA" dirty="0" err="1"/>
              <a:t>object</a:t>
            </a:r>
            <a:r>
              <a:rPr lang="uk-UA" dirty="0"/>
              <a:t>):</a:t>
            </a:r>
          </a:p>
          <a:p>
            <a:pPr marL="0" indent="0">
              <a:buNone/>
            </a:pPr>
            <a:r>
              <a:rPr lang="uk-UA" dirty="0"/>
              <a:t>    </a:t>
            </a:r>
            <a:r>
              <a:rPr lang="uk-UA" dirty="0" err="1"/>
              <a:t>def</a:t>
            </a:r>
            <a:r>
              <a:rPr lang="uk-UA" dirty="0"/>
              <a:t> </a:t>
            </a:r>
            <a:r>
              <a:rPr lang="uk-UA" b="1" dirty="0"/>
              <a:t>__</a:t>
            </a:r>
            <a:r>
              <a:rPr lang="uk-UA" b="1" dirty="0" err="1"/>
              <a:t>init</a:t>
            </a:r>
            <a:r>
              <a:rPr lang="uk-UA" b="1" dirty="0"/>
              <a:t>__(</a:t>
            </a:r>
            <a:r>
              <a:rPr lang="uk-UA" dirty="0" err="1"/>
              <a:t>self</a:t>
            </a:r>
            <a:r>
              <a:rPr lang="uk-UA" dirty="0"/>
              <a:t>, </a:t>
            </a:r>
            <a:r>
              <a:rPr lang="uk-UA" dirty="0" err="1"/>
              <a:t>type</a:t>
            </a:r>
            <a:r>
              <a:rPr lang="uk-UA" dirty="0"/>
              <a:t>, </a:t>
            </a:r>
            <a:r>
              <a:rPr lang="uk-UA" dirty="0" err="1"/>
              <a:t>color</a:t>
            </a:r>
            <a:r>
              <a:rPr lang="uk-UA" dirty="0"/>
              <a:t>, </a:t>
            </a:r>
            <a:r>
              <a:rPr lang="uk-UA" dirty="0" err="1"/>
              <a:t>size</a:t>
            </a:r>
            <a:r>
              <a:rPr lang="uk-UA" dirty="0"/>
              <a:t>, </a:t>
            </a:r>
            <a:r>
              <a:rPr lang="uk-UA" dirty="0" err="1"/>
              <a:t>price</a:t>
            </a:r>
            <a:r>
              <a:rPr lang="uk-UA" dirty="0"/>
              <a:t>):</a:t>
            </a:r>
          </a:p>
          <a:p>
            <a:pPr marL="0" indent="0">
              <a:buNone/>
            </a:pPr>
            <a:r>
              <a:rPr lang="uk-UA" dirty="0"/>
              <a:t>        </a:t>
            </a:r>
            <a:r>
              <a:rPr lang="uk-UA" dirty="0" err="1"/>
              <a:t>self.type</a:t>
            </a:r>
            <a:r>
              <a:rPr lang="uk-UA" dirty="0"/>
              <a:t> = </a:t>
            </a:r>
            <a:r>
              <a:rPr lang="uk-UA" dirty="0" err="1"/>
              <a:t>type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        </a:t>
            </a:r>
            <a:r>
              <a:rPr lang="uk-UA" dirty="0" err="1"/>
              <a:t>self.color</a:t>
            </a:r>
            <a:r>
              <a:rPr lang="uk-UA" dirty="0"/>
              <a:t> = </a:t>
            </a:r>
            <a:r>
              <a:rPr lang="uk-UA" dirty="0" err="1"/>
              <a:t>color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        </a:t>
            </a:r>
            <a:r>
              <a:rPr lang="uk-UA" dirty="0" err="1"/>
              <a:t>self.size</a:t>
            </a:r>
            <a:r>
              <a:rPr lang="uk-UA" dirty="0"/>
              <a:t> = </a:t>
            </a:r>
            <a:r>
              <a:rPr lang="uk-UA" dirty="0" err="1"/>
              <a:t>size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        </a:t>
            </a:r>
            <a:r>
              <a:rPr lang="uk-UA" dirty="0" err="1"/>
              <a:t>self.price</a:t>
            </a:r>
            <a:r>
              <a:rPr lang="uk-UA" dirty="0"/>
              <a:t> = </a:t>
            </a:r>
            <a:r>
              <a:rPr lang="uk-UA" dirty="0" err="1"/>
              <a:t>price</a:t>
            </a:r>
            <a:endParaRPr lang="uk-UA" dirty="0"/>
          </a:p>
          <a:p>
            <a:pPr marL="0" indent="0">
              <a:buNone/>
            </a:pPr>
            <a:r>
              <a:rPr lang="uk-UA" dirty="0" err="1"/>
              <a:t>bluejeans</a:t>
            </a:r>
            <a:r>
              <a:rPr lang="uk-UA" dirty="0"/>
              <a:t> = </a:t>
            </a:r>
            <a:r>
              <a:rPr lang="uk-UA" dirty="0" err="1"/>
              <a:t>Clothing</a:t>
            </a:r>
            <a:r>
              <a:rPr lang="uk-UA" dirty="0"/>
              <a:t>("</a:t>
            </a:r>
            <a:r>
              <a:rPr lang="uk-UA" dirty="0" err="1"/>
              <a:t>jeans</a:t>
            </a:r>
            <a:r>
              <a:rPr lang="uk-UA" dirty="0"/>
              <a:t>", "</a:t>
            </a:r>
            <a:r>
              <a:rPr lang="uk-UA" dirty="0" err="1"/>
              <a:t>blue</a:t>
            </a:r>
            <a:r>
              <a:rPr lang="uk-UA" dirty="0"/>
              <a:t>", 12</a:t>
            </a:r>
            <a:r>
              <a:rPr lang="en-US" dirty="0"/>
              <a:t>, 15</a:t>
            </a:r>
            <a:r>
              <a:rPr lang="uk-UA" dirty="0"/>
              <a:t>)</a:t>
            </a:r>
          </a:p>
          <a:p>
            <a:pPr marL="0" indent="0">
              <a:buNone/>
            </a:pPr>
            <a:r>
              <a:rPr lang="uk-UA" dirty="0" err="1"/>
              <a:t>redtshirt</a:t>
            </a:r>
            <a:r>
              <a:rPr lang="uk-UA" dirty="0"/>
              <a:t> = </a:t>
            </a:r>
            <a:r>
              <a:rPr lang="uk-UA" dirty="0" err="1"/>
              <a:t>Clothing</a:t>
            </a:r>
            <a:r>
              <a:rPr lang="uk-UA" dirty="0"/>
              <a:t>("t-</a:t>
            </a:r>
            <a:r>
              <a:rPr lang="uk-UA" dirty="0" err="1"/>
              <a:t>shirt</a:t>
            </a:r>
            <a:r>
              <a:rPr lang="uk-UA" dirty="0"/>
              <a:t>", "</a:t>
            </a:r>
            <a:r>
              <a:rPr lang="uk-UA" dirty="0" err="1"/>
              <a:t>red</a:t>
            </a:r>
            <a:r>
              <a:rPr lang="uk-UA" dirty="0"/>
              <a:t>", 10, 10)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8925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38200" y="585926"/>
            <a:ext cx="10515600" cy="55910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класу оператором __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 передбачає передачу аргументів. Якщо аргументи не передаються генерується помилка.  Щоб уникнути помилки необхідно присвоїти параметрам значення за замовчуванням.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self.type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self.color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self.size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self.price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bluejeans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jeans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redtshirt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("t-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3085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 екземпляра класу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740" y="1083076"/>
            <a:ext cx="10972060" cy="5093887"/>
          </a:xfrm>
        </p:spPr>
        <p:txBody>
          <a:bodyPr/>
          <a:lstStyle/>
          <a:p>
            <a:pPr marL="0" indent="45720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__del__()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автоматично викликається під час видалення екземпляра класу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яті. Цей метод прийнято називати деструктором. У деструктора один аргумент – посилання на екземпляр класу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__del__(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яті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 автоматично. Але сказати коли саме це буде зроблено практично неможливо. Тому коли деякий об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видаленим то його рано чи пізно буде видалено. В зв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цим деструктори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dirty="0"/>
              <a:t>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6591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141412" y="377190"/>
            <a:ext cx="9905999" cy="59207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та знищення екземплярів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Not: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__(self): </a:t>
            </a: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print("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Notf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Екземпляр створено")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__del__(self): </a:t>
            </a: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print("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Notf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Екземпляр знищено")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notf1 = Not()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аргументів порожній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Notf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Екземпляр створено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Notf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Екземпляр зн</a:t>
            </a:r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ищено</a:t>
            </a:r>
          </a:p>
        </p:txBody>
      </p:sp>
    </p:spTree>
    <p:extLst>
      <p:ext uri="{BB962C8B-B14F-4D97-AF65-F5344CB8AC3E}">
        <p14:creationId xmlns:p14="http://schemas.microsoft.com/office/powerpoint/2010/main" val="3498494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https://proglib.io/p/python-oop</a:t>
            </a:r>
            <a:r>
              <a:rPr lang="uk-UA" dirty="0"/>
              <a:t> - ООП на </a:t>
            </a:r>
            <a:r>
              <a:rPr lang="en-US" dirty="0"/>
              <a:t>Python</a:t>
            </a:r>
          </a:p>
          <a:p>
            <a:pPr marL="0" indent="0">
              <a:buNone/>
            </a:pPr>
            <a:r>
              <a:rPr lang="de-DE" dirty="0">
                <a:hlinkClick r:id="rId3"/>
              </a:rPr>
              <a:t>https://codechick.io/tutorials/python/python-what-is-oop</a:t>
            </a:r>
            <a:r>
              <a:rPr lang="de-DE" dirty="0"/>
              <a:t> - OO</a:t>
            </a:r>
            <a:r>
              <a:rPr lang="uk-UA" dirty="0"/>
              <a:t>П</a:t>
            </a:r>
          </a:p>
          <a:p>
            <a:pPr marL="0" indent="0">
              <a:buNone/>
            </a:pPr>
            <a:r>
              <a:rPr lang="de-DE" dirty="0">
                <a:hlinkClick r:id="rId4"/>
              </a:rPr>
              <a:t>https://itproger.com/course/python/17</a:t>
            </a:r>
            <a:r>
              <a:rPr lang="uk-UA" dirty="0"/>
              <a:t> - </a:t>
            </a:r>
            <a:r>
              <a:rPr lang="uk-UA" dirty="0" err="1"/>
              <a:t>Уроки</a:t>
            </a:r>
            <a:r>
              <a:rPr lang="uk-UA" dirty="0"/>
              <a:t> </a:t>
            </a:r>
            <a:r>
              <a:rPr lang="en-US" dirty="0"/>
              <a:t>Python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276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16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Абстракція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9910"/>
            <a:ext cx="10515600" cy="5511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Абстракція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принцип ООП, за яким об'єкт характеризується властивостями, які відрізняють його від інших об'єктів і навіть чітко визначають його концептуальні кордони.  Таким чином абстракція дозволяє: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 основні та найважливіші характеристики предмета.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Відкинути другорядні характеристики.</a:t>
            </a:r>
          </a:p>
          <a:p>
            <a:pPr marL="0" indent="0">
              <a:buNone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Навіщо потрібна абстракція?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мислити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маштабно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вона дозволяє боротися зі складністю реального світу. Ми відкидаємо все зайве, щоб воно нам не заважало і концентруємося тільки на важливих рисах об'єкта.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868" t="26638" r="14543" b="26866"/>
          <a:stretch/>
        </p:blipFill>
        <p:spPr>
          <a:xfrm>
            <a:off x="2459114" y="4046322"/>
            <a:ext cx="7075503" cy="24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9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178" y="143184"/>
            <a:ext cx="10515600" cy="37172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Інкапсуляція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364" y="4884355"/>
            <a:ext cx="6001659" cy="18212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821" y="648070"/>
            <a:ext cx="11585201" cy="4701696"/>
          </a:xfrm>
        </p:spPr>
        <p:txBody>
          <a:bodyPr>
            <a:normAutofit lnSpcReduction="10000"/>
          </a:bodyPr>
          <a:lstStyle/>
          <a:p>
            <a:pPr marL="3600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Інкапсуляція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принцип ООП, згідно з яким складність реалізації програмного компонента має бути захована за його інтерфейсом.</a:t>
            </a:r>
          </a:p>
          <a:p>
            <a:pPr marL="3600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Забезпечує:</a:t>
            </a:r>
          </a:p>
          <a:p>
            <a:pPr marL="36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доступу до внутрішнього пристрою програмного компонента.</a:t>
            </a:r>
          </a:p>
          <a:p>
            <a:pPr marL="360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 компонента із зовнішнім світом здійснюється за допомогою інтерфейсу, що включає публічні методи та поля.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із будинком. Інкапсуляція дозволятиме нам дивитися на будинок, але при цьому не дасть підійти надто близько. Наприклад, ми знатимемо, що в будинку є двері, що вони коричневого кольору, що вони відкриті або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зачинені. Але як і з якого матеріалу вона зроблена, інкапсуляція нам дізнатися не дозволить.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Навіщо потрібна інкапсуляція?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Інкапсуляція спрощує процес розробки, тому що дозволяє нам не вникати в тонкощі реалізації того чи іншого об'єкта. Підвищується надійність програм за рахунок того, що при внесенні змін до одного з компонентів, інші частини програми залишаються незмінними. Полегшує обмін компонентами між програмами.</a:t>
            </a:r>
          </a:p>
        </p:txBody>
      </p:sp>
    </p:spTree>
    <p:extLst>
      <p:ext uri="{BB962C8B-B14F-4D97-AF65-F5344CB8AC3E}">
        <p14:creationId xmlns:p14="http://schemas.microsoft.com/office/powerpoint/2010/main" val="222779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15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 (наслідування)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537" y="788277"/>
            <a:ext cx="11298621" cy="5580992"/>
          </a:xfrm>
        </p:spPr>
        <p:txBody>
          <a:bodyPr>
            <a:normAutofit fontScale="92500" lnSpcReduction="10000"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спосіб створення нового класу на основі вже існуючого, при якому клас-нащадок запозичує властивості та методи батьківського класу і також додає власні.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що звернути увагу?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Клас-нащадок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Властивості та методи батька + Власні властивості та методи.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Клас-нащадок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 успадковує від батьківського класу всі поля та методи.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Клас-нащадок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доповнюватися новими властивостями.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Клас-нащадок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доповнюватися новими методами, а також замінювати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перевизначати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успадковані методи.  Перевизначити батьківський метод – це як? Це означає, що всередині класу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нащадка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метод, який збігається за назвою з методом батьківського класу, але функціонал у нього новий – відповідний до потреб класу-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нащадка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Навіщо потрібне успадкування?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використовувати код повторно. Класи-нащадки беруть загальний функціонал у батьківського класу.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 швидкій розробці нового програмного забезпечення на основі вже існуючих відкритих класів.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Спадкування дозволяє робити процес написання коду більш простим.</a:t>
            </a:r>
          </a:p>
        </p:txBody>
      </p:sp>
    </p:spTree>
    <p:extLst>
      <p:ext uri="{BB962C8B-B14F-4D97-AF65-F5344CB8AC3E}">
        <p14:creationId xmlns:p14="http://schemas.microsoft.com/office/powerpoint/2010/main" val="356406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805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 (наслідування</a:t>
            </a:r>
            <a:r>
              <a:rPr lang="uk-UA" dirty="0"/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267" y="3321049"/>
            <a:ext cx="6657975" cy="31718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6441" y="1467513"/>
            <a:ext cx="105022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PT Sans"/>
              </a:rPr>
              <a:t>Механізм ООП, що дозволяє об'єкту мати (наслідувати) методи іншого об'єкта. Точніше, об'єкт отримує (успадковує) всі основні властивості свого «</a:t>
            </a:r>
            <a:r>
              <a:rPr lang="uk-UA" dirty="0" err="1">
                <a:solidFill>
                  <a:srgbClr val="000000"/>
                </a:solidFill>
                <a:latin typeface="PT Sans"/>
              </a:rPr>
              <a:t>предка</a:t>
            </a:r>
            <a:r>
              <a:rPr lang="uk-UA" dirty="0">
                <a:solidFill>
                  <a:srgbClr val="000000"/>
                </a:solidFill>
                <a:latin typeface="PT Sans"/>
              </a:rPr>
              <a:t>» та додає до них методи, властиві тільки йому. «Спадкоємець» об'єкта отримає в «спадщину» методи вже двох об'єктів і т. д. Спадкування ще називають ієрархією класів. Використання успадкування дозволяє просто управляти великими обсягами інформації та програмного коду. 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B12033-6B35-43E1-95C5-475916D4D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519" y="2944841"/>
            <a:ext cx="4961050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6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267" y="33197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Поліморфізм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592932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Поліморфізм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підтримка кількох реалізацій на основі загального інтерфейсу.</a:t>
            </a:r>
          </a:p>
          <a:p>
            <a:pPr marL="0" indent="457200" algn="just" defTabSz="4445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Поліморфізм дозволяє перевантажувати однойменні способи батьківського класу в класах-нащадках. 	</a:t>
            </a:r>
          </a:p>
          <a:p>
            <a:pPr marL="0" indent="457200" algn="just" defTabSz="4445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Абстрактний метод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(він же віртуальний метод) - це метод класу, реалізація якого відсутня.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AE891C-5B98-4880-B557-39C1562E2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993" y="2904116"/>
            <a:ext cx="6826295" cy="35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4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955" y="564995"/>
            <a:ext cx="10515600" cy="5871315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фундаментальна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ООП. Думайте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прототип.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екземпляр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10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3009</Words>
  <Application>Microsoft Office PowerPoint</Application>
  <PresentationFormat>Широкий екран</PresentationFormat>
  <Paragraphs>267</Paragraphs>
  <Slides>36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PT Sans</vt:lpstr>
      <vt:lpstr>Times New Roman</vt:lpstr>
      <vt:lpstr>Wingdings</vt:lpstr>
      <vt:lpstr>Тема Office</vt:lpstr>
      <vt:lpstr>ООП на Python</vt:lpstr>
      <vt:lpstr>ООП</vt:lpstr>
      <vt:lpstr>ООП  грунтується на трьох принципах:</vt:lpstr>
      <vt:lpstr>Абстракція</vt:lpstr>
      <vt:lpstr>Інкапсуляція</vt:lpstr>
      <vt:lpstr>Успадкування (наслідування)</vt:lpstr>
      <vt:lpstr>Успадкування (наслідування)</vt:lpstr>
      <vt:lpstr>Поліморфізм</vt:lpstr>
      <vt:lpstr>Презентація PowerPoint</vt:lpstr>
      <vt:lpstr>Створення класу</vt:lpstr>
      <vt:lpstr>Атрибути класу в Python</vt:lpstr>
      <vt:lpstr>Презентація PowerPoint</vt:lpstr>
      <vt:lpstr>Презентація PowerPoint</vt:lpstr>
      <vt:lpstr>Вбудовані атрибути</vt:lpstr>
      <vt:lpstr>Користувацькі атрибути</vt:lpstr>
      <vt:lpstr>Отже:</vt:lpstr>
      <vt:lpstr>Поля (властивості) класу в Python</vt:lpstr>
      <vt:lpstr> Статичні поля ( змінні чи властивості класу) </vt:lpstr>
      <vt:lpstr>Динамічні поля (змінні чи властивості екземпляра класу)</vt:lpstr>
      <vt:lpstr>Що таке self у Python?</vt:lpstr>
      <vt:lpstr>Отже:</vt:lpstr>
      <vt:lpstr>Методи (функції) класу в Python</vt:lpstr>
      <vt:lpstr>Методи екземпляра класу (Звичайні методи)</vt:lpstr>
      <vt:lpstr>Статичні методи</vt:lpstr>
      <vt:lpstr>Методи класу</vt:lpstr>
      <vt:lpstr>Презентація PowerPoint</vt:lpstr>
      <vt:lpstr>Рівні доступу атрибутів</vt:lpstr>
      <vt:lpstr>Презентація PowerPoint</vt:lpstr>
      <vt:lpstr>Презентація PowerPoint</vt:lpstr>
      <vt:lpstr>Визначити найпростіший клас Person, який представлятиме людину та метод привітання.</vt:lpstr>
      <vt:lpstr>Ініціалізація об'єкта</vt:lpstr>
      <vt:lpstr>Презентація PowerPoint</vt:lpstr>
      <vt:lpstr>Презентація PowerPoint</vt:lpstr>
      <vt:lpstr>Вилучення екземпляра класу</vt:lpstr>
      <vt:lpstr>Презентація PowerPoint</vt:lpstr>
      <vt:lpstr>Використані джерела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ООП Класи</dc:title>
  <dc:creator>Admin</dc:creator>
  <cp:lastModifiedBy>Oksana Okunkova</cp:lastModifiedBy>
  <cp:revision>50</cp:revision>
  <dcterms:created xsi:type="dcterms:W3CDTF">2022-05-23T11:25:45Z</dcterms:created>
  <dcterms:modified xsi:type="dcterms:W3CDTF">2025-11-27T14:07:10Z</dcterms:modified>
</cp:coreProperties>
</file>