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 id="263" r:id="rId7"/>
    <p:sldId id="264" r:id="rId8"/>
    <p:sldId id="265" r:id="rId9"/>
    <p:sldId id="266" r:id="rId10"/>
    <p:sldId id="267" r:id="rId11"/>
    <p:sldId id="268"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C84FACC-EA7D-4A96-B77A-6258CCC4262E}" type="datetimeFigureOut">
              <a:rPr lang="ru-RU" smtClean="0"/>
              <a:t>30.10.2023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16E16DAE-C9A5-4DC5-B2FD-FD5DBA86C32D}"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55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84FACC-EA7D-4A96-B77A-6258CCC4262E}" type="datetimeFigureOut">
              <a:rPr lang="ru-RU" smtClean="0"/>
              <a:t>30.10.2023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E16DAE-C9A5-4DC5-B2FD-FD5DBA86C32D}" type="slidenum">
              <a:rPr lang="ru-RU" smtClean="0"/>
              <a:t>‹#›</a:t>
            </a:fld>
            <a:endParaRPr lang="ru-RU"/>
          </a:p>
        </p:txBody>
      </p:sp>
    </p:spTree>
    <p:extLst>
      <p:ext uri="{BB962C8B-B14F-4D97-AF65-F5344CB8AC3E}">
        <p14:creationId xmlns:p14="http://schemas.microsoft.com/office/powerpoint/2010/main" val="141460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C84FACC-EA7D-4A96-B77A-6258CCC4262E}"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E16DAE-C9A5-4DC5-B2FD-FD5DBA86C32D}"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42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C84FACC-EA7D-4A96-B77A-6258CCC4262E}"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E16DAE-C9A5-4DC5-B2FD-FD5DBA86C32D}"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06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C84FACC-EA7D-4A96-B77A-6258CCC4262E}"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E16DAE-C9A5-4DC5-B2FD-FD5DBA86C32D}" type="slidenum">
              <a:rPr lang="ru-RU" smtClean="0"/>
              <a:t>‹#›</a:t>
            </a:fld>
            <a:endParaRPr lang="ru-RU"/>
          </a:p>
        </p:txBody>
      </p:sp>
    </p:spTree>
    <p:extLst>
      <p:ext uri="{BB962C8B-B14F-4D97-AF65-F5344CB8AC3E}">
        <p14:creationId xmlns:p14="http://schemas.microsoft.com/office/powerpoint/2010/main" val="1582513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C84FACC-EA7D-4A96-B77A-6258CCC4262E}"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E16DAE-C9A5-4DC5-B2FD-FD5DBA86C32D}"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04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C84FACC-EA7D-4A96-B77A-6258CCC4262E}"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E16DAE-C9A5-4DC5-B2FD-FD5DBA86C32D}"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226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C84FACC-EA7D-4A96-B77A-6258CCC4262E}"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E16DAE-C9A5-4DC5-B2FD-FD5DBA86C32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57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C84FACC-EA7D-4A96-B77A-6258CCC4262E}"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E16DAE-C9A5-4DC5-B2FD-FD5DBA86C32D}"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08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C84FACC-EA7D-4A96-B77A-6258CCC4262E}"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E16DAE-C9A5-4DC5-B2FD-FD5DBA86C32D}" type="slidenum">
              <a:rPr lang="ru-RU" smtClean="0"/>
              <a:t>‹#›</a:t>
            </a:fld>
            <a:endParaRPr lang="ru-RU"/>
          </a:p>
        </p:txBody>
      </p:sp>
    </p:spTree>
    <p:extLst>
      <p:ext uri="{BB962C8B-B14F-4D97-AF65-F5344CB8AC3E}">
        <p14:creationId xmlns:p14="http://schemas.microsoft.com/office/powerpoint/2010/main" val="121062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C84FACC-EA7D-4A96-B77A-6258CCC4262E}" type="datetimeFigureOut">
              <a:rPr lang="ru-RU" smtClean="0"/>
              <a:t>30.10.2023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E16DAE-C9A5-4DC5-B2FD-FD5DBA86C32D}"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97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C84FACC-EA7D-4A96-B77A-6258CCC4262E}" type="datetimeFigureOut">
              <a:rPr lang="ru-RU" smtClean="0"/>
              <a:t>30.10.2023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E16DAE-C9A5-4DC5-B2FD-FD5DBA86C32D}" type="slidenum">
              <a:rPr lang="ru-RU" smtClean="0"/>
              <a:t>‹#›</a:t>
            </a:fld>
            <a:endParaRPr lang="ru-RU"/>
          </a:p>
        </p:txBody>
      </p:sp>
    </p:spTree>
    <p:extLst>
      <p:ext uri="{BB962C8B-B14F-4D97-AF65-F5344CB8AC3E}">
        <p14:creationId xmlns:p14="http://schemas.microsoft.com/office/powerpoint/2010/main" val="49350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C84FACC-EA7D-4A96-B77A-6258CCC4262E}" type="datetimeFigureOut">
              <a:rPr lang="ru-RU" smtClean="0"/>
              <a:t>30.10.2023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6E16DAE-C9A5-4DC5-B2FD-FD5DBA86C32D}"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06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C84FACC-EA7D-4A96-B77A-6258CCC4262E}" type="datetimeFigureOut">
              <a:rPr lang="ru-RU" smtClean="0"/>
              <a:t>30.10.2023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6E16DAE-C9A5-4DC5-B2FD-FD5DBA86C32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425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4FACC-EA7D-4A96-B77A-6258CCC4262E}" type="datetimeFigureOut">
              <a:rPr lang="ru-RU" smtClean="0"/>
              <a:t>30.10.2023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6E16DAE-C9A5-4DC5-B2FD-FD5DBA86C32D}" type="slidenum">
              <a:rPr lang="ru-RU" smtClean="0"/>
              <a:t>‹#›</a:t>
            </a:fld>
            <a:endParaRPr lang="ru-RU"/>
          </a:p>
        </p:txBody>
      </p:sp>
    </p:spTree>
    <p:extLst>
      <p:ext uri="{BB962C8B-B14F-4D97-AF65-F5344CB8AC3E}">
        <p14:creationId xmlns:p14="http://schemas.microsoft.com/office/powerpoint/2010/main" val="244887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84FACC-EA7D-4A96-B77A-6258CCC4262E}" type="datetimeFigureOut">
              <a:rPr lang="ru-RU" smtClean="0"/>
              <a:t>30.10.2023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E16DAE-C9A5-4DC5-B2FD-FD5DBA86C32D}"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201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84FACC-EA7D-4A96-B77A-6258CCC4262E}" type="datetimeFigureOut">
              <a:rPr lang="ru-RU" smtClean="0"/>
              <a:t>30.10.2023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E16DAE-C9A5-4DC5-B2FD-FD5DBA86C32D}" type="slidenum">
              <a:rPr lang="ru-RU" smtClean="0"/>
              <a:t>‹#›</a:t>
            </a:fld>
            <a:endParaRPr lang="ru-RU"/>
          </a:p>
        </p:txBody>
      </p:sp>
    </p:spTree>
    <p:extLst>
      <p:ext uri="{BB962C8B-B14F-4D97-AF65-F5344CB8AC3E}">
        <p14:creationId xmlns:p14="http://schemas.microsoft.com/office/powerpoint/2010/main" val="272479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84FACC-EA7D-4A96-B77A-6258CCC4262E}" type="datetimeFigureOut">
              <a:rPr lang="ru-RU" smtClean="0"/>
              <a:t>30.10.2023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E16DAE-C9A5-4DC5-B2FD-FD5DBA86C32D}" type="slidenum">
              <a:rPr lang="ru-RU" smtClean="0"/>
              <a:t>‹#›</a:t>
            </a:fld>
            <a:endParaRPr lang="ru-RU"/>
          </a:p>
        </p:txBody>
      </p:sp>
    </p:spTree>
    <p:extLst>
      <p:ext uri="{BB962C8B-B14F-4D97-AF65-F5344CB8AC3E}">
        <p14:creationId xmlns:p14="http://schemas.microsoft.com/office/powerpoint/2010/main" val="3344015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18903" y="1847118"/>
            <a:ext cx="10227777" cy="3064516"/>
          </a:xfrm>
          <a:prstGeom prst="rect">
            <a:avLst/>
          </a:prstGeom>
        </p:spPr>
      </p:pic>
    </p:spTree>
    <p:extLst>
      <p:ext uri="{BB962C8B-B14F-4D97-AF65-F5344CB8AC3E}">
        <p14:creationId xmlns:p14="http://schemas.microsoft.com/office/powerpoint/2010/main" val="409097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0423" y="993849"/>
            <a:ext cx="8660674" cy="3693319"/>
          </a:xfrm>
          <a:prstGeom prst="rect">
            <a:avLst/>
          </a:prstGeom>
        </p:spPr>
        <p:txBody>
          <a:bodyPr wrap="square">
            <a:spAutoFit/>
          </a:bodyPr>
          <a:lstStyle/>
          <a:p>
            <a:pPr algn="just"/>
            <a:r>
              <a:rPr lang="uk-UA" b="1" dirty="0" smtClean="0"/>
              <a:t>Клас "Г" </a:t>
            </a:r>
            <a:r>
              <a:rPr lang="uk-UA" dirty="0" smtClean="0"/>
              <a:t>- </a:t>
            </a:r>
            <a:r>
              <a:rPr lang="uk-UA" dirty="0" smtClean="0">
                <a:solidFill>
                  <a:srgbClr val="FF0000"/>
                </a:solidFill>
              </a:rPr>
              <a:t>фінансова діяльність незадовільна </a:t>
            </a:r>
            <a:r>
              <a:rPr lang="uk-UA" dirty="0" smtClean="0"/>
              <a:t>(</a:t>
            </a:r>
            <a:r>
              <a:rPr lang="uk-UA" b="1" dirty="0" smtClean="0"/>
              <a:t>економічні показники не відповідають установленим значенням</a:t>
            </a:r>
            <a:r>
              <a:rPr lang="uk-UA" dirty="0" smtClean="0"/>
              <a:t>) і спостерігається її нестабільність протягом року; є високий ризик </a:t>
            </a:r>
            <a:r>
              <a:rPr lang="uk-UA" u="sng" dirty="0" smtClean="0"/>
              <a:t>значних збитків</a:t>
            </a:r>
            <a:r>
              <a:rPr lang="uk-UA" dirty="0" smtClean="0"/>
              <a:t>; </a:t>
            </a:r>
            <a:r>
              <a:rPr lang="uk-UA" u="sng" dirty="0" smtClean="0"/>
              <a:t>ймовірність повного погашення кредитної заборгованості та відсотків за нею є низькою</a:t>
            </a:r>
            <a:r>
              <a:rPr lang="uk-UA" dirty="0" smtClean="0"/>
              <a:t>. При проведенні наступної класифікації, якщо немає безсумнівних підтверджень покращити протягом одного місяця фінансовий стан позичальника або рівень забезпечення за кредитною операцією, позичальника потрібно класифікувати на клас нижче (клас "Д"). </a:t>
            </a:r>
          </a:p>
          <a:p>
            <a:pPr algn="just"/>
            <a:endParaRPr lang="uk-UA" dirty="0" smtClean="0"/>
          </a:p>
          <a:p>
            <a:pPr algn="just"/>
            <a:r>
              <a:rPr lang="uk-UA" dirty="0" smtClean="0"/>
              <a:t>	</a:t>
            </a:r>
            <a:r>
              <a:rPr lang="uk-UA" u="sng" dirty="0" smtClean="0"/>
              <a:t>У разі відсутності достовірної фінансової звітності, що підтверджує оцінку фінансового стану позичальник</a:t>
            </a:r>
            <a:r>
              <a:rPr lang="uk-UA" dirty="0" smtClean="0"/>
              <a:t>а, а також належним чином оформлених документів, на підставі яких здійснювалася кредитна операція, такі позичальники мають класифікуватися не вище класу «Г».</a:t>
            </a:r>
          </a:p>
          <a:p>
            <a:endParaRPr lang="ru-RU" dirty="0" smtClean="0"/>
          </a:p>
        </p:txBody>
      </p:sp>
    </p:spTree>
    <p:extLst>
      <p:ext uri="{BB962C8B-B14F-4D97-AF65-F5344CB8AC3E}">
        <p14:creationId xmlns:p14="http://schemas.microsoft.com/office/powerpoint/2010/main" val="4125289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4743" y="1859340"/>
            <a:ext cx="7824652" cy="2308324"/>
          </a:xfrm>
          <a:prstGeom prst="rect">
            <a:avLst/>
          </a:prstGeom>
        </p:spPr>
        <p:txBody>
          <a:bodyPr wrap="square">
            <a:spAutoFit/>
          </a:bodyPr>
          <a:lstStyle/>
          <a:p>
            <a:pPr algn="just"/>
            <a:r>
              <a:rPr lang="uk-UA" b="1" dirty="0" smtClean="0"/>
              <a:t>Клас "Д" </a:t>
            </a:r>
            <a:r>
              <a:rPr lang="uk-UA" dirty="0" smtClean="0"/>
              <a:t>- </a:t>
            </a:r>
            <a:r>
              <a:rPr lang="uk-UA" dirty="0" smtClean="0">
                <a:solidFill>
                  <a:srgbClr val="FF0000"/>
                </a:solidFill>
              </a:rPr>
              <a:t>фінансова діяльність незадовільна, є збитки; </a:t>
            </a:r>
            <a:r>
              <a:rPr lang="uk-UA" dirty="0" smtClean="0"/>
              <a:t>кредитна операція не забезпечена ліквідною заставою (або безумовною гарантією), </a:t>
            </a:r>
            <a:r>
              <a:rPr lang="uk-UA" u="sng" dirty="0" smtClean="0"/>
              <a:t>показники не відповідають встановленим значенням</a:t>
            </a:r>
            <a:r>
              <a:rPr lang="uk-UA" dirty="0" smtClean="0"/>
              <a:t>, імовірність виконання зобов'язань з боку позичальника/контрагента банку практично відсутня. За результатами оцінки фінансового стану позичальник відноситься до відповідного класу. Якщо рівень забезпечення за окремою кредитною операцією не відповідає умовам визначеного класу, то позичальника слід віднести на клас нижче, а якщо забезпечення є першокласним, то клас позичальника можна підвищити.</a:t>
            </a:r>
            <a:endParaRPr lang="uk-UA" dirty="0"/>
          </a:p>
        </p:txBody>
      </p:sp>
    </p:spTree>
    <p:extLst>
      <p:ext uri="{BB962C8B-B14F-4D97-AF65-F5344CB8AC3E}">
        <p14:creationId xmlns:p14="http://schemas.microsoft.com/office/powerpoint/2010/main" val="69674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5474" y="854330"/>
            <a:ext cx="9522823" cy="4161780"/>
          </a:xfrm>
          <a:prstGeom prst="rect">
            <a:avLst/>
          </a:prstGeom>
        </p:spPr>
        <p:txBody>
          <a:bodyPr wrap="square">
            <a:spAutoFit/>
          </a:bodyPr>
          <a:lstStyle/>
          <a:p>
            <a:pPr marL="76200" marR="12700" indent="457200" algn="ctr">
              <a:lnSpc>
                <a:spcPct val="113000"/>
              </a:lnSpc>
              <a:spcAft>
                <a:spcPts val="0"/>
              </a:spcAft>
            </a:pPr>
            <a:r>
              <a:rPr lang="uk-UA" b="1" dirty="0">
                <a:latin typeface="Times New Roman" panose="02020603050405020304" pitchFamily="18" charset="0"/>
                <a:ea typeface="Times New Roman" panose="02020603050405020304" pitchFamily="18" charset="0"/>
              </a:rPr>
              <a:t>1. Сутність кредитоспроможності та необхідність її оцінки</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a:latin typeface="Times New Roman" panose="02020603050405020304" pitchFamily="18" charset="0"/>
                <a:ea typeface="Times New Roman" panose="02020603050405020304" pitchFamily="18" charset="0"/>
              </a:rPr>
              <a:t> </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a:latin typeface="Times New Roman" panose="02020603050405020304" pitchFamily="18" charset="0"/>
                <a:ea typeface="Times New Roman" panose="02020603050405020304" pitchFamily="18" charset="0"/>
              </a:rPr>
              <a:t>Функціонуюче підприємство з метою підвищення ефективності діяльності використовує окрім власних коштів і позикові. Одним із засобів залучення позикових коштів є отримання банківських кредитів – короткострокових і довгострокових. В процесі отримання кредитів виникає необхідність оцінки кредитоспроможності позичальника з метою визначення як </a:t>
            </a:r>
            <a:r>
              <a:rPr lang="uk-UA" dirty="0" smtClean="0">
                <a:latin typeface="Times New Roman" panose="02020603050405020304" pitchFamily="18" charset="0"/>
                <a:ea typeface="Times New Roman" panose="02020603050405020304" pitchFamily="18" charset="0"/>
              </a:rPr>
              <a:t>можливості, </a:t>
            </a:r>
            <a:r>
              <a:rPr lang="uk-UA" dirty="0">
                <a:latin typeface="Times New Roman" panose="02020603050405020304" pitchFamily="18" charset="0"/>
                <a:ea typeface="Times New Roman" panose="02020603050405020304" pitchFamily="18" charset="0"/>
              </a:rPr>
              <a:t>так і умов </a:t>
            </a:r>
            <a:r>
              <a:rPr lang="uk-UA" dirty="0" smtClean="0">
                <a:latin typeface="Times New Roman" panose="02020603050405020304" pitchFamily="18" charset="0"/>
                <a:ea typeface="Times New Roman" panose="02020603050405020304" pitchFamily="18" charset="0"/>
              </a:rPr>
              <a:t>надання кредиту.</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b="1" dirty="0">
                <a:latin typeface="Times New Roman" panose="02020603050405020304" pitchFamily="18" charset="0"/>
                <a:ea typeface="Times New Roman" panose="02020603050405020304" pitchFamily="18" charset="0"/>
              </a:rPr>
              <a:t>Під кредитоспроможністю</a:t>
            </a:r>
            <a:r>
              <a:rPr lang="uk-UA" dirty="0">
                <a:latin typeface="Times New Roman" panose="02020603050405020304" pitchFamily="18" charset="0"/>
                <a:ea typeface="Times New Roman" panose="02020603050405020304" pitchFamily="18" charset="0"/>
              </a:rPr>
              <a:t> варто розуміти такий фінансово-господарський стан підприємства, що дає впевненість в ефективному використанні позикових коштів, здатність і готовність позичальника повернути кредит відповідно до умов договору. </a:t>
            </a:r>
            <a:endParaRPr lang="uk-UA" dirty="0" smtClean="0">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smtClean="0">
                <a:latin typeface="Times New Roman" panose="02020603050405020304" pitchFamily="18" charset="0"/>
                <a:ea typeface="Times New Roman" panose="02020603050405020304" pitchFamily="18" charset="0"/>
              </a:rPr>
              <a:t>Вивчення </a:t>
            </a:r>
            <a:r>
              <a:rPr lang="uk-UA" dirty="0">
                <a:latin typeface="Times New Roman" panose="02020603050405020304" pitchFamily="18" charset="0"/>
                <a:ea typeface="Times New Roman" panose="02020603050405020304" pitchFamily="18" charset="0"/>
              </a:rPr>
              <a:t>банками різноманітних </a:t>
            </a:r>
            <a:r>
              <a:rPr lang="uk-UA" i="1" dirty="0">
                <a:latin typeface="Times New Roman" panose="02020603050405020304" pitchFamily="18" charset="0"/>
                <a:ea typeface="Times New Roman" panose="02020603050405020304" pitchFamily="18" charset="0"/>
              </a:rPr>
              <a:t>факторів</a:t>
            </a:r>
            <a:r>
              <a:rPr lang="uk-UA" dirty="0">
                <a:latin typeface="Times New Roman" panose="02020603050405020304" pitchFamily="18" charset="0"/>
                <a:ea typeface="Times New Roman" panose="02020603050405020304" pitchFamily="18" charset="0"/>
              </a:rPr>
              <a:t>, які можуть викликати непогашення кредитів, або забезпечують їхнє своєчасне повернення, </a:t>
            </a:r>
            <a:r>
              <a:rPr lang="uk-UA" dirty="0" smtClean="0">
                <a:latin typeface="Times New Roman" panose="02020603050405020304" pitchFamily="18" charset="0"/>
                <a:ea typeface="Times New Roman" panose="02020603050405020304" pitchFamily="18" charset="0"/>
              </a:rPr>
              <a:t>є основою </a:t>
            </a:r>
            <a:r>
              <a:rPr lang="uk-UA" dirty="0">
                <a:latin typeface="Times New Roman" panose="02020603050405020304" pitchFamily="18" charset="0"/>
                <a:ea typeface="Times New Roman" panose="02020603050405020304" pitchFamily="18" charset="0"/>
              </a:rPr>
              <a:t>банківського аналізу </a:t>
            </a:r>
            <a:r>
              <a:rPr lang="uk-UA" dirty="0" smtClean="0">
                <a:latin typeface="Times New Roman" panose="02020603050405020304" pitchFamily="18" charset="0"/>
                <a:ea typeface="Times New Roman" panose="02020603050405020304" pitchFamily="18" charset="0"/>
              </a:rPr>
              <a:t>кредитоспроможності позичальників.</a:t>
            </a:r>
            <a:endParaRPr lang="ru-RU" sz="11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453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9610" y="1466386"/>
            <a:ext cx="8673738" cy="3535712"/>
          </a:xfrm>
          <a:prstGeom prst="rect">
            <a:avLst/>
          </a:prstGeom>
        </p:spPr>
        <p:txBody>
          <a:bodyPr wrap="square">
            <a:spAutoFit/>
          </a:bodyPr>
          <a:lstStyle/>
          <a:p>
            <a:pPr marL="76200" marR="12700" indent="457200" algn="just">
              <a:lnSpc>
                <a:spcPct val="113000"/>
              </a:lnSpc>
              <a:spcAft>
                <a:spcPts val="0"/>
              </a:spcAft>
            </a:pPr>
            <a:r>
              <a:rPr lang="uk-UA" dirty="0">
                <a:latin typeface="Times New Roman" panose="02020603050405020304" pitchFamily="18" charset="0"/>
                <a:ea typeface="Times New Roman" panose="02020603050405020304" pitchFamily="18" charset="0"/>
              </a:rPr>
              <a:t>Критерії оцінки фінансового стану позичальника встановлюються </a:t>
            </a:r>
            <a:r>
              <a:rPr lang="uk-UA" dirty="0" smtClean="0">
                <a:latin typeface="Times New Roman" panose="02020603050405020304" pitchFamily="18" charset="0"/>
                <a:ea typeface="Times New Roman" panose="02020603050405020304" pitchFamily="18" charset="0"/>
              </a:rPr>
              <a:t>внутрішніми положеннями щодо проведення активних операцій (кредитних) та методикою проведення оцінки фінансового стану позичальника (контрагента банку) кожним </a:t>
            </a:r>
            <a:r>
              <a:rPr lang="uk-UA" b="1" dirty="0">
                <a:latin typeface="Times New Roman" panose="02020603050405020304" pitchFamily="18" charset="0"/>
                <a:ea typeface="Times New Roman" panose="02020603050405020304" pitchFamily="18" charset="0"/>
              </a:rPr>
              <a:t>банком </a:t>
            </a:r>
            <a:r>
              <a:rPr lang="uk-UA" b="1" dirty="0" smtClean="0">
                <a:latin typeface="Times New Roman" panose="02020603050405020304" pitchFamily="18" charset="0"/>
                <a:ea typeface="Times New Roman" panose="02020603050405020304" pitchFamily="18" charset="0"/>
              </a:rPr>
              <a:t>самостійно</a:t>
            </a:r>
            <a:r>
              <a:rPr lang="uk-UA" dirty="0" smtClean="0">
                <a:latin typeface="Times New Roman" panose="02020603050405020304" pitchFamily="18" charset="0"/>
                <a:ea typeface="Times New Roman" panose="02020603050405020304" pitchFamily="18" charset="0"/>
              </a:rPr>
              <a:t>. </a:t>
            </a:r>
          </a:p>
          <a:p>
            <a:pPr marL="76200" marR="12700" indent="457200" algn="just">
              <a:lnSpc>
                <a:spcPct val="113000"/>
              </a:lnSpc>
              <a:spcAft>
                <a:spcPts val="0"/>
              </a:spcAft>
            </a:pPr>
            <a:r>
              <a:rPr lang="uk-UA" dirty="0" smtClean="0">
                <a:latin typeface="Times New Roman" panose="02020603050405020304" pitchFamily="18" charset="0"/>
                <a:ea typeface="Times New Roman" panose="02020603050405020304" pitchFamily="18" charset="0"/>
              </a:rPr>
              <a:t>Зазначені документи визначають ґрунтовні</a:t>
            </a:r>
            <a:r>
              <a:rPr lang="uk-UA" dirty="0">
                <a:latin typeface="Times New Roman" panose="02020603050405020304" pitchFamily="18" charset="0"/>
                <a:ea typeface="Times New Roman" panose="02020603050405020304" pitchFamily="18" charset="0"/>
              </a:rPr>
              <a:t>, технічно виважені критерії економічної оцінки фінансової діяльності позичальників (контрагентів банку) на підставі аналізу їх </a:t>
            </a:r>
            <a:r>
              <a:rPr lang="uk-UA" i="1" dirty="0">
                <a:latin typeface="Times New Roman" panose="02020603050405020304" pitchFamily="18" charset="0"/>
                <a:ea typeface="Times New Roman" panose="02020603050405020304" pitchFamily="18" charset="0"/>
              </a:rPr>
              <a:t>балансів і звітів про фінансові результати </a:t>
            </a:r>
            <a:r>
              <a:rPr lang="uk-UA" dirty="0">
                <a:latin typeface="Times New Roman" panose="02020603050405020304" pitchFamily="18" charset="0"/>
                <a:ea typeface="Times New Roman" panose="02020603050405020304" pitchFamily="18" charset="0"/>
              </a:rPr>
              <a:t>в </a:t>
            </a:r>
            <a:r>
              <a:rPr lang="uk-UA" dirty="0" smtClean="0">
                <a:latin typeface="Times New Roman" panose="02020603050405020304" pitchFamily="18" charset="0"/>
                <a:ea typeface="Times New Roman" panose="02020603050405020304" pitchFamily="18" charset="0"/>
              </a:rPr>
              <a:t>динаміці. </a:t>
            </a:r>
          </a:p>
          <a:p>
            <a:pPr marL="76200" marR="12700" indent="457200" algn="just">
              <a:lnSpc>
                <a:spcPct val="113000"/>
              </a:lnSpc>
              <a:spcAft>
                <a:spcPts val="0"/>
              </a:spcAft>
            </a:pPr>
            <a:r>
              <a:rPr lang="uk-UA" dirty="0" smtClean="0">
                <a:latin typeface="Times New Roman" panose="02020603050405020304" pitchFamily="18" charset="0"/>
                <a:ea typeface="Times New Roman" panose="02020603050405020304" pitchFamily="18" charset="0"/>
              </a:rPr>
              <a:t>Оцінку </a:t>
            </a:r>
            <a:r>
              <a:rPr lang="uk-UA" dirty="0">
                <a:latin typeface="Times New Roman" panose="02020603050405020304" pitchFamily="18" charset="0"/>
                <a:ea typeface="Times New Roman" panose="02020603050405020304" pitchFamily="18" charset="0"/>
              </a:rPr>
              <a:t>фінансового стану позичальника (контрагента банку) з урахуванням поточного стану обслуговування </a:t>
            </a:r>
            <a:r>
              <a:rPr lang="uk-UA" dirty="0" smtClean="0">
                <a:latin typeface="Times New Roman" panose="02020603050405020304" pitchFamily="18" charset="0"/>
                <a:ea typeface="Times New Roman" panose="02020603050405020304" pitchFamily="18" charset="0"/>
              </a:rPr>
              <a:t>його кредитної </a:t>
            </a:r>
            <a:r>
              <a:rPr lang="uk-UA" dirty="0">
                <a:latin typeface="Times New Roman" panose="02020603050405020304" pitchFamily="18" charset="0"/>
                <a:ea typeface="Times New Roman" panose="02020603050405020304" pitchFamily="18" charset="0"/>
              </a:rPr>
              <a:t>заборгованості банк здійснює </a:t>
            </a:r>
            <a:r>
              <a:rPr lang="uk-UA" dirty="0" smtClean="0">
                <a:solidFill>
                  <a:srgbClr val="FF0000"/>
                </a:solidFill>
                <a:latin typeface="Times New Roman" panose="02020603050405020304" pitchFamily="18" charset="0"/>
                <a:ea typeface="Times New Roman" panose="02020603050405020304" pitchFamily="18" charset="0"/>
              </a:rPr>
              <a:t>кожного разу під час </a:t>
            </a:r>
            <a:r>
              <a:rPr lang="uk-UA" dirty="0">
                <a:solidFill>
                  <a:srgbClr val="FF0000"/>
                </a:solidFill>
                <a:latin typeface="Times New Roman" panose="02020603050405020304" pitchFamily="18" charset="0"/>
                <a:ea typeface="Times New Roman" panose="02020603050405020304" pitchFamily="18" charset="0"/>
              </a:rPr>
              <a:t>укладання договору </a:t>
            </a:r>
            <a:r>
              <a:rPr lang="uk-UA" dirty="0">
                <a:latin typeface="Times New Roman" panose="02020603050405020304" pitchFamily="18" charset="0"/>
                <a:ea typeface="Times New Roman" panose="02020603050405020304" pitchFamily="18" charset="0"/>
              </a:rPr>
              <a:t>про здійснення кредитної операції, а надалі - </a:t>
            </a:r>
            <a:r>
              <a:rPr lang="uk-UA" dirty="0">
                <a:solidFill>
                  <a:srgbClr val="FF0000"/>
                </a:solidFill>
                <a:latin typeface="Times New Roman" panose="02020603050405020304" pitchFamily="18" charset="0"/>
                <a:ea typeface="Times New Roman" panose="02020603050405020304" pitchFamily="18" charset="0"/>
              </a:rPr>
              <a:t>не рідше ніж один раз на три місяц</a:t>
            </a:r>
            <a:r>
              <a:rPr lang="uk-UA" dirty="0">
                <a:latin typeface="Times New Roman" panose="02020603050405020304" pitchFamily="18" charset="0"/>
                <a:ea typeface="Times New Roman" panose="02020603050405020304" pitchFamily="18" charset="0"/>
              </a:rPr>
              <a:t>і, а для банків - не рідше ніж один раз на місяць.</a:t>
            </a:r>
            <a:endParaRPr lang="ru-RU"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22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5474" y="1295384"/>
            <a:ext cx="9457508" cy="3848746"/>
          </a:xfrm>
          <a:prstGeom prst="rect">
            <a:avLst/>
          </a:prstGeom>
        </p:spPr>
        <p:txBody>
          <a:bodyPr wrap="square">
            <a:spAutoFit/>
          </a:bodyPr>
          <a:lstStyle/>
          <a:p>
            <a:pPr marL="76200" marR="12700" indent="457200" algn="just">
              <a:lnSpc>
                <a:spcPct val="113000"/>
              </a:lnSpc>
              <a:spcAft>
                <a:spcPts val="0"/>
              </a:spcAft>
            </a:pPr>
            <a:r>
              <a:rPr lang="uk-UA" dirty="0">
                <a:latin typeface="Times New Roman" panose="02020603050405020304" pitchFamily="18" charset="0"/>
                <a:ea typeface="Times New Roman" panose="02020603050405020304" pitchFamily="18" charset="0"/>
              </a:rPr>
              <a:t>Банки </a:t>
            </a:r>
            <a:r>
              <a:rPr lang="uk-UA" dirty="0">
                <a:solidFill>
                  <a:srgbClr val="FF0000"/>
                </a:solidFill>
                <a:latin typeface="Times New Roman" panose="02020603050405020304" pitchFamily="18" charset="0"/>
                <a:ea typeface="Times New Roman" panose="02020603050405020304" pitchFamily="18" charset="0"/>
              </a:rPr>
              <a:t>самостійно встановлюють </a:t>
            </a:r>
            <a:r>
              <a:rPr lang="uk-UA" dirty="0">
                <a:latin typeface="Times New Roman" panose="02020603050405020304" pitchFamily="18" charset="0"/>
                <a:ea typeface="Times New Roman" panose="02020603050405020304" pitchFamily="18" charset="0"/>
              </a:rPr>
              <a:t>нормативні значення та відповідні бали для кожного показника залежно від його </a:t>
            </a:r>
            <a:r>
              <a:rPr lang="uk-UA" i="1" dirty="0">
                <a:latin typeface="Times New Roman" panose="02020603050405020304" pitchFamily="18" charset="0"/>
                <a:ea typeface="Times New Roman" panose="02020603050405020304" pitchFamily="18" charset="0"/>
              </a:rPr>
              <a:t>вагомості (значимості) </a:t>
            </a:r>
            <a:r>
              <a:rPr lang="uk-UA" dirty="0">
                <a:latin typeface="Times New Roman" panose="02020603050405020304" pitchFamily="18" charset="0"/>
                <a:ea typeface="Times New Roman" panose="02020603050405020304" pitchFamily="18" charset="0"/>
              </a:rPr>
              <a:t>серед інших показників, що можуть свідчити про найбільшу ймовірність виконання позичальником </a:t>
            </a:r>
            <a:r>
              <a:rPr lang="uk-UA" dirty="0" smtClean="0">
                <a:latin typeface="Times New Roman" panose="02020603050405020304" pitchFamily="18" charset="0"/>
                <a:ea typeface="Times New Roman" panose="02020603050405020304" pitchFamily="18" charset="0"/>
              </a:rPr>
              <a:t>зобов'язань </a:t>
            </a:r>
            <a:r>
              <a:rPr lang="uk-UA" dirty="0">
                <a:latin typeface="Times New Roman" panose="02020603050405020304" pitchFamily="18" charset="0"/>
                <a:ea typeface="Times New Roman" panose="02020603050405020304" pitchFamily="18" charset="0"/>
              </a:rPr>
              <a:t>за кредитними операціями. Вагомість кожного показника визначається індивідуально для кожної групи позичальників </a:t>
            </a:r>
            <a:r>
              <a:rPr lang="uk-UA" dirty="0" smtClean="0">
                <a:latin typeface="Times New Roman" panose="02020603050405020304" pitchFamily="18" charset="0"/>
                <a:ea typeface="Times New Roman" panose="02020603050405020304" pitchFamily="18" charset="0"/>
              </a:rPr>
              <a:t>залежно </a:t>
            </a:r>
            <a:r>
              <a:rPr lang="uk-UA" dirty="0">
                <a:latin typeface="Times New Roman" panose="02020603050405020304" pitchFamily="18" charset="0"/>
                <a:ea typeface="Times New Roman" panose="02020603050405020304" pitchFamily="18" charset="0"/>
              </a:rPr>
              <a:t>від кредитної політики банку, особливостей клієнта (галузь економіки, сезонність виробництва, оборотність коштів тощо), ліквідності балансу, становища на ринку тощо</a:t>
            </a:r>
            <a:r>
              <a:rPr lang="uk-UA" dirty="0" smtClean="0">
                <a:latin typeface="Times New Roman" panose="02020603050405020304" pitchFamily="18" charset="0"/>
                <a:ea typeface="Times New Roman" panose="02020603050405020304" pitchFamily="18" charset="0"/>
              </a:rPr>
              <a:t>.</a:t>
            </a:r>
          </a:p>
          <a:p>
            <a:pPr marL="76200" marR="12700" indent="457200" algn="just">
              <a:lnSpc>
                <a:spcPct val="113000"/>
              </a:lnSpc>
            </a:pPr>
            <a:r>
              <a:rPr lang="uk-UA" dirty="0">
                <a:latin typeface="Times New Roman" panose="02020603050405020304" pitchFamily="18" charset="0"/>
                <a:ea typeface="Times New Roman" panose="02020603050405020304" pitchFamily="18" charset="0"/>
              </a:rPr>
              <a:t>Розрахунок коефіцієнтів, облік факторів ділового ризику, грошових надходжень і оборотності капіталу, а також використання загальної інформації про фірму, її </a:t>
            </a:r>
            <a:r>
              <a:rPr lang="uk-UA" dirty="0" smtClean="0">
                <a:latin typeface="Times New Roman" panose="02020603050405020304" pitchFamily="18" charset="0"/>
                <a:ea typeface="Times New Roman" panose="02020603050405020304" pitchFamily="18" charset="0"/>
              </a:rPr>
              <a:t>керівників, працівників, відносини </a:t>
            </a:r>
            <a:r>
              <a:rPr lang="uk-UA" dirty="0">
                <a:latin typeface="Times New Roman" panose="02020603050405020304" pitchFamily="18" charset="0"/>
                <a:ea typeface="Times New Roman" panose="02020603050405020304" pitchFamily="18" charset="0"/>
              </a:rPr>
              <a:t>з постачальниками, клієнтами й іншими банками дозволяють досить точно визначити кредитоспроможність підприємства, необхідний розмір забезпечення, процентну ставку по </a:t>
            </a:r>
            <a:r>
              <a:rPr lang="uk-UA" dirty="0" smtClean="0">
                <a:latin typeface="Times New Roman" panose="02020603050405020304" pitchFamily="18" charset="0"/>
                <a:ea typeface="Times New Roman" panose="02020603050405020304" pitchFamily="18" charset="0"/>
              </a:rPr>
              <a:t>кредиту або доцільність </a:t>
            </a:r>
            <a:r>
              <a:rPr lang="uk-UA" dirty="0">
                <a:latin typeface="Times New Roman" panose="02020603050405020304" pitchFamily="18" charset="0"/>
                <a:ea typeface="Times New Roman" panose="02020603050405020304" pitchFamily="18" charset="0"/>
              </a:rPr>
              <a:t>його видачі. </a:t>
            </a:r>
            <a:endParaRPr lang="ru-RU"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01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207" y="467341"/>
            <a:ext cx="10816044" cy="5726952"/>
          </a:xfrm>
          <a:prstGeom prst="rect">
            <a:avLst/>
          </a:prstGeom>
        </p:spPr>
        <p:txBody>
          <a:bodyPr wrap="square">
            <a:spAutoFit/>
          </a:bodyPr>
          <a:lstStyle/>
          <a:p>
            <a:pPr marL="76200" marR="12700" indent="457200" algn="ctr">
              <a:lnSpc>
                <a:spcPct val="113000"/>
              </a:lnSpc>
            </a:pPr>
            <a:r>
              <a:rPr lang="uk-UA" b="1" dirty="0">
                <a:latin typeface="Times New Roman" panose="02020603050405020304" pitchFamily="18" charset="0"/>
                <a:ea typeface="Times New Roman" panose="02020603050405020304" pitchFamily="18" charset="0"/>
              </a:rPr>
              <a:t>2. Аналіз кредитоспроможності підприємства</a:t>
            </a:r>
            <a:endParaRPr lang="ru-RU" dirty="0">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i="1" dirty="0" smtClean="0">
                <a:latin typeface="Times New Roman" panose="02020603050405020304" pitchFamily="18" charset="0"/>
                <a:ea typeface="Times New Roman" panose="02020603050405020304" pitchFamily="18" charset="0"/>
              </a:rPr>
              <a:t>Для </a:t>
            </a:r>
            <a:r>
              <a:rPr lang="uk-UA" i="1" dirty="0">
                <a:latin typeface="Times New Roman" panose="02020603050405020304" pitchFamily="18" charset="0"/>
                <a:ea typeface="Times New Roman" panose="02020603050405020304" pitchFamily="18" charset="0"/>
              </a:rPr>
              <a:t>підприємства, що отримує кредит, важливо знати, на які аспекти його діяльності банк звертатиме особливу увагу:</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smtClean="0">
                <a:latin typeface="Times New Roman" panose="02020603050405020304" pitchFamily="18" charset="0"/>
                <a:ea typeface="Times New Roman" panose="02020603050405020304" pitchFamily="18" charset="0"/>
              </a:rPr>
              <a:t>1. </a:t>
            </a:r>
            <a:r>
              <a:rPr lang="uk-UA" b="1" dirty="0">
                <a:latin typeface="Times New Roman" panose="02020603050405020304" pitchFamily="18" charset="0"/>
                <a:ea typeface="Times New Roman" panose="02020603050405020304" pitchFamily="18" charset="0"/>
              </a:rPr>
              <a:t>Фінансові коефіцієнти</a:t>
            </a:r>
            <a:r>
              <a:rPr lang="uk-UA" dirty="0">
                <a:latin typeface="Times New Roman" panose="02020603050405020304" pitchFamily="18" charset="0"/>
                <a:ea typeface="Times New Roman" panose="02020603050405020304" pitchFamily="18" charset="0"/>
              </a:rPr>
              <a:t>: </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a:latin typeface="Times New Roman" panose="02020603050405020304" pitchFamily="18" charset="0"/>
                <a:ea typeface="Times New Roman" panose="02020603050405020304" pitchFamily="18" charset="0"/>
              </a:rPr>
              <a:t>- коефіцієнт </a:t>
            </a:r>
            <a:r>
              <a:rPr lang="uk-UA" dirty="0" smtClean="0">
                <a:latin typeface="Times New Roman" panose="02020603050405020304" pitchFamily="18" charset="0"/>
                <a:ea typeface="Times New Roman" panose="02020603050405020304" pitchFamily="18" charset="0"/>
              </a:rPr>
              <a:t>платоспроможності; </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a:latin typeface="Times New Roman" panose="02020603050405020304" pitchFamily="18" charset="0"/>
                <a:ea typeface="Times New Roman" panose="02020603050405020304" pitchFamily="18" charset="0"/>
              </a:rPr>
              <a:t>- коефіцієнт ліквідності; </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a:latin typeface="Times New Roman" panose="02020603050405020304" pitchFamily="18" charset="0"/>
                <a:ea typeface="Times New Roman" panose="02020603050405020304" pitchFamily="18" charset="0"/>
              </a:rPr>
              <a:t>- коефіцієнти оборотності;</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a:latin typeface="Times New Roman" panose="02020603050405020304" pitchFamily="18" charset="0"/>
                <a:ea typeface="Times New Roman" panose="02020603050405020304" pitchFamily="18" charset="0"/>
              </a:rPr>
              <a:t>- коефіцієнти прибутковості.</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smtClean="0">
                <a:latin typeface="Times New Roman" panose="02020603050405020304" pitchFamily="18" charset="0"/>
                <a:ea typeface="Times New Roman" panose="02020603050405020304" pitchFamily="18" charset="0"/>
              </a:rPr>
              <a:t>2. </a:t>
            </a:r>
            <a:r>
              <a:rPr lang="uk-UA" b="1" dirty="0">
                <a:latin typeface="Times New Roman" panose="02020603050405020304" pitchFamily="18" charset="0"/>
                <a:ea typeface="Times New Roman" panose="02020603050405020304" pitchFamily="18" charset="0"/>
              </a:rPr>
              <a:t>Рух грошових коштів</a:t>
            </a:r>
            <a:r>
              <a:rPr lang="uk-UA" dirty="0">
                <a:latin typeface="Times New Roman" panose="02020603050405020304" pitchFamily="18" charset="0"/>
                <a:ea typeface="Times New Roman" panose="02020603050405020304" pitchFamily="18" charset="0"/>
              </a:rPr>
              <a:t>: </a:t>
            </a:r>
            <a:r>
              <a:rPr lang="uk-UA" dirty="0" smtClean="0">
                <a:latin typeface="Times New Roman" panose="02020603050405020304" pitchFamily="18" charset="0"/>
                <a:ea typeface="Times New Roman" panose="02020603050405020304" pitchFamily="18" charset="0"/>
              </a:rPr>
              <a:t>позитивні і негативні грошові потоки підприємства </a:t>
            </a:r>
            <a:r>
              <a:rPr lang="uk-UA" dirty="0">
                <a:latin typeface="Times New Roman" panose="02020603050405020304" pitchFamily="18" charset="0"/>
                <a:ea typeface="Times New Roman" panose="02020603050405020304" pitchFamily="18" charset="0"/>
              </a:rPr>
              <a:t>за певний період.</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smtClean="0">
                <a:latin typeface="Times New Roman" panose="02020603050405020304" pitchFamily="18" charset="0"/>
                <a:ea typeface="Times New Roman" panose="02020603050405020304" pitchFamily="18" charset="0"/>
              </a:rPr>
              <a:t>3. </a:t>
            </a:r>
            <a:r>
              <a:rPr lang="uk-UA" b="1" dirty="0">
                <a:latin typeface="Times New Roman" panose="02020603050405020304" pitchFamily="18" charset="0"/>
                <a:ea typeface="Times New Roman" panose="02020603050405020304" pitchFamily="18" charset="0"/>
              </a:rPr>
              <a:t>Оцінка ділового середовища підприємства</a:t>
            </a:r>
            <a:r>
              <a:rPr lang="uk-UA" dirty="0">
                <a:latin typeface="Times New Roman" panose="02020603050405020304" pitchFamily="18" charset="0"/>
                <a:ea typeface="Times New Roman" panose="02020603050405020304" pitchFamily="18" charset="0"/>
              </a:rPr>
              <a:t>: в процесі кредитування банк проводить аналіз ділового </a:t>
            </a:r>
            <a:r>
              <a:rPr lang="uk-UA" dirty="0" smtClean="0">
                <a:latin typeface="Times New Roman" panose="02020603050405020304" pitchFamily="18" charset="0"/>
                <a:ea typeface="Times New Roman" panose="02020603050405020304" pitchFamily="18" charset="0"/>
              </a:rPr>
              <a:t>середовища, в якому працює підприємство </a:t>
            </a:r>
            <a:r>
              <a:rPr lang="uk-UA" dirty="0">
                <a:latin typeface="Times New Roman" panose="02020603050405020304" pitchFamily="18" charset="0"/>
                <a:ea typeface="Times New Roman" panose="02020603050405020304" pitchFamily="18" charset="0"/>
              </a:rPr>
              <a:t>та пов'язаного з цим </a:t>
            </a:r>
            <a:r>
              <a:rPr lang="uk-UA" dirty="0" smtClean="0">
                <a:latin typeface="Times New Roman" panose="02020603050405020304" pitchFamily="18" charset="0"/>
                <a:ea typeface="Times New Roman" panose="02020603050405020304" pitchFamily="18" charset="0"/>
              </a:rPr>
              <a:t>ризику з </a:t>
            </a:r>
            <a:r>
              <a:rPr lang="uk-UA" dirty="0">
                <a:latin typeface="Times New Roman" panose="02020603050405020304" pitchFamily="18" charset="0"/>
                <a:ea typeface="Times New Roman" panose="02020603050405020304" pitchFamily="18" charset="0"/>
              </a:rPr>
              <a:t>урахуванням таких </a:t>
            </a:r>
            <a:r>
              <a:rPr lang="uk-UA" dirty="0" smtClean="0">
                <a:latin typeface="Times New Roman" panose="02020603050405020304" pitchFamily="18" charset="0"/>
                <a:ea typeface="Times New Roman" panose="02020603050405020304" pitchFamily="18" charset="0"/>
              </a:rPr>
              <a:t>факторів: </a:t>
            </a:r>
            <a:endParaRPr lang="ru-RU" sz="1100" dirty="0" smtClean="0">
              <a:effectLst/>
              <a:latin typeface="Times New Roman" panose="02020603050405020304" pitchFamily="18" charset="0"/>
              <a:ea typeface="Times New Roman" panose="02020603050405020304" pitchFamily="18" charset="0"/>
            </a:endParaRPr>
          </a:p>
          <a:p>
            <a:pPr marL="342900" marR="12700" lvl="0" indent="-342900" algn="just">
              <a:lnSpc>
                <a:spcPct val="113000"/>
              </a:lnSpc>
              <a:spcAft>
                <a:spcPts val="0"/>
              </a:spcAft>
              <a:buFont typeface="Symbol" panose="05050102010706020507" pitchFamily="18" charset="2"/>
              <a:buChar char="-"/>
            </a:pPr>
            <a:r>
              <a:rPr lang="uk-UA" dirty="0">
                <a:latin typeface="Times New Roman" panose="02020603050405020304" pitchFamily="18" charset="0"/>
                <a:ea typeface="Times New Roman" panose="02020603050405020304" pitchFamily="18" charset="0"/>
                <a:cs typeface="Times New Roman" panose="02020603050405020304" pitchFamily="18" charset="0"/>
              </a:rPr>
              <a:t>форма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власності та вид </a:t>
            </a:r>
            <a:r>
              <a:rPr lang="uk-UA" dirty="0">
                <a:latin typeface="Times New Roman" panose="02020603050405020304" pitchFamily="18" charset="0"/>
                <a:ea typeface="Times New Roman" panose="02020603050405020304" pitchFamily="18" charset="0"/>
                <a:cs typeface="Times New Roman" panose="02020603050405020304" pitchFamily="18" charset="0"/>
              </a:rPr>
              <a:t>діяльності; </a:t>
            </a:r>
            <a:endParaRPr lang="ru-RU"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2700" lvl="0" indent="-342900" algn="just">
              <a:lnSpc>
                <a:spcPct val="113000"/>
              </a:lnSpc>
              <a:spcAft>
                <a:spcPts val="0"/>
              </a:spcAft>
              <a:buFont typeface="Symbol" panose="05050102010706020507" pitchFamily="18" charset="2"/>
              <a:buChar char="-"/>
            </a:pPr>
            <a:r>
              <a:rPr lang="uk-UA" dirty="0">
                <a:latin typeface="Times New Roman" panose="02020603050405020304" pitchFamily="18" charset="0"/>
                <a:ea typeface="Times New Roman" panose="02020603050405020304" pitchFamily="18" charset="0"/>
                <a:cs typeface="Times New Roman" panose="02020603050405020304" pitchFamily="18" charset="0"/>
              </a:rPr>
              <a:t>ринки та клієнти позичальника; </a:t>
            </a:r>
            <a:endParaRPr lang="ru-RU"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2700" lvl="0" indent="-342900" algn="just">
              <a:lnSpc>
                <a:spcPct val="113000"/>
              </a:lnSpc>
              <a:spcAft>
                <a:spcPts val="0"/>
              </a:spcAft>
              <a:buFont typeface="Symbol" panose="05050102010706020507" pitchFamily="18" charset="2"/>
              <a:buChar char="-"/>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конкуренція та постачальники</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2700" lvl="0" indent="-342900" algn="just">
              <a:lnSpc>
                <a:spcPct val="113000"/>
              </a:lnSpc>
              <a:spcAft>
                <a:spcPts val="0"/>
              </a:spcAft>
              <a:buFont typeface="Symbol" panose="05050102010706020507" pitchFamily="18" charset="2"/>
              <a:buChar char="-"/>
            </a:pPr>
            <a:r>
              <a:rPr lang="uk-UA" dirty="0">
                <a:latin typeface="Times New Roman" panose="02020603050405020304" pitchFamily="18" charset="0"/>
                <a:ea typeface="Times New Roman" panose="02020603050405020304" pitchFamily="18" charset="0"/>
                <a:cs typeface="Times New Roman" panose="02020603050405020304" pitchFamily="18" charset="0"/>
              </a:rPr>
              <a:t>виробничі потужності; </a:t>
            </a:r>
            <a:endParaRPr lang="ru-RU"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2700" lvl="0" indent="-342900" algn="just">
              <a:lnSpc>
                <a:spcPct val="113000"/>
              </a:lnSpc>
              <a:spcAft>
                <a:spcPts val="0"/>
              </a:spcAft>
              <a:buFont typeface="Symbol" panose="05050102010706020507" pitchFamily="18" charset="2"/>
              <a:buChar char="-"/>
            </a:pPr>
            <a:r>
              <a:rPr lang="uk-UA" dirty="0">
                <a:latin typeface="Times New Roman" panose="02020603050405020304" pitchFamily="18" charset="0"/>
                <a:ea typeface="Times New Roman" panose="02020603050405020304" pitchFamily="18" charset="0"/>
                <a:cs typeface="Times New Roman" panose="02020603050405020304" pitchFamily="18" charset="0"/>
              </a:rPr>
              <a:t>керівництво й організація; </a:t>
            </a:r>
            <a:endParaRPr lang="ru-RU"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2700" lvl="0" indent="-342900" algn="just">
              <a:lnSpc>
                <a:spcPct val="113000"/>
              </a:lnSpc>
              <a:spcAft>
                <a:spcPts val="0"/>
              </a:spcAft>
              <a:buFont typeface="Symbol" panose="05050102010706020507" pitchFamily="18" charset="2"/>
              <a:buChar char="-"/>
            </a:pPr>
            <a:r>
              <a:rPr lang="uk-UA" dirty="0">
                <a:latin typeface="Times New Roman" panose="02020603050405020304" pitchFamily="18" charset="0"/>
                <a:ea typeface="Times New Roman" panose="02020603050405020304" pitchFamily="18" charset="0"/>
                <a:cs typeface="Times New Roman" panose="02020603050405020304" pitchFamily="18" charset="0"/>
              </a:rPr>
              <a:t>сильні та слабкі сторони підприємства-позичальника.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115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3851" y="826461"/>
            <a:ext cx="9052560" cy="5378460"/>
          </a:xfrm>
          <a:prstGeom prst="rect">
            <a:avLst/>
          </a:prstGeom>
        </p:spPr>
        <p:txBody>
          <a:bodyPr wrap="square">
            <a:spAutoFit/>
          </a:bodyPr>
          <a:lstStyle/>
          <a:p>
            <a:pPr marL="76200" marR="12700" indent="457200" algn="just">
              <a:lnSpc>
                <a:spcPct val="113000"/>
              </a:lnSpc>
              <a:spcAft>
                <a:spcPts val="0"/>
              </a:spcAft>
            </a:pPr>
            <a:r>
              <a:rPr lang="uk-UA" sz="1600" b="1" dirty="0" smtClean="0">
                <a:effectLst/>
                <a:latin typeface="Times New Roman" panose="02020603050405020304" pitchFamily="18" charset="0"/>
                <a:ea typeface="Times New Roman" panose="02020603050405020304" pitchFamily="18" charset="0"/>
              </a:rPr>
              <a:t>Форма власності</a:t>
            </a:r>
            <a:r>
              <a:rPr lang="uk-UA" sz="1600" dirty="0" smtClean="0">
                <a:effectLst/>
                <a:latin typeface="Times New Roman" panose="02020603050405020304" pitchFamily="18" charset="0"/>
                <a:ea typeface="Times New Roman" panose="02020603050405020304" pitchFamily="18" charset="0"/>
              </a:rPr>
              <a:t>. Форма власності вказує на міру ризику у разі втрати платоспроможності чи банкрутства підприємства, а також на те, хто при цьому нестиме фінансову відповідальність (наприклад у вигляді гарантії).</a:t>
            </a:r>
            <a:endParaRPr lang="ru-RU" sz="16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sz="1600" b="1" dirty="0" smtClean="0">
                <a:effectLst/>
                <a:latin typeface="Times New Roman" panose="02020603050405020304" pitchFamily="18" charset="0"/>
                <a:ea typeface="Times New Roman" panose="02020603050405020304" pitchFamily="18" charset="0"/>
              </a:rPr>
              <a:t>Вид діяльності</a:t>
            </a:r>
            <a:r>
              <a:rPr lang="uk-UA" sz="1600" dirty="0" smtClean="0">
                <a:effectLst/>
                <a:latin typeface="Times New Roman" panose="02020603050405020304" pitchFamily="18" charset="0"/>
                <a:ea typeface="Times New Roman" panose="02020603050405020304" pitchFamily="18" charset="0"/>
              </a:rPr>
              <a:t>. Вивчаються перспективи розвитку галузі, в якій працює підприємство-позичальник.</a:t>
            </a:r>
            <a:endParaRPr lang="ru-RU" sz="16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sz="1600" b="1" dirty="0" smtClean="0">
                <a:effectLst/>
                <a:latin typeface="Times New Roman" panose="02020603050405020304" pitchFamily="18" charset="0"/>
                <a:ea typeface="Times New Roman" panose="02020603050405020304" pitchFamily="18" charset="0"/>
              </a:rPr>
              <a:t>Ринки та клієнти позичальника</a:t>
            </a:r>
            <a:r>
              <a:rPr lang="uk-UA" sz="1600" dirty="0" smtClean="0">
                <a:effectLst/>
                <a:latin typeface="Times New Roman" panose="02020603050405020304" pitchFamily="18" charset="0"/>
                <a:ea typeface="Times New Roman" panose="02020603050405020304" pitchFamily="18" charset="0"/>
              </a:rPr>
              <a:t>. Визначаються сильні та слабкі сторони, позиції підприємства на ринку з порівнянням результатів кількох минулих років і оцінкою перспектив розвитку в майбутньому.</a:t>
            </a:r>
            <a:endParaRPr lang="ru-RU" sz="16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sz="1600" b="1" dirty="0" smtClean="0">
                <a:effectLst/>
                <a:latin typeface="Times New Roman" panose="02020603050405020304" pitchFamily="18" charset="0"/>
                <a:ea typeface="Times New Roman" panose="02020603050405020304" pitchFamily="18" charset="0"/>
              </a:rPr>
              <a:t>Товари та послуги</a:t>
            </a:r>
            <a:r>
              <a:rPr lang="uk-UA" sz="1600" dirty="0" smtClean="0">
                <a:effectLst/>
                <a:latin typeface="Times New Roman" panose="02020603050405020304" pitchFamily="18" charset="0"/>
                <a:ea typeface="Times New Roman" panose="02020603050405020304" pitchFamily="18" charset="0"/>
              </a:rPr>
              <a:t>, що виробляються підприємством-позичальником, реалізуються на певних ринках відповідним клієнтам. Від них залежить майбутній рух грошових коштів підприємства-позичальника.</a:t>
            </a:r>
            <a:endParaRPr lang="ru-RU" sz="16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sz="1600" b="1" dirty="0" smtClean="0">
                <a:effectLst/>
                <a:latin typeface="Times New Roman" panose="02020603050405020304" pitchFamily="18" charset="0"/>
                <a:ea typeface="Times New Roman" panose="02020603050405020304" pitchFamily="18" charset="0"/>
              </a:rPr>
              <a:t>Конкуренція.</a:t>
            </a:r>
            <a:r>
              <a:rPr lang="uk-UA" sz="1600" dirty="0" smtClean="0">
                <a:effectLst/>
                <a:latin typeface="Times New Roman" panose="02020603050405020304" pitchFamily="18" charset="0"/>
                <a:ea typeface="Times New Roman" panose="02020603050405020304" pitchFamily="18" charset="0"/>
              </a:rPr>
              <a:t> Підприємство-позичальник повинно мати уявлення про свою конкурентоспроможність.</a:t>
            </a:r>
            <a:endParaRPr lang="ru-RU" sz="16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sz="1600" b="1" dirty="0" smtClean="0">
                <a:effectLst/>
                <a:latin typeface="Times New Roman" panose="02020603050405020304" pitchFamily="18" charset="0"/>
                <a:ea typeface="Times New Roman" panose="02020603050405020304" pitchFamily="18" charset="0"/>
              </a:rPr>
              <a:t>Постачальники.</a:t>
            </a:r>
            <a:r>
              <a:rPr lang="uk-UA" sz="1600" dirty="0" smtClean="0">
                <a:effectLst/>
                <a:latin typeface="Times New Roman" panose="02020603050405020304" pitchFamily="18" charset="0"/>
                <a:ea typeface="Times New Roman" panose="02020603050405020304" pitchFamily="18" charset="0"/>
              </a:rPr>
              <a:t> Для виробництва товарів і послуг підприємству необхідна сировина й комплектуючі, які купують у постачальників. Банки звертають увагу на надійність постачальників і наявність у підприємства сировини.</a:t>
            </a:r>
            <a:endParaRPr lang="ru-RU" sz="16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sz="1600" b="1" dirty="0" smtClean="0">
                <a:effectLst/>
                <a:latin typeface="Times New Roman" panose="02020603050405020304" pitchFamily="18" charset="0"/>
                <a:ea typeface="Times New Roman" panose="02020603050405020304" pitchFamily="18" charset="0"/>
              </a:rPr>
              <a:t>Виробничі потужності</a:t>
            </a:r>
            <a:r>
              <a:rPr lang="uk-UA" sz="1600" dirty="0" smtClean="0">
                <a:effectLst/>
                <a:latin typeface="Times New Roman" panose="02020603050405020304" pitchFamily="18" charset="0"/>
                <a:ea typeface="Times New Roman" panose="02020603050405020304" pitchFamily="18" charset="0"/>
              </a:rPr>
              <a:t>. Стан основних засобів, необхідних підприємству для ведення основної діяльності.</a:t>
            </a:r>
            <a:endParaRPr lang="ru-RU" sz="16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sz="1600" b="1" dirty="0" smtClean="0">
                <a:effectLst/>
                <a:latin typeface="Times New Roman" panose="02020603050405020304" pitchFamily="18" charset="0"/>
                <a:ea typeface="Times New Roman" panose="02020603050405020304" pitchFamily="18" charset="0"/>
              </a:rPr>
              <a:t>Керівництво та організація</a:t>
            </a:r>
            <a:r>
              <a:rPr lang="uk-UA" sz="1600" dirty="0" smtClean="0">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346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4662" y="784748"/>
            <a:ext cx="9431383" cy="4666086"/>
          </a:xfrm>
          <a:prstGeom prst="rect">
            <a:avLst/>
          </a:prstGeom>
        </p:spPr>
        <p:txBody>
          <a:bodyPr wrap="square">
            <a:spAutoFit/>
          </a:bodyPr>
          <a:lstStyle/>
          <a:p>
            <a:pPr marL="76200" marR="12700" indent="457200" algn="ctr">
              <a:lnSpc>
                <a:spcPct val="113000"/>
              </a:lnSpc>
              <a:spcAft>
                <a:spcPts val="0"/>
              </a:spcAft>
            </a:pPr>
            <a:r>
              <a:rPr lang="uk-UA" b="1" dirty="0">
                <a:latin typeface="Times New Roman" panose="02020603050405020304" pitchFamily="18" charset="0"/>
                <a:ea typeface="Times New Roman" panose="02020603050405020304" pitchFamily="18" charset="0"/>
              </a:rPr>
              <a:t>3. Класифікація позичальників за результатами оцінки їх фінансового стану</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a:latin typeface="Times New Roman" panose="02020603050405020304" pitchFamily="18" charset="0"/>
                <a:ea typeface="Times New Roman" panose="02020603050405020304" pitchFamily="18" charset="0"/>
              </a:rPr>
              <a:t> </a:t>
            </a:r>
            <a:endParaRPr lang="ru-RU" sz="1100" dirty="0" smtClean="0">
              <a:effectLst/>
              <a:latin typeface="Times New Roman" panose="02020603050405020304" pitchFamily="18" charset="0"/>
              <a:ea typeface="Times New Roman" panose="02020603050405020304" pitchFamily="18" charset="0"/>
            </a:endParaRPr>
          </a:p>
          <a:p>
            <a:pPr marL="76200" marR="12700" indent="457200" algn="just">
              <a:lnSpc>
                <a:spcPct val="113000"/>
              </a:lnSpc>
              <a:spcAft>
                <a:spcPts val="0"/>
              </a:spcAft>
            </a:pPr>
            <a:r>
              <a:rPr lang="uk-UA" dirty="0">
                <a:latin typeface="Times New Roman" panose="02020603050405020304" pitchFamily="18" charset="0"/>
                <a:ea typeface="Times New Roman" panose="02020603050405020304" pitchFamily="18" charset="0"/>
              </a:rPr>
              <a:t>Класифікація позичальників за результатами оцінки їх фінансового стану здійснюється з урахуванням рівня забезпечення за кредитними операціями</a:t>
            </a:r>
            <a:r>
              <a:rPr lang="uk-UA" dirty="0" smtClean="0">
                <a:latin typeface="Times New Roman" panose="02020603050405020304" pitchFamily="18" charset="0"/>
                <a:ea typeface="Times New Roman" panose="02020603050405020304" pitchFamily="18" charset="0"/>
              </a:rPr>
              <a:t>:</a:t>
            </a:r>
          </a:p>
          <a:p>
            <a:pPr marL="76200" marR="12700" indent="457200" algn="just">
              <a:lnSpc>
                <a:spcPct val="113000"/>
              </a:lnSpc>
            </a:pPr>
            <a:r>
              <a:rPr lang="uk-UA" b="1" dirty="0"/>
              <a:t>Клас "А" </a:t>
            </a:r>
            <a:r>
              <a:rPr lang="uk-UA" dirty="0"/>
              <a:t>- </a:t>
            </a:r>
            <a:r>
              <a:rPr lang="uk-UA" dirty="0">
                <a:solidFill>
                  <a:srgbClr val="FF0000"/>
                </a:solidFill>
              </a:rPr>
              <a:t>фінансова діяльність дуже добра </a:t>
            </a:r>
            <a:r>
              <a:rPr lang="uk-UA" dirty="0"/>
              <a:t>(прибуткова та </a:t>
            </a:r>
            <a:r>
              <a:rPr lang="uk-UA" b="1" dirty="0"/>
              <a:t>рівень рентабельності вищий, ніж середньогалузевий,</a:t>
            </a:r>
            <a:r>
              <a:rPr lang="uk-UA" dirty="0"/>
              <a:t> якщо такий визначається), що свідчить про можливість </a:t>
            </a:r>
            <a:r>
              <a:rPr lang="uk-UA" u="sng" dirty="0"/>
              <a:t>своєчасного виконання зобов'язань за кредитними операціями</a:t>
            </a:r>
            <a:r>
              <a:rPr lang="uk-UA" dirty="0"/>
              <a:t>, зокрема погашення основної суми боргу та відсотків за ним відповідно до умов кредитної угоди; </a:t>
            </a:r>
            <a:r>
              <a:rPr lang="uk-UA" u="sng" dirty="0"/>
              <a:t>економічні показники в межах установлених значень </a:t>
            </a:r>
            <a:r>
              <a:rPr lang="uk-UA" dirty="0"/>
              <a:t>(відповідно до методики оцінки фінансового стану позичальника, затвердженої внутрішніми документами банку); </a:t>
            </a:r>
            <a:r>
              <a:rPr lang="uk-UA" u="sng" dirty="0"/>
              <a:t>вище керівництво позичальника має відмінну ділову репутацію</a:t>
            </a:r>
            <a:r>
              <a:rPr lang="uk-UA" dirty="0"/>
              <a:t>; </a:t>
            </a:r>
            <a:r>
              <a:rPr lang="uk-UA" u="sng" dirty="0"/>
              <a:t>кредитна історія позичальника </a:t>
            </a:r>
            <a:r>
              <a:rPr lang="uk-UA" dirty="0"/>
              <a:t>- бездоганна. Забезпечення за кредитною операцією має бути першокласним. Немає жодних свідчень можливих затримок з поверненням основної суми боргу та/або зі сплатою відсотків. Одночасно можна зробити висновок, що фінансова діяльність і надалі проводитиметься на такому ж високому рівні.</a:t>
            </a:r>
            <a:endParaRPr lang="ru-RU" dirty="0"/>
          </a:p>
          <a:p>
            <a:pPr marL="76200" marR="12700" indent="457200" algn="just">
              <a:lnSpc>
                <a:spcPct val="113000"/>
              </a:lnSpc>
              <a:spcAft>
                <a:spcPts val="0"/>
              </a:spcAft>
            </a:pPr>
            <a:endParaRPr lang="ru-RU"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820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5656" y="1007548"/>
            <a:ext cx="9914709" cy="3881832"/>
          </a:xfrm>
          <a:prstGeom prst="rect">
            <a:avLst/>
          </a:prstGeom>
        </p:spPr>
        <p:txBody>
          <a:bodyPr wrap="square">
            <a:spAutoFit/>
          </a:bodyPr>
          <a:lstStyle/>
          <a:p>
            <a:pPr algn="just">
              <a:lnSpc>
                <a:spcPct val="114000"/>
              </a:lnSpc>
              <a:spcAft>
                <a:spcPts val="0"/>
              </a:spcAft>
            </a:pPr>
            <a:r>
              <a:rPr lang="uk-UA" b="1" dirty="0"/>
              <a:t>Клас "Б"</a:t>
            </a:r>
            <a:r>
              <a:rPr lang="uk-UA" dirty="0"/>
              <a:t> - фінансова діяльність позичальника цієї категорії близька за характеристиками до класу "А" (тобто </a:t>
            </a:r>
            <a:r>
              <a:rPr lang="uk-UA" dirty="0">
                <a:solidFill>
                  <a:srgbClr val="FF0000"/>
                </a:solidFill>
              </a:rPr>
              <a:t>фінансова діяльність добра або дуже добра, рентабельність на середньогалузевому рівні</a:t>
            </a:r>
            <a:r>
              <a:rPr lang="uk-UA" dirty="0"/>
              <a:t>, якщо такий визначається, окремі економічні показники погіршились або мають незначні відхилення від мінімально прийнятних значень), але </a:t>
            </a:r>
            <a:r>
              <a:rPr lang="uk-UA" dirty="0">
                <a:solidFill>
                  <a:srgbClr val="FF0000"/>
                </a:solidFill>
              </a:rPr>
              <a:t>ймовірність підтримування її на цьому рівні протягом тривалого часу є низькою</a:t>
            </a:r>
            <a:r>
              <a:rPr lang="uk-UA" dirty="0"/>
              <a:t>. Позичальники (контрагенти банку), які віднесені до цього класу, потребують більшої уваги через потенційні недоліки, що ставлять під загрозу достатність надходжень коштів для обслуговування боргу та стабільність одержання позитивного фінансового результату їх діяльності. Забезпечення кредитної операції не має викликати жодних сумнівів (щодо оцінки його вартості, правильності оформлення угод про забезпечення кредитних операцій тощо). Аналіз коефіцієнтів фінансового стану позичальника може вказувати на негативні тенденції в діяльності позичальника. Недоліки в діяльності позичальників, </a:t>
            </a:r>
            <a:r>
              <a:rPr lang="uk-UA" dirty="0">
                <a:solidFill>
                  <a:srgbClr val="FF0000"/>
                </a:solidFill>
              </a:rPr>
              <a:t>які віднесені до класу "Б", мають бути лише потенційними</a:t>
            </a:r>
            <a:r>
              <a:rPr lang="uk-UA" dirty="0"/>
              <a:t>. За наявності реальних недоліків клас позичальника потрібно знизити.</a:t>
            </a:r>
            <a:endParaRPr lang="ru-RU" dirty="0"/>
          </a:p>
        </p:txBody>
      </p:sp>
    </p:spTree>
    <p:extLst>
      <p:ext uri="{BB962C8B-B14F-4D97-AF65-F5344CB8AC3E}">
        <p14:creationId xmlns:p14="http://schemas.microsoft.com/office/powerpoint/2010/main" val="93213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4297" y="1582341"/>
            <a:ext cx="9300754" cy="2585323"/>
          </a:xfrm>
          <a:prstGeom prst="rect">
            <a:avLst/>
          </a:prstGeom>
        </p:spPr>
        <p:txBody>
          <a:bodyPr wrap="square">
            <a:spAutoFit/>
          </a:bodyPr>
          <a:lstStyle/>
          <a:p>
            <a:pPr algn="just"/>
            <a:r>
              <a:rPr lang="uk-UA" b="1" dirty="0" smtClean="0"/>
              <a:t>Клас "В" </a:t>
            </a:r>
            <a:r>
              <a:rPr lang="uk-UA" dirty="0" smtClean="0"/>
              <a:t>- </a:t>
            </a:r>
            <a:r>
              <a:rPr lang="uk-UA" dirty="0" smtClean="0">
                <a:solidFill>
                  <a:srgbClr val="FF0000"/>
                </a:solidFill>
              </a:rPr>
              <a:t>фінансова діяльність задовільна </a:t>
            </a:r>
            <a:r>
              <a:rPr lang="uk-UA" dirty="0" smtClean="0"/>
              <a:t>(</a:t>
            </a:r>
            <a:r>
              <a:rPr lang="uk-UA" b="1" dirty="0" smtClean="0"/>
              <a:t>рентабельність нижча, ніж середньогалузевий рівень,</a:t>
            </a:r>
            <a:r>
              <a:rPr lang="uk-UA" dirty="0" smtClean="0"/>
              <a:t> якщо такий визначається, деякі економічні показники не відповідають мінімально прийнятним значенням) і потребує більш детального контролю. Надходження коштів і платоспроможність позичальника свідчать про ймовірність </a:t>
            </a:r>
            <a:r>
              <a:rPr lang="uk-UA" u="sng" dirty="0" smtClean="0"/>
              <a:t>несвоєчасного погашення кредитної заборгованості</a:t>
            </a:r>
            <a:r>
              <a:rPr lang="uk-UA" dirty="0" smtClean="0"/>
              <a:t> в повній сумі і в строки, передбачені договором, якщо недоліки не будуть усунені. Проблеми можуть стосуватися стану забезпечення за кредитними операціями, необхідної документації, що свідчить про наявність і ліквідність застави, тощо. Одночасно спостерігається можливість виправлення ситуації і покращення фінансового стану позичальника.</a:t>
            </a:r>
            <a:endParaRPr lang="uk-UA" dirty="0"/>
          </a:p>
        </p:txBody>
      </p:sp>
    </p:spTree>
    <p:extLst>
      <p:ext uri="{BB962C8B-B14F-4D97-AF65-F5344CB8AC3E}">
        <p14:creationId xmlns:p14="http://schemas.microsoft.com/office/powerpoint/2010/main" val="34783335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986</TotalTime>
  <Words>950</Words>
  <Application>Microsoft Office PowerPoint</Application>
  <PresentationFormat>Широкоэкранный</PresentationFormat>
  <Paragraphs>43</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Garamond</vt:lpstr>
      <vt:lpstr>Symbol</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Admin</cp:lastModifiedBy>
  <cp:revision>14</cp:revision>
  <dcterms:created xsi:type="dcterms:W3CDTF">2020-10-27T17:08:58Z</dcterms:created>
  <dcterms:modified xsi:type="dcterms:W3CDTF">2023-10-30T09:55:51Z</dcterms:modified>
</cp:coreProperties>
</file>