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57" r:id="rId4"/>
    <p:sldId id="258" r:id="rId5"/>
    <p:sldId id="261" r:id="rId6"/>
    <p:sldId id="259"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4" r:id="rId21"/>
    <p:sldId id="276" r:id="rId22"/>
    <p:sldId id="277" r:id="rId23"/>
    <p:sldId id="279" r:id="rId24"/>
    <p:sldId id="278" r:id="rId25"/>
    <p:sldId id="280" r:id="rId26"/>
    <p:sldId id="281" r:id="rId27"/>
    <p:sldId id="282" r:id="rId28"/>
    <p:sldId id="283" r:id="rId29"/>
    <p:sldId id="284" r:id="rId30"/>
    <p:sldId id="285"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2" autoAdjust="0"/>
    <p:restoredTop sz="94660"/>
  </p:normalViewPr>
  <p:slideViewPr>
    <p:cSldViewPr snapToGrid="0">
      <p:cViewPr varScale="1">
        <p:scale>
          <a:sx n="59" d="100"/>
          <a:sy n="59" d="100"/>
        </p:scale>
        <p:origin x="86" y="46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ryna Abramova" userId="cf8a27de836524f0" providerId="LiveId" clId="{6B7E71EB-80CC-4A6A-94E7-CD82C86A267C}"/>
    <pc:docChg chg="undo custSel addSld delSld modSld sldOrd">
      <pc:chgData name="Iryna Abramova" userId="cf8a27de836524f0" providerId="LiveId" clId="{6B7E71EB-80CC-4A6A-94E7-CD82C86A267C}" dt="2024-09-27T08:15:16.727" v="3279" actId="20577"/>
      <pc:docMkLst>
        <pc:docMk/>
      </pc:docMkLst>
      <pc:sldChg chg="delSp modSp mod">
        <pc:chgData name="Iryna Abramova" userId="cf8a27de836524f0" providerId="LiveId" clId="{6B7E71EB-80CC-4A6A-94E7-CD82C86A267C}" dt="2024-09-25T09:17:35.479" v="6" actId="1076"/>
        <pc:sldMkLst>
          <pc:docMk/>
          <pc:sldMk cId="3258002856" sldId="256"/>
        </pc:sldMkLst>
        <pc:spChg chg="mod">
          <ac:chgData name="Iryna Abramova" userId="cf8a27de836524f0" providerId="LiveId" clId="{6B7E71EB-80CC-4A6A-94E7-CD82C86A267C}" dt="2024-09-25T09:17:35.479" v="6" actId="1076"/>
          <ac:spMkLst>
            <pc:docMk/>
            <pc:sldMk cId="3258002856" sldId="256"/>
            <ac:spMk id="2" creationId="{EEE253DE-BAB4-4008-A8B8-16AE75F90DEB}"/>
          </ac:spMkLst>
        </pc:spChg>
        <pc:spChg chg="del mod">
          <ac:chgData name="Iryna Abramova" userId="cf8a27de836524f0" providerId="LiveId" clId="{6B7E71EB-80CC-4A6A-94E7-CD82C86A267C}" dt="2024-09-25T09:17:25.169" v="4" actId="478"/>
          <ac:spMkLst>
            <pc:docMk/>
            <pc:sldMk cId="3258002856" sldId="256"/>
            <ac:spMk id="3" creationId="{E2625216-E95E-4848-A4A9-FAD17674B3B2}"/>
          </ac:spMkLst>
        </pc:spChg>
      </pc:sldChg>
      <pc:sldChg chg="addSp delSp modSp new del mod">
        <pc:chgData name="Iryna Abramova" userId="cf8a27de836524f0" providerId="LiveId" clId="{6B7E71EB-80CC-4A6A-94E7-CD82C86A267C}" dt="2024-09-25T09:22:08.866" v="27" actId="2696"/>
        <pc:sldMkLst>
          <pc:docMk/>
          <pc:sldMk cId="3075857010" sldId="257"/>
        </pc:sldMkLst>
        <pc:spChg chg="add del mod">
          <ac:chgData name="Iryna Abramova" userId="cf8a27de836524f0" providerId="LiveId" clId="{6B7E71EB-80CC-4A6A-94E7-CD82C86A267C}" dt="2024-09-25T09:21:46.501" v="25" actId="21"/>
          <ac:spMkLst>
            <pc:docMk/>
            <pc:sldMk cId="3075857010" sldId="257"/>
            <ac:spMk id="3" creationId="{250E0CE5-DE6E-4826-8819-F3A2907B0C8D}"/>
          </ac:spMkLst>
        </pc:spChg>
        <pc:spChg chg="add mod">
          <ac:chgData name="Iryna Abramova" userId="cf8a27de836524f0" providerId="LiveId" clId="{6B7E71EB-80CC-4A6A-94E7-CD82C86A267C}" dt="2024-09-25T09:21:48.507" v="26"/>
          <ac:spMkLst>
            <pc:docMk/>
            <pc:sldMk cId="3075857010" sldId="257"/>
            <ac:spMk id="4" creationId="{86A8A072-6DCF-44C9-BE37-98CEC94897D2}"/>
          </ac:spMkLst>
        </pc:spChg>
      </pc:sldChg>
      <pc:sldChg chg="addSp modSp new mod">
        <pc:chgData name="Iryna Abramova" userId="cf8a27de836524f0" providerId="LiveId" clId="{6B7E71EB-80CC-4A6A-94E7-CD82C86A267C}" dt="2024-09-25T13:27:41.545" v="94" actId="113"/>
        <pc:sldMkLst>
          <pc:docMk/>
          <pc:sldMk cId="3336093098" sldId="257"/>
        </pc:sldMkLst>
        <pc:spChg chg="add mod">
          <ac:chgData name="Iryna Abramova" userId="cf8a27de836524f0" providerId="LiveId" clId="{6B7E71EB-80CC-4A6A-94E7-CD82C86A267C}" dt="2024-09-25T13:27:41.545" v="94" actId="113"/>
          <ac:spMkLst>
            <pc:docMk/>
            <pc:sldMk cId="3336093098" sldId="257"/>
            <ac:spMk id="2" creationId="{107C229F-5A40-417B-AFE0-DC3BAC59FEE6}"/>
          </ac:spMkLst>
        </pc:spChg>
      </pc:sldChg>
      <pc:sldChg chg="addSp modSp new">
        <pc:chgData name="Iryna Abramova" userId="cf8a27de836524f0" providerId="LiveId" clId="{6B7E71EB-80CC-4A6A-94E7-CD82C86A267C}" dt="2024-09-25T09:23:55.476" v="32"/>
        <pc:sldMkLst>
          <pc:docMk/>
          <pc:sldMk cId="3243264411" sldId="258"/>
        </pc:sldMkLst>
        <pc:spChg chg="add mod">
          <ac:chgData name="Iryna Abramova" userId="cf8a27de836524f0" providerId="LiveId" clId="{6B7E71EB-80CC-4A6A-94E7-CD82C86A267C}" dt="2024-09-25T09:23:55.476" v="32"/>
          <ac:spMkLst>
            <pc:docMk/>
            <pc:sldMk cId="3243264411" sldId="258"/>
            <ac:spMk id="2" creationId="{9287CADF-F211-491E-8330-745757D8B80C}"/>
          </ac:spMkLst>
        </pc:spChg>
      </pc:sldChg>
      <pc:sldChg chg="addSp modSp new mod">
        <pc:chgData name="Iryna Abramova" userId="cf8a27de836524f0" providerId="LiveId" clId="{6B7E71EB-80CC-4A6A-94E7-CD82C86A267C}" dt="2024-09-26T14:01:35.938" v="1742" actId="20577"/>
        <pc:sldMkLst>
          <pc:docMk/>
          <pc:sldMk cId="855325973" sldId="259"/>
        </pc:sldMkLst>
        <pc:spChg chg="add mod">
          <ac:chgData name="Iryna Abramova" userId="cf8a27de836524f0" providerId="LiveId" clId="{6B7E71EB-80CC-4A6A-94E7-CD82C86A267C}" dt="2024-09-26T14:01:35.938" v="1742" actId="20577"/>
          <ac:spMkLst>
            <pc:docMk/>
            <pc:sldMk cId="855325973" sldId="259"/>
            <ac:spMk id="3" creationId="{F281A810-EFA2-4978-9B57-C092F671B5C3}"/>
          </ac:spMkLst>
        </pc:spChg>
      </pc:sldChg>
      <pc:sldChg chg="addSp modSp new mod">
        <pc:chgData name="Iryna Abramova" userId="cf8a27de836524f0" providerId="LiveId" clId="{6B7E71EB-80CC-4A6A-94E7-CD82C86A267C}" dt="2024-09-25T13:27:26.552" v="91" actId="108"/>
        <pc:sldMkLst>
          <pc:docMk/>
          <pc:sldMk cId="286398510" sldId="260"/>
        </pc:sldMkLst>
        <pc:spChg chg="add mod">
          <ac:chgData name="Iryna Abramova" userId="cf8a27de836524f0" providerId="LiveId" clId="{6B7E71EB-80CC-4A6A-94E7-CD82C86A267C}" dt="2024-09-25T13:27:26.552" v="91" actId="108"/>
          <ac:spMkLst>
            <pc:docMk/>
            <pc:sldMk cId="286398510" sldId="260"/>
            <ac:spMk id="3" creationId="{4AD31CD4-A859-4083-8BD9-8EB9F3CD9C28}"/>
          </ac:spMkLst>
        </pc:spChg>
      </pc:sldChg>
      <pc:sldChg chg="addSp modSp new mod ord">
        <pc:chgData name="Iryna Abramova" userId="cf8a27de836524f0" providerId="LiveId" clId="{6B7E71EB-80CC-4A6A-94E7-CD82C86A267C}" dt="2024-09-26T08:25:40.498" v="416" actId="13926"/>
        <pc:sldMkLst>
          <pc:docMk/>
          <pc:sldMk cId="2864733418" sldId="261"/>
        </pc:sldMkLst>
        <pc:spChg chg="add mod">
          <ac:chgData name="Iryna Abramova" userId="cf8a27de836524f0" providerId="LiveId" clId="{6B7E71EB-80CC-4A6A-94E7-CD82C86A267C}" dt="2024-09-26T08:25:40.498" v="416" actId="13926"/>
          <ac:spMkLst>
            <pc:docMk/>
            <pc:sldMk cId="2864733418" sldId="261"/>
            <ac:spMk id="3" creationId="{659F089D-2216-49FA-9B76-27A943251B36}"/>
          </ac:spMkLst>
        </pc:spChg>
      </pc:sldChg>
      <pc:sldChg chg="addSp modSp new mod">
        <pc:chgData name="Iryna Abramova" userId="cf8a27de836524f0" providerId="LiveId" clId="{6B7E71EB-80CC-4A6A-94E7-CD82C86A267C}" dt="2024-09-26T08:26:19.485" v="420" actId="13926"/>
        <pc:sldMkLst>
          <pc:docMk/>
          <pc:sldMk cId="1533033271" sldId="262"/>
        </pc:sldMkLst>
        <pc:spChg chg="add mod">
          <ac:chgData name="Iryna Abramova" userId="cf8a27de836524f0" providerId="LiveId" clId="{6B7E71EB-80CC-4A6A-94E7-CD82C86A267C}" dt="2024-09-26T08:24:56.702" v="410" actId="255"/>
          <ac:spMkLst>
            <pc:docMk/>
            <pc:sldMk cId="1533033271" sldId="262"/>
            <ac:spMk id="3" creationId="{20E795FD-4F97-43CA-8503-4B7D7B8B46D8}"/>
          </ac:spMkLst>
        </pc:spChg>
        <pc:spChg chg="add mod">
          <ac:chgData name="Iryna Abramova" userId="cf8a27de836524f0" providerId="LiveId" clId="{6B7E71EB-80CC-4A6A-94E7-CD82C86A267C}" dt="2024-09-26T08:26:19.485" v="420" actId="13926"/>
          <ac:spMkLst>
            <pc:docMk/>
            <pc:sldMk cId="1533033271" sldId="262"/>
            <ac:spMk id="5" creationId="{4E95920A-53B0-428C-A01E-513A4F63FB6E}"/>
          </ac:spMkLst>
        </pc:spChg>
      </pc:sldChg>
      <pc:sldChg chg="addSp modSp new mod">
        <pc:chgData name="Iryna Abramova" userId="cf8a27de836524f0" providerId="LiveId" clId="{6B7E71EB-80CC-4A6A-94E7-CD82C86A267C}" dt="2024-09-26T09:45:45.941" v="1458" actId="20577"/>
        <pc:sldMkLst>
          <pc:docMk/>
          <pc:sldMk cId="3307620318" sldId="263"/>
        </pc:sldMkLst>
        <pc:spChg chg="add mod">
          <ac:chgData name="Iryna Abramova" userId="cf8a27de836524f0" providerId="LiveId" clId="{6B7E71EB-80CC-4A6A-94E7-CD82C86A267C}" dt="2024-09-26T09:45:45.941" v="1458" actId="20577"/>
          <ac:spMkLst>
            <pc:docMk/>
            <pc:sldMk cId="3307620318" sldId="263"/>
            <ac:spMk id="3" creationId="{4D6DD078-2386-4A3E-995F-CDD8E7084F6D}"/>
          </ac:spMkLst>
        </pc:spChg>
      </pc:sldChg>
      <pc:sldChg chg="addSp delSp modSp new mod">
        <pc:chgData name="Iryna Abramova" userId="cf8a27de836524f0" providerId="LiveId" clId="{6B7E71EB-80CC-4A6A-94E7-CD82C86A267C}" dt="2024-09-26T09:45:19.047" v="1451" actId="1076"/>
        <pc:sldMkLst>
          <pc:docMk/>
          <pc:sldMk cId="2268059102" sldId="264"/>
        </pc:sldMkLst>
        <pc:spChg chg="add mod">
          <ac:chgData name="Iryna Abramova" userId="cf8a27de836524f0" providerId="LiveId" clId="{6B7E71EB-80CC-4A6A-94E7-CD82C86A267C}" dt="2024-09-26T09:18:33.568" v="498" actId="14100"/>
          <ac:spMkLst>
            <pc:docMk/>
            <pc:sldMk cId="2268059102" sldId="264"/>
            <ac:spMk id="4" creationId="{AB47AFBC-8DCB-4C18-B692-7FAAF650A9ED}"/>
          </ac:spMkLst>
        </pc:spChg>
        <pc:spChg chg="mod">
          <ac:chgData name="Iryna Abramova" userId="cf8a27de836524f0" providerId="LiveId" clId="{6B7E71EB-80CC-4A6A-94E7-CD82C86A267C}" dt="2024-09-26T09:20:10.188" v="521" actId="18245"/>
          <ac:spMkLst>
            <pc:docMk/>
            <pc:sldMk cId="2268059102" sldId="264"/>
            <ac:spMk id="7" creationId="{EF04F18B-CF5A-4198-8422-3987A4AEA803}"/>
          </ac:spMkLst>
        </pc:spChg>
        <pc:spChg chg="mod">
          <ac:chgData name="Iryna Abramova" userId="cf8a27de836524f0" providerId="LiveId" clId="{6B7E71EB-80CC-4A6A-94E7-CD82C86A267C}" dt="2024-09-26T09:20:10.188" v="521" actId="18245"/>
          <ac:spMkLst>
            <pc:docMk/>
            <pc:sldMk cId="2268059102" sldId="264"/>
            <ac:spMk id="8" creationId="{AD659BEC-9874-49A4-9B58-02B24E7AAF54}"/>
          </ac:spMkLst>
        </pc:spChg>
        <pc:spChg chg="mod">
          <ac:chgData name="Iryna Abramova" userId="cf8a27de836524f0" providerId="LiveId" clId="{6B7E71EB-80CC-4A6A-94E7-CD82C86A267C}" dt="2024-09-26T09:20:10.188" v="521" actId="18245"/>
          <ac:spMkLst>
            <pc:docMk/>
            <pc:sldMk cId="2268059102" sldId="264"/>
            <ac:spMk id="9" creationId="{8C4F6E87-5945-4051-8DBB-2865DC3289A2}"/>
          </ac:spMkLst>
        </pc:spChg>
        <pc:spChg chg="mod">
          <ac:chgData name="Iryna Abramova" userId="cf8a27de836524f0" providerId="LiveId" clId="{6B7E71EB-80CC-4A6A-94E7-CD82C86A267C}" dt="2024-09-26T09:20:10.188" v="521" actId="18245"/>
          <ac:spMkLst>
            <pc:docMk/>
            <pc:sldMk cId="2268059102" sldId="264"/>
            <ac:spMk id="10" creationId="{2E17D662-EEDE-4974-8141-18A793CF7D11}"/>
          </ac:spMkLst>
        </pc:spChg>
        <pc:grpChg chg="del mod">
          <ac:chgData name="Iryna Abramova" userId="cf8a27de836524f0" providerId="LiveId" clId="{6B7E71EB-80CC-4A6A-94E7-CD82C86A267C}" dt="2024-09-26T09:20:16.865" v="522" actId="21"/>
          <ac:grpSpMkLst>
            <pc:docMk/>
            <pc:sldMk cId="2268059102" sldId="264"/>
            <ac:grpSpMk id="6" creationId="{CF0A6D63-0BD1-49D2-8958-D1E828C29471}"/>
          </ac:grpSpMkLst>
        </pc:grpChg>
        <pc:graphicFrameChg chg="add del modGraphic">
          <ac:chgData name="Iryna Abramova" userId="cf8a27de836524f0" providerId="LiveId" clId="{6B7E71EB-80CC-4A6A-94E7-CD82C86A267C}" dt="2024-09-26T08:29:54.542" v="436" actId="1032"/>
          <ac:graphicFrameMkLst>
            <pc:docMk/>
            <pc:sldMk cId="2268059102" sldId="264"/>
            <ac:graphicFrameMk id="2" creationId="{89AD441F-CF18-49CC-8F2B-B8EB0214CABD}"/>
          </ac:graphicFrameMkLst>
        </pc:graphicFrameChg>
        <pc:graphicFrameChg chg="add del mod modGraphic">
          <ac:chgData name="Iryna Abramova" userId="cf8a27de836524f0" providerId="LiveId" clId="{6B7E71EB-80CC-4A6A-94E7-CD82C86A267C}" dt="2024-09-26T09:20:10.188" v="521" actId="18245"/>
          <ac:graphicFrameMkLst>
            <pc:docMk/>
            <pc:sldMk cId="2268059102" sldId="264"/>
            <ac:graphicFrameMk id="5" creationId="{45E84B78-5488-4D78-B80E-E73F17E11CCF}"/>
          </ac:graphicFrameMkLst>
        </pc:graphicFrameChg>
        <pc:graphicFrameChg chg="add mod modGraphic">
          <ac:chgData name="Iryna Abramova" userId="cf8a27de836524f0" providerId="LiveId" clId="{6B7E71EB-80CC-4A6A-94E7-CD82C86A267C}" dt="2024-09-26T09:45:19.047" v="1451" actId="1076"/>
          <ac:graphicFrameMkLst>
            <pc:docMk/>
            <pc:sldMk cId="2268059102" sldId="264"/>
            <ac:graphicFrameMk id="11" creationId="{397A60A7-382B-4CC4-BD4A-672EB92FB567}"/>
          </ac:graphicFrameMkLst>
        </pc:graphicFrameChg>
        <pc:graphicFrameChg chg="add del modGraphic">
          <ac:chgData name="Iryna Abramova" userId="cf8a27de836524f0" providerId="LiveId" clId="{6B7E71EB-80CC-4A6A-94E7-CD82C86A267C}" dt="2024-09-26T09:44:35.131" v="1439" actId="1032"/>
          <ac:graphicFrameMkLst>
            <pc:docMk/>
            <pc:sldMk cId="2268059102" sldId="264"/>
            <ac:graphicFrameMk id="12" creationId="{E7133708-4551-4934-B46F-2CB95E04D3F5}"/>
          </ac:graphicFrameMkLst>
        </pc:graphicFrameChg>
      </pc:sldChg>
      <pc:sldChg chg="addSp delSp modSp new mod">
        <pc:chgData name="Iryna Abramova" userId="cf8a27de836524f0" providerId="LiveId" clId="{6B7E71EB-80CC-4A6A-94E7-CD82C86A267C}" dt="2024-09-26T09:36:21.485" v="1270" actId="113"/>
        <pc:sldMkLst>
          <pc:docMk/>
          <pc:sldMk cId="3046387687" sldId="265"/>
        </pc:sldMkLst>
        <pc:spChg chg="add mod">
          <ac:chgData name="Iryna Abramova" userId="cf8a27de836524f0" providerId="LiveId" clId="{6B7E71EB-80CC-4A6A-94E7-CD82C86A267C}" dt="2024-09-26T09:36:21.485" v="1270" actId="113"/>
          <ac:spMkLst>
            <pc:docMk/>
            <pc:sldMk cId="3046387687" sldId="265"/>
            <ac:spMk id="3" creationId="{2205DC76-E478-4DBB-9C1B-66C56CE71B15}"/>
          </ac:spMkLst>
        </pc:spChg>
        <pc:graphicFrameChg chg="add del mod modGraphic">
          <ac:chgData name="Iryna Abramova" userId="cf8a27de836524f0" providerId="LiveId" clId="{6B7E71EB-80CC-4A6A-94E7-CD82C86A267C}" dt="2024-09-26T09:35:58.277" v="1264" actId="21"/>
          <ac:graphicFrameMkLst>
            <pc:docMk/>
            <pc:sldMk cId="3046387687" sldId="265"/>
            <ac:graphicFrameMk id="6" creationId="{A9D52B82-E65F-4322-82E9-1F217D95BA2F}"/>
          </ac:graphicFrameMkLst>
        </pc:graphicFrameChg>
      </pc:sldChg>
      <pc:sldChg chg="addSp modSp new mod">
        <pc:chgData name="Iryna Abramova" userId="cf8a27de836524f0" providerId="LiveId" clId="{6B7E71EB-80CC-4A6A-94E7-CD82C86A267C}" dt="2024-09-26T09:43:55.073" v="1437" actId="1076"/>
        <pc:sldMkLst>
          <pc:docMk/>
          <pc:sldMk cId="3642144940" sldId="266"/>
        </pc:sldMkLst>
        <pc:graphicFrameChg chg="add mod modGraphic">
          <ac:chgData name="Iryna Abramova" userId="cf8a27de836524f0" providerId="LiveId" clId="{6B7E71EB-80CC-4A6A-94E7-CD82C86A267C}" dt="2024-09-26T09:43:55.073" v="1437" actId="1076"/>
          <ac:graphicFrameMkLst>
            <pc:docMk/>
            <pc:sldMk cId="3642144940" sldId="266"/>
            <ac:graphicFrameMk id="2" creationId="{C2FBF502-10A2-4714-9D5E-0BE005F406AB}"/>
          </ac:graphicFrameMkLst>
        </pc:graphicFrameChg>
      </pc:sldChg>
      <pc:sldChg chg="addSp modSp new mod">
        <pc:chgData name="Iryna Abramova" userId="cf8a27de836524f0" providerId="LiveId" clId="{6B7E71EB-80CC-4A6A-94E7-CD82C86A267C}" dt="2024-09-26T10:21:58.827" v="1618" actId="1076"/>
        <pc:sldMkLst>
          <pc:docMk/>
          <pc:sldMk cId="1819728928" sldId="267"/>
        </pc:sldMkLst>
        <pc:spChg chg="add mod">
          <ac:chgData name="Iryna Abramova" userId="cf8a27de836524f0" providerId="LiveId" clId="{6B7E71EB-80CC-4A6A-94E7-CD82C86A267C}" dt="2024-09-26T10:21:58.827" v="1618" actId="1076"/>
          <ac:spMkLst>
            <pc:docMk/>
            <pc:sldMk cId="1819728928" sldId="267"/>
            <ac:spMk id="3" creationId="{7234890D-E626-4B8C-9A6D-49B031D8DB24}"/>
          </ac:spMkLst>
        </pc:spChg>
        <pc:spChg chg="add mod">
          <ac:chgData name="Iryna Abramova" userId="cf8a27de836524f0" providerId="LiveId" clId="{6B7E71EB-80CC-4A6A-94E7-CD82C86A267C}" dt="2024-09-26T10:12:45.118" v="1532" actId="14100"/>
          <ac:spMkLst>
            <pc:docMk/>
            <pc:sldMk cId="1819728928" sldId="267"/>
            <ac:spMk id="5" creationId="{F5FA975F-A430-4EEE-BDD3-4B1B9F0B16E9}"/>
          </ac:spMkLst>
        </pc:spChg>
      </pc:sldChg>
      <pc:sldChg chg="addSp modSp new mod">
        <pc:chgData name="Iryna Abramova" userId="cf8a27de836524f0" providerId="LiveId" clId="{6B7E71EB-80CC-4A6A-94E7-CD82C86A267C}" dt="2024-09-26T10:16:59.638" v="1544" actId="113"/>
        <pc:sldMkLst>
          <pc:docMk/>
          <pc:sldMk cId="2773099688" sldId="268"/>
        </pc:sldMkLst>
        <pc:spChg chg="add mod">
          <ac:chgData name="Iryna Abramova" userId="cf8a27de836524f0" providerId="LiveId" clId="{6B7E71EB-80CC-4A6A-94E7-CD82C86A267C}" dt="2024-09-26T10:16:59.638" v="1544" actId="113"/>
          <ac:spMkLst>
            <pc:docMk/>
            <pc:sldMk cId="2773099688" sldId="268"/>
            <ac:spMk id="3" creationId="{486B67B7-9367-4093-8B13-AE4858E7F513}"/>
          </ac:spMkLst>
        </pc:spChg>
      </pc:sldChg>
      <pc:sldChg chg="addSp modSp new mod">
        <pc:chgData name="Iryna Abramova" userId="cf8a27de836524f0" providerId="LiveId" clId="{6B7E71EB-80CC-4A6A-94E7-CD82C86A267C}" dt="2024-09-26T13:58:16.291" v="1661" actId="207"/>
        <pc:sldMkLst>
          <pc:docMk/>
          <pc:sldMk cId="1339245694" sldId="269"/>
        </pc:sldMkLst>
        <pc:spChg chg="add mod">
          <ac:chgData name="Iryna Abramova" userId="cf8a27de836524f0" providerId="LiveId" clId="{6B7E71EB-80CC-4A6A-94E7-CD82C86A267C}" dt="2024-09-26T13:58:16.291" v="1661" actId="207"/>
          <ac:spMkLst>
            <pc:docMk/>
            <pc:sldMk cId="1339245694" sldId="269"/>
            <ac:spMk id="3" creationId="{9343A6CA-6D8E-45D4-BBA9-00591AB557E5}"/>
          </ac:spMkLst>
        </pc:spChg>
      </pc:sldChg>
      <pc:sldChg chg="addSp modSp new mod">
        <pc:chgData name="Iryna Abramova" userId="cf8a27de836524f0" providerId="LiveId" clId="{6B7E71EB-80CC-4A6A-94E7-CD82C86A267C}" dt="2024-09-26T13:58:03.734" v="1656" actId="20577"/>
        <pc:sldMkLst>
          <pc:docMk/>
          <pc:sldMk cId="900478205" sldId="270"/>
        </pc:sldMkLst>
        <pc:spChg chg="add mod">
          <ac:chgData name="Iryna Abramova" userId="cf8a27de836524f0" providerId="LiveId" clId="{6B7E71EB-80CC-4A6A-94E7-CD82C86A267C}" dt="2024-09-26T13:58:03.734" v="1656" actId="20577"/>
          <ac:spMkLst>
            <pc:docMk/>
            <pc:sldMk cId="900478205" sldId="270"/>
            <ac:spMk id="3" creationId="{06ECB61D-5130-4957-AC8C-8CE9170FFB6A}"/>
          </ac:spMkLst>
        </pc:spChg>
      </pc:sldChg>
      <pc:sldChg chg="addSp modSp new mod">
        <pc:chgData name="Iryna Abramova" userId="cf8a27de836524f0" providerId="LiveId" clId="{6B7E71EB-80CC-4A6A-94E7-CD82C86A267C}" dt="2024-09-26T13:58:35.502" v="1662" actId="20577"/>
        <pc:sldMkLst>
          <pc:docMk/>
          <pc:sldMk cId="3991672242" sldId="271"/>
        </pc:sldMkLst>
        <pc:spChg chg="add mod">
          <ac:chgData name="Iryna Abramova" userId="cf8a27de836524f0" providerId="LiveId" clId="{6B7E71EB-80CC-4A6A-94E7-CD82C86A267C}" dt="2024-09-26T13:58:35.502" v="1662" actId="20577"/>
          <ac:spMkLst>
            <pc:docMk/>
            <pc:sldMk cId="3991672242" sldId="271"/>
            <ac:spMk id="3" creationId="{2663B63A-406E-46E1-ADCB-7520C9D46709}"/>
          </ac:spMkLst>
        </pc:spChg>
      </pc:sldChg>
      <pc:sldChg chg="addSp modSp new mod">
        <pc:chgData name="Iryna Abramova" userId="cf8a27de836524f0" providerId="LiveId" clId="{6B7E71EB-80CC-4A6A-94E7-CD82C86A267C}" dt="2024-09-26T14:00:12.717" v="1694" actId="113"/>
        <pc:sldMkLst>
          <pc:docMk/>
          <pc:sldMk cId="811223009" sldId="272"/>
        </pc:sldMkLst>
        <pc:spChg chg="add mod">
          <ac:chgData name="Iryna Abramova" userId="cf8a27de836524f0" providerId="LiveId" clId="{6B7E71EB-80CC-4A6A-94E7-CD82C86A267C}" dt="2024-09-26T14:00:12.717" v="1694" actId="113"/>
          <ac:spMkLst>
            <pc:docMk/>
            <pc:sldMk cId="811223009" sldId="272"/>
            <ac:spMk id="3" creationId="{87E261F0-6FDF-4B5A-B082-B88792DF2456}"/>
          </ac:spMkLst>
        </pc:spChg>
      </pc:sldChg>
      <pc:sldChg chg="addSp modSp new mod">
        <pc:chgData name="Iryna Abramova" userId="cf8a27de836524f0" providerId="LiveId" clId="{6B7E71EB-80CC-4A6A-94E7-CD82C86A267C}" dt="2024-09-27T06:33:24.275" v="2169" actId="21"/>
        <pc:sldMkLst>
          <pc:docMk/>
          <pc:sldMk cId="32682345" sldId="273"/>
        </pc:sldMkLst>
        <pc:spChg chg="add mod">
          <ac:chgData name="Iryna Abramova" userId="cf8a27de836524f0" providerId="LiveId" clId="{6B7E71EB-80CC-4A6A-94E7-CD82C86A267C}" dt="2024-09-27T06:33:24.275" v="2169" actId="21"/>
          <ac:spMkLst>
            <pc:docMk/>
            <pc:sldMk cId="32682345" sldId="273"/>
            <ac:spMk id="3" creationId="{F0317FD1-E726-4ADA-875A-2C32C37A9588}"/>
          </ac:spMkLst>
        </pc:spChg>
      </pc:sldChg>
      <pc:sldChg chg="addSp modSp new mod">
        <pc:chgData name="Iryna Abramova" userId="cf8a27de836524f0" providerId="LiveId" clId="{6B7E71EB-80CC-4A6A-94E7-CD82C86A267C}" dt="2024-09-27T06:33:34.763" v="2172" actId="255"/>
        <pc:sldMkLst>
          <pc:docMk/>
          <pc:sldMk cId="1233547187" sldId="274"/>
        </pc:sldMkLst>
        <pc:spChg chg="add mod">
          <ac:chgData name="Iryna Abramova" userId="cf8a27de836524f0" providerId="LiveId" clId="{6B7E71EB-80CC-4A6A-94E7-CD82C86A267C}" dt="2024-09-27T06:33:34.763" v="2172" actId="255"/>
          <ac:spMkLst>
            <pc:docMk/>
            <pc:sldMk cId="1233547187" sldId="274"/>
            <ac:spMk id="3" creationId="{8F1875C3-D494-4311-8262-4D7867E4DFC2}"/>
          </ac:spMkLst>
        </pc:spChg>
      </pc:sldChg>
      <pc:sldChg chg="addSp delSp modSp new mod ord">
        <pc:chgData name="Iryna Abramova" userId="cf8a27de836524f0" providerId="LiveId" clId="{6B7E71EB-80CC-4A6A-94E7-CD82C86A267C}" dt="2024-09-27T06:33:18.264" v="2168"/>
        <pc:sldMkLst>
          <pc:docMk/>
          <pc:sldMk cId="2878206982" sldId="275"/>
        </pc:sldMkLst>
        <pc:spChg chg="add mod">
          <ac:chgData name="Iryna Abramova" userId="cf8a27de836524f0" providerId="LiveId" clId="{6B7E71EB-80CC-4A6A-94E7-CD82C86A267C}" dt="2024-09-27T06:32:50.560" v="2166" actId="1076"/>
          <ac:spMkLst>
            <pc:docMk/>
            <pc:sldMk cId="2878206982" sldId="275"/>
            <ac:spMk id="4" creationId="{EC69F5D2-0B00-49B2-BF0E-631E75FE6D48}"/>
          </ac:spMkLst>
        </pc:spChg>
        <pc:graphicFrameChg chg="add del mod modGraphic">
          <ac:chgData name="Iryna Abramova" userId="cf8a27de836524f0" providerId="LiveId" clId="{6B7E71EB-80CC-4A6A-94E7-CD82C86A267C}" dt="2024-09-27T06:29:01.078" v="2122" actId="14100"/>
          <ac:graphicFrameMkLst>
            <pc:docMk/>
            <pc:sldMk cId="2878206982" sldId="275"/>
            <ac:graphicFrameMk id="2" creationId="{F4B79EF8-D9B5-44EC-B0F8-49A470615973}"/>
          </ac:graphicFrameMkLst>
        </pc:graphicFrameChg>
      </pc:sldChg>
      <pc:sldChg chg="addSp modSp new mod">
        <pc:chgData name="Iryna Abramova" userId="cf8a27de836524f0" providerId="LiveId" clId="{6B7E71EB-80CC-4A6A-94E7-CD82C86A267C}" dt="2024-09-27T08:13:30.014" v="3260" actId="122"/>
        <pc:sldMkLst>
          <pc:docMk/>
          <pc:sldMk cId="844752770" sldId="276"/>
        </pc:sldMkLst>
        <pc:spChg chg="add mod">
          <ac:chgData name="Iryna Abramova" userId="cf8a27de836524f0" providerId="LiveId" clId="{6B7E71EB-80CC-4A6A-94E7-CD82C86A267C}" dt="2024-09-27T08:13:30.014" v="3260" actId="122"/>
          <ac:spMkLst>
            <pc:docMk/>
            <pc:sldMk cId="844752770" sldId="276"/>
            <ac:spMk id="3" creationId="{4F72F821-D122-469E-9325-B07EE4358B06}"/>
          </ac:spMkLst>
        </pc:spChg>
      </pc:sldChg>
      <pc:sldChg chg="addSp modSp new mod">
        <pc:chgData name="Iryna Abramova" userId="cf8a27de836524f0" providerId="LiveId" clId="{6B7E71EB-80CC-4A6A-94E7-CD82C86A267C}" dt="2024-09-27T07:14:09.509" v="2200" actId="1076"/>
        <pc:sldMkLst>
          <pc:docMk/>
          <pc:sldMk cId="1012563631" sldId="277"/>
        </pc:sldMkLst>
        <pc:spChg chg="add mod">
          <ac:chgData name="Iryna Abramova" userId="cf8a27de836524f0" providerId="LiveId" clId="{6B7E71EB-80CC-4A6A-94E7-CD82C86A267C}" dt="2024-09-27T07:14:09.509" v="2200" actId="1076"/>
          <ac:spMkLst>
            <pc:docMk/>
            <pc:sldMk cId="1012563631" sldId="277"/>
            <ac:spMk id="3" creationId="{5C167F82-C4B6-49BD-92C3-00EB6B33EFD7}"/>
          </ac:spMkLst>
        </pc:spChg>
      </pc:sldChg>
      <pc:sldChg chg="addSp modSp new mod">
        <pc:chgData name="Iryna Abramova" userId="cf8a27de836524f0" providerId="LiveId" clId="{6B7E71EB-80CC-4A6A-94E7-CD82C86A267C}" dt="2024-09-27T07:21:43.685" v="2284" actId="113"/>
        <pc:sldMkLst>
          <pc:docMk/>
          <pc:sldMk cId="4283017863" sldId="278"/>
        </pc:sldMkLst>
        <pc:spChg chg="add mod">
          <ac:chgData name="Iryna Abramova" userId="cf8a27de836524f0" providerId="LiveId" clId="{6B7E71EB-80CC-4A6A-94E7-CD82C86A267C}" dt="2024-09-27T07:21:43.685" v="2284" actId="113"/>
          <ac:spMkLst>
            <pc:docMk/>
            <pc:sldMk cId="4283017863" sldId="278"/>
            <ac:spMk id="3" creationId="{F00AC4B5-3447-464F-B718-2CA430FFEC1C}"/>
          </ac:spMkLst>
        </pc:spChg>
      </pc:sldChg>
      <pc:sldChg chg="addSp modSp new mod">
        <pc:chgData name="Iryna Abramova" userId="cf8a27de836524f0" providerId="LiveId" clId="{6B7E71EB-80CC-4A6A-94E7-CD82C86A267C}" dt="2024-09-27T07:17:03.270" v="2227" actId="1076"/>
        <pc:sldMkLst>
          <pc:docMk/>
          <pc:sldMk cId="363931367" sldId="279"/>
        </pc:sldMkLst>
        <pc:spChg chg="add mod">
          <ac:chgData name="Iryna Abramova" userId="cf8a27de836524f0" providerId="LiveId" clId="{6B7E71EB-80CC-4A6A-94E7-CD82C86A267C}" dt="2024-09-27T07:17:03.270" v="2227" actId="1076"/>
          <ac:spMkLst>
            <pc:docMk/>
            <pc:sldMk cId="363931367" sldId="279"/>
            <ac:spMk id="3" creationId="{0661A146-6C14-4E05-B49B-8A5C9C393339}"/>
          </ac:spMkLst>
        </pc:spChg>
      </pc:sldChg>
      <pc:sldChg chg="addSp modSp new mod">
        <pc:chgData name="Iryna Abramova" userId="cf8a27de836524f0" providerId="LiveId" clId="{6B7E71EB-80CC-4A6A-94E7-CD82C86A267C}" dt="2024-09-27T07:43:29.118" v="2316" actId="114"/>
        <pc:sldMkLst>
          <pc:docMk/>
          <pc:sldMk cId="228416953" sldId="280"/>
        </pc:sldMkLst>
        <pc:spChg chg="add mod">
          <ac:chgData name="Iryna Abramova" userId="cf8a27de836524f0" providerId="LiveId" clId="{6B7E71EB-80CC-4A6A-94E7-CD82C86A267C}" dt="2024-09-27T07:43:29.118" v="2316" actId="114"/>
          <ac:spMkLst>
            <pc:docMk/>
            <pc:sldMk cId="228416953" sldId="280"/>
            <ac:spMk id="3" creationId="{D912BA67-FEFE-4180-9B4E-25C75DF4CF10}"/>
          </ac:spMkLst>
        </pc:spChg>
      </pc:sldChg>
      <pc:sldChg chg="addSp modSp new mod">
        <pc:chgData name="Iryna Abramova" userId="cf8a27de836524f0" providerId="LiveId" clId="{6B7E71EB-80CC-4A6A-94E7-CD82C86A267C}" dt="2024-09-27T08:13:59.802" v="3262" actId="14100"/>
        <pc:sldMkLst>
          <pc:docMk/>
          <pc:sldMk cId="1405876882" sldId="281"/>
        </pc:sldMkLst>
        <pc:spChg chg="add mod">
          <ac:chgData name="Iryna Abramova" userId="cf8a27de836524f0" providerId="LiveId" clId="{6B7E71EB-80CC-4A6A-94E7-CD82C86A267C}" dt="2024-09-27T08:13:59.802" v="3262" actId="14100"/>
          <ac:spMkLst>
            <pc:docMk/>
            <pc:sldMk cId="1405876882" sldId="281"/>
            <ac:spMk id="3" creationId="{027C6099-DF44-4B5E-85B9-4CFAA9802E80}"/>
          </ac:spMkLst>
        </pc:spChg>
      </pc:sldChg>
      <pc:sldChg chg="addSp modSp new mod">
        <pc:chgData name="Iryna Abramova" userId="cf8a27de836524f0" providerId="LiveId" clId="{6B7E71EB-80CC-4A6A-94E7-CD82C86A267C}" dt="2024-09-27T08:14:06.375" v="3264" actId="207"/>
        <pc:sldMkLst>
          <pc:docMk/>
          <pc:sldMk cId="285696328" sldId="282"/>
        </pc:sldMkLst>
        <pc:spChg chg="add mod">
          <ac:chgData name="Iryna Abramova" userId="cf8a27de836524f0" providerId="LiveId" clId="{6B7E71EB-80CC-4A6A-94E7-CD82C86A267C}" dt="2024-09-27T08:14:06.375" v="3264" actId="207"/>
          <ac:spMkLst>
            <pc:docMk/>
            <pc:sldMk cId="285696328" sldId="282"/>
            <ac:spMk id="3" creationId="{8D07806F-F2B1-48EF-9B14-B4D4305621BF}"/>
          </ac:spMkLst>
        </pc:spChg>
      </pc:sldChg>
      <pc:sldChg chg="addSp modSp new mod">
        <pc:chgData name="Iryna Abramova" userId="cf8a27de836524f0" providerId="LiveId" clId="{6B7E71EB-80CC-4A6A-94E7-CD82C86A267C}" dt="2024-09-27T08:14:14.530" v="3266" actId="207"/>
        <pc:sldMkLst>
          <pc:docMk/>
          <pc:sldMk cId="607696277" sldId="283"/>
        </pc:sldMkLst>
        <pc:spChg chg="add mod">
          <ac:chgData name="Iryna Abramova" userId="cf8a27de836524f0" providerId="LiveId" clId="{6B7E71EB-80CC-4A6A-94E7-CD82C86A267C}" dt="2024-09-27T08:14:14.530" v="3266" actId="207"/>
          <ac:spMkLst>
            <pc:docMk/>
            <pc:sldMk cId="607696277" sldId="283"/>
            <ac:spMk id="3" creationId="{94796C6A-9C42-4A6B-A7A8-70683AFE8601}"/>
          </ac:spMkLst>
        </pc:spChg>
      </pc:sldChg>
      <pc:sldChg chg="addSp delSp modSp new mod">
        <pc:chgData name="Iryna Abramova" userId="cf8a27de836524f0" providerId="LiveId" clId="{6B7E71EB-80CC-4A6A-94E7-CD82C86A267C}" dt="2024-09-27T08:12:32.251" v="3254" actId="255"/>
        <pc:sldMkLst>
          <pc:docMk/>
          <pc:sldMk cId="3623986554" sldId="284"/>
        </pc:sldMkLst>
        <pc:spChg chg="add mod">
          <ac:chgData name="Iryna Abramova" userId="cf8a27de836524f0" providerId="LiveId" clId="{6B7E71EB-80CC-4A6A-94E7-CD82C86A267C}" dt="2024-09-27T08:12:32.251" v="3254" actId="255"/>
          <ac:spMkLst>
            <pc:docMk/>
            <pc:sldMk cId="3623986554" sldId="284"/>
            <ac:spMk id="7" creationId="{A02E6742-E92A-4B96-8AFB-4D1CE6A3FC9C}"/>
          </ac:spMkLst>
        </pc:spChg>
        <pc:graphicFrameChg chg="add del modGraphic">
          <ac:chgData name="Iryna Abramova" userId="cf8a27de836524f0" providerId="LiveId" clId="{6B7E71EB-80CC-4A6A-94E7-CD82C86A267C}" dt="2024-09-27T07:49:10.866" v="2374" actId="478"/>
          <ac:graphicFrameMkLst>
            <pc:docMk/>
            <pc:sldMk cId="3623986554" sldId="284"/>
            <ac:graphicFrameMk id="2" creationId="{C7503894-257D-4434-B9D0-9A4D86D22711}"/>
          </ac:graphicFrameMkLst>
        </pc:graphicFrameChg>
        <pc:graphicFrameChg chg="add del modGraphic">
          <ac:chgData name="Iryna Abramova" userId="cf8a27de836524f0" providerId="LiveId" clId="{6B7E71EB-80CC-4A6A-94E7-CD82C86A267C}" dt="2024-09-27T07:49:08.443" v="2373" actId="478"/>
          <ac:graphicFrameMkLst>
            <pc:docMk/>
            <pc:sldMk cId="3623986554" sldId="284"/>
            <ac:graphicFrameMk id="3" creationId="{A5F4C3EE-39A9-4230-BC58-7B3109CF5873}"/>
          </ac:graphicFrameMkLst>
        </pc:graphicFrameChg>
        <pc:graphicFrameChg chg="add del modGraphic">
          <ac:chgData name="Iryna Abramova" userId="cf8a27de836524f0" providerId="LiveId" clId="{6B7E71EB-80CC-4A6A-94E7-CD82C86A267C}" dt="2024-09-27T07:49:26.837" v="2376" actId="1032"/>
          <ac:graphicFrameMkLst>
            <pc:docMk/>
            <pc:sldMk cId="3623986554" sldId="284"/>
            <ac:graphicFrameMk id="4" creationId="{E4F99E4C-CA08-4CE7-BE9A-0A7C8F66B94C}"/>
          </ac:graphicFrameMkLst>
        </pc:graphicFrameChg>
        <pc:graphicFrameChg chg="add mod modGraphic">
          <ac:chgData name="Iryna Abramova" userId="cf8a27de836524f0" providerId="LiveId" clId="{6B7E71EB-80CC-4A6A-94E7-CD82C86A267C}" dt="2024-09-27T08:12:07.847" v="3243" actId="14100"/>
          <ac:graphicFrameMkLst>
            <pc:docMk/>
            <pc:sldMk cId="3623986554" sldId="284"/>
            <ac:graphicFrameMk id="5" creationId="{E04920D1-3EE2-4552-A021-A6CBA86D936F}"/>
          </ac:graphicFrameMkLst>
        </pc:graphicFrameChg>
      </pc:sldChg>
      <pc:sldChg chg="addSp modSp new mod">
        <pc:chgData name="Iryna Abramova" userId="cf8a27de836524f0" providerId="LiveId" clId="{6B7E71EB-80CC-4A6A-94E7-CD82C86A267C}" dt="2024-09-27T08:15:16.727" v="3279" actId="20577"/>
        <pc:sldMkLst>
          <pc:docMk/>
          <pc:sldMk cId="458716507" sldId="285"/>
        </pc:sldMkLst>
        <pc:spChg chg="add mod">
          <ac:chgData name="Iryna Abramova" userId="cf8a27de836524f0" providerId="LiveId" clId="{6B7E71EB-80CC-4A6A-94E7-CD82C86A267C}" dt="2024-09-27T08:15:16.727" v="3279" actId="20577"/>
          <ac:spMkLst>
            <pc:docMk/>
            <pc:sldMk cId="458716507" sldId="285"/>
            <ac:spMk id="3" creationId="{46CEDE78-6B6C-4441-A989-ECDB2639955F}"/>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0F7EBB-D4AD-4CD0-B6A7-F4E1F8515C54}"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uk-UA"/>
        </a:p>
      </dgm:t>
    </dgm:pt>
    <dgm:pt modelId="{3B2C4B94-CDB8-4E1D-ABFE-04629243DFBD}">
      <dgm:prSet phldrT="[Текст]" custT="1"/>
      <dgm:spPr/>
      <dgm:t>
        <a:bodyPr/>
        <a:lstStyle/>
        <a:p>
          <a:r>
            <a:rPr lang="uk-UA" sz="1600" b="1" dirty="0">
              <a:solidFill>
                <a:schemeClr val="accent1"/>
              </a:solidFill>
            </a:rPr>
            <a:t>Методологічні принципи національної економіки як науки</a:t>
          </a:r>
        </a:p>
      </dgm:t>
    </dgm:pt>
    <dgm:pt modelId="{0728E451-470B-4610-8E25-ACDF9C579174}" type="parTrans" cxnId="{49B0F405-3CB3-4AA3-97B5-ABDE82EF0773}">
      <dgm:prSet/>
      <dgm:spPr/>
      <dgm:t>
        <a:bodyPr/>
        <a:lstStyle/>
        <a:p>
          <a:endParaRPr lang="uk-UA"/>
        </a:p>
      </dgm:t>
    </dgm:pt>
    <dgm:pt modelId="{BA6C15B1-1C6D-47E4-80C6-1ACA9388A8E5}" type="sibTrans" cxnId="{49B0F405-3CB3-4AA3-97B5-ABDE82EF0773}">
      <dgm:prSet/>
      <dgm:spPr/>
      <dgm:t>
        <a:bodyPr/>
        <a:lstStyle/>
        <a:p>
          <a:endParaRPr lang="uk-UA"/>
        </a:p>
      </dgm:t>
    </dgm:pt>
    <dgm:pt modelId="{B717BB95-463A-4573-9618-51738101381C}">
      <dgm:prSet phldrT="[Текст]" custT="1"/>
      <dgm:spPr/>
      <dgm:t>
        <a:bodyPr/>
        <a:lstStyle/>
        <a:p>
          <a:r>
            <a:rPr lang="uk-UA" sz="2400" kern="1200" dirty="0">
              <a:solidFill>
                <a:prstClr val="black">
                  <a:hueOff val="0"/>
                  <a:satOff val="0"/>
                  <a:lumOff val="0"/>
                  <a:alphaOff val="0"/>
                </a:prstClr>
              </a:solidFill>
              <a:latin typeface="Century Gothic" panose="020B0502020202020204"/>
              <a:ea typeface="+mn-ea"/>
              <a:cs typeface="+mn-cs"/>
            </a:rPr>
            <a:t>системності</a:t>
          </a:r>
        </a:p>
      </dgm:t>
    </dgm:pt>
    <dgm:pt modelId="{BD8C0B18-EC31-42CB-B9D4-94ACB3A748C8}" type="parTrans" cxnId="{D854C8EF-E392-4046-8C68-80294A1D6C3D}">
      <dgm:prSet/>
      <dgm:spPr/>
      <dgm:t>
        <a:bodyPr/>
        <a:lstStyle/>
        <a:p>
          <a:endParaRPr lang="uk-UA"/>
        </a:p>
      </dgm:t>
    </dgm:pt>
    <dgm:pt modelId="{3BFF823C-6E71-4379-A860-30066C02BC97}" type="sibTrans" cxnId="{D854C8EF-E392-4046-8C68-80294A1D6C3D}">
      <dgm:prSet/>
      <dgm:spPr/>
      <dgm:t>
        <a:bodyPr/>
        <a:lstStyle/>
        <a:p>
          <a:endParaRPr lang="uk-UA"/>
        </a:p>
      </dgm:t>
    </dgm:pt>
    <dgm:pt modelId="{F90429B8-738A-4744-AEDD-32C6B309D852}">
      <dgm:prSet phldrT="[Текст]" custT="1"/>
      <dgm:spPr/>
      <dgm:t>
        <a:bodyPr/>
        <a:lstStyle/>
        <a:p>
          <a:r>
            <a:rPr lang="uk-UA" sz="2400" kern="1200" dirty="0">
              <a:solidFill>
                <a:prstClr val="black">
                  <a:hueOff val="0"/>
                  <a:satOff val="0"/>
                  <a:lumOff val="0"/>
                  <a:alphaOff val="0"/>
                </a:prstClr>
              </a:solidFill>
              <a:latin typeface="Century Gothic" panose="020B0502020202020204"/>
              <a:ea typeface="+mn-ea"/>
              <a:cs typeface="+mn-cs"/>
            </a:rPr>
            <a:t>науковості</a:t>
          </a:r>
        </a:p>
      </dgm:t>
    </dgm:pt>
    <dgm:pt modelId="{CCB8F1FC-05F7-4F7E-A36F-306DEE1DD019}" type="parTrans" cxnId="{0EA092E8-36E2-4D12-BEFE-445A07C5D7A0}">
      <dgm:prSet/>
      <dgm:spPr/>
      <dgm:t>
        <a:bodyPr/>
        <a:lstStyle/>
        <a:p>
          <a:endParaRPr lang="uk-UA"/>
        </a:p>
      </dgm:t>
    </dgm:pt>
    <dgm:pt modelId="{B5630182-ECFD-42E0-86C1-E6390BFA63D7}" type="sibTrans" cxnId="{0EA092E8-36E2-4D12-BEFE-445A07C5D7A0}">
      <dgm:prSet/>
      <dgm:spPr/>
      <dgm:t>
        <a:bodyPr/>
        <a:lstStyle/>
        <a:p>
          <a:endParaRPr lang="uk-UA"/>
        </a:p>
      </dgm:t>
    </dgm:pt>
    <dgm:pt modelId="{27380D6F-02DE-4E9D-981B-907857419497}">
      <dgm:prSet phldrT="[Текст]" custT="1"/>
      <dgm:spPr/>
      <dgm:t>
        <a:bodyPr/>
        <a:lstStyle/>
        <a:p>
          <a:r>
            <a:rPr lang="uk-UA" sz="2400" kern="1200" dirty="0">
              <a:solidFill>
                <a:prstClr val="black">
                  <a:hueOff val="0"/>
                  <a:satOff val="0"/>
                  <a:lumOff val="0"/>
                  <a:alphaOff val="0"/>
                </a:prstClr>
              </a:solidFill>
              <a:latin typeface="Century Gothic" panose="020B0502020202020204"/>
              <a:ea typeface="+mn-ea"/>
              <a:cs typeface="+mn-cs"/>
            </a:rPr>
            <a:t>діалектичної</a:t>
          </a:r>
          <a:r>
            <a:rPr lang="uk-UA" sz="4000" kern="1200" dirty="0"/>
            <a:t> </a:t>
          </a:r>
          <a:r>
            <a:rPr lang="uk-UA" sz="2400" kern="1200" dirty="0">
              <a:solidFill>
                <a:prstClr val="black">
                  <a:hueOff val="0"/>
                  <a:satOff val="0"/>
                  <a:lumOff val="0"/>
                  <a:alphaOff val="0"/>
                </a:prstClr>
              </a:solidFill>
              <a:latin typeface="Century Gothic" panose="020B0502020202020204"/>
              <a:ea typeface="+mn-ea"/>
              <a:cs typeface="+mn-cs"/>
            </a:rPr>
            <a:t>єдності</a:t>
          </a:r>
        </a:p>
      </dgm:t>
    </dgm:pt>
    <dgm:pt modelId="{5A234331-138A-4BFA-B598-3AB8C45B5AAD}" type="parTrans" cxnId="{DF994532-911B-4AD7-91B8-F7002B59F096}">
      <dgm:prSet/>
      <dgm:spPr/>
      <dgm:t>
        <a:bodyPr/>
        <a:lstStyle/>
        <a:p>
          <a:endParaRPr lang="uk-UA"/>
        </a:p>
      </dgm:t>
    </dgm:pt>
    <dgm:pt modelId="{EBD25966-8A18-42AF-9D7B-1685855D42A4}" type="sibTrans" cxnId="{DF994532-911B-4AD7-91B8-F7002B59F096}">
      <dgm:prSet/>
      <dgm:spPr/>
      <dgm:t>
        <a:bodyPr/>
        <a:lstStyle/>
        <a:p>
          <a:endParaRPr lang="uk-UA"/>
        </a:p>
      </dgm:t>
    </dgm:pt>
    <dgm:pt modelId="{0B8674FD-2348-43E3-84C5-2BCE1F2F429E}">
      <dgm:prSet phldrT="[Текст]" custT="1"/>
      <dgm:spPr/>
      <dgm:t>
        <a:bodyPr/>
        <a:lstStyle/>
        <a:p>
          <a:r>
            <a:rPr lang="uk-UA" sz="2400" dirty="0"/>
            <a:t>історичності</a:t>
          </a:r>
        </a:p>
      </dgm:t>
    </dgm:pt>
    <dgm:pt modelId="{7D20294B-4D44-43C1-B185-CBE525A25BEC}" type="parTrans" cxnId="{D95E397A-C6F0-4C3F-931F-0778047ED441}">
      <dgm:prSet/>
      <dgm:spPr/>
      <dgm:t>
        <a:bodyPr/>
        <a:lstStyle/>
        <a:p>
          <a:endParaRPr lang="uk-UA"/>
        </a:p>
      </dgm:t>
    </dgm:pt>
    <dgm:pt modelId="{B28B4031-D1AB-46C0-8EE3-33AF367D999D}" type="sibTrans" cxnId="{D95E397A-C6F0-4C3F-931F-0778047ED441}">
      <dgm:prSet/>
      <dgm:spPr/>
      <dgm:t>
        <a:bodyPr/>
        <a:lstStyle/>
        <a:p>
          <a:endParaRPr lang="uk-UA"/>
        </a:p>
      </dgm:t>
    </dgm:pt>
    <dgm:pt modelId="{A09C0ED2-0554-437A-9872-B60815BCFB4F}">
      <dgm:prSet phldrT="[Текст]" custT="1"/>
      <dgm:spPr/>
      <dgm:t>
        <a:bodyPr/>
        <a:lstStyle/>
        <a:p>
          <a:r>
            <a:rPr lang="uk-UA" sz="2400" dirty="0"/>
            <a:t>безперервності</a:t>
          </a:r>
        </a:p>
      </dgm:t>
    </dgm:pt>
    <dgm:pt modelId="{ADDE430D-0E3E-4CFD-AB0E-83E5A863D029}" type="parTrans" cxnId="{305A89F1-CB1A-4C73-84E1-F2D420304D55}">
      <dgm:prSet/>
      <dgm:spPr/>
      <dgm:t>
        <a:bodyPr/>
        <a:lstStyle/>
        <a:p>
          <a:endParaRPr lang="uk-UA"/>
        </a:p>
      </dgm:t>
    </dgm:pt>
    <dgm:pt modelId="{233E3547-9E5F-4296-8250-E7F55FB85A58}" type="sibTrans" cxnId="{305A89F1-CB1A-4C73-84E1-F2D420304D55}">
      <dgm:prSet/>
      <dgm:spPr/>
      <dgm:t>
        <a:bodyPr/>
        <a:lstStyle/>
        <a:p>
          <a:endParaRPr lang="uk-UA"/>
        </a:p>
      </dgm:t>
    </dgm:pt>
    <dgm:pt modelId="{1DF388B2-5433-4C0C-BD57-AD3C61B90B73}" type="pres">
      <dgm:prSet presAssocID="{F40F7EBB-D4AD-4CD0-B6A7-F4E1F8515C54}" presName="vert0" presStyleCnt="0">
        <dgm:presLayoutVars>
          <dgm:dir/>
          <dgm:animOne val="branch"/>
          <dgm:animLvl val="lvl"/>
        </dgm:presLayoutVars>
      </dgm:prSet>
      <dgm:spPr/>
    </dgm:pt>
    <dgm:pt modelId="{EC17B072-E733-4F5E-9494-21A0DC696B42}" type="pres">
      <dgm:prSet presAssocID="{3B2C4B94-CDB8-4E1D-ABFE-04629243DFBD}" presName="thickLine" presStyleLbl="alignNode1" presStyleIdx="0" presStyleCnt="1"/>
      <dgm:spPr/>
    </dgm:pt>
    <dgm:pt modelId="{96829191-9492-409A-8242-A02839A03D83}" type="pres">
      <dgm:prSet presAssocID="{3B2C4B94-CDB8-4E1D-ABFE-04629243DFBD}" presName="horz1" presStyleCnt="0"/>
      <dgm:spPr/>
    </dgm:pt>
    <dgm:pt modelId="{DE348F60-0F92-42BA-A3F8-14758E3C4798}" type="pres">
      <dgm:prSet presAssocID="{3B2C4B94-CDB8-4E1D-ABFE-04629243DFBD}" presName="tx1" presStyleLbl="revTx" presStyleIdx="0" presStyleCnt="6" custScaleX="124074"/>
      <dgm:spPr/>
    </dgm:pt>
    <dgm:pt modelId="{D0E743AA-D62B-483C-AB68-CDC7E7A208FD}" type="pres">
      <dgm:prSet presAssocID="{3B2C4B94-CDB8-4E1D-ABFE-04629243DFBD}" presName="vert1" presStyleCnt="0"/>
      <dgm:spPr/>
    </dgm:pt>
    <dgm:pt modelId="{FE07F27B-50C0-44BC-94F4-485F934679D1}" type="pres">
      <dgm:prSet presAssocID="{B717BB95-463A-4573-9618-51738101381C}" presName="vertSpace2a" presStyleCnt="0"/>
      <dgm:spPr/>
    </dgm:pt>
    <dgm:pt modelId="{200098DE-7AD9-4D50-9C89-B76AF57828C6}" type="pres">
      <dgm:prSet presAssocID="{B717BB95-463A-4573-9618-51738101381C}" presName="horz2" presStyleCnt="0"/>
      <dgm:spPr/>
    </dgm:pt>
    <dgm:pt modelId="{CCE09D0A-02DD-4149-B0E8-E8DB05F928E0}" type="pres">
      <dgm:prSet presAssocID="{B717BB95-463A-4573-9618-51738101381C}" presName="horzSpace2" presStyleCnt="0"/>
      <dgm:spPr/>
    </dgm:pt>
    <dgm:pt modelId="{2F3D2054-485F-4F2C-BF45-D40CA1201D3A}" type="pres">
      <dgm:prSet presAssocID="{B717BB95-463A-4573-9618-51738101381C}" presName="tx2" presStyleLbl="revTx" presStyleIdx="1" presStyleCnt="6"/>
      <dgm:spPr/>
    </dgm:pt>
    <dgm:pt modelId="{D2B9D674-FEF2-4E94-AD63-4DC50D57650A}" type="pres">
      <dgm:prSet presAssocID="{B717BB95-463A-4573-9618-51738101381C}" presName="vert2" presStyleCnt="0"/>
      <dgm:spPr/>
    </dgm:pt>
    <dgm:pt modelId="{4345EF37-05D7-4C9B-9B81-3876CF36EFB2}" type="pres">
      <dgm:prSet presAssocID="{B717BB95-463A-4573-9618-51738101381C}" presName="thinLine2b" presStyleLbl="callout" presStyleIdx="0" presStyleCnt="5"/>
      <dgm:spPr/>
    </dgm:pt>
    <dgm:pt modelId="{9944BE86-ACEF-4F0A-85EF-374867832BC1}" type="pres">
      <dgm:prSet presAssocID="{B717BB95-463A-4573-9618-51738101381C}" presName="vertSpace2b" presStyleCnt="0"/>
      <dgm:spPr/>
    </dgm:pt>
    <dgm:pt modelId="{6A17336E-D83C-4950-8E1B-03216EC2E726}" type="pres">
      <dgm:prSet presAssocID="{F90429B8-738A-4744-AEDD-32C6B309D852}" presName="horz2" presStyleCnt="0"/>
      <dgm:spPr/>
    </dgm:pt>
    <dgm:pt modelId="{FD345028-104F-4E5B-BB73-0B9732071486}" type="pres">
      <dgm:prSet presAssocID="{F90429B8-738A-4744-AEDD-32C6B309D852}" presName="horzSpace2" presStyleCnt="0"/>
      <dgm:spPr/>
    </dgm:pt>
    <dgm:pt modelId="{55C649A2-DC52-40D7-83C3-F6FF8C451CB5}" type="pres">
      <dgm:prSet presAssocID="{F90429B8-738A-4744-AEDD-32C6B309D852}" presName="tx2" presStyleLbl="revTx" presStyleIdx="2" presStyleCnt="6"/>
      <dgm:spPr/>
    </dgm:pt>
    <dgm:pt modelId="{4CE92777-7B52-4BC1-ACE3-D3B9ADE45590}" type="pres">
      <dgm:prSet presAssocID="{F90429B8-738A-4744-AEDD-32C6B309D852}" presName="vert2" presStyleCnt="0"/>
      <dgm:spPr/>
    </dgm:pt>
    <dgm:pt modelId="{E479F1DA-75E0-4075-B98E-A4B5DBDCCD72}" type="pres">
      <dgm:prSet presAssocID="{F90429B8-738A-4744-AEDD-32C6B309D852}" presName="thinLine2b" presStyleLbl="callout" presStyleIdx="1" presStyleCnt="5"/>
      <dgm:spPr/>
    </dgm:pt>
    <dgm:pt modelId="{2415B6CA-EC1A-4EAA-B55D-D214F6DCC053}" type="pres">
      <dgm:prSet presAssocID="{F90429B8-738A-4744-AEDD-32C6B309D852}" presName="vertSpace2b" presStyleCnt="0"/>
      <dgm:spPr/>
    </dgm:pt>
    <dgm:pt modelId="{E429C275-C0E8-4053-882A-F77F6FDDEF06}" type="pres">
      <dgm:prSet presAssocID="{27380D6F-02DE-4E9D-981B-907857419497}" presName="horz2" presStyleCnt="0"/>
      <dgm:spPr/>
    </dgm:pt>
    <dgm:pt modelId="{86D2EED0-B2B5-4B14-B514-CF34FB48D8F7}" type="pres">
      <dgm:prSet presAssocID="{27380D6F-02DE-4E9D-981B-907857419497}" presName="horzSpace2" presStyleCnt="0"/>
      <dgm:spPr/>
    </dgm:pt>
    <dgm:pt modelId="{06DB4DA2-8991-4B1F-9B2F-D0F4ABF1727E}" type="pres">
      <dgm:prSet presAssocID="{27380D6F-02DE-4E9D-981B-907857419497}" presName="tx2" presStyleLbl="revTx" presStyleIdx="3" presStyleCnt="6"/>
      <dgm:spPr/>
    </dgm:pt>
    <dgm:pt modelId="{31B1E72F-0423-4AD4-9BF2-5CCE1819E9B0}" type="pres">
      <dgm:prSet presAssocID="{27380D6F-02DE-4E9D-981B-907857419497}" presName="vert2" presStyleCnt="0"/>
      <dgm:spPr/>
    </dgm:pt>
    <dgm:pt modelId="{95E53267-43BB-49C9-A2BE-D62B90045F97}" type="pres">
      <dgm:prSet presAssocID="{27380D6F-02DE-4E9D-981B-907857419497}" presName="thinLine2b" presStyleLbl="callout" presStyleIdx="2" presStyleCnt="5"/>
      <dgm:spPr/>
    </dgm:pt>
    <dgm:pt modelId="{35EF15E3-E8A1-4B82-8EEA-2361526EFC35}" type="pres">
      <dgm:prSet presAssocID="{27380D6F-02DE-4E9D-981B-907857419497}" presName="vertSpace2b" presStyleCnt="0"/>
      <dgm:spPr/>
    </dgm:pt>
    <dgm:pt modelId="{C84721C4-8DA1-4C62-90E4-C48C3205A9B7}" type="pres">
      <dgm:prSet presAssocID="{0B8674FD-2348-43E3-84C5-2BCE1F2F429E}" presName="horz2" presStyleCnt="0"/>
      <dgm:spPr/>
    </dgm:pt>
    <dgm:pt modelId="{DD046D75-E66F-463E-A1C0-DA656E960E29}" type="pres">
      <dgm:prSet presAssocID="{0B8674FD-2348-43E3-84C5-2BCE1F2F429E}" presName="horzSpace2" presStyleCnt="0"/>
      <dgm:spPr/>
    </dgm:pt>
    <dgm:pt modelId="{23E48B0A-C01E-4A3D-8B04-BFF737F283E2}" type="pres">
      <dgm:prSet presAssocID="{0B8674FD-2348-43E3-84C5-2BCE1F2F429E}" presName="tx2" presStyleLbl="revTx" presStyleIdx="4" presStyleCnt="6"/>
      <dgm:spPr/>
    </dgm:pt>
    <dgm:pt modelId="{98B22B93-F83D-4270-B647-25974A1D98E7}" type="pres">
      <dgm:prSet presAssocID="{0B8674FD-2348-43E3-84C5-2BCE1F2F429E}" presName="vert2" presStyleCnt="0"/>
      <dgm:spPr/>
    </dgm:pt>
    <dgm:pt modelId="{5C85C137-6F01-4A93-B05F-AD99A6306428}" type="pres">
      <dgm:prSet presAssocID="{0B8674FD-2348-43E3-84C5-2BCE1F2F429E}" presName="thinLine2b" presStyleLbl="callout" presStyleIdx="3" presStyleCnt="5"/>
      <dgm:spPr/>
    </dgm:pt>
    <dgm:pt modelId="{5727BFD3-BEDC-425D-92E1-8342EE219EB3}" type="pres">
      <dgm:prSet presAssocID="{0B8674FD-2348-43E3-84C5-2BCE1F2F429E}" presName="vertSpace2b" presStyleCnt="0"/>
      <dgm:spPr/>
    </dgm:pt>
    <dgm:pt modelId="{2832184D-2863-4CD0-9425-44F325CFAD41}" type="pres">
      <dgm:prSet presAssocID="{A09C0ED2-0554-437A-9872-B60815BCFB4F}" presName="horz2" presStyleCnt="0"/>
      <dgm:spPr/>
    </dgm:pt>
    <dgm:pt modelId="{0EC41087-AA76-45FA-A007-2D83B5FC3EE5}" type="pres">
      <dgm:prSet presAssocID="{A09C0ED2-0554-437A-9872-B60815BCFB4F}" presName="horzSpace2" presStyleCnt="0"/>
      <dgm:spPr/>
    </dgm:pt>
    <dgm:pt modelId="{171F7DA6-766E-411C-B586-79B11A70F32E}" type="pres">
      <dgm:prSet presAssocID="{A09C0ED2-0554-437A-9872-B60815BCFB4F}" presName="tx2" presStyleLbl="revTx" presStyleIdx="5" presStyleCnt="6"/>
      <dgm:spPr/>
    </dgm:pt>
    <dgm:pt modelId="{59CBA272-4F15-4C51-8832-205B76BA7343}" type="pres">
      <dgm:prSet presAssocID="{A09C0ED2-0554-437A-9872-B60815BCFB4F}" presName="vert2" presStyleCnt="0"/>
      <dgm:spPr/>
    </dgm:pt>
    <dgm:pt modelId="{9FC8A969-0AE8-4464-B8D4-3DB8E36E11DE}" type="pres">
      <dgm:prSet presAssocID="{A09C0ED2-0554-437A-9872-B60815BCFB4F}" presName="thinLine2b" presStyleLbl="callout" presStyleIdx="4" presStyleCnt="5"/>
      <dgm:spPr/>
    </dgm:pt>
    <dgm:pt modelId="{4D11C1CF-0341-460D-8FF9-DE08BA29B1BD}" type="pres">
      <dgm:prSet presAssocID="{A09C0ED2-0554-437A-9872-B60815BCFB4F}" presName="vertSpace2b" presStyleCnt="0"/>
      <dgm:spPr/>
    </dgm:pt>
  </dgm:ptLst>
  <dgm:cxnLst>
    <dgm:cxn modelId="{49B0F405-3CB3-4AA3-97B5-ABDE82EF0773}" srcId="{F40F7EBB-D4AD-4CD0-B6A7-F4E1F8515C54}" destId="{3B2C4B94-CDB8-4E1D-ABFE-04629243DFBD}" srcOrd="0" destOrd="0" parTransId="{0728E451-470B-4610-8E25-ACDF9C579174}" sibTransId="{BA6C15B1-1C6D-47E4-80C6-1ACA9388A8E5}"/>
    <dgm:cxn modelId="{C19C9D29-52B1-4877-ABFB-17669B2F18BE}" type="presOf" srcId="{F90429B8-738A-4744-AEDD-32C6B309D852}" destId="{55C649A2-DC52-40D7-83C3-F6FF8C451CB5}" srcOrd="0" destOrd="0" presId="urn:microsoft.com/office/officeart/2008/layout/LinedList"/>
    <dgm:cxn modelId="{2965982E-0C58-4C77-9607-E615338BF2D1}" type="presOf" srcId="{27380D6F-02DE-4E9D-981B-907857419497}" destId="{06DB4DA2-8991-4B1F-9B2F-D0F4ABF1727E}" srcOrd="0" destOrd="0" presId="urn:microsoft.com/office/officeart/2008/layout/LinedList"/>
    <dgm:cxn modelId="{DF994532-911B-4AD7-91B8-F7002B59F096}" srcId="{3B2C4B94-CDB8-4E1D-ABFE-04629243DFBD}" destId="{27380D6F-02DE-4E9D-981B-907857419497}" srcOrd="2" destOrd="0" parTransId="{5A234331-138A-4BFA-B598-3AB8C45B5AAD}" sibTransId="{EBD25966-8A18-42AF-9D7B-1685855D42A4}"/>
    <dgm:cxn modelId="{67259361-01E1-4679-A89C-06A610E00A5B}" type="presOf" srcId="{A09C0ED2-0554-437A-9872-B60815BCFB4F}" destId="{171F7DA6-766E-411C-B586-79B11A70F32E}" srcOrd="0" destOrd="0" presId="urn:microsoft.com/office/officeart/2008/layout/LinedList"/>
    <dgm:cxn modelId="{D95E397A-C6F0-4C3F-931F-0778047ED441}" srcId="{3B2C4B94-CDB8-4E1D-ABFE-04629243DFBD}" destId="{0B8674FD-2348-43E3-84C5-2BCE1F2F429E}" srcOrd="3" destOrd="0" parTransId="{7D20294B-4D44-43C1-B185-CBE525A25BEC}" sibTransId="{B28B4031-D1AB-46C0-8EE3-33AF367D999D}"/>
    <dgm:cxn modelId="{E91BC990-013D-4468-90A2-3BF7D089C0B8}" type="presOf" srcId="{0B8674FD-2348-43E3-84C5-2BCE1F2F429E}" destId="{23E48B0A-C01E-4A3D-8B04-BFF737F283E2}" srcOrd="0" destOrd="0" presId="urn:microsoft.com/office/officeart/2008/layout/LinedList"/>
    <dgm:cxn modelId="{59E970A8-55DF-4775-946A-048CDCD2AB95}" type="presOf" srcId="{3B2C4B94-CDB8-4E1D-ABFE-04629243DFBD}" destId="{DE348F60-0F92-42BA-A3F8-14758E3C4798}" srcOrd="0" destOrd="0" presId="urn:microsoft.com/office/officeart/2008/layout/LinedList"/>
    <dgm:cxn modelId="{A714E8CC-036A-42CA-B820-51EC53AA266C}" type="presOf" srcId="{B717BB95-463A-4573-9618-51738101381C}" destId="{2F3D2054-485F-4F2C-BF45-D40CA1201D3A}" srcOrd="0" destOrd="0" presId="urn:microsoft.com/office/officeart/2008/layout/LinedList"/>
    <dgm:cxn modelId="{0EA092E8-36E2-4D12-BEFE-445A07C5D7A0}" srcId="{3B2C4B94-CDB8-4E1D-ABFE-04629243DFBD}" destId="{F90429B8-738A-4744-AEDD-32C6B309D852}" srcOrd="1" destOrd="0" parTransId="{CCB8F1FC-05F7-4F7E-A36F-306DEE1DD019}" sibTransId="{B5630182-ECFD-42E0-86C1-E6390BFA63D7}"/>
    <dgm:cxn modelId="{12FD95EA-CAEC-43F5-BD4D-92482DBAB7E9}" type="presOf" srcId="{F40F7EBB-D4AD-4CD0-B6A7-F4E1F8515C54}" destId="{1DF388B2-5433-4C0C-BD57-AD3C61B90B73}" srcOrd="0" destOrd="0" presId="urn:microsoft.com/office/officeart/2008/layout/LinedList"/>
    <dgm:cxn modelId="{D854C8EF-E392-4046-8C68-80294A1D6C3D}" srcId="{3B2C4B94-CDB8-4E1D-ABFE-04629243DFBD}" destId="{B717BB95-463A-4573-9618-51738101381C}" srcOrd="0" destOrd="0" parTransId="{BD8C0B18-EC31-42CB-B9D4-94ACB3A748C8}" sibTransId="{3BFF823C-6E71-4379-A860-30066C02BC97}"/>
    <dgm:cxn modelId="{305A89F1-CB1A-4C73-84E1-F2D420304D55}" srcId="{3B2C4B94-CDB8-4E1D-ABFE-04629243DFBD}" destId="{A09C0ED2-0554-437A-9872-B60815BCFB4F}" srcOrd="4" destOrd="0" parTransId="{ADDE430D-0E3E-4CFD-AB0E-83E5A863D029}" sibTransId="{233E3547-9E5F-4296-8250-E7F55FB85A58}"/>
    <dgm:cxn modelId="{71349E3A-F756-4AAD-B8A9-DF9E50CDC895}" type="presParOf" srcId="{1DF388B2-5433-4C0C-BD57-AD3C61B90B73}" destId="{EC17B072-E733-4F5E-9494-21A0DC696B42}" srcOrd="0" destOrd="0" presId="urn:microsoft.com/office/officeart/2008/layout/LinedList"/>
    <dgm:cxn modelId="{2DCA65BA-283E-4674-9120-13FF5B96DF18}" type="presParOf" srcId="{1DF388B2-5433-4C0C-BD57-AD3C61B90B73}" destId="{96829191-9492-409A-8242-A02839A03D83}" srcOrd="1" destOrd="0" presId="urn:microsoft.com/office/officeart/2008/layout/LinedList"/>
    <dgm:cxn modelId="{9174F92A-9C99-4D7F-8DE4-97E78926C4EF}" type="presParOf" srcId="{96829191-9492-409A-8242-A02839A03D83}" destId="{DE348F60-0F92-42BA-A3F8-14758E3C4798}" srcOrd="0" destOrd="0" presId="urn:microsoft.com/office/officeart/2008/layout/LinedList"/>
    <dgm:cxn modelId="{93207F58-C3B6-42D3-BAFC-3C062D7EB13A}" type="presParOf" srcId="{96829191-9492-409A-8242-A02839A03D83}" destId="{D0E743AA-D62B-483C-AB68-CDC7E7A208FD}" srcOrd="1" destOrd="0" presId="urn:microsoft.com/office/officeart/2008/layout/LinedList"/>
    <dgm:cxn modelId="{2DBFFDE2-CCB2-49A9-A900-386EBA8B1C8B}" type="presParOf" srcId="{D0E743AA-D62B-483C-AB68-CDC7E7A208FD}" destId="{FE07F27B-50C0-44BC-94F4-485F934679D1}" srcOrd="0" destOrd="0" presId="urn:microsoft.com/office/officeart/2008/layout/LinedList"/>
    <dgm:cxn modelId="{8C91AAB1-CB34-45FB-B2DB-343CE5D7D12B}" type="presParOf" srcId="{D0E743AA-D62B-483C-AB68-CDC7E7A208FD}" destId="{200098DE-7AD9-4D50-9C89-B76AF57828C6}" srcOrd="1" destOrd="0" presId="urn:microsoft.com/office/officeart/2008/layout/LinedList"/>
    <dgm:cxn modelId="{A2D94CE3-8B5A-4CEC-B7E0-9BB1881D25D6}" type="presParOf" srcId="{200098DE-7AD9-4D50-9C89-B76AF57828C6}" destId="{CCE09D0A-02DD-4149-B0E8-E8DB05F928E0}" srcOrd="0" destOrd="0" presId="urn:microsoft.com/office/officeart/2008/layout/LinedList"/>
    <dgm:cxn modelId="{094642E6-6C53-41BC-A0B9-230E761EE5D4}" type="presParOf" srcId="{200098DE-7AD9-4D50-9C89-B76AF57828C6}" destId="{2F3D2054-485F-4F2C-BF45-D40CA1201D3A}" srcOrd="1" destOrd="0" presId="urn:microsoft.com/office/officeart/2008/layout/LinedList"/>
    <dgm:cxn modelId="{BE26CF8D-E162-4626-8199-F8BE53C7E1BB}" type="presParOf" srcId="{200098DE-7AD9-4D50-9C89-B76AF57828C6}" destId="{D2B9D674-FEF2-4E94-AD63-4DC50D57650A}" srcOrd="2" destOrd="0" presId="urn:microsoft.com/office/officeart/2008/layout/LinedList"/>
    <dgm:cxn modelId="{1F60EF22-B957-4C09-8015-D4F21A6675D0}" type="presParOf" srcId="{D0E743AA-D62B-483C-AB68-CDC7E7A208FD}" destId="{4345EF37-05D7-4C9B-9B81-3876CF36EFB2}" srcOrd="2" destOrd="0" presId="urn:microsoft.com/office/officeart/2008/layout/LinedList"/>
    <dgm:cxn modelId="{5A2F00FA-F399-48DA-A625-CA64188338F7}" type="presParOf" srcId="{D0E743AA-D62B-483C-AB68-CDC7E7A208FD}" destId="{9944BE86-ACEF-4F0A-85EF-374867832BC1}" srcOrd="3" destOrd="0" presId="urn:microsoft.com/office/officeart/2008/layout/LinedList"/>
    <dgm:cxn modelId="{4D1C4463-FD3C-4FED-A82F-644B6868D511}" type="presParOf" srcId="{D0E743AA-D62B-483C-AB68-CDC7E7A208FD}" destId="{6A17336E-D83C-4950-8E1B-03216EC2E726}" srcOrd="4" destOrd="0" presId="urn:microsoft.com/office/officeart/2008/layout/LinedList"/>
    <dgm:cxn modelId="{C3292904-51CF-4C13-ADD4-217E3DDE803C}" type="presParOf" srcId="{6A17336E-D83C-4950-8E1B-03216EC2E726}" destId="{FD345028-104F-4E5B-BB73-0B9732071486}" srcOrd="0" destOrd="0" presId="urn:microsoft.com/office/officeart/2008/layout/LinedList"/>
    <dgm:cxn modelId="{B5DE7987-158F-4F0C-99A1-0491E2B95737}" type="presParOf" srcId="{6A17336E-D83C-4950-8E1B-03216EC2E726}" destId="{55C649A2-DC52-40D7-83C3-F6FF8C451CB5}" srcOrd="1" destOrd="0" presId="urn:microsoft.com/office/officeart/2008/layout/LinedList"/>
    <dgm:cxn modelId="{491771EA-BED8-4DC2-8685-2F5FF397D956}" type="presParOf" srcId="{6A17336E-D83C-4950-8E1B-03216EC2E726}" destId="{4CE92777-7B52-4BC1-ACE3-D3B9ADE45590}" srcOrd="2" destOrd="0" presId="urn:microsoft.com/office/officeart/2008/layout/LinedList"/>
    <dgm:cxn modelId="{DEFE4C7E-AF16-4997-AEC8-D54FB30B29AF}" type="presParOf" srcId="{D0E743AA-D62B-483C-AB68-CDC7E7A208FD}" destId="{E479F1DA-75E0-4075-B98E-A4B5DBDCCD72}" srcOrd="5" destOrd="0" presId="urn:microsoft.com/office/officeart/2008/layout/LinedList"/>
    <dgm:cxn modelId="{A7A6A535-912F-4F01-AD9E-CD55C236634A}" type="presParOf" srcId="{D0E743AA-D62B-483C-AB68-CDC7E7A208FD}" destId="{2415B6CA-EC1A-4EAA-B55D-D214F6DCC053}" srcOrd="6" destOrd="0" presId="urn:microsoft.com/office/officeart/2008/layout/LinedList"/>
    <dgm:cxn modelId="{2094C5B7-75AF-4958-B345-93D6F23D0BFF}" type="presParOf" srcId="{D0E743AA-D62B-483C-AB68-CDC7E7A208FD}" destId="{E429C275-C0E8-4053-882A-F77F6FDDEF06}" srcOrd="7" destOrd="0" presId="urn:microsoft.com/office/officeart/2008/layout/LinedList"/>
    <dgm:cxn modelId="{E5158AF5-FEA8-4029-9B48-5E0FE9EE5946}" type="presParOf" srcId="{E429C275-C0E8-4053-882A-F77F6FDDEF06}" destId="{86D2EED0-B2B5-4B14-B514-CF34FB48D8F7}" srcOrd="0" destOrd="0" presId="urn:microsoft.com/office/officeart/2008/layout/LinedList"/>
    <dgm:cxn modelId="{37F832C0-F90E-482F-82FD-173415D0975C}" type="presParOf" srcId="{E429C275-C0E8-4053-882A-F77F6FDDEF06}" destId="{06DB4DA2-8991-4B1F-9B2F-D0F4ABF1727E}" srcOrd="1" destOrd="0" presId="urn:microsoft.com/office/officeart/2008/layout/LinedList"/>
    <dgm:cxn modelId="{AEFB9383-1802-4BFF-976D-A05B30B460B5}" type="presParOf" srcId="{E429C275-C0E8-4053-882A-F77F6FDDEF06}" destId="{31B1E72F-0423-4AD4-9BF2-5CCE1819E9B0}" srcOrd="2" destOrd="0" presId="urn:microsoft.com/office/officeart/2008/layout/LinedList"/>
    <dgm:cxn modelId="{3C854035-4CB5-4F78-B075-9792E693A819}" type="presParOf" srcId="{D0E743AA-D62B-483C-AB68-CDC7E7A208FD}" destId="{95E53267-43BB-49C9-A2BE-D62B90045F97}" srcOrd="8" destOrd="0" presId="urn:microsoft.com/office/officeart/2008/layout/LinedList"/>
    <dgm:cxn modelId="{BC264F65-2956-4FFC-9401-DC544694B808}" type="presParOf" srcId="{D0E743AA-D62B-483C-AB68-CDC7E7A208FD}" destId="{35EF15E3-E8A1-4B82-8EEA-2361526EFC35}" srcOrd="9" destOrd="0" presId="urn:microsoft.com/office/officeart/2008/layout/LinedList"/>
    <dgm:cxn modelId="{4F6CCB56-817A-4726-8371-99979D19E3FD}" type="presParOf" srcId="{D0E743AA-D62B-483C-AB68-CDC7E7A208FD}" destId="{C84721C4-8DA1-4C62-90E4-C48C3205A9B7}" srcOrd="10" destOrd="0" presId="urn:microsoft.com/office/officeart/2008/layout/LinedList"/>
    <dgm:cxn modelId="{94F50CDC-B811-458C-BC7C-AB2AC23932AD}" type="presParOf" srcId="{C84721C4-8DA1-4C62-90E4-C48C3205A9B7}" destId="{DD046D75-E66F-463E-A1C0-DA656E960E29}" srcOrd="0" destOrd="0" presId="urn:microsoft.com/office/officeart/2008/layout/LinedList"/>
    <dgm:cxn modelId="{1B1D6493-79A0-4B90-89BA-E42648BE083C}" type="presParOf" srcId="{C84721C4-8DA1-4C62-90E4-C48C3205A9B7}" destId="{23E48B0A-C01E-4A3D-8B04-BFF737F283E2}" srcOrd="1" destOrd="0" presId="urn:microsoft.com/office/officeart/2008/layout/LinedList"/>
    <dgm:cxn modelId="{EA064733-32C9-4D2B-8BDD-BEF30B2F81EB}" type="presParOf" srcId="{C84721C4-8DA1-4C62-90E4-C48C3205A9B7}" destId="{98B22B93-F83D-4270-B647-25974A1D98E7}" srcOrd="2" destOrd="0" presId="urn:microsoft.com/office/officeart/2008/layout/LinedList"/>
    <dgm:cxn modelId="{630B1112-BD19-4F93-B45A-C4CAF9C2DB19}" type="presParOf" srcId="{D0E743AA-D62B-483C-AB68-CDC7E7A208FD}" destId="{5C85C137-6F01-4A93-B05F-AD99A6306428}" srcOrd="11" destOrd="0" presId="urn:microsoft.com/office/officeart/2008/layout/LinedList"/>
    <dgm:cxn modelId="{20F8A1E8-F18D-4171-BC5C-D9589AB1FCFD}" type="presParOf" srcId="{D0E743AA-D62B-483C-AB68-CDC7E7A208FD}" destId="{5727BFD3-BEDC-425D-92E1-8342EE219EB3}" srcOrd="12" destOrd="0" presId="urn:microsoft.com/office/officeart/2008/layout/LinedList"/>
    <dgm:cxn modelId="{FE86783B-4DC2-4703-975E-BF0D95A0ECC1}" type="presParOf" srcId="{D0E743AA-D62B-483C-AB68-CDC7E7A208FD}" destId="{2832184D-2863-4CD0-9425-44F325CFAD41}" srcOrd="13" destOrd="0" presId="urn:microsoft.com/office/officeart/2008/layout/LinedList"/>
    <dgm:cxn modelId="{03E50CAF-7AC0-4044-914D-2998B4A2F8FA}" type="presParOf" srcId="{2832184D-2863-4CD0-9425-44F325CFAD41}" destId="{0EC41087-AA76-45FA-A007-2D83B5FC3EE5}" srcOrd="0" destOrd="0" presId="urn:microsoft.com/office/officeart/2008/layout/LinedList"/>
    <dgm:cxn modelId="{F0759544-B065-41F6-AA7F-61828180525A}" type="presParOf" srcId="{2832184D-2863-4CD0-9425-44F325CFAD41}" destId="{171F7DA6-766E-411C-B586-79B11A70F32E}" srcOrd="1" destOrd="0" presId="urn:microsoft.com/office/officeart/2008/layout/LinedList"/>
    <dgm:cxn modelId="{CE895405-010C-45BE-9C2A-A2A0636C101C}" type="presParOf" srcId="{2832184D-2863-4CD0-9425-44F325CFAD41}" destId="{59CBA272-4F15-4C51-8832-205B76BA7343}" srcOrd="2" destOrd="0" presId="urn:microsoft.com/office/officeart/2008/layout/LinedList"/>
    <dgm:cxn modelId="{D7BE894C-460B-4EB0-A6CE-9CE1A98EEE28}" type="presParOf" srcId="{D0E743AA-D62B-483C-AB68-CDC7E7A208FD}" destId="{9FC8A969-0AE8-4464-B8D4-3DB8E36E11DE}" srcOrd="14" destOrd="0" presId="urn:microsoft.com/office/officeart/2008/layout/LinedList"/>
    <dgm:cxn modelId="{296FAB8D-0DCC-465A-91A4-91994B25C214}" type="presParOf" srcId="{D0E743AA-D62B-483C-AB68-CDC7E7A208FD}" destId="{4D11C1CF-0341-460D-8FF9-DE08BA29B1BD}" srcOrd="15"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B74FF1B-E71C-498C-BAD5-3AE178A86A78}"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uk-UA"/>
        </a:p>
      </dgm:t>
    </dgm:pt>
    <dgm:pt modelId="{946D9FB2-C1DA-4959-A0E2-70DA5CF927F0}">
      <dgm:prSet phldrT="[Текст]"/>
      <dgm:spPr/>
      <dgm:t>
        <a:bodyPr/>
        <a:lstStyle/>
        <a:p>
          <a:r>
            <a:rPr lang="uk-UA" dirty="0"/>
            <a:t>Загально наукові методи</a:t>
          </a:r>
        </a:p>
      </dgm:t>
    </dgm:pt>
    <dgm:pt modelId="{DB7C783E-22E5-4F65-9A28-BD3AFF285166}" type="parTrans" cxnId="{F8669586-C596-4771-A9EB-F80ED0AA6220}">
      <dgm:prSet/>
      <dgm:spPr/>
      <dgm:t>
        <a:bodyPr/>
        <a:lstStyle/>
        <a:p>
          <a:endParaRPr lang="uk-UA"/>
        </a:p>
      </dgm:t>
    </dgm:pt>
    <dgm:pt modelId="{59AFD7F4-C38F-4C42-B25E-BBD3C343F864}" type="sibTrans" cxnId="{F8669586-C596-4771-A9EB-F80ED0AA6220}">
      <dgm:prSet/>
      <dgm:spPr/>
      <dgm:t>
        <a:bodyPr/>
        <a:lstStyle/>
        <a:p>
          <a:endParaRPr lang="uk-UA"/>
        </a:p>
      </dgm:t>
    </dgm:pt>
    <dgm:pt modelId="{00F11E60-45EF-4944-96CB-C48F8E428CC0}">
      <dgm:prSet phldrT="[Текст]"/>
      <dgm:spPr/>
      <dgm:t>
        <a:bodyPr/>
        <a:lstStyle/>
        <a:p>
          <a:r>
            <a:rPr lang="uk-UA" b="1" dirty="0">
              <a:solidFill>
                <a:schemeClr val="accent1"/>
              </a:solidFill>
            </a:rPr>
            <a:t>Системний</a:t>
          </a:r>
          <a:r>
            <a:rPr lang="uk-UA" dirty="0"/>
            <a:t> (об’єднання окремих елементів в одне ціле)</a:t>
          </a:r>
        </a:p>
      </dgm:t>
    </dgm:pt>
    <dgm:pt modelId="{FE47177A-92F5-44B3-8340-79082DCB1D81}" type="parTrans" cxnId="{8DF7F07C-3669-4FDB-86BF-0E9FE87D977B}">
      <dgm:prSet/>
      <dgm:spPr/>
      <dgm:t>
        <a:bodyPr/>
        <a:lstStyle/>
        <a:p>
          <a:endParaRPr lang="uk-UA"/>
        </a:p>
      </dgm:t>
    </dgm:pt>
    <dgm:pt modelId="{D083D497-131C-46F2-B707-E00877D733F9}" type="sibTrans" cxnId="{8DF7F07C-3669-4FDB-86BF-0E9FE87D977B}">
      <dgm:prSet/>
      <dgm:spPr/>
      <dgm:t>
        <a:bodyPr/>
        <a:lstStyle/>
        <a:p>
          <a:endParaRPr lang="uk-UA"/>
        </a:p>
      </dgm:t>
    </dgm:pt>
    <dgm:pt modelId="{F93C2B24-05B0-4D34-9EC8-B2929CCB14BA}">
      <dgm:prSet phldrT="[Текст]"/>
      <dgm:spPr/>
      <dgm:t>
        <a:bodyPr/>
        <a:lstStyle/>
        <a:p>
          <a:r>
            <a:rPr lang="uk-UA" b="1" dirty="0">
              <a:solidFill>
                <a:schemeClr val="accent1"/>
              </a:solidFill>
            </a:rPr>
            <a:t>Наукова абстракція </a:t>
          </a:r>
          <a:r>
            <a:rPr lang="uk-UA" dirty="0"/>
            <a:t>(узагальнення основних властивостей об’єкта через відхилення другорядних деталей)</a:t>
          </a:r>
        </a:p>
      </dgm:t>
    </dgm:pt>
    <dgm:pt modelId="{CD3380C2-4555-4D01-B191-4287973D0245}" type="parTrans" cxnId="{8CE999F6-4708-43A4-8554-5342B75C4847}">
      <dgm:prSet/>
      <dgm:spPr/>
      <dgm:t>
        <a:bodyPr/>
        <a:lstStyle/>
        <a:p>
          <a:endParaRPr lang="uk-UA"/>
        </a:p>
      </dgm:t>
    </dgm:pt>
    <dgm:pt modelId="{3B393DF0-619F-4A2B-9264-18AB6295FE95}" type="sibTrans" cxnId="{8CE999F6-4708-43A4-8554-5342B75C4847}">
      <dgm:prSet/>
      <dgm:spPr/>
      <dgm:t>
        <a:bodyPr/>
        <a:lstStyle/>
        <a:p>
          <a:endParaRPr lang="uk-UA"/>
        </a:p>
      </dgm:t>
    </dgm:pt>
    <dgm:pt modelId="{81FEB282-0003-4B70-BB9E-CCE4E65538B5}">
      <dgm:prSet phldrT="[Текст]"/>
      <dgm:spPr/>
      <dgm:t>
        <a:bodyPr/>
        <a:lstStyle/>
        <a:p>
          <a:r>
            <a:rPr lang="uk-UA" dirty="0"/>
            <a:t>Спеціальні методи</a:t>
          </a:r>
        </a:p>
      </dgm:t>
    </dgm:pt>
    <dgm:pt modelId="{3B90046A-416E-4A96-BC15-17B95119FB7E}" type="parTrans" cxnId="{0EFD1184-9B57-430E-9051-E66016CBB7FA}">
      <dgm:prSet/>
      <dgm:spPr/>
      <dgm:t>
        <a:bodyPr/>
        <a:lstStyle/>
        <a:p>
          <a:endParaRPr lang="uk-UA"/>
        </a:p>
      </dgm:t>
    </dgm:pt>
    <dgm:pt modelId="{044B30AA-48B9-4F80-8F8C-31E1BACA3203}" type="sibTrans" cxnId="{0EFD1184-9B57-430E-9051-E66016CBB7FA}">
      <dgm:prSet/>
      <dgm:spPr/>
      <dgm:t>
        <a:bodyPr/>
        <a:lstStyle/>
        <a:p>
          <a:endParaRPr lang="uk-UA"/>
        </a:p>
      </dgm:t>
    </dgm:pt>
    <dgm:pt modelId="{92477F1B-34DA-482D-AD5A-CA5C8A0C37D6}">
      <dgm:prSet phldrT="[Текст]"/>
      <dgm:spPr/>
      <dgm:t>
        <a:bodyPr/>
        <a:lstStyle/>
        <a:p>
          <a:r>
            <a:rPr lang="uk-UA" b="1" dirty="0">
              <a:solidFill>
                <a:schemeClr val="accent1"/>
              </a:solidFill>
            </a:rPr>
            <a:t>Економіко-математичне моделювання  </a:t>
          </a:r>
          <a:r>
            <a:rPr lang="uk-UA" dirty="0"/>
            <a:t>(</a:t>
          </a:r>
          <a:r>
            <a:rPr lang="ru-RU" b="0" i="0" dirty="0" err="1"/>
            <a:t>дослідження</a:t>
          </a:r>
          <a:r>
            <a:rPr lang="ru-RU" b="0" i="0" dirty="0"/>
            <a:t> </a:t>
          </a:r>
          <a:r>
            <a:rPr lang="ru-RU" b="0" i="0" dirty="0" err="1"/>
            <a:t>економічних</a:t>
          </a:r>
          <a:r>
            <a:rPr lang="ru-RU" b="0" i="0" dirty="0"/>
            <a:t> </a:t>
          </a:r>
          <a:r>
            <a:rPr lang="ru-RU" b="0" i="0" dirty="0" err="1"/>
            <a:t>процесів</a:t>
          </a:r>
          <a:r>
            <a:rPr lang="ru-RU" b="0" i="0" dirty="0"/>
            <a:t> і систем за </a:t>
          </a:r>
          <a:r>
            <a:rPr lang="ru-RU" b="0" i="0" dirty="0" err="1"/>
            <a:t>допомогою</a:t>
          </a:r>
          <a:r>
            <a:rPr lang="ru-RU" b="0" i="0" dirty="0"/>
            <a:t> </a:t>
          </a:r>
          <a:r>
            <a:rPr lang="ru-RU" b="0" i="0" dirty="0" err="1"/>
            <a:t>математичних</a:t>
          </a:r>
          <a:r>
            <a:rPr lang="ru-RU" b="0" i="0" dirty="0"/>
            <a:t> моделей)</a:t>
          </a:r>
          <a:endParaRPr lang="uk-UA" dirty="0"/>
        </a:p>
      </dgm:t>
    </dgm:pt>
    <dgm:pt modelId="{2F16FB4D-50BE-4B0E-82FD-44D0F19C2B8A}" type="parTrans" cxnId="{4DA3EA45-422C-444F-8580-23832DFFCA43}">
      <dgm:prSet/>
      <dgm:spPr/>
      <dgm:t>
        <a:bodyPr/>
        <a:lstStyle/>
        <a:p>
          <a:endParaRPr lang="uk-UA"/>
        </a:p>
      </dgm:t>
    </dgm:pt>
    <dgm:pt modelId="{5EF63807-A21C-4EEC-A209-D29C09B6ABFA}" type="sibTrans" cxnId="{4DA3EA45-422C-444F-8580-23832DFFCA43}">
      <dgm:prSet/>
      <dgm:spPr/>
      <dgm:t>
        <a:bodyPr/>
        <a:lstStyle/>
        <a:p>
          <a:endParaRPr lang="uk-UA"/>
        </a:p>
      </dgm:t>
    </dgm:pt>
    <dgm:pt modelId="{EB579EBC-55E5-45B0-B7C3-589A1AB08682}">
      <dgm:prSet phldrT="[Текст]"/>
      <dgm:spPr/>
      <dgm:t>
        <a:bodyPr/>
        <a:lstStyle/>
        <a:p>
          <a:r>
            <a:rPr lang="ru-RU" b="1" i="0" dirty="0" err="1">
              <a:solidFill>
                <a:schemeClr val="accent1"/>
              </a:solidFill>
            </a:rPr>
            <a:t>Соціально-економічний</a:t>
          </a:r>
          <a:r>
            <a:rPr lang="ru-RU" b="1" i="0" dirty="0">
              <a:solidFill>
                <a:schemeClr val="accent1"/>
              </a:solidFill>
            </a:rPr>
            <a:t> </a:t>
          </a:r>
          <a:r>
            <a:rPr lang="ru-RU" b="1" i="0" dirty="0" err="1">
              <a:solidFill>
                <a:schemeClr val="accent1"/>
              </a:solidFill>
            </a:rPr>
            <a:t>експеримент</a:t>
          </a:r>
          <a:r>
            <a:rPr lang="ru-RU" b="1" i="0" dirty="0">
              <a:solidFill>
                <a:schemeClr val="accent1"/>
              </a:solidFill>
            </a:rPr>
            <a:t> </a:t>
          </a:r>
          <a:r>
            <a:rPr lang="ru-RU" b="0" i="0" dirty="0"/>
            <a:t>(</a:t>
          </a:r>
          <a:r>
            <a:rPr lang="ru-RU" b="0" i="0" dirty="0" err="1"/>
            <a:t>використовується</a:t>
          </a:r>
          <a:r>
            <a:rPr lang="ru-RU" b="0" i="0" dirty="0"/>
            <a:t> для </a:t>
          </a:r>
          <a:r>
            <a:rPr lang="ru-RU" b="0" i="0" dirty="0" err="1"/>
            <a:t>вивчення</a:t>
          </a:r>
          <a:r>
            <a:rPr lang="ru-RU" b="0" i="0" dirty="0"/>
            <a:t> </a:t>
          </a:r>
          <a:r>
            <a:rPr lang="ru-RU" b="0" i="0" dirty="0" err="1"/>
            <a:t>впливу</a:t>
          </a:r>
          <a:r>
            <a:rPr lang="ru-RU" b="0" i="0" dirty="0"/>
            <a:t> </a:t>
          </a:r>
          <a:r>
            <a:rPr lang="ru-RU" b="0" i="0" dirty="0" err="1"/>
            <a:t>різних</a:t>
          </a:r>
          <a:r>
            <a:rPr lang="ru-RU" b="0" i="0" dirty="0"/>
            <a:t> </a:t>
          </a:r>
          <a:r>
            <a:rPr lang="ru-RU" b="0" i="0" dirty="0" err="1"/>
            <a:t>соціальних</a:t>
          </a:r>
          <a:r>
            <a:rPr lang="ru-RU" b="0" i="0" dirty="0"/>
            <a:t> та </a:t>
          </a:r>
          <a:r>
            <a:rPr lang="ru-RU" b="0" i="0" dirty="0" err="1"/>
            <a:t>економічних</a:t>
          </a:r>
          <a:r>
            <a:rPr lang="ru-RU" b="0" i="0" dirty="0"/>
            <a:t> </a:t>
          </a:r>
          <a:r>
            <a:rPr lang="ru-RU" b="0" i="0" dirty="0" err="1"/>
            <a:t>факторів</a:t>
          </a:r>
          <a:r>
            <a:rPr lang="ru-RU" b="0" i="0" dirty="0"/>
            <a:t> на </a:t>
          </a:r>
          <a:r>
            <a:rPr lang="ru-RU" b="0" i="0" dirty="0" err="1"/>
            <a:t>поведінку</a:t>
          </a:r>
          <a:r>
            <a:rPr lang="ru-RU" b="0" i="0" dirty="0"/>
            <a:t> людей та </a:t>
          </a:r>
          <a:r>
            <a:rPr lang="ru-RU" b="0" i="0" dirty="0" err="1"/>
            <a:t>розвиток</a:t>
          </a:r>
          <a:r>
            <a:rPr lang="ru-RU" b="0" i="0" dirty="0"/>
            <a:t> </a:t>
          </a:r>
          <a:r>
            <a:rPr lang="ru-RU" b="0" i="0" dirty="0" err="1"/>
            <a:t>суспільства</a:t>
          </a:r>
          <a:r>
            <a:rPr lang="ru-RU" b="0" i="0" dirty="0"/>
            <a:t>)</a:t>
          </a:r>
          <a:endParaRPr lang="uk-UA" dirty="0"/>
        </a:p>
      </dgm:t>
    </dgm:pt>
    <dgm:pt modelId="{B65E4353-F92A-44B5-85CA-D2CF54DABF4E}" type="sibTrans" cxnId="{656411BA-B75E-4AB2-9382-D2FC63D8A62E}">
      <dgm:prSet/>
      <dgm:spPr/>
      <dgm:t>
        <a:bodyPr/>
        <a:lstStyle/>
        <a:p>
          <a:endParaRPr lang="uk-UA"/>
        </a:p>
      </dgm:t>
    </dgm:pt>
    <dgm:pt modelId="{C7450132-86D1-4C0E-9AED-D81ECA132119}" type="parTrans" cxnId="{656411BA-B75E-4AB2-9382-D2FC63D8A62E}">
      <dgm:prSet/>
      <dgm:spPr/>
      <dgm:t>
        <a:bodyPr/>
        <a:lstStyle/>
        <a:p>
          <a:endParaRPr lang="uk-UA"/>
        </a:p>
      </dgm:t>
    </dgm:pt>
    <dgm:pt modelId="{00FB6757-1FBA-42FF-BDAB-8F0DDC62EA44}">
      <dgm:prSet phldrT="[Текст]"/>
      <dgm:spPr/>
      <dgm:t>
        <a:bodyPr/>
        <a:lstStyle/>
        <a:p>
          <a:r>
            <a:rPr lang="uk-UA" b="1" dirty="0">
              <a:solidFill>
                <a:schemeClr val="accent1"/>
              </a:solidFill>
            </a:rPr>
            <a:t>Аналіз </a:t>
          </a:r>
          <a:r>
            <a:rPr lang="uk-UA" dirty="0"/>
            <a:t>(розкладання елементів на складові і вивчення їх окремо)</a:t>
          </a:r>
        </a:p>
      </dgm:t>
    </dgm:pt>
    <dgm:pt modelId="{5AB2FA60-9994-46AB-A202-C5BBB16F1FF9}" type="parTrans" cxnId="{95FE38AA-A841-431F-96E0-20D06755DB61}">
      <dgm:prSet/>
      <dgm:spPr/>
      <dgm:t>
        <a:bodyPr/>
        <a:lstStyle/>
        <a:p>
          <a:endParaRPr lang="uk-UA"/>
        </a:p>
      </dgm:t>
    </dgm:pt>
    <dgm:pt modelId="{CA46D2A7-D619-4F74-B64A-6E98664EEEE8}" type="sibTrans" cxnId="{95FE38AA-A841-431F-96E0-20D06755DB61}">
      <dgm:prSet/>
      <dgm:spPr/>
      <dgm:t>
        <a:bodyPr/>
        <a:lstStyle/>
        <a:p>
          <a:endParaRPr lang="uk-UA"/>
        </a:p>
      </dgm:t>
    </dgm:pt>
    <dgm:pt modelId="{E656A497-B9BF-44BC-A748-FCFA6952D7C8}">
      <dgm:prSet phldrT="[Текст]"/>
      <dgm:spPr/>
      <dgm:t>
        <a:bodyPr/>
        <a:lstStyle/>
        <a:p>
          <a:r>
            <a:rPr lang="uk-UA" b="1" dirty="0">
              <a:solidFill>
                <a:schemeClr val="accent1"/>
              </a:solidFill>
            </a:rPr>
            <a:t>Індукція </a:t>
          </a:r>
          <a:r>
            <a:rPr lang="uk-UA" dirty="0"/>
            <a:t>(формулювання загальних висновків на основі аналізу окремих фактів)</a:t>
          </a:r>
        </a:p>
      </dgm:t>
    </dgm:pt>
    <dgm:pt modelId="{CFD8C7A7-5BD3-45F7-9A7E-1FD813C9AE3F}" type="parTrans" cxnId="{24DC4286-27ED-4241-A119-A8BC03B2F6EB}">
      <dgm:prSet/>
      <dgm:spPr/>
      <dgm:t>
        <a:bodyPr/>
        <a:lstStyle/>
        <a:p>
          <a:endParaRPr lang="uk-UA"/>
        </a:p>
      </dgm:t>
    </dgm:pt>
    <dgm:pt modelId="{E7F9581F-3415-46B9-9FFC-1385DA5723CA}" type="sibTrans" cxnId="{24DC4286-27ED-4241-A119-A8BC03B2F6EB}">
      <dgm:prSet/>
      <dgm:spPr/>
      <dgm:t>
        <a:bodyPr/>
        <a:lstStyle/>
        <a:p>
          <a:endParaRPr lang="uk-UA"/>
        </a:p>
      </dgm:t>
    </dgm:pt>
    <dgm:pt modelId="{232B6916-1517-4D3B-A1F0-C15DE8D9856F}">
      <dgm:prSet phldrT="[Текст]"/>
      <dgm:spPr/>
      <dgm:t>
        <a:bodyPr/>
        <a:lstStyle/>
        <a:p>
          <a:r>
            <a:rPr lang="uk-UA" b="1" dirty="0">
              <a:solidFill>
                <a:schemeClr val="accent1"/>
              </a:solidFill>
            </a:rPr>
            <a:t>Логічний</a:t>
          </a:r>
          <a:r>
            <a:rPr lang="uk-UA" dirty="0"/>
            <a:t> (</a:t>
          </a:r>
          <a:r>
            <a:rPr lang="ru-RU" b="0" i="0" dirty="0" err="1"/>
            <a:t>вивчення</a:t>
          </a:r>
          <a:r>
            <a:rPr lang="ru-RU" b="0" i="0" dirty="0"/>
            <a:t> </a:t>
          </a:r>
          <a:r>
            <a:rPr lang="ru-RU" b="0" i="0" dirty="0" err="1"/>
            <a:t>об’єкта</a:t>
          </a:r>
          <a:r>
            <a:rPr lang="ru-RU" b="0" i="0" dirty="0"/>
            <a:t> через </a:t>
          </a:r>
          <a:r>
            <a:rPr lang="ru-RU" b="0" i="0" dirty="0" err="1"/>
            <a:t>аналіз</a:t>
          </a:r>
          <a:r>
            <a:rPr lang="ru-RU" b="0" i="0" dirty="0"/>
            <a:t> </a:t>
          </a:r>
          <a:r>
            <a:rPr lang="ru-RU" b="0" i="0" dirty="0" err="1"/>
            <a:t>його</a:t>
          </a:r>
          <a:r>
            <a:rPr lang="ru-RU" b="0" i="0" dirty="0"/>
            <a:t> </a:t>
          </a:r>
          <a:r>
            <a:rPr lang="ru-RU" b="0" i="0" dirty="0" err="1"/>
            <a:t>структури</a:t>
          </a:r>
          <a:r>
            <a:rPr lang="ru-RU" b="0" i="0" dirty="0"/>
            <a:t> та </a:t>
          </a:r>
          <a:r>
            <a:rPr lang="ru-RU" b="0" i="0" dirty="0" err="1"/>
            <a:t>функціонування</a:t>
          </a:r>
          <a:r>
            <a:rPr lang="ru-RU" b="0" i="0" dirty="0"/>
            <a:t>)</a:t>
          </a:r>
          <a:endParaRPr lang="uk-UA" dirty="0"/>
        </a:p>
      </dgm:t>
    </dgm:pt>
    <dgm:pt modelId="{2F0A093C-3BD2-4F68-AF57-1B6AEFE75CEB}" type="parTrans" cxnId="{8BABFAED-7C82-41DA-9E1C-EB04DE5BCDB3}">
      <dgm:prSet/>
      <dgm:spPr/>
      <dgm:t>
        <a:bodyPr/>
        <a:lstStyle/>
        <a:p>
          <a:endParaRPr lang="uk-UA"/>
        </a:p>
      </dgm:t>
    </dgm:pt>
    <dgm:pt modelId="{65A65702-5D6E-4C15-9C2D-8FBC1534D520}" type="sibTrans" cxnId="{8BABFAED-7C82-41DA-9E1C-EB04DE5BCDB3}">
      <dgm:prSet/>
      <dgm:spPr/>
      <dgm:t>
        <a:bodyPr/>
        <a:lstStyle/>
        <a:p>
          <a:endParaRPr lang="uk-UA"/>
        </a:p>
      </dgm:t>
    </dgm:pt>
    <dgm:pt modelId="{77A89E31-482E-4281-9AE7-F29E30E24B23}">
      <dgm:prSet phldrT="[Текст]"/>
      <dgm:spPr/>
      <dgm:t>
        <a:bodyPr/>
        <a:lstStyle/>
        <a:p>
          <a:r>
            <a:rPr lang="uk-UA" b="1" dirty="0">
              <a:solidFill>
                <a:schemeClr val="accent1"/>
              </a:solidFill>
            </a:rPr>
            <a:t>Синтез </a:t>
          </a:r>
          <a:r>
            <a:rPr lang="uk-UA" dirty="0"/>
            <a:t>(об’єднання окремих елементів в одне ціле)</a:t>
          </a:r>
        </a:p>
      </dgm:t>
    </dgm:pt>
    <dgm:pt modelId="{EC6328D5-B9F5-4E31-9332-C657EC82BCAE}" type="parTrans" cxnId="{BF4A80D9-31FE-4E13-AD46-0C0A7BADE9A9}">
      <dgm:prSet/>
      <dgm:spPr/>
      <dgm:t>
        <a:bodyPr/>
        <a:lstStyle/>
        <a:p>
          <a:endParaRPr lang="uk-UA"/>
        </a:p>
      </dgm:t>
    </dgm:pt>
    <dgm:pt modelId="{039633E6-3315-445B-AEC8-3B7F20EFADEA}" type="sibTrans" cxnId="{BF4A80D9-31FE-4E13-AD46-0C0A7BADE9A9}">
      <dgm:prSet/>
      <dgm:spPr/>
      <dgm:t>
        <a:bodyPr/>
        <a:lstStyle/>
        <a:p>
          <a:endParaRPr lang="uk-UA"/>
        </a:p>
      </dgm:t>
    </dgm:pt>
    <dgm:pt modelId="{C778F0B8-015E-40F5-9683-8E3A7A55A10E}">
      <dgm:prSet phldrT="[Текст]"/>
      <dgm:spPr/>
      <dgm:t>
        <a:bodyPr/>
        <a:lstStyle/>
        <a:p>
          <a:r>
            <a:rPr lang="uk-UA" b="1" dirty="0">
              <a:solidFill>
                <a:schemeClr val="accent1"/>
              </a:solidFill>
            </a:rPr>
            <a:t>Дедукція </a:t>
          </a:r>
          <a:r>
            <a:rPr lang="uk-UA" dirty="0"/>
            <a:t>(виведення конкретних висновків із загальних принципів або теорій)</a:t>
          </a:r>
        </a:p>
      </dgm:t>
    </dgm:pt>
    <dgm:pt modelId="{6FCB1975-2250-481A-B8BA-DDEED8EFFE6A}" type="parTrans" cxnId="{6149EFD5-3DA5-4EA7-9CAC-D0771AA0234F}">
      <dgm:prSet/>
      <dgm:spPr/>
      <dgm:t>
        <a:bodyPr/>
        <a:lstStyle/>
        <a:p>
          <a:endParaRPr lang="uk-UA"/>
        </a:p>
      </dgm:t>
    </dgm:pt>
    <dgm:pt modelId="{F7036CCA-0290-45DF-9260-C8C5E39B5411}" type="sibTrans" cxnId="{6149EFD5-3DA5-4EA7-9CAC-D0771AA0234F}">
      <dgm:prSet/>
      <dgm:spPr/>
      <dgm:t>
        <a:bodyPr/>
        <a:lstStyle/>
        <a:p>
          <a:endParaRPr lang="uk-UA"/>
        </a:p>
      </dgm:t>
    </dgm:pt>
    <dgm:pt modelId="{0D3EC9B5-75AE-4950-B331-2151CB6A180C}">
      <dgm:prSet phldrT="[Текст]"/>
      <dgm:spPr/>
      <dgm:t>
        <a:bodyPr/>
        <a:lstStyle/>
        <a:p>
          <a:r>
            <a:rPr lang="uk-UA" b="1" dirty="0">
              <a:solidFill>
                <a:schemeClr val="accent1"/>
              </a:solidFill>
            </a:rPr>
            <a:t>Історичний</a:t>
          </a:r>
          <a:r>
            <a:rPr lang="uk-UA" dirty="0"/>
            <a:t> (</a:t>
          </a:r>
          <a:r>
            <a:rPr lang="uk-UA" b="0" i="0" noProof="0" dirty="0"/>
            <a:t>вивчення</a:t>
          </a:r>
          <a:r>
            <a:rPr lang="ru-RU" b="0" i="0" dirty="0"/>
            <a:t> </a:t>
          </a:r>
          <a:r>
            <a:rPr lang="ru-RU" b="0" i="0" dirty="0" err="1"/>
            <a:t>розвитку</a:t>
          </a:r>
          <a:r>
            <a:rPr lang="ru-RU" b="0" i="0" dirty="0"/>
            <a:t> </a:t>
          </a:r>
          <a:r>
            <a:rPr lang="ru-RU" b="0" i="0" dirty="0" err="1"/>
            <a:t>об’єкта</a:t>
          </a:r>
          <a:r>
            <a:rPr lang="ru-RU" b="0" i="0" dirty="0"/>
            <a:t> в </a:t>
          </a:r>
          <a:r>
            <a:rPr lang="ru-RU" b="0" i="0" dirty="0" err="1"/>
            <a:t>часі</a:t>
          </a:r>
          <a:r>
            <a:rPr lang="ru-RU" b="0" i="0" dirty="0"/>
            <a:t>)</a:t>
          </a:r>
          <a:endParaRPr lang="uk-UA" dirty="0"/>
        </a:p>
      </dgm:t>
    </dgm:pt>
    <dgm:pt modelId="{3C525743-2549-4FBB-BFC6-2BB8981EEA4B}" type="parTrans" cxnId="{ED51A4B6-2B40-484E-A92A-7FB8B6AFDA92}">
      <dgm:prSet/>
      <dgm:spPr/>
      <dgm:t>
        <a:bodyPr/>
        <a:lstStyle/>
        <a:p>
          <a:endParaRPr lang="uk-UA"/>
        </a:p>
      </dgm:t>
    </dgm:pt>
    <dgm:pt modelId="{4FAEF2C1-130E-464A-83E8-836C875618D0}" type="sibTrans" cxnId="{ED51A4B6-2B40-484E-A92A-7FB8B6AFDA92}">
      <dgm:prSet/>
      <dgm:spPr/>
      <dgm:t>
        <a:bodyPr/>
        <a:lstStyle/>
        <a:p>
          <a:endParaRPr lang="uk-UA"/>
        </a:p>
      </dgm:t>
    </dgm:pt>
    <dgm:pt modelId="{54C4E2C2-33B6-4E3F-99E7-AF6DFD3CB4E1}">
      <dgm:prSet phldrT="[Текст]"/>
      <dgm:spPr/>
      <dgm:t>
        <a:bodyPr/>
        <a:lstStyle/>
        <a:p>
          <a:r>
            <a:rPr lang="uk-UA" b="1" dirty="0">
              <a:solidFill>
                <a:schemeClr val="accent1"/>
              </a:solidFill>
            </a:rPr>
            <a:t>Анкетування </a:t>
          </a:r>
          <a:r>
            <a:rPr lang="uk-UA" dirty="0"/>
            <a:t>(</a:t>
          </a:r>
          <a:r>
            <a:rPr lang="ru-RU" b="0" i="0" dirty="0"/>
            <a:t>метод </a:t>
          </a:r>
          <a:r>
            <a:rPr lang="ru-RU" b="0" i="0" dirty="0" err="1"/>
            <a:t>збору</a:t>
          </a:r>
          <a:r>
            <a:rPr lang="ru-RU" b="0" i="0" dirty="0"/>
            <a:t> </a:t>
          </a:r>
          <a:r>
            <a:rPr lang="ru-RU" b="0" i="0" dirty="0" err="1"/>
            <a:t>інформації</a:t>
          </a:r>
          <a:r>
            <a:rPr lang="ru-RU" b="0" i="0" dirty="0"/>
            <a:t> шляхом </a:t>
          </a:r>
          <a:r>
            <a:rPr lang="ru-RU" b="0" i="0" dirty="0" err="1"/>
            <a:t>письмових</a:t>
          </a:r>
          <a:r>
            <a:rPr lang="ru-RU" b="0" i="0" dirty="0"/>
            <a:t> </a:t>
          </a:r>
          <a:r>
            <a:rPr lang="ru-RU" b="0" i="0" dirty="0" err="1"/>
            <a:t>відповідей</a:t>
          </a:r>
          <a:r>
            <a:rPr lang="ru-RU" b="0" i="0" dirty="0"/>
            <a:t> </a:t>
          </a:r>
          <a:r>
            <a:rPr lang="ru-RU" b="0" i="0" dirty="0" err="1"/>
            <a:t>респондентів</a:t>
          </a:r>
          <a:r>
            <a:rPr lang="ru-RU" b="0" i="0" dirty="0"/>
            <a:t> на </a:t>
          </a:r>
          <a:r>
            <a:rPr lang="ru-RU" b="0" i="0" dirty="0" err="1"/>
            <a:t>стандартизовані</a:t>
          </a:r>
          <a:r>
            <a:rPr lang="ru-RU" b="0" i="0" dirty="0"/>
            <a:t> </a:t>
          </a:r>
          <a:r>
            <a:rPr lang="ru-RU" b="0" i="0" dirty="0" err="1"/>
            <a:t>запитання</a:t>
          </a:r>
          <a:r>
            <a:rPr lang="ru-RU" b="0" i="0" dirty="0"/>
            <a:t>, </a:t>
          </a:r>
          <a:r>
            <a:rPr lang="ru-RU" b="0" i="0" dirty="0" err="1"/>
            <a:t>які</a:t>
          </a:r>
          <a:r>
            <a:rPr lang="ru-RU" b="0" i="0" dirty="0"/>
            <a:t> </a:t>
          </a:r>
          <a:r>
            <a:rPr lang="ru-RU" b="0" i="0" dirty="0" err="1"/>
            <a:t>містяться</a:t>
          </a:r>
          <a:r>
            <a:rPr lang="ru-RU" b="0" i="0" dirty="0"/>
            <a:t> в анкетах)</a:t>
          </a:r>
          <a:endParaRPr lang="uk-UA" dirty="0"/>
        </a:p>
      </dgm:t>
    </dgm:pt>
    <dgm:pt modelId="{6975C817-DD5C-4D71-8E5B-C04EF2EC4519}" type="parTrans" cxnId="{F6DD5671-1F77-4047-A1FD-7B613ECC4755}">
      <dgm:prSet/>
      <dgm:spPr/>
      <dgm:t>
        <a:bodyPr/>
        <a:lstStyle/>
        <a:p>
          <a:endParaRPr lang="uk-UA"/>
        </a:p>
      </dgm:t>
    </dgm:pt>
    <dgm:pt modelId="{DC5E1B0F-321B-433F-A678-451C2F626BC5}" type="sibTrans" cxnId="{F6DD5671-1F77-4047-A1FD-7B613ECC4755}">
      <dgm:prSet/>
      <dgm:spPr/>
      <dgm:t>
        <a:bodyPr/>
        <a:lstStyle/>
        <a:p>
          <a:endParaRPr lang="uk-UA"/>
        </a:p>
      </dgm:t>
    </dgm:pt>
    <dgm:pt modelId="{518A511B-F9B3-4E6D-ABB3-65517A3F002F}">
      <dgm:prSet phldrT="[Текст]"/>
      <dgm:spPr/>
      <dgm:t>
        <a:bodyPr/>
        <a:lstStyle/>
        <a:p>
          <a:endParaRPr lang="uk-UA" dirty="0"/>
        </a:p>
      </dgm:t>
    </dgm:pt>
    <dgm:pt modelId="{CD5AD78C-E454-4D6D-9465-E30EC5909121}" type="parTrans" cxnId="{38752E3D-3186-4DDA-B668-69B7CA7D7C38}">
      <dgm:prSet/>
      <dgm:spPr/>
      <dgm:t>
        <a:bodyPr/>
        <a:lstStyle/>
        <a:p>
          <a:endParaRPr lang="uk-UA"/>
        </a:p>
      </dgm:t>
    </dgm:pt>
    <dgm:pt modelId="{CA064C9B-954A-499E-ACDD-252237EBFE07}" type="sibTrans" cxnId="{38752E3D-3186-4DDA-B668-69B7CA7D7C38}">
      <dgm:prSet/>
      <dgm:spPr/>
      <dgm:t>
        <a:bodyPr/>
        <a:lstStyle/>
        <a:p>
          <a:endParaRPr lang="uk-UA"/>
        </a:p>
      </dgm:t>
    </dgm:pt>
    <dgm:pt modelId="{EE9814DC-5D93-488F-B3D3-D9D71E4E7EBF}">
      <dgm:prSet phldrT="[Текст]"/>
      <dgm:spPr/>
      <dgm:t>
        <a:bodyPr/>
        <a:lstStyle/>
        <a:p>
          <a:r>
            <a:rPr lang="uk-UA" b="1" dirty="0">
              <a:solidFill>
                <a:schemeClr val="accent1"/>
              </a:solidFill>
            </a:rPr>
            <a:t>Позитивний аналіз </a:t>
          </a:r>
          <a:r>
            <a:rPr lang="uk-UA" dirty="0"/>
            <a:t>(</a:t>
          </a:r>
          <a:r>
            <a:rPr lang="uk-UA" b="0" i="0" dirty="0"/>
            <a:t>зосереджується на описі та поясненні економічних явищ без оцінки їхньої бажаності чи небажаності)</a:t>
          </a:r>
          <a:endParaRPr lang="uk-UA" dirty="0"/>
        </a:p>
      </dgm:t>
    </dgm:pt>
    <dgm:pt modelId="{E50994BE-8BA2-4D26-8B21-571F9D670AF8}" type="parTrans" cxnId="{7700582C-2E7C-4E17-842F-CDB06B3A3CF4}">
      <dgm:prSet/>
      <dgm:spPr/>
      <dgm:t>
        <a:bodyPr/>
        <a:lstStyle/>
        <a:p>
          <a:endParaRPr lang="uk-UA"/>
        </a:p>
      </dgm:t>
    </dgm:pt>
    <dgm:pt modelId="{647DB1B0-EF15-441C-9BE4-B1F10F19F4E7}" type="sibTrans" cxnId="{7700582C-2E7C-4E17-842F-CDB06B3A3CF4}">
      <dgm:prSet/>
      <dgm:spPr/>
      <dgm:t>
        <a:bodyPr/>
        <a:lstStyle/>
        <a:p>
          <a:endParaRPr lang="uk-UA"/>
        </a:p>
      </dgm:t>
    </dgm:pt>
    <dgm:pt modelId="{2143BA7F-24F5-477E-B335-D280FAAE0568}">
      <dgm:prSet phldrT="[Текст]"/>
      <dgm:spPr/>
      <dgm:t>
        <a:bodyPr/>
        <a:lstStyle/>
        <a:p>
          <a:r>
            <a:rPr lang="uk-UA" b="1" dirty="0">
              <a:solidFill>
                <a:schemeClr val="accent1"/>
              </a:solidFill>
            </a:rPr>
            <a:t>Нормативний аналіз </a:t>
          </a:r>
          <a:r>
            <a:rPr lang="uk-UA" dirty="0"/>
            <a:t>(</a:t>
          </a:r>
          <a:r>
            <a:rPr lang="uk-UA" b="0" i="0" dirty="0"/>
            <a:t>включає оцінку економічних явищ з точки зору їхньої бажаності, </a:t>
          </a:r>
          <a:r>
            <a:rPr lang="ru-RU" b="0" i="0" dirty="0" err="1"/>
            <a:t>базуються</a:t>
          </a:r>
          <a:r>
            <a:rPr lang="ru-RU" b="0" i="0" dirty="0"/>
            <a:t> на </a:t>
          </a:r>
          <a:r>
            <a:rPr lang="ru-RU" b="0" i="0" dirty="0" err="1"/>
            <a:t>ціннісних</a:t>
          </a:r>
          <a:r>
            <a:rPr lang="ru-RU" b="0" i="0" dirty="0"/>
            <a:t> </a:t>
          </a:r>
          <a:r>
            <a:rPr lang="ru-RU" b="0" i="0" dirty="0" err="1"/>
            <a:t>судженнях</a:t>
          </a:r>
          <a:r>
            <a:rPr lang="ru-RU" b="0" i="0" dirty="0"/>
            <a:t> та </a:t>
          </a:r>
          <a:r>
            <a:rPr lang="ru-RU" b="0" i="0" dirty="0" err="1"/>
            <a:t>особистих</a:t>
          </a:r>
          <a:r>
            <a:rPr lang="ru-RU" b="0" i="0" dirty="0"/>
            <a:t> </a:t>
          </a:r>
          <a:r>
            <a:rPr lang="ru-RU" b="0" i="0" dirty="0" err="1"/>
            <a:t>переконаннях</a:t>
          </a:r>
          <a:r>
            <a:rPr lang="ru-RU" b="0" i="0" dirty="0"/>
            <a:t>)</a:t>
          </a:r>
          <a:endParaRPr lang="uk-UA" dirty="0"/>
        </a:p>
      </dgm:t>
    </dgm:pt>
    <dgm:pt modelId="{AFF51BA3-E49A-4B28-8EC8-9038CCCFF067}" type="parTrans" cxnId="{D890C7ED-A11C-46B8-84E2-FAB1FDFEACE8}">
      <dgm:prSet/>
      <dgm:spPr/>
      <dgm:t>
        <a:bodyPr/>
        <a:lstStyle/>
        <a:p>
          <a:endParaRPr lang="uk-UA"/>
        </a:p>
      </dgm:t>
    </dgm:pt>
    <dgm:pt modelId="{0EE61D96-8102-4174-BA39-ADFA035862E9}" type="sibTrans" cxnId="{D890C7ED-A11C-46B8-84E2-FAB1FDFEACE8}">
      <dgm:prSet/>
      <dgm:spPr/>
      <dgm:t>
        <a:bodyPr/>
        <a:lstStyle/>
        <a:p>
          <a:endParaRPr lang="uk-UA"/>
        </a:p>
      </dgm:t>
    </dgm:pt>
    <dgm:pt modelId="{C91E6B83-C0D3-44D2-BD70-9DCA92DF1AC8}" type="pres">
      <dgm:prSet presAssocID="{EB74FF1B-E71C-498C-BAD5-3AE178A86A78}" presName="Name0" presStyleCnt="0">
        <dgm:presLayoutVars>
          <dgm:dir/>
          <dgm:animLvl val="lvl"/>
          <dgm:resizeHandles val="exact"/>
        </dgm:presLayoutVars>
      </dgm:prSet>
      <dgm:spPr/>
    </dgm:pt>
    <dgm:pt modelId="{455F829C-43F9-4CA2-9744-B25957ED9E2F}" type="pres">
      <dgm:prSet presAssocID="{946D9FB2-C1DA-4959-A0E2-70DA5CF927F0}" presName="composite" presStyleCnt="0"/>
      <dgm:spPr/>
    </dgm:pt>
    <dgm:pt modelId="{1F966A39-1057-4B7E-AA29-FF496BC05412}" type="pres">
      <dgm:prSet presAssocID="{946D9FB2-C1DA-4959-A0E2-70DA5CF927F0}" presName="parTx" presStyleLbl="alignNode1" presStyleIdx="0" presStyleCnt="2">
        <dgm:presLayoutVars>
          <dgm:chMax val="0"/>
          <dgm:chPref val="0"/>
          <dgm:bulletEnabled val="1"/>
        </dgm:presLayoutVars>
      </dgm:prSet>
      <dgm:spPr/>
    </dgm:pt>
    <dgm:pt modelId="{F07F3295-8055-423C-87A6-6D4CC2232B39}" type="pres">
      <dgm:prSet presAssocID="{946D9FB2-C1DA-4959-A0E2-70DA5CF927F0}" presName="desTx" presStyleLbl="alignAccFollowNode1" presStyleIdx="0" presStyleCnt="2">
        <dgm:presLayoutVars>
          <dgm:bulletEnabled val="1"/>
        </dgm:presLayoutVars>
      </dgm:prSet>
      <dgm:spPr/>
    </dgm:pt>
    <dgm:pt modelId="{0376E2C2-E553-4BB1-BA4C-8F9E2F9C4E40}" type="pres">
      <dgm:prSet presAssocID="{59AFD7F4-C38F-4C42-B25E-BBD3C343F864}" presName="space" presStyleCnt="0"/>
      <dgm:spPr/>
    </dgm:pt>
    <dgm:pt modelId="{DAADD25D-F2F9-47D3-AE4B-F09FA26AE457}" type="pres">
      <dgm:prSet presAssocID="{81FEB282-0003-4B70-BB9E-CCE4E65538B5}" presName="composite" presStyleCnt="0"/>
      <dgm:spPr/>
    </dgm:pt>
    <dgm:pt modelId="{AB1CB853-A6E6-4C46-B5F0-5005D168FA39}" type="pres">
      <dgm:prSet presAssocID="{81FEB282-0003-4B70-BB9E-CCE4E65538B5}" presName="parTx" presStyleLbl="alignNode1" presStyleIdx="1" presStyleCnt="2">
        <dgm:presLayoutVars>
          <dgm:chMax val="0"/>
          <dgm:chPref val="0"/>
          <dgm:bulletEnabled val="1"/>
        </dgm:presLayoutVars>
      </dgm:prSet>
      <dgm:spPr/>
    </dgm:pt>
    <dgm:pt modelId="{FBDBF922-C53E-4250-99C0-690EDC365B94}" type="pres">
      <dgm:prSet presAssocID="{81FEB282-0003-4B70-BB9E-CCE4E65538B5}" presName="desTx" presStyleLbl="alignAccFollowNode1" presStyleIdx="1" presStyleCnt="2">
        <dgm:presLayoutVars>
          <dgm:bulletEnabled val="1"/>
        </dgm:presLayoutVars>
      </dgm:prSet>
      <dgm:spPr/>
    </dgm:pt>
  </dgm:ptLst>
  <dgm:cxnLst>
    <dgm:cxn modelId="{14E64903-E0A3-47D1-A481-9C1A7D66A486}" type="presOf" srcId="{F93C2B24-05B0-4D34-9EC8-B2929CCB14BA}" destId="{F07F3295-8055-423C-87A6-6D4CC2232B39}" srcOrd="0" destOrd="5" presId="urn:microsoft.com/office/officeart/2005/8/layout/hList1"/>
    <dgm:cxn modelId="{40BF0422-EFE4-4C33-B609-35CB396D7194}" type="presOf" srcId="{00F11E60-45EF-4944-96CB-C48F8E428CC0}" destId="{F07F3295-8055-423C-87A6-6D4CC2232B39}" srcOrd="0" destOrd="0" presId="urn:microsoft.com/office/officeart/2005/8/layout/hList1"/>
    <dgm:cxn modelId="{40A44422-1C2F-495A-9263-338C42A7D33B}" type="presOf" srcId="{232B6916-1517-4D3B-A1F0-C15DE8D9856F}" destId="{F07F3295-8055-423C-87A6-6D4CC2232B39}" srcOrd="0" destOrd="6" presId="urn:microsoft.com/office/officeart/2005/8/layout/hList1"/>
    <dgm:cxn modelId="{7700582C-2E7C-4E17-842F-CDB06B3A3CF4}" srcId="{81FEB282-0003-4B70-BB9E-CCE4E65538B5}" destId="{EE9814DC-5D93-488F-B3D3-D9D71E4E7EBF}" srcOrd="3" destOrd="0" parTransId="{E50994BE-8BA2-4D26-8B21-571F9D670AF8}" sibTransId="{647DB1B0-EF15-441C-9BE4-B1F10F19F4E7}"/>
    <dgm:cxn modelId="{921BB22E-9B3B-4F3C-96AD-542C5FBC9379}" type="presOf" srcId="{E656A497-B9BF-44BC-A748-FCFA6952D7C8}" destId="{F07F3295-8055-423C-87A6-6D4CC2232B39}" srcOrd="0" destOrd="3" presId="urn:microsoft.com/office/officeart/2005/8/layout/hList1"/>
    <dgm:cxn modelId="{38752E3D-3186-4DDA-B668-69B7CA7D7C38}" srcId="{81FEB282-0003-4B70-BB9E-CCE4E65538B5}" destId="{518A511B-F9B3-4E6D-ABB3-65517A3F002F}" srcOrd="5" destOrd="0" parTransId="{CD5AD78C-E454-4D6D-9465-E30EC5909121}" sibTransId="{CA064C9B-954A-499E-ACDD-252237EBFE07}"/>
    <dgm:cxn modelId="{4DA3EA45-422C-444F-8580-23832DFFCA43}" srcId="{81FEB282-0003-4B70-BB9E-CCE4E65538B5}" destId="{92477F1B-34DA-482D-AD5A-CA5C8A0C37D6}" srcOrd="0" destOrd="0" parTransId="{2F16FB4D-50BE-4B0E-82FD-44D0F19C2B8A}" sibTransId="{5EF63807-A21C-4EEC-A209-D29C09B6ABFA}"/>
    <dgm:cxn modelId="{B27ED94E-7C4B-4197-BBC9-0AE10B1F2162}" type="presOf" srcId="{EE9814DC-5D93-488F-B3D3-D9D71E4E7EBF}" destId="{FBDBF922-C53E-4250-99C0-690EDC365B94}" srcOrd="0" destOrd="3" presId="urn:microsoft.com/office/officeart/2005/8/layout/hList1"/>
    <dgm:cxn modelId="{97000F51-F40F-4546-BC4E-FF59DA833311}" type="presOf" srcId="{81FEB282-0003-4B70-BB9E-CCE4E65538B5}" destId="{AB1CB853-A6E6-4C46-B5F0-5005D168FA39}" srcOrd="0" destOrd="0" presId="urn:microsoft.com/office/officeart/2005/8/layout/hList1"/>
    <dgm:cxn modelId="{F6DD5671-1F77-4047-A1FD-7B613ECC4755}" srcId="{81FEB282-0003-4B70-BB9E-CCE4E65538B5}" destId="{54C4E2C2-33B6-4E3F-99E7-AF6DFD3CB4E1}" srcOrd="2" destOrd="0" parTransId="{6975C817-DD5C-4D71-8E5B-C04EF2EC4519}" sibTransId="{DC5E1B0F-321B-433F-A678-451C2F626BC5}"/>
    <dgm:cxn modelId="{74F15455-5DF7-4963-B52C-B899995A44C2}" type="presOf" srcId="{518A511B-F9B3-4E6D-ABB3-65517A3F002F}" destId="{FBDBF922-C53E-4250-99C0-690EDC365B94}" srcOrd="0" destOrd="5" presId="urn:microsoft.com/office/officeart/2005/8/layout/hList1"/>
    <dgm:cxn modelId="{1C03C67B-D75F-434E-9275-8D1513020BD5}" type="presOf" srcId="{2143BA7F-24F5-477E-B335-D280FAAE0568}" destId="{FBDBF922-C53E-4250-99C0-690EDC365B94}" srcOrd="0" destOrd="4" presId="urn:microsoft.com/office/officeart/2005/8/layout/hList1"/>
    <dgm:cxn modelId="{0A9A237C-C2F4-49D6-9992-7EC8661BBA74}" type="presOf" srcId="{0D3EC9B5-75AE-4950-B331-2151CB6A180C}" destId="{F07F3295-8055-423C-87A6-6D4CC2232B39}" srcOrd="0" destOrd="7" presId="urn:microsoft.com/office/officeart/2005/8/layout/hList1"/>
    <dgm:cxn modelId="{8DF7F07C-3669-4FDB-86BF-0E9FE87D977B}" srcId="{946D9FB2-C1DA-4959-A0E2-70DA5CF927F0}" destId="{00F11E60-45EF-4944-96CB-C48F8E428CC0}" srcOrd="0" destOrd="0" parTransId="{FE47177A-92F5-44B3-8340-79082DCB1D81}" sibTransId="{D083D497-131C-46F2-B707-E00877D733F9}"/>
    <dgm:cxn modelId="{0EFD1184-9B57-430E-9051-E66016CBB7FA}" srcId="{EB74FF1B-E71C-498C-BAD5-3AE178A86A78}" destId="{81FEB282-0003-4B70-BB9E-CCE4E65538B5}" srcOrd="1" destOrd="0" parTransId="{3B90046A-416E-4A96-BC15-17B95119FB7E}" sibTransId="{044B30AA-48B9-4F80-8F8C-31E1BACA3203}"/>
    <dgm:cxn modelId="{24DC4286-27ED-4241-A119-A8BC03B2F6EB}" srcId="{946D9FB2-C1DA-4959-A0E2-70DA5CF927F0}" destId="{E656A497-B9BF-44BC-A748-FCFA6952D7C8}" srcOrd="3" destOrd="0" parTransId="{CFD8C7A7-5BD3-45F7-9A7E-1FD813C9AE3F}" sibTransId="{E7F9581F-3415-46B9-9FFC-1385DA5723CA}"/>
    <dgm:cxn modelId="{F8669586-C596-4771-A9EB-F80ED0AA6220}" srcId="{EB74FF1B-E71C-498C-BAD5-3AE178A86A78}" destId="{946D9FB2-C1DA-4959-A0E2-70DA5CF927F0}" srcOrd="0" destOrd="0" parTransId="{DB7C783E-22E5-4F65-9A28-BD3AFF285166}" sibTransId="{59AFD7F4-C38F-4C42-B25E-BBD3C343F864}"/>
    <dgm:cxn modelId="{B7B6B29E-EE8D-4E2D-AB21-A3C2B751CE56}" type="presOf" srcId="{77A89E31-482E-4281-9AE7-F29E30E24B23}" destId="{F07F3295-8055-423C-87A6-6D4CC2232B39}" srcOrd="0" destOrd="2" presId="urn:microsoft.com/office/officeart/2005/8/layout/hList1"/>
    <dgm:cxn modelId="{88BFEA9F-385F-4B1E-B5BC-4D04326D1336}" type="presOf" srcId="{EB74FF1B-E71C-498C-BAD5-3AE178A86A78}" destId="{C91E6B83-C0D3-44D2-BD70-9DCA92DF1AC8}" srcOrd="0" destOrd="0" presId="urn:microsoft.com/office/officeart/2005/8/layout/hList1"/>
    <dgm:cxn modelId="{95FE38AA-A841-431F-96E0-20D06755DB61}" srcId="{946D9FB2-C1DA-4959-A0E2-70DA5CF927F0}" destId="{00FB6757-1FBA-42FF-BDAB-8F0DDC62EA44}" srcOrd="1" destOrd="0" parTransId="{5AB2FA60-9994-46AB-A202-C5BBB16F1FF9}" sibTransId="{CA46D2A7-D619-4F74-B64A-6E98664EEEE8}"/>
    <dgm:cxn modelId="{0EA879AA-F169-4951-993A-2C6C8F15CB98}" type="presOf" srcId="{00FB6757-1FBA-42FF-BDAB-8F0DDC62EA44}" destId="{F07F3295-8055-423C-87A6-6D4CC2232B39}" srcOrd="0" destOrd="1" presId="urn:microsoft.com/office/officeart/2005/8/layout/hList1"/>
    <dgm:cxn modelId="{ED51A4B6-2B40-484E-A92A-7FB8B6AFDA92}" srcId="{946D9FB2-C1DA-4959-A0E2-70DA5CF927F0}" destId="{0D3EC9B5-75AE-4950-B331-2151CB6A180C}" srcOrd="7" destOrd="0" parTransId="{3C525743-2549-4FBB-BFC6-2BB8981EEA4B}" sibTransId="{4FAEF2C1-130E-464A-83E8-836C875618D0}"/>
    <dgm:cxn modelId="{656411BA-B75E-4AB2-9382-D2FC63D8A62E}" srcId="{81FEB282-0003-4B70-BB9E-CCE4E65538B5}" destId="{EB579EBC-55E5-45B0-B7C3-589A1AB08682}" srcOrd="1" destOrd="0" parTransId="{C7450132-86D1-4C0E-9AED-D81ECA132119}" sibTransId="{B65E4353-F92A-44B5-85CA-D2CF54DABF4E}"/>
    <dgm:cxn modelId="{F60955CB-89D8-4A47-8571-05698913A8FF}" type="presOf" srcId="{EB579EBC-55E5-45B0-B7C3-589A1AB08682}" destId="{FBDBF922-C53E-4250-99C0-690EDC365B94}" srcOrd="0" destOrd="1" presId="urn:microsoft.com/office/officeart/2005/8/layout/hList1"/>
    <dgm:cxn modelId="{6149EFD5-3DA5-4EA7-9CAC-D0771AA0234F}" srcId="{946D9FB2-C1DA-4959-A0E2-70DA5CF927F0}" destId="{C778F0B8-015E-40F5-9683-8E3A7A55A10E}" srcOrd="4" destOrd="0" parTransId="{6FCB1975-2250-481A-B8BA-DDEED8EFFE6A}" sibTransId="{F7036CCA-0290-45DF-9260-C8C5E39B5411}"/>
    <dgm:cxn modelId="{31DF1CD8-BB2C-4162-9594-6E8C32E771CE}" type="presOf" srcId="{92477F1B-34DA-482D-AD5A-CA5C8A0C37D6}" destId="{FBDBF922-C53E-4250-99C0-690EDC365B94}" srcOrd="0" destOrd="0" presId="urn:microsoft.com/office/officeart/2005/8/layout/hList1"/>
    <dgm:cxn modelId="{BF4A80D9-31FE-4E13-AD46-0C0A7BADE9A9}" srcId="{946D9FB2-C1DA-4959-A0E2-70DA5CF927F0}" destId="{77A89E31-482E-4281-9AE7-F29E30E24B23}" srcOrd="2" destOrd="0" parTransId="{EC6328D5-B9F5-4E31-9332-C657EC82BCAE}" sibTransId="{039633E6-3315-445B-AEC8-3B7F20EFADEA}"/>
    <dgm:cxn modelId="{787D42E5-A2D7-4DC7-A9E0-FF7FC8DB9901}" type="presOf" srcId="{C778F0B8-015E-40F5-9683-8E3A7A55A10E}" destId="{F07F3295-8055-423C-87A6-6D4CC2232B39}" srcOrd="0" destOrd="4" presId="urn:microsoft.com/office/officeart/2005/8/layout/hList1"/>
    <dgm:cxn modelId="{9F87B5EC-78D6-40D3-A703-8E1A130A0121}" type="presOf" srcId="{946D9FB2-C1DA-4959-A0E2-70DA5CF927F0}" destId="{1F966A39-1057-4B7E-AA29-FF496BC05412}" srcOrd="0" destOrd="0" presId="urn:microsoft.com/office/officeart/2005/8/layout/hList1"/>
    <dgm:cxn modelId="{D890C7ED-A11C-46B8-84E2-FAB1FDFEACE8}" srcId="{81FEB282-0003-4B70-BB9E-CCE4E65538B5}" destId="{2143BA7F-24F5-477E-B335-D280FAAE0568}" srcOrd="4" destOrd="0" parTransId="{AFF51BA3-E49A-4B28-8EC8-9038CCCFF067}" sibTransId="{0EE61D96-8102-4174-BA39-ADFA035862E9}"/>
    <dgm:cxn modelId="{8BABFAED-7C82-41DA-9E1C-EB04DE5BCDB3}" srcId="{946D9FB2-C1DA-4959-A0E2-70DA5CF927F0}" destId="{232B6916-1517-4D3B-A1F0-C15DE8D9856F}" srcOrd="6" destOrd="0" parTransId="{2F0A093C-3BD2-4F68-AF57-1B6AEFE75CEB}" sibTransId="{65A65702-5D6E-4C15-9C2D-8FBC1534D520}"/>
    <dgm:cxn modelId="{6B8440EE-64D7-4955-9377-D298F3BA90A9}" type="presOf" srcId="{54C4E2C2-33B6-4E3F-99E7-AF6DFD3CB4E1}" destId="{FBDBF922-C53E-4250-99C0-690EDC365B94}" srcOrd="0" destOrd="2" presId="urn:microsoft.com/office/officeart/2005/8/layout/hList1"/>
    <dgm:cxn modelId="{8CE999F6-4708-43A4-8554-5342B75C4847}" srcId="{946D9FB2-C1DA-4959-A0E2-70DA5CF927F0}" destId="{F93C2B24-05B0-4D34-9EC8-B2929CCB14BA}" srcOrd="5" destOrd="0" parTransId="{CD3380C2-4555-4D01-B191-4287973D0245}" sibTransId="{3B393DF0-619F-4A2B-9264-18AB6295FE95}"/>
    <dgm:cxn modelId="{B24284D6-5AE3-4EF4-AEA6-B15616B7F213}" type="presParOf" srcId="{C91E6B83-C0D3-44D2-BD70-9DCA92DF1AC8}" destId="{455F829C-43F9-4CA2-9744-B25957ED9E2F}" srcOrd="0" destOrd="0" presId="urn:microsoft.com/office/officeart/2005/8/layout/hList1"/>
    <dgm:cxn modelId="{5921BA81-B8AF-485F-92AD-6A45B17DF583}" type="presParOf" srcId="{455F829C-43F9-4CA2-9744-B25957ED9E2F}" destId="{1F966A39-1057-4B7E-AA29-FF496BC05412}" srcOrd="0" destOrd="0" presId="urn:microsoft.com/office/officeart/2005/8/layout/hList1"/>
    <dgm:cxn modelId="{89A979C2-0134-43F9-B970-A363F34F55AC}" type="presParOf" srcId="{455F829C-43F9-4CA2-9744-B25957ED9E2F}" destId="{F07F3295-8055-423C-87A6-6D4CC2232B39}" srcOrd="1" destOrd="0" presId="urn:microsoft.com/office/officeart/2005/8/layout/hList1"/>
    <dgm:cxn modelId="{465B46DB-0751-4267-9B07-2B99435A645F}" type="presParOf" srcId="{C91E6B83-C0D3-44D2-BD70-9DCA92DF1AC8}" destId="{0376E2C2-E553-4BB1-BA4C-8F9E2F9C4E40}" srcOrd="1" destOrd="0" presId="urn:microsoft.com/office/officeart/2005/8/layout/hList1"/>
    <dgm:cxn modelId="{7C5F216D-9649-46FE-9423-BC1E2CCDF5B5}" type="presParOf" srcId="{C91E6B83-C0D3-44D2-BD70-9DCA92DF1AC8}" destId="{DAADD25D-F2F9-47D3-AE4B-F09FA26AE457}" srcOrd="2" destOrd="0" presId="urn:microsoft.com/office/officeart/2005/8/layout/hList1"/>
    <dgm:cxn modelId="{725D275D-63E9-4E08-853D-662BF9571EA5}" type="presParOf" srcId="{DAADD25D-F2F9-47D3-AE4B-F09FA26AE457}" destId="{AB1CB853-A6E6-4C46-B5F0-5005D168FA39}" srcOrd="0" destOrd="0" presId="urn:microsoft.com/office/officeart/2005/8/layout/hList1"/>
    <dgm:cxn modelId="{E5F2989D-ECF8-41D6-8CF7-53D3401089D0}" type="presParOf" srcId="{DAADD25D-F2F9-47D3-AE4B-F09FA26AE457}" destId="{FBDBF922-C53E-4250-99C0-690EDC365B94}"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9D00100-04C3-4C75-9F7E-D7CBCE14B11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43F3FFFD-4AEE-4427-ADAE-6FE37EECD686}">
      <dgm:prSet phldrT="[Текст]"/>
      <dgm:spPr/>
      <dgm:t>
        <a:bodyPr/>
        <a:lstStyle/>
        <a:p>
          <a:r>
            <a:rPr lang="uk-UA" dirty="0"/>
            <a:t>За типом власності на засоби виробництва</a:t>
          </a:r>
        </a:p>
      </dgm:t>
    </dgm:pt>
    <dgm:pt modelId="{66778227-3E3C-464D-9AEF-BDD8CFB057D4}" type="parTrans" cxnId="{7E90840F-30A7-458B-BC1F-BD64D8306961}">
      <dgm:prSet/>
      <dgm:spPr/>
      <dgm:t>
        <a:bodyPr/>
        <a:lstStyle/>
        <a:p>
          <a:endParaRPr lang="uk-UA"/>
        </a:p>
      </dgm:t>
    </dgm:pt>
    <dgm:pt modelId="{E7DFAECC-E82B-4004-A3D3-889ECA7473EE}" type="sibTrans" cxnId="{7E90840F-30A7-458B-BC1F-BD64D8306961}">
      <dgm:prSet/>
      <dgm:spPr/>
      <dgm:t>
        <a:bodyPr/>
        <a:lstStyle/>
        <a:p>
          <a:endParaRPr lang="uk-UA"/>
        </a:p>
      </dgm:t>
    </dgm:pt>
    <dgm:pt modelId="{4C3779C2-2E74-4A40-B8F2-8E2BF80EC9D4}">
      <dgm:prSet phldrT="[Текст]"/>
      <dgm:spPr/>
      <dgm:t>
        <a:bodyPr/>
        <a:lstStyle/>
        <a:p>
          <a:r>
            <a:rPr lang="uk-UA" dirty="0"/>
            <a:t>За структурно-управлінським аспектом розвитку економіки</a:t>
          </a:r>
        </a:p>
      </dgm:t>
    </dgm:pt>
    <dgm:pt modelId="{67E264FE-35BC-4FCA-8FF1-C6C60C65B669}" type="parTrans" cxnId="{AF1031D5-F158-4087-99E1-21A0B654D7AE}">
      <dgm:prSet/>
      <dgm:spPr/>
      <dgm:t>
        <a:bodyPr/>
        <a:lstStyle/>
        <a:p>
          <a:endParaRPr lang="uk-UA"/>
        </a:p>
      </dgm:t>
    </dgm:pt>
    <dgm:pt modelId="{7F3F3C5A-9F1C-42A6-B651-951929252AD4}" type="sibTrans" cxnId="{AF1031D5-F158-4087-99E1-21A0B654D7AE}">
      <dgm:prSet/>
      <dgm:spPr/>
      <dgm:t>
        <a:bodyPr/>
        <a:lstStyle/>
        <a:p>
          <a:endParaRPr lang="uk-UA"/>
        </a:p>
      </dgm:t>
    </dgm:pt>
    <dgm:pt modelId="{E9B95BFE-430C-4146-932A-97AB9D070448}">
      <dgm:prSet phldrT="[Текст]"/>
      <dgm:spPr/>
      <dgm:t>
        <a:bodyPr/>
        <a:lstStyle/>
        <a:p>
          <a:r>
            <a:rPr lang="uk-UA" dirty="0"/>
            <a:t>За ступенем індустріально-економічного розвитку</a:t>
          </a:r>
        </a:p>
      </dgm:t>
    </dgm:pt>
    <dgm:pt modelId="{8AE73FC8-0269-4339-AA60-D02403707BE3}" type="parTrans" cxnId="{C103C705-5285-44D4-AE49-9F3620B357F9}">
      <dgm:prSet/>
      <dgm:spPr/>
      <dgm:t>
        <a:bodyPr/>
        <a:lstStyle/>
        <a:p>
          <a:endParaRPr lang="uk-UA"/>
        </a:p>
      </dgm:t>
    </dgm:pt>
    <dgm:pt modelId="{43CD936D-B425-4141-BF09-5FF803A1DC22}" type="sibTrans" cxnId="{C103C705-5285-44D4-AE49-9F3620B357F9}">
      <dgm:prSet/>
      <dgm:spPr/>
      <dgm:t>
        <a:bodyPr/>
        <a:lstStyle/>
        <a:p>
          <a:endParaRPr lang="uk-UA"/>
        </a:p>
      </dgm:t>
    </dgm:pt>
    <dgm:pt modelId="{2C12EFC4-4B83-4187-93D0-CB4526D21B18}">
      <dgm:prSet phldrT="[Текст]"/>
      <dgm:spPr/>
      <dgm:t>
        <a:bodyPr/>
        <a:lstStyle/>
        <a:p>
          <a:r>
            <a:rPr lang="uk-UA" dirty="0"/>
            <a:t>Ринкова економіка</a:t>
          </a:r>
        </a:p>
      </dgm:t>
    </dgm:pt>
    <dgm:pt modelId="{356C3837-36B8-4502-A629-C61F0CF76691}" type="parTrans" cxnId="{F36F35BD-D10D-4846-A9D0-9897081174A8}">
      <dgm:prSet/>
      <dgm:spPr/>
      <dgm:t>
        <a:bodyPr/>
        <a:lstStyle/>
        <a:p>
          <a:endParaRPr lang="uk-UA"/>
        </a:p>
      </dgm:t>
    </dgm:pt>
    <dgm:pt modelId="{0CC4F5CD-9F9E-410B-BF43-8DE3A9FA533A}" type="sibTrans" cxnId="{F36F35BD-D10D-4846-A9D0-9897081174A8}">
      <dgm:prSet/>
      <dgm:spPr/>
      <dgm:t>
        <a:bodyPr/>
        <a:lstStyle/>
        <a:p>
          <a:endParaRPr lang="uk-UA"/>
        </a:p>
      </dgm:t>
    </dgm:pt>
    <dgm:pt modelId="{997A21CC-98CD-4AB8-B3D9-6B380E6C013E}">
      <dgm:prSet phldrT="[Текст]"/>
      <dgm:spPr/>
      <dgm:t>
        <a:bodyPr/>
        <a:lstStyle/>
        <a:p>
          <a:r>
            <a:rPr lang="uk-UA" dirty="0"/>
            <a:t>Неринкова економіка</a:t>
          </a:r>
        </a:p>
      </dgm:t>
    </dgm:pt>
    <dgm:pt modelId="{03FCF765-B0E2-4722-97B8-7DF51B5E972B}" type="parTrans" cxnId="{C6B5A6EC-315F-409F-B963-447B9ABD8F71}">
      <dgm:prSet/>
      <dgm:spPr/>
      <dgm:t>
        <a:bodyPr/>
        <a:lstStyle/>
        <a:p>
          <a:endParaRPr lang="uk-UA"/>
        </a:p>
      </dgm:t>
    </dgm:pt>
    <dgm:pt modelId="{BBEEEF00-95CB-4339-82A8-287FC58ECE64}" type="sibTrans" cxnId="{C6B5A6EC-315F-409F-B963-447B9ABD8F71}">
      <dgm:prSet/>
      <dgm:spPr/>
      <dgm:t>
        <a:bodyPr/>
        <a:lstStyle/>
        <a:p>
          <a:endParaRPr lang="uk-UA"/>
        </a:p>
      </dgm:t>
    </dgm:pt>
    <dgm:pt modelId="{5103E7E3-9169-4F59-A318-09E412DA096C}">
      <dgm:prSet phldrT="[Текст]"/>
      <dgm:spPr/>
      <dgm:t>
        <a:bodyPr/>
        <a:lstStyle/>
        <a:p>
          <a:r>
            <a:rPr lang="uk-UA" dirty="0" err="1"/>
            <a:t>Доіндустріальна</a:t>
          </a:r>
          <a:r>
            <a:rPr lang="uk-UA" dirty="0"/>
            <a:t> економіка</a:t>
          </a:r>
        </a:p>
      </dgm:t>
    </dgm:pt>
    <dgm:pt modelId="{0FE469C2-7804-412D-ABEC-5A126BE16ECD}" type="parTrans" cxnId="{AE767D13-C0C7-4F97-AD27-D7E6B4E38B6F}">
      <dgm:prSet/>
      <dgm:spPr/>
      <dgm:t>
        <a:bodyPr/>
        <a:lstStyle/>
        <a:p>
          <a:endParaRPr lang="uk-UA"/>
        </a:p>
      </dgm:t>
    </dgm:pt>
    <dgm:pt modelId="{540C3599-B709-4BCA-BB2A-DD1AF8EA010C}" type="sibTrans" cxnId="{AE767D13-C0C7-4F97-AD27-D7E6B4E38B6F}">
      <dgm:prSet/>
      <dgm:spPr/>
      <dgm:t>
        <a:bodyPr/>
        <a:lstStyle/>
        <a:p>
          <a:endParaRPr lang="uk-UA"/>
        </a:p>
      </dgm:t>
    </dgm:pt>
    <dgm:pt modelId="{2D271150-28CD-45F4-A98C-1C71ADB46C7A}">
      <dgm:prSet phldrT="[Текст]"/>
      <dgm:spPr/>
      <dgm:t>
        <a:bodyPr/>
        <a:lstStyle/>
        <a:p>
          <a:r>
            <a:rPr lang="uk-UA" dirty="0"/>
            <a:t>Індустріальна економіка</a:t>
          </a:r>
        </a:p>
      </dgm:t>
    </dgm:pt>
    <dgm:pt modelId="{E9161BA9-6876-45A0-AA7F-330F44F4148F}" type="parTrans" cxnId="{33D39F17-3958-43A3-91A8-B2CA20F4110E}">
      <dgm:prSet/>
      <dgm:spPr/>
      <dgm:t>
        <a:bodyPr/>
        <a:lstStyle/>
        <a:p>
          <a:endParaRPr lang="uk-UA"/>
        </a:p>
      </dgm:t>
    </dgm:pt>
    <dgm:pt modelId="{D1C55A50-8989-4DD6-A3F3-425CF962A452}" type="sibTrans" cxnId="{33D39F17-3958-43A3-91A8-B2CA20F4110E}">
      <dgm:prSet/>
      <dgm:spPr/>
      <dgm:t>
        <a:bodyPr/>
        <a:lstStyle/>
        <a:p>
          <a:endParaRPr lang="uk-UA"/>
        </a:p>
      </dgm:t>
    </dgm:pt>
    <dgm:pt modelId="{E1D2C616-99F8-4621-B75D-92C209F95917}">
      <dgm:prSet phldrT="[Текст]"/>
      <dgm:spPr/>
      <dgm:t>
        <a:bodyPr/>
        <a:lstStyle/>
        <a:p>
          <a:r>
            <a:rPr lang="uk-UA" dirty="0"/>
            <a:t>Постіндустріальна (інформаційна, </a:t>
          </a:r>
          <a:r>
            <a:rPr lang="uk-UA" dirty="0" err="1"/>
            <a:t>знаннєва</a:t>
          </a:r>
          <a:r>
            <a:rPr lang="uk-UA" dirty="0"/>
            <a:t>)</a:t>
          </a:r>
        </a:p>
        <a:p>
          <a:endParaRPr lang="uk-UA" dirty="0"/>
        </a:p>
      </dgm:t>
    </dgm:pt>
    <dgm:pt modelId="{170FF8E8-9BEC-4700-BF45-775748D1E59D}" type="parTrans" cxnId="{587EEA07-8C78-4EF3-97AA-2411FFF8A1F8}">
      <dgm:prSet/>
      <dgm:spPr/>
      <dgm:t>
        <a:bodyPr/>
        <a:lstStyle/>
        <a:p>
          <a:endParaRPr lang="uk-UA"/>
        </a:p>
      </dgm:t>
    </dgm:pt>
    <dgm:pt modelId="{19B92F3F-DA41-4F68-9855-1A1B1E6E1EB7}" type="sibTrans" cxnId="{587EEA07-8C78-4EF3-97AA-2411FFF8A1F8}">
      <dgm:prSet/>
      <dgm:spPr/>
      <dgm:t>
        <a:bodyPr/>
        <a:lstStyle/>
        <a:p>
          <a:endParaRPr lang="uk-UA"/>
        </a:p>
      </dgm:t>
    </dgm:pt>
    <dgm:pt modelId="{E808B095-EA33-4561-9C86-75D3F8CE9174}">
      <dgm:prSet phldrT="[Текст]"/>
      <dgm:spPr/>
      <dgm:t>
        <a:bodyPr/>
        <a:lstStyle/>
        <a:p>
          <a:r>
            <a:rPr lang="uk-UA" dirty="0"/>
            <a:t>Державна</a:t>
          </a:r>
        </a:p>
      </dgm:t>
    </dgm:pt>
    <dgm:pt modelId="{86DF4890-8D6D-4C04-8808-150C1DE5DB48}" type="parTrans" cxnId="{CE06539C-E4CC-47B6-924F-7BE355ECF0DB}">
      <dgm:prSet/>
      <dgm:spPr/>
      <dgm:t>
        <a:bodyPr/>
        <a:lstStyle/>
        <a:p>
          <a:endParaRPr lang="uk-UA"/>
        </a:p>
      </dgm:t>
    </dgm:pt>
    <dgm:pt modelId="{193CC512-181B-488B-A6D6-7C276A43A080}" type="sibTrans" cxnId="{CE06539C-E4CC-47B6-924F-7BE355ECF0DB}">
      <dgm:prSet/>
      <dgm:spPr/>
      <dgm:t>
        <a:bodyPr/>
        <a:lstStyle/>
        <a:p>
          <a:endParaRPr lang="uk-UA"/>
        </a:p>
      </dgm:t>
    </dgm:pt>
    <dgm:pt modelId="{7AAB9D3D-8035-4221-A5C6-4F3D0166B63A}">
      <dgm:prSet phldrT="[Текст]"/>
      <dgm:spPr/>
      <dgm:t>
        <a:bodyPr/>
        <a:lstStyle/>
        <a:p>
          <a:r>
            <a:rPr lang="uk-UA" dirty="0"/>
            <a:t>Приватна</a:t>
          </a:r>
        </a:p>
      </dgm:t>
    </dgm:pt>
    <dgm:pt modelId="{11280B36-C954-4CD5-9BFD-4FF8939DA124}" type="parTrans" cxnId="{3DAC6D03-B797-4AC4-A6F6-9DFF7F3507B0}">
      <dgm:prSet/>
      <dgm:spPr/>
      <dgm:t>
        <a:bodyPr/>
        <a:lstStyle/>
        <a:p>
          <a:endParaRPr lang="uk-UA"/>
        </a:p>
      </dgm:t>
    </dgm:pt>
    <dgm:pt modelId="{F7877FCC-29E4-467A-A396-1488CCF381C7}" type="sibTrans" cxnId="{3DAC6D03-B797-4AC4-A6F6-9DFF7F3507B0}">
      <dgm:prSet/>
      <dgm:spPr/>
      <dgm:t>
        <a:bodyPr/>
        <a:lstStyle/>
        <a:p>
          <a:endParaRPr lang="uk-UA"/>
        </a:p>
      </dgm:t>
    </dgm:pt>
    <dgm:pt modelId="{FC0203B3-421B-4953-A9EF-D923030569B7}">
      <dgm:prSet phldrT="[Текст]"/>
      <dgm:spPr/>
      <dgm:t>
        <a:bodyPr/>
        <a:lstStyle/>
        <a:p>
          <a:r>
            <a:rPr lang="uk-UA" dirty="0"/>
            <a:t>Змішана</a:t>
          </a:r>
        </a:p>
      </dgm:t>
    </dgm:pt>
    <dgm:pt modelId="{2EFCD34F-5287-434E-A64E-0C89814B1114}" type="parTrans" cxnId="{97FE64C1-D89C-4D71-8B8C-0322C2DEC8FF}">
      <dgm:prSet/>
      <dgm:spPr/>
      <dgm:t>
        <a:bodyPr/>
        <a:lstStyle/>
        <a:p>
          <a:endParaRPr lang="uk-UA"/>
        </a:p>
      </dgm:t>
    </dgm:pt>
    <dgm:pt modelId="{57FA2C5C-5D13-4C61-A7BC-BADAF8EAE610}" type="sibTrans" cxnId="{97FE64C1-D89C-4D71-8B8C-0322C2DEC8FF}">
      <dgm:prSet/>
      <dgm:spPr/>
      <dgm:t>
        <a:bodyPr/>
        <a:lstStyle/>
        <a:p>
          <a:endParaRPr lang="uk-UA"/>
        </a:p>
      </dgm:t>
    </dgm:pt>
    <dgm:pt modelId="{1ED65E72-0921-41FE-9C51-37E50F3388C8}" type="pres">
      <dgm:prSet presAssocID="{A9D00100-04C3-4C75-9F7E-D7CBCE14B11D}" presName="linear" presStyleCnt="0">
        <dgm:presLayoutVars>
          <dgm:animLvl val="lvl"/>
          <dgm:resizeHandles val="exact"/>
        </dgm:presLayoutVars>
      </dgm:prSet>
      <dgm:spPr/>
    </dgm:pt>
    <dgm:pt modelId="{833A952D-2244-4103-ADEE-F8648F9433E4}" type="pres">
      <dgm:prSet presAssocID="{43F3FFFD-4AEE-4427-ADAE-6FE37EECD686}" presName="parentText" presStyleLbl="node1" presStyleIdx="0" presStyleCnt="3">
        <dgm:presLayoutVars>
          <dgm:chMax val="0"/>
          <dgm:bulletEnabled val="1"/>
        </dgm:presLayoutVars>
      </dgm:prSet>
      <dgm:spPr/>
    </dgm:pt>
    <dgm:pt modelId="{33C1796F-ABCD-4031-865E-8B292006931E}" type="pres">
      <dgm:prSet presAssocID="{43F3FFFD-4AEE-4427-ADAE-6FE37EECD686}" presName="childText" presStyleLbl="revTx" presStyleIdx="0" presStyleCnt="3">
        <dgm:presLayoutVars>
          <dgm:bulletEnabled val="1"/>
        </dgm:presLayoutVars>
      </dgm:prSet>
      <dgm:spPr/>
    </dgm:pt>
    <dgm:pt modelId="{0D676F1F-4C44-4BDD-9AFD-0C62B74DFB46}" type="pres">
      <dgm:prSet presAssocID="{4C3779C2-2E74-4A40-B8F2-8E2BF80EC9D4}" presName="parentText" presStyleLbl="node1" presStyleIdx="1" presStyleCnt="3">
        <dgm:presLayoutVars>
          <dgm:chMax val="0"/>
          <dgm:bulletEnabled val="1"/>
        </dgm:presLayoutVars>
      </dgm:prSet>
      <dgm:spPr/>
    </dgm:pt>
    <dgm:pt modelId="{15176677-51BD-4B33-8B8A-8F7D30DC21E7}" type="pres">
      <dgm:prSet presAssocID="{4C3779C2-2E74-4A40-B8F2-8E2BF80EC9D4}" presName="childText" presStyleLbl="revTx" presStyleIdx="1" presStyleCnt="3">
        <dgm:presLayoutVars>
          <dgm:bulletEnabled val="1"/>
        </dgm:presLayoutVars>
      </dgm:prSet>
      <dgm:spPr/>
    </dgm:pt>
    <dgm:pt modelId="{E96001DE-8EFC-467E-9CD0-614BCFC21AA7}" type="pres">
      <dgm:prSet presAssocID="{E9B95BFE-430C-4146-932A-97AB9D070448}" presName="parentText" presStyleLbl="node1" presStyleIdx="2" presStyleCnt="3">
        <dgm:presLayoutVars>
          <dgm:chMax val="0"/>
          <dgm:bulletEnabled val="1"/>
        </dgm:presLayoutVars>
      </dgm:prSet>
      <dgm:spPr/>
    </dgm:pt>
    <dgm:pt modelId="{92818755-577E-42B5-9D5A-3CFD4BBB5B66}" type="pres">
      <dgm:prSet presAssocID="{E9B95BFE-430C-4146-932A-97AB9D070448}" presName="childText" presStyleLbl="revTx" presStyleIdx="2" presStyleCnt="3">
        <dgm:presLayoutVars>
          <dgm:bulletEnabled val="1"/>
        </dgm:presLayoutVars>
      </dgm:prSet>
      <dgm:spPr/>
    </dgm:pt>
  </dgm:ptLst>
  <dgm:cxnLst>
    <dgm:cxn modelId="{3DAC6D03-B797-4AC4-A6F6-9DFF7F3507B0}" srcId="{43F3FFFD-4AEE-4427-ADAE-6FE37EECD686}" destId="{7AAB9D3D-8035-4221-A5C6-4F3D0166B63A}" srcOrd="1" destOrd="0" parTransId="{11280B36-C954-4CD5-9BFD-4FF8939DA124}" sibTransId="{F7877FCC-29E4-467A-A396-1488CCF381C7}"/>
    <dgm:cxn modelId="{C103C705-5285-44D4-AE49-9F3620B357F9}" srcId="{A9D00100-04C3-4C75-9F7E-D7CBCE14B11D}" destId="{E9B95BFE-430C-4146-932A-97AB9D070448}" srcOrd="2" destOrd="0" parTransId="{8AE73FC8-0269-4339-AA60-D02403707BE3}" sibTransId="{43CD936D-B425-4141-BF09-5FF803A1DC22}"/>
    <dgm:cxn modelId="{28844407-15B7-4301-8A5F-CF4429C9CF0D}" type="presOf" srcId="{2C12EFC4-4B83-4187-93D0-CB4526D21B18}" destId="{15176677-51BD-4B33-8B8A-8F7D30DC21E7}" srcOrd="0" destOrd="0" presId="urn:microsoft.com/office/officeart/2005/8/layout/vList2"/>
    <dgm:cxn modelId="{587EEA07-8C78-4EF3-97AA-2411FFF8A1F8}" srcId="{E9B95BFE-430C-4146-932A-97AB9D070448}" destId="{E1D2C616-99F8-4621-B75D-92C209F95917}" srcOrd="2" destOrd="0" parTransId="{170FF8E8-9BEC-4700-BF45-775748D1E59D}" sibTransId="{19B92F3F-DA41-4F68-9855-1A1B1E6E1EB7}"/>
    <dgm:cxn modelId="{7E90840F-30A7-458B-BC1F-BD64D8306961}" srcId="{A9D00100-04C3-4C75-9F7E-D7CBCE14B11D}" destId="{43F3FFFD-4AEE-4427-ADAE-6FE37EECD686}" srcOrd="0" destOrd="0" parTransId="{66778227-3E3C-464D-9AEF-BDD8CFB057D4}" sibTransId="{E7DFAECC-E82B-4004-A3D3-889ECA7473EE}"/>
    <dgm:cxn modelId="{AE767D13-C0C7-4F97-AD27-D7E6B4E38B6F}" srcId="{E9B95BFE-430C-4146-932A-97AB9D070448}" destId="{5103E7E3-9169-4F59-A318-09E412DA096C}" srcOrd="0" destOrd="0" parTransId="{0FE469C2-7804-412D-ABEC-5A126BE16ECD}" sibTransId="{540C3599-B709-4BCA-BB2A-DD1AF8EA010C}"/>
    <dgm:cxn modelId="{33D39F17-3958-43A3-91A8-B2CA20F4110E}" srcId="{E9B95BFE-430C-4146-932A-97AB9D070448}" destId="{2D271150-28CD-45F4-A98C-1C71ADB46C7A}" srcOrd="1" destOrd="0" parTransId="{E9161BA9-6876-45A0-AA7F-330F44F4148F}" sibTransId="{D1C55A50-8989-4DD6-A3F3-425CF962A452}"/>
    <dgm:cxn modelId="{B4DE5520-FECC-4725-BF80-AF3F1C4A80CA}" type="presOf" srcId="{E9B95BFE-430C-4146-932A-97AB9D070448}" destId="{E96001DE-8EFC-467E-9CD0-614BCFC21AA7}" srcOrd="0" destOrd="0" presId="urn:microsoft.com/office/officeart/2005/8/layout/vList2"/>
    <dgm:cxn modelId="{F2AE1427-6BC8-43B7-8FF6-02C43B567194}" type="presOf" srcId="{E1D2C616-99F8-4621-B75D-92C209F95917}" destId="{92818755-577E-42B5-9D5A-3CFD4BBB5B66}" srcOrd="0" destOrd="2" presId="urn:microsoft.com/office/officeart/2005/8/layout/vList2"/>
    <dgm:cxn modelId="{C0131933-4FB4-4565-9934-D8DAE095BBFB}" type="presOf" srcId="{5103E7E3-9169-4F59-A318-09E412DA096C}" destId="{92818755-577E-42B5-9D5A-3CFD4BBB5B66}" srcOrd="0" destOrd="0" presId="urn:microsoft.com/office/officeart/2005/8/layout/vList2"/>
    <dgm:cxn modelId="{78CF1036-899F-4824-A870-8BC8738C0A4C}" type="presOf" srcId="{7AAB9D3D-8035-4221-A5C6-4F3D0166B63A}" destId="{33C1796F-ABCD-4031-865E-8B292006931E}" srcOrd="0" destOrd="1" presId="urn:microsoft.com/office/officeart/2005/8/layout/vList2"/>
    <dgm:cxn modelId="{3EDFC33E-B070-4CAA-8192-E1C32E54262B}" type="presOf" srcId="{A9D00100-04C3-4C75-9F7E-D7CBCE14B11D}" destId="{1ED65E72-0921-41FE-9C51-37E50F3388C8}" srcOrd="0" destOrd="0" presId="urn:microsoft.com/office/officeart/2005/8/layout/vList2"/>
    <dgm:cxn modelId="{FE32CD59-242A-4CAD-ABDC-67CD57406158}" type="presOf" srcId="{E808B095-EA33-4561-9C86-75D3F8CE9174}" destId="{33C1796F-ABCD-4031-865E-8B292006931E}" srcOrd="0" destOrd="0" presId="urn:microsoft.com/office/officeart/2005/8/layout/vList2"/>
    <dgm:cxn modelId="{F71D927F-12E0-4821-ACE2-EE5D3C7FDA15}" type="presOf" srcId="{4C3779C2-2E74-4A40-B8F2-8E2BF80EC9D4}" destId="{0D676F1F-4C44-4BDD-9AFD-0C62B74DFB46}" srcOrd="0" destOrd="0" presId="urn:microsoft.com/office/officeart/2005/8/layout/vList2"/>
    <dgm:cxn modelId="{E586B887-7C1B-40C2-9BD7-42435A8AE2AF}" type="presOf" srcId="{2D271150-28CD-45F4-A98C-1C71ADB46C7A}" destId="{92818755-577E-42B5-9D5A-3CFD4BBB5B66}" srcOrd="0" destOrd="1" presId="urn:microsoft.com/office/officeart/2005/8/layout/vList2"/>
    <dgm:cxn modelId="{CE06539C-E4CC-47B6-924F-7BE355ECF0DB}" srcId="{43F3FFFD-4AEE-4427-ADAE-6FE37EECD686}" destId="{E808B095-EA33-4561-9C86-75D3F8CE9174}" srcOrd="0" destOrd="0" parTransId="{86DF4890-8D6D-4C04-8808-150C1DE5DB48}" sibTransId="{193CC512-181B-488B-A6D6-7C276A43A080}"/>
    <dgm:cxn modelId="{C371CCB0-1B96-444C-9AE0-A5E4C4BB1143}" type="presOf" srcId="{997A21CC-98CD-4AB8-B3D9-6B380E6C013E}" destId="{15176677-51BD-4B33-8B8A-8F7D30DC21E7}" srcOrd="0" destOrd="1" presId="urn:microsoft.com/office/officeart/2005/8/layout/vList2"/>
    <dgm:cxn modelId="{15D6F2BB-4792-43DF-8AA9-FCC063F2443F}" type="presOf" srcId="{FC0203B3-421B-4953-A9EF-D923030569B7}" destId="{33C1796F-ABCD-4031-865E-8B292006931E}" srcOrd="0" destOrd="2" presId="urn:microsoft.com/office/officeart/2005/8/layout/vList2"/>
    <dgm:cxn modelId="{F36F35BD-D10D-4846-A9D0-9897081174A8}" srcId="{4C3779C2-2E74-4A40-B8F2-8E2BF80EC9D4}" destId="{2C12EFC4-4B83-4187-93D0-CB4526D21B18}" srcOrd="0" destOrd="0" parTransId="{356C3837-36B8-4502-A629-C61F0CF76691}" sibTransId="{0CC4F5CD-9F9E-410B-BF43-8DE3A9FA533A}"/>
    <dgm:cxn modelId="{97FE64C1-D89C-4D71-8B8C-0322C2DEC8FF}" srcId="{43F3FFFD-4AEE-4427-ADAE-6FE37EECD686}" destId="{FC0203B3-421B-4953-A9EF-D923030569B7}" srcOrd="2" destOrd="0" parTransId="{2EFCD34F-5287-434E-A64E-0C89814B1114}" sibTransId="{57FA2C5C-5D13-4C61-A7BC-BADAF8EAE610}"/>
    <dgm:cxn modelId="{AF1031D5-F158-4087-99E1-21A0B654D7AE}" srcId="{A9D00100-04C3-4C75-9F7E-D7CBCE14B11D}" destId="{4C3779C2-2E74-4A40-B8F2-8E2BF80EC9D4}" srcOrd="1" destOrd="0" parTransId="{67E264FE-35BC-4FCA-8FF1-C6C60C65B669}" sibTransId="{7F3F3C5A-9F1C-42A6-B651-951929252AD4}"/>
    <dgm:cxn modelId="{975FD2D9-A70C-403F-A2FE-55247A738261}" type="presOf" srcId="{43F3FFFD-4AEE-4427-ADAE-6FE37EECD686}" destId="{833A952D-2244-4103-ADEE-F8648F9433E4}" srcOrd="0" destOrd="0" presId="urn:microsoft.com/office/officeart/2005/8/layout/vList2"/>
    <dgm:cxn modelId="{C6B5A6EC-315F-409F-B963-447B9ABD8F71}" srcId="{4C3779C2-2E74-4A40-B8F2-8E2BF80EC9D4}" destId="{997A21CC-98CD-4AB8-B3D9-6B380E6C013E}" srcOrd="1" destOrd="0" parTransId="{03FCF765-B0E2-4722-97B8-7DF51B5E972B}" sibTransId="{BBEEEF00-95CB-4339-82A8-287FC58ECE64}"/>
    <dgm:cxn modelId="{B836AD84-56F8-4E11-8CD5-15CB68ADE526}" type="presParOf" srcId="{1ED65E72-0921-41FE-9C51-37E50F3388C8}" destId="{833A952D-2244-4103-ADEE-F8648F9433E4}" srcOrd="0" destOrd="0" presId="urn:microsoft.com/office/officeart/2005/8/layout/vList2"/>
    <dgm:cxn modelId="{C5C2697C-3D80-4B5D-9406-145AE385EB04}" type="presParOf" srcId="{1ED65E72-0921-41FE-9C51-37E50F3388C8}" destId="{33C1796F-ABCD-4031-865E-8B292006931E}" srcOrd="1" destOrd="0" presId="urn:microsoft.com/office/officeart/2005/8/layout/vList2"/>
    <dgm:cxn modelId="{6AF364B4-0215-4834-8B64-027993306531}" type="presParOf" srcId="{1ED65E72-0921-41FE-9C51-37E50F3388C8}" destId="{0D676F1F-4C44-4BDD-9AFD-0C62B74DFB46}" srcOrd="2" destOrd="0" presId="urn:microsoft.com/office/officeart/2005/8/layout/vList2"/>
    <dgm:cxn modelId="{3E26F619-5272-4061-8342-79D915D4046C}" type="presParOf" srcId="{1ED65E72-0921-41FE-9C51-37E50F3388C8}" destId="{15176677-51BD-4B33-8B8A-8F7D30DC21E7}" srcOrd="3" destOrd="0" presId="urn:microsoft.com/office/officeart/2005/8/layout/vList2"/>
    <dgm:cxn modelId="{F00826A3-2C4B-4458-B04F-2EB4C584317D}" type="presParOf" srcId="{1ED65E72-0921-41FE-9C51-37E50F3388C8}" destId="{E96001DE-8EFC-467E-9CD0-614BCFC21AA7}" srcOrd="4" destOrd="0" presId="urn:microsoft.com/office/officeart/2005/8/layout/vList2"/>
    <dgm:cxn modelId="{BEDD65BB-7E54-4FFC-B011-D1B807E449F2}" type="presParOf" srcId="{1ED65E72-0921-41FE-9C51-37E50F3388C8}" destId="{92818755-577E-42B5-9D5A-3CFD4BBB5B66}"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7B06814-07BB-409F-B5B8-B5B2DA3B360E}"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uk-UA"/>
        </a:p>
      </dgm:t>
    </dgm:pt>
    <dgm:pt modelId="{10E5B3DE-79FB-4C65-AFBB-27427831021E}">
      <dgm:prSet phldrT="[Текст]"/>
      <dgm:spPr/>
      <dgm:t>
        <a:bodyPr/>
        <a:lstStyle/>
        <a:p>
          <a:r>
            <a:rPr lang="uk-UA" dirty="0"/>
            <a:t>Вільний ринок (ліберальна модель)</a:t>
          </a:r>
        </a:p>
      </dgm:t>
    </dgm:pt>
    <dgm:pt modelId="{6BA9A84E-4D97-46DA-8CD0-9616DF33866B}" type="parTrans" cxnId="{2FD8769A-B9CF-482D-B7BD-E9F562C1C944}">
      <dgm:prSet/>
      <dgm:spPr/>
      <dgm:t>
        <a:bodyPr/>
        <a:lstStyle/>
        <a:p>
          <a:endParaRPr lang="uk-UA"/>
        </a:p>
      </dgm:t>
    </dgm:pt>
    <dgm:pt modelId="{57679150-E399-44E5-9FF7-383FA987F4DE}" type="sibTrans" cxnId="{2FD8769A-B9CF-482D-B7BD-E9F562C1C944}">
      <dgm:prSet/>
      <dgm:spPr/>
      <dgm:t>
        <a:bodyPr/>
        <a:lstStyle/>
        <a:p>
          <a:endParaRPr lang="uk-UA"/>
        </a:p>
      </dgm:t>
    </dgm:pt>
    <dgm:pt modelId="{4DFA2D11-F42A-4009-8DAC-7AE7FD9A00D7}">
      <dgm:prSet phldrT="[Текст]"/>
      <dgm:spPr/>
      <dgm:t>
        <a:bodyPr/>
        <a:lstStyle/>
        <a:p>
          <a:r>
            <a:rPr lang="uk-UA" b="1" dirty="0"/>
            <a:t>Економіка США</a:t>
          </a:r>
        </a:p>
      </dgm:t>
    </dgm:pt>
    <dgm:pt modelId="{92801E68-A13A-4671-A8F3-7F0CD1A83A6F}" type="parTrans" cxnId="{C1959E8C-F87F-4552-8D71-BA4E44F31F6E}">
      <dgm:prSet/>
      <dgm:spPr/>
      <dgm:t>
        <a:bodyPr/>
        <a:lstStyle/>
        <a:p>
          <a:endParaRPr lang="uk-UA"/>
        </a:p>
      </dgm:t>
    </dgm:pt>
    <dgm:pt modelId="{1B120E00-477A-44D4-B5EA-DD0AE23530FC}" type="sibTrans" cxnId="{C1959E8C-F87F-4552-8D71-BA4E44F31F6E}">
      <dgm:prSet/>
      <dgm:spPr/>
      <dgm:t>
        <a:bodyPr/>
        <a:lstStyle/>
        <a:p>
          <a:endParaRPr lang="uk-UA"/>
        </a:p>
      </dgm:t>
    </dgm:pt>
    <dgm:pt modelId="{D3EF730E-D843-421D-B24C-232061C2CDE6}">
      <dgm:prSet phldrT="[Текст]"/>
      <dgm:spPr/>
      <dgm:t>
        <a:bodyPr/>
        <a:lstStyle/>
        <a:p>
          <a:r>
            <a:rPr lang="uk-UA" dirty="0"/>
            <a:t>Соціально-орієнтований ринок (соціально-демократична модель)</a:t>
          </a:r>
        </a:p>
      </dgm:t>
    </dgm:pt>
    <dgm:pt modelId="{5C411315-5C10-491A-87B2-8C8079B277E9}" type="parTrans" cxnId="{C9F7EEE2-6895-4B05-8B1C-0E9E22868135}">
      <dgm:prSet/>
      <dgm:spPr/>
      <dgm:t>
        <a:bodyPr/>
        <a:lstStyle/>
        <a:p>
          <a:endParaRPr lang="uk-UA"/>
        </a:p>
      </dgm:t>
    </dgm:pt>
    <dgm:pt modelId="{94D34921-0C93-45D2-B17A-83AA81C55E24}" type="sibTrans" cxnId="{C9F7EEE2-6895-4B05-8B1C-0E9E22868135}">
      <dgm:prSet/>
      <dgm:spPr/>
      <dgm:t>
        <a:bodyPr/>
        <a:lstStyle/>
        <a:p>
          <a:endParaRPr lang="uk-UA"/>
        </a:p>
      </dgm:t>
    </dgm:pt>
    <dgm:pt modelId="{91146043-F207-4A94-BEAC-FF3CC36E2B1A}">
      <dgm:prSet phldrT="[Текст]"/>
      <dgm:spPr/>
      <dgm:t>
        <a:bodyPr/>
        <a:lstStyle/>
        <a:p>
          <a:r>
            <a:rPr lang="uk-UA" b="1" dirty="0"/>
            <a:t>Економіка ЄС</a:t>
          </a:r>
        </a:p>
      </dgm:t>
    </dgm:pt>
    <dgm:pt modelId="{2C902DA6-552C-4EAE-9CB3-3F5CA9A31C89}" type="parTrans" cxnId="{05DD6AB5-F84D-45C3-8C30-9AFC8CA7D56F}">
      <dgm:prSet/>
      <dgm:spPr/>
      <dgm:t>
        <a:bodyPr/>
        <a:lstStyle/>
        <a:p>
          <a:endParaRPr lang="uk-UA"/>
        </a:p>
      </dgm:t>
    </dgm:pt>
    <dgm:pt modelId="{92F0FF94-3EB0-4A79-85E6-8D0A975B3808}" type="sibTrans" cxnId="{05DD6AB5-F84D-45C3-8C30-9AFC8CA7D56F}">
      <dgm:prSet/>
      <dgm:spPr/>
      <dgm:t>
        <a:bodyPr/>
        <a:lstStyle/>
        <a:p>
          <a:endParaRPr lang="uk-UA"/>
        </a:p>
      </dgm:t>
    </dgm:pt>
    <dgm:pt modelId="{EA5B3EE8-B403-48B3-9FCB-7CD120538ECD}">
      <dgm:prSet phldrT="[Текст]"/>
      <dgm:spPr/>
      <dgm:t>
        <a:bodyPr/>
        <a:lstStyle/>
        <a:p>
          <a:r>
            <a:rPr lang="uk-UA" dirty="0"/>
            <a:t>Держава відіграє помітну роль у розподілі державних видатків. Розвинена система соціального забезпечення (державне страхування, грошова допомога безробітним, пенсіонерам та іншим категоріям населення).</a:t>
          </a:r>
        </a:p>
      </dgm:t>
    </dgm:pt>
    <dgm:pt modelId="{B9446E7B-DD32-4D53-B21A-5303DEA50CBC}" type="parTrans" cxnId="{D4F79CC2-DB9F-453B-8DD7-629969DA0EEB}">
      <dgm:prSet/>
      <dgm:spPr/>
      <dgm:t>
        <a:bodyPr/>
        <a:lstStyle/>
        <a:p>
          <a:endParaRPr lang="uk-UA"/>
        </a:p>
      </dgm:t>
    </dgm:pt>
    <dgm:pt modelId="{5EB65120-BB9D-46F1-9619-82841ED0EDEB}" type="sibTrans" cxnId="{D4F79CC2-DB9F-453B-8DD7-629969DA0EEB}">
      <dgm:prSet/>
      <dgm:spPr/>
      <dgm:t>
        <a:bodyPr/>
        <a:lstStyle/>
        <a:p>
          <a:endParaRPr lang="uk-UA"/>
        </a:p>
      </dgm:t>
    </dgm:pt>
    <dgm:pt modelId="{A6627107-1379-40BC-BB87-A491ED9BBC89}">
      <dgm:prSet phldrT="[Текст]"/>
      <dgm:spPr/>
      <dgm:t>
        <a:bodyPr/>
        <a:lstStyle/>
        <a:p>
          <a:r>
            <a:rPr lang="uk-UA" dirty="0"/>
            <a:t>Державно-керований ринок</a:t>
          </a:r>
        </a:p>
      </dgm:t>
    </dgm:pt>
    <dgm:pt modelId="{DA47B8CE-4E4E-421D-B8AB-4EC59605C832}" type="parTrans" cxnId="{53DDD34C-70BC-45BD-9DAF-B161E57B496F}">
      <dgm:prSet/>
      <dgm:spPr/>
      <dgm:t>
        <a:bodyPr/>
        <a:lstStyle/>
        <a:p>
          <a:endParaRPr lang="uk-UA"/>
        </a:p>
      </dgm:t>
    </dgm:pt>
    <dgm:pt modelId="{F3FAE6FE-626C-4CAE-9321-768B392D2837}" type="sibTrans" cxnId="{53DDD34C-70BC-45BD-9DAF-B161E57B496F}">
      <dgm:prSet/>
      <dgm:spPr/>
      <dgm:t>
        <a:bodyPr/>
        <a:lstStyle/>
        <a:p>
          <a:endParaRPr lang="uk-UA"/>
        </a:p>
      </dgm:t>
    </dgm:pt>
    <dgm:pt modelId="{B285C95A-F80F-41C7-98CD-6D13570FD35D}">
      <dgm:prSet phldrT="[Текст]"/>
      <dgm:spPr/>
      <dgm:t>
        <a:bodyPr/>
        <a:lstStyle/>
        <a:p>
          <a:r>
            <a:rPr lang="uk-UA" b="1" dirty="0"/>
            <a:t>Економіка Японії та інших краї Східної Азії</a:t>
          </a:r>
        </a:p>
      </dgm:t>
    </dgm:pt>
    <dgm:pt modelId="{CDF5B5D8-5D16-4A70-9FE4-F8EDC6C44DBE}" type="parTrans" cxnId="{9D7B6FB7-CD75-4F90-8A98-0A09197988E6}">
      <dgm:prSet/>
      <dgm:spPr/>
      <dgm:t>
        <a:bodyPr/>
        <a:lstStyle/>
        <a:p>
          <a:endParaRPr lang="uk-UA"/>
        </a:p>
      </dgm:t>
    </dgm:pt>
    <dgm:pt modelId="{380A2E97-E677-4713-BD1A-A854C7B8E29A}" type="sibTrans" cxnId="{9D7B6FB7-CD75-4F90-8A98-0A09197988E6}">
      <dgm:prSet/>
      <dgm:spPr/>
      <dgm:t>
        <a:bodyPr/>
        <a:lstStyle/>
        <a:p>
          <a:endParaRPr lang="uk-UA"/>
        </a:p>
      </dgm:t>
    </dgm:pt>
    <dgm:pt modelId="{75651508-019E-4F9C-A648-B67164F8A6F8}">
      <dgm:prSet phldrT="[Текст]"/>
      <dgm:spPr/>
      <dgm:t>
        <a:bodyPr/>
        <a:lstStyle/>
        <a:p>
          <a:r>
            <a:rPr lang="uk-UA" dirty="0"/>
            <a:t>Тісна взаємодія держави і бізнесу, особливо у розміщенні капіталу. Бізнес разом з урядом розробляє ключові напрями розвитку економіки і визначають ключові галузі для вкладення капіталу. Державне соціальне забезпечення в Японії відсутнє, цю функцію виконують фірми.</a:t>
          </a:r>
        </a:p>
      </dgm:t>
    </dgm:pt>
    <dgm:pt modelId="{901CB9B3-03DE-47D8-93B7-2C7106F4FC28}" type="parTrans" cxnId="{1219BF0F-7263-4357-92D0-74BB8C053E70}">
      <dgm:prSet/>
      <dgm:spPr/>
      <dgm:t>
        <a:bodyPr/>
        <a:lstStyle/>
        <a:p>
          <a:endParaRPr lang="uk-UA"/>
        </a:p>
      </dgm:t>
    </dgm:pt>
    <dgm:pt modelId="{544CBE0D-2130-4DD7-80CC-3BBD0D8823C9}" type="sibTrans" cxnId="{1219BF0F-7263-4357-92D0-74BB8C053E70}">
      <dgm:prSet/>
      <dgm:spPr/>
      <dgm:t>
        <a:bodyPr/>
        <a:lstStyle/>
        <a:p>
          <a:endParaRPr lang="uk-UA"/>
        </a:p>
      </dgm:t>
    </dgm:pt>
    <dgm:pt modelId="{86F473E9-0D32-4F27-98D0-1F8917BDC7AC}">
      <dgm:prSet phldrT="[Текст]"/>
      <dgm:spPr/>
      <dgm:t>
        <a:bodyPr/>
        <a:lstStyle/>
        <a:p>
          <a:r>
            <a:rPr lang="uk-UA" dirty="0"/>
            <a:t>Незначне втручання держави і всебічна підтримка підприємництва. Роль федерального уряду незначна, а частка державної власності невисока.</a:t>
          </a:r>
        </a:p>
      </dgm:t>
    </dgm:pt>
    <dgm:pt modelId="{822FF61F-FBCB-4E23-BD1F-C5A58B0FC65D}" type="parTrans" cxnId="{70110D29-1DB8-4B2A-A46F-34B1A97C9F02}">
      <dgm:prSet/>
      <dgm:spPr/>
      <dgm:t>
        <a:bodyPr/>
        <a:lstStyle/>
        <a:p>
          <a:endParaRPr lang="uk-UA"/>
        </a:p>
      </dgm:t>
    </dgm:pt>
    <dgm:pt modelId="{4C2AD6D7-A1AF-4532-A7F4-377631860039}" type="sibTrans" cxnId="{70110D29-1DB8-4B2A-A46F-34B1A97C9F02}">
      <dgm:prSet/>
      <dgm:spPr/>
      <dgm:t>
        <a:bodyPr/>
        <a:lstStyle/>
        <a:p>
          <a:endParaRPr lang="uk-UA"/>
        </a:p>
      </dgm:t>
    </dgm:pt>
    <dgm:pt modelId="{69255B08-7A4D-478A-A7B3-083A097A0132}" type="pres">
      <dgm:prSet presAssocID="{C7B06814-07BB-409F-B5B8-B5B2DA3B360E}" presName="Name0" presStyleCnt="0">
        <dgm:presLayoutVars>
          <dgm:dir/>
          <dgm:animLvl val="lvl"/>
          <dgm:resizeHandles val="exact"/>
        </dgm:presLayoutVars>
      </dgm:prSet>
      <dgm:spPr/>
    </dgm:pt>
    <dgm:pt modelId="{7F1F339F-910A-4B62-B211-AF97D69C2D5A}" type="pres">
      <dgm:prSet presAssocID="{10E5B3DE-79FB-4C65-AFBB-27427831021E}" presName="composite" presStyleCnt="0"/>
      <dgm:spPr/>
    </dgm:pt>
    <dgm:pt modelId="{2EFCB59D-029F-451B-8E75-72FA65833F71}" type="pres">
      <dgm:prSet presAssocID="{10E5B3DE-79FB-4C65-AFBB-27427831021E}" presName="parTx" presStyleLbl="alignNode1" presStyleIdx="0" presStyleCnt="3">
        <dgm:presLayoutVars>
          <dgm:chMax val="0"/>
          <dgm:chPref val="0"/>
          <dgm:bulletEnabled val="1"/>
        </dgm:presLayoutVars>
      </dgm:prSet>
      <dgm:spPr/>
    </dgm:pt>
    <dgm:pt modelId="{D1DE1097-3963-4315-8328-ED2BB49FC47B}" type="pres">
      <dgm:prSet presAssocID="{10E5B3DE-79FB-4C65-AFBB-27427831021E}" presName="desTx" presStyleLbl="alignAccFollowNode1" presStyleIdx="0" presStyleCnt="3">
        <dgm:presLayoutVars>
          <dgm:bulletEnabled val="1"/>
        </dgm:presLayoutVars>
      </dgm:prSet>
      <dgm:spPr/>
    </dgm:pt>
    <dgm:pt modelId="{AE98E640-71B7-4A61-8C32-A8E6A049A7B4}" type="pres">
      <dgm:prSet presAssocID="{57679150-E399-44E5-9FF7-383FA987F4DE}" presName="space" presStyleCnt="0"/>
      <dgm:spPr/>
    </dgm:pt>
    <dgm:pt modelId="{EF151B49-8C23-4671-8205-677EDDE32287}" type="pres">
      <dgm:prSet presAssocID="{D3EF730E-D843-421D-B24C-232061C2CDE6}" presName="composite" presStyleCnt="0"/>
      <dgm:spPr/>
    </dgm:pt>
    <dgm:pt modelId="{B7859598-BBED-401D-A52B-1AB119728F40}" type="pres">
      <dgm:prSet presAssocID="{D3EF730E-D843-421D-B24C-232061C2CDE6}" presName="parTx" presStyleLbl="alignNode1" presStyleIdx="1" presStyleCnt="3">
        <dgm:presLayoutVars>
          <dgm:chMax val="0"/>
          <dgm:chPref val="0"/>
          <dgm:bulletEnabled val="1"/>
        </dgm:presLayoutVars>
      </dgm:prSet>
      <dgm:spPr/>
    </dgm:pt>
    <dgm:pt modelId="{3693B030-F67F-40B3-B477-9A9D1AAE2F7A}" type="pres">
      <dgm:prSet presAssocID="{D3EF730E-D843-421D-B24C-232061C2CDE6}" presName="desTx" presStyleLbl="alignAccFollowNode1" presStyleIdx="1" presStyleCnt="3">
        <dgm:presLayoutVars>
          <dgm:bulletEnabled val="1"/>
        </dgm:presLayoutVars>
      </dgm:prSet>
      <dgm:spPr/>
    </dgm:pt>
    <dgm:pt modelId="{47F66B72-B0B9-4B26-9E27-9C977BEA6BB2}" type="pres">
      <dgm:prSet presAssocID="{94D34921-0C93-45D2-B17A-83AA81C55E24}" presName="space" presStyleCnt="0"/>
      <dgm:spPr/>
    </dgm:pt>
    <dgm:pt modelId="{E533BC5E-C0C7-496B-874A-EBAB63516D33}" type="pres">
      <dgm:prSet presAssocID="{A6627107-1379-40BC-BB87-A491ED9BBC89}" presName="composite" presStyleCnt="0"/>
      <dgm:spPr/>
    </dgm:pt>
    <dgm:pt modelId="{ACC59E0E-8501-4A9F-B2D0-71498F1979D7}" type="pres">
      <dgm:prSet presAssocID="{A6627107-1379-40BC-BB87-A491ED9BBC89}" presName="parTx" presStyleLbl="alignNode1" presStyleIdx="2" presStyleCnt="3">
        <dgm:presLayoutVars>
          <dgm:chMax val="0"/>
          <dgm:chPref val="0"/>
          <dgm:bulletEnabled val="1"/>
        </dgm:presLayoutVars>
      </dgm:prSet>
      <dgm:spPr/>
    </dgm:pt>
    <dgm:pt modelId="{776CE043-722F-4B83-91FA-4DA4210B08E4}" type="pres">
      <dgm:prSet presAssocID="{A6627107-1379-40BC-BB87-A491ED9BBC89}" presName="desTx" presStyleLbl="alignAccFollowNode1" presStyleIdx="2" presStyleCnt="3">
        <dgm:presLayoutVars>
          <dgm:bulletEnabled val="1"/>
        </dgm:presLayoutVars>
      </dgm:prSet>
      <dgm:spPr/>
    </dgm:pt>
  </dgm:ptLst>
  <dgm:cxnLst>
    <dgm:cxn modelId="{1219BF0F-7263-4357-92D0-74BB8C053E70}" srcId="{A6627107-1379-40BC-BB87-A491ED9BBC89}" destId="{75651508-019E-4F9C-A648-B67164F8A6F8}" srcOrd="1" destOrd="0" parTransId="{901CB9B3-03DE-47D8-93B7-2C7106F4FC28}" sibTransId="{544CBE0D-2130-4DD7-80CC-3BBD0D8823C9}"/>
    <dgm:cxn modelId="{70110D29-1DB8-4B2A-A46F-34B1A97C9F02}" srcId="{10E5B3DE-79FB-4C65-AFBB-27427831021E}" destId="{86F473E9-0D32-4F27-98D0-1F8917BDC7AC}" srcOrd="1" destOrd="0" parTransId="{822FF61F-FBCB-4E23-BD1F-C5A58B0FC65D}" sibTransId="{4C2AD6D7-A1AF-4532-A7F4-377631860039}"/>
    <dgm:cxn modelId="{5AFDD72A-468F-4AB3-B038-CC637E60AB66}" type="presOf" srcId="{C7B06814-07BB-409F-B5B8-B5B2DA3B360E}" destId="{69255B08-7A4D-478A-A7B3-083A097A0132}" srcOrd="0" destOrd="0" presId="urn:microsoft.com/office/officeart/2005/8/layout/hList1"/>
    <dgm:cxn modelId="{252A7145-2798-446A-8496-5638C33C8974}" type="presOf" srcId="{75651508-019E-4F9C-A648-B67164F8A6F8}" destId="{776CE043-722F-4B83-91FA-4DA4210B08E4}" srcOrd="0" destOrd="1" presId="urn:microsoft.com/office/officeart/2005/8/layout/hList1"/>
    <dgm:cxn modelId="{53DDD34C-70BC-45BD-9DAF-B161E57B496F}" srcId="{C7B06814-07BB-409F-B5B8-B5B2DA3B360E}" destId="{A6627107-1379-40BC-BB87-A491ED9BBC89}" srcOrd="2" destOrd="0" parTransId="{DA47B8CE-4E4E-421D-B8AB-4EC59605C832}" sibTransId="{F3FAE6FE-626C-4CAE-9321-768B392D2837}"/>
    <dgm:cxn modelId="{D20D176D-3FA4-4828-A0E2-164B150C6025}" type="presOf" srcId="{86F473E9-0D32-4F27-98D0-1F8917BDC7AC}" destId="{D1DE1097-3963-4315-8328-ED2BB49FC47B}" srcOrd="0" destOrd="1" presId="urn:microsoft.com/office/officeart/2005/8/layout/hList1"/>
    <dgm:cxn modelId="{34734382-C473-43C0-9143-3F01B4AC3ECF}" type="presOf" srcId="{B285C95A-F80F-41C7-98CD-6D13570FD35D}" destId="{776CE043-722F-4B83-91FA-4DA4210B08E4}" srcOrd="0" destOrd="0" presId="urn:microsoft.com/office/officeart/2005/8/layout/hList1"/>
    <dgm:cxn modelId="{C1959E8C-F87F-4552-8D71-BA4E44F31F6E}" srcId="{10E5B3DE-79FB-4C65-AFBB-27427831021E}" destId="{4DFA2D11-F42A-4009-8DAC-7AE7FD9A00D7}" srcOrd="0" destOrd="0" parTransId="{92801E68-A13A-4671-A8F3-7F0CD1A83A6F}" sibTransId="{1B120E00-477A-44D4-B5EA-DD0AE23530FC}"/>
    <dgm:cxn modelId="{2FD8769A-B9CF-482D-B7BD-E9F562C1C944}" srcId="{C7B06814-07BB-409F-B5B8-B5B2DA3B360E}" destId="{10E5B3DE-79FB-4C65-AFBB-27427831021E}" srcOrd="0" destOrd="0" parTransId="{6BA9A84E-4D97-46DA-8CD0-9616DF33866B}" sibTransId="{57679150-E399-44E5-9FF7-383FA987F4DE}"/>
    <dgm:cxn modelId="{D0194D9C-1194-477D-B1F0-5373AF94B048}" type="presOf" srcId="{EA5B3EE8-B403-48B3-9FCB-7CD120538ECD}" destId="{3693B030-F67F-40B3-B477-9A9D1AAE2F7A}" srcOrd="0" destOrd="1" presId="urn:microsoft.com/office/officeart/2005/8/layout/hList1"/>
    <dgm:cxn modelId="{05DD6AB5-F84D-45C3-8C30-9AFC8CA7D56F}" srcId="{D3EF730E-D843-421D-B24C-232061C2CDE6}" destId="{91146043-F207-4A94-BEAC-FF3CC36E2B1A}" srcOrd="0" destOrd="0" parTransId="{2C902DA6-552C-4EAE-9CB3-3F5CA9A31C89}" sibTransId="{92F0FF94-3EB0-4A79-85E6-8D0A975B3808}"/>
    <dgm:cxn modelId="{9D7B6FB7-CD75-4F90-8A98-0A09197988E6}" srcId="{A6627107-1379-40BC-BB87-A491ED9BBC89}" destId="{B285C95A-F80F-41C7-98CD-6D13570FD35D}" srcOrd="0" destOrd="0" parTransId="{CDF5B5D8-5D16-4A70-9FE4-F8EDC6C44DBE}" sibTransId="{380A2E97-E677-4713-BD1A-A854C7B8E29A}"/>
    <dgm:cxn modelId="{7AD51CBB-0294-423D-91E4-AB3175B51B3C}" type="presOf" srcId="{10E5B3DE-79FB-4C65-AFBB-27427831021E}" destId="{2EFCB59D-029F-451B-8E75-72FA65833F71}" srcOrd="0" destOrd="0" presId="urn:microsoft.com/office/officeart/2005/8/layout/hList1"/>
    <dgm:cxn modelId="{D4F79CC2-DB9F-453B-8DD7-629969DA0EEB}" srcId="{D3EF730E-D843-421D-B24C-232061C2CDE6}" destId="{EA5B3EE8-B403-48B3-9FCB-7CD120538ECD}" srcOrd="1" destOrd="0" parTransId="{B9446E7B-DD32-4D53-B21A-5303DEA50CBC}" sibTransId="{5EB65120-BB9D-46F1-9619-82841ED0EDEB}"/>
    <dgm:cxn modelId="{C9F7EEE2-6895-4B05-8B1C-0E9E22868135}" srcId="{C7B06814-07BB-409F-B5B8-B5B2DA3B360E}" destId="{D3EF730E-D843-421D-B24C-232061C2CDE6}" srcOrd="1" destOrd="0" parTransId="{5C411315-5C10-491A-87B2-8C8079B277E9}" sibTransId="{94D34921-0C93-45D2-B17A-83AA81C55E24}"/>
    <dgm:cxn modelId="{EE7375EA-FA67-4A93-8CB6-203EFB7A2577}" type="presOf" srcId="{91146043-F207-4A94-BEAC-FF3CC36E2B1A}" destId="{3693B030-F67F-40B3-B477-9A9D1AAE2F7A}" srcOrd="0" destOrd="0" presId="urn:microsoft.com/office/officeart/2005/8/layout/hList1"/>
    <dgm:cxn modelId="{00D5EFEA-02D2-416E-A54F-02DDB2DBCAF4}" type="presOf" srcId="{4DFA2D11-F42A-4009-8DAC-7AE7FD9A00D7}" destId="{D1DE1097-3963-4315-8328-ED2BB49FC47B}" srcOrd="0" destOrd="0" presId="urn:microsoft.com/office/officeart/2005/8/layout/hList1"/>
    <dgm:cxn modelId="{CF6899F8-CE6B-4ADC-9E59-8E0166CB462E}" type="presOf" srcId="{D3EF730E-D843-421D-B24C-232061C2CDE6}" destId="{B7859598-BBED-401D-A52B-1AB119728F40}" srcOrd="0" destOrd="0" presId="urn:microsoft.com/office/officeart/2005/8/layout/hList1"/>
    <dgm:cxn modelId="{FCF337FE-4D54-48D9-AB80-E6E7560E0A00}" type="presOf" srcId="{A6627107-1379-40BC-BB87-A491ED9BBC89}" destId="{ACC59E0E-8501-4A9F-B2D0-71498F1979D7}" srcOrd="0" destOrd="0" presId="urn:microsoft.com/office/officeart/2005/8/layout/hList1"/>
    <dgm:cxn modelId="{B6A2B87F-4C93-44C0-BFDE-6B1A56BE2009}" type="presParOf" srcId="{69255B08-7A4D-478A-A7B3-083A097A0132}" destId="{7F1F339F-910A-4B62-B211-AF97D69C2D5A}" srcOrd="0" destOrd="0" presId="urn:microsoft.com/office/officeart/2005/8/layout/hList1"/>
    <dgm:cxn modelId="{2C7D89A6-8D46-4C01-B221-BCF576A23169}" type="presParOf" srcId="{7F1F339F-910A-4B62-B211-AF97D69C2D5A}" destId="{2EFCB59D-029F-451B-8E75-72FA65833F71}" srcOrd="0" destOrd="0" presId="urn:microsoft.com/office/officeart/2005/8/layout/hList1"/>
    <dgm:cxn modelId="{E897F35B-702C-4EA9-B7F8-0E09CB3D614D}" type="presParOf" srcId="{7F1F339F-910A-4B62-B211-AF97D69C2D5A}" destId="{D1DE1097-3963-4315-8328-ED2BB49FC47B}" srcOrd="1" destOrd="0" presId="urn:microsoft.com/office/officeart/2005/8/layout/hList1"/>
    <dgm:cxn modelId="{C6478E66-A717-4674-9AAE-1608DE0F61D4}" type="presParOf" srcId="{69255B08-7A4D-478A-A7B3-083A097A0132}" destId="{AE98E640-71B7-4A61-8C32-A8E6A049A7B4}" srcOrd="1" destOrd="0" presId="urn:microsoft.com/office/officeart/2005/8/layout/hList1"/>
    <dgm:cxn modelId="{273FE6C9-F3B7-4B73-990D-B96964D7AC50}" type="presParOf" srcId="{69255B08-7A4D-478A-A7B3-083A097A0132}" destId="{EF151B49-8C23-4671-8205-677EDDE32287}" srcOrd="2" destOrd="0" presId="urn:microsoft.com/office/officeart/2005/8/layout/hList1"/>
    <dgm:cxn modelId="{6DAA8126-90F6-423C-AC32-1B60920BF895}" type="presParOf" srcId="{EF151B49-8C23-4671-8205-677EDDE32287}" destId="{B7859598-BBED-401D-A52B-1AB119728F40}" srcOrd="0" destOrd="0" presId="urn:microsoft.com/office/officeart/2005/8/layout/hList1"/>
    <dgm:cxn modelId="{B8A31F54-760A-4AC6-AEA3-72FEF3F3323C}" type="presParOf" srcId="{EF151B49-8C23-4671-8205-677EDDE32287}" destId="{3693B030-F67F-40B3-B477-9A9D1AAE2F7A}" srcOrd="1" destOrd="0" presId="urn:microsoft.com/office/officeart/2005/8/layout/hList1"/>
    <dgm:cxn modelId="{CC1AFB66-21CF-4A58-AA9B-D7108EC018DC}" type="presParOf" srcId="{69255B08-7A4D-478A-A7B3-083A097A0132}" destId="{47F66B72-B0B9-4B26-9E27-9C977BEA6BB2}" srcOrd="3" destOrd="0" presId="urn:microsoft.com/office/officeart/2005/8/layout/hList1"/>
    <dgm:cxn modelId="{FCA7D28B-E755-4570-A3AE-4BF145C8D440}" type="presParOf" srcId="{69255B08-7A4D-478A-A7B3-083A097A0132}" destId="{E533BC5E-C0C7-496B-874A-EBAB63516D33}" srcOrd="4" destOrd="0" presId="urn:microsoft.com/office/officeart/2005/8/layout/hList1"/>
    <dgm:cxn modelId="{61D09882-ECD9-4F45-89DD-3EC74E19FB48}" type="presParOf" srcId="{E533BC5E-C0C7-496B-874A-EBAB63516D33}" destId="{ACC59E0E-8501-4A9F-B2D0-71498F1979D7}" srcOrd="0" destOrd="0" presId="urn:microsoft.com/office/officeart/2005/8/layout/hList1"/>
    <dgm:cxn modelId="{9400C363-C92A-40B2-8590-647E1037D92F}" type="presParOf" srcId="{E533BC5E-C0C7-496B-874A-EBAB63516D33}" destId="{776CE043-722F-4B83-91FA-4DA4210B08E4}"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17B072-E733-4F5E-9494-21A0DC696B42}">
      <dsp:nvSpPr>
        <dsp:cNvPr id="0" name=""/>
        <dsp:cNvSpPr/>
      </dsp:nvSpPr>
      <dsp:spPr>
        <a:xfrm>
          <a:off x="0" y="0"/>
          <a:ext cx="810435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348F60-0F92-42BA-A3F8-14758E3C4798}">
      <dsp:nvSpPr>
        <dsp:cNvPr id="0" name=""/>
        <dsp:cNvSpPr/>
      </dsp:nvSpPr>
      <dsp:spPr>
        <a:xfrm>
          <a:off x="0" y="0"/>
          <a:ext cx="1916808" cy="41041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uk-UA" sz="1600" b="1" kern="1200" dirty="0">
              <a:solidFill>
                <a:schemeClr val="accent1"/>
              </a:solidFill>
            </a:rPr>
            <a:t>Методологічні принципи національної економіки як науки</a:t>
          </a:r>
        </a:p>
      </dsp:txBody>
      <dsp:txXfrm>
        <a:off x="0" y="0"/>
        <a:ext cx="1916808" cy="4104115"/>
      </dsp:txXfrm>
    </dsp:sp>
    <dsp:sp modelId="{2F3D2054-485F-4F2C-BF45-D40CA1201D3A}">
      <dsp:nvSpPr>
        <dsp:cNvPr id="0" name=""/>
        <dsp:cNvSpPr/>
      </dsp:nvSpPr>
      <dsp:spPr>
        <a:xfrm>
          <a:off x="2032675" y="38676"/>
          <a:ext cx="6063699" cy="7735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uk-UA" sz="2400" kern="1200" dirty="0">
              <a:solidFill>
                <a:prstClr val="black">
                  <a:hueOff val="0"/>
                  <a:satOff val="0"/>
                  <a:lumOff val="0"/>
                  <a:alphaOff val="0"/>
                </a:prstClr>
              </a:solidFill>
              <a:latin typeface="Century Gothic" panose="020B0502020202020204"/>
              <a:ea typeface="+mn-ea"/>
              <a:cs typeface="+mn-cs"/>
            </a:rPr>
            <a:t>системності</a:t>
          </a:r>
        </a:p>
      </dsp:txBody>
      <dsp:txXfrm>
        <a:off x="2032675" y="38676"/>
        <a:ext cx="6063699" cy="773529"/>
      </dsp:txXfrm>
    </dsp:sp>
    <dsp:sp modelId="{4345EF37-05D7-4C9B-9B81-3876CF36EFB2}">
      <dsp:nvSpPr>
        <dsp:cNvPr id="0" name=""/>
        <dsp:cNvSpPr/>
      </dsp:nvSpPr>
      <dsp:spPr>
        <a:xfrm>
          <a:off x="1916808" y="812205"/>
          <a:ext cx="6179566"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5C649A2-DC52-40D7-83C3-F6FF8C451CB5}">
      <dsp:nvSpPr>
        <dsp:cNvPr id="0" name=""/>
        <dsp:cNvSpPr/>
      </dsp:nvSpPr>
      <dsp:spPr>
        <a:xfrm>
          <a:off x="2032675" y="850882"/>
          <a:ext cx="6063699" cy="7735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uk-UA" sz="2400" kern="1200" dirty="0">
              <a:solidFill>
                <a:prstClr val="black">
                  <a:hueOff val="0"/>
                  <a:satOff val="0"/>
                  <a:lumOff val="0"/>
                  <a:alphaOff val="0"/>
                </a:prstClr>
              </a:solidFill>
              <a:latin typeface="Century Gothic" panose="020B0502020202020204"/>
              <a:ea typeface="+mn-ea"/>
              <a:cs typeface="+mn-cs"/>
            </a:rPr>
            <a:t>науковості</a:t>
          </a:r>
        </a:p>
      </dsp:txBody>
      <dsp:txXfrm>
        <a:off x="2032675" y="850882"/>
        <a:ext cx="6063699" cy="773529"/>
      </dsp:txXfrm>
    </dsp:sp>
    <dsp:sp modelId="{E479F1DA-75E0-4075-B98E-A4B5DBDCCD72}">
      <dsp:nvSpPr>
        <dsp:cNvPr id="0" name=""/>
        <dsp:cNvSpPr/>
      </dsp:nvSpPr>
      <dsp:spPr>
        <a:xfrm>
          <a:off x="1916808" y="1624411"/>
          <a:ext cx="6179566"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6DB4DA2-8991-4B1F-9B2F-D0F4ABF1727E}">
      <dsp:nvSpPr>
        <dsp:cNvPr id="0" name=""/>
        <dsp:cNvSpPr/>
      </dsp:nvSpPr>
      <dsp:spPr>
        <a:xfrm>
          <a:off x="2032675" y="1663088"/>
          <a:ext cx="6063699" cy="7735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uk-UA" sz="2400" kern="1200" dirty="0">
              <a:solidFill>
                <a:prstClr val="black">
                  <a:hueOff val="0"/>
                  <a:satOff val="0"/>
                  <a:lumOff val="0"/>
                  <a:alphaOff val="0"/>
                </a:prstClr>
              </a:solidFill>
              <a:latin typeface="Century Gothic" panose="020B0502020202020204"/>
              <a:ea typeface="+mn-ea"/>
              <a:cs typeface="+mn-cs"/>
            </a:rPr>
            <a:t>діалектичної</a:t>
          </a:r>
          <a:r>
            <a:rPr lang="uk-UA" sz="4000" kern="1200" dirty="0"/>
            <a:t> </a:t>
          </a:r>
          <a:r>
            <a:rPr lang="uk-UA" sz="2400" kern="1200" dirty="0">
              <a:solidFill>
                <a:prstClr val="black">
                  <a:hueOff val="0"/>
                  <a:satOff val="0"/>
                  <a:lumOff val="0"/>
                  <a:alphaOff val="0"/>
                </a:prstClr>
              </a:solidFill>
              <a:latin typeface="Century Gothic" panose="020B0502020202020204"/>
              <a:ea typeface="+mn-ea"/>
              <a:cs typeface="+mn-cs"/>
            </a:rPr>
            <a:t>єдності</a:t>
          </a:r>
        </a:p>
      </dsp:txBody>
      <dsp:txXfrm>
        <a:off x="2032675" y="1663088"/>
        <a:ext cx="6063699" cy="773529"/>
      </dsp:txXfrm>
    </dsp:sp>
    <dsp:sp modelId="{95E53267-43BB-49C9-A2BE-D62B90045F97}">
      <dsp:nvSpPr>
        <dsp:cNvPr id="0" name=""/>
        <dsp:cNvSpPr/>
      </dsp:nvSpPr>
      <dsp:spPr>
        <a:xfrm>
          <a:off x="1916808" y="2436617"/>
          <a:ext cx="6179566"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3E48B0A-C01E-4A3D-8B04-BFF737F283E2}">
      <dsp:nvSpPr>
        <dsp:cNvPr id="0" name=""/>
        <dsp:cNvSpPr/>
      </dsp:nvSpPr>
      <dsp:spPr>
        <a:xfrm>
          <a:off x="2032675" y="2475294"/>
          <a:ext cx="6063699" cy="7735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uk-UA" sz="2400" kern="1200" dirty="0"/>
            <a:t>історичності</a:t>
          </a:r>
        </a:p>
      </dsp:txBody>
      <dsp:txXfrm>
        <a:off x="2032675" y="2475294"/>
        <a:ext cx="6063699" cy="773529"/>
      </dsp:txXfrm>
    </dsp:sp>
    <dsp:sp modelId="{5C85C137-6F01-4A93-B05F-AD99A6306428}">
      <dsp:nvSpPr>
        <dsp:cNvPr id="0" name=""/>
        <dsp:cNvSpPr/>
      </dsp:nvSpPr>
      <dsp:spPr>
        <a:xfrm>
          <a:off x="1916808" y="3248823"/>
          <a:ext cx="6179566"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71F7DA6-766E-411C-B586-79B11A70F32E}">
      <dsp:nvSpPr>
        <dsp:cNvPr id="0" name=""/>
        <dsp:cNvSpPr/>
      </dsp:nvSpPr>
      <dsp:spPr>
        <a:xfrm>
          <a:off x="2032675" y="3287500"/>
          <a:ext cx="6063699" cy="7735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uk-UA" sz="2400" kern="1200" dirty="0"/>
            <a:t>безперервності</a:t>
          </a:r>
        </a:p>
      </dsp:txBody>
      <dsp:txXfrm>
        <a:off x="2032675" y="3287500"/>
        <a:ext cx="6063699" cy="773529"/>
      </dsp:txXfrm>
    </dsp:sp>
    <dsp:sp modelId="{9FC8A969-0AE8-4464-B8D4-3DB8E36E11DE}">
      <dsp:nvSpPr>
        <dsp:cNvPr id="0" name=""/>
        <dsp:cNvSpPr/>
      </dsp:nvSpPr>
      <dsp:spPr>
        <a:xfrm>
          <a:off x="1916808" y="4061029"/>
          <a:ext cx="6179566"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966A39-1057-4B7E-AA29-FF496BC05412}">
      <dsp:nvSpPr>
        <dsp:cNvPr id="0" name=""/>
        <dsp:cNvSpPr/>
      </dsp:nvSpPr>
      <dsp:spPr>
        <a:xfrm>
          <a:off x="51" y="246525"/>
          <a:ext cx="4968720" cy="460800"/>
        </a:xfrm>
        <a:prstGeom prst="rect">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uk-UA" sz="1600" kern="1200" dirty="0"/>
            <a:t>Загально наукові методи</a:t>
          </a:r>
        </a:p>
      </dsp:txBody>
      <dsp:txXfrm>
        <a:off x="51" y="246525"/>
        <a:ext cx="4968720" cy="460800"/>
      </dsp:txXfrm>
    </dsp:sp>
    <dsp:sp modelId="{F07F3295-8055-423C-87A6-6D4CC2232B39}">
      <dsp:nvSpPr>
        <dsp:cNvPr id="0" name=""/>
        <dsp:cNvSpPr/>
      </dsp:nvSpPr>
      <dsp:spPr>
        <a:xfrm>
          <a:off x="51" y="707325"/>
          <a:ext cx="4968720" cy="4976685"/>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uk-UA" sz="1600" b="1" kern="1200" dirty="0">
              <a:solidFill>
                <a:schemeClr val="accent1"/>
              </a:solidFill>
            </a:rPr>
            <a:t>Системний</a:t>
          </a:r>
          <a:r>
            <a:rPr lang="uk-UA" sz="1600" kern="1200" dirty="0"/>
            <a:t> (об’єднання окремих елементів в одне ціле)</a:t>
          </a:r>
        </a:p>
        <a:p>
          <a:pPr marL="171450" lvl="1" indent="-171450" algn="l" defTabSz="711200">
            <a:lnSpc>
              <a:spcPct val="90000"/>
            </a:lnSpc>
            <a:spcBef>
              <a:spcPct val="0"/>
            </a:spcBef>
            <a:spcAft>
              <a:spcPct val="15000"/>
            </a:spcAft>
            <a:buChar char="•"/>
          </a:pPr>
          <a:r>
            <a:rPr lang="uk-UA" sz="1600" b="1" kern="1200" dirty="0">
              <a:solidFill>
                <a:schemeClr val="accent1"/>
              </a:solidFill>
            </a:rPr>
            <a:t>Аналіз </a:t>
          </a:r>
          <a:r>
            <a:rPr lang="uk-UA" sz="1600" kern="1200" dirty="0"/>
            <a:t>(розкладання елементів на складові і вивчення їх окремо)</a:t>
          </a:r>
        </a:p>
        <a:p>
          <a:pPr marL="171450" lvl="1" indent="-171450" algn="l" defTabSz="711200">
            <a:lnSpc>
              <a:spcPct val="90000"/>
            </a:lnSpc>
            <a:spcBef>
              <a:spcPct val="0"/>
            </a:spcBef>
            <a:spcAft>
              <a:spcPct val="15000"/>
            </a:spcAft>
            <a:buChar char="•"/>
          </a:pPr>
          <a:r>
            <a:rPr lang="uk-UA" sz="1600" b="1" kern="1200" dirty="0">
              <a:solidFill>
                <a:schemeClr val="accent1"/>
              </a:solidFill>
            </a:rPr>
            <a:t>Синтез </a:t>
          </a:r>
          <a:r>
            <a:rPr lang="uk-UA" sz="1600" kern="1200" dirty="0"/>
            <a:t>(об’єднання окремих елементів в одне ціле)</a:t>
          </a:r>
        </a:p>
        <a:p>
          <a:pPr marL="171450" lvl="1" indent="-171450" algn="l" defTabSz="711200">
            <a:lnSpc>
              <a:spcPct val="90000"/>
            </a:lnSpc>
            <a:spcBef>
              <a:spcPct val="0"/>
            </a:spcBef>
            <a:spcAft>
              <a:spcPct val="15000"/>
            </a:spcAft>
            <a:buChar char="•"/>
          </a:pPr>
          <a:r>
            <a:rPr lang="uk-UA" sz="1600" b="1" kern="1200" dirty="0">
              <a:solidFill>
                <a:schemeClr val="accent1"/>
              </a:solidFill>
            </a:rPr>
            <a:t>Індукція </a:t>
          </a:r>
          <a:r>
            <a:rPr lang="uk-UA" sz="1600" kern="1200" dirty="0"/>
            <a:t>(формулювання загальних висновків на основі аналізу окремих фактів)</a:t>
          </a:r>
        </a:p>
        <a:p>
          <a:pPr marL="171450" lvl="1" indent="-171450" algn="l" defTabSz="711200">
            <a:lnSpc>
              <a:spcPct val="90000"/>
            </a:lnSpc>
            <a:spcBef>
              <a:spcPct val="0"/>
            </a:spcBef>
            <a:spcAft>
              <a:spcPct val="15000"/>
            </a:spcAft>
            <a:buChar char="•"/>
          </a:pPr>
          <a:r>
            <a:rPr lang="uk-UA" sz="1600" b="1" kern="1200" dirty="0">
              <a:solidFill>
                <a:schemeClr val="accent1"/>
              </a:solidFill>
            </a:rPr>
            <a:t>Дедукція </a:t>
          </a:r>
          <a:r>
            <a:rPr lang="uk-UA" sz="1600" kern="1200" dirty="0"/>
            <a:t>(виведення конкретних висновків із загальних принципів або теорій)</a:t>
          </a:r>
        </a:p>
        <a:p>
          <a:pPr marL="171450" lvl="1" indent="-171450" algn="l" defTabSz="711200">
            <a:lnSpc>
              <a:spcPct val="90000"/>
            </a:lnSpc>
            <a:spcBef>
              <a:spcPct val="0"/>
            </a:spcBef>
            <a:spcAft>
              <a:spcPct val="15000"/>
            </a:spcAft>
            <a:buChar char="•"/>
          </a:pPr>
          <a:r>
            <a:rPr lang="uk-UA" sz="1600" b="1" kern="1200" dirty="0">
              <a:solidFill>
                <a:schemeClr val="accent1"/>
              </a:solidFill>
            </a:rPr>
            <a:t>Наукова абстракція </a:t>
          </a:r>
          <a:r>
            <a:rPr lang="uk-UA" sz="1600" kern="1200" dirty="0"/>
            <a:t>(узагальнення основних властивостей об’єкта через відхилення другорядних деталей)</a:t>
          </a:r>
        </a:p>
        <a:p>
          <a:pPr marL="171450" lvl="1" indent="-171450" algn="l" defTabSz="711200">
            <a:lnSpc>
              <a:spcPct val="90000"/>
            </a:lnSpc>
            <a:spcBef>
              <a:spcPct val="0"/>
            </a:spcBef>
            <a:spcAft>
              <a:spcPct val="15000"/>
            </a:spcAft>
            <a:buChar char="•"/>
          </a:pPr>
          <a:r>
            <a:rPr lang="uk-UA" sz="1600" b="1" kern="1200" dirty="0">
              <a:solidFill>
                <a:schemeClr val="accent1"/>
              </a:solidFill>
            </a:rPr>
            <a:t>Логічний</a:t>
          </a:r>
          <a:r>
            <a:rPr lang="uk-UA" sz="1600" kern="1200" dirty="0"/>
            <a:t> (</a:t>
          </a:r>
          <a:r>
            <a:rPr lang="ru-RU" sz="1600" b="0" i="0" kern="1200" dirty="0" err="1"/>
            <a:t>вивчення</a:t>
          </a:r>
          <a:r>
            <a:rPr lang="ru-RU" sz="1600" b="0" i="0" kern="1200" dirty="0"/>
            <a:t> </a:t>
          </a:r>
          <a:r>
            <a:rPr lang="ru-RU" sz="1600" b="0" i="0" kern="1200" dirty="0" err="1"/>
            <a:t>об’єкта</a:t>
          </a:r>
          <a:r>
            <a:rPr lang="ru-RU" sz="1600" b="0" i="0" kern="1200" dirty="0"/>
            <a:t> через </a:t>
          </a:r>
          <a:r>
            <a:rPr lang="ru-RU" sz="1600" b="0" i="0" kern="1200" dirty="0" err="1"/>
            <a:t>аналіз</a:t>
          </a:r>
          <a:r>
            <a:rPr lang="ru-RU" sz="1600" b="0" i="0" kern="1200" dirty="0"/>
            <a:t> </a:t>
          </a:r>
          <a:r>
            <a:rPr lang="ru-RU" sz="1600" b="0" i="0" kern="1200" dirty="0" err="1"/>
            <a:t>його</a:t>
          </a:r>
          <a:r>
            <a:rPr lang="ru-RU" sz="1600" b="0" i="0" kern="1200" dirty="0"/>
            <a:t> </a:t>
          </a:r>
          <a:r>
            <a:rPr lang="ru-RU" sz="1600" b="0" i="0" kern="1200" dirty="0" err="1"/>
            <a:t>структури</a:t>
          </a:r>
          <a:r>
            <a:rPr lang="ru-RU" sz="1600" b="0" i="0" kern="1200" dirty="0"/>
            <a:t> та </a:t>
          </a:r>
          <a:r>
            <a:rPr lang="ru-RU" sz="1600" b="0" i="0" kern="1200" dirty="0" err="1"/>
            <a:t>функціонування</a:t>
          </a:r>
          <a:r>
            <a:rPr lang="ru-RU" sz="1600" b="0" i="0" kern="1200" dirty="0"/>
            <a:t>)</a:t>
          </a:r>
          <a:endParaRPr lang="uk-UA" sz="1600" kern="1200" dirty="0"/>
        </a:p>
        <a:p>
          <a:pPr marL="171450" lvl="1" indent="-171450" algn="l" defTabSz="711200">
            <a:lnSpc>
              <a:spcPct val="90000"/>
            </a:lnSpc>
            <a:spcBef>
              <a:spcPct val="0"/>
            </a:spcBef>
            <a:spcAft>
              <a:spcPct val="15000"/>
            </a:spcAft>
            <a:buChar char="•"/>
          </a:pPr>
          <a:r>
            <a:rPr lang="uk-UA" sz="1600" b="1" kern="1200" dirty="0">
              <a:solidFill>
                <a:schemeClr val="accent1"/>
              </a:solidFill>
            </a:rPr>
            <a:t>Історичний</a:t>
          </a:r>
          <a:r>
            <a:rPr lang="uk-UA" sz="1600" kern="1200" dirty="0"/>
            <a:t> (</a:t>
          </a:r>
          <a:r>
            <a:rPr lang="uk-UA" sz="1600" b="0" i="0" kern="1200" noProof="0" dirty="0"/>
            <a:t>вивчення</a:t>
          </a:r>
          <a:r>
            <a:rPr lang="ru-RU" sz="1600" b="0" i="0" kern="1200" dirty="0"/>
            <a:t> </a:t>
          </a:r>
          <a:r>
            <a:rPr lang="ru-RU" sz="1600" b="0" i="0" kern="1200" dirty="0" err="1"/>
            <a:t>розвитку</a:t>
          </a:r>
          <a:r>
            <a:rPr lang="ru-RU" sz="1600" b="0" i="0" kern="1200" dirty="0"/>
            <a:t> </a:t>
          </a:r>
          <a:r>
            <a:rPr lang="ru-RU" sz="1600" b="0" i="0" kern="1200" dirty="0" err="1"/>
            <a:t>об’єкта</a:t>
          </a:r>
          <a:r>
            <a:rPr lang="ru-RU" sz="1600" b="0" i="0" kern="1200" dirty="0"/>
            <a:t> в </a:t>
          </a:r>
          <a:r>
            <a:rPr lang="ru-RU" sz="1600" b="0" i="0" kern="1200" dirty="0" err="1"/>
            <a:t>часі</a:t>
          </a:r>
          <a:r>
            <a:rPr lang="ru-RU" sz="1600" b="0" i="0" kern="1200" dirty="0"/>
            <a:t>)</a:t>
          </a:r>
          <a:endParaRPr lang="uk-UA" sz="1600" kern="1200" dirty="0"/>
        </a:p>
      </dsp:txBody>
      <dsp:txXfrm>
        <a:off x="51" y="707325"/>
        <a:ext cx="4968720" cy="4976685"/>
      </dsp:txXfrm>
    </dsp:sp>
    <dsp:sp modelId="{AB1CB853-A6E6-4C46-B5F0-5005D168FA39}">
      <dsp:nvSpPr>
        <dsp:cNvPr id="0" name=""/>
        <dsp:cNvSpPr/>
      </dsp:nvSpPr>
      <dsp:spPr>
        <a:xfrm>
          <a:off x="5664392" y="246525"/>
          <a:ext cx="4968720" cy="460800"/>
        </a:xfrm>
        <a:prstGeom prst="rect">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uk-UA" sz="1600" kern="1200" dirty="0"/>
            <a:t>Спеціальні методи</a:t>
          </a:r>
        </a:p>
      </dsp:txBody>
      <dsp:txXfrm>
        <a:off x="5664392" y="246525"/>
        <a:ext cx="4968720" cy="460800"/>
      </dsp:txXfrm>
    </dsp:sp>
    <dsp:sp modelId="{FBDBF922-C53E-4250-99C0-690EDC365B94}">
      <dsp:nvSpPr>
        <dsp:cNvPr id="0" name=""/>
        <dsp:cNvSpPr/>
      </dsp:nvSpPr>
      <dsp:spPr>
        <a:xfrm>
          <a:off x="5664392" y="707325"/>
          <a:ext cx="4968720" cy="4976685"/>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uk-UA" sz="1600" b="1" kern="1200" dirty="0">
              <a:solidFill>
                <a:schemeClr val="accent1"/>
              </a:solidFill>
            </a:rPr>
            <a:t>Економіко-математичне моделювання  </a:t>
          </a:r>
          <a:r>
            <a:rPr lang="uk-UA" sz="1600" kern="1200" dirty="0"/>
            <a:t>(</a:t>
          </a:r>
          <a:r>
            <a:rPr lang="ru-RU" sz="1600" b="0" i="0" kern="1200" dirty="0" err="1"/>
            <a:t>дослідження</a:t>
          </a:r>
          <a:r>
            <a:rPr lang="ru-RU" sz="1600" b="0" i="0" kern="1200" dirty="0"/>
            <a:t> </a:t>
          </a:r>
          <a:r>
            <a:rPr lang="ru-RU" sz="1600" b="0" i="0" kern="1200" dirty="0" err="1"/>
            <a:t>економічних</a:t>
          </a:r>
          <a:r>
            <a:rPr lang="ru-RU" sz="1600" b="0" i="0" kern="1200" dirty="0"/>
            <a:t> </a:t>
          </a:r>
          <a:r>
            <a:rPr lang="ru-RU" sz="1600" b="0" i="0" kern="1200" dirty="0" err="1"/>
            <a:t>процесів</a:t>
          </a:r>
          <a:r>
            <a:rPr lang="ru-RU" sz="1600" b="0" i="0" kern="1200" dirty="0"/>
            <a:t> і систем за </a:t>
          </a:r>
          <a:r>
            <a:rPr lang="ru-RU" sz="1600" b="0" i="0" kern="1200" dirty="0" err="1"/>
            <a:t>допомогою</a:t>
          </a:r>
          <a:r>
            <a:rPr lang="ru-RU" sz="1600" b="0" i="0" kern="1200" dirty="0"/>
            <a:t> </a:t>
          </a:r>
          <a:r>
            <a:rPr lang="ru-RU" sz="1600" b="0" i="0" kern="1200" dirty="0" err="1"/>
            <a:t>математичних</a:t>
          </a:r>
          <a:r>
            <a:rPr lang="ru-RU" sz="1600" b="0" i="0" kern="1200" dirty="0"/>
            <a:t> моделей)</a:t>
          </a:r>
          <a:endParaRPr lang="uk-UA" sz="1600" kern="1200" dirty="0"/>
        </a:p>
        <a:p>
          <a:pPr marL="171450" lvl="1" indent="-171450" algn="l" defTabSz="711200">
            <a:lnSpc>
              <a:spcPct val="90000"/>
            </a:lnSpc>
            <a:spcBef>
              <a:spcPct val="0"/>
            </a:spcBef>
            <a:spcAft>
              <a:spcPct val="15000"/>
            </a:spcAft>
            <a:buChar char="•"/>
          </a:pPr>
          <a:r>
            <a:rPr lang="ru-RU" sz="1600" b="1" i="0" kern="1200" dirty="0" err="1">
              <a:solidFill>
                <a:schemeClr val="accent1"/>
              </a:solidFill>
            </a:rPr>
            <a:t>Соціально-економічний</a:t>
          </a:r>
          <a:r>
            <a:rPr lang="ru-RU" sz="1600" b="1" i="0" kern="1200" dirty="0">
              <a:solidFill>
                <a:schemeClr val="accent1"/>
              </a:solidFill>
            </a:rPr>
            <a:t> </a:t>
          </a:r>
          <a:r>
            <a:rPr lang="ru-RU" sz="1600" b="1" i="0" kern="1200" dirty="0" err="1">
              <a:solidFill>
                <a:schemeClr val="accent1"/>
              </a:solidFill>
            </a:rPr>
            <a:t>експеримент</a:t>
          </a:r>
          <a:r>
            <a:rPr lang="ru-RU" sz="1600" b="1" i="0" kern="1200" dirty="0">
              <a:solidFill>
                <a:schemeClr val="accent1"/>
              </a:solidFill>
            </a:rPr>
            <a:t> </a:t>
          </a:r>
          <a:r>
            <a:rPr lang="ru-RU" sz="1600" b="0" i="0" kern="1200" dirty="0"/>
            <a:t>(</a:t>
          </a:r>
          <a:r>
            <a:rPr lang="ru-RU" sz="1600" b="0" i="0" kern="1200" dirty="0" err="1"/>
            <a:t>використовується</a:t>
          </a:r>
          <a:r>
            <a:rPr lang="ru-RU" sz="1600" b="0" i="0" kern="1200" dirty="0"/>
            <a:t> для </a:t>
          </a:r>
          <a:r>
            <a:rPr lang="ru-RU" sz="1600" b="0" i="0" kern="1200" dirty="0" err="1"/>
            <a:t>вивчення</a:t>
          </a:r>
          <a:r>
            <a:rPr lang="ru-RU" sz="1600" b="0" i="0" kern="1200" dirty="0"/>
            <a:t> </a:t>
          </a:r>
          <a:r>
            <a:rPr lang="ru-RU" sz="1600" b="0" i="0" kern="1200" dirty="0" err="1"/>
            <a:t>впливу</a:t>
          </a:r>
          <a:r>
            <a:rPr lang="ru-RU" sz="1600" b="0" i="0" kern="1200" dirty="0"/>
            <a:t> </a:t>
          </a:r>
          <a:r>
            <a:rPr lang="ru-RU" sz="1600" b="0" i="0" kern="1200" dirty="0" err="1"/>
            <a:t>різних</a:t>
          </a:r>
          <a:r>
            <a:rPr lang="ru-RU" sz="1600" b="0" i="0" kern="1200" dirty="0"/>
            <a:t> </a:t>
          </a:r>
          <a:r>
            <a:rPr lang="ru-RU" sz="1600" b="0" i="0" kern="1200" dirty="0" err="1"/>
            <a:t>соціальних</a:t>
          </a:r>
          <a:r>
            <a:rPr lang="ru-RU" sz="1600" b="0" i="0" kern="1200" dirty="0"/>
            <a:t> та </a:t>
          </a:r>
          <a:r>
            <a:rPr lang="ru-RU" sz="1600" b="0" i="0" kern="1200" dirty="0" err="1"/>
            <a:t>економічних</a:t>
          </a:r>
          <a:r>
            <a:rPr lang="ru-RU" sz="1600" b="0" i="0" kern="1200" dirty="0"/>
            <a:t> </a:t>
          </a:r>
          <a:r>
            <a:rPr lang="ru-RU" sz="1600" b="0" i="0" kern="1200" dirty="0" err="1"/>
            <a:t>факторів</a:t>
          </a:r>
          <a:r>
            <a:rPr lang="ru-RU" sz="1600" b="0" i="0" kern="1200" dirty="0"/>
            <a:t> на </a:t>
          </a:r>
          <a:r>
            <a:rPr lang="ru-RU" sz="1600" b="0" i="0" kern="1200" dirty="0" err="1"/>
            <a:t>поведінку</a:t>
          </a:r>
          <a:r>
            <a:rPr lang="ru-RU" sz="1600" b="0" i="0" kern="1200" dirty="0"/>
            <a:t> людей та </a:t>
          </a:r>
          <a:r>
            <a:rPr lang="ru-RU" sz="1600" b="0" i="0" kern="1200" dirty="0" err="1"/>
            <a:t>розвиток</a:t>
          </a:r>
          <a:r>
            <a:rPr lang="ru-RU" sz="1600" b="0" i="0" kern="1200" dirty="0"/>
            <a:t> </a:t>
          </a:r>
          <a:r>
            <a:rPr lang="ru-RU" sz="1600" b="0" i="0" kern="1200" dirty="0" err="1"/>
            <a:t>суспільства</a:t>
          </a:r>
          <a:r>
            <a:rPr lang="ru-RU" sz="1600" b="0" i="0" kern="1200" dirty="0"/>
            <a:t>)</a:t>
          </a:r>
          <a:endParaRPr lang="uk-UA" sz="1600" kern="1200" dirty="0"/>
        </a:p>
        <a:p>
          <a:pPr marL="171450" lvl="1" indent="-171450" algn="l" defTabSz="711200">
            <a:lnSpc>
              <a:spcPct val="90000"/>
            </a:lnSpc>
            <a:spcBef>
              <a:spcPct val="0"/>
            </a:spcBef>
            <a:spcAft>
              <a:spcPct val="15000"/>
            </a:spcAft>
            <a:buChar char="•"/>
          </a:pPr>
          <a:r>
            <a:rPr lang="uk-UA" sz="1600" b="1" kern="1200" dirty="0">
              <a:solidFill>
                <a:schemeClr val="accent1"/>
              </a:solidFill>
            </a:rPr>
            <a:t>Анкетування </a:t>
          </a:r>
          <a:r>
            <a:rPr lang="uk-UA" sz="1600" kern="1200" dirty="0"/>
            <a:t>(</a:t>
          </a:r>
          <a:r>
            <a:rPr lang="ru-RU" sz="1600" b="0" i="0" kern="1200" dirty="0"/>
            <a:t>метод </a:t>
          </a:r>
          <a:r>
            <a:rPr lang="ru-RU" sz="1600" b="0" i="0" kern="1200" dirty="0" err="1"/>
            <a:t>збору</a:t>
          </a:r>
          <a:r>
            <a:rPr lang="ru-RU" sz="1600" b="0" i="0" kern="1200" dirty="0"/>
            <a:t> </a:t>
          </a:r>
          <a:r>
            <a:rPr lang="ru-RU" sz="1600" b="0" i="0" kern="1200" dirty="0" err="1"/>
            <a:t>інформації</a:t>
          </a:r>
          <a:r>
            <a:rPr lang="ru-RU" sz="1600" b="0" i="0" kern="1200" dirty="0"/>
            <a:t> шляхом </a:t>
          </a:r>
          <a:r>
            <a:rPr lang="ru-RU" sz="1600" b="0" i="0" kern="1200" dirty="0" err="1"/>
            <a:t>письмових</a:t>
          </a:r>
          <a:r>
            <a:rPr lang="ru-RU" sz="1600" b="0" i="0" kern="1200" dirty="0"/>
            <a:t> </a:t>
          </a:r>
          <a:r>
            <a:rPr lang="ru-RU" sz="1600" b="0" i="0" kern="1200" dirty="0" err="1"/>
            <a:t>відповідей</a:t>
          </a:r>
          <a:r>
            <a:rPr lang="ru-RU" sz="1600" b="0" i="0" kern="1200" dirty="0"/>
            <a:t> </a:t>
          </a:r>
          <a:r>
            <a:rPr lang="ru-RU" sz="1600" b="0" i="0" kern="1200" dirty="0" err="1"/>
            <a:t>респондентів</a:t>
          </a:r>
          <a:r>
            <a:rPr lang="ru-RU" sz="1600" b="0" i="0" kern="1200" dirty="0"/>
            <a:t> на </a:t>
          </a:r>
          <a:r>
            <a:rPr lang="ru-RU" sz="1600" b="0" i="0" kern="1200" dirty="0" err="1"/>
            <a:t>стандартизовані</a:t>
          </a:r>
          <a:r>
            <a:rPr lang="ru-RU" sz="1600" b="0" i="0" kern="1200" dirty="0"/>
            <a:t> </a:t>
          </a:r>
          <a:r>
            <a:rPr lang="ru-RU" sz="1600" b="0" i="0" kern="1200" dirty="0" err="1"/>
            <a:t>запитання</a:t>
          </a:r>
          <a:r>
            <a:rPr lang="ru-RU" sz="1600" b="0" i="0" kern="1200" dirty="0"/>
            <a:t>, </a:t>
          </a:r>
          <a:r>
            <a:rPr lang="ru-RU" sz="1600" b="0" i="0" kern="1200" dirty="0" err="1"/>
            <a:t>які</a:t>
          </a:r>
          <a:r>
            <a:rPr lang="ru-RU" sz="1600" b="0" i="0" kern="1200" dirty="0"/>
            <a:t> </a:t>
          </a:r>
          <a:r>
            <a:rPr lang="ru-RU" sz="1600" b="0" i="0" kern="1200" dirty="0" err="1"/>
            <a:t>містяться</a:t>
          </a:r>
          <a:r>
            <a:rPr lang="ru-RU" sz="1600" b="0" i="0" kern="1200" dirty="0"/>
            <a:t> в анкетах)</a:t>
          </a:r>
          <a:endParaRPr lang="uk-UA" sz="1600" kern="1200" dirty="0"/>
        </a:p>
        <a:p>
          <a:pPr marL="171450" lvl="1" indent="-171450" algn="l" defTabSz="711200">
            <a:lnSpc>
              <a:spcPct val="90000"/>
            </a:lnSpc>
            <a:spcBef>
              <a:spcPct val="0"/>
            </a:spcBef>
            <a:spcAft>
              <a:spcPct val="15000"/>
            </a:spcAft>
            <a:buChar char="•"/>
          </a:pPr>
          <a:r>
            <a:rPr lang="uk-UA" sz="1600" b="1" kern="1200" dirty="0">
              <a:solidFill>
                <a:schemeClr val="accent1"/>
              </a:solidFill>
            </a:rPr>
            <a:t>Позитивний аналіз </a:t>
          </a:r>
          <a:r>
            <a:rPr lang="uk-UA" sz="1600" kern="1200" dirty="0"/>
            <a:t>(</a:t>
          </a:r>
          <a:r>
            <a:rPr lang="uk-UA" sz="1600" b="0" i="0" kern="1200" dirty="0"/>
            <a:t>зосереджується на описі та поясненні економічних явищ без оцінки їхньої бажаності чи небажаності)</a:t>
          </a:r>
          <a:endParaRPr lang="uk-UA" sz="1600" kern="1200" dirty="0"/>
        </a:p>
        <a:p>
          <a:pPr marL="171450" lvl="1" indent="-171450" algn="l" defTabSz="711200">
            <a:lnSpc>
              <a:spcPct val="90000"/>
            </a:lnSpc>
            <a:spcBef>
              <a:spcPct val="0"/>
            </a:spcBef>
            <a:spcAft>
              <a:spcPct val="15000"/>
            </a:spcAft>
            <a:buChar char="•"/>
          </a:pPr>
          <a:r>
            <a:rPr lang="uk-UA" sz="1600" b="1" kern="1200" dirty="0">
              <a:solidFill>
                <a:schemeClr val="accent1"/>
              </a:solidFill>
            </a:rPr>
            <a:t>Нормативний аналіз </a:t>
          </a:r>
          <a:r>
            <a:rPr lang="uk-UA" sz="1600" kern="1200" dirty="0"/>
            <a:t>(</a:t>
          </a:r>
          <a:r>
            <a:rPr lang="uk-UA" sz="1600" b="0" i="0" kern="1200" dirty="0"/>
            <a:t>включає оцінку економічних явищ з точки зору їхньої бажаності, </a:t>
          </a:r>
          <a:r>
            <a:rPr lang="ru-RU" sz="1600" b="0" i="0" kern="1200" dirty="0" err="1"/>
            <a:t>базуються</a:t>
          </a:r>
          <a:r>
            <a:rPr lang="ru-RU" sz="1600" b="0" i="0" kern="1200" dirty="0"/>
            <a:t> на </a:t>
          </a:r>
          <a:r>
            <a:rPr lang="ru-RU" sz="1600" b="0" i="0" kern="1200" dirty="0" err="1"/>
            <a:t>ціннісних</a:t>
          </a:r>
          <a:r>
            <a:rPr lang="ru-RU" sz="1600" b="0" i="0" kern="1200" dirty="0"/>
            <a:t> </a:t>
          </a:r>
          <a:r>
            <a:rPr lang="ru-RU" sz="1600" b="0" i="0" kern="1200" dirty="0" err="1"/>
            <a:t>судженнях</a:t>
          </a:r>
          <a:r>
            <a:rPr lang="ru-RU" sz="1600" b="0" i="0" kern="1200" dirty="0"/>
            <a:t> та </a:t>
          </a:r>
          <a:r>
            <a:rPr lang="ru-RU" sz="1600" b="0" i="0" kern="1200" dirty="0" err="1"/>
            <a:t>особистих</a:t>
          </a:r>
          <a:r>
            <a:rPr lang="ru-RU" sz="1600" b="0" i="0" kern="1200" dirty="0"/>
            <a:t> </a:t>
          </a:r>
          <a:r>
            <a:rPr lang="ru-RU" sz="1600" b="0" i="0" kern="1200" dirty="0" err="1"/>
            <a:t>переконаннях</a:t>
          </a:r>
          <a:r>
            <a:rPr lang="ru-RU" sz="1600" b="0" i="0" kern="1200" dirty="0"/>
            <a:t>)</a:t>
          </a:r>
          <a:endParaRPr lang="uk-UA" sz="1600" kern="1200" dirty="0"/>
        </a:p>
        <a:p>
          <a:pPr marL="171450" lvl="1" indent="-171450" algn="l" defTabSz="711200">
            <a:lnSpc>
              <a:spcPct val="90000"/>
            </a:lnSpc>
            <a:spcBef>
              <a:spcPct val="0"/>
            </a:spcBef>
            <a:spcAft>
              <a:spcPct val="15000"/>
            </a:spcAft>
            <a:buChar char="•"/>
          </a:pPr>
          <a:endParaRPr lang="uk-UA" sz="1600" kern="1200" dirty="0"/>
        </a:p>
      </dsp:txBody>
      <dsp:txXfrm>
        <a:off x="5664392" y="707325"/>
        <a:ext cx="4968720" cy="497668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3A952D-2244-4103-ADEE-F8648F9433E4}">
      <dsp:nvSpPr>
        <dsp:cNvPr id="0" name=""/>
        <dsp:cNvSpPr/>
      </dsp:nvSpPr>
      <dsp:spPr>
        <a:xfrm>
          <a:off x="0" y="483307"/>
          <a:ext cx="9437189" cy="55165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uk-UA" sz="2300" kern="1200" dirty="0"/>
            <a:t>За типом власності на засоби виробництва</a:t>
          </a:r>
        </a:p>
      </dsp:txBody>
      <dsp:txXfrm>
        <a:off x="26930" y="510237"/>
        <a:ext cx="9383329" cy="497795"/>
      </dsp:txXfrm>
    </dsp:sp>
    <dsp:sp modelId="{33C1796F-ABCD-4031-865E-8B292006931E}">
      <dsp:nvSpPr>
        <dsp:cNvPr id="0" name=""/>
        <dsp:cNvSpPr/>
      </dsp:nvSpPr>
      <dsp:spPr>
        <a:xfrm>
          <a:off x="0" y="1034962"/>
          <a:ext cx="9437189" cy="9283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9631"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uk-UA" sz="1800" kern="1200" dirty="0"/>
            <a:t>Державна</a:t>
          </a:r>
        </a:p>
        <a:p>
          <a:pPr marL="171450" lvl="1" indent="-171450" algn="l" defTabSz="800100">
            <a:lnSpc>
              <a:spcPct val="90000"/>
            </a:lnSpc>
            <a:spcBef>
              <a:spcPct val="0"/>
            </a:spcBef>
            <a:spcAft>
              <a:spcPct val="20000"/>
            </a:spcAft>
            <a:buChar char="•"/>
          </a:pPr>
          <a:r>
            <a:rPr lang="uk-UA" sz="1800" kern="1200" dirty="0"/>
            <a:t>Приватна</a:t>
          </a:r>
        </a:p>
        <a:p>
          <a:pPr marL="171450" lvl="1" indent="-171450" algn="l" defTabSz="800100">
            <a:lnSpc>
              <a:spcPct val="90000"/>
            </a:lnSpc>
            <a:spcBef>
              <a:spcPct val="0"/>
            </a:spcBef>
            <a:spcAft>
              <a:spcPct val="20000"/>
            </a:spcAft>
            <a:buChar char="•"/>
          </a:pPr>
          <a:r>
            <a:rPr lang="uk-UA" sz="1800" kern="1200" dirty="0"/>
            <a:t>Змішана</a:t>
          </a:r>
        </a:p>
      </dsp:txBody>
      <dsp:txXfrm>
        <a:off x="0" y="1034962"/>
        <a:ext cx="9437189" cy="928395"/>
      </dsp:txXfrm>
    </dsp:sp>
    <dsp:sp modelId="{0D676F1F-4C44-4BDD-9AFD-0C62B74DFB46}">
      <dsp:nvSpPr>
        <dsp:cNvPr id="0" name=""/>
        <dsp:cNvSpPr/>
      </dsp:nvSpPr>
      <dsp:spPr>
        <a:xfrm>
          <a:off x="0" y="1963357"/>
          <a:ext cx="9437189" cy="55165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uk-UA" sz="2300" kern="1200" dirty="0"/>
            <a:t>За структурно-управлінським аспектом розвитку економіки</a:t>
          </a:r>
        </a:p>
      </dsp:txBody>
      <dsp:txXfrm>
        <a:off x="26930" y="1990287"/>
        <a:ext cx="9383329" cy="497795"/>
      </dsp:txXfrm>
    </dsp:sp>
    <dsp:sp modelId="{15176677-51BD-4B33-8B8A-8F7D30DC21E7}">
      <dsp:nvSpPr>
        <dsp:cNvPr id="0" name=""/>
        <dsp:cNvSpPr/>
      </dsp:nvSpPr>
      <dsp:spPr>
        <a:xfrm>
          <a:off x="0" y="2515012"/>
          <a:ext cx="9437189" cy="6308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9631"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uk-UA" sz="1800" kern="1200" dirty="0"/>
            <a:t>Ринкова економіка</a:t>
          </a:r>
        </a:p>
        <a:p>
          <a:pPr marL="171450" lvl="1" indent="-171450" algn="l" defTabSz="800100">
            <a:lnSpc>
              <a:spcPct val="90000"/>
            </a:lnSpc>
            <a:spcBef>
              <a:spcPct val="0"/>
            </a:spcBef>
            <a:spcAft>
              <a:spcPct val="20000"/>
            </a:spcAft>
            <a:buChar char="•"/>
          </a:pPr>
          <a:r>
            <a:rPr lang="uk-UA" sz="1800" kern="1200" dirty="0"/>
            <a:t>Неринкова економіка</a:t>
          </a:r>
        </a:p>
      </dsp:txBody>
      <dsp:txXfrm>
        <a:off x="0" y="2515012"/>
        <a:ext cx="9437189" cy="630832"/>
      </dsp:txXfrm>
    </dsp:sp>
    <dsp:sp modelId="{E96001DE-8EFC-467E-9CD0-614BCFC21AA7}">
      <dsp:nvSpPr>
        <dsp:cNvPr id="0" name=""/>
        <dsp:cNvSpPr/>
      </dsp:nvSpPr>
      <dsp:spPr>
        <a:xfrm>
          <a:off x="0" y="3145844"/>
          <a:ext cx="9437189" cy="55165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uk-UA" sz="2300" kern="1200" dirty="0"/>
            <a:t>За ступенем індустріально-економічного розвитку</a:t>
          </a:r>
        </a:p>
      </dsp:txBody>
      <dsp:txXfrm>
        <a:off x="26930" y="3172774"/>
        <a:ext cx="9383329" cy="497795"/>
      </dsp:txXfrm>
    </dsp:sp>
    <dsp:sp modelId="{92818755-577E-42B5-9D5A-3CFD4BBB5B66}">
      <dsp:nvSpPr>
        <dsp:cNvPr id="0" name=""/>
        <dsp:cNvSpPr/>
      </dsp:nvSpPr>
      <dsp:spPr>
        <a:xfrm>
          <a:off x="0" y="3697499"/>
          <a:ext cx="9437189" cy="12378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9631"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uk-UA" sz="1800" kern="1200" dirty="0" err="1"/>
            <a:t>Доіндустріальна</a:t>
          </a:r>
          <a:r>
            <a:rPr lang="uk-UA" sz="1800" kern="1200" dirty="0"/>
            <a:t> економіка</a:t>
          </a:r>
        </a:p>
        <a:p>
          <a:pPr marL="171450" lvl="1" indent="-171450" algn="l" defTabSz="800100">
            <a:lnSpc>
              <a:spcPct val="90000"/>
            </a:lnSpc>
            <a:spcBef>
              <a:spcPct val="0"/>
            </a:spcBef>
            <a:spcAft>
              <a:spcPct val="20000"/>
            </a:spcAft>
            <a:buChar char="•"/>
          </a:pPr>
          <a:r>
            <a:rPr lang="uk-UA" sz="1800" kern="1200" dirty="0"/>
            <a:t>Індустріальна економіка</a:t>
          </a:r>
        </a:p>
        <a:p>
          <a:pPr marL="171450" lvl="1" indent="-171450" algn="l" defTabSz="800100">
            <a:lnSpc>
              <a:spcPct val="90000"/>
            </a:lnSpc>
            <a:spcBef>
              <a:spcPct val="0"/>
            </a:spcBef>
            <a:spcAft>
              <a:spcPct val="20000"/>
            </a:spcAft>
            <a:buChar char="•"/>
          </a:pPr>
          <a:r>
            <a:rPr lang="uk-UA" sz="1800" kern="1200" dirty="0"/>
            <a:t>Постіндустріальна (інформаційна, </a:t>
          </a:r>
          <a:r>
            <a:rPr lang="uk-UA" sz="1800" kern="1200" dirty="0" err="1"/>
            <a:t>знаннєва</a:t>
          </a:r>
          <a:r>
            <a:rPr lang="uk-UA" sz="1800" kern="1200" dirty="0"/>
            <a:t>)</a:t>
          </a:r>
        </a:p>
        <a:p>
          <a:pPr marL="171450" lvl="1" indent="-171450" algn="l" defTabSz="800100">
            <a:lnSpc>
              <a:spcPct val="90000"/>
            </a:lnSpc>
            <a:spcBef>
              <a:spcPct val="0"/>
            </a:spcBef>
            <a:spcAft>
              <a:spcPct val="20000"/>
            </a:spcAft>
            <a:buChar char="•"/>
          </a:pPr>
          <a:endParaRPr lang="uk-UA" sz="1800" kern="1200" dirty="0"/>
        </a:p>
      </dsp:txBody>
      <dsp:txXfrm>
        <a:off x="0" y="3697499"/>
        <a:ext cx="9437189" cy="123786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FCB59D-029F-451B-8E75-72FA65833F71}">
      <dsp:nvSpPr>
        <dsp:cNvPr id="0" name=""/>
        <dsp:cNvSpPr/>
      </dsp:nvSpPr>
      <dsp:spPr>
        <a:xfrm>
          <a:off x="2989" y="235451"/>
          <a:ext cx="2915194" cy="807928"/>
        </a:xfrm>
        <a:prstGeom prst="rect">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uk-UA" sz="1600" kern="1200" dirty="0"/>
            <a:t>Вільний ринок (ліберальна модель)</a:t>
          </a:r>
        </a:p>
      </dsp:txBody>
      <dsp:txXfrm>
        <a:off x="2989" y="235451"/>
        <a:ext cx="2915194" cy="807928"/>
      </dsp:txXfrm>
    </dsp:sp>
    <dsp:sp modelId="{D1DE1097-3963-4315-8328-ED2BB49FC47B}">
      <dsp:nvSpPr>
        <dsp:cNvPr id="0" name=""/>
        <dsp:cNvSpPr/>
      </dsp:nvSpPr>
      <dsp:spPr>
        <a:xfrm>
          <a:off x="2989" y="1043380"/>
          <a:ext cx="2915194" cy="3840598"/>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uk-UA" sz="1600" b="1" kern="1200" dirty="0"/>
            <a:t>Економіка США</a:t>
          </a:r>
        </a:p>
        <a:p>
          <a:pPr marL="171450" lvl="1" indent="-171450" algn="l" defTabSz="711200">
            <a:lnSpc>
              <a:spcPct val="90000"/>
            </a:lnSpc>
            <a:spcBef>
              <a:spcPct val="0"/>
            </a:spcBef>
            <a:spcAft>
              <a:spcPct val="15000"/>
            </a:spcAft>
            <a:buChar char="•"/>
          </a:pPr>
          <a:r>
            <a:rPr lang="uk-UA" sz="1600" kern="1200" dirty="0"/>
            <a:t>Незначне втручання держави і всебічна підтримка підприємництва. Роль федерального уряду незначна, а частка державної власності невисока.</a:t>
          </a:r>
        </a:p>
      </dsp:txBody>
      <dsp:txXfrm>
        <a:off x="2989" y="1043380"/>
        <a:ext cx="2915194" cy="3840598"/>
      </dsp:txXfrm>
    </dsp:sp>
    <dsp:sp modelId="{B7859598-BBED-401D-A52B-1AB119728F40}">
      <dsp:nvSpPr>
        <dsp:cNvPr id="0" name=""/>
        <dsp:cNvSpPr/>
      </dsp:nvSpPr>
      <dsp:spPr>
        <a:xfrm>
          <a:off x="3326311" y="235451"/>
          <a:ext cx="2915194" cy="807928"/>
        </a:xfrm>
        <a:prstGeom prst="rect">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uk-UA" sz="1600" kern="1200" dirty="0"/>
            <a:t>Соціально-орієнтований ринок (соціально-демократична модель)</a:t>
          </a:r>
        </a:p>
      </dsp:txBody>
      <dsp:txXfrm>
        <a:off x="3326311" y="235451"/>
        <a:ext cx="2915194" cy="807928"/>
      </dsp:txXfrm>
    </dsp:sp>
    <dsp:sp modelId="{3693B030-F67F-40B3-B477-9A9D1AAE2F7A}">
      <dsp:nvSpPr>
        <dsp:cNvPr id="0" name=""/>
        <dsp:cNvSpPr/>
      </dsp:nvSpPr>
      <dsp:spPr>
        <a:xfrm>
          <a:off x="3326311" y="1043380"/>
          <a:ext cx="2915194" cy="3840598"/>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uk-UA" sz="1600" b="1" kern="1200" dirty="0"/>
            <a:t>Економіка ЄС</a:t>
          </a:r>
        </a:p>
        <a:p>
          <a:pPr marL="171450" lvl="1" indent="-171450" algn="l" defTabSz="711200">
            <a:lnSpc>
              <a:spcPct val="90000"/>
            </a:lnSpc>
            <a:spcBef>
              <a:spcPct val="0"/>
            </a:spcBef>
            <a:spcAft>
              <a:spcPct val="15000"/>
            </a:spcAft>
            <a:buChar char="•"/>
          </a:pPr>
          <a:r>
            <a:rPr lang="uk-UA" sz="1600" kern="1200" dirty="0"/>
            <a:t>Держава відіграє помітну роль у розподілі державних видатків. Розвинена система соціального забезпечення (державне страхування, грошова допомога безробітним, пенсіонерам та іншим категоріям населення).</a:t>
          </a:r>
        </a:p>
      </dsp:txBody>
      <dsp:txXfrm>
        <a:off x="3326311" y="1043380"/>
        <a:ext cx="2915194" cy="3840598"/>
      </dsp:txXfrm>
    </dsp:sp>
    <dsp:sp modelId="{ACC59E0E-8501-4A9F-B2D0-71498F1979D7}">
      <dsp:nvSpPr>
        <dsp:cNvPr id="0" name=""/>
        <dsp:cNvSpPr/>
      </dsp:nvSpPr>
      <dsp:spPr>
        <a:xfrm>
          <a:off x="6649633" y="235451"/>
          <a:ext cx="2915194" cy="807928"/>
        </a:xfrm>
        <a:prstGeom prst="rect">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uk-UA" sz="1600" kern="1200" dirty="0"/>
            <a:t>Державно-керований ринок</a:t>
          </a:r>
        </a:p>
      </dsp:txBody>
      <dsp:txXfrm>
        <a:off x="6649633" y="235451"/>
        <a:ext cx="2915194" cy="807928"/>
      </dsp:txXfrm>
    </dsp:sp>
    <dsp:sp modelId="{776CE043-722F-4B83-91FA-4DA4210B08E4}">
      <dsp:nvSpPr>
        <dsp:cNvPr id="0" name=""/>
        <dsp:cNvSpPr/>
      </dsp:nvSpPr>
      <dsp:spPr>
        <a:xfrm>
          <a:off x="6649633" y="1043380"/>
          <a:ext cx="2915194" cy="3840598"/>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uk-UA" sz="1600" b="1" kern="1200" dirty="0"/>
            <a:t>Економіка Японії та інших краї Східної Азії</a:t>
          </a:r>
        </a:p>
        <a:p>
          <a:pPr marL="171450" lvl="1" indent="-171450" algn="l" defTabSz="711200">
            <a:lnSpc>
              <a:spcPct val="90000"/>
            </a:lnSpc>
            <a:spcBef>
              <a:spcPct val="0"/>
            </a:spcBef>
            <a:spcAft>
              <a:spcPct val="15000"/>
            </a:spcAft>
            <a:buChar char="•"/>
          </a:pPr>
          <a:r>
            <a:rPr lang="uk-UA" sz="1600" kern="1200" dirty="0"/>
            <a:t>Тісна взаємодія держави і бізнесу, особливо у розміщенні капіталу. Бізнес разом з урядом розробляє ключові напрями розвитку економіки і визначають ключові галузі для вкладення капіталу. Державне соціальне забезпечення в Японії відсутнє, цю функцію виконують фірми.</a:t>
          </a:r>
        </a:p>
      </dsp:txBody>
      <dsp:txXfrm>
        <a:off x="6649633" y="1043380"/>
        <a:ext cx="2915194" cy="3840598"/>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3CAC9F79-4042-43A3-8B49-89CC7DD843C0}" type="datetimeFigureOut">
              <a:rPr lang="uk-UA" smtClean="0"/>
              <a:t>25.09.2024</a:t>
            </a:fld>
            <a:endParaRPr lang="uk-UA"/>
          </a:p>
        </p:txBody>
      </p:sp>
      <p:sp>
        <p:nvSpPr>
          <p:cNvPr id="5" name="Footer Placeholder 4"/>
          <p:cNvSpPr>
            <a:spLocks noGrp="1"/>
          </p:cNvSpPr>
          <p:nvPr>
            <p:ph type="ftr" sz="quarter" idx="11"/>
          </p:nvPr>
        </p:nvSpPr>
        <p:spPr/>
        <p:txBody>
          <a:bodyPr/>
          <a:lstStyle/>
          <a:p>
            <a:endParaRPr lang="uk-UA"/>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087717E-45B0-4D38-BCDC-C7781EED7D07}" type="slidenum">
              <a:rPr lang="uk-UA" smtClean="0"/>
              <a:t>‹№›</a:t>
            </a:fld>
            <a:endParaRPr lang="uk-UA"/>
          </a:p>
        </p:txBody>
      </p:sp>
    </p:spTree>
    <p:extLst>
      <p:ext uri="{BB962C8B-B14F-4D97-AF65-F5344CB8AC3E}">
        <p14:creationId xmlns:p14="http://schemas.microsoft.com/office/powerpoint/2010/main" val="4139399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3CAC9F79-4042-43A3-8B49-89CC7DD843C0}" type="datetimeFigureOut">
              <a:rPr lang="uk-UA" smtClean="0"/>
              <a:t>25.09.2024</a:t>
            </a:fld>
            <a:endParaRPr lang="uk-UA"/>
          </a:p>
        </p:txBody>
      </p:sp>
      <p:sp>
        <p:nvSpPr>
          <p:cNvPr id="5" name="Footer Placeholder 4"/>
          <p:cNvSpPr>
            <a:spLocks noGrp="1"/>
          </p:cNvSpPr>
          <p:nvPr>
            <p:ph type="ftr" sz="quarter" idx="11"/>
          </p:nvPr>
        </p:nvSpPr>
        <p:spPr/>
        <p:txBody>
          <a:bodyPr/>
          <a:lstStyle/>
          <a:p>
            <a:endParaRPr lang="uk-U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087717E-45B0-4D38-BCDC-C7781EED7D07}" type="slidenum">
              <a:rPr lang="uk-UA" smtClean="0"/>
              <a:t>‹№›</a:t>
            </a:fld>
            <a:endParaRPr lang="uk-UA"/>
          </a:p>
        </p:txBody>
      </p:sp>
    </p:spTree>
    <p:extLst>
      <p:ext uri="{BB962C8B-B14F-4D97-AF65-F5344CB8AC3E}">
        <p14:creationId xmlns:p14="http://schemas.microsoft.com/office/powerpoint/2010/main" val="3971715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3CAC9F79-4042-43A3-8B49-89CC7DD843C0}" type="datetimeFigureOut">
              <a:rPr lang="uk-UA" smtClean="0"/>
              <a:t>25.09.2024</a:t>
            </a:fld>
            <a:endParaRPr lang="uk-UA"/>
          </a:p>
        </p:txBody>
      </p:sp>
      <p:sp>
        <p:nvSpPr>
          <p:cNvPr id="5" name="Footer Placeholder 4"/>
          <p:cNvSpPr>
            <a:spLocks noGrp="1"/>
          </p:cNvSpPr>
          <p:nvPr>
            <p:ph type="ftr" sz="quarter" idx="11"/>
          </p:nvPr>
        </p:nvSpPr>
        <p:spPr/>
        <p:txBody>
          <a:bodyPr/>
          <a:lstStyle/>
          <a:p>
            <a:endParaRPr lang="uk-UA"/>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087717E-45B0-4D38-BCDC-C7781EED7D07}" type="slidenum">
              <a:rPr lang="uk-UA" smtClean="0"/>
              <a:t>‹№›</a:t>
            </a:fld>
            <a:endParaRPr lang="uk-UA"/>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396590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3CAC9F79-4042-43A3-8B49-89CC7DD843C0}" type="datetimeFigureOut">
              <a:rPr lang="uk-UA" smtClean="0"/>
              <a:t>25.09.2024</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087717E-45B0-4D38-BCDC-C7781EED7D07}" type="slidenum">
              <a:rPr lang="uk-UA" smtClean="0"/>
              <a:t>‹№›</a:t>
            </a:fld>
            <a:endParaRPr lang="uk-UA"/>
          </a:p>
        </p:txBody>
      </p:sp>
    </p:spTree>
    <p:extLst>
      <p:ext uri="{BB962C8B-B14F-4D97-AF65-F5344CB8AC3E}">
        <p14:creationId xmlns:p14="http://schemas.microsoft.com/office/powerpoint/2010/main" val="24721535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3CAC9F79-4042-43A3-8B49-89CC7DD843C0}" type="datetimeFigureOut">
              <a:rPr lang="uk-UA" smtClean="0"/>
              <a:t>25.09.2024</a:t>
            </a:fld>
            <a:endParaRPr lang="uk-UA"/>
          </a:p>
        </p:txBody>
      </p:sp>
      <p:sp>
        <p:nvSpPr>
          <p:cNvPr id="6" name="Footer Placeholder 5"/>
          <p:cNvSpPr>
            <a:spLocks noGrp="1"/>
          </p:cNvSpPr>
          <p:nvPr>
            <p:ph type="ftr" sz="quarter" idx="11"/>
          </p:nvPr>
        </p:nvSpPr>
        <p:spPr/>
        <p:txBody>
          <a:bodyPr/>
          <a:lstStyle/>
          <a:p>
            <a:endParaRPr lang="uk-UA"/>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087717E-45B0-4D38-BCDC-C7781EED7D07}" type="slidenum">
              <a:rPr lang="uk-UA" smtClean="0"/>
              <a:t>‹№›</a:t>
            </a:fld>
            <a:endParaRPr lang="uk-UA"/>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713096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3CAC9F79-4042-43A3-8B49-89CC7DD843C0}" type="datetimeFigureOut">
              <a:rPr lang="uk-UA" smtClean="0"/>
              <a:t>25.09.2024</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087717E-45B0-4D38-BCDC-C7781EED7D07}" type="slidenum">
              <a:rPr lang="uk-UA" smtClean="0"/>
              <a:t>‹№›</a:t>
            </a:fld>
            <a:endParaRPr lang="uk-UA"/>
          </a:p>
        </p:txBody>
      </p:sp>
    </p:spTree>
    <p:extLst>
      <p:ext uri="{BB962C8B-B14F-4D97-AF65-F5344CB8AC3E}">
        <p14:creationId xmlns:p14="http://schemas.microsoft.com/office/powerpoint/2010/main" val="33640653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3CAC9F79-4042-43A3-8B49-89CC7DD843C0}" type="datetimeFigureOut">
              <a:rPr lang="uk-UA" smtClean="0"/>
              <a:t>25.09.2024</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087717E-45B0-4D38-BCDC-C7781EED7D07}" type="slidenum">
              <a:rPr lang="uk-UA" smtClean="0"/>
              <a:t>‹№›</a:t>
            </a:fld>
            <a:endParaRPr lang="uk-UA"/>
          </a:p>
        </p:txBody>
      </p:sp>
    </p:spTree>
    <p:extLst>
      <p:ext uri="{BB962C8B-B14F-4D97-AF65-F5344CB8AC3E}">
        <p14:creationId xmlns:p14="http://schemas.microsoft.com/office/powerpoint/2010/main" val="17623643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3CAC9F79-4042-43A3-8B49-89CC7DD843C0}" type="datetimeFigureOut">
              <a:rPr lang="uk-UA" smtClean="0"/>
              <a:t>25.09.2024</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087717E-45B0-4D38-BCDC-C7781EED7D07}" type="slidenum">
              <a:rPr lang="uk-UA" smtClean="0"/>
              <a:t>‹№›</a:t>
            </a:fld>
            <a:endParaRPr lang="uk-UA"/>
          </a:p>
        </p:txBody>
      </p:sp>
    </p:spTree>
    <p:extLst>
      <p:ext uri="{BB962C8B-B14F-4D97-AF65-F5344CB8AC3E}">
        <p14:creationId xmlns:p14="http://schemas.microsoft.com/office/powerpoint/2010/main" val="4094247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3CAC9F79-4042-43A3-8B49-89CC7DD843C0}" type="datetimeFigureOut">
              <a:rPr lang="uk-UA" smtClean="0"/>
              <a:t>25.09.2024</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087717E-45B0-4D38-BCDC-C7781EED7D07}" type="slidenum">
              <a:rPr lang="uk-UA" smtClean="0"/>
              <a:t>‹№›</a:t>
            </a:fld>
            <a:endParaRPr lang="uk-UA"/>
          </a:p>
        </p:txBody>
      </p:sp>
    </p:spTree>
    <p:extLst>
      <p:ext uri="{BB962C8B-B14F-4D97-AF65-F5344CB8AC3E}">
        <p14:creationId xmlns:p14="http://schemas.microsoft.com/office/powerpoint/2010/main" val="3505916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3CAC9F79-4042-43A3-8B49-89CC7DD843C0}" type="datetimeFigureOut">
              <a:rPr lang="uk-UA" smtClean="0"/>
              <a:t>25.09.2024</a:t>
            </a:fld>
            <a:endParaRPr lang="uk-UA"/>
          </a:p>
        </p:txBody>
      </p:sp>
      <p:sp>
        <p:nvSpPr>
          <p:cNvPr id="5" name="Footer Placeholder 4"/>
          <p:cNvSpPr>
            <a:spLocks noGrp="1"/>
          </p:cNvSpPr>
          <p:nvPr>
            <p:ph type="ftr" sz="quarter" idx="11"/>
          </p:nvPr>
        </p:nvSpPr>
        <p:spPr/>
        <p:txBody>
          <a:bodyPr/>
          <a:lstStyle/>
          <a:p>
            <a:endParaRPr lang="uk-U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087717E-45B0-4D38-BCDC-C7781EED7D07}" type="slidenum">
              <a:rPr lang="uk-UA" smtClean="0"/>
              <a:t>‹№›</a:t>
            </a:fld>
            <a:endParaRPr lang="uk-UA"/>
          </a:p>
        </p:txBody>
      </p:sp>
    </p:spTree>
    <p:extLst>
      <p:ext uri="{BB962C8B-B14F-4D97-AF65-F5344CB8AC3E}">
        <p14:creationId xmlns:p14="http://schemas.microsoft.com/office/powerpoint/2010/main" val="1730032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3CAC9F79-4042-43A3-8B49-89CC7DD843C0}" type="datetimeFigureOut">
              <a:rPr lang="uk-UA" smtClean="0"/>
              <a:t>25.09.2024</a:t>
            </a:fld>
            <a:endParaRPr lang="uk-UA"/>
          </a:p>
        </p:txBody>
      </p:sp>
      <p:sp>
        <p:nvSpPr>
          <p:cNvPr id="6" name="Footer Placeholder 5"/>
          <p:cNvSpPr>
            <a:spLocks noGrp="1"/>
          </p:cNvSpPr>
          <p:nvPr>
            <p:ph type="ftr" sz="quarter" idx="11"/>
          </p:nvPr>
        </p:nvSpPr>
        <p:spPr/>
        <p:txBody>
          <a:bodyPr/>
          <a:lstStyle/>
          <a:p>
            <a:endParaRPr lang="uk-UA"/>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087717E-45B0-4D38-BCDC-C7781EED7D07}" type="slidenum">
              <a:rPr lang="uk-UA" smtClean="0"/>
              <a:t>‹№›</a:t>
            </a:fld>
            <a:endParaRPr lang="uk-UA"/>
          </a:p>
        </p:txBody>
      </p:sp>
    </p:spTree>
    <p:extLst>
      <p:ext uri="{BB962C8B-B14F-4D97-AF65-F5344CB8AC3E}">
        <p14:creationId xmlns:p14="http://schemas.microsoft.com/office/powerpoint/2010/main" val="671969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3CAC9F79-4042-43A3-8B49-89CC7DD843C0}" type="datetimeFigureOut">
              <a:rPr lang="uk-UA" smtClean="0"/>
              <a:t>25.09.2024</a:t>
            </a:fld>
            <a:endParaRPr lang="uk-UA"/>
          </a:p>
        </p:txBody>
      </p:sp>
      <p:sp>
        <p:nvSpPr>
          <p:cNvPr id="8" name="Footer Placeholder 7"/>
          <p:cNvSpPr>
            <a:spLocks noGrp="1"/>
          </p:cNvSpPr>
          <p:nvPr>
            <p:ph type="ftr" sz="quarter" idx="11"/>
          </p:nvPr>
        </p:nvSpPr>
        <p:spPr/>
        <p:txBody>
          <a:bodyPr/>
          <a:lstStyle/>
          <a:p>
            <a:endParaRPr lang="uk-UA"/>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087717E-45B0-4D38-BCDC-C7781EED7D07}" type="slidenum">
              <a:rPr lang="uk-UA" smtClean="0"/>
              <a:t>‹№›</a:t>
            </a:fld>
            <a:endParaRPr lang="uk-UA"/>
          </a:p>
        </p:txBody>
      </p:sp>
    </p:spTree>
    <p:extLst>
      <p:ext uri="{BB962C8B-B14F-4D97-AF65-F5344CB8AC3E}">
        <p14:creationId xmlns:p14="http://schemas.microsoft.com/office/powerpoint/2010/main" val="3105943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3CAC9F79-4042-43A3-8B49-89CC7DD843C0}" type="datetimeFigureOut">
              <a:rPr lang="uk-UA" smtClean="0"/>
              <a:t>25.09.2024</a:t>
            </a:fld>
            <a:endParaRPr lang="uk-UA"/>
          </a:p>
        </p:txBody>
      </p:sp>
      <p:sp>
        <p:nvSpPr>
          <p:cNvPr id="4" name="Footer Placeholder 3"/>
          <p:cNvSpPr>
            <a:spLocks noGrp="1"/>
          </p:cNvSpPr>
          <p:nvPr>
            <p:ph type="ftr" sz="quarter" idx="11"/>
          </p:nvPr>
        </p:nvSpPr>
        <p:spPr/>
        <p:txBody>
          <a:bodyPr/>
          <a:lstStyle/>
          <a:p>
            <a:endParaRPr lang="uk-UA"/>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087717E-45B0-4D38-BCDC-C7781EED7D07}" type="slidenum">
              <a:rPr lang="uk-UA" smtClean="0"/>
              <a:t>‹№›</a:t>
            </a:fld>
            <a:endParaRPr lang="uk-UA"/>
          </a:p>
        </p:txBody>
      </p:sp>
    </p:spTree>
    <p:extLst>
      <p:ext uri="{BB962C8B-B14F-4D97-AF65-F5344CB8AC3E}">
        <p14:creationId xmlns:p14="http://schemas.microsoft.com/office/powerpoint/2010/main" val="2374902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AC9F79-4042-43A3-8B49-89CC7DD843C0}" type="datetimeFigureOut">
              <a:rPr lang="uk-UA" smtClean="0"/>
              <a:t>25.09.2024</a:t>
            </a:fld>
            <a:endParaRPr lang="uk-UA"/>
          </a:p>
        </p:txBody>
      </p:sp>
      <p:sp>
        <p:nvSpPr>
          <p:cNvPr id="3" name="Footer Placeholder 2"/>
          <p:cNvSpPr>
            <a:spLocks noGrp="1"/>
          </p:cNvSpPr>
          <p:nvPr>
            <p:ph type="ftr" sz="quarter" idx="11"/>
          </p:nvPr>
        </p:nvSpPr>
        <p:spPr/>
        <p:txBody>
          <a:bodyPr/>
          <a:lstStyle/>
          <a:p>
            <a:endParaRPr lang="uk-UA"/>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087717E-45B0-4D38-BCDC-C7781EED7D07}" type="slidenum">
              <a:rPr lang="uk-UA" smtClean="0"/>
              <a:t>‹№›</a:t>
            </a:fld>
            <a:endParaRPr lang="uk-UA"/>
          </a:p>
        </p:txBody>
      </p:sp>
    </p:spTree>
    <p:extLst>
      <p:ext uri="{BB962C8B-B14F-4D97-AF65-F5344CB8AC3E}">
        <p14:creationId xmlns:p14="http://schemas.microsoft.com/office/powerpoint/2010/main" val="3660669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3CAC9F79-4042-43A3-8B49-89CC7DD843C0}" type="datetimeFigureOut">
              <a:rPr lang="uk-UA" smtClean="0"/>
              <a:t>25.09.2024</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087717E-45B0-4D38-BCDC-C7781EED7D07}" type="slidenum">
              <a:rPr lang="uk-UA" smtClean="0"/>
              <a:t>‹№›</a:t>
            </a:fld>
            <a:endParaRPr lang="uk-UA"/>
          </a:p>
        </p:txBody>
      </p:sp>
    </p:spTree>
    <p:extLst>
      <p:ext uri="{BB962C8B-B14F-4D97-AF65-F5344CB8AC3E}">
        <p14:creationId xmlns:p14="http://schemas.microsoft.com/office/powerpoint/2010/main" val="2796993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3CAC9F79-4042-43A3-8B49-89CC7DD843C0}" type="datetimeFigureOut">
              <a:rPr lang="uk-UA" smtClean="0"/>
              <a:t>25.09.2024</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087717E-45B0-4D38-BCDC-C7781EED7D07}" type="slidenum">
              <a:rPr lang="uk-UA" smtClean="0"/>
              <a:t>‹№›</a:t>
            </a:fld>
            <a:endParaRPr lang="uk-UA"/>
          </a:p>
        </p:txBody>
      </p:sp>
    </p:spTree>
    <p:extLst>
      <p:ext uri="{BB962C8B-B14F-4D97-AF65-F5344CB8AC3E}">
        <p14:creationId xmlns:p14="http://schemas.microsoft.com/office/powerpoint/2010/main" val="3783806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CAC9F79-4042-43A3-8B49-89CC7DD843C0}" type="datetimeFigureOut">
              <a:rPr lang="uk-UA" smtClean="0"/>
              <a:t>25.09.2024</a:t>
            </a:fld>
            <a:endParaRPr lang="uk-UA"/>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087717E-45B0-4D38-BCDC-C7781EED7D07}" type="slidenum">
              <a:rPr lang="uk-UA" smtClean="0"/>
              <a:t>‹№›</a:t>
            </a:fld>
            <a:endParaRPr lang="uk-UA"/>
          </a:p>
        </p:txBody>
      </p:sp>
    </p:spTree>
    <p:extLst>
      <p:ext uri="{BB962C8B-B14F-4D97-AF65-F5344CB8AC3E}">
        <p14:creationId xmlns:p14="http://schemas.microsoft.com/office/powerpoint/2010/main" val="2376222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www.ilo.org/" TargetMode="External"/><Relationship Id="rId2" Type="http://schemas.openxmlformats.org/officeDocument/2006/relationships/hyperlink" Target="http://ief.org.ua/" TargetMode="External"/><Relationship Id="rId1" Type="http://schemas.openxmlformats.org/officeDocument/2006/relationships/slideLayout" Target="../slideLayouts/slideLayout7.xml"/><Relationship Id="rId6" Type="http://schemas.openxmlformats.org/officeDocument/2006/relationships/hyperlink" Target="http://www.un.org/" TargetMode="External"/><Relationship Id="rId5" Type="http://schemas.openxmlformats.org/officeDocument/2006/relationships/hyperlink" Target="http://www.oecd.org/" TargetMode="External"/><Relationship Id="rId4" Type="http://schemas.openxmlformats.org/officeDocument/2006/relationships/hyperlink" Target="http://www.me.gov.ua/?lang=uk-UA"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EE253DE-BAB4-4008-A8B8-16AE75F90DEB}"/>
              </a:ext>
            </a:extLst>
          </p:cNvPr>
          <p:cNvSpPr>
            <a:spLocks noGrp="1"/>
          </p:cNvSpPr>
          <p:nvPr>
            <p:ph type="ctrTitle"/>
          </p:nvPr>
        </p:nvSpPr>
        <p:spPr>
          <a:xfrm>
            <a:off x="1780595" y="1871614"/>
            <a:ext cx="8915399" cy="2262781"/>
          </a:xfrm>
        </p:spPr>
        <p:txBody>
          <a:bodyPr>
            <a:noAutofit/>
          </a:bodyPr>
          <a:lstStyle/>
          <a:p>
            <a:pPr>
              <a:lnSpc>
                <a:spcPct val="107000"/>
              </a:lnSpc>
              <a:spcBef>
                <a:spcPts val="900"/>
              </a:spcBef>
              <a:spcAft>
                <a:spcPts val="800"/>
              </a:spcAft>
            </a:pPr>
            <a:r>
              <a:rPr lang="uk-UA" sz="2400" b="1"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Сучасні тенденції розвитку національної та світової економіки</a:t>
            </a:r>
            <a:br>
              <a:rPr lang="uk-UA" sz="2400" dirty="0">
                <a:effectLst/>
                <a:latin typeface="Calibri" panose="020F0502020204030204" pitchFamily="34" charset="0"/>
                <a:ea typeface="Calibri" panose="020F0502020204030204" pitchFamily="34" charset="0"/>
                <a:cs typeface="Times New Roman" panose="02020603050405020304" pitchFamily="18" charset="0"/>
              </a:rPr>
            </a:br>
            <a:r>
              <a:rPr lang="uk-UA" sz="2400" b="1"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 </a:t>
            </a:r>
            <a:br>
              <a:rPr lang="uk-UA" sz="2400" dirty="0">
                <a:effectLst/>
                <a:latin typeface="Calibri" panose="020F0502020204030204" pitchFamily="34" charset="0"/>
                <a:ea typeface="Calibri" panose="020F0502020204030204" pitchFamily="34" charset="0"/>
                <a:cs typeface="Times New Roman" panose="02020603050405020304" pitchFamily="18" charset="0"/>
              </a:rPr>
            </a:br>
            <a:r>
              <a:rPr lang="uk-UA" sz="2400"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1 курс: 4 кредити; 28 год лекції, 14 год практики. Екзамен 1 семестр</a:t>
            </a:r>
            <a:br>
              <a:rPr lang="uk-UA" sz="2400" dirty="0">
                <a:effectLst/>
                <a:latin typeface="Calibri" panose="020F0502020204030204" pitchFamily="34" charset="0"/>
                <a:ea typeface="Calibri" panose="020F0502020204030204" pitchFamily="34" charset="0"/>
                <a:cs typeface="Times New Roman" panose="02020603050405020304" pitchFamily="18" charset="0"/>
              </a:rPr>
            </a:br>
            <a:r>
              <a:rPr lang="uk-UA" sz="2400"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2 курс: 4 кредити; 32 год лекції; 32 год практики. Екзамен. 3 семестр</a:t>
            </a:r>
            <a:br>
              <a:rPr lang="uk-UA" sz="2400" dirty="0">
                <a:effectLst/>
                <a:latin typeface="Calibri" panose="020F0502020204030204" pitchFamily="34" charset="0"/>
                <a:ea typeface="Calibri" panose="020F0502020204030204" pitchFamily="34" charset="0"/>
                <a:cs typeface="Times New Roman" panose="02020603050405020304" pitchFamily="18" charset="0"/>
              </a:rPr>
            </a:br>
            <a:endParaRPr lang="uk-UA" sz="2400" dirty="0"/>
          </a:p>
        </p:txBody>
      </p:sp>
    </p:spTree>
    <p:extLst>
      <p:ext uri="{BB962C8B-B14F-4D97-AF65-F5344CB8AC3E}">
        <p14:creationId xmlns:p14="http://schemas.microsoft.com/office/powerpoint/2010/main" val="32580028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205DC76-E478-4DBB-9C1B-66C56CE71B15}"/>
              </a:ext>
            </a:extLst>
          </p:cNvPr>
          <p:cNvSpPr txBox="1"/>
          <p:nvPr/>
        </p:nvSpPr>
        <p:spPr>
          <a:xfrm>
            <a:off x="2304634" y="1486415"/>
            <a:ext cx="8587484" cy="3046988"/>
          </a:xfrm>
          <a:prstGeom prst="rect">
            <a:avLst/>
          </a:prstGeom>
          <a:noFill/>
        </p:spPr>
        <p:txBody>
          <a:bodyPr wrap="square">
            <a:spAutoFit/>
          </a:bodyPr>
          <a:lstStyle/>
          <a:p>
            <a:pPr algn="just"/>
            <a:r>
              <a:rPr lang="uk-UA" sz="2400" dirty="0"/>
              <a:t>Кожна наука має арсенал засобів для дослідження власного предмету. Він становить </a:t>
            </a:r>
            <a:r>
              <a:rPr lang="uk-UA" sz="2400" b="1" dirty="0">
                <a:solidFill>
                  <a:schemeClr val="accent1"/>
                </a:solidFill>
              </a:rPr>
              <a:t>методологію даної науки</a:t>
            </a:r>
            <a:r>
              <a:rPr lang="uk-UA" sz="2400" dirty="0">
                <a:solidFill>
                  <a:schemeClr val="accent1"/>
                </a:solidFill>
              </a:rPr>
              <a:t> </a:t>
            </a:r>
            <a:r>
              <a:rPr lang="uk-UA" sz="2400" dirty="0"/>
              <a:t>– сукупність методів пізнання явищ і процесів об'єктивної реальності, категорій та закономірностей їх розвитку.</a:t>
            </a:r>
          </a:p>
          <a:p>
            <a:pPr algn="just"/>
            <a:r>
              <a:rPr lang="uk-UA" sz="2400" dirty="0"/>
              <a:t>Національна економіка використовує для дослідження свого предмету </a:t>
            </a:r>
            <a:r>
              <a:rPr lang="uk-UA" sz="2400" b="1" dirty="0">
                <a:solidFill>
                  <a:schemeClr val="accent1"/>
                </a:solidFill>
              </a:rPr>
              <a:t>загальнонаукові та спеціальні методи.</a:t>
            </a:r>
          </a:p>
        </p:txBody>
      </p:sp>
    </p:spTree>
    <p:extLst>
      <p:ext uri="{BB962C8B-B14F-4D97-AF65-F5344CB8AC3E}">
        <p14:creationId xmlns:p14="http://schemas.microsoft.com/office/powerpoint/2010/main" val="3046387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a:extLst>
              <a:ext uri="{FF2B5EF4-FFF2-40B4-BE49-F238E27FC236}">
                <a16:creationId xmlns:a16="http://schemas.microsoft.com/office/drawing/2014/main" id="{C2FBF502-10A2-4714-9D5E-0BE005F406AB}"/>
              </a:ext>
            </a:extLst>
          </p:cNvPr>
          <p:cNvGraphicFramePr/>
          <p:nvPr>
            <p:extLst>
              <p:ext uri="{D42A27DB-BD31-4B8C-83A1-F6EECF244321}">
                <p14:modId xmlns:p14="http://schemas.microsoft.com/office/powerpoint/2010/main" val="1278163594"/>
              </p:ext>
            </p:extLst>
          </p:nvPr>
        </p:nvGraphicFramePr>
        <p:xfrm>
          <a:off x="979714" y="463731"/>
          <a:ext cx="10633165" cy="59305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421449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234890D-E626-4B8C-9A6D-49B031D8DB24}"/>
              </a:ext>
            </a:extLst>
          </p:cNvPr>
          <p:cNvSpPr txBox="1"/>
          <p:nvPr/>
        </p:nvSpPr>
        <p:spPr>
          <a:xfrm>
            <a:off x="3282043" y="664420"/>
            <a:ext cx="7233557" cy="461665"/>
          </a:xfrm>
          <a:prstGeom prst="rect">
            <a:avLst/>
          </a:prstGeom>
          <a:noFill/>
        </p:spPr>
        <p:txBody>
          <a:bodyPr wrap="square">
            <a:spAutoFit/>
          </a:bodyPr>
          <a:lstStyle/>
          <a:p>
            <a:pPr algn="ctr"/>
            <a:r>
              <a:rPr lang="uk-UA" sz="2400" b="1" dirty="0"/>
              <a:t>2. Головні ознаки національної економіки</a:t>
            </a:r>
          </a:p>
        </p:txBody>
      </p:sp>
      <p:sp>
        <p:nvSpPr>
          <p:cNvPr id="5" name="TextBox 4">
            <a:extLst>
              <a:ext uri="{FF2B5EF4-FFF2-40B4-BE49-F238E27FC236}">
                <a16:creationId xmlns:a16="http://schemas.microsoft.com/office/drawing/2014/main" id="{F5FA975F-A430-4EEE-BDD3-4B1B9F0B16E9}"/>
              </a:ext>
            </a:extLst>
          </p:cNvPr>
          <p:cNvSpPr txBox="1"/>
          <p:nvPr/>
        </p:nvSpPr>
        <p:spPr>
          <a:xfrm>
            <a:off x="1658983" y="1450372"/>
            <a:ext cx="10032273" cy="3477875"/>
          </a:xfrm>
          <a:prstGeom prst="rect">
            <a:avLst/>
          </a:prstGeom>
          <a:noFill/>
        </p:spPr>
        <p:txBody>
          <a:bodyPr wrap="square">
            <a:spAutoFit/>
          </a:bodyPr>
          <a:lstStyle/>
          <a:p>
            <a:pPr algn="just"/>
            <a:r>
              <a:rPr lang="uk-UA" sz="2000" b="1" dirty="0">
                <a:solidFill>
                  <a:schemeClr val="accent1"/>
                </a:solidFill>
              </a:rPr>
              <a:t>Національна економіка </a:t>
            </a:r>
            <a:r>
              <a:rPr lang="uk-UA" sz="2000" dirty="0"/>
              <a:t>являє собою економіку певної країни, що має ознаки економічної системи (загальне) та власні особливості і принципи розвитку (особливе), що проявляються </a:t>
            </a:r>
            <a:r>
              <a:rPr lang="uk-UA" sz="2000" b="1" dirty="0"/>
              <a:t>в таких формах: </a:t>
            </a:r>
          </a:p>
          <a:p>
            <a:pPr marL="342900" indent="-342900" algn="just">
              <a:buFont typeface="Wingdings" panose="05000000000000000000" pitchFamily="2" charset="2"/>
              <a:buChar char="Ø"/>
            </a:pPr>
            <a:r>
              <a:rPr lang="uk-UA" sz="2000" dirty="0"/>
              <a:t>економічний потенціал, </a:t>
            </a:r>
          </a:p>
          <a:p>
            <a:pPr marL="342900" indent="-342900" algn="just">
              <a:buFont typeface="Wingdings" panose="05000000000000000000" pitchFamily="2" charset="2"/>
              <a:buChar char="Ø"/>
            </a:pPr>
            <a:r>
              <a:rPr lang="uk-UA" sz="2000" dirty="0"/>
              <a:t>структура господарського комплексу та галузей господарства, </a:t>
            </a:r>
          </a:p>
          <a:p>
            <a:pPr marL="342900" indent="-342900" algn="just">
              <a:buFont typeface="Wingdings" panose="05000000000000000000" pitchFamily="2" charset="2"/>
              <a:buChar char="Ø"/>
            </a:pPr>
            <a:r>
              <a:rPr lang="uk-UA" sz="2000" dirty="0"/>
              <a:t>внутрішні чинники соціально-економічного розвитку, </a:t>
            </a:r>
          </a:p>
          <a:p>
            <a:pPr marL="342900" indent="-342900" algn="just">
              <a:buFont typeface="Wingdings" panose="05000000000000000000" pitchFamily="2" charset="2"/>
              <a:buChar char="Ø"/>
            </a:pPr>
            <a:r>
              <a:rPr lang="uk-UA" sz="2000" dirty="0"/>
              <a:t>господарський механізм регулювання та координації, </a:t>
            </a:r>
          </a:p>
          <a:p>
            <a:pPr marL="342900" indent="-342900" algn="just">
              <a:buFont typeface="Wingdings" panose="05000000000000000000" pitchFamily="2" charset="2"/>
              <a:buChar char="Ø"/>
            </a:pPr>
            <a:r>
              <a:rPr lang="uk-UA" sz="2000" dirty="0"/>
              <a:t>особливості програмування та прогнозування соціально-економічних процесів, </a:t>
            </a:r>
          </a:p>
          <a:p>
            <a:pPr marL="342900" indent="-342900" algn="just">
              <a:buFont typeface="Wingdings" panose="05000000000000000000" pitchFamily="2" charset="2"/>
              <a:buChar char="Ø"/>
            </a:pPr>
            <a:r>
              <a:rPr lang="uk-UA" sz="2000" dirty="0"/>
              <a:t>забезпечення економічної безпеки держави в умовах поглиблення тенденцій до інтеграції і глобалізації світогосподарських зв'язків.</a:t>
            </a:r>
          </a:p>
        </p:txBody>
      </p:sp>
    </p:spTree>
    <p:extLst>
      <p:ext uri="{BB962C8B-B14F-4D97-AF65-F5344CB8AC3E}">
        <p14:creationId xmlns:p14="http://schemas.microsoft.com/office/powerpoint/2010/main" val="1819728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86B67B7-9367-4093-8B13-AE4858E7F513}"/>
              </a:ext>
            </a:extLst>
          </p:cNvPr>
          <p:cNvSpPr txBox="1"/>
          <p:nvPr/>
        </p:nvSpPr>
        <p:spPr>
          <a:xfrm>
            <a:off x="2455819" y="1102867"/>
            <a:ext cx="8921930" cy="3477875"/>
          </a:xfrm>
          <a:prstGeom prst="rect">
            <a:avLst/>
          </a:prstGeom>
          <a:noFill/>
        </p:spPr>
        <p:txBody>
          <a:bodyPr wrap="square">
            <a:spAutoFit/>
          </a:bodyPr>
          <a:lstStyle/>
          <a:p>
            <a:pPr algn="just"/>
            <a:r>
              <a:rPr lang="uk-UA" sz="2000" dirty="0"/>
              <a:t>З точки зору поєднання в </a:t>
            </a:r>
            <a:r>
              <a:rPr lang="uk-UA" sz="2000" b="1" dirty="0">
                <a:solidFill>
                  <a:schemeClr val="accent1"/>
                </a:solidFill>
              </a:rPr>
              <a:t>національній економіці </a:t>
            </a:r>
            <a:r>
              <a:rPr lang="uk-UA" sz="2000" dirty="0"/>
              <a:t>загальних та особливих закономірностей розвитку вона може розглядатись як </a:t>
            </a:r>
            <a:r>
              <a:rPr lang="uk-UA" sz="2000" dirty="0">
                <a:highlight>
                  <a:srgbClr val="FFFF00"/>
                </a:highlight>
              </a:rPr>
              <a:t>соціально-економічна модель суспільства, </a:t>
            </a:r>
            <a:r>
              <a:rPr lang="uk-UA" sz="2000" dirty="0"/>
              <a:t>що структурно і функціонально відображає особливості прояву форм власності та відносин, які формуються на їх основі, типи господарювання, механізми регулювання та координації економічного буття суспільства, економічну політику та культуру, засади державного устрою, менталітет та характер, особливості реалізації засад демократичного розвитку, свободи вибору, взаємовідносин між традиціями та інноваціями у структурі соціально-економічних відносин суспільства.</a:t>
            </a:r>
          </a:p>
        </p:txBody>
      </p:sp>
    </p:spTree>
    <p:extLst>
      <p:ext uri="{BB962C8B-B14F-4D97-AF65-F5344CB8AC3E}">
        <p14:creationId xmlns:p14="http://schemas.microsoft.com/office/powerpoint/2010/main" val="27730996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343A6CA-6D8E-45D4-BBA9-00591AB557E5}"/>
              </a:ext>
            </a:extLst>
          </p:cNvPr>
          <p:cNvSpPr txBox="1"/>
          <p:nvPr/>
        </p:nvSpPr>
        <p:spPr>
          <a:xfrm>
            <a:off x="2207623" y="757875"/>
            <a:ext cx="8673737" cy="5016758"/>
          </a:xfrm>
          <a:prstGeom prst="rect">
            <a:avLst/>
          </a:prstGeom>
          <a:noFill/>
        </p:spPr>
        <p:txBody>
          <a:bodyPr wrap="square">
            <a:spAutoFit/>
          </a:bodyPr>
          <a:lstStyle/>
          <a:p>
            <a:pPr algn="just"/>
            <a:r>
              <a:rPr lang="uk-UA" sz="2000" dirty="0"/>
              <a:t>Оскільки національна економіка є складною системою, єдиним складним господарським організмом, то її </a:t>
            </a:r>
            <a:r>
              <a:rPr lang="uk-UA" sz="2000" b="1" dirty="0">
                <a:solidFill>
                  <a:schemeClr val="accent1"/>
                </a:solidFill>
              </a:rPr>
              <a:t>основними ознаками </a:t>
            </a:r>
            <a:r>
              <a:rPr lang="uk-UA" sz="2000" dirty="0"/>
              <a:t>є:</a:t>
            </a:r>
          </a:p>
          <a:p>
            <a:pPr algn="just"/>
            <a:r>
              <a:rPr lang="uk-UA" sz="2000" b="1" dirty="0">
                <a:solidFill>
                  <a:schemeClr val="accent1"/>
                </a:solidFill>
              </a:rPr>
              <a:t>1). Єдина мета </a:t>
            </a:r>
            <a:r>
              <a:rPr lang="uk-UA" sz="2000" dirty="0"/>
              <a:t>– усі елементи національної економіки мають свою кінцеву та проміжні цілі функціонування, проте вони з об'єктивною необхідністю (для збереження єдності і цілісності системи) підпорядковані єдиній меті – забезпечити стабільність, ефективність та стале економічне зростання суспільства. </a:t>
            </a:r>
          </a:p>
          <a:p>
            <a:pPr algn="just"/>
            <a:r>
              <a:rPr lang="uk-UA" sz="2000" b="1" dirty="0">
                <a:solidFill>
                  <a:schemeClr val="accent1"/>
                </a:solidFill>
              </a:rPr>
              <a:t>2). Структура національної економіки:</a:t>
            </a:r>
          </a:p>
          <a:p>
            <a:pPr algn="just"/>
            <a:r>
              <a:rPr lang="uk-UA" sz="2000" b="1" dirty="0"/>
              <a:t> </a:t>
            </a:r>
            <a:r>
              <a:rPr lang="uk-UA" sz="2000" dirty="0"/>
              <a:t>І) </a:t>
            </a:r>
            <a:r>
              <a:rPr lang="uk-UA" sz="2000" b="1" dirty="0"/>
              <a:t>якісний розподіл та кількісна пропорційність процесів виробництва</a:t>
            </a:r>
            <a:r>
              <a:rPr lang="uk-UA" sz="2000" dirty="0"/>
              <a:t>, що визначають внутрішньовиробничі зв'язки та залежності, які виникають під впливом суспільного поділу праці, рівня розвитку продуктивних сил та виробничих відносин; </a:t>
            </a:r>
          </a:p>
          <a:p>
            <a:pPr algn="just"/>
            <a:r>
              <a:rPr lang="uk-UA" sz="2000" dirty="0"/>
              <a:t>2) </a:t>
            </a:r>
            <a:r>
              <a:rPr lang="uk-UA" sz="2000" b="1" dirty="0"/>
              <a:t>співвідношення між галузями та господарськими комплексами, </a:t>
            </a:r>
            <a:r>
              <a:rPr lang="uk-UA" sz="2000" dirty="0"/>
              <a:t>які виражають господарські пропорції і стан суспільного поділу праці.</a:t>
            </a:r>
          </a:p>
        </p:txBody>
      </p:sp>
    </p:spTree>
    <p:extLst>
      <p:ext uri="{BB962C8B-B14F-4D97-AF65-F5344CB8AC3E}">
        <p14:creationId xmlns:p14="http://schemas.microsoft.com/office/powerpoint/2010/main" val="13392456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6ECB61D-5130-4957-AC8C-8CE9170FFB6A}"/>
              </a:ext>
            </a:extLst>
          </p:cNvPr>
          <p:cNvSpPr txBox="1"/>
          <p:nvPr/>
        </p:nvSpPr>
        <p:spPr>
          <a:xfrm>
            <a:off x="1476103" y="1034874"/>
            <a:ext cx="8686800" cy="5016758"/>
          </a:xfrm>
          <a:prstGeom prst="rect">
            <a:avLst/>
          </a:prstGeom>
          <a:noFill/>
        </p:spPr>
        <p:txBody>
          <a:bodyPr wrap="square">
            <a:spAutoFit/>
          </a:bodyPr>
          <a:lstStyle/>
          <a:p>
            <a:pPr algn="just"/>
            <a:r>
              <a:rPr lang="uk-UA" sz="2000" b="1" dirty="0">
                <a:solidFill>
                  <a:schemeClr val="accent1"/>
                </a:solidFill>
              </a:rPr>
              <a:t>3). Ієрархічність структури національної економіки </a:t>
            </a:r>
            <a:r>
              <a:rPr lang="uk-UA" sz="2000" dirty="0"/>
              <a:t>– національна економіка має багатоярусну структуру. До її характерних рівнів можна віднести: </a:t>
            </a:r>
          </a:p>
          <a:p>
            <a:pPr marL="285750" indent="-285750" algn="just">
              <a:buFont typeface="Wingdings" panose="05000000000000000000" pitchFamily="2" charset="2"/>
              <a:buChar char="Ø"/>
            </a:pPr>
            <a:r>
              <a:rPr lang="uk-UA" sz="2000" b="1" dirty="0">
                <a:solidFill>
                  <a:schemeClr val="accent1"/>
                </a:solidFill>
              </a:rPr>
              <a:t>мікроекономіку</a:t>
            </a:r>
            <a:r>
              <a:rPr lang="uk-UA" sz="2000" dirty="0">
                <a:solidFill>
                  <a:schemeClr val="accent1"/>
                </a:solidFill>
              </a:rPr>
              <a:t> </a:t>
            </a:r>
            <a:r>
              <a:rPr lang="uk-UA" sz="2000" dirty="0"/>
              <a:t>(економіка домогосподарств, фірм та підприємств), </a:t>
            </a:r>
          </a:p>
          <a:p>
            <a:pPr marL="285750" indent="-285750" algn="just">
              <a:buFont typeface="Wingdings" panose="05000000000000000000" pitchFamily="2" charset="2"/>
              <a:buChar char="Ø"/>
            </a:pPr>
            <a:r>
              <a:rPr lang="uk-UA" sz="2000" b="1" dirty="0" err="1">
                <a:solidFill>
                  <a:schemeClr val="accent1"/>
                </a:solidFill>
              </a:rPr>
              <a:t>мезоекономіку</a:t>
            </a:r>
            <a:r>
              <a:rPr lang="uk-UA" sz="2000" dirty="0"/>
              <a:t> або галузеву економіку (первинна економіка, економіка переробки продукції галузей, економіка обслуговування), </a:t>
            </a:r>
          </a:p>
          <a:p>
            <a:pPr marL="285750" indent="-285750" algn="just">
              <a:buFont typeface="Wingdings" panose="05000000000000000000" pitchFamily="2" charset="2"/>
              <a:buChar char="Ø"/>
            </a:pPr>
            <a:r>
              <a:rPr lang="uk-UA" sz="2000" b="1" dirty="0">
                <a:solidFill>
                  <a:schemeClr val="accent1"/>
                </a:solidFill>
              </a:rPr>
              <a:t>макроекономіку </a:t>
            </a:r>
            <a:r>
              <a:rPr lang="uk-UA" sz="2000" dirty="0"/>
              <a:t>(господарський комплекс країни в цілому, тобто загальні економічні процеси на рівні всього суспільства). </a:t>
            </a:r>
          </a:p>
          <a:p>
            <a:pPr algn="just"/>
            <a:r>
              <a:rPr lang="uk-UA" sz="2000" b="1" dirty="0">
                <a:solidFill>
                  <a:schemeClr val="accent1"/>
                </a:solidFill>
              </a:rPr>
              <a:t>4). Організаційно-функціональна взаємозалежність між елементами системи</a:t>
            </a:r>
            <a:r>
              <a:rPr lang="uk-UA" sz="2000" dirty="0"/>
              <a:t> – усі елементи та рівні національної економіки пов'язані тісними економічними взаємозв'язками, продуктивними силами і виробничими відносинами у процесі суспільного виробництва на рівні галузей та міжгосподарських комплексів.</a:t>
            </a:r>
          </a:p>
        </p:txBody>
      </p:sp>
    </p:spTree>
    <p:extLst>
      <p:ext uri="{BB962C8B-B14F-4D97-AF65-F5344CB8AC3E}">
        <p14:creationId xmlns:p14="http://schemas.microsoft.com/office/powerpoint/2010/main" val="9004782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663B63A-406E-46E1-ADCB-7520C9D46709}"/>
              </a:ext>
            </a:extLst>
          </p:cNvPr>
          <p:cNvSpPr txBox="1"/>
          <p:nvPr/>
        </p:nvSpPr>
        <p:spPr>
          <a:xfrm>
            <a:off x="1750423" y="614018"/>
            <a:ext cx="9575073" cy="4401205"/>
          </a:xfrm>
          <a:prstGeom prst="rect">
            <a:avLst/>
          </a:prstGeom>
          <a:noFill/>
        </p:spPr>
        <p:txBody>
          <a:bodyPr wrap="square">
            <a:spAutoFit/>
          </a:bodyPr>
          <a:lstStyle/>
          <a:p>
            <a:pPr algn="just"/>
            <a:r>
              <a:rPr lang="uk-UA" sz="2000" b="1" dirty="0">
                <a:solidFill>
                  <a:schemeClr val="accent1"/>
                </a:solidFill>
              </a:rPr>
              <a:t>5). Наявність механізмів самозбереження та саморозвитку </a:t>
            </a:r>
            <a:r>
              <a:rPr lang="uk-UA" sz="2000" dirty="0"/>
              <a:t>– оскільки до складу національного господарства входять основні підсистеми та </a:t>
            </a:r>
            <a:r>
              <a:rPr lang="uk-UA" sz="2000" dirty="0" err="1"/>
              <a:t>метасистеми</a:t>
            </a:r>
            <a:r>
              <a:rPr lang="uk-UA" sz="2000" dirty="0"/>
              <a:t>, то механізми самозбереження </a:t>
            </a:r>
            <a:r>
              <a:rPr lang="uk-UA" sz="2000" dirty="0" err="1"/>
              <a:t>поелементно</a:t>
            </a:r>
            <a:r>
              <a:rPr lang="uk-UA" sz="2000" dirty="0"/>
              <a:t> можна розглядати як певний комплекс форм, методів і важелів управління та регулювання розвитку продуктивних сил, техніко-економічних, організаційно-економічних та соціально-економічних відносин, суспільного способу виробництва, а також забезпечення взаємоузгодження цих підсистем між собою у процесі їх розвитку та взаємодії. </a:t>
            </a:r>
          </a:p>
          <a:p>
            <a:pPr algn="just"/>
            <a:r>
              <a:rPr lang="uk-UA" sz="2000" b="1" dirty="0">
                <a:solidFill>
                  <a:schemeClr val="accent1"/>
                </a:solidFill>
              </a:rPr>
              <a:t>6). Керованість </a:t>
            </a:r>
            <a:r>
              <a:rPr lang="uk-UA" sz="2000" dirty="0"/>
              <a:t>– дана характеристика національної економіки забезпечується за рахунок добровільного підпорядкування об'єктивним закономірностям розвитку економічних відносин (ринок) та через опосередковане втручання в економіку єдиного координаційного центру в особі державних органів влади. </a:t>
            </a:r>
          </a:p>
        </p:txBody>
      </p:sp>
    </p:spTree>
    <p:extLst>
      <p:ext uri="{BB962C8B-B14F-4D97-AF65-F5344CB8AC3E}">
        <p14:creationId xmlns:p14="http://schemas.microsoft.com/office/powerpoint/2010/main" val="39916722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7E261F0-6FDF-4B5A-B082-B88792DF2456}"/>
              </a:ext>
            </a:extLst>
          </p:cNvPr>
          <p:cNvSpPr txBox="1"/>
          <p:nvPr/>
        </p:nvSpPr>
        <p:spPr>
          <a:xfrm>
            <a:off x="1881051" y="757875"/>
            <a:ext cx="9104812" cy="4401205"/>
          </a:xfrm>
          <a:prstGeom prst="rect">
            <a:avLst/>
          </a:prstGeom>
          <a:noFill/>
        </p:spPr>
        <p:txBody>
          <a:bodyPr wrap="square">
            <a:spAutoFit/>
          </a:bodyPr>
          <a:lstStyle/>
          <a:p>
            <a:pPr algn="just"/>
            <a:r>
              <a:rPr lang="uk-UA" sz="2000" b="1" dirty="0">
                <a:solidFill>
                  <a:schemeClr val="accent1"/>
                </a:solidFill>
              </a:rPr>
              <a:t>7). Динамічність </a:t>
            </a:r>
            <a:r>
              <a:rPr lang="uk-UA" sz="2000" dirty="0"/>
              <a:t>– національна економіка перебуває у постійному </a:t>
            </a:r>
            <a:r>
              <a:rPr lang="uk-UA" sz="2000" dirty="0" err="1"/>
              <a:t>саморусі</a:t>
            </a:r>
            <a:r>
              <a:rPr lang="uk-UA" sz="2000" dirty="0"/>
              <a:t> та саморозвиткові. </a:t>
            </a:r>
          </a:p>
          <a:p>
            <a:pPr algn="just"/>
            <a:r>
              <a:rPr lang="uk-UA" sz="2000" b="1" dirty="0">
                <a:solidFill>
                  <a:schemeClr val="accent1"/>
                </a:solidFill>
              </a:rPr>
              <a:t>8). Відкритість </a:t>
            </a:r>
            <a:r>
              <a:rPr lang="uk-UA" sz="2000" dirty="0"/>
              <a:t>– господарський комплекс суспільства з необхідністю має відкритий характер, що забезпечується законодавством держави і об'єктивними закономірностями прояву ринкового механізму та проявляється у формі зовнішніх зв'язків держави з іншими суб'єктами господарювання (міжнародні, регіональні, світогосподарські економічні взаємовідносини): міжнародна спеціалізація та кооперація праці, міжнародний рук ресурсів, торгівля тощо. </a:t>
            </a:r>
          </a:p>
          <a:p>
            <a:pPr algn="just"/>
            <a:r>
              <a:rPr lang="uk-UA" sz="2000" b="1" dirty="0">
                <a:solidFill>
                  <a:schemeClr val="accent1"/>
                </a:solidFill>
              </a:rPr>
              <a:t> 9). Цілісність </a:t>
            </a:r>
            <a:r>
              <a:rPr lang="uk-UA" sz="2000" dirty="0"/>
              <a:t>– забезпечується наявністю стійких постійно повторюваних економічних відносин виробництва, обміну, споживання та розподілу, тобто тісних взаємозв'язків між галузями, сферами і господарськими комплексами національної економіки.</a:t>
            </a:r>
          </a:p>
        </p:txBody>
      </p:sp>
    </p:spTree>
    <p:extLst>
      <p:ext uri="{BB962C8B-B14F-4D97-AF65-F5344CB8AC3E}">
        <p14:creationId xmlns:p14="http://schemas.microsoft.com/office/powerpoint/2010/main" val="8112230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0317FD1-E726-4ADA-875A-2C32C37A9588}"/>
              </a:ext>
            </a:extLst>
          </p:cNvPr>
          <p:cNvSpPr txBox="1"/>
          <p:nvPr/>
        </p:nvSpPr>
        <p:spPr>
          <a:xfrm>
            <a:off x="1841863" y="787177"/>
            <a:ext cx="9731827" cy="2677656"/>
          </a:xfrm>
          <a:prstGeom prst="rect">
            <a:avLst/>
          </a:prstGeom>
          <a:noFill/>
        </p:spPr>
        <p:txBody>
          <a:bodyPr wrap="square">
            <a:spAutoFit/>
          </a:bodyPr>
          <a:lstStyle/>
          <a:p>
            <a:pPr algn="ctr"/>
            <a:r>
              <a:rPr lang="uk-UA" sz="2400" b="1" dirty="0"/>
              <a:t>3. Класифікація та особливості економічних систем</a:t>
            </a:r>
          </a:p>
          <a:p>
            <a:pPr algn="ctr"/>
            <a:endParaRPr lang="uk-UA" sz="2400" b="1" dirty="0"/>
          </a:p>
          <a:p>
            <a:pPr algn="just"/>
            <a:r>
              <a:rPr lang="uk-UA" sz="2400" b="1" dirty="0"/>
              <a:t>Економічна система </a:t>
            </a:r>
            <a:r>
              <a:rPr lang="uk-UA" sz="2400" dirty="0"/>
              <a:t>– поняття, що відбиває закономірності розвитку людського суспільства загалом та окремих націй на певному рівні </a:t>
            </a:r>
            <a:r>
              <a:rPr lang="uk-UA" sz="2400" dirty="0" err="1"/>
              <a:t>соціальноекономічних</a:t>
            </a:r>
            <a:r>
              <a:rPr lang="uk-UA" sz="2400" dirty="0"/>
              <a:t> відносин, що у ньому склались з урахуванням найбільш загальних для них характеристик.</a:t>
            </a:r>
          </a:p>
        </p:txBody>
      </p:sp>
    </p:spTree>
    <p:extLst>
      <p:ext uri="{BB962C8B-B14F-4D97-AF65-F5344CB8AC3E}">
        <p14:creationId xmlns:p14="http://schemas.microsoft.com/office/powerpoint/2010/main" val="326823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a:extLst>
              <a:ext uri="{FF2B5EF4-FFF2-40B4-BE49-F238E27FC236}">
                <a16:creationId xmlns:a16="http://schemas.microsoft.com/office/drawing/2014/main" id="{F4B79EF8-D9B5-44EC-B0F8-49A470615973}"/>
              </a:ext>
            </a:extLst>
          </p:cNvPr>
          <p:cNvGraphicFramePr/>
          <p:nvPr>
            <p:extLst>
              <p:ext uri="{D42A27DB-BD31-4B8C-83A1-F6EECF244321}">
                <p14:modId xmlns:p14="http://schemas.microsoft.com/office/powerpoint/2010/main" val="2595084394"/>
              </p:ext>
            </p:extLst>
          </p:nvPr>
        </p:nvGraphicFramePr>
        <p:xfrm>
          <a:off x="2031999" y="719666"/>
          <a:ext cx="9437189"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EC69F5D2-0B00-49B2-BF0E-631E75FE6D48}"/>
              </a:ext>
            </a:extLst>
          </p:cNvPr>
          <p:cNvSpPr txBox="1"/>
          <p:nvPr/>
        </p:nvSpPr>
        <p:spPr>
          <a:xfrm>
            <a:off x="2549799" y="5676668"/>
            <a:ext cx="7610202" cy="461665"/>
          </a:xfrm>
          <a:prstGeom prst="rect">
            <a:avLst/>
          </a:prstGeom>
          <a:noFill/>
        </p:spPr>
        <p:txBody>
          <a:bodyPr wrap="square">
            <a:spAutoFit/>
          </a:bodyPr>
          <a:lstStyle/>
          <a:p>
            <a:pPr algn="ctr"/>
            <a:r>
              <a:rPr lang="ru-RU" sz="2400" b="1" dirty="0">
                <a:solidFill>
                  <a:schemeClr val="accent1"/>
                </a:solidFill>
              </a:rPr>
              <a:t>Рис. </a:t>
            </a:r>
            <a:r>
              <a:rPr lang="ru-RU" sz="2400" b="1" dirty="0" err="1">
                <a:solidFill>
                  <a:schemeClr val="accent1"/>
                </a:solidFill>
              </a:rPr>
              <a:t>Класифікація</a:t>
            </a:r>
            <a:r>
              <a:rPr lang="ru-RU" sz="2400" b="1" dirty="0">
                <a:solidFill>
                  <a:schemeClr val="accent1"/>
                </a:solidFill>
              </a:rPr>
              <a:t> </a:t>
            </a:r>
            <a:r>
              <a:rPr lang="ru-RU" sz="2400" b="1" dirty="0" err="1">
                <a:solidFill>
                  <a:schemeClr val="accent1"/>
                </a:solidFill>
              </a:rPr>
              <a:t>економічних</a:t>
            </a:r>
            <a:r>
              <a:rPr lang="ru-RU" sz="2400" b="1" dirty="0">
                <a:solidFill>
                  <a:schemeClr val="accent1"/>
                </a:solidFill>
              </a:rPr>
              <a:t> систем</a:t>
            </a:r>
            <a:endParaRPr lang="uk-UA" sz="2400" b="1" dirty="0">
              <a:solidFill>
                <a:schemeClr val="accent1"/>
              </a:solidFill>
            </a:endParaRPr>
          </a:p>
        </p:txBody>
      </p:sp>
    </p:spTree>
    <p:extLst>
      <p:ext uri="{BB962C8B-B14F-4D97-AF65-F5344CB8AC3E}">
        <p14:creationId xmlns:p14="http://schemas.microsoft.com/office/powerpoint/2010/main" val="2878206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AD31CD4-A859-4083-8BD9-8EB9F3CD9C28}"/>
              </a:ext>
            </a:extLst>
          </p:cNvPr>
          <p:cNvSpPr txBox="1"/>
          <p:nvPr/>
        </p:nvSpPr>
        <p:spPr>
          <a:xfrm>
            <a:off x="1162594" y="587829"/>
            <a:ext cx="10489474" cy="5097806"/>
          </a:xfrm>
          <a:prstGeom prst="rect">
            <a:avLst/>
          </a:prstGeom>
          <a:noFill/>
        </p:spPr>
        <p:txBody>
          <a:bodyPr wrap="square">
            <a:spAutoFit/>
          </a:bodyPr>
          <a:lstStyle/>
          <a:p>
            <a:pPr marL="635" indent="-1905" algn="ctr">
              <a:lnSpc>
                <a:spcPct val="130000"/>
              </a:lnSpc>
            </a:pPr>
            <a:r>
              <a:rPr lang="ru-RU" sz="1800" b="1" dirty="0" err="1">
                <a:solidFill>
                  <a:srgbClr val="000000"/>
                </a:solidFill>
                <a:effectLst/>
                <a:latin typeface="Times New Roman" panose="02020603050405020304" pitchFamily="18" charset="0"/>
                <a:ea typeface="Times New Roman" panose="02020603050405020304" pitchFamily="18" charset="0"/>
              </a:rPr>
              <a:t>Основна</a:t>
            </a:r>
            <a:r>
              <a:rPr lang="ru-RU" sz="1800" b="1" dirty="0">
                <a:solidFill>
                  <a:srgbClr val="000000"/>
                </a:solidFill>
                <a:effectLst/>
                <a:latin typeface="Times New Roman" panose="02020603050405020304" pitchFamily="18" charset="0"/>
                <a:ea typeface="Times New Roman" panose="02020603050405020304" pitchFamily="18" charset="0"/>
              </a:rPr>
              <a:t> </a:t>
            </a:r>
            <a:r>
              <a:rPr lang="ru-RU" sz="1800" b="1" dirty="0" err="1">
                <a:solidFill>
                  <a:srgbClr val="000000"/>
                </a:solidFill>
                <a:effectLst/>
                <a:latin typeface="Times New Roman" panose="02020603050405020304" pitchFamily="18" charset="0"/>
                <a:ea typeface="Times New Roman" panose="02020603050405020304" pitchFamily="18" charset="0"/>
              </a:rPr>
              <a:t>література</a:t>
            </a:r>
            <a:endParaRPr lang="uk-UA" sz="1100" dirty="0">
              <a:effectLst/>
              <a:latin typeface="Times New Roman" panose="02020603050405020304" pitchFamily="18" charset="0"/>
              <a:ea typeface="Times New Roman" panose="02020603050405020304" pitchFamily="18" charset="0"/>
            </a:endParaRPr>
          </a:p>
          <a:p>
            <a:pPr marL="342900" lvl="0" indent="-342900" algn="just" fontAlgn="base">
              <a:lnSpc>
                <a:spcPct val="130000"/>
              </a:lnSpc>
              <a:buFont typeface="+mj-lt"/>
              <a:buAutoNum type="arabicPeriod"/>
              <a:tabLst>
                <a:tab pos="228600" algn="l"/>
                <a:tab pos="450215" algn="l"/>
                <a:tab pos="540385" algn="l"/>
                <a:tab pos="630555" algn="l"/>
              </a:tabLst>
            </a:pPr>
            <a:r>
              <a:rPr lang="ru-RU" dirty="0" err="1">
                <a:solidFill>
                  <a:srgbClr val="000000"/>
                </a:solidFill>
                <a:latin typeface="Times New Roman" panose="02020603050405020304" pitchFamily="18" charset="0"/>
              </a:rPr>
              <a:t>Архієреєв</a:t>
            </a:r>
            <a:r>
              <a:rPr lang="ru-RU" dirty="0">
                <a:solidFill>
                  <a:srgbClr val="000000"/>
                </a:solidFill>
                <a:latin typeface="Times New Roman" panose="02020603050405020304" pitchFamily="18" charset="0"/>
              </a:rPr>
              <a:t> С.І., </a:t>
            </a:r>
            <a:r>
              <a:rPr lang="ru-RU" dirty="0" err="1">
                <a:solidFill>
                  <a:srgbClr val="000000"/>
                </a:solidFill>
                <a:latin typeface="Times New Roman" panose="02020603050405020304" pitchFamily="18" charset="0"/>
              </a:rPr>
              <a:t>Волоснікова</a:t>
            </a:r>
            <a:r>
              <a:rPr lang="ru-RU" dirty="0">
                <a:solidFill>
                  <a:srgbClr val="000000"/>
                </a:solidFill>
                <a:latin typeface="Times New Roman" panose="02020603050405020304" pitchFamily="18" charset="0"/>
              </a:rPr>
              <a:t> Н.М., Климова С.О. </a:t>
            </a:r>
            <a:r>
              <a:rPr lang="ru-RU" dirty="0" err="1">
                <a:solidFill>
                  <a:srgbClr val="000000"/>
                </a:solidFill>
                <a:latin typeface="Times New Roman" panose="02020603050405020304" pitchFamily="18" charset="0"/>
              </a:rPr>
              <a:t>Міжнародна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економіка</a:t>
            </a:r>
            <a:r>
              <a:rPr lang="ru-RU" dirty="0">
                <a:solidFill>
                  <a:srgbClr val="000000"/>
                </a:solidFill>
                <a:latin typeface="Times New Roman" panose="02020603050405020304" pitchFamily="18" charset="0"/>
              </a:rPr>
              <a:t> і   </a:t>
            </a:r>
            <a:r>
              <a:rPr lang="ru-RU" dirty="0" err="1">
                <a:solidFill>
                  <a:srgbClr val="000000"/>
                </a:solidFill>
                <a:latin typeface="Times New Roman" panose="02020603050405020304" pitchFamily="18" charset="0"/>
              </a:rPr>
              <a:t>міжнародні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економічні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відносини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навчальний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посібник</a:t>
            </a:r>
            <a:r>
              <a:rPr lang="ru-RU" dirty="0">
                <a:solidFill>
                  <a:srgbClr val="000000"/>
                </a:solidFill>
                <a:latin typeface="Times New Roman" panose="02020603050405020304" pitchFamily="18" charset="0"/>
              </a:rPr>
              <a:t> / за ред.  проф. </a:t>
            </a:r>
            <a:r>
              <a:rPr lang="ru-RU" dirty="0" err="1">
                <a:solidFill>
                  <a:srgbClr val="000000"/>
                </a:solidFill>
                <a:latin typeface="Times New Roman" panose="02020603050405020304" pitchFamily="18" charset="0"/>
              </a:rPr>
              <a:t>Архієреєва</a:t>
            </a:r>
            <a:r>
              <a:rPr lang="ru-RU" dirty="0">
                <a:solidFill>
                  <a:srgbClr val="000000"/>
                </a:solidFill>
                <a:latin typeface="Times New Roman" panose="02020603050405020304" pitchFamily="18" charset="0"/>
              </a:rPr>
              <a:t> С. І. </a:t>
            </a:r>
            <a:r>
              <a:rPr lang="ru-RU" dirty="0" err="1">
                <a:solidFill>
                  <a:srgbClr val="000000"/>
                </a:solidFill>
                <a:latin typeface="Times New Roman" panose="02020603050405020304" pitchFamily="18" charset="0"/>
              </a:rPr>
              <a:t>Харків</a:t>
            </a:r>
            <a:r>
              <a:rPr lang="ru-RU" dirty="0">
                <a:solidFill>
                  <a:srgbClr val="000000"/>
                </a:solidFill>
                <a:latin typeface="Times New Roman" panose="02020603050405020304" pitchFamily="18" charset="0"/>
              </a:rPr>
              <a:t>: НТУ«ХПІ», 2019. 234с.  URL : https://core.ac.uk/reader/275821380</a:t>
            </a:r>
            <a:endParaRPr lang="uk-UA" dirty="0">
              <a:solidFill>
                <a:srgbClr val="000000"/>
              </a:solidFill>
              <a:latin typeface="Times New Roman" panose="02020603050405020304" pitchFamily="18" charset="0"/>
            </a:endParaRPr>
          </a:p>
          <a:p>
            <a:pPr marL="342900" indent="-342900" algn="just" fontAlgn="base">
              <a:lnSpc>
                <a:spcPct val="130000"/>
              </a:lnSpc>
              <a:buFont typeface="+mj-lt"/>
              <a:buAutoNum type="arabicPeriod"/>
              <a:tabLst>
                <a:tab pos="228600" algn="l"/>
                <a:tab pos="450215" algn="l"/>
                <a:tab pos="540385" algn="l"/>
                <a:tab pos="630555" algn="l"/>
              </a:tabLst>
            </a:pPr>
            <a:r>
              <a:rPr lang="ru-RU" sz="1800" dirty="0" err="1">
                <a:solidFill>
                  <a:srgbClr val="000000"/>
                </a:solidFill>
                <a:effectLst/>
                <a:latin typeface="Times New Roman" panose="02020603050405020304" pitchFamily="18" charset="0"/>
                <a:ea typeface="Times New Roman" panose="02020603050405020304" pitchFamily="18" charset="0"/>
              </a:rPr>
              <a:t>Задоя</a:t>
            </a:r>
            <a:r>
              <a:rPr lang="ru-RU" sz="1800" dirty="0">
                <a:solidFill>
                  <a:srgbClr val="000000"/>
                </a:solidFill>
                <a:effectLst/>
                <a:latin typeface="Times New Roman" panose="02020603050405020304" pitchFamily="18" charset="0"/>
                <a:ea typeface="Times New Roman" panose="02020603050405020304" pitchFamily="18" charset="0"/>
              </a:rPr>
              <a:t> </a:t>
            </a:r>
            <a:r>
              <a:rPr lang="ru-RU" dirty="0">
                <a:solidFill>
                  <a:srgbClr val="000000"/>
                </a:solidFill>
                <a:latin typeface="Times New Roman" panose="02020603050405020304" pitchFamily="18" charset="0"/>
              </a:rPr>
              <a:t>А. О.,  </a:t>
            </a:r>
            <a:r>
              <a:rPr lang="ru-RU" dirty="0" err="1">
                <a:solidFill>
                  <a:srgbClr val="000000"/>
                </a:solidFill>
                <a:latin typeface="Times New Roman" panose="02020603050405020304" pitchFamily="18" charset="0"/>
              </a:rPr>
              <a:t>Магдіч</a:t>
            </a:r>
            <a:r>
              <a:rPr lang="ru-RU" dirty="0">
                <a:solidFill>
                  <a:srgbClr val="000000"/>
                </a:solidFill>
                <a:latin typeface="Times New Roman" panose="02020603050405020304" pitchFamily="18" charset="0"/>
              </a:rPr>
              <a:t>, О.А., </a:t>
            </a:r>
            <a:r>
              <a:rPr lang="ru-RU" dirty="0" err="1">
                <a:solidFill>
                  <a:srgbClr val="000000"/>
                </a:solidFill>
                <a:latin typeface="Times New Roman" panose="02020603050405020304" pitchFamily="18" charset="0"/>
              </a:rPr>
              <a:t>Задоя</a:t>
            </a:r>
            <a:r>
              <a:rPr lang="ru-RU" dirty="0">
                <a:solidFill>
                  <a:srgbClr val="000000"/>
                </a:solidFill>
                <a:latin typeface="Times New Roman" panose="02020603050405020304" pitchFamily="18" charset="0"/>
              </a:rPr>
              <a:t> О.А. </a:t>
            </a:r>
            <a:r>
              <a:rPr lang="ru-RU" dirty="0" err="1">
                <a:solidFill>
                  <a:srgbClr val="000000"/>
                </a:solidFill>
                <a:latin typeface="Times New Roman" panose="02020603050405020304" pitchFamily="18" charset="0"/>
              </a:rPr>
              <a:t>Міжнародні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економічні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відносини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навчальний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посібник</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Частина</a:t>
            </a:r>
            <a:r>
              <a:rPr lang="ru-RU" dirty="0">
                <a:solidFill>
                  <a:srgbClr val="000000"/>
                </a:solidFill>
                <a:latin typeface="Times New Roman" panose="02020603050405020304" pitchFamily="18" charset="0"/>
              </a:rPr>
              <a:t> 1. </a:t>
            </a:r>
            <a:r>
              <a:rPr lang="ru-RU" dirty="0" err="1">
                <a:solidFill>
                  <a:srgbClr val="000000"/>
                </a:solidFill>
                <a:latin typeface="Times New Roman" panose="02020603050405020304" pitchFamily="18" charset="0"/>
              </a:rPr>
              <a:t>Дніпро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Університет</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імені</a:t>
            </a:r>
            <a:r>
              <a:rPr lang="ru-RU" dirty="0">
                <a:solidFill>
                  <a:srgbClr val="000000"/>
                </a:solidFill>
                <a:latin typeface="Times New Roman" panose="02020603050405020304" pitchFamily="18" charset="0"/>
              </a:rPr>
              <a:t> Альфреда Нобеля, 2022. 142 с. URL : https://ir.duan.edu.ua/handle/123456789/3848</a:t>
            </a:r>
            <a:endParaRPr lang="uk-UA" dirty="0">
              <a:solidFill>
                <a:srgbClr val="000000"/>
              </a:solidFill>
              <a:latin typeface="Times New Roman" panose="02020603050405020304" pitchFamily="18" charset="0"/>
            </a:endParaRPr>
          </a:p>
          <a:p>
            <a:pPr marL="342900" indent="-342900" algn="just" fontAlgn="base">
              <a:lnSpc>
                <a:spcPct val="130000"/>
              </a:lnSpc>
              <a:buFont typeface="+mj-lt"/>
              <a:buAutoNum type="arabicPeriod"/>
              <a:tabLst>
                <a:tab pos="228600" algn="l"/>
                <a:tab pos="450215" algn="l"/>
                <a:tab pos="540385" algn="l"/>
                <a:tab pos="630555" algn="l"/>
              </a:tabLst>
            </a:pPr>
            <a:r>
              <a:rPr lang="ru-RU" dirty="0" err="1">
                <a:solidFill>
                  <a:srgbClr val="000000"/>
                </a:solidFill>
                <a:latin typeface="Times New Roman" panose="02020603050405020304" pitchFamily="18" charset="0"/>
              </a:rPr>
              <a:t>Ксендзук</a:t>
            </a:r>
            <a:r>
              <a:rPr lang="ru-RU" dirty="0">
                <a:solidFill>
                  <a:srgbClr val="000000"/>
                </a:solidFill>
                <a:latin typeface="Times New Roman" panose="02020603050405020304" pitchFamily="18" charset="0"/>
              </a:rPr>
              <a:t> В.В. </a:t>
            </a:r>
            <a:r>
              <a:rPr lang="ru-RU" dirty="0" err="1">
                <a:solidFill>
                  <a:srgbClr val="000000"/>
                </a:solidFill>
                <a:latin typeface="Times New Roman" panose="02020603050405020304" pitchFamily="18" charset="0"/>
              </a:rPr>
              <a:t>Міжнародні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організації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навчальний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посібник</a:t>
            </a:r>
            <a:r>
              <a:rPr lang="ru-RU" dirty="0">
                <a:solidFill>
                  <a:srgbClr val="000000"/>
                </a:solidFill>
                <a:latin typeface="Times New Roman" panose="02020603050405020304" pitchFamily="18" charset="0"/>
              </a:rPr>
              <a:t>. Житомир: ЖДТУ, 2019. 211 c. URL: http://surl.li/qcapb</a:t>
            </a:r>
            <a:endParaRPr lang="uk-UA" dirty="0">
              <a:solidFill>
                <a:srgbClr val="000000"/>
              </a:solidFill>
              <a:latin typeface="Times New Roman" panose="02020603050405020304" pitchFamily="18" charset="0"/>
            </a:endParaRPr>
          </a:p>
          <a:p>
            <a:pPr marL="342900" indent="-342900" algn="just" fontAlgn="base">
              <a:lnSpc>
                <a:spcPct val="130000"/>
              </a:lnSpc>
              <a:buFont typeface="+mj-lt"/>
              <a:buAutoNum type="arabicPeriod"/>
              <a:tabLst>
                <a:tab pos="228600" algn="l"/>
                <a:tab pos="450215" algn="l"/>
                <a:tab pos="540385" algn="l"/>
                <a:tab pos="630555" algn="l"/>
              </a:tabLst>
            </a:pPr>
            <a:r>
              <a:rPr lang="ru-RU" dirty="0" err="1">
                <a:solidFill>
                  <a:srgbClr val="000000"/>
                </a:solidFill>
                <a:latin typeface="Times New Roman" panose="02020603050405020304" pitchFamily="18" charset="0"/>
              </a:rPr>
              <a:t>Міжнародні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економічні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відносини</a:t>
            </a:r>
            <a:r>
              <a:rPr lang="ru-RU" dirty="0">
                <a:solidFill>
                  <a:srgbClr val="000000"/>
                </a:solidFill>
                <a:latin typeface="Times New Roman" panose="02020603050405020304" pitchFamily="18" charset="0"/>
              </a:rPr>
              <a:t> : </a:t>
            </a:r>
            <a:r>
              <a:rPr lang="ru-RU" dirty="0" err="1">
                <a:solidFill>
                  <a:srgbClr val="000000"/>
                </a:solidFill>
                <a:latin typeface="Times New Roman" panose="02020603050405020304" pitchFamily="18" charset="0"/>
              </a:rPr>
              <a:t>підручник</a:t>
            </a:r>
            <a:r>
              <a:rPr lang="ru-RU" dirty="0">
                <a:solidFill>
                  <a:srgbClr val="000000"/>
                </a:solidFill>
                <a:latin typeface="Times New Roman" panose="02020603050405020304" pitchFamily="18" charset="0"/>
              </a:rPr>
              <a:t> / А. І. </a:t>
            </a:r>
            <a:r>
              <a:rPr lang="ru-RU" dirty="0" err="1">
                <a:solidFill>
                  <a:srgbClr val="000000"/>
                </a:solidFill>
                <a:latin typeface="Times New Roman" panose="02020603050405020304" pitchFamily="18" charset="0"/>
              </a:rPr>
              <a:t>Крисоватий</a:t>
            </a:r>
            <a:r>
              <a:rPr lang="ru-RU" dirty="0">
                <a:solidFill>
                  <a:srgbClr val="000000"/>
                </a:solidFill>
                <a:latin typeface="Times New Roman" panose="02020603050405020304" pitchFamily="18" charset="0"/>
              </a:rPr>
              <a:t>, Р. Є. </a:t>
            </a:r>
            <a:r>
              <a:rPr lang="ru-RU" dirty="0" err="1">
                <a:solidFill>
                  <a:srgbClr val="000000"/>
                </a:solidFill>
                <a:latin typeface="Times New Roman" panose="02020603050405020304" pitchFamily="18" charset="0"/>
              </a:rPr>
              <a:t>Зварич</a:t>
            </a:r>
            <a:r>
              <a:rPr lang="ru-RU" dirty="0">
                <a:solidFill>
                  <a:srgbClr val="000000"/>
                </a:solidFill>
                <a:latin typeface="Times New Roman" panose="02020603050405020304" pitchFamily="18" charset="0"/>
              </a:rPr>
              <a:t>, О. М. </a:t>
            </a:r>
            <a:r>
              <a:rPr lang="ru-RU" dirty="0" err="1">
                <a:solidFill>
                  <a:srgbClr val="000000"/>
                </a:solidFill>
                <a:latin typeface="Times New Roman" panose="02020603050405020304" pitchFamily="18" charset="0"/>
              </a:rPr>
              <a:t>Сохацька</a:t>
            </a:r>
            <a:r>
              <a:rPr lang="ru-RU" dirty="0">
                <a:solidFill>
                  <a:srgbClr val="000000"/>
                </a:solidFill>
                <a:latin typeface="Times New Roman" panose="02020603050405020304" pitchFamily="18" charset="0"/>
              </a:rPr>
              <a:t> [та </a:t>
            </a:r>
            <a:r>
              <a:rPr lang="ru-RU" dirty="0" err="1">
                <a:solidFill>
                  <a:srgbClr val="000000"/>
                </a:solidFill>
                <a:latin typeface="Times New Roman" panose="02020603050405020304" pitchFamily="18" charset="0"/>
              </a:rPr>
              <a:t>ін</a:t>
            </a:r>
            <a:r>
              <a:rPr lang="ru-RU" dirty="0">
                <a:solidFill>
                  <a:srgbClr val="000000"/>
                </a:solidFill>
                <a:latin typeface="Times New Roman" panose="02020603050405020304" pitchFamily="18" charset="0"/>
              </a:rPr>
              <a:t>.] ; за </a:t>
            </a:r>
            <a:r>
              <a:rPr lang="ru-RU" dirty="0" err="1">
                <a:solidFill>
                  <a:srgbClr val="000000"/>
                </a:solidFill>
                <a:latin typeface="Times New Roman" panose="02020603050405020304" pitchFamily="18" charset="0"/>
              </a:rPr>
              <a:t>заг</a:t>
            </a:r>
            <a:r>
              <a:rPr lang="ru-RU" dirty="0">
                <a:solidFill>
                  <a:srgbClr val="000000"/>
                </a:solidFill>
                <a:latin typeface="Times New Roman" panose="02020603050405020304" pitchFamily="18" charset="0"/>
              </a:rPr>
              <a:t>. ред. А. І. </a:t>
            </a:r>
            <a:r>
              <a:rPr lang="ru-RU" dirty="0" err="1">
                <a:solidFill>
                  <a:srgbClr val="000000"/>
                </a:solidFill>
                <a:latin typeface="Times New Roman" panose="02020603050405020304" pitchFamily="18" charset="0"/>
              </a:rPr>
              <a:t>Крисоватого</a:t>
            </a:r>
            <a:r>
              <a:rPr lang="ru-RU" dirty="0">
                <a:solidFill>
                  <a:srgbClr val="000000"/>
                </a:solidFill>
                <a:latin typeface="Times New Roman" panose="02020603050405020304" pitchFamily="18" charset="0"/>
              </a:rPr>
              <a:t>, Р. Є. </a:t>
            </a:r>
            <a:r>
              <a:rPr lang="ru-RU" dirty="0" err="1">
                <a:solidFill>
                  <a:srgbClr val="000000"/>
                </a:solidFill>
                <a:latin typeface="Times New Roman" panose="02020603050405020304" pitchFamily="18" charset="0"/>
              </a:rPr>
              <a:t>Зварича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Тернопіль</a:t>
            </a:r>
            <a:r>
              <a:rPr lang="ru-RU" dirty="0">
                <a:solidFill>
                  <a:srgbClr val="000000"/>
                </a:solidFill>
                <a:latin typeface="Times New Roman" panose="02020603050405020304" pitchFamily="18" charset="0"/>
              </a:rPr>
              <a:t> : ЗУНУ, 2021. 662 с. URL:  http://surl.li/qcayx</a:t>
            </a:r>
            <a:endParaRPr lang="uk-UA" dirty="0">
              <a:solidFill>
                <a:srgbClr val="000000"/>
              </a:solidFill>
              <a:latin typeface="Times New Roman" panose="02020603050405020304" pitchFamily="18" charset="0"/>
            </a:endParaRPr>
          </a:p>
          <a:p>
            <a:pPr marL="342900" indent="-342900" algn="just" fontAlgn="base">
              <a:lnSpc>
                <a:spcPct val="130000"/>
              </a:lnSpc>
              <a:buFont typeface="+mj-lt"/>
              <a:buAutoNum type="arabicPeriod"/>
              <a:tabLst>
                <a:tab pos="228600" algn="l"/>
                <a:tab pos="450215" algn="l"/>
                <a:tab pos="540385" algn="l"/>
                <a:tab pos="630555" algn="l"/>
              </a:tabLst>
            </a:pPr>
            <a:r>
              <a:rPr lang="ru-RU" dirty="0" err="1">
                <a:solidFill>
                  <a:srgbClr val="000000"/>
                </a:solidFill>
                <a:latin typeface="Times New Roman" panose="02020603050405020304" pitchFamily="18" charset="0"/>
              </a:rPr>
              <a:t>Міжнародні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економічні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відносини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навчальний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наочний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посібник</a:t>
            </a:r>
            <a:r>
              <a:rPr lang="ru-RU" dirty="0">
                <a:solidFill>
                  <a:srgbClr val="000000"/>
                </a:solidFill>
                <a:latin typeface="Times New Roman" panose="02020603050405020304" pitchFamily="18" charset="0"/>
              </a:rPr>
              <a:t> / уклад.: В.В. </a:t>
            </a:r>
            <a:r>
              <a:rPr lang="ru-RU" dirty="0" err="1">
                <a:solidFill>
                  <a:srgbClr val="000000"/>
                </a:solidFill>
                <a:latin typeface="Times New Roman" panose="02020603050405020304" pitchFamily="18" charset="0"/>
              </a:rPr>
              <a:t>Дергачова</a:t>
            </a:r>
            <a:r>
              <a:rPr lang="ru-RU" dirty="0">
                <a:solidFill>
                  <a:srgbClr val="000000"/>
                </a:solidFill>
                <a:latin typeface="Times New Roman" panose="02020603050405020304" pitchFamily="18" charset="0"/>
              </a:rPr>
              <a:t>, К.О. </a:t>
            </a:r>
            <a:r>
              <a:rPr lang="ru-RU" dirty="0" err="1">
                <a:solidFill>
                  <a:srgbClr val="000000"/>
                </a:solidFill>
                <a:latin typeface="Times New Roman" panose="02020603050405020304" pitchFamily="18" charset="0"/>
              </a:rPr>
              <a:t>Кузнєцова</a:t>
            </a:r>
            <a:r>
              <a:rPr lang="ru-RU" dirty="0">
                <a:solidFill>
                  <a:srgbClr val="000000"/>
                </a:solidFill>
                <a:latin typeface="Times New Roman" panose="02020603050405020304" pitchFamily="18" charset="0"/>
              </a:rPr>
              <a:t>, І.М. </a:t>
            </a:r>
            <a:r>
              <a:rPr lang="ru-RU" dirty="0" err="1">
                <a:solidFill>
                  <a:srgbClr val="000000"/>
                </a:solidFill>
                <a:latin typeface="Times New Roman" panose="02020603050405020304" pitchFamily="18" charset="0"/>
              </a:rPr>
              <a:t>Манаєнко</a:t>
            </a:r>
            <a:r>
              <a:rPr lang="ru-RU" dirty="0">
                <a:solidFill>
                  <a:srgbClr val="000000"/>
                </a:solidFill>
                <a:latin typeface="Times New Roman" panose="02020603050405020304" pitchFamily="18" charset="0"/>
              </a:rPr>
              <a:t>, В.А. Мельникова, О.С. </a:t>
            </a:r>
            <a:r>
              <a:rPr lang="ru-RU" dirty="0" err="1">
                <a:solidFill>
                  <a:srgbClr val="000000"/>
                </a:solidFill>
                <a:latin typeface="Times New Roman" panose="02020603050405020304" pitchFamily="18" charset="0"/>
              </a:rPr>
              <a:t>Ченуша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Київ</a:t>
            </a:r>
            <a:r>
              <a:rPr lang="ru-RU" dirty="0">
                <a:solidFill>
                  <a:srgbClr val="000000"/>
                </a:solidFill>
                <a:latin typeface="Times New Roman" panose="02020603050405020304" pitchFamily="18" charset="0"/>
              </a:rPr>
              <a:t>: КПІ </a:t>
            </a:r>
            <a:r>
              <a:rPr lang="ru-RU" dirty="0" err="1">
                <a:solidFill>
                  <a:srgbClr val="000000"/>
                </a:solidFill>
                <a:latin typeface="Times New Roman" panose="02020603050405020304" pitchFamily="18" charset="0"/>
              </a:rPr>
              <a:t>ім</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Ігоря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Сікорського</a:t>
            </a:r>
            <a:r>
              <a:rPr lang="ru-RU" dirty="0">
                <a:solidFill>
                  <a:srgbClr val="000000"/>
                </a:solidFill>
                <a:latin typeface="Times New Roman" panose="02020603050405020304" pitchFamily="18" charset="0"/>
              </a:rPr>
              <a:t>, 2021. 340 с. URL:  http://surl.li/qcayd</a:t>
            </a:r>
            <a:endParaRPr lang="uk-UA"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2863985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F1875C3-D494-4311-8262-4D7867E4DFC2}"/>
              </a:ext>
            </a:extLst>
          </p:cNvPr>
          <p:cNvSpPr txBox="1"/>
          <p:nvPr/>
        </p:nvSpPr>
        <p:spPr>
          <a:xfrm>
            <a:off x="1136469" y="912282"/>
            <a:ext cx="10398034" cy="5016758"/>
          </a:xfrm>
          <a:prstGeom prst="rect">
            <a:avLst/>
          </a:prstGeom>
          <a:noFill/>
        </p:spPr>
        <p:txBody>
          <a:bodyPr wrap="square">
            <a:spAutoFit/>
          </a:bodyPr>
          <a:lstStyle/>
          <a:p>
            <a:pPr algn="just"/>
            <a:r>
              <a:rPr lang="uk-UA" sz="2000" b="1" dirty="0"/>
              <a:t>Модель національної економіки </a:t>
            </a:r>
            <a:r>
              <a:rPr lang="uk-UA" sz="2000" dirty="0"/>
              <a:t>відображає тенденції розвитку окремих господарських систем з урахуванням як загальноекономічних особливостей розвитку суспільства (економічна система), так і специфічних, притаманних лише даній господарській системі на певному етапі її еволюції.</a:t>
            </a:r>
            <a:endParaRPr lang="uk-UA" sz="2000" b="1" dirty="0"/>
          </a:p>
          <a:p>
            <a:pPr algn="just"/>
            <a:r>
              <a:rPr lang="uk-UA" sz="2000" b="1" dirty="0">
                <a:solidFill>
                  <a:schemeClr val="accent1"/>
                </a:solidFill>
              </a:rPr>
              <a:t>Основні елементи національної економіки: </a:t>
            </a:r>
          </a:p>
          <a:p>
            <a:pPr marL="342900" indent="-342900" algn="just">
              <a:buFont typeface="Wingdings" panose="05000000000000000000" pitchFamily="2" charset="2"/>
              <a:buChar char="Ø"/>
            </a:pPr>
            <a:r>
              <a:rPr lang="uk-UA" sz="2000" dirty="0"/>
              <a:t>продуктивні сили, </a:t>
            </a:r>
          </a:p>
          <a:p>
            <a:pPr marL="342900" indent="-342900" algn="just">
              <a:buFont typeface="Wingdings" panose="05000000000000000000" pitchFamily="2" charset="2"/>
              <a:buChar char="Ø"/>
            </a:pPr>
            <a:r>
              <a:rPr lang="uk-UA" sz="2000" dirty="0"/>
              <a:t>техніко-економічні відносини, </a:t>
            </a:r>
          </a:p>
          <a:p>
            <a:pPr marL="342900" indent="-342900" algn="just">
              <a:buFont typeface="Wingdings" panose="05000000000000000000" pitchFamily="2" charset="2"/>
              <a:buChar char="Ø"/>
            </a:pPr>
            <a:r>
              <a:rPr lang="uk-UA" sz="2000" dirty="0"/>
              <a:t>соціально економічні відносини (відносини власності), </a:t>
            </a:r>
          </a:p>
          <a:p>
            <a:pPr marL="342900" indent="-342900" algn="just">
              <a:buFont typeface="Wingdings" panose="05000000000000000000" pitchFamily="2" charset="2"/>
              <a:buChar char="Ø"/>
            </a:pPr>
            <a:r>
              <a:rPr lang="uk-UA" sz="2000" dirty="0"/>
              <a:t>організаційно-економічні відносини, </a:t>
            </a:r>
          </a:p>
          <a:p>
            <a:pPr marL="342900" indent="-342900" algn="just">
              <a:buFont typeface="Wingdings" panose="05000000000000000000" pitchFamily="2" charset="2"/>
              <a:buChar char="Ø"/>
            </a:pPr>
            <a:r>
              <a:rPr lang="uk-UA" sz="2000" dirty="0"/>
              <a:t>господарський механізм, </a:t>
            </a:r>
          </a:p>
          <a:p>
            <a:pPr marL="342900" indent="-342900" algn="just">
              <a:buFont typeface="Wingdings" panose="05000000000000000000" pitchFamily="2" charset="2"/>
              <a:buChar char="Ø"/>
            </a:pPr>
            <a:r>
              <a:rPr lang="uk-UA" sz="2000" dirty="0"/>
              <a:t>економічний потенціал, </a:t>
            </a:r>
          </a:p>
          <a:p>
            <a:pPr marL="342900" indent="-342900" algn="just">
              <a:buFont typeface="Wingdings" panose="05000000000000000000" pitchFamily="2" charset="2"/>
              <a:buChar char="Ø"/>
            </a:pPr>
            <a:r>
              <a:rPr lang="uk-UA" sz="2000" dirty="0"/>
              <a:t>особливості державного устрою, </a:t>
            </a:r>
          </a:p>
          <a:p>
            <a:pPr marL="342900" indent="-342900" algn="just">
              <a:buFont typeface="Wingdings" panose="05000000000000000000" pitchFamily="2" charset="2"/>
              <a:buChar char="Ø"/>
            </a:pPr>
            <a:r>
              <a:rPr lang="uk-UA" sz="2000" dirty="0"/>
              <a:t>традиції, менталітет, культура суспільства у їх динаміці, розвитку з урахуванням найбільш загальних закономірностей розвитку економічних систем та їх переломлення (зміна, еволюція, доповнення новими ознаками тощо) в окремих суспільствах. </a:t>
            </a:r>
          </a:p>
        </p:txBody>
      </p:sp>
    </p:spTree>
    <p:extLst>
      <p:ext uri="{BB962C8B-B14F-4D97-AF65-F5344CB8AC3E}">
        <p14:creationId xmlns:p14="http://schemas.microsoft.com/office/powerpoint/2010/main" val="12335471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F72F821-D122-469E-9325-B07EE4358B06}"/>
              </a:ext>
            </a:extLst>
          </p:cNvPr>
          <p:cNvSpPr txBox="1"/>
          <p:nvPr/>
        </p:nvSpPr>
        <p:spPr>
          <a:xfrm>
            <a:off x="1698171" y="830894"/>
            <a:ext cx="8974183" cy="5386090"/>
          </a:xfrm>
          <a:prstGeom prst="rect">
            <a:avLst/>
          </a:prstGeom>
          <a:noFill/>
        </p:spPr>
        <p:txBody>
          <a:bodyPr wrap="square">
            <a:spAutoFit/>
          </a:bodyPr>
          <a:lstStyle/>
          <a:p>
            <a:pPr algn="ctr"/>
            <a:r>
              <a:rPr lang="uk-UA" sz="2400" b="1" dirty="0"/>
              <a:t>Особливі риси національних економік. </a:t>
            </a:r>
          </a:p>
          <a:p>
            <a:pPr marL="457200" indent="-457200" algn="just">
              <a:buAutoNum type="arabicPeriod"/>
            </a:pPr>
            <a:r>
              <a:rPr lang="uk-UA" sz="2000" b="1" dirty="0"/>
              <a:t>Забезпеченість факторами виробництва. </a:t>
            </a:r>
          </a:p>
          <a:p>
            <a:pPr algn="just"/>
            <a:r>
              <a:rPr lang="uk-UA" sz="2000" dirty="0"/>
              <a:t>Країн, що у повній мірі забезпечені всіма факторами виробництва, небагато. Але виокремлюються країни, в яких один з факторів є провідним, і тоді їхня економіка орієнтується на ефективне використання цього </a:t>
            </a:r>
            <a:r>
              <a:rPr lang="uk-UA" sz="2000" dirty="0" err="1"/>
              <a:t>фактора</a:t>
            </a:r>
            <a:r>
              <a:rPr lang="uk-UA" sz="2000" dirty="0"/>
              <a:t>. Так, </a:t>
            </a:r>
            <a:r>
              <a:rPr lang="uk-UA" sz="2000" b="1" dirty="0"/>
              <a:t>природний фактор </a:t>
            </a:r>
            <a:r>
              <a:rPr lang="uk-UA" sz="2000" dirty="0"/>
              <a:t>відіграє чималу роль в економіці </a:t>
            </a:r>
            <a:r>
              <a:rPr lang="uk-UA" sz="2000" dirty="0">
                <a:solidFill>
                  <a:schemeClr val="accent1"/>
                </a:solidFill>
              </a:rPr>
              <a:t>Канади, Австралії, Казахстану, нафтодобувних країн Перської </a:t>
            </a:r>
            <a:r>
              <a:rPr lang="uk-UA" sz="2000" dirty="0"/>
              <a:t>затоки. </a:t>
            </a:r>
            <a:r>
              <a:rPr lang="uk-UA" sz="2000" b="1" dirty="0"/>
              <a:t>Трудовий фактор </a:t>
            </a:r>
            <a:r>
              <a:rPr lang="uk-UA" sz="2000" dirty="0"/>
              <a:t>є провідним для багатьох країн, що розвиваються, особливо регіону </a:t>
            </a:r>
            <a:r>
              <a:rPr lang="uk-UA" sz="2000" dirty="0">
                <a:solidFill>
                  <a:schemeClr val="accent1"/>
                </a:solidFill>
              </a:rPr>
              <a:t>Південної та Південно-Східної Азії</a:t>
            </a:r>
            <a:r>
              <a:rPr lang="uk-UA" sz="2000" dirty="0"/>
              <a:t>; в цих країнах дешева і чисельна робоча сила багато в чому сприяла досягненню конкурентоспроможності своїх товарів на світових ринках. </a:t>
            </a:r>
            <a:r>
              <a:rPr lang="uk-UA" sz="2000" b="1" dirty="0"/>
              <a:t>Фактор технології і фактор капіталу </a:t>
            </a:r>
            <a:r>
              <a:rPr lang="uk-UA" sz="2000" dirty="0"/>
              <a:t>обумовлюють спрямованість економічного розвитку розвинутих країн, в першу чергу, країн </a:t>
            </a:r>
            <a:r>
              <a:rPr lang="uk-UA" sz="2000" dirty="0">
                <a:solidFill>
                  <a:schemeClr val="accent1"/>
                </a:solidFill>
              </a:rPr>
              <a:t>Західної Європи і Японії.</a:t>
            </a:r>
            <a:r>
              <a:rPr lang="uk-UA" sz="2000" dirty="0"/>
              <a:t> Китай спирається на фактори природних ресурсів і трудовий; США практично забезпечені всіма факторами в повній мірі, хоча все ж таки визначальними є капітал і технологія.</a:t>
            </a:r>
          </a:p>
        </p:txBody>
      </p:sp>
    </p:spTree>
    <p:extLst>
      <p:ext uri="{BB962C8B-B14F-4D97-AF65-F5344CB8AC3E}">
        <p14:creationId xmlns:p14="http://schemas.microsoft.com/office/powerpoint/2010/main" val="8447527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C167F82-C4B6-49BD-92C3-00EB6B33EFD7}"/>
              </a:ext>
            </a:extLst>
          </p:cNvPr>
          <p:cNvSpPr txBox="1"/>
          <p:nvPr/>
        </p:nvSpPr>
        <p:spPr>
          <a:xfrm>
            <a:off x="2325190" y="1162989"/>
            <a:ext cx="8020594" cy="3785652"/>
          </a:xfrm>
          <a:prstGeom prst="rect">
            <a:avLst/>
          </a:prstGeom>
          <a:noFill/>
        </p:spPr>
        <p:txBody>
          <a:bodyPr wrap="square">
            <a:spAutoFit/>
          </a:bodyPr>
          <a:lstStyle/>
          <a:p>
            <a:pPr algn="just"/>
            <a:r>
              <a:rPr lang="uk-UA" sz="2000" dirty="0"/>
              <a:t>Щодо України, то сьогодні провідним фактором є трудовий; ми ще маємо кваліфіковані кадри робітників, інженерів, науковців, незважаючи на їх зменшення за рахунок еміграції, природного вибуття і недостатнього відтворення в останнє десятиліття. Фактор природних ресурсів обмежується родючою землею й значними покладами руд чорних металів; країна відчуває гострий дефіцит енергоносіїв, руд кольорових металів, деревини. Проте на зовнішні ринки Україна виходить, спираючись саме на фактор природних ресурсів: в її експорті переважну частку займають руди, метали й продукція сільського господарства.</a:t>
            </a:r>
          </a:p>
        </p:txBody>
      </p:sp>
    </p:spTree>
    <p:extLst>
      <p:ext uri="{BB962C8B-B14F-4D97-AF65-F5344CB8AC3E}">
        <p14:creationId xmlns:p14="http://schemas.microsoft.com/office/powerpoint/2010/main" val="10125636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661A146-6C14-4E05-B49B-8A5C9C393339}"/>
              </a:ext>
            </a:extLst>
          </p:cNvPr>
          <p:cNvSpPr txBox="1"/>
          <p:nvPr/>
        </p:nvSpPr>
        <p:spPr>
          <a:xfrm>
            <a:off x="1998618" y="458956"/>
            <a:ext cx="9300754" cy="5940088"/>
          </a:xfrm>
          <a:prstGeom prst="rect">
            <a:avLst/>
          </a:prstGeom>
          <a:noFill/>
        </p:spPr>
        <p:txBody>
          <a:bodyPr wrap="square">
            <a:spAutoFit/>
          </a:bodyPr>
          <a:lstStyle/>
          <a:p>
            <a:pPr algn="just"/>
            <a:r>
              <a:rPr lang="uk-UA" sz="2000" b="1" dirty="0"/>
              <a:t>2. За ступенем економічного розвитку: </a:t>
            </a:r>
          </a:p>
          <a:p>
            <a:pPr marL="342900" indent="-342900" algn="just">
              <a:buFont typeface="Wingdings" panose="05000000000000000000" pitchFamily="2" charset="2"/>
              <a:buChar char="Ø"/>
            </a:pPr>
            <a:r>
              <a:rPr lang="uk-UA" sz="2000" dirty="0"/>
              <a:t>промислово розвинені країни, </a:t>
            </a:r>
          </a:p>
          <a:p>
            <a:pPr marL="342900" indent="-342900" algn="just">
              <a:buFont typeface="Wingdings" panose="05000000000000000000" pitchFamily="2" charset="2"/>
              <a:buChar char="Ø"/>
            </a:pPr>
            <a:r>
              <a:rPr lang="uk-UA" sz="2000" dirty="0"/>
              <a:t>країни, що розвиваються, </a:t>
            </a:r>
          </a:p>
          <a:p>
            <a:pPr marL="342900" indent="-342900" algn="just">
              <a:buFont typeface="Wingdings" panose="05000000000000000000" pitchFamily="2" charset="2"/>
              <a:buChar char="Ø"/>
            </a:pPr>
            <a:r>
              <a:rPr lang="uk-UA" sz="2000" dirty="0"/>
              <a:t>країни з перехідною економікою. </a:t>
            </a:r>
          </a:p>
          <a:p>
            <a:pPr algn="just"/>
            <a:r>
              <a:rPr lang="uk-UA" sz="2000" dirty="0"/>
              <a:t>Ступінь розвитку національної економіки вимірюється спеціальними показниками; вони дають загальну уяву про економічний потенціал країни, а також дають змогу порівняти розвиток окремих країн між собою. </a:t>
            </a:r>
          </a:p>
          <a:p>
            <a:pPr algn="just"/>
            <a:r>
              <a:rPr lang="uk-UA" sz="2000" b="1" dirty="0"/>
              <a:t>Найбільш важливими показниками є: </a:t>
            </a:r>
          </a:p>
          <a:p>
            <a:pPr marL="342900" indent="-342900" algn="just">
              <a:buFont typeface="Wingdings" panose="05000000000000000000" pitchFamily="2" charset="2"/>
              <a:buChar char="Ø"/>
            </a:pPr>
            <a:r>
              <a:rPr lang="uk-UA" sz="2000" dirty="0"/>
              <a:t>валовий внутрішній продукт (ВВП), </a:t>
            </a:r>
          </a:p>
          <a:p>
            <a:pPr marL="342900" indent="-342900" algn="just">
              <a:buFont typeface="Wingdings" panose="05000000000000000000" pitchFamily="2" charset="2"/>
              <a:buChar char="Ø"/>
            </a:pPr>
            <a:r>
              <a:rPr lang="uk-UA" sz="2000" dirty="0"/>
              <a:t>валовий національний продукт (ВНП), </a:t>
            </a:r>
          </a:p>
          <a:p>
            <a:pPr marL="342900" indent="-342900" algn="just">
              <a:buFont typeface="Wingdings" panose="05000000000000000000" pitchFamily="2" charset="2"/>
              <a:buChar char="Ø"/>
            </a:pPr>
            <a:r>
              <a:rPr lang="uk-UA" sz="2000" dirty="0"/>
              <a:t>національний доход (НД),</a:t>
            </a:r>
          </a:p>
          <a:p>
            <a:pPr marL="342900" indent="-342900" algn="just">
              <a:buFont typeface="Wingdings" panose="05000000000000000000" pitchFamily="2" charset="2"/>
              <a:buChar char="Ø"/>
            </a:pPr>
            <a:r>
              <a:rPr lang="uk-UA" sz="2000" dirty="0"/>
              <a:t>експорт, імпорт,</a:t>
            </a:r>
          </a:p>
          <a:p>
            <a:pPr marL="342900" indent="-342900" algn="just">
              <a:buFont typeface="Wingdings" panose="05000000000000000000" pitchFamily="2" charset="2"/>
              <a:buChar char="Ø"/>
            </a:pPr>
            <a:r>
              <a:rPr lang="uk-UA" sz="2000" dirty="0"/>
              <a:t>товарообіг зовнішньої торгівлі,</a:t>
            </a:r>
          </a:p>
          <a:p>
            <a:pPr marL="342900" indent="-342900" algn="just">
              <a:buFont typeface="Wingdings" panose="05000000000000000000" pitchFamily="2" charset="2"/>
              <a:buChar char="Ø"/>
            </a:pPr>
            <a:r>
              <a:rPr lang="uk-UA" sz="2000" dirty="0"/>
              <a:t>обсяги виробництва товарів та послуг та деякі інші. </a:t>
            </a:r>
          </a:p>
          <a:p>
            <a:pPr algn="just"/>
            <a:r>
              <a:rPr lang="uk-UA" sz="2000" dirty="0"/>
              <a:t>Ці показники розраховуються за формулами, що прийняті в міжнародній системі національних розрахунків (СНР). Звичайно показники у формулах подаються в англійській абревіатурі, як це прийнято в СНР.</a:t>
            </a:r>
          </a:p>
        </p:txBody>
      </p:sp>
    </p:spTree>
    <p:extLst>
      <p:ext uri="{BB962C8B-B14F-4D97-AF65-F5344CB8AC3E}">
        <p14:creationId xmlns:p14="http://schemas.microsoft.com/office/powerpoint/2010/main" val="3639313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00AC4B5-3447-464F-B718-2CA430FFEC1C}"/>
              </a:ext>
            </a:extLst>
          </p:cNvPr>
          <p:cNvSpPr txBox="1"/>
          <p:nvPr/>
        </p:nvSpPr>
        <p:spPr>
          <a:xfrm>
            <a:off x="1802674" y="658564"/>
            <a:ext cx="9666515" cy="5632311"/>
          </a:xfrm>
          <a:prstGeom prst="rect">
            <a:avLst/>
          </a:prstGeom>
          <a:noFill/>
        </p:spPr>
        <p:txBody>
          <a:bodyPr wrap="square">
            <a:spAutoFit/>
          </a:bodyPr>
          <a:lstStyle/>
          <a:p>
            <a:pPr algn="just"/>
            <a:r>
              <a:rPr lang="uk-UA" sz="2000" dirty="0"/>
              <a:t>Міжнародні організації, такі як Світовий банк, Міжнародний валютний фонд чи Світова торговельна організація, класифікуючи країни за рівнем економічного розвитку, головним критерієм вважають саме душовий показник. </a:t>
            </a:r>
          </a:p>
          <a:p>
            <a:pPr algn="just"/>
            <a:r>
              <a:rPr lang="uk-UA" sz="2000" b="1" dirty="0"/>
              <a:t>За рівнем доходу кожна економіка класифікується </a:t>
            </a:r>
            <a:r>
              <a:rPr lang="uk-UA" sz="2000" dirty="0"/>
              <a:t>на: економіку з низьким доходом, середнім доходом (який може бути нижчим середнім та вищим середнім) та економіку з високим доходом.</a:t>
            </a:r>
          </a:p>
          <a:p>
            <a:pPr algn="just"/>
            <a:r>
              <a:rPr lang="uk-UA" sz="2000" dirty="0"/>
              <a:t>Класифікація Світового банку охоплює: </a:t>
            </a:r>
          </a:p>
          <a:p>
            <a:pPr marL="457200" indent="-457200" algn="just">
              <a:buAutoNum type="arabicPeriod"/>
            </a:pPr>
            <a:r>
              <a:rPr lang="uk-UA" sz="2000" b="1" dirty="0">
                <a:solidFill>
                  <a:schemeClr val="accent1"/>
                </a:solidFill>
              </a:rPr>
              <a:t>Країни з низьким доходом (</a:t>
            </a:r>
            <a:r>
              <a:rPr lang="en-GB" sz="2000" b="1" dirty="0">
                <a:solidFill>
                  <a:schemeClr val="accent1"/>
                </a:solidFill>
              </a:rPr>
              <a:t>low-</a:t>
            </a:r>
            <a:r>
              <a:rPr lang="uk-UA" sz="2000" b="1" dirty="0" err="1">
                <a:solidFill>
                  <a:schemeClr val="accent1"/>
                </a:solidFill>
              </a:rPr>
              <a:t>іпсо</a:t>
            </a:r>
            <a:r>
              <a:rPr lang="en-GB" sz="2000" b="1" dirty="0">
                <a:solidFill>
                  <a:schemeClr val="accent1"/>
                </a:solidFill>
              </a:rPr>
              <a:t>m</a:t>
            </a:r>
            <a:r>
              <a:rPr lang="uk-UA" sz="2000" b="1" dirty="0">
                <a:solidFill>
                  <a:schemeClr val="accent1"/>
                </a:solidFill>
              </a:rPr>
              <a:t>е </a:t>
            </a:r>
            <a:r>
              <a:rPr lang="uk-UA" sz="2000" b="1" dirty="0" err="1">
                <a:solidFill>
                  <a:schemeClr val="accent1"/>
                </a:solidFill>
              </a:rPr>
              <a:t>со</a:t>
            </a:r>
            <a:r>
              <a:rPr lang="en-GB" sz="2000" b="1" dirty="0">
                <a:solidFill>
                  <a:schemeClr val="accent1"/>
                </a:solidFill>
              </a:rPr>
              <a:t>unt</a:t>
            </a:r>
            <a:r>
              <a:rPr lang="uk-UA" sz="2000" b="1" dirty="0" err="1">
                <a:solidFill>
                  <a:schemeClr val="accent1"/>
                </a:solidFill>
              </a:rPr>
              <a:t>гіе</a:t>
            </a:r>
            <a:r>
              <a:rPr lang="en-GB" sz="2000" b="1" dirty="0">
                <a:solidFill>
                  <a:schemeClr val="accent1"/>
                </a:solidFill>
              </a:rPr>
              <a:t>s) </a:t>
            </a:r>
            <a:r>
              <a:rPr lang="en-GB" sz="2000" dirty="0"/>
              <a:t>– 64 </a:t>
            </a:r>
            <a:r>
              <a:rPr lang="uk-UA" sz="2000" dirty="0"/>
              <a:t>держави, у яких ВНП на душу населення становить 725 </a:t>
            </a:r>
            <a:r>
              <a:rPr lang="uk-UA" sz="2000" dirty="0" err="1"/>
              <a:t>дол</a:t>
            </a:r>
            <a:r>
              <a:rPr lang="uk-UA" sz="2000" dirty="0"/>
              <a:t>. США або менше.</a:t>
            </a:r>
          </a:p>
          <a:p>
            <a:pPr marL="457200" indent="-457200" algn="just">
              <a:buAutoNum type="arabicPeriod"/>
            </a:pPr>
            <a:r>
              <a:rPr lang="uk-UA" sz="2000" b="1" dirty="0">
                <a:solidFill>
                  <a:schemeClr val="accent1"/>
                </a:solidFill>
              </a:rPr>
              <a:t>Країни з середнім доходом (</a:t>
            </a:r>
            <a:r>
              <a:rPr lang="en-GB" sz="2000" b="1" dirty="0">
                <a:solidFill>
                  <a:schemeClr val="accent1"/>
                </a:solidFill>
              </a:rPr>
              <a:t>middle-</a:t>
            </a:r>
            <a:r>
              <a:rPr lang="uk-UA" sz="2000" b="1" dirty="0">
                <a:solidFill>
                  <a:schemeClr val="accent1"/>
                </a:solidFill>
              </a:rPr>
              <a:t>і</a:t>
            </a:r>
            <a:r>
              <a:rPr lang="en-GB" sz="2000" b="1" dirty="0">
                <a:solidFill>
                  <a:schemeClr val="accent1"/>
                </a:solidFill>
              </a:rPr>
              <a:t>n</a:t>
            </a:r>
            <a:r>
              <a:rPr lang="uk-UA" sz="2000" b="1" dirty="0" err="1">
                <a:solidFill>
                  <a:schemeClr val="accent1"/>
                </a:solidFill>
              </a:rPr>
              <a:t>со</a:t>
            </a:r>
            <a:r>
              <a:rPr lang="en-GB" sz="2000" b="1" dirty="0">
                <a:solidFill>
                  <a:schemeClr val="accent1"/>
                </a:solidFill>
              </a:rPr>
              <a:t>m</a:t>
            </a:r>
            <a:r>
              <a:rPr lang="uk-UA" sz="2000" b="1" dirty="0">
                <a:solidFill>
                  <a:schemeClr val="accent1"/>
                </a:solidFill>
              </a:rPr>
              <a:t>е </a:t>
            </a:r>
            <a:r>
              <a:rPr lang="uk-UA" sz="2000" b="1" dirty="0" err="1">
                <a:solidFill>
                  <a:schemeClr val="accent1"/>
                </a:solidFill>
              </a:rPr>
              <a:t>со</a:t>
            </a:r>
            <a:r>
              <a:rPr lang="en-GB" sz="2000" b="1" dirty="0">
                <a:solidFill>
                  <a:schemeClr val="accent1"/>
                </a:solidFill>
              </a:rPr>
              <a:t>unt</a:t>
            </a:r>
            <a:r>
              <a:rPr lang="uk-UA" sz="2000" b="1" dirty="0" err="1">
                <a:solidFill>
                  <a:schemeClr val="accent1"/>
                </a:solidFill>
              </a:rPr>
              <a:t>гіе</a:t>
            </a:r>
            <a:r>
              <a:rPr lang="en-GB" sz="2000" b="1" dirty="0">
                <a:solidFill>
                  <a:schemeClr val="accent1"/>
                </a:solidFill>
              </a:rPr>
              <a:t>s), </a:t>
            </a:r>
            <a:r>
              <a:rPr lang="uk-UA" sz="2000" dirty="0"/>
              <a:t>які діляться на: </a:t>
            </a:r>
          </a:p>
          <a:p>
            <a:pPr algn="just"/>
            <a:r>
              <a:rPr lang="uk-UA" sz="2000" b="1" dirty="0"/>
              <a:t>а)</a:t>
            </a:r>
            <a:r>
              <a:rPr lang="uk-UA" sz="2000" dirty="0"/>
              <a:t> </a:t>
            </a:r>
            <a:r>
              <a:rPr lang="uk-UA" sz="2000" b="1" dirty="0"/>
              <a:t>країни з нижчим середнім доходом (</a:t>
            </a:r>
            <a:r>
              <a:rPr lang="en-GB" sz="2000" b="1" dirty="0"/>
              <a:t>lower middle-</a:t>
            </a:r>
            <a:r>
              <a:rPr lang="uk-UA" sz="2000" b="1" dirty="0"/>
              <a:t>і</a:t>
            </a:r>
            <a:r>
              <a:rPr lang="en-GB" sz="2000" b="1" dirty="0"/>
              <a:t>n</a:t>
            </a:r>
            <a:r>
              <a:rPr lang="uk-UA" sz="2000" b="1" dirty="0" err="1"/>
              <a:t>со</a:t>
            </a:r>
            <a:r>
              <a:rPr lang="en-GB" sz="2000" b="1" dirty="0"/>
              <a:t>m</a:t>
            </a:r>
            <a:r>
              <a:rPr lang="uk-UA" sz="2000" b="1" dirty="0"/>
              <a:t>е </a:t>
            </a:r>
            <a:r>
              <a:rPr lang="uk-UA" sz="2000" b="1" dirty="0" err="1"/>
              <a:t>со</a:t>
            </a:r>
            <a:r>
              <a:rPr lang="en-GB" sz="2000" b="1" dirty="0"/>
              <a:t>unt</a:t>
            </a:r>
            <a:r>
              <a:rPr lang="uk-UA" sz="2000" b="1" dirty="0" err="1"/>
              <a:t>гіе</a:t>
            </a:r>
            <a:r>
              <a:rPr lang="en-GB" sz="2000" b="1" dirty="0"/>
              <a:t>s) </a:t>
            </a:r>
            <a:r>
              <a:rPr lang="en-GB" sz="2000" dirty="0"/>
              <a:t>– 66 </a:t>
            </a:r>
            <a:r>
              <a:rPr lang="uk-UA" sz="2000" dirty="0"/>
              <a:t>держав з ВНП на душу населення у межах від 726 до 2895 </a:t>
            </a:r>
            <a:r>
              <a:rPr lang="uk-UA" sz="2000" dirty="0" err="1"/>
              <a:t>дол</a:t>
            </a:r>
            <a:r>
              <a:rPr lang="uk-UA" sz="2000" dirty="0"/>
              <a:t>. США; </a:t>
            </a:r>
          </a:p>
          <a:p>
            <a:pPr algn="just"/>
            <a:r>
              <a:rPr lang="uk-UA" sz="2000" b="1" dirty="0"/>
              <a:t>б) країни з вищим середнім доходом (</a:t>
            </a:r>
            <a:r>
              <a:rPr lang="en-GB" sz="2000" b="1" dirty="0"/>
              <a:t>upper middle-</a:t>
            </a:r>
            <a:r>
              <a:rPr lang="uk-UA" sz="2000" b="1" dirty="0"/>
              <a:t>і</a:t>
            </a:r>
            <a:r>
              <a:rPr lang="en-GB" sz="2000" b="1" dirty="0"/>
              <a:t>n</a:t>
            </a:r>
            <a:r>
              <a:rPr lang="uk-UA" sz="2000" b="1" dirty="0" err="1"/>
              <a:t>со</a:t>
            </a:r>
            <a:r>
              <a:rPr lang="en-GB" sz="2000" b="1" dirty="0"/>
              <a:t>m</a:t>
            </a:r>
            <a:r>
              <a:rPr lang="uk-UA" sz="2000" b="1" dirty="0"/>
              <a:t>е </a:t>
            </a:r>
            <a:r>
              <a:rPr lang="uk-UA" sz="2000" b="1" dirty="0" err="1"/>
              <a:t>со</a:t>
            </a:r>
            <a:r>
              <a:rPr lang="en-GB" sz="2000" b="1" dirty="0"/>
              <a:t>unt</a:t>
            </a:r>
            <a:r>
              <a:rPr lang="uk-UA" sz="2000" b="1" dirty="0" err="1"/>
              <a:t>гіе</a:t>
            </a:r>
            <a:r>
              <a:rPr lang="en-GB" sz="2000" b="1" dirty="0"/>
              <a:t>s) </a:t>
            </a:r>
            <a:r>
              <a:rPr lang="en-GB" sz="2000" dirty="0"/>
              <a:t>– 35 </a:t>
            </a:r>
            <a:r>
              <a:rPr lang="uk-UA" sz="2000" dirty="0"/>
              <a:t>держав, в яких ВНП на душу населення – 2896 – 8995 </a:t>
            </a:r>
            <a:r>
              <a:rPr lang="uk-UA" sz="2000" dirty="0" err="1"/>
              <a:t>дол</a:t>
            </a:r>
            <a:r>
              <a:rPr lang="uk-UA" sz="2000" dirty="0"/>
              <a:t>. США.</a:t>
            </a:r>
          </a:p>
          <a:p>
            <a:pPr algn="just"/>
            <a:r>
              <a:rPr lang="ru-RU" sz="2000" b="1" dirty="0">
                <a:solidFill>
                  <a:schemeClr val="accent1"/>
                </a:solidFill>
              </a:rPr>
              <a:t>3. </a:t>
            </a:r>
            <a:r>
              <a:rPr lang="ru-RU" sz="2000" b="1" dirty="0" err="1">
                <a:solidFill>
                  <a:schemeClr val="accent1"/>
                </a:solidFill>
              </a:rPr>
              <a:t>Країни</a:t>
            </a:r>
            <a:r>
              <a:rPr lang="ru-RU" sz="2000" b="1" dirty="0">
                <a:solidFill>
                  <a:schemeClr val="accent1"/>
                </a:solidFill>
              </a:rPr>
              <a:t> з </a:t>
            </a:r>
            <a:r>
              <a:rPr lang="ru-RU" sz="2000" b="1" dirty="0" err="1">
                <a:solidFill>
                  <a:schemeClr val="accent1"/>
                </a:solidFill>
              </a:rPr>
              <a:t>високим</a:t>
            </a:r>
            <a:r>
              <a:rPr lang="ru-RU" sz="2000" b="1" dirty="0">
                <a:solidFill>
                  <a:schemeClr val="accent1"/>
                </a:solidFill>
              </a:rPr>
              <a:t> доходом (</a:t>
            </a:r>
            <a:r>
              <a:rPr lang="ru-RU" sz="2000" b="1" dirty="0" err="1">
                <a:solidFill>
                  <a:schemeClr val="accent1"/>
                </a:solidFill>
              </a:rPr>
              <a:t>high-іnсоmе</a:t>
            </a:r>
            <a:r>
              <a:rPr lang="ru-RU" sz="2000" b="1" dirty="0">
                <a:solidFill>
                  <a:schemeClr val="accent1"/>
                </a:solidFill>
              </a:rPr>
              <a:t> </a:t>
            </a:r>
            <a:r>
              <a:rPr lang="ru-RU" sz="2000" b="1" dirty="0" err="1">
                <a:solidFill>
                  <a:schemeClr val="accent1"/>
                </a:solidFill>
              </a:rPr>
              <a:t>соuntгіеs</a:t>
            </a:r>
            <a:r>
              <a:rPr lang="ru-RU" sz="2000" b="1" dirty="0">
                <a:solidFill>
                  <a:schemeClr val="accent1"/>
                </a:solidFill>
              </a:rPr>
              <a:t>) </a:t>
            </a:r>
            <a:r>
              <a:rPr lang="ru-RU" sz="2000" dirty="0"/>
              <a:t>– 44 </a:t>
            </a:r>
            <a:r>
              <a:rPr lang="ru-RU" sz="2000" dirty="0" err="1"/>
              <a:t>держави</a:t>
            </a:r>
            <a:r>
              <a:rPr lang="ru-RU" sz="2000" dirty="0"/>
              <a:t>, в </a:t>
            </a:r>
            <a:r>
              <a:rPr lang="ru-RU" sz="2000" dirty="0" err="1"/>
              <a:t>яких</a:t>
            </a:r>
            <a:r>
              <a:rPr lang="ru-RU" sz="2000" dirty="0"/>
              <a:t> ВНП на душу </a:t>
            </a:r>
            <a:r>
              <a:rPr lang="ru-RU" sz="2000" dirty="0" err="1"/>
              <a:t>населення</a:t>
            </a:r>
            <a:r>
              <a:rPr lang="ru-RU" sz="2000" dirty="0"/>
              <a:t> становить 8995 дол. США і </a:t>
            </a:r>
            <a:r>
              <a:rPr lang="ru-RU" sz="2000" dirty="0" err="1"/>
              <a:t>вище</a:t>
            </a:r>
            <a:r>
              <a:rPr lang="ru-RU" sz="2000" dirty="0"/>
              <a:t>.</a:t>
            </a:r>
            <a:endParaRPr lang="uk-UA" sz="2000" dirty="0"/>
          </a:p>
          <a:p>
            <a:pPr algn="just"/>
            <a:endParaRPr lang="uk-UA" sz="2000" dirty="0"/>
          </a:p>
        </p:txBody>
      </p:sp>
    </p:spTree>
    <p:extLst>
      <p:ext uri="{BB962C8B-B14F-4D97-AF65-F5344CB8AC3E}">
        <p14:creationId xmlns:p14="http://schemas.microsoft.com/office/powerpoint/2010/main" val="42830178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912BA67-FEFE-4180-9B4E-25C75DF4CF10}"/>
              </a:ext>
            </a:extLst>
          </p:cNvPr>
          <p:cNvSpPr txBox="1"/>
          <p:nvPr/>
        </p:nvSpPr>
        <p:spPr>
          <a:xfrm>
            <a:off x="1345474" y="352428"/>
            <a:ext cx="10476412" cy="6555641"/>
          </a:xfrm>
          <a:prstGeom prst="rect">
            <a:avLst/>
          </a:prstGeom>
          <a:noFill/>
        </p:spPr>
        <p:txBody>
          <a:bodyPr wrap="square">
            <a:spAutoFit/>
          </a:bodyPr>
          <a:lstStyle/>
          <a:p>
            <a:pPr algn="just"/>
            <a:r>
              <a:rPr lang="uk-UA" sz="2000" dirty="0"/>
              <a:t>Склад кожної групи щороку переглядається Світовим банком у відповідності зі змінами в рівнях доходу в окремих країнах. </a:t>
            </a:r>
          </a:p>
          <a:p>
            <a:pPr algn="just"/>
            <a:r>
              <a:rPr lang="uk-UA" sz="2000" dirty="0" err="1"/>
              <a:t>Неприродно</a:t>
            </a:r>
            <a:r>
              <a:rPr lang="uk-UA" sz="2000" dirty="0"/>
              <a:t>, що в групу країн з </a:t>
            </a:r>
            <a:r>
              <a:rPr lang="uk-UA" sz="2000" b="1" dirty="0">
                <a:solidFill>
                  <a:schemeClr val="accent1"/>
                </a:solidFill>
              </a:rPr>
              <a:t>низьким доходом </a:t>
            </a:r>
            <a:r>
              <a:rPr lang="uk-UA" sz="2000" dirty="0"/>
              <a:t>входить слаборозвинутий Чад та Індія, яка має досить розвинуту промислову структуру, що включає навіть новітні галузі – електроніку, космічну техніку, атомну енергетику. </a:t>
            </a:r>
          </a:p>
          <a:p>
            <a:pPr algn="just"/>
            <a:r>
              <a:rPr lang="uk-UA" sz="2000" dirty="0"/>
              <a:t>Більшість країн </a:t>
            </a:r>
            <a:r>
              <a:rPr lang="uk-UA" sz="2000" b="1" dirty="0">
                <a:solidFill>
                  <a:schemeClr val="accent1"/>
                </a:solidFill>
              </a:rPr>
              <a:t>з високим рівнем доходу </a:t>
            </a:r>
            <a:r>
              <a:rPr lang="uk-UA" sz="2000" dirty="0"/>
              <a:t>– це індустріальні, промислово розвинені країни. Своєю чергою, переважна кількість країн, що розвиваються, має низькі доходи на душу населення (за винятком держав – членів ОПЕК і групи нових індустріальних країн). </a:t>
            </a:r>
          </a:p>
          <a:p>
            <a:pPr algn="just"/>
            <a:r>
              <a:rPr lang="uk-UA" sz="2000" b="1" dirty="0">
                <a:solidFill>
                  <a:schemeClr val="accent1"/>
                </a:solidFill>
              </a:rPr>
              <a:t>Країни з перехідними економіками </a:t>
            </a:r>
            <a:r>
              <a:rPr lang="uk-UA" sz="2000" dirty="0"/>
              <a:t>групи просунутих і тих, що наближаються до них, характеризуються здебільшого вищими середніми доходами.</a:t>
            </a:r>
          </a:p>
          <a:p>
            <a:pPr algn="just"/>
            <a:r>
              <a:rPr lang="uk-UA" sz="2000" dirty="0"/>
              <a:t>Чим </a:t>
            </a:r>
            <a:r>
              <a:rPr lang="uk-UA" sz="2000" b="1" dirty="0">
                <a:solidFill>
                  <a:schemeClr val="accent1"/>
                </a:solidFill>
              </a:rPr>
              <a:t>вищий показник ВВП</a:t>
            </a:r>
            <a:r>
              <a:rPr lang="uk-UA" sz="2000" dirty="0"/>
              <a:t> в розрахунку на душу населення, тим вищий рівень життя в країні. </a:t>
            </a:r>
          </a:p>
          <a:p>
            <a:pPr algn="just"/>
            <a:r>
              <a:rPr lang="uk-UA" sz="2000" i="1" dirty="0"/>
              <a:t>Люксембург, наприклад, має абсолютний розмір ВВП 17,4 млрд. </a:t>
            </a:r>
            <a:r>
              <a:rPr lang="uk-UA" sz="2000" i="1" dirty="0" err="1"/>
              <a:t>дол</a:t>
            </a:r>
            <a:r>
              <a:rPr lang="uk-UA" sz="2000" i="1" dirty="0"/>
              <a:t>.; це небагато з першого погляду. Проте на душу населення – 43500 доларів. Це дає підставу класифікувати Люксембург як розвинуту державу, незважаючи на її маленький розмір (населення в 2,5 разів менше, ніж в місті Одеса).</a:t>
            </a:r>
          </a:p>
          <a:p>
            <a:pPr algn="just"/>
            <a:r>
              <a:rPr lang="uk-UA" sz="2000" i="1" dirty="0"/>
              <a:t>Найрозвиненіші країни мають високі значення по обох показниках. "Сімка" найпотужніших з них виокремлюється за абсолютними розмірами ВВП, що перевершують 500 млрд. </a:t>
            </a:r>
            <a:r>
              <a:rPr lang="uk-UA" sz="2000" i="1" dirty="0" err="1"/>
              <a:t>дол</a:t>
            </a:r>
            <a:r>
              <a:rPr lang="uk-UA" sz="2000" i="1" dirty="0"/>
              <a:t>., а за душовим показником – від майже 20 тис. </a:t>
            </a:r>
            <a:r>
              <a:rPr lang="uk-UA" sz="2000" i="1" dirty="0" err="1"/>
              <a:t>дол</a:t>
            </a:r>
            <a:r>
              <a:rPr lang="uk-UA" sz="2000" i="1" dirty="0"/>
              <a:t>. і вище.</a:t>
            </a:r>
          </a:p>
        </p:txBody>
      </p:sp>
    </p:spTree>
    <p:extLst>
      <p:ext uri="{BB962C8B-B14F-4D97-AF65-F5344CB8AC3E}">
        <p14:creationId xmlns:p14="http://schemas.microsoft.com/office/powerpoint/2010/main" val="2284169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27C6099-DF44-4B5E-85B9-4CFAA9802E80}"/>
              </a:ext>
            </a:extLst>
          </p:cNvPr>
          <p:cNvSpPr txBox="1"/>
          <p:nvPr/>
        </p:nvSpPr>
        <p:spPr>
          <a:xfrm>
            <a:off x="1423852" y="499742"/>
            <a:ext cx="10149840" cy="5940088"/>
          </a:xfrm>
          <a:prstGeom prst="rect">
            <a:avLst/>
          </a:prstGeom>
          <a:noFill/>
        </p:spPr>
        <p:txBody>
          <a:bodyPr wrap="square">
            <a:spAutoFit/>
          </a:bodyPr>
          <a:lstStyle/>
          <a:p>
            <a:pPr algn="just"/>
            <a:r>
              <a:rPr lang="uk-UA" sz="2000" b="1" dirty="0"/>
              <a:t>3. За галузевою структурою. </a:t>
            </a:r>
          </a:p>
          <a:p>
            <a:pPr algn="just"/>
            <a:r>
              <a:rPr lang="uk-UA" sz="2000" dirty="0"/>
              <a:t>Гранично узагальнюючи галузеву структуру народного господарства, часто розподіляють її на три блоки: сільське, лісове господарство й рибальство; промисловість; послуги. </a:t>
            </a:r>
          </a:p>
          <a:p>
            <a:pPr algn="just"/>
            <a:r>
              <a:rPr lang="uk-UA" sz="2000" dirty="0"/>
              <a:t>До останньої групи належать, зокрема, кредит, інформатика, торгівля, туризм, освіта тощо. Залежно від рівня розвитку країни провідним є один з цих блоків. </a:t>
            </a:r>
          </a:p>
          <a:p>
            <a:pPr algn="just"/>
            <a:r>
              <a:rPr lang="uk-UA" sz="2000" dirty="0"/>
              <a:t>Останнім часом поширюється така схема галузевої структури: </a:t>
            </a:r>
          </a:p>
          <a:p>
            <a:pPr marL="342900" indent="-342900" algn="just">
              <a:buFont typeface="Wingdings" panose="05000000000000000000" pitchFamily="2" charset="2"/>
              <a:buChar char="Ø"/>
            </a:pPr>
            <a:r>
              <a:rPr lang="uk-UA" sz="2000" dirty="0"/>
              <a:t>первинні, </a:t>
            </a:r>
          </a:p>
          <a:p>
            <a:pPr marL="342900" indent="-342900" algn="just">
              <a:buFont typeface="Wingdings" panose="05000000000000000000" pitchFamily="2" charset="2"/>
              <a:buChar char="Ø"/>
            </a:pPr>
            <a:r>
              <a:rPr lang="uk-UA" sz="2000" dirty="0"/>
              <a:t>вторинні,</a:t>
            </a:r>
          </a:p>
          <a:p>
            <a:pPr marL="342900" indent="-342900" algn="just">
              <a:buFont typeface="Wingdings" panose="05000000000000000000" pitchFamily="2" charset="2"/>
              <a:buChar char="Ø"/>
            </a:pPr>
            <a:r>
              <a:rPr lang="uk-UA" sz="2000" dirty="0"/>
              <a:t>третинні галузі. </a:t>
            </a:r>
          </a:p>
          <a:p>
            <a:pPr algn="just"/>
            <a:r>
              <a:rPr lang="uk-UA" sz="2000" b="1" dirty="0"/>
              <a:t>До первинного блоку </a:t>
            </a:r>
            <a:r>
              <a:rPr lang="uk-UA" sz="2000" dirty="0"/>
              <a:t>(або сектора) належить сільське й лісове господарство, рибальство, видобувна промисловість.</a:t>
            </a:r>
          </a:p>
          <a:p>
            <a:pPr algn="just"/>
            <a:r>
              <a:rPr lang="uk-UA" sz="2000" b="1" dirty="0"/>
              <a:t>До вторинного </a:t>
            </a:r>
            <a:r>
              <a:rPr lang="uk-UA" sz="2000" dirty="0"/>
              <a:t>– обробна промисловість і будівництво. </a:t>
            </a:r>
          </a:p>
          <a:p>
            <a:pPr algn="just"/>
            <a:r>
              <a:rPr lang="uk-UA" sz="2000" b="1" dirty="0"/>
              <a:t>Третинний блок </a:t>
            </a:r>
            <a:r>
              <a:rPr lang="uk-UA" sz="2000" dirty="0"/>
              <a:t>охоплює сферу послуг. </a:t>
            </a:r>
          </a:p>
          <a:p>
            <a:pPr algn="just"/>
            <a:r>
              <a:rPr lang="uk-UA" sz="2000" dirty="0"/>
              <a:t>Іноді визначають ще й </a:t>
            </a:r>
            <a:r>
              <a:rPr lang="uk-UA" sz="2000" b="1" dirty="0"/>
              <a:t>четвертинний – інформаційний </a:t>
            </a:r>
            <a:r>
              <a:rPr lang="uk-UA" sz="2000" dirty="0"/>
              <a:t>– сектор, виокремлюючи інформаційні послуги з третього блоку. Відповідно до переважання кожного з секторів виокремлюються такі стадії економічного розвитку країни (групи країн): аграрний, індустріальний і постіндустріальний .</a:t>
            </a:r>
          </a:p>
        </p:txBody>
      </p:sp>
    </p:spTree>
    <p:extLst>
      <p:ext uri="{BB962C8B-B14F-4D97-AF65-F5344CB8AC3E}">
        <p14:creationId xmlns:p14="http://schemas.microsoft.com/office/powerpoint/2010/main" val="14058768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D07806F-F2B1-48EF-9B14-B4D4305621BF}"/>
              </a:ext>
            </a:extLst>
          </p:cNvPr>
          <p:cNvSpPr txBox="1"/>
          <p:nvPr/>
        </p:nvSpPr>
        <p:spPr>
          <a:xfrm>
            <a:off x="1867989" y="554062"/>
            <a:ext cx="8608422" cy="5324535"/>
          </a:xfrm>
          <a:prstGeom prst="rect">
            <a:avLst/>
          </a:prstGeom>
          <a:noFill/>
        </p:spPr>
        <p:txBody>
          <a:bodyPr wrap="square">
            <a:spAutoFit/>
          </a:bodyPr>
          <a:lstStyle/>
          <a:p>
            <a:pPr algn="just"/>
            <a:r>
              <a:rPr lang="uk-UA" sz="2000" b="1" dirty="0"/>
              <a:t>4. За ступенем відкритості. </a:t>
            </a:r>
          </a:p>
          <a:p>
            <a:pPr algn="just"/>
            <a:r>
              <a:rPr lang="uk-UA" sz="2000" dirty="0"/>
              <a:t>Аналізуючи економіку країни, важливо знати ступінь її зовнішньоекономічної активності. Його визначають такі показники: </a:t>
            </a:r>
            <a:r>
              <a:rPr lang="uk-UA" sz="2000" i="1" dirty="0">
                <a:solidFill>
                  <a:schemeClr val="accent1"/>
                </a:solidFill>
              </a:rPr>
              <a:t>експорт, імпорт, товарообіг зовнішньої торгівлі, відкритість економіки щодо світового ринку, залежність від світового ринку, частка іноземного капіталу в економіці країни, величина активів резидентів за кордоном та інші Теоретично, чим більший показник відкритості, тим глибше участь країни в міжнародних економічних зв'язках. </a:t>
            </a:r>
          </a:p>
          <a:p>
            <a:pPr algn="just"/>
            <a:r>
              <a:rPr lang="uk-UA" sz="2000" dirty="0"/>
              <a:t>Високим вважається показник, що перевищує 30%. Традиційно високу відкритість демонструють західноєвропейські країни: Нідерланди – 44%, Швеція – 38% , Швейцарія – 38% , Люксембург – 41% . Ще вищі показники мають деякі країни, що розвиваються: Об'єднані Арабські Емірати – 72% , Гайана – 84% , Катар – 61%. Проте, на відміну від розвинутих країн, їхня економіка майже цілком залежить від експорту сировини (в даному разі – від нафти або бокситів). </a:t>
            </a:r>
          </a:p>
        </p:txBody>
      </p:sp>
    </p:spTree>
    <p:extLst>
      <p:ext uri="{BB962C8B-B14F-4D97-AF65-F5344CB8AC3E}">
        <p14:creationId xmlns:p14="http://schemas.microsoft.com/office/powerpoint/2010/main" val="2856963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4796C6A-9C42-4A6B-A7A8-70683AFE8601}"/>
              </a:ext>
            </a:extLst>
          </p:cNvPr>
          <p:cNvSpPr txBox="1"/>
          <p:nvPr/>
        </p:nvSpPr>
        <p:spPr>
          <a:xfrm>
            <a:off x="2048147" y="1040397"/>
            <a:ext cx="8095705" cy="2246769"/>
          </a:xfrm>
          <a:prstGeom prst="rect">
            <a:avLst/>
          </a:prstGeom>
          <a:noFill/>
        </p:spPr>
        <p:txBody>
          <a:bodyPr wrap="square">
            <a:spAutoFit/>
          </a:bodyPr>
          <a:lstStyle/>
          <a:p>
            <a:pPr algn="just"/>
            <a:r>
              <a:rPr lang="uk-UA" sz="2000" b="1" dirty="0"/>
              <a:t>5. За ступенем державного втручання. </a:t>
            </a:r>
          </a:p>
          <a:p>
            <a:pPr algn="just"/>
            <a:r>
              <a:rPr lang="uk-UA" sz="2000" dirty="0"/>
              <a:t>Сьогодні переважній більшості країн світу притаманна ринкова економіка, що передбачає функціонування виробництва за принципом попиту й пропозиції; функції уряду полягають в регулюванні економічного механізму з тим, щоб запобігти небажаним тенденціям в економіці країни і підсилити позитивні тенденції. </a:t>
            </a:r>
          </a:p>
        </p:txBody>
      </p:sp>
    </p:spTree>
    <p:extLst>
      <p:ext uri="{BB962C8B-B14F-4D97-AF65-F5344CB8AC3E}">
        <p14:creationId xmlns:p14="http://schemas.microsoft.com/office/powerpoint/2010/main" val="6076962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хема 4">
            <a:extLst>
              <a:ext uri="{FF2B5EF4-FFF2-40B4-BE49-F238E27FC236}">
                <a16:creationId xmlns:a16="http://schemas.microsoft.com/office/drawing/2014/main" id="{E04920D1-3EE2-4552-A021-A6CBA86D936F}"/>
              </a:ext>
            </a:extLst>
          </p:cNvPr>
          <p:cNvGraphicFramePr/>
          <p:nvPr>
            <p:extLst>
              <p:ext uri="{D42A27DB-BD31-4B8C-83A1-F6EECF244321}">
                <p14:modId xmlns:p14="http://schemas.microsoft.com/office/powerpoint/2010/main" val="3435910496"/>
              </p:ext>
            </p:extLst>
          </p:nvPr>
        </p:nvGraphicFramePr>
        <p:xfrm>
          <a:off x="2005873" y="719666"/>
          <a:ext cx="9567818" cy="51194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extLst>
              <a:ext uri="{FF2B5EF4-FFF2-40B4-BE49-F238E27FC236}">
                <a16:creationId xmlns:a16="http://schemas.microsoft.com/office/drawing/2014/main" id="{A02E6742-E92A-4B96-8AFB-4D1CE6A3FC9C}"/>
              </a:ext>
            </a:extLst>
          </p:cNvPr>
          <p:cNvSpPr txBox="1"/>
          <p:nvPr/>
        </p:nvSpPr>
        <p:spPr>
          <a:xfrm>
            <a:off x="3909060" y="5953668"/>
            <a:ext cx="6093822" cy="461665"/>
          </a:xfrm>
          <a:prstGeom prst="rect">
            <a:avLst/>
          </a:prstGeom>
          <a:noFill/>
        </p:spPr>
        <p:txBody>
          <a:bodyPr wrap="square">
            <a:spAutoFit/>
          </a:bodyPr>
          <a:lstStyle/>
          <a:p>
            <a:pPr algn="ctr"/>
            <a:r>
              <a:rPr lang="uk-UA" sz="2400" b="1" dirty="0">
                <a:solidFill>
                  <a:schemeClr val="accent1"/>
                </a:solidFill>
              </a:rPr>
              <a:t>Рис. Моделі ринкової економіки</a:t>
            </a:r>
          </a:p>
        </p:txBody>
      </p:sp>
    </p:spTree>
    <p:extLst>
      <p:ext uri="{BB962C8B-B14F-4D97-AF65-F5344CB8AC3E}">
        <p14:creationId xmlns:p14="http://schemas.microsoft.com/office/powerpoint/2010/main" val="3623986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07C229F-5A40-417B-AFE0-DC3BAC59FEE6}"/>
              </a:ext>
            </a:extLst>
          </p:cNvPr>
          <p:cNvSpPr txBox="1"/>
          <p:nvPr/>
        </p:nvSpPr>
        <p:spPr>
          <a:xfrm>
            <a:off x="690282" y="708212"/>
            <a:ext cx="11125199" cy="5756576"/>
          </a:xfrm>
          <a:prstGeom prst="rect">
            <a:avLst/>
          </a:prstGeom>
          <a:noFill/>
        </p:spPr>
        <p:txBody>
          <a:bodyPr wrap="square">
            <a:spAutoFit/>
          </a:bodyPr>
          <a:lstStyle/>
          <a:p>
            <a:pPr indent="-1905" algn="ctr"/>
            <a:r>
              <a:rPr lang="ru-RU" sz="1800" b="1" i="1" dirty="0" err="1">
                <a:solidFill>
                  <a:srgbClr val="000000"/>
                </a:solidFill>
                <a:effectLst/>
                <a:latin typeface="Times New Roman" panose="02020603050405020304" pitchFamily="18" charset="0"/>
                <a:ea typeface="Times New Roman" panose="02020603050405020304" pitchFamily="18" charset="0"/>
              </a:rPr>
              <a:t>Додаткова</a:t>
            </a:r>
            <a:r>
              <a:rPr lang="ru-RU" sz="1800" b="1" i="1" dirty="0">
                <a:solidFill>
                  <a:srgbClr val="000000"/>
                </a:solidFill>
                <a:effectLst/>
                <a:latin typeface="Times New Roman" panose="02020603050405020304" pitchFamily="18" charset="0"/>
                <a:ea typeface="Times New Roman" panose="02020603050405020304" pitchFamily="18" charset="0"/>
              </a:rPr>
              <a:t> </a:t>
            </a:r>
            <a:r>
              <a:rPr lang="ru-RU" sz="1800" b="1" i="1" dirty="0" err="1">
                <a:solidFill>
                  <a:srgbClr val="000000"/>
                </a:solidFill>
                <a:effectLst/>
                <a:latin typeface="Times New Roman" panose="02020603050405020304" pitchFamily="18" charset="0"/>
                <a:ea typeface="Times New Roman" panose="02020603050405020304" pitchFamily="18" charset="0"/>
              </a:rPr>
              <a:t>література</a:t>
            </a:r>
            <a:endParaRPr lang="ru-RU" b="1" i="1" dirty="0">
              <a:solidFill>
                <a:srgbClr val="000000"/>
              </a:solidFill>
              <a:latin typeface="Times New Roman" panose="02020603050405020304" pitchFamily="18" charset="0"/>
              <a:ea typeface="Times New Roman" panose="02020603050405020304" pitchFamily="18" charset="0"/>
            </a:endParaRPr>
          </a:p>
          <a:p>
            <a:pPr indent="-1905" algn="ctr">
              <a:lnSpc>
                <a:spcPct val="120000"/>
              </a:lnSpc>
            </a:pPr>
            <a:endParaRPr lang="uk-UA" sz="1100" dirty="0">
              <a:effectLst/>
              <a:latin typeface="Times New Roman" panose="02020603050405020304" pitchFamily="18" charset="0"/>
              <a:ea typeface="Times New Roman" panose="02020603050405020304" pitchFamily="18" charset="0"/>
            </a:endParaRPr>
          </a:p>
          <a:p>
            <a:pPr lvl="0" indent="-342900" algn="just" fontAlgn="base">
              <a:lnSpc>
                <a:spcPct val="120000"/>
              </a:lnSpc>
              <a:buFont typeface="+mj-lt"/>
              <a:buAutoNum type="arabicPeriod"/>
              <a:tabLst>
                <a:tab pos="540385" algn="l"/>
              </a:tabLst>
            </a:pPr>
            <a:r>
              <a:rPr lang="ru-RU" dirty="0">
                <a:solidFill>
                  <a:srgbClr val="000000"/>
                </a:solidFill>
                <a:latin typeface="Times New Roman" panose="02020603050405020304" pitchFamily="18" charset="0"/>
              </a:rPr>
              <a:t>Абрамова І. В. </a:t>
            </a:r>
            <a:r>
              <a:rPr lang="ru-RU" dirty="0" err="1">
                <a:solidFill>
                  <a:srgbClr val="000000"/>
                </a:solidFill>
                <a:latin typeface="Times New Roman" panose="02020603050405020304" pitchFamily="18" charset="0"/>
              </a:rPr>
              <a:t>Євроінтеграційні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імперативи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трансформації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фінансового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забезпечення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сталого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розвитку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сільських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територіальних</a:t>
            </a:r>
            <a:r>
              <a:rPr lang="ru-RU" dirty="0">
                <a:solidFill>
                  <a:srgbClr val="000000"/>
                </a:solidFill>
                <a:latin typeface="Times New Roman" panose="02020603050405020304" pitchFamily="18" charset="0"/>
              </a:rPr>
              <a:t> громад [Текст]: </a:t>
            </a:r>
            <a:r>
              <a:rPr lang="ru-RU" dirty="0" err="1">
                <a:solidFill>
                  <a:srgbClr val="000000"/>
                </a:solidFill>
                <a:latin typeface="Times New Roman" panose="02020603050405020304" pitchFamily="18" charset="0"/>
              </a:rPr>
              <a:t>монографія</a:t>
            </a:r>
            <a:r>
              <a:rPr lang="ru-RU" dirty="0">
                <a:solidFill>
                  <a:srgbClr val="000000"/>
                </a:solidFill>
                <a:latin typeface="Times New Roman" panose="02020603050405020304" pitchFamily="18" charset="0"/>
              </a:rPr>
              <a:t> – Житомир: ТОВ «</a:t>
            </a:r>
            <a:r>
              <a:rPr lang="ru-RU" dirty="0" err="1">
                <a:solidFill>
                  <a:srgbClr val="000000"/>
                </a:solidFill>
                <a:latin typeface="Times New Roman" panose="02020603050405020304" pitchFamily="18" charset="0"/>
              </a:rPr>
              <a:t>Видавничий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дім</a:t>
            </a:r>
            <a:r>
              <a:rPr lang="ru-RU" dirty="0">
                <a:solidFill>
                  <a:srgbClr val="000000"/>
                </a:solidFill>
                <a:latin typeface="Times New Roman" panose="02020603050405020304" pitchFamily="18" charset="0"/>
              </a:rPr>
              <a:t> «Бук-</a:t>
            </a:r>
            <a:r>
              <a:rPr lang="ru-RU" dirty="0" err="1">
                <a:solidFill>
                  <a:srgbClr val="000000"/>
                </a:solidFill>
                <a:latin typeface="Times New Roman" panose="02020603050405020304" pitchFamily="18" charset="0"/>
              </a:rPr>
              <a:t>Друк</a:t>
            </a:r>
            <a:r>
              <a:rPr lang="ru-RU" dirty="0">
                <a:solidFill>
                  <a:srgbClr val="000000"/>
                </a:solidFill>
                <a:latin typeface="Times New Roman" panose="02020603050405020304" pitchFamily="18" charset="0"/>
              </a:rPr>
              <a:t>»», 2024. – 290 с. </a:t>
            </a:r>
          </a:p>
          <a:p>
            <a:pPr lvl="0" indent="-342900" algn="just">
              <a:lnSpc>
                <a:spcPct val="120000"/>
              </a:lnSpc>
              <a:buFont typeface="+mj-lt"/>
              <a:buAutoNum type="arabicPeriod"/>
            </a:pPr>
            <a:r>
              <a:rPr lang="uk-UA" dirty="0" err="1">
                <a:solidFill>
                  <a:srgbClr val="000000"/>
                </a:solidFill>
                <a:latin typeface="Times New Roman" panose="02020603050405020304" pitchFamily="18" charset="0"/>
              </a:rPr>
              <a:t>Грицишен</a:t>
            </a:r>
            <a:r>
              <a:rPr lang="uk-UA" dirty="0">
                <a:solidFill>
                  <a:srgbClr val="000000"/>
                </a:solidFill>
                <a:latin typeface="Times New Roman" panose="02020603050405020304" pitchFamily="18" charset="0"/>
              </a:rPr>
              <a:t> Д. О., Абрамова І. В. Специфіка фінансування сталого розвитку сільських громад окремих країн ЄС. </a:t>
            </a:r>
            <a:r>
              <a:rPr lang="uk-UA" dirty="0" err="1">
                <a:solidFill>
                  <a:srgbClr val="000000"/>
                </a:solidFill>
                <a:latin typeface="Times New Roman" panose="02020603050405020304" pitchFamily="18" charset="0"/>
              </a:rPr>
              <a:t>Society</a:t>
            </a:r>
            <a:r>
              <a:rPr lang="uk-UA" dirty="0">
                <a:solidFill>
                  <a:srgbClr val="000000"/>
                </a:solidFill>
                <a:latin typeface="Times New Roman" panose="02020603050405020304" pitchFamily="18" charset="0"/>
              </a:rPr>
              <a:t> </a:t>
            </a:r>
            <a:r>
              <a:rPr lang="uk-UA" dirty="0" err="1">
                <a:solidFill>
                  <a:srgbClr val="000000"/>
                </a:solidFill>
                <a:latin typeface="Times New Roman" panose="02020603050405020304" pitchFamily="18" charset="0"/>
              </a:rPr>
              <a:t>and</a:t>
            </a:r>
            <a:r>
              <a:rPr lang="uk-UA" dirty="0">
                <a:solidFill>
                  <a:srgbClr val="000000"/>
                </a:solidFill>
                <a:latin typeface="Times New Roman" panose="02020603050405020304" pitchFamily="18" charset="0"/>
              </a:rPr>
              <a:t> </a:t>
            </a:r>
            <a:r>
              <a:rPr lang="uk-UA" dirty="0" err="1">
                <a:solidFill>
                  <a:srgbClr val="000000"/>
                </a:solidFill>
                <a:latin typeface="Times New Roman" panose="02020603050405020304" pitchFamily="18" charset="0"/>
              </a:rPr>
              <a:t>Security</a:t>
            </a:r>
            <a:r>
              <a:rPr lang="uk-UA" dirty="0">
                <a:solidFill>
                  <a:srgbClr val="000000"/>
                </a:solidFill>
                <a:latin typeface="Times New Roman" panose="02020603050405020304" pitchFamily="18" charset="0"/>
              </a:rPr>
              <a:t>. 2024. </a:t>
            </a:r>
          </a:p>
          <a:p>
            <a:pPr lvl="0" indent="-342900" algn="just">
              <a:lnSpc>
                <a:spcPct val="120000"/>
              </a:lnSpc>
              <a:buFont typeface="+mj-lt"/>
              <a:buAutoNum type="arabicPeriod"/>
            </a:pPr>
            <a:r>
              <a:rPr lang="uk-UA" dirty="0">
                <a:solidFill>
                  <a:srgbClr val="000000"/>
                </a:solidFill>
                <a:latin typeface="Times New Roman" panose="02020603050405020304" pitchFamily="18" charset="0"/>
              </a:rPr>
              <a:t>Мороз Ю., Романчук Л., Абрамова І., Особливості фінансування розвитку сільських громад та територій коштом спільного бюджету ЄС. </a:t>
            </a:r>
            <a:r>
              <a:rPr lang="uk-UA" dirty="0" err="1">
                <a:solidFill>
                  <a:srgbClr val="000000"/>
                </a:solidFill>
                <a:latin typeface="Times New Roman" panose="02020603050405020304" pitchFamily="18" charset="0"/>
              </a:rPr>
              <a:t>Society</a:t>
            </a:r>
            <a:r>
              <a:rPr lang="uk-UA" dirty="0">
                <a:solidFill>
                  <a:srgbClr val="000000"/>
                </a:solidFill>
                <a:latin typeface="Times New Roman" panose="02020603050405020304" pitchFamily="18" charset="0"/>
              </a:rPr>
              <a:t> </a:t>
            </a:r>
            <a:r>
              <a:rPr lang="uk-UA" dirty="0" err="1">
                <a:solidFill>
                  <a:srgbClr val="000000"/>
                </a:solidFill>
                <a:latin typeface="Times New Roman" panose="02020603050405020304" pitchFamily="18" charset="0"/>
              </a:rPr>
              <a:t>and</a:t>
            </a:r>
            <a:r>
              <a:rPr lang="uk-UA" dirty="0">
                <a:solidFill>
                  <a:srgbClr val="000000"/>
                </a:solidFill>
                <a:latin typeface="Times New Roman" panose="02020603050405020304" pitchFamily="18" charset="0"/>
              </a:rPr>
              <a:t> </a:t>
            </a:r>
            <a:r>
              <a:rPr lang="uk-UA" dirty="0" err="1">
                <a:solidFill>
                  <a:srgbClr val="000000"/>
                </a:solidFill>
                <a:latin typeface="Times New Roman" panose="02020603050405020304" pitchFamily="18" charset="0"/>
              </a:rPr>
              <a:t>Security</a:t>
            </a:r>
            <a:r>
              <a:rPr lang="uk-UA" dirty="0">
                <a:solidFill>
                  <a:srgbClr val="000000"/>
                </a:solidFill>
                <a:latin typeface="Times New Roman" panose="02020603050405020304" pitchFamily="18" charset="0"/>
              </a:rPr>
              <a:t>. 2024. № 2-3 (3-4). С. 9-18.</a:t>
            </a:r>
          </a:p>
          <a:p>
            <a:pPr lvl="0" indent="-342900" algn="just">
              <a:lnSpc>
                <a:spcPct val="120000"/>
              </a:lnSpc>
              <a:buFont typeface="+mj-lt"/>
              <a:buAutoNum type="arabicPeriod"/>
            </a:pPr>
            <a:r>
              <a:rPr lang="uk-UA" dirty="0" err="1">
                <a:solidFill>
                  <a:srgbClr val="000000"/>
                </a:solidFill>
                <a:latin typeface="Times New Roman" panose="02020603050405020304" pitchFamily="18" charset="0"/>
              </a:rPr>
              <a:t>Грицишен</a:t>
            </a:r>
            <a:r>
              <a:rPr lang="uk-UA" dirty="0">
                <a:solidFill>
                  <a:srgbClr val="000000"/>
                </a:solidFill>
                <a:latin typeface="Times New Roman" panose="02020603050405020304" pitchFamily="18" charset="0"/>
              </a:rPr>
              <a:t> Д. О., Абрамова І. В. Формування та реалізації фінансових механізмів ЄС щодо сталого розвитку сільських громад. Таврійський науковий вісник. Серія: Економіка. 2024. № 20. С. 67-78.</a:t>
            </a:r>
          </a:p>
          <a:p>
            <a:pPr lvl="0" indent="-342900" algn="just">
              <a:lnSpc>
                <a:spcPct val="120000"/>
              </a:lnSpc>
              <a:buFont typeface="+mj-lt"/>
              <a:buAutoNum type="arabicPeriod"/>
            </a:pPr>
            <a:r>
              <a:rPr lang="uk-UA" dirty="0" err="1">
                <a:solidFill>
                  <a:srgbClr val="000000"/>
                </a:solidFill>
                <a:latin typeface="Times New Roman" panose="02020603050405020304" pitchFamily="18" charset="0"/>
              </a:rPr>
              <a:t>Грицишен</a:t>
            </a:r>
            <a:r>
              <a:rPr lang="uk-UA" dirty="0">
                <a:solidFill>
                  <a:srgbClr val="000000"/>
                </a:solidFill>
                <a:latin typeface="Times New Roman" panose="02020603050405020304" pitchFamily="18" charset="0"/>
              </a:rPr>
              <a:t> Д. О., Абрамова І. В. Міжнародні імперативи фінансового забезпечення сталого розвитку сільських громад. Проблеми економіки. 2024. №2. C. 31-38. https://doi.org/10.32983/2222-0712-2024-2-31-38 (0,78/0,6 ум. ум. друк. </a:t>
            </a:r>
            <a:r>
              <a:rPr lang="uk-UA" dirty="0" err="1">
                <a:solidFill>
                  <a:srgbClr val="000000"/>
                </a:solidFill>
                <a:latin typeface="Times New Roman" panose="02020603050405020304" pitchFamily="18" charset="0"/>
              </a:rPr>
              <a:t>арк</a:t>
            </a:r>
            <a:r>
              <a:rPr lang="uk-UA" dirty="0">
                <a:solidFill>
                  <a:srgbClr val="000000"/>
                </a:solidFill>
                <a:latin typeface="Times New Roman" panose="02020603050405020304" pitchFamily="18" charset="0"/>
              </a:rPr>
              <a:t>.). Особистий внесок автора: здійснено змістовне наповнення ключових імперативів формування глобальних поглядів щодо цілей сталого розвитку.</a:t>
            </a:r>
          </a:p>
          <a:p>
            <a:pPr lvl="0" indent="-342900" algn="just">
              <a:lnSpc>
                <a:spcPct val="120000"/>
              </a:lnSpc>
              <a:buFont typeface="+mj-lt"/>
              <a:buAutoNum type="arabicPeriod"/>
            </a:pPr>
            <a:r>
              <a:rPr lang="uk-UA" dirty="0">
                <a:solidFill>
                  <a:srgbClr val="000000"/>
                </a:solidFill>
                <a:latin typeface="Times New Roman" panose="02020603050405020304" pitchFamily="18" charset="0"/>
              </a:rPr>
              <a:t>Абрамова І. В., Поплавський П. Г. Фінансування міжнародних грантових угод у сферах науки та інновацій через призму декомпозиційної моделі. Бізнес </a:t>
            </a:r>
            <a:r>
              <a:rPr lang="uk-UA" dirty="0" err="1">
                <a:solidFill>
                  <a:srgbClr val="000000"/>
                </a:solidFill>
                <a:latin typeface="Times New Roman" panose="02020603050405020304" pitchFamily="18" charset="0"/>
              </a:rPr>
              <a:t>Інформ</a:t>
            </a:r>
            <a:r>
              <a:rPr lang="uk-UA" dirty="0">
                <a:solidFill>
                  <a:srgbClr val="000000"/>
                </a:solidFill>
                <a:latin typeface="Times New Roman" panose="02020603050405020304" pitchFamily="18" charset="0"/>
              </a:rPr>
              <a:t>. 2024. № 4. C. 26-31. </a:t>
            </a:r>
            <a:endParaRPr lang="ru-RU" dirty="0">
              <a:solidFill>
                <a:srgbClr val="000000"/>
              </a:solidFill>
              <a:latin typeface="Times New Roman" panose="02020603050405020304" pitchFamily="18" charset="0"/>
            </a:endParaRPr>
          </a:p>
          <a:p>
            <a:pPr marL="342900" lvl="0" indent="-342900" algn="just" fontAlgn="base">
              <a:lnSpc>
                <a:spcPct val="130000"/>
              </a:lnSpc>
              <a:buFont typeface="+mj-lt"/>
              <a:buAutoNum type="arabicPeriod"/>
              <a:tabLst>
                <a:tab pos="540385" algn="l"/>
              </a:tabLst>
            </a:pPr>
            <a:endParaRPr lang="uk-UA" sz="1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360930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6CEDE78-6B6C-4441-A989-ECDB2639955F}"/>
              </a:ext>
            </a:extLst>
          </p:cNvPr>
          <p:cNvSpPr txBox="1"/>
          <p:nvPr/>
        </p:nvSpPr>
        <p:spPr>
          <a:xfrm>
            <a:off x="2429691" y="896375"/>
            <a:ext cx="8660675" cy="4708981"/>
          </a:xfrm>
          <a:prstGeom prst="rect">
            <a:avLst/>
          </a:prstGeom>
          <a:noFill/>
        </p:spPr>
        <p:txBody>
          <a:bodyPr wrap="square">
            <a:spAutoFit/>
          </a:bodyPr>
          <a:lstStyle/>
          <a:p>
            <a:pPr algn="just"/>
            <a:r>
              <a:rPr lang="uk-UA" sz="2000" b="1" dirty="0"/>
              <a:t>6. За етнокультурними особливостями. </a:t>
            </a:r>
          </a:p>
          <a:p>
            <a:pPr algn="just"/>
            <a:r>
              <a:rPr lang="uk-UA" sz="2000" dirty="0"/>
              <a:t>Серед чинників, що характеризують економіку країни, є такі, котрі не можна виразити у цифрах чи формулах, проте їх врахування має важливе значення. Це – </a:t>
            </a:r>
            <a:r>
              <a:rPr lang="uk-UA" sz="2000" b="1" dirty="0"/>
              <a:t>культурні й </a:t>
            </a:r>
            <a:r>
              <a:rPr lang="uk-UA" sz="2000" b="1" dirty="0" err="1"/>
              <a:t>етнопсихічні</a:t>
            </a:r>
            <a:r>
              <a:rPr lang="uk-UA" sz="2000" b="1" dirty="0"/>
              <a:t> </a:t>
            </a:r>
            <a:r>
              <a:rPr lang="uk-UA" sz="2000" dirty="0"/>
              <a:t>особливості кожного народу. </a:t>
            </a:r>
          </a:p>
          <a:p>
            <a:pPr algn="just"/>
            <a:r>
              <a:rPr lang="uk-UA" sz="2000" dirty="0"/>
              <a:t>Відомо, що всі народи світу рівні за своїми потенційними розумовими здібностями. Але природно-географічні й історичні обставини поклали свій вплив на формування специфічної, притаманної даному етносу поведінки, ментальності, реагування на ті чи інші обставини. Ця специфіка відбивається і на економічних відносинах як у середині країни, так і в її зовнішньоекономічних стосунках. Етнокультурні особливості в економічній сфері втілюються у трьох проявах: матеріальна культура, культура виробництва і культура ділового спілкування або ділова етика.</a:t>
            </a:r>
          </a:p>
        </p:txBody>
      </p:sp>
    </p:spTree>
    <p:extLst>
      <p:ext uri="{BB962C8B-B14F-4D97-AF65-F5344CB8AC3E}">
        <p14:creationId xmlns:p14="http://schemas.microsoft.com/office/powerpoint/2010/main" val="458716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287CADF-F211-491E-8330-745757D8B80C}"/>
              </a:ext>
            </a:extLst>
          </p:cNvPr>
          <p:cNvSpPr txBox="1"/>
          <p:nvPr/>
        </p:nvSpPr>
        <p:spPr>
          <a:xfrm>
            <a:off x="1174376" y="339949"/>
            <a:ext cx="10452847" cy="6178102"/>
          </a:xfrm>
          <a:prstGeom prst="rect">
            <a:avLst/>
          </a:prstGeom>
          <a:noFill/>
        </p:spPr>
        <p:txBody>
          <a:bodyPr wrap="square">
            <a:spAutoFit/>
          </a:bodyPr>
          <a:lstStyle/>
          <a:p>
            <a:pPr marL="635" indent="-1905" algn="ctr">
              <a:lnSpc>
                <a:spcPct val="130000"/>
              </a:lnSpc>
            </a:pPr>
            <a:r>
              <a:rPr lang="ru-RU" sz="1800" b="1" dirty="0" err="1">
                <a:solidFill>
                  <a:srgbClr val="000000"/>
                </a:solidFill>
                <a:effectLst/>
                <a:latin typeface="Times New Roman" panose="02020603050405020304" pitchFamily="18" charset="0"/>
                <a:ea typeface="Times New Roman" panose="02020603050405020304" pitchFamily="18" charset="0"/>
              </a:rPr>
              <a:t>Інформаційні</a:t>
            </a:r>
            <a:r>
              <a:rPr lang="ru-RU" sz="1800" b="1" dirty="0">
                <a:solidFill>
                  <a:srgbClr val="000000"/>
                </a:solidFill>
                <a:effectLst/>
                <a:latin typeface="Times New Roman" panose="02020603050405020304" pitchFamily="18" charset="0"/>
                <a:ea typeface="Times New Roman" panose="02020603050405020304" pitchFamily="18" charset="0"/>
              </a:rPr>
              <a:t> </a:t>
            </a:r>
            <a:r>
              <a:rPr lang="ru-RU" sz="1800" b="1" dirty="0" err="1">
                <a:solidFill>
                  <a:srgbClr val="000000"/>
                </a:solidFill>
                <a:effectLst/>
                <a:latin typeface="Times New Roman" panose="02020603050405020304" pitchFamily="18" charset="0"/>
                <a:ea typeface="Times New Roman" panose="02020603050405020304" pitchFamily="18" charset="0"/>
              </a:rPr>
              <a:t>ресурси</a:t>
            </a:r>
            <a:r>
              <a:rPr lang="ru-RU" sz="1800" b="1" dirty="0">
                <a:solidFill>
                  <a:srgbClr val="000000"/>
                </a:solidFill>
                <a:effectLst/>
                <a:latin typeface="Times New Roman" panose="02020603050405020304" pitchFamily="18" charset="0"/>
                <a:ea typeface="Times New Roman" panose="02020603050405020304" pitchFamily="18" charset="0"/>
              </a:rPr>
              <a:t> в </a:t>
            </a:r>
            <a:r>
              <a:rPr lang="ru-RU" sz="1800" b="1" dirty="0" err="1">
                <a:solidFill>
                  <a:srgbClr val="000000"/>
                </a:solidFill>
                <a:effectLst/>
                <a:latin typeface="Times New Roman" panose="02020603050405020304" pitchFamily="18" charset="0"/>
                <a:ea typeface="Times New Roman" panose="02020603050405020304" pitchFamily="18" charset="0"/>
              </a:rPr>
              <a:t>Інтернеті</a:t>
            </a:r>
            <a:endParaRPr lang="uk-UA" sz="1100" dirty="0">
              <a:effectLst/>
              <a:latin typeface="Times New Roman" panose="02020603050405020304" pitchFamily="18" charset="0"/>
              <a:ea typeface="Times New Roman" panose="02020603050405020304" pitchFamily="18" charset="0"/>
            </a:endParaRPr>
          </a:p>
          <a:p>
            <a:pPr marL="635" indent="-1905" algn="just">
              <a:lnSpc>
                <a:spcPct val="130000"/>
              </a:lnSpc>
            </a:pPr>
            <a:r>
              <a:rPr lang="ru-RU" sz="1800" dirty="0">
                <a:solidFill>
                  <a:srgbClr val="000000"/>
                </a:solidFill>
                <a:effectLst/>
                <a:latin typeface="Times New Roman" panose="02020603050405020304" pitchFamily="18" charset="0"/>
                <a:ea typeface="Times New Roman" panose="02020603050405020304" pitchFamily="18" charset="0"/>
              </a:rPr>
              <a:t> </a:t>
            </a:r>
            <a:endParaRPr lang="uk-UA" sz="1100" dirty="0">
              <a:effectLst/>
              <a:latin typeface="Times New Roman" panose="02020603050405020304" pitchFamily="18" charset="0"/>
              <a:ea typeface="Times New Roman" panose="02020603050405020304" pitchFamily="18" charset="0"/>
            </a:endParaRPr>
          </a:p>
          <a:p>
            <a:pPr marL="342900" lvl="0" indent="-342900" algn="just" fontAlgn="base">
              <a:lnSpc>
                <a:spcPct val="130000"/>
              </a:lnSpc>
              <a:buFont typeface="+mj-lt"/>
              <a:buAutoNum type="arabicPeriod"/>
              <a:tabLst>
                <a:tab pos="540385" algn="l"/>
                <a:tab pos="630555" algn="l"/>
              </a:tabLst>
            </a:pPr>
            <a:r>
              <a:rPr lang="ru-RU" sz="1800" dirty="0" err="1">
                <a:solidFill>
                  <a:srgbClr val="000000"/>
                </a:solidFill>
                <a:effectLst/>
                <a:latin typeface="Times New Roman" panose="02020603050405020304" pitchFamily="18" charset="0"/>
                <a:ea typeface="Times New Roman" panose="02020603050405020304" pitchFamily="18" charset="0"/>
              </a:rPr>
              <a:t>Офіційний</a:t>
            </a:r>
            <a:r>
              <a:rPr lang="ru-RU" sz="1800" dirty="0">
                <a:solidFill>
                  <a:srgbClr val="000000"/>
                </a:solidFill>
                <a:effectLst/>
                <a:latin typeface="Times New Roman" panose="02020603050405020304" pitchFamily="18" charset="0"/>
                <a:ea typeface="Times New Roman" panose="02020603050405020304" pitchFamily="18" charset="0"/>
              </a:rPr>
              <a:t> портал </a:t>
            </a:r>
            <a:r>
              <a:rPr lang="ru-RU" sz="1800" dirty="0" err="1">
                <a:solidFill>
                  <a:srgbClr val="000000"/>
                </a:solidFill>
                <a:effectLst/>
                <a:latin typeface="Times New Roman" panose="02020603050405020304" pitchFamily="18" charset="0"/>
                <a:ea typeface="Times New Roman" panose="02020603050405020304" pitchFamily="18" charset="0"/>
              </a:rPr>
              <a:t>Верховної</a:t>
            </a:r>
            <a:r>
              <a:rPr lang="ru-RU" sz="1800" dirty="0">
                <a:solidFill>
                  <a:srgbClr val="000000"/>
                </a:solidFill>
                <a:effectLst/>
                <a:latin typeface="Times New Roman" panose="02020603050405020304" pitchFamily="18" charset="0"/>
                <a:ea typeface="Times New Roman" panose="02020603050405020304" pitchFamily="18" charset="0"/>
              </a:rPr>
              <a:t> ради URL: http://rada.gov.ua </a:t>
            </a:r>
            <a:endParaRPr lang="uk-UA" sz="1100" dirty="0">
              <a:effectLst/>
              <a:latin typeface="Times New Roman" panose="02020603050405020304" pitchFamily="18" charset="0"/>
              <a:ea typeface="Times New Roman" panose="02020603050405020304" pitchFamily="18" charset="0"/>
            </a:endParaRPr>
          </a:p>
          <a:p>
            <a:pPr marL="342900" lvl="0" indent="-342900" algn="just" fontAlgn="base">
              <a:lnSpc>
                <a:spcPct val="130000"/>
              </a:lnSpc>
              <a:buFont typeface="+mj-lt"/>
              <a:buAutoNum type="arabicPeriod"/>
              <a:tabLst>
                <a:tab pos="540385" algn="l"/>
                <a:tab pos="630555" algn="l"/>
              </a:tabLst>
            </a:pPr>
            <a:r>
              <a:rPr lang="ru-RU" sz="1800" dirty="0">
                <a:solidFill>
                  <a:srgbClr val="000000"/>
                </a:solidFill>
                <a:effectLst/>
                <a:latin typeface="Times New Roman" panose="02020603050405020304" pitchFamily="18" charset="0"/>
                <a:ea typeface="Times New Roman" panose="02020603050405020304" pitchFamily="18" charset="0"/>
              </a:rPr>
              <a:t>Сайт </a:t>
            </a:r>
            <a:r>
              <a:rPr lang="ru-RU" sz="1800" dirty="0" err="1">
                <a:solidFill>
                  <a:srgbClr val="000000"/>
                </a:solidFill>
                <a:effectLst/>
                <a:latin typeface="Times New Roman" panose="02020603050405020304" pitchFamily="18" charset="0"/>
                <a:ea typeface="Times New Roman" panose="02020603050405020304" pitchFamily="18" charset="0"/>
              </a:rPr>
              <a:t>Державної</a:t>
            </a:r>
            <a:r>
              <a:rPr lang="ru-RU" sz="1800" dirty="0">
                <a:solidFill>
                  <a:srgbClr val="000000"/>
                </a:solidFill>
                <a:effectLst/>
                <a:latin typeface="Times New Roman" panose="02020603050405020304" pitchFamily="18" charset="0"/>
                <a:ea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rPr>
              <a:t>служби</a:t>
            </a:r>
            <a:r>
              <a:rPr lang="ru-RU" sz="1800" dirty="0">
                <a:solidFill>
                  <a:srgbClr val="000000"/>
                </a:solidFill>
                <a:effectLst/>
                <a:latin typeface="Times New Roman" panose="02020603050405020304" pitchFamily="18" charset="0"/>
                <a:ea typeface="Times New Roman" panose="02020603050405020304" pitchFamily="18" charset="0"/>
              </a:rPr>
              <a:t> статистики </a:t>
            </a:r>
            <a:r>
              <a:rPr lang="ru-RU" sz="1800" dirty="0" err="1">
                <a:solidFill>
                  <a:srgbClr val="000000"/>
                </a:solidFill>
                <a:effectLst/>
                <a:latin typeface="Times New Roman" panose="02020603050405020304" pitchFamily="18" charset="0"/>
                <a:ea typeface="Times New Roman" panose="02020603050405020304" pitchFamily="18" charset="0"/>
              </a:rPr>
              <a:t>України</a:t>
            </a:r>
            <a:r>
              <a:rPr lang="ru-RU" sz="1800" dirty="0">
                <a:solidFill>
                  <a:srgbClr val="000000"/>
                </a:solidFill>
                <a:effectLst/>
                <a:latin typeface="Times New Roman" panose="02020603050405020304" pitchFamily="18" charset="0"/>
                <a:ea typeface="Times New Roman" panose="02020603050405020304" pitchFamily="18" charset="0"/>
              </a:rPr>
              <a:t>. URL: http://www.ukrstat.gov.ua/ </a:t>
            </a:r>
            <a:endParaRPr lang="uk-UA" sz="1100" dirty="0">
              <a:effectLst/>
              <a:latin typeface="Times New Roman" panose="02020603050405020304" pitchFamily="18" charset="0"/>
              <a:ea typeface="Times New Roman" panose="02020603050405020304" pitchFamily="18" charset="0"/>
            </a:endParaRPr>
          </a:p>
          <a:p>
            <a:pPr marL="342900" lvl="0" indent="-342900" algn="just" fontAlgn="base">
              <a:lnSpc>
                <a:spcPct val="130000"/>
              </a:lnSpc>
              <a:buFont typeface="+mj-lt"/>
              <a:buAutoNum type="arabicPeriod"/>
              <a:tabLst>
                <a:tab pos="540385" algn="l"/>
                <a:tab pos="630555" algn="l"/>
              </a:tabLst>
            </a:pPr>
            <a:r>
              <a:rPr lang="ru-RU" sz="1800" dirty="0">
                <a:solidFill>
                  <a:srgbClr val="000000"/>
                </a:solidFill>
                <a:effectLst/>
                <a:latin typeface="Times New Roman" panose="02020603050405020304" pitchFamily="18" charset="0"/>
                <a:ea typeface="Times New Roman" panose="02020603050405020304" pitchFamily="18" charset="0"/>
              </a:rPr>
              <a:t>Сайт </a:t>
            </a:r>
            <a:r>
              <a:rPr lang="ru-RU" sz="1800" dirty="0" err="1">
                <a:solidFill>
                  <a:srgbClr val="000000"/>
                </a:solidFill>
                <a:effectLst/>
                <a:latin typeface="Times New Roman" panose="02020603050405020304" pitchFamily="18" charset="0"/>
                <a:ea typeface="Times New Roman" panose="02020603050405020304" pitchFamily="18" charset="0"/>
              </a:rPr>
              <a:t>Європейського</a:t>
            </a:r>
            <a:r>
              <a:rPr lang="ru-RU" sz="1800" dirty="0">
                <a:solidFill>
                  <a:srgbClr val="000000"/>
                </a:solidFill>
                <a:effectLst/>
                <a:latin typeface="Times New Roman" panose="02020603050405020304" pitchFamily="18" charset="0"/>
                <a:ea typeface="Times New Roman" panose="02020603050405020304" pitchFamily="18" charset="0"/>
              </a:rPr>
              <a:t> союзу. URL: http://europa.eu/ </a:t>
            </a:r>
            <a:endParaRPr lang="uk-UA" sz="1100" dirty="0">
              <a:effectLst/>
              <a:latin typeface="Times New Roman" panose="02020603050405020304" pitchFamily="18" charset="0"/>
              <a:ea typeface="Times New Roman" panose="02020603050405020304" pitchFamily="18" charset="0"/>
            </a:endParaRPr>
          </a:p>
          <a:p>
            <a:pPr marL="342900" lvl="0" indent="-342900" algn="just" fontAlgn="base">
              <a:lnSpc>
                <a:spcPct val="130000"/>
              </a:lnSpc>
              <a:buFont typeface="+mj-lt"/>
              <a:buAutoNum type="arabicPeriod"/>
              <a:tabLst>
                <a:tab pos="540385" algn="l"/>
                <a:tab pos="630555" algn="l"/>
              </a:tabLst>
            </a:pPr>
            <a:r>
              <a:rPr lang="ru-RU" sz="1800" dirty="0">
                <a:solidFill>
                  <a:srgbClr val="000000"/>
                </a:solidFill>
                <a:effectLst/>
                <a:latin typeface="Times New Roman" panose="02020603050405020304" pitchFamily="18" charset="0"/>
                <a:ea typeface="Times New Roman" panose="02020603050405020304" pitchFamily="18" charset="0"/>
              </a:rPr>
              <a:t>Сайт </a:t>
            </a:r>
            <a:r>
              <a:rPr lang="ru-RU" sz="1800" dirty="0" err="1">
                <a:solidFill>
                  <a:srgbClr val="000000"/>
                </a:solidFill>
                <a:effectLst/>
                <a:latin typeface="Times New Roman" panose="02020603050405020304" pitchFamily="18" charset="0"/>
                <a:ea typeface="Times New Roman" panose="02020603050405020304" pitchFamily="18" charset="0"/>
              </a:rPr>
              <a:t>інституту</a:t>
            </a:r>
            <a:r>
              <a:rPr lang="ru-RU" sz="1800" dirty="0">
                <a:solidFill>
                  <a:srgbClr val="000000"/>
                </a:solidFill>
                <a:effectLst/>
                <a:latin typeface="Times New Roman" panose="02020603050405020304" pitchFamily="18" charset="0"/>
                <a:ea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rPr>
              <a:t>економіки</a:t>
            </a:r>
            <a:r>
              <a:rPr lang="ru-RU" sz="1800" dirty="0">
                <a:solidFill>
                  <a:srgbClr val="000000"/>
                </a:solidFill>
                <a:effectLst/>
                <a:latin typeface="Times New Roman" panose="02020603050405020304" pitchFamily="18" charset="0"/>
                <a:ea typeface="Times New Roman" panose="02020603050405020304" pitchFamily="18" charset="0"/>
              </a:rPr>
              <a:t> та </a:t>
            </a:r>
            <a:r>
              <a:rPr lang="ru-RU" sz="1800" dirty="0" err="1">
                <a:solidFill>
                  <a:srgbClr val="000000"/>
                </a:solidFill>
                <a:effectLst/>
                <a:latin typeface="Times New Roman" panose="02020603050405020304" pitchFamily="18" charset="0"/>
                <a:ea typeface="Times New Roman" panose="02020603050405020304" pitchFamily="18" charset="0"/>
              </a:rPr>
              <a:t>прогнозування</a:t>
            </a:r>
            <a:r>
              <a:rPr lang="ru-RU" sz="1800" dirty="0">
                <a:solidFill>
                  <a:srgbClr val="000000"/>
                </a:solidFill>
                <a:effectLst/>
                <a:latin typeface="Times New Roman" panose="02020603050405020304" pitchFamily="18" charset="0"/>
                <a:ea typeface="Times New Roman" panose="02020603050405020304" pitchFamily="18" charset="0"/>
              </a:rPr>
              <a:t> НАН </a:t>
            </a:r>
            <a:r>
              <a:rPr lang="ru-RU" sz="1800" dirty="0" err="1">
                <a:solidFill>
                  <a:srgbClr val="000000"/>
                </a:solidFill>
                <a:effectLst/>
                <a:latin typeface="Times New Roman" panose="02020603050405020304" pitchFamily="18" charset="0"/>
                <a:ea typeface="Times New Roman" panose="02020603050405020304" pitchFamily="18" charset="0"/>
              </a:rPr>
              <a:t>України</a:t>
            </a:r>
            <a:r>
              <a:rPr lang="ru-RU" sz="1800" dirty="0">
                <a:solidFill>
                  <a:srgbClr val="000000"/>
                </a:solidFill>
                <a:effectLst/>
                <a:latin typeface="Times New Roman" panose="02020603050405020304" pitchFamily="18" charset="0"/>
                <a:ea typeface="Times New Roman" panose="02020603050405020304" pitchFamily="18" charset="0"/>
              </a:rPr>
              <a:t>. URL: </a:t>
            </a:r>
            <a:r>
              <a:rPr lang="ru-RU" sz="1800" u="none" strike="noStrike" dirty="0">
                <a:solidFill>
                  <a:srgbClr val="000000"/>
                </a:solidFill>
                <a:effectLst/>
                <a:latin typeface="Times New Roman" panose="02020603050405020304" pitchFamily="18" charset="0"/>
                <a:ea typeface="Times New Roman" panose="02020603050405020304" pitchFamily="18" charset="0"/>
                <a:hlinkClick r:id="rId2"/>
              </a:rPr>
              <a:t>http://ief.org.ua</a:t>
            </a:r>
            <a:endParaRPr lang="uk-UA" sz="1100" dirty="0">
              <a:effectLst/>
              <a:latin typeface="Times New Roman" panose="02020603050405020304" pitchFamily="18" charset="0"/>
              <a:ea typeface="Times New Roman" panose="02020603050405020304" pitchFamily="18" charset="0"/>
            </a:endParaRPr>
          </a:p>
          <a:p>
            <a:pPr marL="342900" lvl="0" indent="-342900" algn="just" fontAlgn="base">
              <a:lnSpc>
                <a:spcPct val="130000"/>
              </a:lnSpc>
              <a:buFont typeface="+mj-lt"/>
              <a:buAutoNum type="arabicPeriod"/>
              <a:tabLst>
                <a:tab pos="540385" algn="l"/>
                <a:tab pos="630555" algn="l"/>
              </a:tabLst>
            </a:pPr>
            <a:r>
              <a:rPr lang="ru-RU" sz="1800" dirty="0">
                <a:solidFill>
                  <a:srgbClr val="000000"/>
                </a:solidFill>
                <a:effectLst/>
                <a:latin typeface="Times New Roman" panose="02020603050405020304" pitchFamily="18" charset="0"/>
                <a:ea typeface="Times New Roman" panose="02020603050405020304" pitchFamily="18" charset="0"/>
              </a:rPr>
              <a:t>Сайт </a:t>
            </a:r>
            <a:r>
              <a:rPr lang="ru-RU" sz="1800" dirty="0" err="1">
                <a:solidFill>
                  <a:srgbClr val="000000"/>
                </a:solidFill>
                <a:effectLst/>
                <a:latin typeface="Times New Roman" panose="02020603050405020304" pitchFamily="18" charset="0"/>
                <a:ea typeface="Times New Roman" panose="02020603050405020304" pitchFamily="18" charset="0"/>
              </a:rPr>
              <a:t>Міжнародного</a:t>
            </a:r>
            <a:r>
              <a:rPr lang="ru-RU" sz="1800" dirty="0">
                <a:solidFill>
                  <a:srgbClr val="000000"/>
                </a:solidFill>
                <a:effectLst/>
                <a:latin typeface="Times New Roman" panose="02020603050405020304" pitchFamily="18" charset="0"/>
                <a:ea typeface="Times New Roman" panose="02020603050405020304" pitchFamily="18" charset="0"/>
              </a:rPr>
              <a:t> валютного фонду. URL: http://www.imf.org </a:t>
            </a:r>
            <a:endParaRPr lang="uk-UA" sz="1100" dirty="0">
              <a:effectLst/>
              <a:latin typeface="Times New Roman" panose="02020603050405020304" pitchFamily="18" charset="0"/>
              <a:ea typeface="Times New Roman" panose="02020603050405020304" pitchFamily="18" charset="0"/>
            </a:endParaRPr>
          </a:p>
          <a:p>
            <a:pPr marL="342900" lvl="0" indent="-342900" algn="just" fontAlgn="base">
              <a:lnSpc>
                <a:spcPct val="130000"/>
              </a:lnSpc>
              <a:buFont typeface="+mj-lt"/>
              <a:buAutoNum type="arabicPeriod"/>
              <a:tabLst>
                <a:tab pos="540385" algn="l"/>
                <a:tab pos="630555" algn="l"/>
              </a:tabLst>
            </a:pPr>
            <a:r>
              <a:rPr lang="ru-RU" sz="1800" dirty="0">
                <a:solidFill>
                  <a:srgbClr val="000000"/>
                </a:solidFill>
                <a:effectLst/>
                <a:latin typeface="Times New Roman" panose="02020603050405020304" pitchFamily="18" charset="0"/>
                <a:ea typeface="Times New Roman" panose="02020603050405020304" pitchFamily="18" charset="0"/>
              </a:rPr>
              <a:t>Сайт </a:t>
            </a:r>
            <a:r>
              <a:rPr lang="ru-RU" sz="1800" dirty="0" err="1">
                <a:solidFill>
                  <a:srgbClr val="000000"/>
                </a:solidFill>
                <a:effectLst/>
                <a:latin typeface="Times New Roman" panose="02020603050405020304" pitchFamily="18" charset="0"/>
                <a:ea typeface="Times New Roman" panose="02020603050405020304" pitchFamily="18" charset="0"/>
              </a:rPr>
              <a:t>Міжнародної</a:t>
            </a:r>
            <a:r>
              <a:rPr lang="ru-RU" sz="1800" dirty="0">
                <a:solidFill>
                  <a:srgbClr val="000000"/>
                </a:solidFill>
                <a:effectLst/>
                <a:latin typeface="Times New Roman" panose="02020603050405020304" pitchFamily="18" charset="0"/>
                <a:ea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rPr>
              <a:t>організації</a:t>
            </a:r>
            <a:r>
              <a:rPr lang="ru-RU" sz="1800" dirty="0">
                <a:solidFill>
                  <a:srgbClr val="000000"/>
                </a:solidFill>
                <a:effectLst/>
                <a:latin typeface="Times New Roman" panose="02020603050405020304" pitchFamily="18" charset="0"/>
                <a:ea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rPr>
              <a:t>праці</a:t>
            </a:r>
            <a:r>
              <a:rPr lang="ru-RU" sz="1800" dirty="0">
                <a:solidFill>
                  <a:srgbClr val="000000"/>
                </a:solidFill>
                <a:effectLst/>
                <a:latin typeface="Times New Roman" panose="02020603050405020304" pitchFamily="18" charset="0"/>
                <a:ea typeface="Times New Roman" panose="02020603050405020304" pitchFamily="18" charset="0"/>
              </a:rPr>
              <a:t>. URL: </a:t>
            </a:r>
            <a:r>
              <a:rPr lang="ru-RU" sz="1800" u="none" strike="noStrike" dirty="0">
                <a:solidFill>
                  <a:srgbClr val="000000"/>
                </a:solidFill>
                <a:effectLst/>
                <a:latin typeface="Times New Roman" panose="02020603050405020304" pitchFamily="18" charset="0"/>
                <a:ea typeface="Times New Roman" panose="02020603050405020304" pitchFamily="18" charset="0"/>
                <a:hlinkClick r:id="rId3"/>
              </a:rPr>
              <a:t>http://www.ilo.org</a:t>
            </a:r>
            <a:endParaRPr lang="uk-UA" sz="1100" dirty="0">
              <a:effectLst/>
              <a:latin typeface="Times New Roman" panose="02020603050405020304" pitchFamily="18" charset="0"/>
              <a:ea typeface="Times New Roman" panose="02020603050405020304" pitchFamily="18" charset="0"/>
            </a:endParaRPr>
          </a:p>
          <a:p>
            <a:pPr marL="342900" lvl="0" indent="-342900" algn="just" fontAlgn="base">
              <a:lnSpc>
                <a:spcPct val="130000"/>
              </a:lnSpc>
              <a:buFont typeface="+mj-lt"/>
              <a:buAutoNum type="arabicPeriod"/>
              <a:tabLst>
                <a:tab pos="540385" algn="l"/>
                <a:tab pos="630555" algn="l"/>
              </a:tabLst>
            </a:pPr>
            <a:r>
              <a:rPr lang="ru-RU" sz="1800" dirty="0">
                <a:solidFill>
                  <a:srgbClr val="000000"/>
                </a:solidFill>
                <a:effectLst/>
                <a:latin typeface="Times New Roman" panose="02020603050405020304" pitchFamily="18" charset="0"/>
                <a:ea typeface="Times New Roman" panose="02020603050405020304" pitchFamily="18" charset="0"/>
              </a:rPr>
              <a:t>Сайт </a:t>
            </a:r>
            <a:r>
              <a:rPr lang="ru-RU" sz="1800" dirty="0" err="1">
                <a:solidFill>
                  <a:srgbClr val="000000"/>
                </a:solidFill>
                <a:effectLst/>
                <a:latin typeface="Times New Roman" panose="02020603050405020304" pitchFamily="18" charset="0"/>
                <a:ea typeface="Times New Roman" panose="02020603050405020304" pitchFamily="18" charset="0"/>
              </a:rPr>
              <a:t>Міністерства</a:t>
            </a:r>
            <a:r>
              <a:rPr lang="ru-RU" sz="1800" dirty="0">
                <a:solidFill>
                  <a:srgbClr val="000000"/>
                </a:solidFill>
                <a:effectLst/>
                <a:latin typeface="Times New Roman" panose="02020603050405020304" pitchFamily="18" charset="0"/>
                <a:ea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rPr>
              <a:t>закордонних</a:t>
            </a:r>
            <a:r>
              <a:rPr lang="ru-RU" sz="1800" dirty="0">
                <a:solidFill>
                  <a:srgbClr val="000000"/>
                </a:solidFill>
                <a:effectLst/>
                <a:latin typeface="Times New Roman" panose="02020603050405020304" pitchFamily="18" charset="0"/>
                <a:ea typeface="Times New Roman" panose="02020603050405020304" pitchFamily="18" charset="0"/>
              </a:rPr>
              <a:t> справ в </a:t>
            </a:r>
            <a:r>
              <a:rPr lang="ru-RU" sz="1800" dirty="0" err="1">
                <a:solidFill>
                  <a:srgbClr val="000000"/>
                </a:solidFill>
                <a:effectLst/>
                <a:latin typeface="Times New Roman" panose="02020603050405020304" pitchFamily="18" charset="0"/>
                <a:ea typeface="Times New Roman" panose="02020603050405020304" pitchFamily="18" charset="0"/>
              </a:rPr>
              <a:t>Україні</a:t>
            </a:r>
            <a:r>
              <a:rPr lang="ru-RU" sz="1800" dirty="0">
                <a:solidFill>
                  <a:srgbClr val="000000"/>
                </a:solidFill>
                <a:effectLst/>
                <a:latin typeface="Times New Roman" panose="02020603050405020304" pitchFamily="18" charset="0"/>
                <a:ea typeface="Times New Roman" panose="02020603050405020304" pitchFamily="18" charset="0"/>
              </a:rPr>
              <a:t>. URL: https://mfa.gov.ua/</a:t>
            </a:r>
            <a:endParaRPr lang="uk-UA" sz="1100" dirty="0">
              <a:effectLst/>
              <a:latin typeface="Times New Roman" panose="02020603050405020304" pitchFamily="18" charset="0"/>
              <a:ea typeface="Times New Roman" panose="02020603050405020304" pitchFamily="18" charset="0"/>
            </a:endParaRPr>
          </a:p>
          <a:p>
            <a:pPr marL="342900" lvl="0" indent="-342900" algn="just" fontAlgn="base">
              <a:lnSpc>
                <a:spcPct val="130000"/>
              </a:lnSpc>
              <a:buFont typeface="+mj-lt"/>
              <a:buAutoNum type="arabicPeriod"/>
              <a:tabLst>
                <a:tab pos="540385" algn="l"/>
                <a:tab pos="630555" algn="l"/>
              </a:tabLst>
            </a:pPr>
            <a:r>
              <a:rPr lang="ru-RU" sz="1800" dirty="0">
                <a:solidFill>
                  <a:srgbClr val="000000"/>
                </a:solidFill>
                <a:effectLst/>
                <a:latin typeface="Times New Roman" panose="02020603050405020304" pitchFamily="18" charset="0"/>
                <a:ea typeface="Times New Roman" panose="02020603050405020304" pitchFamily="18" charset="0"/>
              </a:rPr>
              <a:t>Сайт </a:t>
            </a:r>
            <a:r>
              <a:rPr lang="ru-RU" sz="1800" dirty="0" err="1">
                <a:solidFill>
                  <a:srgbClr val="000000"/>
                </a:solidFill>
                <a:effectLst/>
                <a:latin typeface="Times New Roman" panose="02020603050405020304" pitchFamily="18" charset="0"/>
                <a:ea typeface="Times New Roman" panose="02020603050405020304" pitchFamily="18" charset="0"/>
              </a:rPr>
              <a:t>Міністерства</a:t>
            </a:r>
            <a:r>
              <a:rPr lang="ru-RU" sz="1800" dirty="0">
                <a:solidFill>
                  <a:srgbClr val="000000"/>
                </a:solidFill>
                <a:effectLst/>
                <a:latin typeface="Times New Roman" panose="02020603050405020304" pitchFamily="18" charset="0"/>
                <a:ea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rPr>
              <a:t>розвитку</a:t>
            </a:r>
            <a:r>
              <a:rPr lang="ru-RU" sz="1800" dirty="0">
                <a:solidFill>
                  <a:srgbClr val="000000"/>
                </a:solidFill>
                <a:effectLst/>
                <a:latin typeface="Times New Roman" panose="02020603050405020304" pitchFamily="18" charset="0"/>
                <a:ea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rPr>
              <a:t>економіки</a:t>
            </a:r>
            <a:r>
              <a:rPr lang="ru-RU" sz="1800" dirty="0">
                <a:solidFill>
                  <a:srgbClr val="000000"/>
                </a:solidFill>
                <a:effectLst/>
                <a:latin typeface="Times New Roman" panose="02020603050405020304" pitchFamily="18" charset="0"/>
                <a:ea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rPr>
              <a:t>торгівлі</a:t>
            </a:r>
            <a:r>
              <a:rPr lang="ru-RU" sz="1800" dirty="0">
                <a:solidFill>
                  <a:srgbClr val="000000"/>
                </a:solidFill>
                <a:effectLst/>
                <a:latin typeface="Times New Roman" panose="02020603050405020304" pitchFamily="18" charset="0"/>
                <a:ea typeface="Times New Roman" panose="02020603050405020304" pitchFamily="18" charset="0"/>
              </a:rPr>
              <a:t> та </a:t>
            </a:r>
            <a:r>
              <a:rPr lang="ru-RU" sz="1800" dirty="0" err="1">
                <a:solidFill>
                  <a:srgbClr val="000000"/>
                </a:solidFill>
                <a:effectLst/>
                <a:latin typeface="Times New Roman" panose="02020603050405020304" pitchFamily="18" charset="0"/>
                <a:ea typeface="Times New Roman" panose="02020603050405020304" pitchFamily="18" charset="0"/>
              </a:rPr>
              <a:t>сільського</a:t>
            </a:r>
            <a:r>
              <a:rPr lang="ru-RU" sz="1800" dirty="0">
                <a:solidFill>
                  <a:srgbClr val="000000"/>
                </a:solidFill>
                <a:effectLst/>
                <a:latin typeface="Times New Roman" panose="02020603050405020304" pitchFamily="18" charset="0"/>
                <a:ea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rPr>
              <a:t>господарства</a:t>
            </a:r>
            <a:r>
              <a:rPr lang="ru-RU" sz="1800" dirty="0">
                <a:solidFill>
                  <a:srgbClr val="000000"/>
                </a:solidFill>
                <a:effectLst/>
                <a:latin typeface="Times New Roman" panose="02020603050405020304" pitchFamily="18" charset="0"/>
                <a:ea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rPr>
              <a:t>України</a:t>
            </a:r>
            <a:r>
              <a:rPr lang="ru-RU" sz="1800" dirty="0">
                <a:solidFill>
                  <a:srgbClr val="000000"/>
                </a:solidFill>
                <a:effectLst/>
                <a:latin typeface="Times New Roman" panose="02020603050405020304" pitchFamily="18" charset="0"/>
                <a:ea typeface="Times New Roman" panose="02020603050405020304" pitchFamily="18" charset="0"/>
              </a:rPr>
              <a:t>. URL: </a:t>
            </a:r>
            <a:r>
              <a:rPr lang="ru-RU" sz="1800" u="none" strike="noStrike" dirty="0">
                <a:solidFill>
                  <a:srgbClr val="000000"/>
                </a:solidFill>
                <a:effectLst/>
                <a:latin typeface="Times New Roman" panose="02020603050405020304" pitchFamily="18" charset="0"/>
                <a:ea typeface="Times New Roman" panose="02020603050405020304" pitchFamily="18" charset="0"/>
                <a:hlinkClick r:id="rId4"/>
              </a:rPr>
              <a:t>http://www.me.gov.ua/?lang=uk-UA</a:t>
            </a:r>
            <a:r>
              <a:rPr lang="ru-RU" sz="1800" dirty="0">
                <a:solidFill>
                  <a:srgbClr val="000000"/>
                </a:solidFill>
                <a:effectLst/>
                <a:latin typeface="Times New Roman" panose="02020603050405020304" pitchFamily="18" charset="0"/>
                <a:ea typeface="Times New Roman" panose="02020603050405020304" pitchFamily="18" charset="0"/>
              </a:rPr>
              <a:t>.</a:t>
            </a:r>
            <a:endParaRPr lang="uk-UA" sz="1100" dirty="0">
              <a:effectLst/>
              <a:latin typeface="Times New Roman" panose="02020603050405020304" pitchFamily="18" charset="0"/>
              <a:ea typeface="Times New Roman" panose="02020603050405020304" pitchFamily="18" charset="0"/>
            </a:endParaRPr>
          </a:p>
          <a:p>
            <a:pPr marL="342900" lvl="0" indent="-342900" algn="just" fontAlgn="base">
              <a:lnSpc>
                <a:spcPct val="130000"/>
              </a:lnSpc>
              <a:buFont typeface="+mj-lt"/>
              <a:buAutoNum type="arabicPeriod"/>
              <a:tabLst>
                <a:tab pos="540385" algn="l"/>
                <a:tab pos="630555" algn="l"/>
              </a:tabLst>
            </a:pPr>
            <a:r>
              <a:rPr lang="ru-RU" sz="1800" dirty="0">
                <a:solidFill>
                  <a:srgbClr val="000000"/>
                </a:solidFill>
                <a:effectLst/>
                <a:latin typeface="Times New Roman" panose="02020603050405020304" pitchFamily="18" charset="0"/>
                <a:ea typeface="Times New Roman" panose="02020603050405020304" pitchFamily="18" charset="0"/>
              </a:rPr>
              <a:t>Сайт </a:t>
            </a:r>
            <a:r>
              <a:rPr lang="ru-RU" sz="1800" dirty="0" err="1">
                <a:solidFill>
                  <a:srgbClr val="000000"/>
                </a:solidFill>
                <a:effectLst/>
                <a:latin typeface="Times New Roman" panose="02020603050405020304" pitchFamily="18" charset="0"/>
                <a:ea typeface="Times New Roman" panose="02020603050405020304" pitchFamily="18" charset="0"/>
              </a:rPr>
              <a:t>Національного</a:t>
            </a:r>
            <a:r>
              <a:rPr lang="ru-RU" sz="1800" dirty="0">
                <a:solidFill>
                  <a:srgbClr val="000000"/>
                </a:solidFill>
                <a:effectLst/>
                <a:latin typeface="Times New Roman" panose="02020603050405020304" pitchFamily="18" charset="0"/>
                <a:ea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rPr>
              <a:t>інституту</a:t>
            </a:r>
            <a:r>
              <a:rPr lang="ru-RU" sz="1800" dirty="0">
                <a:solidFill>
                  <a:srgbClr val="000000"/>
                </a:solidFill>
                <a:effectLst/>
                <a:latin typeface="Times New Roman" panose="02020603050405020304" pitchFamily="18" charset="0"/>
                <a:ea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rPr>
              <a:t>стратегічних</a:t>
            </a:r>
            <a:r>
              <a:rPr lang="ru-RU" sz="1800" dirty="0">
                <a:solidFill>
                  <a:srgbClr val="000000"/>
                </a:solidFill>
                <a:effectLst/>
                <a:latin typeface="Times New Roman" panose="02020603050405020304" pitchFamily="18" charset="0"/>
                <a:ea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rPr>
              <a:t>досліджень</a:t>
            </a:r>
            <a:r>
              <a:rPr lang="ru-RU" sz="1800" dirty="0">
                <a:solidFill>
                  <a:srgbClr val="000000"/>
                </a:solidFill>
                <a:effectLst/>
                <a:latin typeface="Times New Roman" panose="02020603050405020304" pitchFamily="18" charset="0"/>
                <a:ea typeface="Times New Roman" panose="02020603050405020304" pitchFamily="18" charset="0"/>
              </a:rPr>
              <a:t>. URL: https://niss.gov.ua/</a:t>
            </a:r>
            <a:endParaRPr lang="uk-UA" sz="1100" dirty="0">
              <a:effectLst/>
              <a:latin typeface="Times New Roman" panose="02020603050405020304" pitchFamily="18" charset="0"/>
              <a:ea typeface="Times New Roman" panose="02020603050405020304" pitchFamily="18" charset="0"/>
            </a:endParaRPr>
          </a:p>
          <a:p>
            <a:pPr marL="342900" lvl="0" indent="-342900" algn="just" fontAlgn="base">
              <a:lnSpc>
                <a:spcPct val="130000"/>
              </a:lnSpc>
              <a:buFont typeface="+mj-lt"/>
              <a:buAutoNum type="arabicPeriod"/>
              <a:tabLst>
                <a:tab pos="540385" algn="l"/>
                <a:tab pos="630555" algn="l"/>
              </a:tabLst>
            </a:pPr>
            <a:r>
              <a:rPr lang="ru-RU" sz="1800" dirty="0">
                <a:solidFill>
                  <a:srgbClr val="000000"/>
                </a:solidFill>
                <a:effectLst/>
                <a:latin typeface="Times New Roman" panose="02020603050405020304" pitchFamily="18" charset="0"/>
                <a:ea typeface="Times New Roman" panose="02020603050405020304" pitchFamily="18" charset="0"/>
              </a:rPr>
              <a:t>Сайт </a:t>
            </a:r>
            <a:r>
              <a:rPr lang="ru-RU" sz="1800" dirty="0" err="1">
                <a:solidFill>
                  <a:srgbClr val="000000"/>
                </a:solidFill>
                <a:effectLst/>
                <a:latin typeface="Times New Roman" panose="02020603050405020304" pitchFamily="18" charset="0"/>
                <a:ea typeface="Times New Roman" panose="02020603050405020304" pitchFamily="18" charset="0"/>
              </a:rPr>
              <a:t>Організації</a:t>
            </a:r>
            <a:r>
              <a:rPr lang="ru-RU" sz="1800" dirty="0">
                <a:solidFill>
                  <a:srgbClr val="000000"/>
                </a:solidFill>
                <a:effectLst/>
                <a:latin typeface="Times New Roman" panose="02020603050405020304" pitchFamily="18" charset="0"/>
                <a:ea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rPr>
              <a:t>економічного</a:t>
            </a:r>
            <a:r>
              <a:rPr lang="ru-RU" sz="1800" dirty="0">
                <a:solidFill>
                  <a:srgbClr val="000000"/>
                </a:solidFill>
                <a:effectLst/>
                <a:latin typeface="Times New Roman" panose="02020603050405020304" pitchFamily="18" charset="0"/>
                <a:ea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rPr>
              <a:t>співробітництва</a:t>
            </a:r>
            <a:r>
              <a:rPr lang="ru-RU" sz="1800" dirty="0">
                <a:solidFill>
                  <a:srgbClr val="000000"/>
                </a:solidFill>
                <a:effectLst/>
                <a:latin typeface="Times New Roman" panose="02020603050405020304" pitchFamily="18" charset="0"/>
                <a:ea typeface="Times New Roman" panose="02020603050405020304" pitchFamily="18" charset="0"/>
              </a:rPr>
              <a:t> і </a:t>
            </a:r>
            <a:r>
              <a:rPr lang="ru-RU" sz="1800" dirty="0" err="1">
                <a:solidFill>
                  <a:srgbClr val="000000"/>
                </a:solidFill>
                <a:effectLst/>
                <a:latin typeface="Times New Roman" panose="02020603050405020304" pitchFamily="18" charset="0"/>
                <a:ea typeface="Times New Roman" panose="02020603050405020304" pitchFamily="18" charset="0"/>
              </a:rPr>
              <a:t>розвитку</a:t>
            </a:r>
            <a:r>
              <a:rPr lang="ru-RU" sz="1800" dirty="0">
                <a:solidFill>
                  <a:srgbClr val="000000"/>
                </a:solidFill>
                <a:effectLst/>
                <a:latin typeface="Times New Roman" panose="02020603050405020304" pitchFamily="18" charset="0"/>
                <a:ea typeface="Times New Roman" panose="02020603050405020304" pitchFamily="18" charset="0"/>
              </a:rPr>
              <a:t>. URL:  </a:t>
            </a:r>
            <a:r>
              <a:rPr lang="ru-RU" sz="1800" u="none" strike="noStrike" dirty="0">
                <a:solidFill>
                  <a:srgbClr val="000000"/>
                </a:solidFill>
                <a:effectLst/>
                <a:latin typeface="Times New Roman" panose="02020603050405020304" pitchFamily="18" charset="0"/>
                <a:ea typeface="Times New Roman" panose="02020603050405020304" pitchFamily="18" charset="0"/>
                <a:hlinkClick r:id="rId5"/>
              </a:rPr>
              <a:t>http://www.oecd.org</a:t>
            </a:r>
            <a:endParaRPr lang="uk-UA" sz="1100" dirty="0">
              <a:effectLst/>
              <a:latin typeface="Times New Roman" panose="02020603050405020304" pitchFamily="18" charset="0"/>
              <a:ea typeface="Times New Roman" panose="02020603050405020304" pitchFamily="18" charset="0"/>
            </a:endParaRPr>
          </a:p>
          <a:p>
            <a:pPr marL="342900" lvl="0" indent="-342900" algn="just" fontAlgn="base">
              <a:lnSpc>
                <a:spcPct val="130000"/>
              </a:lnSpc>
              <a:buFont typeface="+mj-lt"/>
              <a:buAutoNum type="arabicPeriod"/>
              <a:tabLst>
                <a:tab pos="540385" algn="l"/>
                <a:tab pos="630555" algn="l"/>
              </a:tabLst>
            </a:pPr>
            <a:r>
              <a:rPr lang="ru-RU" sz="1800" dirty="0">
                <a:solidFill>
                  <a:srgbClr val="000000"/>
                </a:solidFill>
                <a:effectLst/>
                <a:latin typeface="Times New Roman" panose="02020603050405020304" pitchFamily="18" charset="0"/>
                <a:ea typeface="Times New Roman" panose="02020603050405020304" pitchFamily="18" charset="0"/>
              </a:rPr>
              <a:t>Сайт </a:t>
            </a:r>
            <a:r>
              <a:rPr lang="ru-RU" sz="1800" dirty="0" err="1">
                <a:solidFill>
                  <a:srgbClr val="000000"/>
                </a:solidFill>
                <a:effectLst/>
                <a:latin typeface="Times New Roman" panose="02020603050405020304" pitchFamily="18" charset="0"/>
                <a:ea typeface="Times New Roman" panose="02020603050405020304" pitchFamily="18" charset="0"/>
              </a:rPr>
              <a:t>Організації</a:t>
            </a:r>
            <a:r>
              <a:rPr lang="ru-RU" sz="1800" dirty="0">
                <a:solidFill>
                  <a:srgbClr val="000000"/>
                </a:solidFill>
                <a:effectLst/>
                <a:latin typeface="Times New Roman" panose="02020603050405020304" pitchFamily="18" charset="0"/>
                <a:ea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rPr>
              <a:t>об’єднаних</a:t>
            </a:r>
            <a:r>
              <a:rPr lang="ru-RU" sz="1800" dirty="0">
                <a:solidFill>
                  <a:srgbClr val="000000"/>
                </a:solidFill>
                <a:effectLst/>
                <a:latin typeface="Times New Roman" panose="02020603050405020304" pitchFamily="18" charset="0"/>
                <a:ea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rPr>
              <a:t>націй</a:t>
            </a:r>
            <a:r>
              <a:rPr lang="ru-RU" sz="1800" dirty="0">
                <a:solidFill>
                  <a:srgbClr val="000000"/>
                </a:solidFill>
                <a:effectLst/>
                <a:latin typeface="Times New Roman" panose="02020603050405020304" pitchFamily="18" charset="0"/>
                <a:ea typeface="Times New Roman" panose="02020603050405020304" pitchFamily="18" charset="0"/>
              </a:rPr>
              <a:t>. URL: </a:t>
            </a:r>
            <a:r>
              <a:rPr lang="ru-RU" sz="1800" u="none" strike="noStrike" dirty="0">
                <a:solidFill>
                  <a:srgbClr val="000000"/>
                </a:solidFill>
                <a:effectLst/>
                <a:latin typeface="Times New Roman" panose="02020603050405020304" pitchFamily="18" charset="0"/>
                <a:ea typeface="Times New Roman" panose="02020603050405020304" pitchFamily="18" charset="0"/>
                <a:hlinkClick r:id="rId6"/>
              </a:rPr>
              <a:t>http://www.un.org</a:t>
            </a:r>
            <a:endParaRPr lang="uk-UA" sz="1100" dirty="0">
              <a:effectLst/>
              <a:latin typeface="Times New Roman" panose="02020603050405020304" pitchFamily="18" charset="0"/>
              <a:ea typeface="Times New Roman" panose="02020603050405020304" pitchFamily="18" charset="0"/>
            </a:endParaRPr>
          </a:p>
          <a:p>
            <a:pPr marL="342900" lvl="0" indent="-342900" algn="just" fontAlgn="base">
              <a:lnSpc>
                <a:spcPct val="130000"/>
              </a:lnSpc>
              <a:buFont typeface="+mj-lt"/>
              <a:buAutoNum type="arabicPeriod"/>
              <a:tabLst>
                <a:tab pos="540385" algn="l"/>
                <a:tab pos="630555" algn="l"/>
              </a:tabLst>
            </a:pPr>
            <a:r>
              <a:rPr lang="ru-RU" sz="1800" dirty="0">
                <a:solidFill>
                  <a:srgbClr val="000000"/>
                </a:solidFill>
                <a:effectLst/>
                <a:latin typeface="Times New Roman" panose="02020603050405020304" pitchFamily="18" charset="0"/>
                <a:ea typeface="Times New Roman" panose="02020603050405020304" pitchFamily="18" charset="0"/>
              </a:rPr>
              <a:t>Сайт </a:t>
            </a:r>
            <a:r>
              <a:rPr lang="ru-RU" sz="1800" dirty="0" err="1">
                <a:solidFill>
                  <a:srgbClr val="000000"/>
                </a:solidFill>
                <a:effectLst/>
                <a:latin typeface="Times New Roman" panose="02020603050405020304" pitchFamily="18" charset="0"/>
                <a:ea typeface="Times New Roman" panose="02020603050405020304" pitchFamily="18" charset="0"/>
              </a:rPr>
              <a:t>Представництва</a:t>
            </a:r>
            <a:r>
              <a:rPr lang="ru-RU" sz="1800" dirty="0">
                <a:solidFill>
                  <a:srgbClr val="000000"/>
                </a:solidFill>
                <a:effectLst/>
                <a:latin typeface="Times New Roman" panose="02020603050405020304" pitchFamily="18" charset="0"/>
                <a:ea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rPr>
              <a:t>Європейської</a:t>
            </a:r>
            <a:r>
              <a:rPr lang="ru-RU" sz="1800" dirty="0">
                <a:solidFill>
                  <a:srgbClr val="000000"/>
                </a:solidFill>
                <a:effectLst/>
                <a:latin typeface="Times New Roman" panose="02020603050405020304" pitchFamily="18" charset="0"/>
                <a:ea typeface="Times New Roman" panose="02020603050405020304" pitchFamily="18" charset="0"/>
              </a:rPr>
              <a:t> </a:t>
            </a:r>
            <a:r>
              <a:rPr lang="ru-RU" sz="1800" dirty="0" err="1">
                <a:solidFill>
                  <a:srgbClr val="000000"/>
                </a:solidFill>
                <a:effectLst/>
                <a:latin typeface="Times New Roman" panose="02020603050405020304" pitchFamily="18" charset="0"/>
                <a:ea typeface="Times New Roman" panose="02020603050405020304" pitchFamily="18" charset="0"/>
              </a:rPr>
              <a:t>Комісії</a:t>
            </a:r>
            <a:r>
              <a:rPr lang="ru-RU" sz="1800" dirty="0">
                <a:solidFill>
                  <a:srgbClr val="000000"/>
                </a:solidFill>
                <a:effectLst/>
                <a:latin typeface="Times New Roman" panose="02020603050405020304" pitchFamily="18" charset="0"/>
                <a:ea typeface="Times New Roman" panose="02020603050405020304" pitchFamily="18" charset="0"/>
              </a:rPr>
              <a:t> в </a:t>
            </a:r>
            <a:r>
              <a:rPr lang="ru-RU" sz="1800" dirty="0" err="1">
                <a:solidFill>
                  <a:srgbClr val="000000"/>
                </a:solidFill>
                <a:effectLst/>
                <a:latin typeface="Times New Roman" panose="02020603050405020304" pitchFamily="18" charset="0"/>
                <a:ea typeface="Times New Roman" panose="02020603050405020304" pitchFamily="18" charset="0"/>
              </a:rPr>
              <a:t>Україні</a:t>
            </a:r>
            <a:r>
              <a:rPr lang="ru-RU" sz="1800" dirty="0">
                <a:solidFill>
                  <a:srgbClr val="000000"/>
                </a:solidFill>
                <a:effectLst/>
                <a:latin typeface="Times New Roman" panose="02020603050405020304" pitchFamily="18" charset="0"/>
                <a:ea typeface="Times New Roman" panose="02020603050405020304" pitchFamily="18" charset="0"/>
              </a:rPr>
              <a:t>. URL: https://www.euam-ukraine.eu/ua/eu-and-euam/</a:t>
            </a:r>
            <a:endParaRPr lang="uk-UA" sz="1100" dirty="0">
              <a:effectLst/>
              <a:latin typeface="Times New Roman" panose="02020603050405020304" pitchFamily="18" charset="0"/>
              <a:ea typeface="Times New Roman" panose="02020603050405020304" pitchFamily="18" charset="0"/>
            </a:endParaRPr>
          </a:p>
          <a:p>
            <a:pPr marL="342900" lvl="0" indent="-342900" algn="just" fontAlgn="base">
              <a:lnSpc>
                <a:spcPct val="130000"/>
              </a:lnSpc>
              <a:buFont typeface="+mj-lt"/>
              <a:buAutoNum type="arabicPeriod"/>
              <a:tabLst>
                <a:tab pos="540385" algn="l"/>
                <a:tab pos="630555" algn="l"/>
              </a:tabLst>
            </a:pPr>
            <a:r>
              <a:rPr lang="ru-RU" sz="1800" dirty="0">
                <a:solidFill>
                  <a:srgbClr val="000000"/>
                </a:solidFill>
                <a:effectLst/>
                <a:latin typeface="Times New Roman" panose="02020603050405020304" pitchFamily="18" charset="0"/>
                <a:ea typeface="Times New Roman" panose="02020603050405020304" pitchFamily="18" charset="0"/>
              </a:rPr>
              <a:t>Сайт </a:t>
            </a:r>
            <a:r>
              <a:rPr lang="ru-RU" sz="1800" dirty="0" err="1">
                <a:solidFill>
                  <a:srgbClr val="000000"/>
                </a:solidFill>
                <a:effectLst/>
                <a:latin typeface="Times New Roman" panose="02020603050405020304" pitchFamily="18" charset="0"/>
                <a:ea typeface="Times New Roman" panose="02020603050405020304" pitchFamily="18" charset="0"/>
              </a:rPr>
              <a:t>Світового</a:t>
            </a:r>
            <a:r>
              <a:rPr lang="ru-RU" sz="1800" dirty="0">
                <a:solidFill>
                  <a:srgbClr val="000000"/>
                </a:solidFill>
                <a:effectLst/>
                <a:latin typeface="Times New Roman" panose="02020603050405020304" pitchFamily="18" charset="0"/>
                <a:ea typeface="Times New Roman" panose="02020603050405020304" pitchFamily="18" charset="0"/>
              </a:rPr>
              <a:t> банку. URL: http://www.worldbank.org</a:t>
            </a:r>
            <a:endParaRPr lang="uk-UA" sz="1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43264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59F089D-2216-49FA-9B76-27A943251B36}"/>
              </a:ext>
            </a:extLst>
          </p:cNvPr>
          <p:cNvSpPr txBox="1"/>
          <p:nvPr/>
        </p:nvSpPr>
        <p:spPr>
          <a:xfrm>
            <a:off x="1184366" y="264662"/>
            <a:ext cx="9823268" cy="6001643"/>
          </a:xfrm>
          <a:prstGeom prst="rect">
            <a:avLst/>
          </a:prstGeom>
          <a:noFill/>
        </p:spPr>
        <p:txBody>
          <a:bodyPr wrap="square">
            <a:spAutoFit/>
          </a:bodyPr>
          <a:lstStyle/>
          <a:p>
            <a:pPr marL="342900" indent="-342900" algn="ctr">
              <a:buAutoNum type="arabicPeriod"/>
            </a:pPr>
            <a:endParaRPr lang="uk-UA" sz="2400" b="1" dirty="0"/>
          </a:p>
          <a:p>
            <a:pPr marL="342900" indent="-342900" algn="ctr">
              <a:buAutoNum type="arabicPeriod"/>
            </a:pPr>
            <a:endParaRPr lang="uk-UA" sz="2400" b="1" dirty="0"/>
          </a:p>
          <a:p>
            <a:pPr algn="just"/>
            <a:r>
              <a:rPr lang="uk-UA" sz="2400" dirty="0">
                <a:highlight>
                  <a:srgbClr val="FFFF00"/>
                </a:highlight>
              </a:rPr>
              <a:t>Предметом вивчення дисципліни «Сучасні тенденції розвитку національної та світової економіки» є:</a:t>
            </a:r>
            <a:r>
              <a:rPr lang="uk-UA" sz="2400" dirty="0"/>
              <a:t> сукупність ресурсних, економічних, інституціональних та соціальних чинників, які характеризують особливості функціонування національної та світової економіки на певному етапі розвитку суспільства. </a:t>
            </a:r>
          </a:p>
          <a:p>
            <a:pPr algn="just"/>
            <a:r>
              <a:rPr lang="uk-UA" sz="2400" dirty="0">
                <a:highlight>
                  <a:srgbClr val="FFFF00"/>
                </a:highlight>
              </a:rPr>
              <a:t>Мета: </a:t>
            </a:r>
            <a:r>
              <a:rPr lang="uk-UA" sz="2400" dirty="0"/>
              <a:t>вивчення закономірностей та особливостей функціонування національної економіки в порівнянні з економікою інших країн. </a:t>
            </a:r>
          </a:p>
          <a:p>
            <a:pPr algn="just"/>
            <a:r>
              <a:rPr lang="uk-UA" sz="2400" dirty="0">
                <a:highlight>
                  <a:srgbClr val="FFFF00"/>
                </a:highlight>
              </a:rPr>
              <a:t>Завдання: </a:t>
            </a:r>
            <a:r>
              <a:rPr lang="uk-UA" sz="2400" dirty="0"/>
              <a:t>розкрити загальне та особливе в національній та світовій економічних системах, інституціональні чинники та їх вплив на специфіку економічного розвитку, функціональну роль держави в управлінні економікою та її інтеграції у світове господарство.</a:t>
            </a:r>
            <a:endParaRPr lang="uk-UA" sz="2400" b="1" dirty="0"/>
          </a:p>
          <a:p>
            <a:pPr marL="342900" indent="-342900" algn="ctr">
              <a:buAutoNum type="arabicPeriod"/>
            </a:pPr>
            <a:endParaRPr lang="uk-UA" sz="2400" b="1" dirty="0"/>
          </a:p>
        </p:txBody>
      </p:sp>
    </p:spTree>
    <p:extLst>
      <p:ext uri="{BB962C8B-B14F-4D97-AF65-F5344CB8AC3E}">
        <p14:creationId xmlns:p14="http://schemas.microsoft.com/office/powerpoint/2010/main" val="2864733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281A810-EFA2-4978-9B57-C092F671B5C3}"/>
              </a:ext>
            </a:extLst>
          </p:cNvPr>
          <p:cNvSpPr txBox="1"/>
          <p:nvPr/>
        </p:nvSpPr>
        <p:spPr>
          <a:xfrm>
            <a:off x="2429691" y="901338"/>
            <a:ext cx="7824652" cy="2308324"/>
          </a:xfrm>
          <a:prstGeom prst="rect">
            <a:avLst/>
          </a:prstGeom>
          <a:noFill/>
        </p:spPr>
        <p:txBody>
          <a:bodyPr wrap="square">
            <a:spAutoFit/>
          </a:bodyPr>
          <a:lstStyle/>
          <a:p>
            <a:pPr algn="ctr"/>
            <a:r>
              <a:rPr lang="uk-UA" b="1" dirty="0"/>
              <a:t>Тема 1. Характеристика національної економіки як макроекономічної системи </a:t>
            </a:r>
          </a:p>
          <a:p>
            <a:endParaRPr lang="uk-UA" dirty="0"/>
          </a:p>
          <a:p>
            <a:pPr algn="ctr"/>
            <a:r>
              <a:rPr lang="uk-UA" dirty="0"/>
              <a:t>План</a:t>
            </a:r>
          </a:p>
          <a:p>
            <a:pPr algn="ctr"/>
            <a:endParaRPr lang="uk-UA" dirty="0"/>
          </a:p>
          <a:p>
            <a:pPr marL="342900" indent="-342900">
              <a:buAutoNum type="arabicPeriod"/>
            </a:pPr>
            <a:r>
              <a:rPr lang="uk-UA" dirty="0"/>
              <a:t>Національна економіка як наука</a:t>
            </a:r>
          </a:p>
          <a:p>
            <a:pPr marL="342900" indent="-342900">
              <a:buAutoNum type="arabicPeriod"/>
            </a:pPr>
            <a:r>
              <a:rPr lang="uk-UA" dirty="0"/>
              <a:t>Головні ознаки національної економіки</a:t>
            </a:r>
          </a:p>
          <a:p>
            <a:pPr marL="342900" indent="-342900">
              <a:buAutoNum type="arabicPeriod"/>
            </a:pPr>
            <a:r>
              <a:rPr lang="uk-UA" dirty="0"/>
              <a:t>Класифікація та особливі риси економічних систем</a:t>
            </a:r>
          </a:p>
        </p:txBody>
      </p:sp>
    </p:spTree>
    <p:extLst>
      <p:ext uri="{BB962C8B-B14F-4D97-AF65-F5344CB8AC3E}">
        <p14:creationId xmlns:p14="http://schemas.microsoft.com/office/powerpoint/2010/main" val="855325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0E795FD-4F97-43CA-8503-4B7D7B8B46D8}"/>
              </a:ext>
            </a:extLst>
          </p:cNvPr>
          <p:cNvSpPr txBox="1"/>
          <p:nvPr/>
        </p:nvSpPr>
        <p:spPr>
          <a:xfrm>
            <a:off x="3049089" y="486732"/>
            <a:ext cx="6093822" cy="461665"/>
          </a:xfrm>
          <a:prstGeom prst="rect">
            <a:avLst/>
          </a:prstGeom>
          <a:noFill/>
        </p:spPr>
        <p:txBody>
          <a:bodyPr wrap="square">
            <a:spAutoFit/>
          </a:bodyPr>
          <a:lstStyle/>
          <a:p>
            <a:pPr marL="342900" indent="-342900" algn="ctr">
              <a:buAutoNum type="arabicPeriod"/>
            </a:pPr>
            <a:r>
              <a:rPr lang="uk-UA" sz="2400" b="1" dirty="0"/>
              <a:t>Національна економіка як наука</a:t>
            </a:r>
          </a:p>
        </p:txBody>
      </p:sp>
      <p:sp>
        <p:nvSpPr>
          <p:cNvPr id="5" name="TextBox 4">
            <a:extLst>
              <a:ext uri="{FF2B5EF4-FFF2-40B4-BE49-F238E27FC236}">
                <a16:creationId xmlns:a16="http://schemas.microsoft.com/office/drawing/2014/main" id="{4E95920A-53B0-428C-A01E-513A4F63FB6E}"/>
              </a:ext>
            </a:extLst>
          </p:cNvPr>
          <p:cNvSpPr txBox="1"/>
          <p:nvPr/>
        </p:nvSpPr>
        <p:spPr>
          <a:xfrm>
            <a:off x="1776549" y="1251751"/>
            <a:ext cx="9183188" cy="3785652"/>
          </a:xfrm>
          <a:prstGeom prst="rect">
            <a:avLst/>
          </a:prstGeom>
          <a:noFill/>
        </p:spPr>
        <p:txBody>
          <a:bodyPr wrap="square">
            <a:spAutoFit/>
          </a:bodyPr>
          <a:lstStyle/>
          <a:p>
            <a:pPr algn="just"/>
            <a:r>
              <a:rPr lang="uk-UA" sz="2000" b="1" dirty="0"/>
              <a:t>Національна економіка </a:t>
            </a:r>
            <a:r>
              <a:rPr lang="uk-UA" sz="2000" dirty="0"/>
              <a:t>входить до блоку конкретно-економічних наук. Вона розглядає ті ж проблеми, враховуючи специфіку господарського життя окремо взятої країни у динаміці її історичного, економічного, соціокультурного розвитку та у діалектичній єдності загальнонаукової теорії і реальних процесів її прояву чи відхилення від неї. </a:t>
            </a:r>
          </a:p>
          <a:p>
            <a:pPr algn="just"/>
            <a:r>
              <a:rPr lang="uk-UA" sz="2000" dirty="0"/>
              <a:t>Національна економіка відображає </a:t>
            </a:r>
            <a:r>
              <a:rPr lang="uk-UA" sz="2000" dirty="0">
                <a:highlight>
                  <a:srgbClr val="FFFF00"/>
                </a:highlight>
              </a:rPr>
              <a:t>загальні підходи до визначення стратегічних напрямків сталого розвитку держави</a:t>
            </a:r>
            <a:r>
              <a:rPr lang="uk-UA" sz="2000" dirty="0"/>
              <a:t>, досліджує конкретні особливості, недоліки та переваги її економічного стану, а з урахуванням інтеграційних та глобалізаційних процесів, також можливості та місце національної економіки у структурі світогосподарських зв'язків.</a:t>
            </a:r>
          </a:p>
        </p:txBody>
      </p:sp>
    </p:spTree>
    <p:extLst>
      <p:ext uri="{BB962C8B-B14F-4D97-AF65-F5344CB8AC3E}">
        <p14:creationId xmlns:p14="http://schemas.microsoft.com/office/powerpoint/2010/main" val="15330332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D6DD078-2386-4A3E-995F-CDD8E7084F6D}"/>
              </a:ext>
            </a:extLst>
          </p:cNvPr>
          <p:cNvSpPr txBox="1"/>
          <p:nvPr/>
        </p:nvSpPr>
        <p:spPr>
          <a:xfrm>
            <a:off x="2250077" y="1136864"/>
            <a:ext cx="8435340" cy="3477875"/>
          </a:xfrm>
          <a:prstGeom prst="rect">
            <a:avLst/>
          </a:prstGeom>
          <a:noFill/>
        </p:spPr>
        <p:txBody>
          <a:bodyPr wrap="square">
            <a:spAutoFit/>
          </a:bodyPr>
          <a:lstStyle/>
          <a:p>
            <a:pPr algn="just"/>
            <a:r>
              <a:rPr lang="uk-UA" sz="2000" dirty="0"/>
              <a:t>Національна економіка тісно пов'язана з економічною політикою та стратегією держави. Так, якщо перша покликана проаналізувати, прослідкувати та систематизувати знання про тенденції, особливості та пріоритети розвитку господарської системи країни, то </a:t>
            </a:r>
            <a:r>
              <a:rPr lang="uk-UA" sz="2000" dirty="0">
                <a:highlight>
                  <a:srgbClr val="FFFF00"/>
                </a:highlight>
              </a:rPr>
              <a:t>остання являє собою систему заходів держави у сфері суспільного виробництва, розподілу, обміну і споживання благ. </a:t>
            </a:r>
          </a:p>
          <a:p>
            <a:pPr algn="just"/>
            <a:r>
              <a:rPr lang="uk-UA" sz="2000" dirty="0"/>
              <a:t>Економічна політика має за наукову основу „національну економіку" і покликана відображати інтереси суспільства, всіх його соціальних груп і направлена на укріплення національної економіки як явища </a:t>
            </a:r>
            <a:r>
              <a:rPr lang="uk-UA" sz="2000" dirty="0" err="1"/>
              <a:t>соціальноекономічної</a:t>
            </a:r>
            <a:r>
              <a:rPr lang="uk-UA" sz="2000" dirty="0"/>
              <a:t> реальності</a:t>
            </a:r>
          </a:p>
        </p:txBody>
      </p:sp>
    </p:spTree>
    <p:extLst>
      <p:ext uri="{BB962C8B-B14F-4D97-AF65-F5344CB8AC3E}">
        <p14:creationId xmlns:p14="http://schemas.microsoft.com/office/powerpoint/2010/main" val="3307620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B47AFBC-8DCB-4C18-B692-7FAAF650A9ED}"/>
              </a:ext>
            </a:extLst>
          </p:cNvPr>
          <p:cNvSpPr txBox="1"/>
          <p:nvPr/>
        </p:nvSpPr>
        <p:spPr>
          <a:xfrm>
            <a:off x="2481943" y="528433"/>
            <a:ext cx="8752114" cy="923330"/>
          </a:xfrm>
          <a:prstGeom prst="rect">
            <a:avLst/>
          </a:prstGeom>
          <a:noFill/>
        </p:spPr>
        <p:txBody>
          <a:bodyPr wrap="square">
            <a:spAutoFit/>
          </a:bodyPr>
          <a:lstStyle/>
          <a:p>
            <a:pPr algn="just"/>
            <a:r>
              <a:rPr lang="uk-UA" dirty="0"/>
              <a:t>Національна економіка як наука, враховуючи специфіку завдань для даної галузі знань, виробляє власні методологічні принципи та засоби їх дослідження і розв’язання. </a:t>
            </a:r>
          </a:p>
        </p:txBody>
      </p:sp>
      <p:graphicFrame>
        <p:nvGraphicFramePr>
          <p:cNvPr id="11" name="Схема 10">
            <a:extLst>
              <a:ext uri="{FF2B5EF4-FFF2-40B4-BE49-F238E27FC236}">
                <a16:creationId xmlns:a16="http://schemas.microsoft.com/office/drawing/2014/main" id="{397A60A7-382B-4CC4-BD4A-672EB92FB567}"/>
              </a:ext>
            </a:extLst>
          </p:cNvPr>
          <p:cNvGraphicFramePr/>
          <p:nvPr>
            <p:extLst>
              <p:ext uri="{D42A27DB-BD31-4B8C-83A1-F6EECF244321}">
                <p14:modId xmlns:p14="http://schemas.microsoft.com/office/powerpoint/2010/main" val="1795823831"/>
              </p:ext>
            </p:extLst>
          </p:nvPr>
        </p:nvGraphicFramePr>
        <p:xfrm>
          <a:off x="2904309" y="1749838"/>
          <a:ext cx="8104350" cy="41041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68059102"/>
      </p:ext>
    </p:extLst>
  </p:cSld>
  <p:clrMapOvr>
    <a:masterClrMapping/>
  </p:clrMapOvr>
</p:sld>
</file>

<file path=ppt/theme/theme1.xml><?xml version="1.0" encoding="utf-8"?>
<a:theme xmlns:a="http://schemas.openxmlformats.org/drawingml/2006/main" name="Віхоть">
  <a:themeElements>
    <a:clrScheme name="Віхоть">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Віхоть">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іхоть">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2819</TotalTime>
  <Words>3482</Words>
  <Application>Microsoft Office PowerPoint</Application>
  <PresentationFormat>Широкий екран</PresentationFormat>
  <Paragraphs>181</Paragraphs>
  <Slides>30</Slides>
  <Notes>0</Notes>
  <HiddenSlides>0</HiddenSlides>
  <MMClips>0</MMClips>
  <ScaleCrop>false</ScaleCrop>
  <HeadingPairs>
    <vt:vector size="6" baseType="variant">
      <vt:variant>
        <vt:lpstr>Використані шрифти</vt:lpstr>
      </vt:variant>
      <vt:variant>
        <vt:i4>6</vt:i4>
      </vt:variant>
      <vt:variant>
        <vt:lpstr>Тема</vt:lpstr>
      </vt:variant>
      <vt:variant>
        <vt:i4>1</vt:i4>
      </vt:variant>
      <vt:variant>
        <vt:lpstr>Заголовки слайдів</vt:lpstr>
      </vt:variant>
      <vt:variant>
        <vt:i4>30</vt:i4>
      </vt:variant>
    </vt:vector>
  </HeadingPairs>
  <TitlesOfParts>
    <vt:vector size="37" baseType="lpstr">
      <vt:lpstr>Arial</vt:lpstr>
      <vt:lpstr>Calibri</vt:lpstr>
      <vt:lpstr>Century Gothic</vt:lpstr>
      <vt:lpstr>Times New Roman</vt:lpstr>
      <vt:lpstr>Wingdings</vt:lpstr>
      <vt:lpstr>Wingdings 3</vt:lpstr>
      <vt:lpstr>Віхоть</vt:lpstr>
      <vt:lpstr>Сучасні тенденції розвитку національної та світової економіки   1 курс: 4 кредити; 28 год лекції, 14 год практики. Екзамен 1 семестр 2 курс: 4 кредити; 32 год лекції; 32 год практики. Екзамен. 3 семестр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Iryna Abramova</dc:creator>
  <cp:lastModifiedBy>Iryna Abramova</cp:lastModifiedBy>
  <cp:revision>25</cp:revision>
  <dcterms:created xsi:type="dcterms:W3CDTF">2024-09-25T09:16:23Z</dcterms:created>
  <dcterms:modified xsi:type="dcterms:W3CDTF">2024-09-27T08:15:26Z</dcterms:modified>
</cp:coreProperties>
</file>