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A45E08-811D-4F14-B2E5-5C68B401DEA6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A2F9E8-B0D8-4E15-AC60-6863C858792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8305800" cy="1981200"/>
          </a:xfrm>
        </p:spPr>
        <p:txBody>
          <a:bodyPr/>
          <a:lstStyle/>
          <a:p>
            <a:r>
              <a:rPr lang="ru-RU" b="1" dirty="0">
                <a:effectLst/>
              </a:rPr>
              <a:t>Лабораторна робота № </a:t>
            </a:r>
            <a:r>
              <a:rPr lang="uk-UA" b="1" dirty="0">
                <a:effectLst/>
              </a:rPr>
              <a:t>1. </a:t>
            </a:r>
            <a:r>
              <a:rPr lang="ru-RU" b="1" dirty="0">
                <a:effectLst/>
              </a:rPr>
              <a:t>П</a:t>
            </a:r>
            <a:r>
              <a:rPr lang="uk-UA" b="1" dirty="0">
                <a:effectLst/>
              </a:rPr>
              <a:t>роектування, рекогностування і закладка пунктів зйомочного обґрунтування</a:t>
            </a:r>
            <a:r>
              <a:rPr lang="ru-RU" b="1" dirty="0">
                <a:effectLst/>
              </a:rPr>
              <a:t>. Лінійні вимірювання на </a:t>
            </a:r>
            <a:r>
              <a:rPr lang="ru-RU" b="1" dirty="0" err="1" smtClean="0">
                <a:effectLst/>
              </a:rPr>
              <a:t>місцевості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0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371600"/>
            <a:ext cx="7056784" cy="495064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</a:t>
            </a:r>
            <a:r>
              <a:rPr lang="ru-RU" dirty="0" err="1" smtClean="0"/>
              <a:t>амкнутий</a:t>
            </a:r>
            <a:r>
              <a:rPr lang="ru-RU" dirty="0" smtClean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вихідними</a:t>
            </a:r>
            <a:r>
              <a:rPr lang="ru-RU" dirty="0"/>
              <a:t> пунктами у </a:t>
            </a:r>
            <a:r>
              <a:rPr lang="ru-RU" dirty="0" err="1"/>
              <a:t>середині</a:t>
            </a:r>
            <a:r>
              <a:rPr lang="ru-RU" dirty="0"/>
              <a:t> ходу</a:t>
            </a:r>
          </a:p>
        </p:txBody>
      </p:sp>
    </p:spTree>
    <p:extLst>
      <p:ext uri="{BB962C8B-B14F-4D97-AF65-F5344CB8AC3E}">
        <p14:creationId xmlns:p14="http://schemas.microsoft.com/office/powerpoint/2010/main" val="342263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72000"/>
          </a:xfrm>
        </p:spPr>
        <p:txBody>
          <a:bodyPr/>
          <a:lstStyle/>
          <a:p>
            <a:r>
              <a:rPr lang="ru-RU" dirty="0" err="1"/>
              <a:t>Рекогностування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знаходженні</a:t>
            </a:r>
            <a:r>
              <a:rPr lang="ru-RU" dirty="0"/>
              <a:t> на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мереж,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прив’язки</a:t>
            </a:r>
            <a:r>
              <a:rPr lang="ru-RU" dirty="0"/>
              <a:t> до них </a:t>
            </a:r>
            <a:r>
              <a:rPr lang="ru-RU" dirty="0" err="1"/>
              <a:t>теодолітного</a:t>
            </a:r>
            <a:r>
              <a:rPr lang="ru-RU" dirty="0"/>
              <a:t> ходу та </a:t>
            </a:r>
            <a:r>
              <a:rPr lang="ru-RU" dirty="0" err="1"/>
              <a:t>закріпленні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вершин.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3895515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590" y="3356992"/>
            <a:ext cx="3908991" cy="29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рекогностування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намітити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теодолітного</a:t>
            </a:r>
            <a:r>
              <a:rPr lang="ru-RU" dirty="0"/>
              <a:t> ходу і </a:t>
            </a:r>
            <a:r>
              <a:rPr lang="ru-RU" dirty="0" err="1"/>
              <a:t>переконатися</a:t>
            </a:r>
            <a:r>
              <a:rPr lang="ru-RU" dirty="0"/>
              <a:t> у </a:t>
            </a:r>
            <a:r>
              <a:rPr lang="ru-RU" dirty="0" err="1"/>
              <a:t>взаємній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сусідніми</a:t>
            </a:r>
            <a:r>
              <a:rPr lang="ru-RU" dirty="0"/>
              <a:t> пунктами.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встати</a:t>
            </a:r>
            <a:r>
              <a:rPr lang="ru-RU" dirty="0"/>
              <a:t> </a:t>
            </a:r>
            <a:r>
              <a:rPr lang="ru-RU" dirty="0" err="1"/>
              <a:t>двом</a:t>
            </a:r>
            <a:r>
              <a:rPr lang="ru-RU" dirty="0"/>
              <a:t> студентам на два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й </a:t>
            </a:r>
            <a:r>
              <a:rPr lang="ru-RU" dirty="0" err="1"/>
              <a:t>обом</a:t>
            </a:r>
            <a:r>
              <a:rPr lang="ru-RU" dirty="0"/>
              <a:t> </a:t>
            </a:r>
            <a:r>
              <a:rPr lang="ru-RU" dirty="0" err="1"/>
              <a:t>присісти</a:t>
            </a:r>
            <a:r>
              <a:rPr lang="ru-RU" dirty="0"/>
              <a:t>; </a:t>
            </a:r>
            <a:r>
              <a:rPr lang="ru-RU" dirty="0" err="1"/>
              <a:t>якщо</a:t>
            </a:r>
            <a:r>
              <a:rPr lang="ru-RU" dirty="0"/>
              <a:t> в такому </a:t>
            </a:r>
            <a:r>
              <a:rPr lang="ru-RU" dirty="0" err="1"/>
              <a:t>положенні</a:t>
            </a:r>
            <a:r>
              <a:rPr lang="ru-RU" dirty="0"/>
              <a:t> вони </a:t>
            </a:r>
            <a:r>
              <a:rPr lang="ru-RU" dirty="0" err="1"/>
              <a:t>бачать</a:t>
            </a:r>
            <a:r>
              <a:rPr lang="ru-RU" dirty="0"/>
              <a:t> один одного,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закріплювати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69" y="3501008"/>
            <a:ext cx="71667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4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Місце</a:t>
            </a:r>
            <a:r>
              <a:rPr lang="ru-RU" dirty="0"/>
              <a:t> закладки пункту повинно бути </a:t>
            </a:r>
            <a:r>
              <a:rPr lang="ru-RU" dirty="0" err="1"/>
              <a:t>зручним</a:t>
            </a:r>
            <a:r>
              <a:rPr lang="ru-RU" dirty="0"/>
              <a:t> для установки штатива </a:t>
            </a:r>
            <a:r>
              <a:rPr lang="ru-RU" dirty="0" err="1"/>
              <a:t>теодоліта</a:t>
            </a:r>
            <a:r>
              <a:rPr lang="ru-RU" dirty="0"/>
              <a:t> і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 для </a:t>
            </a:r>
            <a:r>
              <a:rPr lang="ru-RU" dirty="0" err="1"/>
              <a:t>зйомки</a:t>
            </a:r>
            <a:r>
              <a:rPr lang="ru-RU" dirty="0"/>
              <a:t> в </a:t>
            </a:r>
            <a:r>
              <a:rPr lang="ru-RU" dirty="0" err="1"/>
              <a:t>радіусі</a:t>
            </a:r>
            <a:r>
              <a:rPr lang="ru-RU" dirty="0"/>
              <a:t> 60 – 100 м. За центр пункту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шляпку </a:t>
            </a:r>
            <a:r>
              <a:rPr lang="ru-RU" dirty="0" err="1"/>
              <a:t>цвяха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40 мм, вбитого </a:t>
            </a:r>
            <a:r>
              <a:rPr lang="ru-RU" dirty="0" err="1"/>
              <a:t>цілком</a:t>
            </a:r>
            <a:r>
              <a:rPr lang="ru-RU" dirty="0"/>
              <a:t> у </a:t>
            </a:r>
            <a:r>
              <a:rPr lang="ru-RU" dirty="0" err="1"/>
              <a:t>дерев'яний</a:t>
            </a:r>
            <a:r>
              <a:rPr lang="ru-RU" dirty="0"/>
              <a:t> </a:t>
            </a:r>
            <a:r>
              <a:rPr lang="ru-RU" dirty="0" err="1"/>
              <a:t>кілочок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 – 15 см; </a:t>
            </a:r>
            <a:r>
              <a:rPr lang="ru-RU" dirty="0" err="1"/>
              <a:t>кілочок</a:t>
            </a:r>
            <a:r>
              <a:rPr lang="ru-RU" dirty="0"/>
              <a:t> </a:t>
            </a:r>
            <a:r>
              <a:rPr lang="ru-RU" dirty="0" err="1"/>
              <a:t>забивається</a:t>
            </a:r>
            <a:r>
              <a:rPr lang="ru-RU" dirty="0"/>
              <a:t> в землю так, </a:t>
            </a:r>
            <a:r>
              <a:rPr lang="ru-RU" dirty="0" err="1"/>
              <a:t>щоб</a:t>
            </a:r>
            <a:r>
              <a:rPr lang="ru-RU" dirty="0"/>
              <a:t> над землею </a:t>
            </a:r>
            <a:r>
              <a:rPr lang="ru-RU" dirty="0" err="1"/>
              <a:t>залишилося</a:t>
            </a:r>
            <a:r>
              <a:rPr lang="ru-RU" dirty="0"/>
              <a:t> не </a:t>
            </a:r>
            <a:r>
              <a:rPr lang="ru-RU" dirty="0" err="1"/>
              <a:t>більш</a:t>
            </a:r>
            <a:r>
              <a:rPr lang="ru-RU" dirty="0"/>
              <a:t> 1 см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(рис.4). На </a:t>
            </a:r>
            <a:r>
              <a:rPr lang="ru-RU" dirty="0" err="1"/>
              <a:t>відстані</a:t>
            </a:r>
            <a:r>
              <a:rPr lang="ru-RU" dirty="0"/>
              <a:t> 20 – 30 см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кілочка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окопка</a:t>
            </a:r>
            <a:r>
              <a:rPr lang="ru-RU" dirty="0"/>
              <a:t> </a:t>
            </a:r>
            <a:r>
              <a:rPr lang="ru-RU" dirty="0" err="1"/>
              <a:t>глибиною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 см у </a:t>
            </a:r>
            <a:r>
              <a:rPr lang="ru-RU" dirty="0" err="1"/>
              <a:t>формі</a:t>
            </a:r>
            <a:r>
              <a:rPr lang="ru-RU" dirty="0"/>
              <a:t> кута, </a:t>
            </a:r>
            <a:r>
              <a:rPr lang="ru-RU" dirty="0" err="1"/>
              <a:t>трикутника</a:t>
            </a:r>
            <a:r>
              <a:rPr lang="ru-RU" dirty="0"/>
              <a:t>, </a:t>
            </a:r>
            <a:r>
              <a:rPr lang="ru-RU" dirty="0" err="1"/>
              <a:t>прямокутника</a:t>
            </a:r>
            <a:r>
              <a:rPr lang="ru-RU" dirty="0"/>
              <a:t>. В один з </a:t>
            </a:r>
            <a:r>
              <a:rPr lang="ru-RU" dirty="0" err="1"/>
              <a:t>кутів</a:t>
            </a:r>
            <a:r>
              <a:rPr lang="ru-RU" dirty="0"/>
              <a:t> </a:t>
            </a:r>
            <a:r>
              <a:rPr lang="ru-RU" dirty="0" err="1"/>
              <a:t>окопки</a:t>
            </a:r>
            <a:r>
              <a:rPr lang="ru-RU" dirty="0"/>
              <a:t> </a:t>
            </a:r>
            <a:r>
              <a:rPr lang="ru-RU" dirty="0" err="1"/>
              <a:t>забивається</a:t>
            </a:r>
            <a:r>
              <a:rPr lang="ru-RU" dirty="0"/>
              <a:t> </a:t>
            </a:r>
            <a:r>
              <a:rPr lang="ru-RU" dirty="0" err="1"/>
              <a:t>пізнавальний</a:t>
            </a:r>
            <a:r>
              <a:rPr lang="ru-RU" dirty="0"/>
              <a:t> </a:t>
            </a:r>
            <a:r>
              <a:rPr lang="ru-RU" dirty="0" err="1"/>
              <a:t>кілок</a:t>
            </a:r>
            <a:r>
              <a:rPr lang="ru-RU" dirty="0"/>
              <a:t> (сторожок);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кілка</a:t>
            </a:r>
            <a:r>
              <a:rPr lang="ru-RU" dirty="0"/>
              <a:t> над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повинна бути </a:t>
            </a:r>
            <a:r>
              <a:rPr lang="ru-RU" dirty="0" err="1"/>
              <a:t>близько</a:t>
            </a:r>
            <a:r>
              <a:rPr lang="ru-RU" dirty="0"/>
              <a:t> 20 см;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граней </a:t>
            </a:r>
            <a:r>
              <a:rPr lang="ru-RU" dirty="0" err="1"/>
              <a:t>кілка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підписати</a:t>
            </a:r>
            <a:r>
              <a:rPr lang="ru-RU" dirty="0"/>
              <a:t> простим </a:t>
            </a:r>
            <a:r>
              <a:rPr lang="ru-RU" dirty="0" err="1"/>
              <a:t>олівцем</a:t>
            </a:r>
            <a:r>
              <a:rPr lang="ru-RU" dirty="0"/>
              <a:t> номер пункту, номер </a:t>
            </a:r>
            <a:r>
              <a:rPr lang="ru-RU" dirty="0" err="1"/>
              <a:t>бригади</a:t>
            </a:r>
            <a:r>
              <a:rPr lang="ru-RU" dirty="0"/>
              <a:t> і </a:t>
            </a:r>
            <a:r>
              <a:rPr lang="ru-RU" dirty="0" err="1"/>
              <a:t>групи</a:t>
            </a:r>
            <a:r>
              <a:rPr lang="ru-RU" dirty="0"/>
              <a:t>; </a:t>
            </a:r>
            <a:r>
              <a:rPr lang="ru-RU" dirty="0" err="1"/>
              <a:t>наприклад</a:t>
            </a:r>
            <a:r>
              <a:rPr lang="ru-RU" dirty="0"/>
              <a:t>, п.3 – бр.2 – ЕО–8.</a:t>
            </a:r>
          </a:p>
        </p:txBody>
      </p:sp>
    </p:spTree>
    <p:extLst>
      <p:ext uri="{BB962C8B-B14F-4D97-AF65-F5344CB8AC3E}">
        <p14:creationId xmlns:p14="http://schemas.microsoft.com/office/powerpoint/2010/main" val="382000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пункт </a:t>
            </a:r>
            <a:r>
              <a:rPr lang="ru-RU" dirty="0" err="1"/>
              <a:t>розташовується</a:t>
            </a:r>
            <a:r>
              <a:rPr lang="ru-RU" dirty="0"/>
              <a:t> на асфальтовому </a:t>
            </a:r>
            <a:r>
              <a:rPr lang="ru-RU" dirty="0" err="1"/>
              <a:t>покритті</a:t>
            </a:r>
            <a:r>
              <a:rPr lang="ru-RU" dirty="0"/>
              <a:t>, то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закріпити</a:t>
            </a:r>
            <a:r>
              <a:rPr lang="ru-RU" dirty="0"/>
              <a:t> </a:t>
            </a:r>
            <a:r>
              <a:rPr lang="ru-RU" dirty="0" err="1"/>
              <a:t>забитим</a:t>
            </a:r>
            <a:r>
              <a:rPr lang="ru-RU" dirty="0"/>
              <a:t> в асфальт </a:t>
            </a:r>
            <a:r>
              <a:rPr lang="ru-RU" dirty="0" err="1"/>
              <a:t>металевим</a:t>
            </a:r>
            <a:r>
              <a:rPr lang="ru-RU" dirty="0"/>
              <a:t> </a:t>
            </a:r>
            <a:r>
              <a:rPr lang="ru-RU" dirty="0" err="1"/>
              <a:t>костилем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кріпляться</a:t>
            </a:r>
            <a:r>
              <a:rPr lang="ru-RU" dirty="0"/>
              <a:t> </a:t>
            </a:r>
            <a:r>
              <a:rPr lang="ru-RU" dirty="0" err="1"/>
              <a:t>рейси</a:t>
            </a:r>
            <a:r>
              <a:rPr lang="ru-RU" dirty="0"/>
              <a:t> до шпал. </a:t>
            </a:r>
            <a:r>
              <a:rPr lang="ru-RU" dirty="0" err="1"/>
              <a:t>Можливі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закладки і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теодолітного</a:t>
            </a:r>
            <a:r>
              <a:rPr lang="ru-RU" dirty="0"/>
              <a:t> ходу.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Закріплення</a:t>
            </a:r>
            <a:r>
              <a:rPr lang="ru-RU" dirty="0"/>
              <a:t> пункту </a:t>
            </a:r>
            <a:r>
              <a:rPr lang="ru-RU" dirty="0" err="1"/>
              <a:t>теодолітного</a:t>
            </a:r>
            <a:r>
              <a:rPr lang="ru-RU" dirty="0"/>
              <a:t> ходу</a:t>
            </a:r>
          </a:p>
        </p:txBody>
      </p:sp>
    </p:spTree>
    <p:extLst>
      <p:ext uri="{BB962C8B-B14F-4D97-AF65-F5344CB8AC3E}">
        <p14:creationId xmlns:p14="http://schemas.microsoft.com/office/powerpoint/2010/main" val="146986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Після</a:t>
            </a:r>
            <a:r>
              <a:rPr lang="ru-RU" dirty="0"/>
              <a:t> закладки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теодолітного</a:t>
            </a:r>
            <a:r>
              <a:rPr lang="ru-RU" dirty="0"/>
              <a:t> ходу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переконатися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є </a:t>
            </a:r>
            <a:r>
              <a:rPr lang="ru-RU" dirty="0" err="1"/>
              <a:t>достатнім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тахеометричної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(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тахеометричної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є </a:t>
            </a:r>
            <a:r>
              <a:rPr lang="ru-RU" dirty="0" err="1"/>
              <a:t>видимими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точки </a:t>
            </a:r>
            <a:r>
              <a:rPr lang="ru-RU" dirty="0" err="1"/>
              <a:t>теодолітного</a:t>
            </a:r>
            <a:r>
              <a:rPr lang="ru-RU" dirty="0"/>
              <a:t> ходу). За потреби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збільшена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змінене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знімання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паркування</a:t>
            </a:r>
            <a:r>
              <a:rPr lang="ru-RU" dirty="0"/>
              <a:t> автотранспорту,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ремонтних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пересувних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5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39" y="548680"/>
            <a:ext cx="8248690" cy="53510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4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72000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для кожного пункту </a:t>
            </a:r>
            <a:r>
              <a:rPr lang="ru-RU" dirty="0" err="1"/>
              <a:t>створюється</a:t>
            </a:r>
            <a:r>
              <a:rPr lang="ru-RU" dirty="0"/>
              <a:t> карточка </a:t>
            </a:r>
            <a:r>
              <a:rPr lang="ru-RU" dirty="0" err="1"/>
              <a:t>прив’язки</a:t>
            </a:r>
            <a:r>
              <a:rPr lang="ru-RU" dirty="0"/>
              <a:t> (</a:t>
            </a:r>
            <a:r>
              <a:rPr lang="ru-RU" dirty="0" err="1"/>
              <a:t>Додаток</a:t>
            </a:r>
            <a:r>
              <a:rPr lang="ru-RU" dirty="0"/>
              <a:t> 1) та </a:t>
            </a:r>
            <a:r>
              <a:rPr lang="ru-RU" dirty="0" err="1"/>
              <a:t>складається</a:t>
            </a:r>
            <a:r>
              <a:rPr lang="ru-RU" dirty="0"/>
              <a:t> абрис (схема) (рис 5) з </a:t>
            </a:r>
            <a:r>
              <a:rPr lang="ru-RU" dirty="0" err="1"/>
              <a:t>нанесенням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вершин </a:t>
            </a:r>
            <a:r>
              <a:rPr lang="ru-RU" dirty="0" err="1"/>
              <a:t>теодолітного</a:t>
            </a:r>
            <a:r>
              <a:rPr lang="ru-RU" dirty="0"/>
              <a:t> ходу,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, </a:t>
            </a:r>
            <a:r>
              <a:rPr lang="ru-RU" dirty="0" err="1"/>
              <a:t>нумерації</a:t>
            </a:r>
            <a:r>
              <a:rPr lang="ru-RU" dirty="0"/>
              <a:t> </a:t>
            </a:r>
            <a:r>
              <a:rPr lang="ru-RU" dirty="0" err="1"/>
              <a:t>характерних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415945"/>
            <a:ext cx="4474840" cy="41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8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25" t="22767" r="56198" b="9509"/>
          <a:stretch/>
        </p:blipFill>
        <p:spPr>
          <a:xfrm>
            <a:off x="1691680" y="764704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мірної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теодолітного</a:t>
            </a:r>
            <a:r>
              <a:rPr lang="ru-RU" dirty="0"/>
              <a:t> ходу </a:t>
            </a:r>
            <a:r>
              <a:rPr lang="ru-RU" dirty="0" err="1"/>
              <a:t>мірною</a:t>
            </a:r>
            <a:r>
              <a:rPr lang="ru-RU" dirty="0"/>
              <a:t> </a:t>
            </a:r>
            <a:r>
              <a:rPr lang="ru-RU" dirty="0" err="1"/>
              <a:t>стрічкою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вимірюванні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мірною</a:t>
            </a:r>
            <a:r>
              <a:rPr lang="ru-RU" dirty="0"/>
              <a:t> </a:t>
            </a:r>
            <a:r>
              <a:rPr lang="ru-RU" dirty="0" err="1"/>
              <a:t>стрічкою</a:t>
            </a:r>
            <a:r>
              <a:rPr lang="ru-RU" dirty="0"/>
              <a:t> (</a:t>
            </a:r>
            <a:r>
              <a:rPr lang="ru-RU" dirty="0" err="1"/>
              <a:t>рулеткою</a:t>
            </a:r>
            <a:r>
              <a:rPr lang="ru-RU" dirty="0"/>
              <a:t>) </a:t>
            </a:r>
            <a:r>
              <a:rPr lang="ru-RU" dirty="0" err="1"/>
              <a:t>беруть</a:t>
            </a:r>
            <a:r>
              <a:rPr lang="ru-RU" dirty="0"/>
              <a:t> участь 4 </a:t>
            </a:r>
            <a:r>
              <a:rPr lang="ru-RU" dirty="0" err="1"/>
              <a:t>чоловіки</a:t>
            </a:r>
            <a:r>
              <a:rPr lang="ru-RU" dirty="0"/>
              <a:t>: два </a:t>
            </a:r>
            <a:r>
              <a:rPr lang="ru-RU" dirty="0" err="1"/>
              <a:t>зйомники</a:t>
            </a:r>
            <a:r>
              <a:rPr lang="ru-RU" dirty="0"/>
              <a:t>, один </a:t>
            </a:r>
            <a:r>
              <a:rPr lang="ru-RU" dirty="0" err="1"/>
              <a:t>записатор</a:t>
            </a:r>
            <a:r>
              <a:rPr lang="ru-RU" dirty="0"/>
              <a:t> і один "</a:t>
            </a:r>
            <a:r>
              <a:rPr lang="ru-RU" dirty="0" err="1"/>
              <a:t>людина-вішка</a:t>
            </a:r>
            <a:r>
              <a:rPr lang="ru-RU" dirty="0"/>
              <a:t>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2.2. </a:t>
            </a:r>
            <a:r>
              <a:rPr lang="ru-RU" b="1" dirty="0" err="1"/>
              <a:t>Вимірювання</a:t>
            </a:r>
            <a:r>
              <a:rPr lang="ru-RU" b="1" dirty="0"/>
              <a:t> </a:t>
            </a:r>
            <a:r>
              <a:rPr lang="ru-RU" b="1" dirty="0" err="1"/>
              <a:t>відстаней</a:t>
            </a:r>
            <a:r>
              <a:rPr lang="ru-RU" b="1" dirty="0"/>
              <a:t> </a:t>
            </a:r>
            <a:r>
              <a:rPr lang="ru-RU" b="1" dirty="0" err="1"/>
              <a:t>мірною</a:t>
            </a:r>
            <a:r>
              <a:rPr lang="ru-RU" b="1" dirty="0"/>
              <a:t> </a:t>
            </a:r>
            <a:r>
              <a:rPr lang="ru-RU" b="1" dirty="0" err="1"/>
              <a:t>стрічкою</a:t>
            </a:r>
            <a:r>
              <a:rPr lang="ru-RU" b="1" dirty="0"/>
              <a:t> (</a:t>
            </a:r>
            <a:r>
              <a:rPr lang="ru-RU" b="1" dirty="0" err="1"/>
              <a:t>рулеткою</a:t>
            </a:r>
            <a:r>
              <a:rPr lang="ru-RU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95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освоїти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проектування</a:t>
            </a:r>
            <a:r>
              <a:rPr lang="ru-RU" dirty="0" smtClean="0"/>
              <a:t> </a:t>
            </a:r>
            <a:r>
              <a:rPr lang="ru-RU" dirty="0" err="1"/>
              <a:t>теодолітного</a:t>
            </a:r>
            <a:r>
              <a:rPr lang="ru-RU" dirty="0"/>
              <a:t> ходу на </a:t>
            </a:r>
            <a:r>
              <a:rPr lang="ru-RU" dirty="0" err="1"/>
              <a:t>місцевості</a:t>
            </a:r>
            <a:r>
              <a:rPr lang="ru-RU" dirty="0"/>
              <a:t>, </a:t>
            </a:r>
            <a:r>
              <a:rPr lang="ru-RU" dirty="0" err="1"/>
              <a:t>освоїти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довжин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мірними</a:t>
            </a:r>
            <a:r>
              <a:rPr lang="ru-RU" dirty="0"/>
              <a:t> </a:t>
            </a:r>
            <a:r>
              <a:rPr lang="ru-RU" dirty="0" err="1"/>
              <a:t>стрічками</a:t>
            </a:r>
            <a:r>
              <a:rPr lang="ru-RU" dirty="0"/>
              <a:t>,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Завдання</a:t>
            </a:r>
            <a:r>
              <a:rPr lang="ru-RU" dirty="0"/>
              <a:t>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51405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30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40" y="1371600"/>
            <a:ext cx="8626461" cy="48657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6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виміру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:</a:t>
            </a:r>
          </a:p>
          <a:p>
            <a:r>
              <a:rPr lang="ru-RU" dirty="0"/>
              <a:t>	"</a:t>
            </a:r>
            <a:r>
              <a:rPr lang="ru-RU" dirty="0" err="1"/>
              <a:t>людина-вішка</a:t>
            </a:r>
            <a:r>
              <a:rPr lang="ru-RU" dirty="0"/>
              <a:t>" </a:t>
            </a:r>
            <a:r>
              <a:rPr lang="ru-RU" dirty="0" err="1"/>
              <a:t>надягає</a:t>
            </a:r>
            <a:r>
              <a:rPr lang="ru-RU" dirty="0"/>
              <a:t> </a:t>
            </a:r>
            <a:r>
              <a:rPr lang="ru-RU" dirty="0" err="1"/>
              <a:t>контрастний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іде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і там </a:t>
            </a:r>
            <a:r>
              <a:rPr lang="ru-RU" dirty="0" err="1"/>
              <a:t>встає</a:t>
            </a:r>
            <a:r>
              <a:rPr lang="ru-RU" dirty="0"/>
              <a:t> над центром пункту;</a:t>
            </a:r>
          </a:p>
          <a:p>
            <a:r>
              <a:rPr lang="ru-RU" dirty="0"/>
              <a:t>	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зйомщик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і шпильки і </a:t>
            </a:r>
            <a:r>
              <a:rPr lang="ru-RU" dirty="0" err="1"/>
              <a:t>йде</a:t>
            </a:r>
            <a:r>
              <a:rPr lang="ru-RU" dirty="0"/>
              <a:t> по створу </a:t>
            </a:r>
            <a:r>
              <a:rPr lang="ru-RU" dirty="0" err="1"/>
              <a:t>лінії</a:t>
            </a:r>
            <a:r>
              <a:rPr lang="ru-RU" dirty="0"/>
              <a:t>;</a:t>
            </a:r>
          </a:p>
          <a:p>
            <a:r>
              <a:rPr lang="ru-RU" dirty="0"/>
              <a:t>	по </a:t>
            </a:r>
            <a:r>
              <a:rPr lang="ru-RU" dirty="0" err="1"/>
              <a:t>команді</a:t>
            </a:r>
            <a:r>
              <a:rPr lang="ru-RU" dirty="0"/>
              <a:t> </a:t>
            </a:r>
            <a:r>
              <a:rPr lang="ru-RU" dirty="0" err="1"/>
              <a:t>заднього</a:t>
            </a:r>
            <a:r>
              <a:rPr lang="ru-RU" dirty="0"/>
              <a:t> </a:t>
            </a:r>
            <a:r>
              <a:rPr lang="ru-RU" dirty="0" err="1"/>
              <a:t>зйомщика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зупиняється</a:t>
            </a:r>
            <a:r>
              <a:rPr lang="ru-RU" dirty="0"/>
              <a:t> і по </a:t>
            </a:r>
            <a:r>
              <a:rPr lang="ru-RU" dirty="0" err="1"/>
              <a:t>його</a:t>
            </a:r>
            <a:r>
              <a:rPr lang="ru-RU" dirty="0"/>
              <a:t> сигналах, </a:t>
            </a:r>
            <a:r>
              <a:rPr lang="ru-RU" dirty="0" err="1"/>
              <a:t>зміщаючись</a:t>
            </a:r>
            <a:r>
              <a:rPr lang="ru-RU" dirty="0"/>
              <a:t> </a:t>
            </a:r>
            <a:r>
              <a:rPr lang="ru-RU" dirty="0" err="1"/>
              <a:t>праворуч</a:t>
            </a:r>
            <a:r>
              <a:rPr lang="ru-RU" dirty="0"/>
              <a:t> – </a:t>
            </a:r>
            <a:r>
              <a:rPr lang="ru-RU" dirty="0" err="1"/>
              <a:t>ліворуч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в створ </a:t>
            </a:r>
            <a:r>
              <a:rPr lang="ru-RU" dirty="0" err="1"/>
              <a:t>лінії</a:t>
            </a:r>
            <a:r>
              <a:rPr lang="ru-RU" dirty="0"/>
              <a:t> з </a:t>
            </a:r>
            <a:r>
              <a:rPr lang="ru-RU" dirty="0" err="1"/>
              <a:t>точністю</a:t>
            </a:r>
            <a:r>
              <a:rPr lang="ru-RU" dirty="0"/>
              <a:t> до 20 см;</a:t>
            </a:r>
          </a:p>
          <a:p>
            <a:r>
              <a:rPr lang="ru-RU" dirty="0"/>
              <a:t>	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зйомщик</a:t>
            </a:r>
            <a:r>
              <a:rPr lang="ru-RU" dirty="0"/>
              <a:t> </a:t>
            </a:r>
            <a:r>
              <a:rPr lang="ru-RU" dirty="0" err="1"/>
              <a:t>прикладає</a:t>
            </a:r>
            <a:r>
              <a:rPr lang="ru-RU" dirty="0"/>
              <a:t> нуль </a:t>
            </a:r>
            <a:r>
              <a:rPr lang="ru-RU" dirty="0" err="1"/>
              <a:t>стрічки</a:t>
            </a:r>
            <a:r>
              <a:rPr lang="ru-RU" dirty="0"/>
              <a:t> до центра пункту;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зйомщик</a:t>
            </a:r>
            <a:r>
              <a:rPr lang="ru-RU" dirty="0"/>
              <a:t> </a:t>
            </a:r>
            <a:r>
              <a:rPr lang="ru-RU" dirty="0" err="1"/>
              <a:t>струшує</a:t>
            </a:r>
            <a:r>
              <a:rPr lang="ru-RU" dirty="0"/>
              <a:t> </a:t>
            </a:r>
            <a:r>
              <a:rPr lang="ru-RU" dirty="0" err="1"/>
              <a:t>стрічку</a:t>
            </a:r>
            <a:r>
              <a:rPr lang="ru-RU" dirty="0"/>
              <a:t>, </a:t>
            </a:r>
            <a:r>
              <a:rPr lang="ru-RU" dirty="0" err="1"/>
              <a:t>натягає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силою </a:t>
            </a:r>
            <a:r>
              <a:rPr lang="ru-RU" dirty="0" err="1"/>
              <a:t>близько</a:t>
            </a:r>
            <a:r>
              <a:rPr lang="ru-RU" dirty="0"/>
              <a:t> 10 кг і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штриха </a:t>
            </a:r>
            <a:r>
              <a:rPr lang="ru-RU" dirty="0" err="1"/>
              <a:t>стрічки</a:t>
            </a:r>
            <a:r>
              <a:rPr lang="ru-RU" dirty="0"/>
              <a:t> вертикально </a:t>
            </a:r>
            <a:r>
              <a:rPr lang="ru-RU" dirty="0" err="1"/>
              <a:t>встромляє</a:t>
            </a:r>
            <a:r>
              <a:rPr lang="ru-RU" dirty="0"/>
              <a:t> шпильку в землю;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95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443" y="2060848"/>
            <a:ext cx="7941114" cy="23042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0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/>
              <a:t>зйомщиків</a:t>
            </a:r>
            <a:r>
              <a:rPr lang="ru-RU" dirty="0"/>
              <a:t> </a:t>
            </a:r>
            <a:r>
              <a:rPr lang="ru-RU" dirty="0" err="1"/>
              <a:t>встають</a:t>
            </a:r>
            <a:r>
              <a:rPr lang="ru-RU" dirty="0"/>
              <a:t> і синхронно </a:t>
            </a:r>
            <a:r>
              <a:rPr lang="ru-RU" dirty="0" err="1"/>
              <a:t>йдуть</a:t>
            </a:r>
            <a:r>
              <a:rPr lang="ru-RU" dirty="0"/>
              <a:t> вперед по створу </a:t>
            </a:r>
            <a:r>
              <a:rPr lang="ru-RU" dirty="0" err="1"/>
              <a:t>лінії</a:t>
            </a:r>
            <a:r>
              <a:rPr lang="ru-RU" dirty="0"/>
              <a:t>;</a:t>
            </a:r>
          </a:p>
          <a:p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/>
              <a:t>встромленої</a:t>
            </a:r>
            <a:r>
              <a:rPr lang="ru-RU" dirty="0"/>
              <a:t> в землю шпильки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зйомщик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команду </a:t>
            </a:r>
            <a:r>
              <a:rPr lang="ru-RU" dirty="0" err="1"/>
              <a:t>зупинитися</a:t>
            </a:r>
            <a:r>
              <a:rPr lang="ru-RU" dirty="0"/>
              <a:t> і </a:t>
            </a:r>
            <a:r>
              <a:rPr lang="ru-RU" dirty="0" err="1"/>
              <a:t>операції</a:t>
            </a:r>
            <a:r>
              <a:rPr lang="ru-RU" dirty="0"/>
              <a:t> установки </a:t>
            </a:r>
            <a:r>
              <a:rPr lang="ru-RU" dirty="0" err="1"/>
              <a:t>переднього</a:t>
            </a:r>
            <a:r>
              <a:rPr lang="ru-RU" dirty="0"/>
              <a:t> </a:t>
            </a:r>
            <a:r>
              <a:rPr lang="ru-RU" dirty="0" err="1"/>
              <a:t>зйомщика</a:t>
            </a:r>
            <a:r>
              <a:rPr lang="ru-RU" dirty="0"/>
              <a:t> в створ, </a:t>
            </a:r>
            <a:r>
              <a:rPr lang="ru-RU" dirty="0" err="1"/>
              <a:t>прикладання</a:t>
            </a:r>
            <a:r>
              <a:rPr lang="ru-RU" dirty="0"/>
              <a:t> </a:t>
            </a:r>
            <a:r>
              <a:rPr lang="ru-RU" dirty="0" err="1"/>
              <a:t>нульового</a:t>
            </a:r>
            <a:r>
              <a:rPr lang="ru-RU" dirty="0"/>
              <a:t> штриха до шпильки, </a:t>
            </a:r>
            <a:r>
              <a:rPr lang="ru-RU" dirty="0" err="1"/>
              <a:t>струшування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натягу й </a:t>
            </a:r>
            <a:r>
              <a:rPr lang="ru-RU" dirty="0" err="1"/>
              <a:t>втикання</a:t>
            </a:r>
            <a:r>
              <a:rPr lang="ru-RU" dirty="0"/>
              <a:t> в землю шпильки </a:t>
            </a:r>
            <a:r>
              <a:rPr lang="ru-RU" dirty="0" err="1"/>
              <a:t>повторюються</a:t>
            </a:r>
            <a:r>
              <a:rPr lang="ru-RU" dirty="0"/>
              <a:t>;</a:t>
            </a:r>
          </a:p>
          <a:p>
            <a:r>
              <a:rPr lang="ru-RU" dirty="0" err="1" smtClean="0"/>
              <a:t>задній</a:t>
            </a:r>
            <a:r>
              <a:rPr lang="ru-RU" dirty="0" smtClean="0"/>
              <a:t> </a:t>
            </a:r>
            <a:r>
              <a:rPr lang="ru-RU" dirty="0" err="1"/>
              <a:t>зйомщик</a:t>
            </a:r>
            <a:r>
              <a:rPr lang="ru-RU" dirty="0"/>
              <a:t> </a:t>
            </a:r>
            <a:r>
              <a:rPr lang="ru-RU" dirty="0" err="1"/>
              <a:t>витягає</a:t>
            </a:r>
            <a:r>
              <a:rPr lang="ru-RU" dirty="0"/>
              <a:t> шпильку з </a:t>
            </a:r>
            <a:r>
              <a:rPr lang="ru-RU" dirty="0" err="1"/>
              <a:t>землі</a:t>
            </a:r>
            <a:r>
              <a:rPr lang="ru-RU" dirty="0"/>
              <a:t> і </a:t>
            </a:r>
            <a:r>
              <a:rPr lang="ru-RU" dirty="0" err="1"/>
              <a:t>рух</a:t>
            </a:r>
            <a:r>
              <a:rPr lang="ru-RU" dirty="0"/>
              <a:t> вперед </a:t>
            </a:r>
            <a:r>
              <a:rPr lang="ru-RU" dirty="0" err="1"/>
              <a:t>відновляється</a:t>
            </a:r>
            <a:r>
              <a:rPr lang="ru-RU" dirty="0"/>
              <a:t>;</a:t>
            </a:r>
          </a:p>
          <a:p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 </a:t>
            </a:r>
            <a:r>
              <a:rPr lang="ru-RU" dirty="0" err="1"/>
              <a:t>домір</a:t>
            </a:r>
            <a:r>
              <a:rPr lang="ru-RU" dirty="0"/>
              <a:t> (</a:t>
            </a:r>
            <a:r>
              <a:rPr lang="ru-RU" dirty="0" err="1"/>
              <a:t>залишок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err="1"/>
              <a:t>встромленої</a:t>
            </a:r>
            <a:r>
              <a:rPr lang="ru-RU" dirty="0"/>
              <a:t> в землю шпильки до центра пункту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;</a:t>
            </a:r>
          </a:p>
          <a:p>
            <a:r>
              <a:rPr lang="ru-RU" dirty="0" err="1" smtClean="0"/>
              <a:t>записатор</a:t>
            </a:r>
            <a:r>
              <a:rPr lang="ru-RU" dirty="0" smtClean="0"/>
              <a:t> </a:t>
            </a:r>
            <a:r>
              <a:rPr lang="ru-RU" dirty="0" err="1"/>
              <a:t>йде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зйомщиками</a:t>
            </a:r>
            <a:r>
              <a:rPr lang="ru-RU" dirty="0"/>
              <a:t> і </a:t>
            </a:r>
            <a:r>
              <a:rPr lang="ru-RU" dirty="0" err="1"/>
              <a:t>рахує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укладень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; </a:t>
            </a:r>
            <a:r>
              <a:rPr lang="ru-RU" dirty="0" err="1"/>
              <a:t>він</a:t>
            </a:r>
            <a:r>
              <a:rPr lang="ru-RU" dirty="0"/>
              <a:t> же </a:t>
            </a:r>
            <a:r>
              <a:rPr lang="ru-RU" dirty="0" err="1"/>
              <a:t>записує</a:t>
            </a:r>
            <a:r>
              <a:rPr lang="ru-RU" dirty="0"/>
              <a:t> в журнал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доміру</a:t>
            </a:r>
            <a:r>
              <a:rPr lang="ru-RU" dirty="0"/>
              <a:t>; контроль.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укладень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шпильок</a:t>
            </a:r>
            <a:r>
              <a:rPr lang="ru-RU" dirty="0"/>
              <a:t>, </a:t>
            </a:r>
            <a:r>
              <a:rPr lang="ru-RU" dirty="0" err="1"/>
              <a:t>зібраних</a:t>
            </a:r>
            <a:r>
              <a:rPr lang="ru-RU" dirty="0"/>
              <a:t> </a:t>
            </a:r>
            <a:r>
              <a:rPr lang="ru-RU" dirty="0" err="1"/>
              <a:t>заднім</a:t>
            </a:r>
            <a:r>
              <a:rPr lang="ru-RU" dirty="0"/>
              <a:t> </a:t>
            </a:r>
            <a:r>
              <a:rPr lang="ru-RU" dirty="0" err="1"/>
              <a:t>зйомщиком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4664"/>
            <a:ext cx="82296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3564632"/>
          </a:xfrm>
        </p:spPr>
        <p:txBody>
          <a:bodyPr>
            <a:noAutofit/>
          </a:bodyPr>
          <a:lstStyle/>
          <a:p>
            <a:r>
              <a:rPr lang="ru-RU" sz="3600" dirty="0" err="1"/>
              <a:t>Якщо</a:t>
            </a:r>
            <a:r>
              <a:rPr lang="ru-RU" sz="3600" dirty="0"/>
              <a:t> сторона </a:t>
            </a:r>
            <a:r>
              <a:rPr lang="ru-RU" sz="3600" dirty="0" err="1"/>
              <a:t>теодолітного</a:t>
            </a:r>
            <a:r>
              <a:rPr lang="ru-RU" sz="3600" dirty="0"/>
              <a:t> ходу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неоднаковий</a:t>
            </a:r>
            <a:r>
              <a:rPr lang="ru-RU" sz="3600" dirty="0"/>
              <a:t> кут </a:t>
            </a:r>
            <a:r>
              <a:rPr lang="ru-RU" sz="3600" dirty="0" err="1"/>
              <a:t>нахилу</a:t>
            </a:r>
            <a:r>
              <a:rPr lang="ru-RU" sz="3600" dirty="0"/>
              <a:t> по </a:t>
            </a:r>
            <a:r>
              <a:rPr lang="ru-RU" sz="3600" dirty="0" err="1"/>
              <a:t>всій</a:t>
            </a:r>
            <a:r>
              <a:rPr lang="ru-RU" sz="3600" dirty="0"/>
              <a:t> </a:t>
            </a:r>
            <a:r>
              <a:rPr lang="ru-RU" sz="3600" dirty="0" err="1"/>
              <a:t>довжині</a:t>
            </a:r>
            <a:r>
              <a:rPr lang="ru-RU" sz="3600" dirty="0"/>
              <a:t>, то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потрібно</a:t>
            </a:r>
            <a:r>
              <a:rPr lang="ru-RU" sz="3600" dirty="0"/>
              <a:t> </a:t>
            </a:r>
            <a:r>
              <a:rPr lang="ru-RU" sz="3600" dirty="0" err="1"/>
              <a:t>розділити</a:t>
            </a:r>
            <a:r>
              <a:rPr lang="ru-RU" sz="3600" dirty="0"/>
              <a:t> на </a:t>
            </a:r>
            <a:r>
              <a:rPr lang="ru-RU" sz="3600" dirty="0" err="1"/>
              <a:t>дві</a:t>
            </a:r>
            <a:r>
              <a:rPr lang="ru-RU" sz="3600" dirty="0"/>
              <a:t> (</a:t>
            </a:r>
            <a:r>
              <a:rPr lang="ru-RU" sz="3600" dirty="0" err="1"/>
              <a:t>чи</a:t>
            </a:r>
            <a:r>
              <a:rPr lang="ru-RU" sz="3600" dirty="0"/>
              <a:t> </a:t>
            </a:r>
            <a:r>
              <a:rPr lang="ru-RU" sz="3600" dirty="0" err="1"/>
              <a:t>більш</a:t>
            </a:r>
            <a:r>
              <a:rPr lang="ru-RU" sz="3600" dirty="0"/>
              <a:t>) </a:t>
            </a:r>
            <a:r>
              <a:rPr lang="ru-RU" sz="3600" dirty="0" err="1"/>
              <a:t>ділянки</a:t>
            </a:r>
            <a:r>
              <a:rPr lang="ru-RU" sz="3600" dirty="0"/>
              <a:t>, з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кожна</a:t>
            </a:r>
            <a:r>
              <a:rPr lang="ru-RU" sz="3600" dirty="0"/>
              <a:t>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постійний</a:t>
            </a:r>
            <a:r>
              <a:rPr lang="ru-RU" sz="3600" dirty="0"/>
              <a:t> кут </a:t>
            </a:r>
            <a:r>
              <a:rPr lang="ru-RU" sz="3600" dirty="0" err="1"/>
              <a:t>нахилу</a:t>
            </a:r>
            <a:r>
              <a:rPr lang="ru-RU" sz="3600" dirty="0"/>
              <a:t>. </a:t>
            </a:r>
            <a:r>
              <a:rPr lang="ru-RU" sz="3600" dirty="0" err="1"/>
              <a:t>Кожну</a:t>
            </a:r>
            <a:r>
              <a:rPr lang="ru-RU" sz="3600" dirty="0"/>
              <a:t> </a:t>
            </a:r>
            <a:r>
              <a:rPr lang="ru-RU" sz="3600" dirty="0" err="1"/>
              <a:t>ділянку</a:t>
            </a:r>
            <a:r>
              <a:rPr lang="ru-RU" sz="3600" dirty="0"/>
              <a:t> і </a:t>
            </a:r>
            <a:r>
              <a:rPr lang="ru-RU" sz="3600" dirty="0" err="1"/>
              <a:t>її</a:t>
            </a:r>
            <a:r>
              <a:rPr lang="ru-RU" sz="3600" dirty="0"/>
              <a:t> кут </a:t>
            </a:r>
            <a:r>
              <a:rPr lang="ru-RU" sz="3600" dirty="0" err="1"/>
              <a:t>нахилу</a:t>
            </a:r>
            <a:r>
              <a:rPr lang="ru-RU" sz="3600" dirty="0"/>
              <a:t> </a:t>
            </a:r>
            <a:r>
              <a:rPr lang="ru-RU" sz="3600" dirty="0" err="1"/>
              <a:t>варто</a:t>
            </a:r>
            <a:r>
              <a:rPr lang="ru-RU" sz="3600" dirty="0"/>
              <a:t> </a:t>
            </a:r>
            <a:r>
              <a:rPr lang="ru-RU" sz="3600" dirty="0" err="1"/>
              <a:t>вимірювати</a:t>
            </a:r>
            <a:r>
              <a:rPr lang="ru-RU" sz="3600" dirty="0"/>
              <a:t> </a:t>
            </a:r>
            <a:r>
              <a:rPr lang="ru-RU" sz="3600" dirty="0" err="1"/>
              <a:t>окремо</a:t>
            </a:r>
            <a:r>
              <a:rPr lang="ru-RU" sz="3600" dirty="0"/>
              <a:t> (рис. 6). </a:t>
            </a:r>
            <a:r>
              <a:rPr lang="ru-RU" sz="3600" dirty="0" err="1"/>
              <a:t>Горизонтальне</a:t>
            </a:r>
            <a:r>
              <a:rPr lang="ru-RU" sz="3600" dirty="0"/>
              <a:t> </a:t>
            </a:r>
            <a:r>
              <a:rPr lang="ru-RU" sz="3600" dirty="0" err="1"/>
              <a:t>прокладення</a:t>
            </a:r>
            <a:r>
              <a:rPr lang="ru-RU" sz="3600" dirty="0"/>
              <a:t> </a:t>
            </a:r>
            <a:r>
              <a:rPr lang="ru-RU" sz="3600" dirty="0" err="1"/>
              <a:t>такої</a:t>
            </a:r>
            <a:r>
              <a:rPr lang="ru-RU" sz="3600" dirty="0"/>
              <a:t> </a:t>
            </a:r>
            <a:r>
              <a:rPr lang="ru-RU" sz="3600" dirty="0" err="1"/>
              <a:t>сторони</a:t>
            </a:r>
            <a:r>
              <a:rPr lang="ru-RU" sz="3600" dirty="0"/>
              <a:t> ходу </a:t>
            </a:r>
            <a:r>
              <a:rPr lang="ru-RU" sz="3600" dirty="0" err="1"/>
              <a:t>дорівнює</a:t>
            </a:r>
            <a:r>
              <a:rPr lang="ru-RU" sz="3600" dirty="0"/>
              <a:t> </a:t>
            </a:r>
            <a:r>
              <a:rPr lang="ru-RU" sz="3600" dirty="0" err="1"/>
              <a:t>сумі</a:t>
            </a:r>
            <a:r>
              <a:rPr lang="ru-RU" sz="3600" dirty="0"/>
              <a:t> </a:t>
            </a:r>
            <a:r>
              <a:rPr lang="ru-RU" sz="3600" dirty="0" err="1"/>
              <a:t>горизонтальних</a:t>
            </a:r>
            <a:r>
              <a:rPr lang="ru-RU" sz="3600" dirty="0"/>
              <a:t> </a:t>
            </a:r>
            <a:r>
              <a:rPr lang="ru-RU" sz="3600" dirty="0" err="1"/>
              <a:t>прокладень</a:t>
            </a:r>
            <a:r>
              <a:rPr lang="ru-RU" sz="3600" dirty="0"/>
              <a:t> </a:t>
            </a:r>
            <a:r>
              <a:rPr lang="ru-RU" sz="3600" dirty="0" err="1"/>
              <a:t>окремих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ділянок</a:t>
            </a:r>
            <a:r>
              <a:rPr lang="ru-RU" sz="3600" dirty="0"/>
              <a:t> (на рис. 5  ).</a:t>
            </a:r>
          </a:p>
        </p:txBody>
      </p:sp>
    </p:spTree>
    <p:extLst>
      <p:ext uri="{BB962C8B-B14F-4D97-AF65-F5344CB8AC3E}">
        <p14:creationId xmlns:p14="http://schemas.microsoft.com/office/powerpoint/2010/main" val="289333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14" y="1844824"/>
            <a:ext cx="8547172" cy="33123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63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98" y="260648"/>
            <a:ext cx="8466273" cy="62724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63" y="260648"/>
            <a:ext cx="8560060" cy="64807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3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9541" y="784527"/>
            <a:ext cx="8229600" cy="4572000"/>
          </a:xfrm>
        </p:spPr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сторона ходу </a:t>
            </a:r>
            <a:r>
              <a:rPr lang="ru-RU" dirty="0" err="1"/>
              <a:t>перетинає</a:t>
            </a:r>
            <a:r>
              <a:rPr lang="ru-RU" dirty="0"/>
              <a:t> </a:t>
            </a:r>
            <a:r>
              <a:rPr lang="ru-RU" dirty="0" err="1"/>
              <a:t>вибалку</a:t>
            </a:r>
            <a:r>
              <a:rPr lang="ru-RU" dirty="0"/>
              <a:t> шириною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мірної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на </a:t>
            </a:r>
            <a:r>
              <a:rPr lang="ru-RU" dirty="0" err="1"/>
              <a:t>брівці</a:t>
            </a:r>
            <a:r>
              <a:rPr lang="ru-RU" dirty="0"/>
              <a:t> яру </a:t>
            </a:r>
            <a:r>
              <a:rPr lang="ru-RU" dirty="0" err="1"/>
              <a:t>закріплюють</a:t>
            </a:r>
            <a:r>
              <a:rPr lang="ru-RU" dirty="0"/>
              <a:t> </a:t>
            </a:r>
            <a:r>
              <a:rPr lang="ru-RU" dirty="0" err="1"/>
              <a:t>тимчасову</a:t>
            </a:r>
            <a:r>
              <a:rPr lang="ru-RU" dirty="0"/>
              <a:t> точку С и </a:t>
            </a:r>
            <a:r>
              <a:rPr lang="ru-RU" dirty="0" err="1"/>
              <a:t>вимірюють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, </a:t>
            </a:r>
            <a:r>
              <a:rPr lang="ru-RU" dirty="0" err="1"/>
              <a:t>сторони</a:t>
            </a:r>
            <a:r>
              <a:rPr lang="ru-RU" dirty="0"/>
              <a:t> ходу по </a:t>
            </a:r>
            <a:r>
              <a:rPr lang="ru-RU" dirty="0" err="1" smtClean="0"/>
              <a:t>окремості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ході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точки В до точки А) точку С </a:t>
            </a:r>
            <a:r>
              <a:rPr lang="ru-RU" dirty="0" err="1"/>
              <a:t>розташовують</a:t>
            </a:r>
            <a:r>
              <a:rPr lang="ru-RU" dirty="0"/>
              <a:t> на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брівці</a:t>
            </a:r>
            <a:r>
              <a:rPr lang="ru-RU" dirty="0"/>
              <a:t> яру.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8" y="3565366"/>
            <a:ext cx="847428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молоток</a:t>
            </a:r>
            <a:r>
              <a:rPr lang="ru-RU" dirty="0"/>
              <a:t>, </a:t>
            </a:r>
            <a:r>
              <a:rPr lang="ru-RU" dirty="0" err="1"/>
              <a:t>дерев’яні</a:t>
            </a:r>
            <a:r>
              <a:rPr lang="ru-RU" dirty="0"/>
              <a:t> </a:t>
            </a:r>
            <a:r>
              <a:rPr lang="ru-RU" dirty="0" err="1"/>
              <a:t>кілочки</a:t>
            </a:r>
            <a:r>
              <a:rPr lang="ru-RU" dirty="0"/>
              <a:t>, </a:t>
            </a:r>
            <a:r>
              <a:rPr lang="ru-RU" dirty="0" err="1"/>
              <a:t>олівець</a:t>
            </a:r>
            <a:r>
              <a:rPr lang="ru-RU" dirty="0"/>
              <a:t>, </a:t>
            </a:r>
            <a:r>
              <a:rPr lang="ru-RU" dirty="0" err="1"/>
              <a:t>мірна</a:t>
            </a:r>
            <a:r>
              <a:rPr lang="ru-RU" dirty="0"/>
              <a:t> </a:t>
            </a:r>
            <a:r>
              <a:rPr lang="ru-RU" dirty="0" err="1"/>
              <a:t>стрічка</a:t>
            </a:r>
            <a:r>
              <a:rPr lang="ru-RU" dirty="0"/>
              <a:t>, шпильки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Прилади</a:t>
            </a:r>
            <a:r>
              <a:rPr lang="ru-RU" dirty="0"/>
              <a:t> та </a:t>
            </a:r>
            <a:r>
              <a:rPr lang="ru-RU" dirty="0" err="1"/>
              <a:t>матеріали</a:t>
            </a:r>
            <a:r>
              <a:rPr lang="ru-RU" dirty="0"/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4" y="427330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682877"/>
            <a:ext cx="26479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6" y="2266510"/>
            <a:ext cx="1592957" cy="23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55" y="2347141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3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заносять</a:t>
            </a:r>
            <a:r>
              <a:rPr lang="ru-RU" dirty="0"/>
              <a:t> до </a:t>
            </a:r>
            <a:r>
              <a:rPr lang="ru-RU" dirty="0" err="1"/>
              <a:t>Відомості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в </a:t>
            </a:r>
            <a:r>
              <a:rPr lang="ru-RU" dirty="0" err="1"/>
              <a:t>теодолітному</a:t>
            </a:r>
            <a:r>
              <a:rPr lang="ru-RU" dirty="0"/>
              <a:t> </a:t>
            </a:r>
            <a:r>
              <a:rPr lang="ru-RU" dirty="0" err="1" smtClean="0"/>
              <a:t>ході</a:t>
            </a:r>
            <a:r>
              <a:rPr lang="ru-RU" dirty="0" smtClean="0"/>
              <a:t>. </a:t>
            </a:r>
            <a:r>
              <a:rPr lang="ru-RU" dirty="0" err="1"/>
              <a:t>Пройшовши</a:t>
            </a:r>
            <a:r>
              <a:rPr lang="ru-RU" dirty="0"/>
              <a:t> весь </a:t>
            </a:r>
            <a:r>
              <a:rPr lang="ru-RU" dirty="0" err="1"/>
              <a:t>теодолітний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у прямому </a:t>
            </a:r>
            <a:r>
              <a:rPr lang="ru-RU" dirty="0" err="1"/>
              <a:t>напрямку</a:t>
            </a:r>
            <a:r>
              <a:rPr lang="ru-RU" dirty="0"/>
              <a:t>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, </a:t>
            </a:r>
            <a:r>
              <a:rPr lang="ru-RU" dirty="0" err="1"/>
              <a:t>повторюючи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вимірювальні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. За </a:t>
            </a:r>
            <a:r>
              <a:rPr lang="ru-RU" dirty="0" err="1"/>
              <a:t>обмірюване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середнє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вимірів</a:t>
            </a:r>
            <a:r>
              <a:rPr lang="ru-RU" dirty="0"/>
              <a:t> (прямо і назад),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розрізняються</a:t>
            </a:r>
            <a:r>
              <a:rPr lang="ru-RU" dirty="0"/>
              <a:t> не </a:t>
            </a:r>
            <a:r>
              <a:rPr lang="ru-RU" dirty="0" err="1"/>
              <a:t>більш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1/1000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(10 см на </a:t>
            </a:r>
            <a:r>
              <a:rPr lang="ru-RU" dirty="0" err="1"/>
              <a:t>кожні</a:t>
            </a:r>
            <a:r>
              <a:rPr lang="ru-RU" dirty="0"/>
              <a:t> 100 м).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8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06" t="24342" r="23436" b="14234"/>
          <a:stretch/>
        </p:blipFill>
        <p:spPr>
          <a:xfrm>
            <a:off x="440961" y="548680"/>
            <a:ext cx="8245839" cy="55446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6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1.1.	</a:t>
            </a:r>
            <a:r>
              <a:rPr lang="ru-RU" b="1" dirty="0" err="1"/>
              <a:t>Проектування</a:t>
            </a:r>
            <a:r>
              <a:rPr lang="ru-RU" b="1" dirty="0"/>
              <a:t> </a:t>
            </a:r>
            <a:r>
              <a:rPr lang="ru-RU" b="1" dirty="0" err="1"/>
              <a:t>теодолітного</a:t>
            </a:r>
            <a:r>
              <a:rPr lang="ru-RU" b="1" dirty="0"/>
              <a:t> ходу на </a:t>
            </a:r>
            <a:r>
              <a:rPr lang="ru-RU" b="1" dirty="0" err="1"/>
              <a:t>місцевості</a:t>
            </a:r>
            <a:r>
              <a:rPr lang="ru-RU" b="1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527655" cy="489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3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теодолітної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тахеометричної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геодезичне</a:t>
            </a:r>
            <a:r>
              <a:rPr lang="ru-RU" dirty="0"/>
              <a:t> </a:t>
            </a:r>
            <a:r>
              <a:rPr lang="ru-RU" dirty="0" err="1"/>
              <a:t>зйомочне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– систему </a:t>
            </a:r>
            <a:r>
              <a:rPr lang="ru-RU" dirty="0" err="1"/>
              <a:t>закріплених</a:t>
            </a:r>
            <a:r>
              <a:rPr lang="ru-RU" dirty="0"/>
              <a:t> на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в </a:t>
            </a:r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геодезичну</a:t>
            </a:r>
            <a:r>
              <a:rPr lang="ru-RU" dirty="0"/>
              <a:t> мережу з </a:t>
            </a:r>
            <a:r>
              <a:rPr lang="ru-RU" dirty="0" err="1"/>
              <a:t>визначеними</a:t>
            </a:r>
            <a:r>
              <a:rPr lang="ru-RU" dirty="0"/>
              <a:t> координатами,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детальної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(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подробиць</a:t>
            </a:r>
            <a:r>
              <a:rPr lang="ru-RU" dirty="0"/>
              <a:t>). </a:t>
            </a:r>
            <a:r>
              <a:rPr lang="ru-RU" dirty="0" err="1"/>
              <a:t>Зйомочне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геодезичної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і </a:t>
            </a:r>
            <a:r>
              <a:rPr lang="ru-RU" dirty="0" err="1"/>
              <a:t>сіток</a:t>
            </a:r>
            <a:r>
              <a:rPr lang="ru-RU" dirty="0"/>
              <a:t> </a:t>
            </a:r>
            <a:r>
              <a:rPr lang="ru-RU" dirty="0" err="1"/>
              <a:t>згущення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72000"/>
          </a:xfrm>
        </p:spPr>
        <p:txBody>
          <a:bodyPr/>
          <a:lstStyle/>
          <a:p>
            <a:r>
              <a:rPr lang="ru-RU" dirty="0" err="1"/>
              <a:t>Зйомочне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, як правило, </a:t>
            </a:r>
            <a:r>
              <a:rPr lang="ru-RU" dirty="0" err="1"/>
              <a:t>створюється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теодолітного</a:t>
            </a:r>
            <a:r>
              <a:rPr lang="ru-RU" dirty="0"/>
              <a:t> ходу, по пунктах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прокладається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нівелювання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5593283" cy="419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2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/>
          </a:bodyPr>
          <a:lstStyle/>
          <a:p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при </a:t>
            </a:r>
            <a:r>
              <a:rPr lang="ru-RU" dirty="0" err="1"/>
              <a:t>прокладанні</a:t>
            </a:r>
            <a:r>
              <a:rPr lang="ru-RU" dirty="0"/>
              <a:t> </a:t>
            </a:r>
            <a:r>
              <a:rPr lang="ru-RU" dirty="0" err="1"/>
              <a:t>теодолітних</a:t>
            </a:r>
            <a:r>
              <a:rPr lang="ru-RU" dirty="0"/>
              <a:t> </a:t>
            </a:r>
            <a:r>
              <a:rPr lang="ru-RU" dirty="0" err="1"/>
              <a:t>ходів</a:t>
            </a:r>
            <a:r>
              <a:rPr lang="ru-RU" dirty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з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картографічного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каталогів</a:t>
            </a:r>
            <a:r>
              <a:rPr lang="ru-RU" dirty="0"/>
              <a:t> </a:t>
            </a:r>
            <a:r>
              <a:rPr lang="ru-RU" dirty="0" err="1"/>
              <a:t>планової</a:t>
            </a:r>
            <a:r>
              <a:rPr lang="ru-RU" dirty="0"/>
              <a:t> і </a:t>
            </a:r>
            <a:r>
              <a:rPr lang="ru-RU" dirty="0" err="1"/>
              <a:t>висотної</a:t>
            </a:r>
            <a:r>
              <a:rPr lang="ru-RU" dirty="0"/>
              <a:t> мереж,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проекту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  <a:p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теодолітного</a:t>
            </a:r>
            <a:r>
              <a:rPr lang="ru-RU" dirty="0"/>
              <a:t> ходу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(при </a:t>
            </a:r>
            <a:r>
              <a:rPr lang="ru-RU" dirty="0" err="1"/>
              <a:t>наявності</a:t>
            </a:r>
            <a:r>
              <a:rPr lang="ru-RU" dirty="0"/>
              <a:t>) на </a:t>
            </a:r>
            <a:r>
              <a:rPr lang="ru-RU" dirty="0" err="1"/>
              <a:t>фотоплані</a:t>
            </a:r>
            <a:r>
              <a:rPr lang="ru-RU" dirty="0"/>
              <a:t> масштабу 1:5000.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пунктами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вибирати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40 </a:t>
            </a:r>
            <a:r>
              <a:rPr lang="ru-RU" dirty="0"/>
              <a:t>м до 350 </a:t>
            </a:r>
            <a:r>
              <a:rPr lang="ru-RU" dirty="0" smtClean="0"/>
              <a:t>м.</a:t>
            </a:r>
          </a:p>
          <a:p>
            <a:r>
              <a:rPr lang="uk-UA" dirty="0"/>
              <a:t>Якщо ділянка земної поверхні, де виконується зйомка, невелика, проектування теодолітного ходу можна виконати безпосередньо на місцевості.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02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розімкнутий</a:t>
            </a:r>
            <a:r>
              <a:rPr lang="ru-RU" dirty="0" smtClean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Форма </a:t>
            </a:r>
            <a:r>
              <a:rPr lang="ru-RU" dirty="0" err="1"/>
              <a:t>теодолітного</a:t>
            </a:r>
            <a:r>
              <a:rPr lang="ru-RU" dirty="0"/>
              <a:t> ходу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довільною</a:t>
            </a:r>
            <a:r>
              <a:rPr lang="ru-RU" dirty="0"/>
              <a:t>:</a:t>
            </a:r>
          </a:p>
        </p:txBody>
      </p:sp>
      <p:pic>
        <p:nvPicPr>
          <p:cNvPr id="4" name="Рисунок 3" descr="Рис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3" t="-2750" r="-4193" b="-2750"/>
          <a:stretch>
            <a:fillRect/>
          </a:stretch>
        </p:blipFill>
        <p:spPr bwMode="auto">
          <a:xfrm>
            <a:off x="4067944" y="620688"/>
            <a:ext cx="4800570" cy="5864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2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287" y="1344072"/>
            <a:ext cx="7649426" cy="52168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тандартний</a:t>
            </a:r>
            <a:r>
              <a:rPr lang="ru-RU" dirty="0" smtClean="0"/>
              <a:t> </a:t>
            </a:r>
            <a:r>
              <a:rPr lang="ru-RU" dirty="0" err="1"/>
              <a:t>замкнутий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787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917</Words>
  <Application>Microsoft Office PowerPoint</Application>
  <PresentationFormat>Экран (4:3)</PresentationFormat>
  <Paragraphs>40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Constantia</vt:lpstr>
      <vt:lpstr>Wingdings 2</vt:lpstr>
      <vt:lpstr>Бумажная</vt:lpstr>
      <vt:lpstr>Microsoft Equation 3.0</vt:lpstr>
      <vt:lpstr>Лабораторна робота № 1. Проектування, рекогностування і закладка пунктів зйомочного обґрунтування. Лінійні вимірювання на місцевості </vt:lpstr>
      <vt:lpstr>Завдання: </vt:lpstr>
      <vt:lpstr>Прилади та матеріали: </vt:lpstr>
      <vt:lpstr>1.1. Проектування теодолітного ходу на місцевості.</vt:lpstr>
      <vt:lpstr>Презентация PowerPoint</vt:lpstr>
      <vt:lpstr>Презентация PowerPoint</vt:lpstr>
      <vt:lpstr>Презентация PowerPoint</vt:lpstr>
      <vt:lpstr>Форма теодолітного ходу може бути довільною:</vt:lpstr>
      <vt:lpstr>Стандартний замкнутий хід </vt:lpstr>
      <vt:lpstr>Замкнутий хід із двома вихідними пунктами у середині ходу</vt:lpstr>
      <vt:lpstr>Презентация PowerPoint</vt:lpstr>
      <vt:lpstr>Презентация PowerPoint</vt:lpstr>
      <vt:lpstr>Презентация PowerPoint</vt:lpstr>
      <vt:lpstr>Закріплення пункту теодолітного ходу</vt:lpstr>
      <vt:lpstr>Презентация PowerPoint</vt:lpstr>
      <vt:lpstr>Презентация PowerPoint</vt:lpstr>
      <vt:lpstr>Презентация PowerPoint</vt:lpstr>
      <vt:lpstr>Презентация PowerPoint</vt:lpstr>
      <vt:lpstr>2.2. Вимірювання відстаней мірною стрічкою (рулеткою)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Якщо сторона теодолітного ходу має неоднаковий кут нахилу по всій довжині, то її потрібно розділити на дві (чи більш) ділянки, з яких кожна має постійний кут нахилу. Кожну ділянку і її кут нахилу варто вимірювати окремо (рис. 6). Горизонтальне прокладення такої сторони ходу дорівнює сумі горизонтальних прокладень окремих її ділянок (на рис. 5  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№ 1. Проектування, рекогностування і закладка пунктів зйомочного обґрунтування. Лінійні вимірювання на місцевості </dc:title>
  <dc:creator>ворона</dc:creator>
  <cp:lastModifiedBy>Home</cp:lastModifiedBy>
  <cp:revision>11</cp:revision>
  <dcterms:created xsi:type="dcterms:W3CDTF">2022-09-04T17:36:04Z</dcterms:created>
  <dcterms:modified xsi:type="dcterms:W3CDTF">2022-09-04T20:07:32Z</dcterms:modified>
</cp:coreProperties>
</file>