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30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6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31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0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34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48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60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9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24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08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F0BC-49A9-42E3-8EA1-791C0BF12958}" type="datetimeFigureOut">
              <a:rPr lang="uk-UA" smtClean="0"/>
              <a:t>26.11.2020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3571-A006-4EA0-9FD0-3C32380DF3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06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7200" b="1" dirty="0" smtClean="0"/>
              <a:t>Середовище розробки </a:t>
            </a:r>
            <a:r>
              <a:rPr lang="en-US" sz="7200" b="1" dirty="0" smtClean="0"/>
              <a:t>Arduino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4752" y="5445457"/>
            <a:ext cx="9144000" cy="105087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endParaRPr lang="uk-UA" dirty="0" smtClean="0"/>
          </a:p>
          <a:p>
            <a:pPr algn="r"/>
            <a:r>
              <a:rPr lang="uk-UA" dirty="0" smtClean="0"/>
              <a:t>Житомирська політехніка, доцент </a:t>
            </a:r>
            <a:r>
              <a:rPr lang="uk-UA" dirty="0" err="1" smtClean="0"/>
              <a:t>Шавурський</a:t>
            </a:r>
            <a:r>
              <a:rPr lang="uk-UA" dirty="0" smtClean="0"/>
              <a:t> Ю.О.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91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467" y="900460"/>
            <a:ext cx="107817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u="none" strike="noStrike" baseline="0" dirty="0" smtClean="0">
                <a:latin typeface="TimesNewRoman,Bold"/>
              </a:rPr>
              <a:t>Операторні дужки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Операторні дужки виділяють фрагмент коду для компілятора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Блок коду завжди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відкривається символом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{ </a:t>
            </a:r>
            <a:r>
              <a:rPr lang="uk-UA" b="0" i="0" u="none" strike="noStrike" baseline="0" dirty="0" smtClean="0">
                <a:latin typeface="TimesNewRoman"/>
              </a:rPr>
              <a:t>і завершується символом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}. </a:t>
            </a:r>
            <a:r>
              <a:rPr lang="uk-UA" b="0" i="0" u="none" strike="noStrike" baseline="0" dirty="0" smtClean="0">
                <a:latin typeface="TimesNewRoman"/>
              </a:rPr>
              <a:t>Між ними можуть бути розміщені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команди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опис змінних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тощо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Всі змінні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описи процедур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та інші об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’</a:t>
            </a:r>
            <a:r>
              <a:rPr lang="uk-UA" b="0" i="0" u="none" strike="noStrike" baseline="0" dirty="0" smtClean="0">
                <a:latin typeface="TimesNewRoman"/>
              </a:rPr>
              <a:t>єкти задані у дужках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після закриття дужок стають недоступними для компілятора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Вважають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що операторні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дужки задають область видимості для описаних параметрів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Область видимості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простягається від моменту опису до закриття відповідної операторні дужки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uk-UA" b="1" i="0" u="none" strike="noStrike" baseline="0" dirty="0" smtClean="0">
                <a:latin typeface="TimesNewRoman,Bold"/>
              </a:rPr>
              <a:t>Типи даних і змінні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У середовищі розробки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Arduino </a:t>
            </a:r>
            <a:r>
              <a:rPr lang="uk-UA" b="0" i="0" u="none" strike="noStrike" baseline="0" dirty="0" smtClean="0">
                <a:latin typeface="TimesNewRoman"/>
              </a:rPr>
              <a:t>С є відмінність між великими та малими символами у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імені змінної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Також не на першій позиції в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Arduino </a:t>
            </a:r>
            <a:r>
              <a:rPr lang="uk-UA" b="0" i="0" u="none" strike="noStrike" baseline="0" dirty="0" smtClean="0">
                <a:latin typeface="TimesNewRoman"/>
              </a:rPr>
              <a:t>у іменах змінних допускається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вживання символу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_ </a:t>
            </a:r>
            <a:r>
              <a:rPr lang="uk-UA" b="0" i="0" u="none" strike="noStrike" baseline="0" dirty="0" smtClean="0">
                <a:latin typeface="TimesNewRoman"/>
              </a:rPr>
              <a:t>і цифр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Ключові слова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(</a:t>
            </a:r>
            <a:r>
              <a:rPr lang="uk-UA" b="0" i="0" u="none" strike="noStrike" baseline="0" dirty="0" err="1" smtClean="0">
                <a:latin typeface="Times New Roman" panose="02020603050405020304" pitchFamily="18" charset="0"/>
              </a:rPr>
              <a:t>if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err="1" smtClean="0">
                <a:latin typeface="Times New Roman" panose="02020603050405020304" pitchFamily="18" charset="0"/>
              </a:rPr>
              <a:t>while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err="1" smtClean="0">
                <a:latin typeface="Times New Roman" panose="02020603050405020304" pitchFamily="18" charset="0"/>
              </a:rPr>
              <a:t>do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uk-UA" b="0" i="0" u="none" strike="noStrike" baseline="0" dirty="0" smtClean="0">
                <a:latin typeface="TimesNewRoman"/>
              </a:rPr>
              <a:t>і </a:t>
            </a:r>
            <a:r>
              <a:rPr lang="uk-UA" b="0" i="0" u="none" strike="noStrike" baseline="0" dirty="0" err="1" smtClean="0">
                <a:latin typeface="TimesNewRoman"/>
              </a:rPr>
              <a:t>т</a:t>
            </a:r>
            <a:r>
              <a:rPr lang="uk-UA" b="0" i="0" u="none" strike="noStrike" baseline="0" dirty="0" err="1" smtClean="0">
                <a:latin typeface="Times New Roman" panose="02020603050405020304" pitchFamily="18" charset="0"/>
              </a:rPr>
              <a:t>.</a:t>
            </a:r>
            <a:r>
              <a:rPr lang="uk-UA" b="0" i="0" u="none" strike="noStrike" baseline="0" dirty="0" err="1" smtClean="0">
                <a:latin typeface="TimesNewRoman"/>
              </a:rPr>
              <a:t>д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.) </a:t>
            </a:r>
            <a:r>
              <a:rPr lang="uk-UA" b="0" i="0" u="none" strike="noStrike" baseline="0" dirty="0" smtClean="0">
                <a:latin typeface="TimesNewRoman"/>
              </a:rPr>
              <a:t>не можуть бути іменами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змінних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Імена глобальних змінних і функцій не можуть збігатися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Крім того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не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допускається одночасне завдання функцій і локальних змінних з одним і тим же ім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'</a:t>
            </a:r>
            <a:r>
              <a:rPr lang="uk-UA" b="0" i="0" u="none" strike="noStrike" baseline="0" dirty="0" smtClean="0">
                <a:latin typeface="TimesNewRoman"/>
              </a:rPr>
              <a:t>ям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Для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опису у розпорядженні програміста є різні типи змінних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Тип змінної завжди потрібно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ставити перед її описом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Якщо змінна оголошується в межах функції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процедури або як аргумент функції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вона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є локальною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Це означає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що змінна існує тільки всередині своєї функції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Змінна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оголошена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поза функцією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є глобальною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Вона визначена для всіх функцій в межах програми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7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byte Variable;</a:t>
            </a:r>
          </a:p>
          <a:p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ru-RU" b="1" i="0" u="none" strike="noStrike" baseline="0" dirty="0" err="1" smtClean="0">
                <a:latin typeface="CourierNew,Bold"/>
              </a:rPr>
              <a:t>Змінна</a:t>
            </a:r>
            <a:r>
              <a:rPr lang="ru-RU" b="1" i="0" u="none" strike="noStrike" baseline="0" dirty="0" smtClean="0">
                <a:latin typeface="CourierNew,Bold"/>
              </a:rPr>
              <a:t> типу </a:t>
            </a:r>
            <a:r>
              <a:rPr lang="ru-RU" b="1" i="0" u="none" strike="noStrike" baseline="0" dirty="0" err="1" smtClean="0">
                <a:latin typeface="Courier New" panose="02070309020205020404" pitchFamily="49" charset="0"/>
              </a:rPr>
              <a:t>byte</a:t>
            </a:r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, </a:t>
            </a:r>
            <a:r>
              <a:rPr lang="ru-RU" b="1" i="0" u="none" strike="noStrike" baseline="0" dirty="0" smtClean="0">
                <a:latin typeface="CourierNew,Bold"/>
              </a:rPr>
              <a:t>вона </a:t>
            </a:r>
            <a:r>
              <a:rPr lang="ru-RU" b="1" i="0" u="none" strike="noStrike" baseline="0" dirty="0" err="1" smtClean="0">
                <a:latin typeface="CourierNew,Bold"/>
              </a:rPr>
              <a:t>може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набувати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значень</a:t>
            </a:r>
            <a:endParaRPr lang="ru-RU" b="1" i="0" u="none" strike="noStrike" baseline="0" dirty="0" smtClean="0">
              <a:latin typeface="CourierNew,Bold"/>
            </a:endParaRP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Від 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0 </a:t>
            </a:r>
            <a:r>
              <a:rPr lang="uk-UA" b="1" i="0" u="none" strike="noStrike" baseline="0" dirty="0" smtClean="0">
                <a:latin typeface="CourierNew,Bold"/>
              </a:rPr>
              <a:t>до 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255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float PI = 3.1415; // </a:t>
            </a:r>
            <a:r>
              <a:rPr lang="uk-UA" b="1" i="0" u="none" strike="noStrike" baseline="0" dirty="0" smtClean="0">
                <a:latin typeface="CourierNew,Bold"/>
              </a:rPr>
              <a:t>Константа </a:t>
            </a:r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PI </a:t>
            </a:r>
            <a:r>
              <a:rPr lang="uk-UA" b="1" i="0" u="none" strike="noStrike" baseline="0" dirty="0" smtClean="0">
                <a:latin typeface="CourierNew,Bold"/>
              </a:rPr>
              <a:t>оголошена як </a:t>
            </a:r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Float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int </a:t>
            </a:r>
            <a:r>
              <a:rPr lang="en-US" b="1" i="0" u="none" strike="noStrike" baseline="0" dirty="0" err="1" smtClean="0">
                <a:latin typeface="Courier New" panose="02070309020205020404" pitchFamily="49" charset="0"/>
              </a:rPr>
              <a:t>myArray</a:t>
            </a:r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[10]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//*********************************************************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Масив </a:t>
            </a:r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Byte, </a:t>
            </a:r>
            <a:r>
              <a:rPr lang="uk-UA" b="1" i="0" u="none" strike="noStrike" baseline="0" dirty="0" smtClean="0">
                <a:latin typeface="CourierNew,Bold"/>
              </a:rPr>
              <a:t>оголошений складається</a:t>
            </a:r>
          </a:p>
          <a:p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ru-RU" b="1" i="0" u="none" strike="noStrike" baseline="0" dirty="0" smtClean="0">
                <a:latin typeface="CourierNew,Bold"/>
              </a:rPr>
              <a:t>З </a:t>
            </a:r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10 </a:t>
            </a:r>
            <a:r>
              <a:rPr lang="ru-RU" b="1" i="0" u="none" strike="noStrike" baseline="0" dirty="0" err="1" smtClean="0">
                <a:latin typeface="CourierNew,Bold"/>
              </a:rPr>
              <a:t>елементів</a:t>
            </a:r>
            <a:r>
              <a:rPr lang="ru-RU" b="1" i="0" u="none" strike="noStrike" baseline="0" dirty="0" smtClean="0">
                <a:latin typeface="CourierNew,Bold"/>
              </a:rPr>
              <a:t> типу </a:t>
            </a:r>
            <a:r>
              <a:rPr lang="ru-RU" b="1" i="0" u="none" strike="noStrike" baseline="0" dirty="0" err="1" smtClean="0">
                <a:latin typeface="Courier New" panose="02070309020205020404" pitchFamily="49" charset="0"/>
              </a:rPr>
              <a:t>Int</a:t>
            </a:r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.</a:t>
            </a:r>
          </a:p>
          <a:p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ru-RU" b="1" i="0" u="none" strike="noStrike" baseline="0" dirty="0" smtClean="0">
                <a:latin typeface="CourierNew,Bold"/>
              </a:rPr>
              <a:t>До </a:t>
            </a:r>
            <a:r>
              <a:rPr lang="ru-RU" b="1" i="0" u="none" strike="noStrike" baseline="0" dirty="0" err="1" smtClean="0">
                <a:latin typeface="CourierNew,Bold"/>
              </a:rPr>
              <a:t>відповідного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елементу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звертаються</a:t>
            </a:r>
            <a:r>
              <a:rPr lang="ru-RU" b="1" i="0" u="none" strike="noStrike" baseline="0" dirty="0" smtClean="0">
                <a:latin typeface="CourierNew,Bold"/>
              </a:rPr>
              <a:t> через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Покажчик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: </a:t>
            </a:r>
            <a:r>
              <a:rPr lang="en-US" b="1" i="0" u="none" strike="noStrike" baseline="0" dirty="0" err="1" smtClean="0">
                <a:latin typeface="Courier New" panose="02070309020205020404" pitchFamily="49" charset="0"/>
              </a:rPr>
              <a:t>Var</a:t>
            </a:r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 (x)</a:t>
            </a:r>
          </a:p>
          <a:p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ru-RU" b="1" i="0" u="none" strike="noStrike" baseline="0" dirty="0" err="1" smtClean="0">
                <a:latin typeface="CourierNew,Bold"/>
              </a:rPr>
              <a:t>Нумерація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елементів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масивів</a:t>
            </a:r>
            <a:r>
              <a:rPr lang="ru-RU" b="1" i="0" u="none" strike="noStrike" baseline="0" dirty="0" smtClean="0">
                <a:latin typeface="CourierNew,Bold"/>
              </a:rPr>
              <a:t> </a:t>
            </a:r>
            <a:r>
              <a:rPr lang="ru-RU" b="1" i="0" u="none" strike="noStrike" baseline="0" dirty="0" err="1" smtClean="0">
                <a:latin typeface="CourierNew,Bold"/>
              </a:rPr>
              <a:t>починається</a:t>
            </a:r>
            <a:r>
              <a:rPr lang="ru-RU" b="1" i="0" u="none" strike="noStrike" baseline="0" dirty="0" smtClean="0">
                <a:latin typeface="CourierNew,Bold"/>
              </a:rPr>
              <a:t> з </a:t>
            </a:r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0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//*********************************************************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121624" y="477672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Приклад написання коду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271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1" y="375483"/>
            <a:ext cx="1169613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0" u="none" strike="noStrike" baseline="0" dirty="0" smtClean="0">
                <a:latin typeface="TimesNewRoman,Bold"/>
              </a:rPr>
              <a:t>Стандартні типи даних</a:t>
            </a:r>
          </a:p>
          <a:p>
            <a:pPr algn="ctr"/>
            <a:r>
              <a:rPr lang="en-US" b="1" i="0" u="none" strike="noStrike" baseline="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Void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Змінна</a:t>
            </a:r>
            <a:r>
              <a:rPr lang="ru-RU" b="0" i="0" u="none" strike="noStrike" baseline="0" dirty="0" smtClean="0">
                <a:latin typeface="TimesNewRoman"/>
              </a:rPr>
              <a:t> типу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Void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smtClean="0">
                <a:latin typeface="TimesNewRoman"/>
              </a:rPr>
              <a:t>не </a:t>
            </a:r>
            <a:r>
              <a:rPr lang="ru-RU" b="0" i="0" u="none" strike="noStrike" baseline="0" dirty="0" err="1" smtClean="0">
                <a:latin typeface="TimesNewRoman"/>
              </a:rPr>
              <a:t>займає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місце</a:t>
            </a:r>
            <a:r>
              <a:rPr lang="ru-RU" b="0" i="0" u="none" strike="noStrike" baseline="0" dirty="0" smtClean="0">
                <a:latin typeface="TimesNewRoman"/>
              </a:rPr>
              <a:t> у </a:t>
            </a:r>
            <a:r>
              <a:rPr lang="ru-RU" b="0" i="0" u="none" strike="noStrike" baseline="0" dirty="0" err="1" smtClean="0">
                <a:latin typeface="TimesNewRoman"/>
              </a:rPr>
              <a:t>пам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'</a:t>
            </a:r>
            <a:r>
              <a:rPr lang="ru-RU" b="0" i="0" u="none" strike="noStrike" baseline="0" dirty="0" err="1" smtClean="0">
                <a:latin typeface="TimesNewRoman"/>
              </a:rPr>
              <a:t>яті</a:t>
            </a:r>
            <a:r>
              <a:rPr lang="ru-RU" b="0" i="0" u="none" strike="noStrike" baseline="0" dirty="0" smtClean="0">
                <a:latin typeface="TimesNewRoman"/>
              </a:rPr>
              <a:t> і служить </a:t>
            </a:r>
            <a:r>
              <a:rPr lang="ru-RU" b="0" i="0" u="none" strike="noStrike" baseline="0" dirty="0" err="1" smtClean="0">
                <a:latin typeface="TimesNewRoman"/>
              </a:rPr>
              <a:t>лише</a:t>
            </a:r>
            <a:r>
              <a:rPr lang="ru-RU" b="0" i="0" u="none" strike="noStrike" baseline="0" dirty="0" smtClean="0">
                <a:latin typeface="TimesNewRoman"/>
              </a:rPr>
              <a:t> для того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 smtClean="0">
                <a:latin typeface="TimesNewRoman"/>
              </a:rPr>
              <a:t>щоб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вказати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що</a:t>
            </a:r>
            <a:r>
              <a:rPr lang="ru-RU" b="0" i="0" u="none" strike="noStrike" baseline="0" dirty="0" smtClean="0">
                <a:latin typeface="TimesNewRoman"/>
              </a:rPr>
              <a:t> процедура не </a:t>
            </a:r>
            <a:r>
              <a:rPr lang="ru-RU" b="0" i="0" u="none" strike="noStrike" baseline="0" dirty="0" err="1" smtClean="0">
                <a:latin typeface="TimesNewRoman"/>
              </a:rPr>
              <a:t>повертає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значення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або</a:t>
            </a:r>
            <a:r>
              <a:rPr lang="ru-RU" b="0" i="0" u="none" strike="noStrike" baseline="0" dirty="0" smtClean="0">
                <a:latin typeface="TimesNewRoman"/>
              </a:rPr>
              <a:t> для того </a:t>
            </a:r>
            <a:r>
              <a:rPr lang="ru-RU" b="0" i="0" u="none" strike="noStrike" baseline="0" dirty="0" err="1" smtClean="0">
                <a:latin typeface="TimesNewRoman"/>
              </a:rPr>
              <a:t>щоб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взяти</a:t>
            </a:r>
            <a:r>
              <a:rPr lang="ru-RU" b="0" i="0" u="none" strike="noStrike" baseline="0" dirty="0" smtClean="0">
                <a:latin typeface="TimesNewRoman"/>
              </a:rPr>
              <a:t> адресу </a:t>
            </a:r>
            <a:r>
              <a:rPr lang="ru-RU" b="0" i="0" u="none" strike="noStrike" baseline="0" dirty="0" err="1" smtClean="0">
                <a:latin typeface="TimesNewRoman"/>
              </a:rPr>
              <a:t>якогось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об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’</a:t>
            </a:r>
            <a:r>
              <a:rPr lang="ru-RU" b="0" i="0" u="none" strike="noStrike" baseline="0" dirty="0" err="1" smtClean="0">
                <a:latin typeface="TimesNewRoman"/>
              </a:rPr>
              <a:t>єкта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іншого</a:t>
            </a:r>
            <a:r>
              <a:rPr lang="ru-RU" b="0" i="0" u="none" strike="noStrike" baseline="0" dirty="0" smtClean="0">
                <a:latin typeface="TimesNewRoman"/>
              </a:rPr>
              <a:t> типу </a:t>
            </a:r>
            <a:r>
              <a:rPr lang="uk-UA" b="0" i="0" u="none" strike="noStrike" baseline="0" dirty="0" smtClean="0">
                <a:latin typeface="TimesNewRoman"/>
              </a:rPr>
              <a:t>у пам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'</a:t>
            </a:r>
            <a:r>
              <a:rPr lang="uk-UA" b="0" i="0" u="none" strike="noStrike" baseline="0" dirty="0" smtClean="0">
                <a:latin typeface="TimesNewRoman"/>
              </a:rPr>
              <a:t>яті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b="1" i="0" u="none" strike="noStrike" baseline="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Boolean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Змінна</a:t>
            </a:r>
            <a:r>
              <a:rPr lang="ru-RU" b="0" i="0" u="none" strike="noStrike" baseline="0" dirty="0" smtClean="0">
                <a:latin typeface="TimesNewRoman"/>
              </a:rPr>
              <a:t> типу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Boolean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може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мати</a:t>
            </a:r>
            <a:r>
              <a:rPr lang="ru-RU" b="0" i="0" u="none" strike="noStrike" baseline="0" dirty="0" smtClean="0">
                <a:latin typeface="TimesNewRoman"/>
              </a:rPr>
              <a:t> два </a:t>
            </a:r>
            <a:r>
              <a:rPr lang="ru-RU" b="0" i="0" u="none" strike="noStrike" baseline="0" dirty="0" err="1" smtClean="0">
                <a:latin typeface="TimesNewRoman"/>
              </a:rPr>
              <a:t>стани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: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true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(</a:t>
            </a:r>
            <a:r>
              <a:rPr lang="ru-RU" b="0" i="0" u="none" strike="noStrike" baseline="0" dirty="0" err="1" smtClean="0">
                <a:latin typeface="TimesNewRoman"/>
              </a:rPr>
              <a:t>істина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) </a:t>
            </a:r>
            <a:r>
              <a:rPr lang="ru-RU" b="0" i="0" u="none" strike="noStrike" baseline="0" dirty="0" err="1" smtClean="0">
                <a:latin typeface="TimesNewRoman"/>
              </a:rPr>
              <a:t>або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false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(</a:t>
            </a:r>
            <a:r>
              <a:rPr lang="ru-RU" b="0" i="0" u="none" strike="noStrike" baseline="0" dirty="0" smtClean="0">
                <a:latin typeface="TimesNewRoman"/>
              </a:rPr>
              <a:t>неправда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). </a:t>
            </a:r>
            <a:r>
              <a:rPr lang="ru-RU" b="0" i="0" u="none" strike="noStrike" baseline="0" dirty="0" err="1" smtClean="0">
                <a:latin typeface="TimesNewRoman"/>
              </a:rPr>
              <a:t>Така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uk-UA" b="0" i="0" u="none" strike="noStrike" baseline="0" dirty="0" smtClean="0">
                <a:latin typeface="TimesNewRoman"/>
              </a:rPr>
              <a:t>змінна займає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1 </a:t>
            </a:r>
            <a:r>
              <a:rPr lang="uk-UA" b="0" i="0" u="none" strike="noStrike" baseline="0" dirty="0" smtClean="0">
                <a:latin typeface="TimesNewRoman"/>
              </a:rPr>
              <a:t>байт в пам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'</a:t>
            </a:r>
            <a:r>
              <a:rPr lang="uk-UA" b="0" i="0" u="none" strike="noStrike" baseline="0" dirty="0" smtClean="0">
                <a:latin typeface="TimesNewRoman"/>
              </a:rPr>
              <a:t>яті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Значення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true </a:t>
            </a:r>
            <a:r>
              <a:rPr lang="uk-UA" b="0" i="0" u="none" strike="noStrike" baseline="0" dirty="0" smtClean="0">
                <a:latin typeface="TimesNewRoman"/>
              </a:rPr>
              <a:t>відповідає одиниці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a false - </a:t>
            </a:r>
            <a:r>
              <a:rPr lang="uk-UA" b="0" i="0" u="none" strike="noStrike" baseline="0" dirty="0" smtClean="0">
                <a:latin typeface="TimesNewRoman"/>
              </a:rPr>
              <a:t>це стан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відмінний від логічної одиниці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b="1" i="0" u="none" strike="noStrike" baseline="0" dirty="0" err="1" smtClean="0">
                <a:latin typeface="Courier New" panose="02070309020205020404" pitchFamily="49" charset="0"/>
              </a:rPr>
              <a:t>boolean</a:t>
            </a:r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 Load = true; // </a:t>
            </a:r>
            <a:r>
              <a:rPr lang="uk-UA" b="1" i="0" u="none" strike="noStrike" baseline="0" dirty="0" smtClean="0">
                <a:latin typeface="CourierNew,Bold"/>
              </a:rPr>
              <a:t>Змінна істинна</a:t>
            </a:r>
          </a:p>
          <a:p>
            <a:pPr algn="ctr"/>
            <a:r>
              <a:rPr lang="en-US" b="1" i="0" u="none" strike="noStrike" baseline="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Byte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Змінна</a:t>
            </a:r>
            <a:r>
              <a:rPr lang="ru-RU" b="0" i="0" u="none" strike="noStrike" baseline="0" dirty="0" smtClean="0">
                <a:latin typeface="TimesNewRoman"/>
              </a:rPr>
              <a:t> типу байт </a:t>
            </a:r>
            <a:r>
              <a:rPr lang="ru-RU" b="0" i="0" u="none" strike="noStrike" baseline="0" dirty="0" err="1" smtClean="0">
                <a:latin typeface="TimesNewRoman"/>
              </a:rPr>
              <a:t>має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8 </a:t>
            </a:r>
            <a:r>
              <a:rPr lang="ru-RU" b="0" i="0" u="none" strike="noStrike" baseline="0" dirty="0" err="1" smtClean="0">
                <a:latin typeface="TimesNewRoman"/>
              </a:rPr>
              <a:t>біт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smtClean="0">
                <a:latin typeface="TimesNewRoman"/>
              </a:rPr>
              <a:t>тому вона </a:t>
            </a:r>
            <a:r>
              <a:rPr lang="ru-RU" b="0" i="0" u="none" strike="noStrike" baseline="0" dirty="0" err="1" smtClean="0">
                <a:latin typeface="TimesNewRoman"/>
              </a:rPr>
              <a:t>може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приймати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значення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від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0 </a:t>
            </a:r>
            <a:r>
              <a:rPr lang="ru-RU" b="0" i="0" u="none" strike="noStrike" baseline="0" dirty="0" smtClean="0">
                <a:latin typeface="TimesNewRoman"/>
              </a:rPr>
              <a:t>до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255 </a:t>
            </a:r>
            <a:r>
              <a:rPr lang="ru-RU" b="0" i="0" u="none" strike="noStrike" baseline="0" dirty="0" err="1" smtClean="0">
                <a:latin typeface="TimesNewRoman"/>
              </a:rPr>
              <a:t>чи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від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- 128 </a:t>
            </a:r>
            <a:r>
              <a:rPr lang="ru-RU" b="0" i="0" u="none" strike="noStrike" baseline="0" dirty="0" smtClean="0">
                <a:latin typeface="TimesNewRoman"/>
              </a:rPr>
              <a:t>до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127. </a:t>
            </a:r>
            <a:r>
              <a:rPr lang="ru-RU" b="0" i="0" u="none" strike="noStrike" baseline="0" dirty="0" smtClean="0">
                <a:latin typeface="TimesNewRoman"/>
              </a:rPr>
              <a:t>Для  </a:t>
            </a:r>
            <a:r>
              <a:rPr lang="ru-RU" b="0" i="0" u="none" strike="noStrike" baseline="0" dirty="0" err="1" smtClean="0">
                <a:latin typeface="TimesNewRoman"/>
              </a:rPr>
              <a:t>визначення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діапазону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використовують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специфікатор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signed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smtClean="0">
                <a:latin typeface="TimesNewRoman"/>
              </a:rPr>
              <a:t>для чисел </a:t>
            </a:r>
            <a:r>
              <a:rPr lang="ru-RU" b="0" i="0" u="none" strike="noStrike" baseline="0" dirty="0" err="1" smtClean="0">
                <a:latin typeface="TimesNewRoman"/>
              </a:rPr>
              <a:t>із</a:t>
            </a:r>
            <a:r>
              <a:rPr lang="ru-RU" b="0" i="0" u="none" strike="noStrike" baseline="0" dirty="0" smtClean="0">
                <a:latin typeface="TimesNewRoman"/>
              </a:rPr>
              <a:t> знаком та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unsigned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smtClean="0">
                <a:latin typeface="TimesNewRoman"/>
              </a:rPr>
              <a:t>для чисел без знаку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smtClean="0">
                <a:latin typeface="TimesNewRoman"/>
              </a:rPr>
              <a:t>За </a:t>
            </a:r>
            <a:r>
              <a:rPr lang="ru-RU" b="0" i="0" u="none" strike="noStrike" baseline="0" dirty="0" err="1" smtClean="0">
                <a:latin typeface="TimesNewRoman"/>
              </a:rPr>
              <a:t>замовчування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byte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- </a:t>
            </a:r>
            <a:r>
              <a:rPr lang="ru-RU" b="0" i="0" u="none" strike="noStrike" baseline="0" dirty="0" smtClean="0">
                <a:latin typeface="TimesNewRoman"/>
              </a:rPr>
              <a:t>число без знака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 smtClean="0">
                <a:latin typeface="TimesNewRoman"/>
              </a:rPr>
              <a:t>Тобто</a:t>
            </a:r>
            <a:r>
              <a:rPr lang="ru-RU" b="0" i="0" u="none" strike="noStrike" baseline="0" dirty="0" smtClean="0">
                <a:latin typeface="TimesNewRoman"/>
              </a:rPr>
              <a:t> при </a:t>
            </a:r>
            <a:r>
              <a:rPr lang="uk-UA" b="0" i="0" u="none" strike="noStrike" baseline="0" dirty="0" smtClean="0">
                <a:latin typeface="TimesNewRoman"/>
              </a:rPr>
              <a:t>описі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signed byte Var1 = 0;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unsigned byte Var2 = 0;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Змінна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Var1 </a:t>
            </a:r>
            <a:r>
              <a:rPr lang="ru-RU" b="0" i="0" u="none" strike="noStrike" baseline="0" dirty="0" smtClean="0">
                <a:latin typeface="TimesNewRoman"/>
              </a:rPr>
              <a:t>буде </a:t>
            </a:r>
            <a:r>
              <a:rPr lang="ru-RU" b="0" i="0" u="none" strike="noStrike" baseline="0" dirty="0" err="1" smtClean="0">
                <a:latin typeface="TimesNewRoman"/>
              </a:rPr>
              <a:t>змінюватись</a:t>
            </a:r>
            <a:r>
              <a:rPr lang="ru-RU" b="0" i="0" u="none" strike="noStrike" baseline="0" dirty="0" smtClean="0">
                <a:latin typeface="TimesNewRoman"/>
              </a:rPr>
              <a:t> у межах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-128...127, </a:t>
            </a:r>
            <a:r>
              <a:rPr lang="ru-RU" b="0" i="0" u="none" strike="noStrike" baseline="0" dirty="0" smtClean="0">
                <a:latin typeface="TimesNewRoman"/>
              </a:rPr>
              <a:t>а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Var2 </a:t>
            </a:r>
            <a:r>
              <a:rPr lang="ru-RU" b="0" i="0" u="none" strike="noStrike" baseline="0" dirty="0" smtClean="0">
                <a:latin typeface="TimesNewRoman"/>
              </a:rPr>
              <a:t>у межах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0...255.</a:t>
            </a:r>
          </a:p>
          <a:p>
            <a:pPr algn="ctr"/>
            <a:r>
              <a:rPr lang="en-US" b="1" i="0" u="none" strike="noStrike" baseline="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Char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Char </a:t>
            </a:r>
            <a:r>
              <a:rPr lang="uk-UA" b="0" i="0" u="none" strike="noStrike" baseline="0" dirty="0" smtClean="0">
                <a:latin typeface="TimesNewRoman"/>
              </a:rPr>
              <a:t>теж має розмір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1 </a:t>
            </a:r>
            <a:r>
              <a:rPr lang="uk-UA" b="0" i="0" u="none" strike="noStrike" baseline="0" dirty="0" smtClean="0">
                <a:latin typeface="TimesNewRoman"/>
              </a:rPr>
              <a:t>байт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Змінна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char — </a:t>
            </a:r>
            <a:r>
              <a:rPr lang="uk-UA" b="0" i="0" u="none" strike="noStrike" baseline="0" dirty="0" smtClean="0">
                <a:latin typeface="TimesNewRoman"/>
              </a:rPr>
              <a:t>це символ в одиночних лапках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Якщо </a:t>
            </a:r>
            <a:r>
              <a:rPr lang="ru-RU" b="0" i="0" u="none" strike="noStrike" baseline="0" dirty="0" err="1" smtClean="0">
                <a:latin typeface="TimesNewRoman"/>
              </a:rPr>
              <a:t>потрібна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стрічка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із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декількох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символів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smtClean="0">
                <a:latin typeface="TimesNewRoman"/>
              </a:rPr>
              <a:t>то </a:t>
            </a:r>
            <a:r>
              <a:rPr lang="ru-RU" b="0" i="0" u="none" strike="noStrike" baseline="0" dirty="0" err="1" smtClean="0">
                <a:latin typeface="TimesNewRoman"/>
              </a:rPr>
              <a:t>їх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заключають</a:t>
            </a:r>
            <a:r>
              <a:rPr lang="ru-RU" b="0" i="0" u="none" strike="noStrike" baseline="0" dirty="0" smtClean="0">
                <a:latin typeface="TimesNewRoman"/>
              </a:rPr>
              <a:t> у </a:t>
            </a:r>
            <a:r>
              <a:rPr lang="ru-RU" b="0" i="0" u="none" strike="noStrike" baseline="0" dirty="0" err="1" smtClean="0">
                <a:latin typeface="TimesNewRoman"/>
              </a:rPr>
              <a:t>подвійні</a:t>
            </a:r>
            <a:r>
              <a:rPr lang="ru-RU" b="0" i="0" u="none" strike="noStrike" baseline="0" dirty="0" smtClean="0">
                <a:latin typeface="TimesNewRoman"/>
              </a:rPr>
              <a:t> лапки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(</a:t>
            </a:r>
            <a:r>
              <a:rPr lang="ru-RU" b="0" i="0" u="none" strike="noStrike" baseline="0" dirty="0" err="1" smtClean="0">
                <a:latin typeface="TimesNewRoman"/>
              </a:rPr>
              <a:t>наприклад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"</a:t>
            </a:r>
            <a:r>
              <a:rPr lang="ru-RU" b="0" i="0" u="none" strike="noStrike" baseline="0" dirty="0" smtClean="0">
                <a:latin typeface="TimesNewRoman"/>
              </a:rPr>
              <a:t>ПРИВІТ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"). </a:t>
            </a:r>
            <a:r>
              <a:rPr lang="ru-RU" b="0" i="0" u="none" strike="noStrike" baseline="0" dirty="0" smtClean="0">
                <a:latin typeface="TimesNewRoman"/>
              </a:rPr>
              <a:t>За </a:t>
            </a:r>
            <a:r>
              <a:rPr lang="ru-RU" b="0" i="0" u="none" strike="noStrike" baseline="0" dirty="0" err="1" smtClean="0">
                <a:latin typeface="TimesNewRoman"/>
              </a:rPr>
              <a:t>замовчуванням</a:t>
            </a:r>
            <a:r>
              <a:rPr lang="ru-RU" b="0" i="0" u="none" strike="noStrike" baseline="0" dirty="0" smtClean="0">
                <a:latin typeface="TimesNewRoman"/>
              </a:rPr>
              <a:t> код символу </a:t>
            </a:r>
            <a:r>
              <a:rPr lang="ru-RU" b="0" i="0" u="none" strike="noStrike" baseline="0" dirty="0" err="1" smtClean="0">
                <a:latin typeface="TimesNewRoman"/>
              </a:rPr>
              <a:t>с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har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smtClean="0">
                <a:latin typeface="TimesNewRoman"/>
              </a:rPr>
              <a:t>є число </a:t>
            </a:r>
            <a:r>
              <a:rPr lang="ru-RU" b="0" i="0" u="none" strike="noStrike" baseline="0" dirty="0" err="1" smtClean="0">
                <a:latin typeface="TimesNewRoman"/>
              </a:rPr>
              <a:t>із</a:t>
            </a:r>
            <a:r>
              <a:rPr lang="ru-RU" b="0" i="0" u="none" strike="noStrike" baseline="0" dirty="0" smtClean="0">
                <a:latin typeface="TimesNewRoman"/>
              </a:rPr>
              <a:t> знаком і </a:t>
            </a:r>
            <a:r>
              <a:rPr lang="ru-RU" b="0" i="0" u="none" strike="noStrike" baseline="0" dirty="0" err="1" smtClean="0">
                <a:latin typeface="TimesNewRoman"/>
              </a:rPr>
              <a:t>представляє</a:t>
            </a:r>
            <a:r>
              <a:rPr lang="ru-RU" b="0" i="0" u="none" strike="noStrike" baseline="0" dirty="0" smtClean="0">
                <a:latin typeface="TimesNewRoman"/>
              </a:rPr>
              <a:t> код у межах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-128...127.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Якщо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необхідно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використати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символи</a:t>
            </a:r>
            <a:r>
              <a:rPr lang="ru-RU" b="0" i="0" u="none" strike="noStrike" baseline="0" dirty="0" smtClean="0">
                <a:latin typeface="TimesNewRoman"/>
              </a:rPr>
              <a:t> як числа без знака </a:t>
            </a:r>
            <a:r>
              <a:rPr lang="ru-RU" b="0" i="0" u="none" strike="noStrike" baseline="0" dirty="0" err="1" smtClean="0">
                <a:latin typeface="TimesNewRoman"/>
              </a:rPr>
              <a:t>необхідно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вказати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uk-UA" b="0" i="0" u="none" strike="noStrike" baseline="0" dirty="0" smtClean="0">
                <a:latin typeface="TimesNewRoman"/>
              </a:rPr>
              <a:t>специфікатор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unsigned </a:t>
            </a:r>
            <a:r>
              <a:rPr lang="uk-UA" b="0" i="0" u="none" strike="noStrike" baseline="0" dirty="0" smtClean="0">
                <a:latin typeface="TimesNewRoman"/>
              </a:rPr>
              <a:t>для чисел без знаку і специфікатор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signed </a:t>
            </a:r>
            <a:r>
              <a:rPr lang="uk-UA" b="0" i="0" u="none" strike="noStrike" baseline="0" dirty="0" smtClean="0">
                <a:latin typeface="TimesNewRoman"/>
              </a:rPr>
              <a:t>для чисел із знаком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08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692204"/>
            <a:ext cx="111911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</a:t>
            </a:r>
            <a:endParaRPr lang="ru-RU" b="0" i="0" u="none" strike="noStrike" baseline="0" dirty="0" smtClean="0">
              <a:latin typeface="TimesNewRoman"/>
            </a:endParaRPr>
          </a:p>
          <a:p>
            <a:r>
              <a:rPr lang="ru-RU" b="0" i="0" u="none" strike="noStrike" baseline="0" dirty="0" err="1" smtClean="0">
                <a:latin typeface="TimesNewRoman"/>
              </a:rPr>
              <a:t>Ціле</a:t>
            </a:r>
            <a:r>
              <a:rPr lang="ru-RU" b="0" i="0" u="none" strike="noStrike" baseline="0" dirty="0" smtClean="0">
                <a:latin typeface="TimesNewRoman"/>
              </a:rPr>
              <a:t> число </a:t>
            </a:r>
            <a:r>
              <a:rPr lang="ru-RU" b="0" i="0" u="none" strike="noStrike" baseline="0" dirty="0" err="1" smtClean="0">
                <a:latin typeface="TimesNewRoman"/>
              </a:rPr>
              <a:t>має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довжину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2 </a:t>
            </a:r>
            <a:r>
              <a:rPr lang="ru-RU" b="0" i="0" u="none" strike="noStrike" baseline="0" dirty="0" err="1" smtClean="0">
                <a:latin typeface="TimesNewRoman"/>
              </a:rPr>
              <a:t>байти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smtClean="0">
                <a:latin typeface="TimesNewRoman"/>
              </a:rPr>
              <a:t>Число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unsigned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int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t </a:t>
            </a:r>
            <a:r>
              <a:rPr lang="ru-RU" b="0" i="0" u="none" strike="noStrike" baseline="0" dirty="0" smtClean="0">
                <a:latin typeface="TimesNewRoman"/>
              </a:rPr>
              <a:t>е числом без знака </a:t>
            </a:r>
            <a:r>
              <a:rPr lang="ru-RU" b="0" i="0" u="none" strike="noStrike" baseline="0" dirty="0" err="1" smtClean="0">
                <a:latin typeface="TimesNewRoman"/>
              </a:rPr>
              <a:t>від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0 </a:t>
            </a:r>
            <a:r>
              <a:rPr lang="ru-RU" b="0" i="0" u="none" strike="noStrike" baseline="0" dirty="0" smtClean="0">
                <a:latin typeface="TimesNewRoman"/>
              </a:rPr>
              <a:t>до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216 -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1, </a:t>
            </a:r>
            <a:r>
              <a:rPr lang="uk-UA" b="0" i="0" u="none" strike="noStrike" baseline="0" dirty="0" smtClean="0">
                <a:latin typeface="TimesNewRoman"/>
              </a:rPr>
              <a:t>а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signed int t </a:t>
            </a:r>
            <a:r>
              <a:rPr lang="uk-UA" b="0" i="0" u="none" strike="noStrike" baseline="0" dirty="0" smtClean="0">
                <a:latin typeface="TimesNewRoman"/>
              </a:rPr>
              <a:t>е числом із знаком від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-2</a:t>
            </a:r>
            <a:r>
              <a:rPr lang="uk-UA" sz="1050" b="0" i="0" u="none" strike="noStrike" baseline="0" dirty="0" smtClean="0">
                <a:latin typeface="Times New Roman" panose="02020603050405020304" pitchFamily="18" charset="0"/>
              </a:rPr>
              <a:t>15 </a:t>
            </a:r>
            <a:r>
              <a:rPr lang="uk-UA" b="0" i="0" u="none" strike="noStrike" baseline="0" dirty="0" smtClean="0">
                <a:latin typeface="TimesNewRoman"/>
              </a:rPr>
              <a:t>до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2</a:t>
            </a:r>
            <a:r>
              <a:rPr lang="uk-UA" sz="1050" b="0" i="0" u="none" strike="noStrike" baseline="0" dirty="0" smtClean="0">
                <a:latin typeface="Times New Roman" panose="02020603050405020304" pitchFamily="18" charset="0"/>
              </a:rPr>
              <a:t>15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- 1. </a:t>
            </a:r>
            <a:r>
              <a:rPr lang="uk-UA" b="0" i="0" u="none" strike="noStrike" baseline="0" dirty="0" smtClean="0">
                <a:latin typeface="TimesNewRoman"/>
              </a:rPr>
              <a:t>За замовчуванням вважається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що і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nt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uk-UA" b="0" i="0" u="none" strike="noStrike" baseline="0" dirty="0" smtClean="0">
                <a:latin typeface="TimesNewRoman"/>
              </a:rPr>
              <a:t>має</a:t>
            </a:r>
          </a:p>
          <a:p>
            <a:r>
              <a:rPr lang="ru-RU" b="0" i="0" u="none" strike="noStrike" baseline="0" dirty="0" smtClean="0">
                <a:latin typeface="TimesNewRoman"/>
              </a:rPr>
              <a:t>знак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 smtClean="0">
                <a:latin typeface="TimesNewRoman"/>
              </a:rPr>
              <a:t>тобто</a:t>
            </a:r>
            <a:r>
              <a:rPr lang="ru-RU" b="0" i="0" u="none" strike="noStrike" baseline="0" dirty="0" smtClean="0">
                <a:latin typeface="TimesNewRoman"/>
              </a:rPr>
              <a:t> за </a:t>
            </a:r>
            <a:r>
              <a:rPr lang="ru-RU" b="0" i="0" u="none" strike="noStrike" baseline="0" dirty="0" err="1" smtClean="0">
                <a:latin typeface="TimesNewRoman"/>
              </a:rPr>
              <a:t>замовчуванням</a:t>
            </a:r>
            <a:r>
              <a:rPr lang="ru-RU" b="0" i="0" u="none" strike="noStrike" baseline="0" dirty="0" smtClean="0">
                <a:latin typeface="TimesNewRoman"/>
              </a:rPr>
              <a:t> описи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int Var1 = 50000;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signed int Var1 = 50000;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еквіваленті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Long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Змінна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Long </a:t>
            </a:r>
            <a:r>
              <a:rPr lang="uk-UA" b="0" i="0" u="none" strike="noStrike" baseline="0" dirty="0" smtClean="0">
                <a:latin typeface="TimesNewRoman"/>
              </a:rPr>
              <a:t>займає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4 </a:t>
            </a:r>
            <a:r>
              <a:rPr lang="uk-UA" b="0" i="0" u="none" strike="noStrike" baseline="0" dirty="0" smtClean="0">
                <a:latin typeface="TimesNewRoman"/>
              </a:rPr>
              <a:t>байти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smtClean="0">
                <a:latin typeface="TimesNewRoman"/>
              </a:rPr>
              <a:t>правила опису змінної аналогічні правилу опису змінної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типу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int.</a:t>
            </a:r>
          </a:p>
          <a:p>
            <a:pPr algn="ctr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Float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Змінна</a:t>
            </a:r>
            <a:r>
              <a:rPr lang="ru-RU" b="0" i="0" u="none" strike="noStrike" baseline="0" dirty="0" smtClean="0">
                <a:latin typeface="TimesNewRoman"/>
              </a:rPr>
              <a:t> типу 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float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призначена</a:t>
            </a:r>
            <a:r>
              <a:rPr lang="ru-RU" b="0" i="0" u="none" strike="noStrike" baseline="0" dirty="0" smtClean="0">
                <a:latin typeface="TimesNewRoman"/>
              </a:rPr>
              <a:t> для </a:t>
            </a:r>
            <a:r>
              <a:rPr lang="ru-RU" b="0" i="0" u="none" strike="noStrike" baseline="0" dirty="0" err="1" smtClean="0">
                <a:latin typeface="TimesNewRoman"/>
              </a:rPr>
              <a:t>збереження</a:t>
            </a:r>
            <a:r>
              <a:rPr lang="ru-RU" b="0" i="0" u="none" strike="noStrike" baseline="0" dirty="0" smtClean="0">
                <a:latin typeface="TimesNewRoman"/>
              </a:rPr>
              <a:t> чисел </a:t>
            </a:r>
            <a:r>
              <a:rPr lang="ru-RU" b="0" i="0" u="none" strike="noStrike" baseline="0" dirty="0" err="1" smtClean="0">
                <a:latin typeface="TimesNewRoman"/>
              </a:rPr>
              <a:t>із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плаваючою</a:t>
            </a:r>
            <a:r>
              <a:rPr lang="ru-RU" b="0" i="0" u="none" strike="noStrike" baseline="0" dirty="0" smtClean="0">
                <a:latin typeface="TimesNewRoman"/>
              </a:rPr>
              <a:t> комою і </a:t>
            </a:r>
            <a:r>
              <a:rPr lang="ru-RU" b="0" i="0" u="none" strike="noStrike" baseline="0" dirty="0" err="1" smtClean="0">
                <a:latin typeface="TimesNewRoman"/>
              </a:rPr>
              <a:t>займає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32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бита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uk-UA" b="1" i="0" u="none" strike="noStrike" baseline="0" dirty="0" smtClean="0">
                <a:latin typeface="TimesNewRoman,Bold"/>
              </a:rPr>
              <a:t>Стрічка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Строкова змінна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string — </a:t>
            </a:r>
            <a:r>
              <a:rPr lang="uk-UA" b="0" i="0" u="none" strike="noStrike" baseline="0" dirty="0" smtClean="0">
                <a:latin typeface="TimesNewRoman"/>
              </a:rPr>
              <a:t>це масив змінних типу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char, </a:t>
            </a:r>
            <a:r>
              <a:rPr lang="uk-UA" b="0" i="0" u="none" strike="noStrike" baseline="0" dirty="0" smtClean="0">
                <a:latin typeface="TimesNewRoman"/>
              </a:rPr>
              <a:t>що закінчується символом із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нульовим</a:t>
            </a:r>
            <a:r>
              <a:rPr lang="ru-RU" b="0" i="0" u="none" strike="noStrike" baseline="0" dirty="0" smtClean="0">
                <a:latin typeface="TimesNewRoman"/>
              </a:rPr>
              <a:t> кодом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smtClean="0">
                <a:latin typeface="TimesNewRoman"/>
              </a:rPr>
              <a:t>Таким чином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smtClean="0">
                <a:latin typeface="TimesNewRoman"/>
              </a:rPr>
              <a:t>для слова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"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H</a:t>
            </a:r>
            <a:r>
              <a:rPr lang="ru-RU" b="0" i="0" u="none" strike="noStrike" baseline="0" dirty="0" err="1" smtClean="0">
                <a:latin typeface="TimesNewRoman"/>
              </a:rPr>
              <a:t>е</a:t>
            </a:r>
            <a:r>
              <a:rPr lang="ru-RU" b="0" i="0" u="none" strike="noStrike" baseline="0" dirty="0" err="1" smtClean="0">
                <a:latin typeface="Times New Roman" panose="02020603050405020304" pitchFamily="18" charset="0"/>
              </a:rPr>
              <a:t>llo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" </a:t>
            </a:r>
            <a:r>
              <a:rPr lang="ru-RU" b="0" i="0" u="none" strike="noStrike" baseline="0" dirty="0" err="1" smtClean="0">
                <a:latin typeface="TimesNewRoman"/>
              </a:rPr>
              <a:t>потрібно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6 </a:t>
            </a:r>
            <a:r>
              <a:rPr lang="ru-RU" b="0" i="0" u="none" strike="noStrike" baseline="0" dirty="0" err="1" smtClean="0">
                <a:latin typeface="TimesNewRoman"/>
              </a:rPr>
              <a:t>байтів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uk-UA" b="1" i="0" u="none" strike="noStrike" baseline="0" dirty="0" smtClean="0">
                <a:latin typeface="TimesNewRoman,Bold"/>
              </a:rPr>
              <a:t>Масив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Масив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— </a:t>
            </a:r>
            <a:r>
              <a:rPr lang="ru-RU" b="0" i="0" u="none" strike="noStrike" baseline="0" dirty="0" err="1" smtClean="0">
                <a:latin typeface="TimesNewRoman"/>
              </a:rPr>
              <a:t>впорядкований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набір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змінних</a:t>
            </a:r>
            <a:r>
              <a:rPr lang="ru-RU" b="0" i="0" u="none" strike="noStrike" baseline="0" dirty="0" smtClean="0">
                <a:latin typeface="TimesNewRoman"/>
              </a:rPr>
              <a:t> одного типу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 smtClean="0">
                <a:latin typeface="TimesNewRoman"/>
              </a:rPr>
              <a:t>кожна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із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яких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має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свій</a:t>
            </a:r>
            <a:r>
              <a:rPr lang="ru-RU" b="0" i="0" u="none" strike="noStrike" baseline="0" dirty="0" smtClean="0">
                <a:latin typeface="TimesNewRoman"/>
              </a:rPr>
              <a:t> номер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-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індекс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 smtClean="0">
                <a:latin typeface="TimesNewRoman"/>
              </a:rPr>
              <a:t>Нумерація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елементів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масиву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починається</a:t>
            </a:r>
            <a:r>
              <a:rPr lang="ru-RU" b="0" i="0" u="none" strike="noStrike" baseline="0" dirty="0" smtClean="0">
                <a:latin typeface="TimesNewRoman"/>
              </a:rPr>
              <a:t> з нуля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b="0" i="0" u="none" strike="noStrike" baseline="0" dirty="0" err="1" smtClean="0">
                <a:latin typeface="TimesNewRoman"/>
              </a:rPr>
              <a:t>Опис</a:t>
            </a:r>
            <a:r>
              <a:rPr lang="ru-RU" b="0" i="0" u="none" strike="noStrike" baseline="0" dirty="0" smtClean="0">
                <a:latin typeface="TimesNewRoman"/>
              </a:rPr>
              <a:t> </a:t>
            </a:r>
            <a:r>
              <a:rPr lang="ru-RU" b="0" i="0" u="none" strike="noStrike" baseline="0" dirty="0" err="1" smtClean="0">
                <a:latin typeface="TimesNewRoman"/>
              </a:rPr>
              <a:t>масиву</a:t>
            </a:r>
            <a:r>
              <a:rPr lang="ru-RU" b="0" i="0" u="none" strike="noStrike" baseline="0" dirty="0" smtClean="0">
                <a:latin typeface="TimesNewRoman"/>
              </a:rPr>
              <a:t> проходить у </a:t>
            </a:r>
            <a:r>
              <a:rPr lang="ru-RU" b="0" i="0" u="none" strike="noStrike" baseline="0" dirty="0" err="1" smtClean="0">
                <a:latin typeface="TimesNewRoman"/>
              </a:rPr>
              <a:t>формі</a:t>
            </a:r>
            <a:endParaRPr lang="ru-RU" b="0" i="0" u="none" strike="noStrike" baseline="0" dirty="0" smtClean="0">
              <a:latin typeface="TimesNewRoman"/>
            </a:endParaRPr>
          </a:p>
          <a:p>
            <a:r>
              <a:rPr lang="uk-UA" b="1" i="0" u="none" strike="noStrike" baseline="0" dirty="0" err="1" smtClean="0">
                <a:latin typeface="CourierNew,Bold"/>
              </a:rPr>
              <a:t>тип</a:t>
            </a:r>
            <a:r>
              <a:rPr lang="uk-UA" b="1" i="0" u="none" strike="noStrike" baseline="0" dirty="0" err="1" smtClean="0">
                <a:latin typeface="Courier New" panose="02070309020205020404" pitchFamily="49" charset="0"/>
              </a:rPr>
              <a:t>_</a:t>
            </a:r>
            <a:r>
              <a:rPr lang="uk-UA" b="1" i="0" u="none" strike="noStrike" baseline="0" dirty="0" err="1" smtClean="0">
                <a:latin typeface="CourierNew,Bold"/>
              </a:rPr>
              <a:t>елемента</a:t>
            </a:r>
            <a:r>
              <a:rPr lang="uk-UA" b="1" i="0" u="none" strike="noStrike" baseline="0" dirty="0" smtClean="0">
                <a:latin typeface="CourierNew,Bold"/>
              </a:rPr>
              <a:t> </a:t>
            </a:r>
            <a:r>
              <a:rPr lang="uk-UA" b="1" i="0" u="none" strike="noStrike" baseline="0" dirty="0" err="1" smtClean="0">
                <a:latin typeface="CourierNew,Bold"/>
              </a:rPr>
              <a:t>назва</a:t>
            </a:r>
            <a:r>
              <a:rPr lang="uk-UA" b="1" i="0" u="none" strike="noStrike" baseline="0" dirty="0" err="1" smtClean="0">
                <a:latin typeface="Courier New" panose="02070309020205020404" pitchFamily="49" charset="0"/>
              </a:rPr>
              <a:t>_</a:t>
            </a:r>
            <a:r>
              <a:rPr lang="uk-UA" b="1" i="0" u="none" strike="noStrike" baseline="0" dirty="0" err="1" smtClean="0">
                <a:latin typeface="CourierNew,Bold"/>
              </a:rPr>
              <a:t>масиву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[</a:t>
            </a:r>
            <a:r>
              <a:rPr lang="uk-UA" b="1" i="0" u="none" strike="noStrike" baseline="0" dirty="0" err="1" smtClean="0">
                <a:latin typeface="CourierNew,Bold"/>
              </a:rPr>
              <a:t>число</a:t>
            </a:r>
            <a:r>
              <a:rPr lang="uk-UA" b="1" i="0" u="none" strike="noStrike" baseline="0" dirty="0" err="1" smtClean="0">
                <a:latin typeface="Courier New" panose="02070309020205020404" pitchFamily="49" charset="0"/>
              </a:rPr>
              <a:t>_</a:t>
            </a:r>
            <a:r>
              <a:rPr lang="uk-UA" b="1" i="0" u="none" strike="noStrike" baseline="0" dirty="0" err="1" smtClean="0">
                <a:latin typeface="CourierNew,Bold"/>
              </a:rPr>
              <a:t>елементів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];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33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719618"/>
            <a:ext cx="440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Приклад підключення двох світлодіодів</a:t>
            </a:r>
            <a:endParaRPr lang="uk-UA" sz="3200" dirty="0"/>
          </a:p>
        </p:txBody>
      </p:sp>
      <p:pic>
        <p:nvPicPr>
          <p:cNvPr id="2054" name="Picture 6" descr="http://www.joyta.ru/uploads/2017/12/arduino-miganie-svetodiodom-opisanie-kod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12" y="524399"/>
            <a:ext cx="516255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96537" y="2021950"/>
            <a:ext cx="9143999" cy="35666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const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int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ledPin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= 13; // номер контакту для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світлодіода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void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setup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pinMode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ledPin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, OUTPUT);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void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loop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{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digitalWrite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ledPin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, HIGH); //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встановлюємо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верхній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стан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на pin13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delay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(500); //остановка 0,5 сек (500ms)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digitalWrite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ledPin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, LOW); //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встановлюємо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нижній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стан на pin13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delay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(500); //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зупинка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0,5 сек (500ms)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}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8" y="668741"/>
            <a:ext cx="11449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92D050"/>
                </a:solidFill>
              </a:rPr>
              <a:t>Наисання</a:t>
            </a:r>
            <a:r>
              <a:rPr lang="uk-UA" sz="3200" dirty="0" smtClean="0">
                <a:solidFill>
                  <a:srgbClr val="92D050"/>
                </a:solidFill>
              </a:rPr>
              <a:t> коду для мигання світлодіода на 13 цифровому виході </a:t>
            </a:r>
            <a:endParaRPr lang="uk-UA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95" y="163773"/>
            <a:ext cx="7997274" cy="65713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027" y="670467"/>
            <a:ext cx="3693994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b="1" i="0" u="none" strike="noStrike" baseline="0" dirty="0" smtClean="0"/>
              <a:t>Програмування апаратних засобів Arduino у середовищі Arduino-</a:t>
            </a:r>
          </a:p>
          <a:p>
            <a:r>
              <a:rPr lang="uk-UA" b="1" i="0" u="none" strike="noStrike" baseline="0" dirty="0" smtClean="0"/>
              <a:t>IDE (Integrated Development Environment).</a:t>
            </a:r>
          </a:p>
          <a:p>
            <a:r>
              <a:rPr lang="uk-UA" b="1" i="0" u="none" strike="noStrike" baseline="0" dirty="0" smtClean="0"/>
              <a:t>Також можливе програмування Arduino із</a:t>
            </a:r>
          </a:p>
          <a:p>
            <a:r>
              <a:rPr lang="uk-UA" b="1" i="0" u="none" strike="noStrike" baseline="0" dirty="0" smtClean="0"/>
              <a:t>використанням, наприклад, AVRStudio.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404" y="4186029"/>
            <a:ext cx="3598460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latin typeface="TimesNewRoman,Bold"/>
              </a:rPr>
              <a:t>Рис</a:t>
            </a:r>
            <a:r>
              <a:rPr lang="ru-RU" b="1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1</a:t>
            </a:r>
            <a:r>
              <a:rPr lang="ru-RU" b="1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ru-RU" b="1" i="0" u="none" strike="noStrike" baseline="0" dirty="0" smtClean="0">
                <a:latin typeface="TimesNewRoman,Bold"/>
              </a:rPr>
              <a:t>Середовище розробки </a:t>
            </a:r>
            <a:r>
              <a:rPr lang="en-US" b="1" dirty="0">
                <a:latin typeface="TimesNewRoman,Bold"/>
              </a:rPr>
              <a:t> </a:t>
            </a:r>
            <a:r>
              <a:rPr lang="en-US" b="1" dirty="0" smtClean="0">
                <a:latin typeface="TimesNewRoman,Bold"/>
              </a:rPr>
              <a:t> </a:t>
            </a:r>
            <a:r>
              <a:rPr lang="ru-RU" b="1" i="0" u="none" strike="noStrike" baseline="0" dirty="0" smtClean="0">
                <a:latin typeface="Times New Roman" panose="02020603050405020304" pitchFamily="18" charset="0"/>
              </a:rPr>
              <a:t>Arduino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09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dioaktiv.ru/uploads/posts/_pu/0/864811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78" y="199882"/>
            <a:ext cx="8953127" cy="64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37" y="1637730"/>
            <a:ext cx="2211641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Рис. 2. Середовище розробки </a:t>
            </a:r>
            <a:r>
              <a:rPr lang="en-US" sz="2400" dirty="0" smtClean="0"/>
              <a:t>AVR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347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133" y="798859"/>
            <a:ext cx="7829266" cy="440120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 smtClean="0"/>
              <a:t>-  </a:t>
            </a:r>
            <a:r>
              <a:rPr lang="ru-RU" sz="2800" b="1" i="0" u="none" strike="noStrike" baseline="0" dirty="0" err="1" smtClean="0">
                <a:latin typeface="TimesNewRoman"/>
              </a:rPr>
              <a:t>Компіляція</a:t>
            </a:r>
            <a:r>
              <a:rPr lang="ru-RU" sz="2800" b="0" i="0" u="none" strike="noStrike" baseline="0" dirty="0" smtClean="0">
                <a:latin typeface="TimesNewRoman"/>
              </a:rPr>
              <a:t> 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ru-RU" sz="2800" b="0" i="0" u="none" strike="noStrike" baseline="0" dirty="0" err="1" smtClean="0">
                <a:latin typeface="TimesNewRoman"/>
              </a:rPr>
              <a:t>формування</a:t>
            </a:r>
            <a:r>
              <a:rPr lang="ru-RU" sz="2800" b="0" i="0" u="none" strike="noStrike" baseline="0" dirty="0" smtClean="0">
                <a:latin typeface="TimesNewRoman"/>
              </a:rPr>
              <a:t> файлу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 smtClean="0">
                <a:latin typeface="TimesNewRoman"/>
              </a:rPr>
              <a:t>який</a:t>
            </a:r>
            <a:r>
              <a:rPr lang="ru-RU" sz="2800" b="0" i="0" u="none" strike="noStrike" baseline="0" dirty="0" smtClean="0">
                <a:latin typeface="TimesNewRoman"/>
              </a:rPr>
              <a:t> буде </a:t>
            </a:r>
            <a:r>
              <a:rPr lang="ru-RU" sz="2800" b="0" i="0" u="none" strike="noStrike" baseline="0" dirty="0" err="1" smtClean="0">
                <a:latin typeface="TimesNewRoman"/>
              </a:rPr>
              <a:t>переданий</a:t>
            </a:r>
            <a:r>
              <a:rPr lang="ru-RU" sz="2800" b="0" i="0" u="none" strike="noStrike" baseline="0" dirty="0" smtClean="0">
                <a:latin typeface="TimesNewRoman"/>
              </a:rPr>
              <a:t> в плату </a:t>
            </a:r>
            <a:r>
              <a:rPr lang="ru-RU" sz="2800" b="0" i="0" u="none" strike="noStrike" baseline="0" dirty="0" err="1" smtClean="0">
                <a:latin typeface="TimesNewRoman"/>
              </a:rPr>
              <a:t>мікроконтролера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uk-UA" sz="2800" b="0" i="0" u="none" strike="noStrike" baseline="0" dirty="0" smtClean="0"/>
              <a:t>-</a:t>
            </a:r>
            <a:r>
              <a:rPr lang="en-US" sz="2800" b="0" i="0" u="none" strike="noStrike" baseline="0" dirty="0" smtClean="0"/>
              <a:t>  </a:t>
            </a:r>
            <a:r>
              <a:rPr lang="uk-UA" sz="2800" b="1" i="0" u="none" strike="noStrike" baseline="0" dirty="0" smtClean="0">
                <a:latin typeface="TimesNewRoman"/>
              </a:rPr>
              <a:t>Стоп</a:t>
            </a:r>
            <a:r>
              <a:rPr lang="uk-UA" sz="2800" b="0" i="0" u="none" strike="noStrike" baseline="0" dirty="0" smtClean="0">
                <a:latin typeface="TimesNewRoman"/>
              </a:rPr>
              <a:t> </a:t>
            </a:r>
            <a:r>
              <a:rPr lang="uk-UA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uk-UA" sz="2800" b="0" i="0" u="none" strike="noStrike" baseline="0" dirty="0" smtClean="0">
                <a:latin typeface="TimesNewRoman"/>
              </a:rPr>
              <a:t>скасування компіляції</a:t>
            </a:r>
            <a:r>
              <a:rPr lang="uk-UA" sz="28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2800" b="0" i="0" u="none" strike="noStrike" baseline="0" dirty="0" smtClean="0"/>
              <a:t>-  </a:t>
            </a:r>
            <a:r>
              <a:rPr lang="ru-RU" sz="2800" b="1" i="0" u="none" strike="noStrike" baseline="0" dirty="0" err="1" smtClean="0">
                <a:latin typeface="TimesNewRoman"/>
              </a:rPr>
              <a:t>Новий</a:t>
            </a:r>
            <a:r>
              <a:rPr lang="ru-RU" sz="2800" b="0" i="0" u="none" strike="noStrike" baseline="0" dirty="0" smtClean="0">
                <a:latin typeface="TimesNewRoman"/>
              </a:rPr>
              <a:t> 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ru-RU" sz="2800" b="0" i="0" u="none" strike="noStrike" baseline="0" dirty="0" err="1" smtClean="0">
                <a:latin typeface="TimesNewRoman"/>
              </a:rPr>
              <a:t>створення</a:t>
            </a:r>
            <a:r>
              <a:rPr lang="ru-RU" sz="2800" b="0" i="0" u="none" strike="noStrike" baseline="0" dirty="0" smtClean="0">
                <a:latin typeface="TimesNewRoman"/>
              </a:rPr>
              <a:t> нового файлу 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Arduino.</a:t>
            </a:r>
          </a:p>
          <a:p>
            <a:r>
              <a:rPr lang="ru-RU" sz="2800" b="0" i="0" u="none" strike="noStrike" baseline="0" dirty="0" smtClean="0"/>
              <a:t>-  </a:t>
            </a:r>
            <a:r>
              <a:rPr lang="ru-RU" sz="2800" b="1" i="0" u="none" strike="noStrike" baseline="0" dirty="0" err="1" smtClean="0">
                <a:latin typeface="TimesNewRoman"/>
              </a:rPr>
              <a:t>Відкрити</a:t>
            </a:r>
            <a:r>
              <a:rPr lang="ru-RU" sz="2800" b="0" i="0" u="none" strike="noStrike" baseline="0" dirty="0" smtClean="0">
                <a:latin typeface="TimesNewRoman"/>
              </a:rPr>
              <a:t> 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ru-RU" sz="2800" b="0" i="0" u="none" strike="noStrike" baseline="0" dirty="0" err="1" smtClean="0">
                <a:latin typeface="TimesNewRoman"/>
              </a:rPr>
              <a:t>відкриття</a:t>
            </a:r>
            <a:r>
              <a:rPr lang="ru-RU" sz="2800" b="0" i="0" u="none" strike="noStrike" baseline="0" dirty="0" smtClean="0">
                <a:latin typeface="TimesNewRoman"/>
              </a:rPr>
              <a:t> тексту </a:t>
            </a:r>
            <a:r>
              <a:rPr lang="ru-RU" sz="2800" b="0" i="0" u="none" strike="noStrike" baseline="0" dirty="0" err="1" smtClean="0">
                <a:latin typeface="TimesNewRoman"/>
              </a:rPr>
              <a:t>програми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2800" b="0" i="0" u="none" strike="noStrike" baseline="0" dirty="0" smtClean="0"/>
              <a:t>-  </a:t>
            </a:r>
            <a:r>
              <a:rPr lang="ru-RU" sz="2800" b="1" i="0" u="none" strike="noStrike" baseline="0" dirty="0" err="1" smtClean="0">
                <a:latin typeface="TimesNewRoman"/>
              </a:rPr>
              <a:t>Зберегти</a:t>
            </a:r>
            <a:r>
              <a:rPr lang="ru-RU" sz="2800" b="0" i="0" u="none" strike="noStrike" baseline="0" dirty="0" smtClean="0">
                <a:latin typeface="TimesNewRoman"/>
              </a:rPr>
              <a:t> 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ru-RU" sz="2800" b="0" i="0" u="none" strike="noStrike" baseline="0" dirty="0" err="1" smtClean="0">
                <a:latin typeface="TimesNewRoman"/>
              </a:rPr>
              <a:t>збереження</a:t>
            </a:r>
            <a:r>
              <a:rPr lang="ru-RU" sz="2800" b="0" i="0" u="none" strike="noStrike" baseline="0" dirty="0" smtClean="0">
                <a:latin typeface="TimesNewRoman"/>
              </a:rPr>
              <a:t> тексту </a:t>
            </a:r>
            <a:r>
              <a:rPr lang="ru-RU" sz="2800" b="0" i="0" u="none" strike="noStrike" baseline="0" dirty="0" err="1" smtClean="0">
                <a:latin typeface="TimesNewRoman"/>
              </a:rPr>
              <a:t>програми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2800" b="0" i="0" u="none" strike="noStrike" baseline="0" dirty="0" smtClean="0"/>
              <a:t>-  </a:t>
            </a:r>
            <a:r>
              <a:rPr lang="ru-RU" sz="2800" b="1" i="0" u="none" strike="noStrike" baseline="0" dirty="0" err="1" smtClean="0">
                <a:latin typeface="TimesNewRoman"/>
              </a:rPr>
              <a:t>Передати</a:t>
            </a:r>
            <a:r>
              <a:rPr lang="ru-RU" sz="2800" b="1" i="0" u="none" strike="noStrike" baseline="0" dirty="0" smtClean="0">
                <a:latin typeface="TimesNewRoman"/>
              </a:rPr>
              <a:t> </a:t>
            </a:r>
            <a:r>
              <a:rPr lang="ru-RU" sz="2800" b="1" i="0" u="none" strike="noStrike" baseline="0" dirty="0" err="1" smtClean="0">
                <a:latin typeface="TimesNewRoman"/>
              </a:rPr>
              <a:t>програму</a:t>
            </a:r>
            <a:r>
              <a:rPr lang="ru-RU" sz="2800" b="0" i="0" u="none" strike="noStrike" baseline="0" dirty="0" smtClean="0">
                <a:latin typeface="TimesNewRoman"/>
              </a:rPr>
              <a:t> 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ru-RU" sz="2800" b="0" i="0" u="none" strike="noStrike" baseline="0" dirty="0" smtClean="0">
                <a:latin typeface="TimesNewRoman"/>
              </a:rPr>
              <a:t>передача </a:t>
            </a:r>
            <a:r>
              <a:rPr lang="ru-RU" sz="2800" b="0" i="0" u="none" strike="noStrike" baseline="0" dirty="0" err="1" smtClean="0">
                <a:latin typeface="TimesNewRoman"/>
              </a:rPr>
              <a:t>програми</a:t>
            </a:r>
            <a:r>
              <a:rPr lang="ru-RU" sz="2800" b="0" i="0" u="none" strike="noStrike" baseline="0" dirty="0" smtClean="0">
                <a:latin typeface="TimesNewRoman"/>
              </a:rPr>
              <a:t> в плату </a:t>
            </a:r>
            <a:r>
              <a:rPr lang="ru-RU" sz="2800" b="0" i="0" u="none" strike="noStrike" baseline="0" dirty="0" err="1" smtClean="0">
                <a:latin typeface="TimesNewRoman"/>
              </a:rPr>
              <a:t>мікроконтролера</a:t>
            </a:r>
            <a:r>
              <a:rPr lang="ru-RU" sz="28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uk-UA" sz="2800" b="0" i="0" u="none" strike="noStrike" baseline="0" dirty="0" smtClean="0"/>
              <a:t>-</a:t>
            </a:r>
            <a:r>
              <a:rPr lang="en-US" sz="2800" b="0" i="0" u="none" strike="noStrike" baseline="0" dirty="0" smtClean="0"/>
              <a:t>  </a:t>
            </a:r>
            <a:r>
              <a:rPr lang="uk-UA" sz="2800" b="1" i="0" u="none" strike="noStrike" baseline="0" dirty="0" smtClean="0">
                <a:latin typeface="TimesNewRoman"/>
              </a:rPr>
              <a:t>Термінал</a:t>
            </a:r>
            <a:r>
              <a:rPr lang="uk-UA" sz="2800" b="0" i="0" u="none" strike="noStrike" baseline="0" dirty="0" smtClean="0">
                <a:latin typeface="TimesNewRoman"/>
              </a:rPr>
              <a:t> </a:t>
            </a:r>
            <a:r>
              <a:rPr lang="uk-UA" sz="2800" b="0" i="0" u="none" strike="noStrike" baseline="0" dirty="0" smtClean="0">
                <a:latin typeface="Times New Roman" panose="02020603050405020304" pitchFamily="18" charset="0"/>
              </a:rPr>
              <a:t>- </a:t>
            </a:r>
            <a:r>
              <a:rPr lang="uk-UA" sz="2800" b="0" i="0" u="none" strike="noStrike" baseline="0" dirty="0" smtClean="0">
                <a:latin typeface="TimesNewRoman"/>
              </a:rPr>
              <a:t>відкрити вбудованого </a:t>
            </a:r>
            <a:r>
              <a:rPr lang="en-US" sz="2800" b="0" i="0" u="none" strike="noStrike" baseline="0" dirty="0" smtClean="0">
                <a:latin typeface="Times New Roman" panose="02020603050405020304" pitchFamily="18" charset="0"/>
              </a:rPr>
              <a:t>ASCII-</a:t>
            </a:r>
            <a:r>
              <a:rPr lang="uk-UA" sz="2800" b="0" i="0" u="none" strike="noStrike" baseline="0" dirty="0" smtClean="0">
                <a:latin typeface="TimesNewRoman"/>
              </a:rPr>
              <a:t>терміналу</a:t>
            </a:r>
            <a:r>
              <a:rPr lang="uk-UA" sz="2800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279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49" y="204716"/>
            <a:ext cx="9388118" cy="6337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11556"/>
            <a:ext cx="2619628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2400" b="1" i="0" u="none" strike="noStrike" baseline="0" dirty="0" smtClean="0">
                <a:latin typeface="Times New Roman" panose="02020603050405020304" pitchFamily="18" charset="0"/>
              </a:rPr>
              <a:t>Arduino </a:t>
            </a:r>
            <a:r>
              <a:rPr lang="en-US" sz="2400" b="1" i="0" u="none" strike="noStrike" baseline="0" dirty="0" err="1" smtClean="0">
                <a:latin typeface="Times New Roman" panose="02020603050405020304" pitchFamily="18" charset="0"/>
              </a:rPr>
              <a:t>Diecimila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3081" y="764275"/>
            <a:ext cx="177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Вибір</a:t>
            </a:r>
            <a:r>
              <a:rPr lang="ru-RU" sz="2400" b="1" dirty="0" smtClean="0"/>
              <a:t> плати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6563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46" y="306197"/>
            <a:ext cx="7713454" cy="6142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4" y="573086"/>
            <a:ext cx="341194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Вибір послідовного інтерфейсу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8864" y="3054216"/>
            <a:ext cx="2442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baseline="0" dirty="0" smtClean="0">
                <a:latin typeface="TimesNewRoman"/>
              </a:rPr>
              <a:t>Зі списку вибираємо </a:t>
            </a:r>
          </a:p>
          <a:p>
            <a:r>
              <a:rPr lang="uk-UA" b="1" i="0" u="none" strike="noStrike" baseline="0" dirty="0" smtClean="0">
                <a:latin typeface="TimesNewRoman"/>
              </a:rPr>
              <a:t>СОМ</a:t>
            </a:r>
            <a:r>
              <a:rPr lang="uk-UA" b="1" i="0" u="none" strike="noStrike" baseline="0" dirty="0" smtClean="0">
                <a:latin typeface="Times New Roman" panose="02020603050405020304" pitchFamily="18" charset="0"/>
              </a:rPr>
              <a:t>-</a:t>
            </a:r>
            <a:r>
              <a:rPr lang="uk-UA" b="1" i="0" u="none" strike="noStrike" baseline="0" dirty="0" smtClean="0">
                <a:latin typeface="TimesNewRoman"/>
              </a:rPr>
              <a:t>порт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07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108" y="1323833"/>
            <a:ext cx="74243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/******************************</a:t>
            </a:r>
          </a:p>
          <a:p>
            <a:r>
              <a:rPr lang="uk-UA" b="1" i="0" u="none" strike="noStrike" baseline="0" dirty="0" smtClean="0">
                <a:latin typeface="CourierNew,Bold"/>
              </a:rPr>
              <a:t>Світлова сигналізація</a:t>
            </a:r>
          </a:p>
          <a:p>
            <a:r>
              <a:rPr lang="ru-RU" b="1" i="0" u="none" strike="noStrike" baseline="0" dirty="0" smtClean="0">
                <a:latin typeface="CourierNew,Bold"/>
              </a:rPr>
              <a:t>Використовується світлодіод </a:t>
            </a:r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"L" </a:t>
            </a:r>
            <a:r>
              <a:rPr lang="ru-RU" b="1" i="0" u="none" strike="noStrike" baseline="0" dirty="0" smtClean="0">
                <a:latin typeface="CourierNew,Bold"/>
              </a:rPr>
              <a:t>на платі </a:t>
            </a:r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Arduino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******************************/</a:t>
            </a:r>
          </a:p>
          <a:p>
            <a:r>
              <a:rPr lang="en-US" b="1" i="0" u="none" strike="noStrike" baseline="0" dirty="0" smtClean="0">
                <a:latin typeface="Courier New" panose="02070309020205020404" pitchFamily="49" charset="0"/>
              </a:rPr>
              <a:t>int ledPin =13;</a:t>
            </a:r>
          </a:p>
          <a:p>
            <a:r>
              <a:rPr lang="ru-RU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Світлодіод приєднується до цифрового виходу 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13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Стандартна підпрограма конфігурує наш цифровий порт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Ця підпрограма виконується тільки один раз при запуску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void setup() {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Порт конфігурується як вихід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pinMode(</a:t>
            </a:r>
            <a:r>
              <a:rPr lang="uk-UA" b="1" i="0" u="none" strike="noStrike" baseline="0" dirty="0" err="1" smtClean="0">
                <a:latin typeface="Courier New" panose="02070309020205020404" pitchFamily="49" charset="0"/>
              </a:rPr>
              <a:t>ledPin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, OUTPUT);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// </a:t>
            </a:r>
            <a:r>
              <a:rPr lang="uk-UA" b="1" i="0" u="none" strike="noStrike" baseline="0" dirty="0" smtClean="0">
                <a:latin typeface="CourierNew,Bold"/>
              </a:rPr>
              <a:t>Основна програма 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- </a:t>
            </a:r>
            <a:r>
              <a:rPr lang="uk-UA" b="1" i="0" u="none" strike="noStrike" baseline="0" dirty="0" smtClean="0">
                <a:latin typeface="CourierNew,Bold"/>
              </a:rPr>
              <a:t>це нескінченний цикл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void loop()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{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digitalWrite(</a:t>
            </a:r>
            <a:r>
              <a:rPr lang="uk-UA" b="1" i="0" u="none" strike="noStrike" baseline="0" dirty="0" err="1" smtClean="0">
                <a:latin typeface="Courier New" panose="02070309020205020404" pitchFamily="49" charset="0"/>
              </a:rPr>
              <a:t>ledPin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, HIGH); // </a:t>
            </a:r>
            <a:r>
              <a:rPr lang="uk-UA" b="1" i="0" u="none" strike="noStrike" baseline="0" dirty="0" smtClean="0">
                <a:latin typeface="CourierNew,Bold"/>
              </a:rPr>
              <a:t>Включення світлодіода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delay(1000); // </a:t>
            </a:r>
            <a:r>
              <a:rPr lang="uk-UA" b="1" i="0" u="none" strike="noStrike" baseline="0" dirty="0" smtClean="0">
                <a:latin typeface="CourierNew,Bold"/>
              </a:rPr>
              <a:t>Очікування 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1 </a:t>
            </a:r>
            <a:r>
              <a:rPr lang="uk-UA" b="1" i="0" u="none" strike="noStrike" baseline="0" dirty="0" smtClean="0">
                <a:latin typeface="CourierNew,Bold"/>
              </a:rPr>
              <a:t>секунду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digitalWritededPin, HIGH); // </a:t>
            </a:r>
            <a:r>
              <a:rPr lang="uk-UA" b="1" i="0" u="none" strike="noStrike" baseline="0" dirty="0" smtClean="0">
                <a:latin typeface="CourierNew,Bold"/>
              </a:rPr>
              <a:t>Виключення світлодіода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delay(1000); // </a:t>
            </a:r>
            <a:r>
              <a:rPr lang="uk-UA" b="1" i="0" u="none" strike="noStrike" baseline="0" dirty="0" smtClean="0">
                <a:latin typeface="CourierNew,Bold"/>
              </a:rPr>
              <a:t>Очікування </a:t>
            </a:r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1 </a:t>
            </a:r>
            <a:r>
              <a:rPr lang="uk-UA" b="1" i="0" u="none" strike="noStrike" baseline="0" dirty="0" smtClean="0">
                <a:latin typeface="CourierNew,Bold"/>
              </a:rPr>
              <a:t>секунду</a:t>
            </a:r>
          </a:p>
          <a:p>
            <a:r>
              <a:rPr lang="uk-UA" b="1" i="0" u="none" strike="noStrike" baseline="0" dirty="0" smtClean="0">
                <a:latin typeface="Courier New" panose="02070309020205020404" pitchFamily="49" charset="0"/>
              </a:rPr>
              <a:t>}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951630" y="327546"/>
            <a:ext cx="543212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коду на сторінці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2551" y="619933"/>
            <a:ext cx="1882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baseline="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Папка - </a:t>
            </a:r>
            <a:r>
              <a:rPr lang="en-US" b="0" i="0" u="none" strike="noStrike" baseline="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Blink.pde</a:t>
            </a:r>
            <a:endParaRPr lang="uk-U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11" y="1187355"/>
            <a:ext cx="4474970" cy="5281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4834" y="405600"/>
            <a:ext cx="8210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u="none" strike="noStrike" baseline="0" dirty="0" smtClean="0">
                <a:latin typeface="TimesNewRoman,Bold"/>
              </a:rPr>
              <a:t>Основний цикл та обробка переривань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603" y="2158072"/>
            <a:ext cx="5459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u="none" strike="noStrike" baseline="0" dirty="0" smtClean="0">
                <a:latin typeface="TimesNewRoman"/>
              </a:rPr>
              <a:t>При автоматизації обладнання код програми  виконується у нескінченому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циклі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На рис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зліва показано виконання послідовності команд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"</a:t>
            </a:r>
            <a:r>
              <a:rPr lang="uk-UA" b="0" i="0" u="none" strike="noStrike" baseline="0" dirty="0" smtClean="0">
                <a:latin typeface="TimesNewRoman"/>
              </a:rPr>
              <a:t>ввід даних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— </a:t>
            </a:r>
            <a:r>
              <a:rPr lang="uk-UA" b="0" i="0" u="none" strike="noStrike" baseline="0" dirty="0" smtClean="0">
                <a:latin typeface="TimesNewRoman"/>
              </a:rPr>
              <a:t>обробка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—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вивід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".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603" y="4341432"/>
            <a:ext cx="5090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NewRoman"/>
              </a:rPr>
              <a:t>Ш</a:t>
            </a:r>
            <a:r>
              <a:rPr lang="uk-UA" b="0" i="0" u="none" strike="noStrike" baseline="0" dirty="0" smtClean="0">
                <a:latin typeface="TimesNewRoman"/>
              </a:rPr>
              <a:t>видке обслуговування того чи іншого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обладнання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uk-UA" b="0" i="0" u="none" strike="noStrike" baseline="0" dirty="0" smtClean="0">
                <a:latin typeface="TimesNewRoman"/>
              </a:rPr>
              <a:t>Це здійснюється за допомогою переривань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(Interrupt),</a:t>
            </a:r>
            <a:r>
              <a:rPr lang="uk-UA" b="0" i="0" u="none" strike="noStrike" dirty="0" smtClean="0">
                <a:latin typeface="Times New Roman" panose="02020603050405020304" pitchFamily="18" charset="0"/>
              </a:rPr>
              <a:t> рис. з права.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74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2215" y="208528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u="none" strike="noStrike" baseline="0" dirty="0" err="1" smtClean="0">
                <a:latin typeface="TimesNewRoman"/>
              </a:rPr>
              <a:t>Програма</a:t>
            </a:r>
            <a:r>
              <a:rPr lang="ru-RU" sz="2400" b="0" i="0" u="none" strike="noStrike" baseline="0" dirty="0" smtClean="0">
                <a:latin typeface="TimesNewRoman"/>
              </a:rPr>
              <a:t>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Arduino </a:t>
            </a:r>
            <a:r>
              <a:rPr lang="ru-RU" sz="2400" b="0" i="0" u="none" strike="noStrike" baseline="0" dirty="0" err="1" smtClean="0">
                <a:latin typeface="TimesNewRoman"/>
              </a:rPr>
              <a:t>складається</a:t>
            </a:r>
            <a:r>
              <a:rPr lang="ru-RU" sz="2400" b="0" i="0" u="none" strike="noStrike" baseline="0" dirty="0" smtClean="0">
                <a:latin typeface="TimesNewRoman"/>
              </a:rPr>
              <a:t> з </a:t>
            </a:r>
            <a:r>
              <a:rPr lang="ru-RU" sz="2400" b="0" i="0" u="none" strike="noStrike" baseline="0" dirty="0" err="1" smtClean="0">
                <a:latin typeface="TimesNewRoman"/>
              </a:rPr>
              <a:t>наступних</a:t>
            </a:r>
            <a:r>
              <a:rPr lang="ru-RU" sz="2400" b="0" i="0" u="none" strike="noStrike" baseline="0" dirty="0" smtClean="0">
                <a:latin typeface="TimesNewRoman"/>
              </a:rPr>
              <a:t> </a:t>
            </a:r>
            <a:r>
              <a:rPr lang="ru-RU" sz="2400" b="0" i="0" u="none" strike="noStrike" baseline="0" dirty="0" err="1" smtClean="0">
                <a:latin typeface="TimesNewRoman"/>
              </a:rPr>
              <a:t>основних</a:t>
            </a:r>
            <a:r>
              <a:rPr lang="ru-RU" sz="2400" b="0" i="0" u="none" strike="noStrike" baseline="0" dirty="0" smtClean="0">
                <a:latin typeface="TimesNewRoman"/>
              </a:rPr>
              <a:t> </a:t>
            </a:r>
            <a:r>
              <a:rPr lang="ru-RU" sz="2400" b="0" i="0" u="none" strike="noStrike" baseline="0" dirty="0" err="1" smtClean="0">
                <a:latin typeface="TimesNewRoman"/>
              </a:rPr>
              <a:t>частин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:</a:t>
            </a:r>
          </a:p>
          <a:p>
            <a:r>
              <a:rPr lang="ru-RU" sz="2400" dirty="0"/>
              <a:t>-</a:t>
            </a:r>
            <a:r>
              <a:rPr lang="ru-RU" sz="2400" b="0" i="0" u="none" strike="noStrike" baseline="0" dirty="0" smtClean="0"/>
              <a:t>  </a:t>
            </a:r>
            <a:r>
              <a:rPr lang="ru-RU" sz="2400" b="0" i="0" u="none" strike="noStrike" baseline="0" dirty="0" err="1" smtClean="0">
                <a:latin typeface="TimesNewRoman"/>
              </a:rPr>
              <a:t>Коментарі</a:t>
            </a:r>
            <a:r>
              <a:rPr lang="ru-RU" sz="2400" b="0" i="0" u="none" strike="noStrike" baseline="0" dirty="0" smtClean="0">
                <a:latin typeface="TimesNewRoman"/>
              </a:rPr>
              <a:t> та </a:t>
            </a:r>
            <a:r>
              <a:rPr lang="ru-RU" sz="2400" b="0" i="0" u="none" strike="noStrike" baseline="0" dirty="0" err="1" smtClean="0">
                <a:latin typeface="TimesNewRoman"/>
              </a:rPr>
              <a:t>опис</a:t>
            </a:r>
            <a:r>
              <a:rPr lang="ru-RU" sz="2400" b="0" i="0" u="none" strike="noStrike" baseline="0" dirty="0" smtClean="0">
                <a:latin typeface="TimesNewRoman"/>
              </a:rPr>
              <a:t> </a:t>
            </a:r>
            <a:r>
              <a:rPr lang="ru-RU" sz="2400" b="0" i="0" u="none" strike="noStrike" baseline="0" dirty="0" err="1" smtClean="0">
                <a:latin typeface="TimesNewRoman"/>
              </a:rPr>
              <a:t>програми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2400" b="0" i="0" u="none" strike="noStrike" baseline="0" dirty="0" smtClean="0"/>
              <a:t>-  </a:t>
            </a:r>
            <a:r>
              <a:rPr lang="ru-RU" sz="2400" b="0" i="0" u="none" strike="noStrike" baseline="0" dirty="0" smtClean="0">
                <a:latin typeface="TimesNewRoman"/>
              </a:rPr>
              <a:t>Заголовки </a:t>
            </a:r>
            <a:r>
              <a:rPr lang="ru-RU" sz="2400" b="0" i="0" u="none" strike="noStrike" baseline="0" dirty="0" err="1" smtClean="0">
                <a:latin typeface="TimesNewRoman"/>
              </a:rPr>
              <a:t>файлів</a:t>
            </a:r>
            <a:r>
              <a:rPr lang="ru-RU" sz="2400" b="0" i="0" u="none" strike="noStrike" baseline="0" dirty="0" smtClean="0">
                <a:latin typeface="TimesNewRoman"/>
              </a:rPr>
              <a:t> і </a:t>
            </a:r>
            <a:r>
              <a:rPr lang="ru-RU" sz="2400" b="0" i="0" u="none" strike="noStrike" baseline="0" dirty="0" err="1" smtClean="0">
                <a:latin typeface="TimesNewRoman"/>
              </a:rPr>
              <a:t>підключення</a:t>
            </a:r>
            <a:r>
              <a:rPr lang="ru-RU" sz="2400" b="0" i="0" u="none" strike="noStrike" baseline="0" dirty="0" smtClean="0">
                <a:latin typeface="TimesNewRoman"/>
              </a:rPr>
              <a:t> </a:t>
            </a:r>
            <a:r>
              <a:rPr lang="ru-RU" sz="2400" b="0" i="0" u="none" strike="noStrike" baseline="0" dirty="0" err="1" smtClean="0">
                <a:latin typeface="TimesNewRoman"/>
              </a:rPr>
              <a:t>бібліотеки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uk-UA" sz="2400" dirty="0"/>
              <a:t>-</a:t>
            </a:r>
            <a:r>
              <a:rPr lang="en-US" sz="2400" b="0" i="0" u="none" strike="noStrike" baseline="0" dirty="0" smtClean="0"/>
              <a:t>  </a:t>
            </a:r>
            <a:r>
              <a:rPr lang="uk-UA" sz="2400" b="0" i="0" u="none" strike="noStrike" baseline="0" dirty="0" smtClean="0">
                <a:latin typeface="TimesNewRoman"/>
              </a:rPr>
              <a:t>Оголошення глобальних змінних</a:t>
            </a:r>
            <a:r>
              <a:rPr lang="uk-UA" sz="24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2400" dirty="0"/>
              <a:t>-</a:t>
            </a:r>
            <a:r>
              <a:rPr lang="ru-RU" sz="2400" b="0" i="0" u="none" strike="noStrike" baseline="0" dirty="0" smtClean="0"/>
              <a:t>  </a:t>
            </a:r>
            <a:r>
              <a:rPr lang="ru-RU" sz="2400" b="0" i="0" u="none" strike="noStrike" baseline="0" dirty="0" smtClean="0">
                <a:latin typeface="TimesNewRoman"/>
              </a:rPr>
              <a:t>Стандартна настройка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</a:rPr>
              <a:t>void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</a:rPr>
              <a:t>setup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 () (</a:t>
            </a:r>
            <a:r>
              <a:rPr lang="ru-RU" sz="2400" b="0" i="0" u="none" strike="noStrike" baseline="0" dirty="0" smtClean="0">
                <a:latin typeface="TimesNewRoman"/>
              </a:rPr>
              <a:t>порти і </a:t>
            </a:r>
            <a:r>
              <a:rPr lang="ru-RU" sz="2400" b="0" i="0" u="none" strike="noStrike" baseline="0" dirty="0" err="1" smtClean="0">
                <a:latin typeface="TimesNewRoman"/>
              </a:rPr>
              <a:t>конфігурація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).</a:t>
            </a:r>
          </a:p>
          <a:p>
            <a:r>
              <a:rPr lang="ru-RU" sz="2400" dirty="0"/>
              <a:t>-</a:t>
            </a:r>
            <a:r>
              <a:rPr lang="ru-RU" sz="2400" b="0" i="0" u="none" strike="noStrike" baseline="0" dirty="0" smtClean="0"/>
              <a:t>  </a:t>
            </a:r>
            <a:r>
              <a:rPr lang="ru-RU" sz="2400" b="0" i="0" u="none" strike="noStrike" baseline="0" dirty="0" smtClean="0">
                <a:latin typeface="TimesNewRoman"/>
              </a:rPr>
              <a:t>Основний цикл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</a:rPr>
              <a:t>void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</a:rPr>
              <a:t>loop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 ().</a:t>
            </a:r>
          </a:p>
          <a:p>
            <a:r>
              <a:rPr lang="uk-UA" sz="2400" dirty="0"/>
              <a:t>-</a:t>
            </a:r>
            <a:r>
              <a:rPr lang="en-US" sz="2400" b="0" i="0" u="none" strike="noStrike" baseline="0" dirty="0" smtClean="0"/>
              <a:t>  </a:t>
            </a:r>
            <a:r>
              <a:rPr lang="uk-UA" sz="2400" b="0" i="0" u="none" strike="noStrike" baseline="0" dirty="0" smtClean="0">
                <a:latin typeface="TimesNewRoman"/>
              </a:rPr>
              <a:t>Власні процедури</a:t>
            </a:r>
            <a:r>
              <a:rPr lang="uk-UA" sz="2400" b="0" i="0" u="none" strike="noStrike" baseline="0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1669" y="855976"/>
            <a:ext cx="5825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0" u="none" strike="noStrike" baseline="0" dirty="0" smtClean="0">
                <a:latin typeface="TimesNewRoman,Bold"/>
              </a:rPr>
              <a:t>Базова структура програми</a:t>
            </a:r>
            <a:endParaRPr lang="uk-UA" sz="3200" b="1" i="0" u="none" strike="noStrike" baseline="0" dirty="0" smtClean="0">
              <a:latin typeface="TimesNewRoman,Bold"/>
            </a:endParaRPr>
          </a:p>
        </p:txBody>
      </p:sp>
    </p:spTree>
    <p:extLst>
      <p:ext uri="{BB962C8B-B14F-4D97-AF65-F5344CB8AC3E}">
        <p14:creationId xmlns:p14="http://schemas.microsoft.com/office/powerpoint/2010/main" val="8360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1101</Words>
  <Application>Microsoft Office PowerPoint</Application>
  <PresentationFormat>Широкоэкранный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10 Pitch</vt:lpstr>
      <vt:lpstr>Courier New</vt:lpstr>
      <vt:lpstr>CourierNew,Bold</vt:lpstr>
      <vt:lpstr>Times New Roman</vt:lpstr>
      <vt:lpstr>TimesNewRoman</vt:lpstr>
      <vt:lpstr>TimesNewRoman,Bold</vt:lpstr>
      <vt:lpstr>Office Theme</vt:lpstr>
      <vt:lpstr>Середовище розробки Arduino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Середовище розробки Arduino</dc:title>
  <dc:creator>Шавурский Юра</dc:creator>
  <cp:lastModifiedBy>Шавурский Юра</cp:lastModifiedBy>
  <cp:revision>13</cp:revision>
  <dcterms:created xsi:type="dcterms:W3CDTF">2020-11-26T16:12:54Z</dcterms:created>
  <dcterms:modified xsi:type="dcterms:W3CDTF">2020-11-26T20:42:42Z</dcterms:modified>
</cp:coreProperties>
</file>