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1" r:id="rId4"/>
    <p:sldId id="268" r:id="rId5"/>
    <p:sldId id="257" r:id="rId6"/>
    <p:sldId id="263" r:id="rId7"/>
    <p:sldId id="281" r:id="rId8"/>
    <p:sldId id="258" r:id="rId9"/>
    <p:sldId id="260" r:id="rId10"/>
    <p:sldId id="259" r:id="rId11"/>
    <p:sldId id="264" r:id="rId12"/>
    <p:sldId id="266" r:id="rId13"/>
    <p:sldId id="265" r:id="rId14"/>
    <p:sldId id="269" r:id="rId15"/>
    <p:sldId id="270" r:id="rId16"/>
    <p:sldId id="273" r:id="rId17"/>
    <p:sldId id="274" r:id="rId18"/>
    <p:sldId id="272" r:id="rId19"/>
    <p:sldId id="276" r:id="rId20"/>
    <p:sldId id="275" r:id="rId21"/>
    <p:sldId id="277" r:id="rId22"/>
    <p:sldId id="279" r:id="rId23"/>
    <p:sldId id="278" r:id="rId24"/>
    <p:sldId id="280" r:id="rId25"/>
    <p:sldId id="267"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191519-CC09-44F8-B787-9812A3C77E54}"/>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DE4CB8BB-88EF-472E-A95A-AE008E79A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F5ED4627-3F95-4CBE-B5FB-58B51B349221}"/>
              </a:ext>
            </a:extLst>
          </p:cNvPr>
          <p:cNvSpPr>
            <a:spLocks noGrp="1"/>
          </p:cNvSpPr>
          <p:nvPr>
            <p:ph type="dt" sz="half" idx="10"/>
          </p:nvPr>
        </p:nvSpPr>
        <p:spPr/>
        <p:txBody>
          <a:bodyPr/>
          <a:lstStyle/>
          <a:p>
            <a:fld id="{B20090F9-0A95-4661-A27A-D094E4F09A95}" type="datetimeFigureOut">
              <a:rPr lang="uk-UA" smtClean="0"/>
              <a:t>26.10.2023</a:t>
            </a:fld>
            <a:endParaRPr lang="uk-UA"/>
          </a:p>
        </p:txBody>
      </p:sp>
      <p:sp>
        <p:nvSpPr>
          <p:cNvPr id="5" name="Місце для нижнього колонтитула 4">
            <a:extLst>
              <a:ext uri="{FF2B5EF4-FFF2-40B4-BE49-F238E27FC236}">
                <a16:creationId xmlns:a16="http://schemas.microsoft.com/office/drawing/2014/main" id="{66C70314-ADEE-4638-812C-495B66FCE9C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B213A51-306B-4515-891B-5A16E08A9FE8}"/>
              </a:ext>
            </a:extLst>
          </p:cNvPr>
          <p:cNvSpPr>
            <a:spLocks noGrp="1"/>
          </p:cNvSpPr>
          <p:nvPr>
            <p:ph type="sldNum" sz="quarter" idx="12"/>
          </p:nvPr>
        </p:nvSpPr>
        <p:spPr/>
        <p:txBody>
          <a:bodyPr/>
          <a:lstStyle/>
          <a:p>
            <a:fld id="{48D5CBAD-135C-423D-894A-5D2E9646E232}" type="slidenum">
              <a:rPr lang="uk-UA" smtClean="0"/>
              <a:t>‹№›</a:t>
            </a:fld>
            <a:endParaRPr lang="uk-UA"/>
          </a:p>
        </p:txBody>
      </p:sp>
    </p:spTree>
    <p:extLst>
      <p:ext uri="{BB962C8B-B14F-4D97-AF65-F5344CB8AC3E}">
        <p14:creationId xmlns:p14="http://schemas.microsoft.com/office/powerpoint/2010/main" val="314618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A39F56-50DF-4949-84C0-008B151C05A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F73DB2E-8991-4B06-8C13-D3823524B366}"/>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84BFFF0E-02A6-4ABE-8E02-2E79D4C82891}"/>
              </a:ext>
            </a:extLst>
          </p:cNvPr>
          <p:cNvSpPr>
            <a:spLocks noGrp="1"/>
          </p:cNvSpPr>
          <p:nvPr>
            <p:ph type="dt" sz="half" idx="10"/>
          </p:nvPr>
        </p:nvSpPr>
        <p:spPr/>
        <p:txBody>
          <a:bodyPr/>
          <a:lstStyle/>
          <a:p>
            <a:fld id="{B20090F9-0A95-4661-A27A-D094E4F09A95}" type="datetimeFigureOut">
              <a:rPr lang="uk-UA" smtClean="0"/>
              <a:t>26.10.2023</a:t>
            </a:fld>
            <a:endParaRPr lang="uk-UA"/>
          </a:p>
        </p:txBody>
      </p:sp>
      <p:sp>
        <p:nvSpPr>
          <p:cNvPr id="5" name="Місце для нижнього колонтитула 4">
            <a:extLst>
              <a:ext uri="{FF2B5EF4-FFF2-40B4-BE49-F238E27FC236}">
                <a16:creationId xmlns:a16="http://schemas.microsoft.com/office/drawing/2014/main" id="{C202A976-301B-4C24-96CF-54737D21ECF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73BEC9F-0E44-410A-90FC-06A3FF9F4E59}"/>
              </a:ext>
            </a:extLst>
          </p:cNvPr>
          <p:cNvSpPr>
            <a:spLocks noGrp="1"/>
          </p:cNvSpPr>
          <p:nvPr>
            <p:ph type="sldNum" sz="quarter" idx="12"/>
          </p:nvPr>
        </p:nvSpPr>
        <p:spPr/>
        <p:txBody>
          <a:bodyPr/>
          <a:lstStyle/>
          <a:p>
            <a:fld id="{48D5CBAD-135C-423D-894A-5D2E9646E232}" type="slidenum">
              <a:rPr lang="uk-UA" smtClean="0"/>
              <a:t>‹№›</a:t>
            </a:fld>
            <a:endParaRPr lang="uk-UA"/>
          </a:p>
        </p:txBody>
      </p:sp>
    </p:spTree>
    <p:extLst>
      <p:ext uri="{BB962C8B-B14F-4D97-AF65-F5344CB8AC3E}">
        <p14:creationId xmlns:p14="http://schemas.microsoft.com/office/powerpoint/2010/main" val="288819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2BF9BC2B-CB5A-4AFB-856F-347E8E064DF1}"/>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3E41091D-DC92-461E-ACEF-347E48B9E414}"/>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36B1F59-44E5-4504-AA9A-AF01F4FF14E6}"/>
              </a:ext>
            </a:extLst>
          </p:cNvPr>
          <p:cNvSpPr>
            <a:spLocks noGrp="1"/>
          </p:cNvSpPr>
          <p:nvPr>
            <p:ph type="dt" sz="half" idx="10"/>
          </p:nvPr>
        </p:nvSpPr>
        <p:spPr/>
        <p:txBody>
          <a:bodyPr/>
          <a:lstStyle/>
          <a:p>
            <a:fld id="{B20090F9-0A95-4661-A27A-D094E4F09A95}" type="datetimeFigureOut">
              <a:rPr lang="uk-UA" smtClean="0"/>
              <a:t>26.10.2023</a:t>
            </a:fld>
            <a:endParaRPr lang="uk-UA"/>
          </a:p>
        </p:txBody>
      </p:sp>
      <p:sp>
        <p:nvSpPr>
          <p:cNvPr id="5" name="Місце для нижнього колонтитула 4">
            <a:extLst>
              <a:ext uri="{FF2B5EF4-FFF2-40B4-BE49-F238E27FC236}">
                <a16:creationId xmlns:a16="http://schemas.microsoft.com/office/drawing/2014/main" id="{895E62AA-FD76-470F-AAD6-FA497712F66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9A371AD-C527-48C0-8FF2-C3AF0E32CE33}"/>
              </a:ext>
            </a:extLst>
          </p:cNvPr>
          <p:cNvSpPr>
            <a:spLocks noGrp="1"/>
          </p:cNvSpPr>
          <p:nvPr>
            <p:ph type="sldNum" sz="quarter" idx="12"/>
          </p:nvPr>
        </p:nvSpPr>
        <p:spPr/>
        <p:txBody>
          <a:bodyPr/>
          <a:lstStyle/>
          <a:p>
            <a:fld id="{48D5CBAD-135C-423D-894A-5D2E9646E232}" type="slidenum">
              <a:rPr lang="uk-UA" smtClean="0"/>
              <a:t>‹№›</a:t>
            </a:fld>
            <a:endParaRPr lang="uk-UA"/>
          </a:p>
        </p:txBody>
      </p:sp>
    </p:spTree>
    <p:extLst>
      <p:ext uri="{BB962C8B-B14F-4D97-AF65-F5344CB8AC3E}">
        <p14:creationId xmlns:p14="http://schemas.microsoft.com/office/powerpoint/2010/main" val="82674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10A66B-C1AB-428A-8E73-BD43A494D2D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FA272FF-A9D3-414B-B4D8-EF9EC0E66D3F}"/>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4AB6CD3-FB13-42CC-B306-A5F6191FCE82}"/>
              </a:ext>
            </a:extLst>
          </p:cNvPr>
          <p:cNvSpPr>
            <a:spLocks noGrp="1"/>
          </p:cNvSpPr>
          <p:nvPr>
            <p:ph type="dt" sz="half" idx="10"/>
          </p:nvPr>
        </p:nvSpPr>
        <p:spPr/>
        <p:txBody>
          <a:bodyPr/>
          <a:lstStyle/>
          <a:p>
            <a:fld id="{B20090F9-0A95-4661-A27A-D094E4F09A95}" type="datetimeFigureOut">
              <a:rPr lang="uk-UA" smtClean="0"/>
              <a:t>26.10.2023</a:t>
            </a:fld>
            <a:endParaRPr lang="uk-UA"/>
          </a:p>
        </p:txBody>
      </p:sp>
      <p:sp>
        <p:nvSpPr>
          <p:cNvPr id="5" name="Місце для нижнього колонтитула 4">
            <a:extLst>
              <a:ext uri="{FF2B5EF4-FFF2-40B4-BE49-F238E27FC236}">
                <a16:creationId xmlns:a16="http://schemas.microsoft.com/office/drawing/2014/main" id="{7814F581-FC0E-477B-B396-41C3E059D09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44F7EBD-3384-47B2-8CB2-E181687B4532}"/>
              </a:ext>
            </a:extLst>
          </p:cNvPr>
          <p:cNvSpPr>
            <a:spLocks noGrp="1"/>
          </p:cNvSpPr>
          <p:nvPr>
            <p:ph type="sldNum" sz="quarter" idx="12"/>
          </p:nvPr>
        </p:nvSpPr>
        <p:spPr/>
        <p:txBody>
          <a:bodyPr/>
          <a:lstStyle/>
          <a:p>
            <a:fld id="{48D5CBAD-135C-423D-894A-5D2E9646E232}" type="slidenum">
              <a:rPr lang="uk-UA" smtClean="0"/>
              <a:t>‹№›</a:t>
            </a:fld>
            <a:endParaRPr lang="uk-UA"/>
          </a:p>
        </p:txBody>
      </p:sp>
    </p:spTree>
    <p:extLst>
      <p:ext uri="{BB962C8B-B14F-4D97-AF65-F5344CB8AC3E}">
        <p14:creationId xmlns:p14="http://schemas.microsoft.com/office/powerpoint/2010/main" val="121909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71A813-9394-4ED0-B95C-DB757D548F84}"/>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8A051F0-0E32-4180-B717-0D65E4949D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155A1270-9891-41CB-8EBB-C212F56E7796}"/>
              </a:ext>
            </a:extLst>
          </p:cNvPr>
          <p:cNvSpPr>
            <a:spLocks noGrp="1"/>
          </p:cNvSpPr>
          <p:nvPr>
            <p:ph type="dt" sz="half" idx="10"/>
          </p:nvPr>
        </p:nvSpPr>
        <p:spPr/>
        <p:txBody>
          <a:bodyPr/>
          <a:lstStyle/>
          <a:p>
            <a:fld id="{B20090F9-0A95-4661-A27A-D094E4F09A95}" type="datetimeFigureOut">
              <a:rPr lang="uk-UA" smtClean="0"/>
              <a:t>26.10.2023</a:t>
            </a:fld>
            <a:endParaRPr lang="uk-UA"/>
          </a:p>
        </p:txBody>
      </p:sp>
      <p:sp>
        <p:nvSpPr>
          <p:cNvPr id="5" name="Місце для нижнього колонтитула 4">
            <a:extLst>
              <a:ext uri="{FF2B5EF4-FFF2-40B4-BE49-F238E27FC236}">
                <a16:creationId xmlns:a16="http://schemas.microsoft.com/office/drawing/2014/main" id="{4E719AF4-7939-40BE-A404-0C2A09F883E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363C0B9-7146-49DC-8229-450957FA636D}"/>
              </a:ext>
            </a:extLst>
          </p:cNvPr>
          <p:cNvSpPr>
            <a:spLocks noGrp="1"/>
          </p:cNvSpPr>
          <p:nvPr>
            <p:ph type="sldNum" sz="quarter" idx="12"/>
          </p:nvPr>
        </p:nvSpPr>
        <p:spPr/>
        <p:txBody>
          <a:bodyPr/>
          <a:lstStyle/>
          <a:p>
            <a:fld id="{48D5CBAD-135C-423D-894A-5D2E9646E232}" type="slidenum">
              <a:rPr lang="uk-UA" smtClean="0"/>
              <a:t>‹№›</a:t>
            </a:fld>
            <a:endParaRPr lang="uk-UA"/>
          </a:p>
        </p:txBody>
      </p:sp>
    </p:spTree>
    <p:extLst>
      <p:ext uri="{BB962C8B-B14F-4D97-AF65-F5344CB8AC3E}">
        <p14:creationId xmlns:p14="http://schemas.microsoft.com/office/powerpoint/2010/main" val="390271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BB3528-9DD2-44CE-8509-A30460952C5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CB46799B-6369-4BEF-9230-15D2542575E9}"/>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441249A5-89E9-4C68-85DA-59F845A877DE}"/>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EFD0794D-5AA5-44BE-BF9E-7F9CE5FFFF62}"/>
              </a:ext>
            </a:extLst>
          </p:cNvPr>
          <p:cNvSpPr>
            <a:spLocks noGrp="1"/>
          </p:cNvSpPr>
          <p:nvPr>
            <p:ph type="dt" sz="half" idx="10"/>
          </p:nvPr>
        </p:nvSpPr>
        <p:spPr/>
        <p:txBody>
          <a:bodyPr/>
          <a:lstStyle/>
          <a:p>
            <a:fld id="{B20090F9-0A95-4661-A27A-D094E4F09A95}" type="datetimeFigureOut">
              <a:rPr lang="uk-UA" smtClean="0"/>
              <a:t>26.10.2023</a:t>
            </a:fld>
            <a:endParaRPr lang="uk-UA"/>
          </a:p>
        </p:txBody>
      </p:sp>
      <p:sp>
        <p:nvSpPr>
          <p:cNvPr id="6" name="Місце для нижнього колонтитула 5">
            <a:extLst>
              <a:ext uri="{FF2B5EF4-FFF2-40B4-BE49-F238E27FC236}">
                <a16:creationId xmlns:a16="http://schemas.microsoft.com/office/drawing/2014/main" id="{94244459-9D61-4FB4-B666-D29FB6441D71}"/>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B2F83D34-38EF-417C-B348-D70B720610F7}"/>
              </a:ext>
            </a:extLst>
          </p:cNvPr>
          <p:cNvSpPr>
            <a:spLocks noGrp="1"/>
          </p:cNvSpPr>
          <p:nvPr>
            <p:ph type="sldNum" sz="quarter" idx="12"/>
          </p:nvPr>
        </p:nvSpPr>
        <p:spPr/>
        <p:txBody>
          <a:bodyPr/>
          <a:lstStyle/>
          <a:p>
            <a:fld id="{48D5CBAD-135C-423D-894A-5D2E9646E232}" type="slidenum">
              <a:rPr lang="uk-UA" smtClean="0"/>
              <a:t>‹№›</a:t>
            </a:fld>
            <a:endParaRPr lang="uk-UA"/>
          </a:p>
        </p:txBody>
      </p:sp>
    </p:spTree>
    <p:extLst>
      <p:ext uri="{BB962C8B-B14F-4D97-AF65-F5344CB8AC3E}">
        <p14:creationId xmlns:p14="http://schemas.microsoft.com/office/powerpoint/2010/main" val="317119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E4A779-4AA6-4667-9F21-23F954DA7DB9}"/>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CC7D0DF-C48D-470E-B940-5AC7ED725A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1BE5D9A4-4D42-477C-8667-3E812D539659}"/>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6092FD90-022A-4D23-B5BE-FD8BAE99B2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B05CD6FA-6D43-4411-8F26-EAF4C41BF725}"/>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BCB34365-089A-4B8A-9B89-0BA674332B67}"/>
              </a:ext>
            </a:extLst>
          </p:cNvPr>
          <p:cNvSpPr>
            <a:spLocks noGrp="1"/>
          </p:cNvSpPr>
          <p:nvPr>
            <p:ph type="dt" sz="half" idx="10"/>
          </p:nvPr>
        </p:nvSpPr>
        <p:spPr/>
        <p:txBody>
          <a:bodyPr/>
          <a:lstStyle/>
          <a:p>
            <a:fld id="{B20090F9-0A95-4661-A27A-D094E4F09A95}" type="datetimeFigureOut">
              <a:rPr lang="uk-UA" smtClean="0"/>
              <a:t>26.10.2023</a:t>
            </a:fld>
            <a:endParaRPr lang="uk-UA"/>
          </a:p>
        </p:txBody>
      </p:sp>
      <p:sp>
        <p:nvSpPr>
          <p:cNvPr id="8" name="Місце для нижнього колонтитула 7">
            <a:extLst>
              <a:ext uri="{FF2B5EF4-FFF2-40B4-BE49-F238E27FC236}">
                <a16:creationId xmlns:a16="http://schemas.microsoft.com/office/drawing/2014/main" id="{E962E4C3-6A9E-4795-9BEF-0273CBB4477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A3620AE2-692C-44A2-9B28-B66447046BA4}"/>
              </a:ext>
            </a:extLst>
          </p:cNvPr>
          <p:cNvSpPr>
            <a:spLocks noGrp="1"/>
          </p:cNvSpPr>
          <p:nvPr>
            <p:ph type="sldNum" sz="quarter" idx="12"/>
          </p:nvPr>
        </p:nvSpPr>
        <p:spPr/>
        <p:txBody>
          <a:bodyPr/>
          <a:lstStyle/>
          <a:p>
            <a:fld id="{48D5CBAD-135C-423D-894A-5D2E9646E232}" type="slidenum">
              <a:rPr lang="uk-UA" smtClean="0"/>
              <a:t>‹№›</a:t>
            </a:fld>
            <a:endParaRPr lang="uk-UA"/>
          </a:p>
        </p:txBody>
      </p:sp>
    </p:spTree>
    <p:extLst>
      <p:ext uri="{BB962C8B-B14F-4D97-AF65-F5344CB8AC3E}">
        <p14:creationId xmlns:p14="http://schemas.microsoft.com/office/powerpoint/2010/main" val="46334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3C4C72-BB31-4810-9339-613FC6CAD58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1D5F6CA-05EA-4C41-AE3E-334B2CFA3F84}"/>
              </a:ext>
            </a:extLst>
          </p:cNvPr>
          <p:cNvSpPr>
            <a:spLocks noGrp="1"/>
          </p:cNvSpPr>
          <p:nvPr>
            <p:ph type="dt" sz="half" idx="10"/>
          </p:nvPr>
        </p:nvSpPr>
        <p:spPr/>
        <p:txBody>
          <a:bodyPr/>
          <a:lstStyle/>
          <a:p>
            <a:fld id="{B20090F9-0A95-4661-A27A-D094E4F09A95}" type="datetimeFigureOut">
              <a:rPr lang="uk-UA" smtClean="0"/>
              <a:t>26.10.2023</a:t>
            </a:fld>
            <a:endParaRPr lang="uk-UA"/>
          </a:p>
        </p:txBody>
      </p:sp>
      <p:sp>
        <p:nvSpPr>
          <p:cNvPr id="4" name="Місце для нижнього колонтитула 3">
            <a:extLst>
              <a:ext uri="{FF2B5EF4-FFF2-40B4-BE49-F238E27FC236}">
                <a16:creationId xmlns:a16="http://schemas.microsoft.com/office/drawing/2014/main" id="{B11A13D7-8DF6-4030-9DD0-30D40CBE2D6F}"/>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3A23E857-EF4D-4D20-A109-A5D629704C5A}"/>
              </a:ext>
            </a:extLst>
          </p:cNvPr>
          <p:cNvSpPr>
            <a:spLocks noGrp="1"/>
          </p:cNvSpPr>
          <p:nvPr>
            <p:ph type="sldNum" sz="quarter" idx="12"/>
          </p:nvPr>
        </p:nvSpPr>
        <p:spPr/>
        <p:txBody>
          <a:bodyPr/>
          <a:lstStyle/>
          <a:p>
            <a:fld id="{48D5CBAD-135C-423D-894A-5D2E9646E232}" type="slidenum">
              <a:rPr lang="uk-UA" smtClean="0"/>
              <a:t>‹№›</a:t>
            </a:fld>
            <a:endParaRPr lang="uk-UA"/>
          </a:p>
        </p:txBody>
      </p:sp>
    </p:spTree>
    <p:extLst>
      <p:ext uri="{BB962C8B-B14F-4D97-AF65-F5344CB8AC3E}">
        <p14:creationId xmlns:p14="http://schemas.microsoft.com/office/powerpoint/2010/main" val="89418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4A210F4F-8236-4F79-A31C-A6F16B144E39}"/>
              </a:ext>
            </a:extLst>
          </p:cNvPr>
          <p:cNvSpPr>
            <a:spLocks noGrp="1"/>
          </p:cNvSpPr>
          <p:nvPr>
            <p:ph type="dt" sz="half" idx="10"/>
          </p:nvPr>
        </p:nvSpPr>
        <p:spPr/>
        <p:txBody>
          <a:bodyPr/>
          <a:lstStyle/>
          <a:p>
            <a:fld id="{B20090F9-0A95-4661-A27A-D094E4F09A95}" type="datetimeFigureOut">
              <a:rPr lang="uk-UA" smtClean="0"/>
              <a:t>26.10.2023</a:t>
            </a:fld>
            <a:endParaRPr lang="uk-UA"/>
          </a:p>
        </p:txBody>
      </p:sp>
      <p:sp>
        <p:nvSpPr>
          <p:cNvPr id="3" name="Місце для нижнього колонтитула 2">
            <a:extLst>
              <a:ext uri="{FF2B5EF4-FFF2-40B4-BE49-F238E27FC236}">
                <a16:creationId xmlns:a16="http://schemas.microsoft.com/office/drawing/2014/main" id="{F60805E7-B946-4424-A040-F7404AF8578C}"/>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FE08B524-63EA-4AF2-8F20-A6D1BB28AE58}"/>
              </a:ext>
            </a:extLst>
          </p:cNvPr>
          <p:cNvSpPr>
            <a:spLocks noGrp="1"/>
          </p:cNvSpPr>
          <p:nvPr>
            <p:ph type="sldNum" sz="quarter" idx="12"/>
          </p:nvPr>
        </p:nvSpPr>
        <p:spPr/>
        <p:txBody>
          <a:bodyPr/>
          <a:lstStyle/>
          <a:p>
            <a:fld id="{48D5CBAD-135C-423D-894A-5D2E9646E232}" type="slidenum">
              <a:rPr lang="uk-UA" smtClean="0"/>
              <a:t>‹№›</a:t>
            </a:fld>
            <a:endParaRPr lang="uk-UA"/>
          </a:p>
        </p:txBody>
      </p:sp>
    </p:spTree>
    <p:extLst>
      <p:ext uri="{BB962C8B-B14F-4D97-AF65-F5344CB8AC3E}">
        <p14:creationId xmlns:p14="http://schemas.microsoft.com/office/powerpoint/2010/main" val="331572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2B26F3-1933-4F18-A495-53493942AE3D}"/>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DDAAED15-8935-4806-9102-1FA8F573A9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5A1FAB8A-0C1F-4A08-803A-7188082BA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EC46DA64-9FF7-4670-B0D0-7A80F0032278}"/>
              </a:ext>
            </a:extLst>
          </p:cNvPr>
          <p:cNvSpPr>
            <a:spLocks noGrp="1"/>
          </p:cNvSpPr>
          <p:nvPr>
            <p:ph type="dt" sz="half" idx="10"/>
          </p:nvPr>
        </p:nvSpPr>
        <p:spPr/>
        <p:txBody>
          <a:bodyPr/>
          <a:lstStyle/>
          <a:p>
            <a:fld id="{B20090F9-0A95-4661-A27A-D094E4F09A95}" type="datetimeFigureOut">
              <a:rPr lang="uk-UA" smtClean="0"/>
              <a:t>26.10.2023</a:t>
            </a:fld>
            <a:endParaRPr lang="uk-UA"/>
          </a:p>
        </p:txBody>
      </p:sp>
      <p:sp>
        <p:nvSpPr>
          <p:cNvPr id="6" name="Місце для нижнього колонтитула 5">
            <a:extLst>
              <a:ext uri="{FF2B5EF4-FFF2-40B4-BE49-F238E27FC236}">
                <a16:creationId xmlns:a16="http://schemas.microsoft.com/office/drawing/2014/main" id="{8FF10E28-20DE-4E98-928E-1E37C143F6F5}"/>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4BE8F3B-3202-4DAB-A252-500924330525}"/>
              </a:ext>
            </a:extLst>
          </p:cNvPr>
          <p:cNvSpPr>
            <a:spLocks noGrp="1"/>
          </p:cNvSpPr>
          <p:nvPr>
            <p:ph type="sldNum" sz="quarter" idx="12"/>
          </p:nvPr>
        </p:nvSpPr>
        <p:spPr/>
        <p:txBody>
          <a:bodyPr/>
          <a:lstStyle/>
          <a:p>
            <a:fld id="{48D5CBAD-135C-423D-894A-5D2E9646E232}" type="slidenum">
              <a:rPr lang="uk-UA" smtClean="0"/>
              <a:t>‹№›</a:t>
            </a:fld>
            <a:endParaRPr lang="uk-UA"/>
          </a:p>
        </p:txBody>
      </p:sp>
    </p:spTree>
    <p:extLst>
      <p:ext uri="{BB962C8B-B14F-4D97-AF65-F5344CB8AC3E}">
        <p14:creationId xmlns:p14="http://schemas.microsoft.com/office/powerpoint/2010/main" val="23066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0C7A5-C1DE-4639-ABB4-FBC0C14521E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99A7DBC0-1BE3-4C5A-8B62-A6936B719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AD1E61F1-F2F8-404F-9700-706297AE3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6047643-1908-4D9C-9A43-2CB4E8B07BE9}"/>
              </a:ext>
            </a:extLst>
          </p:cNvPr>
          <p:cNvSpPr>
            <a:spLocks noGrp="1"/>
          </p:cNvSpPr>
          <p:nvPr>
            <p:ph type="dt" sz="half" idx="10"/>
          </p:nvPr>
        </p:nvSpPr>
        <p:spPr/>
        <p:txBody>
          <a:bodyPr/>
          <a:lstStyle/>
          <a:p>
            <a:fld id="{B20090F9-0A95-4661-A27A-D094E4F09A95}" type="datetimeFigureOut">
              <a:rPr lang="uk-UA" smtClean="0"/>
              <a:t>26.10.2023</a:t>
            </a:fld>
            <a:endParaRPr lang="uk-UA"/>
          </a:p>
        </p:txBody>
      </p:sp>
      <p:sp>
        <p:nvSpPr>
          <p:cNvPr id="6" name="Місце для нижнього колонтитула 5">
            <a:extLst>
              <a:ext uri="{FF2B5EF4-FFF2-40B4-BE49-F238E27FC236}">
                <a16:creationId xmlns:a16="http://schemas.microsoft.com/office/drawing/2014/main" id="{80625EF1-FD46-46FE-A3A3-930CCBA2A1B9}"/>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9DEE4ACE-6D8B-4450-ACFB-3E359B03F1E7}"/>
              </a:ext>
            </a:extLst>
          </p:cNvPr>
          <p:cNvSpPr>
            <a:spLocks noGrp="1"/>
          </p:cNvSpPr>
          <p:nvPr>
            <p:ph type="sldNum" sz="quarter" idx="12"/>
          </p:nvPr>
        </p:nvSpPr>
        <p:spPr/>
        <p:txBody>
          <a:bodyPr/>
          <a:lstStyle/>
          <a:p>
            <a:fld id="{48D5CBAD-135C-423D-894A-5D2E9646E232}" type="slidenum">
              <a:rPr lang="uk-UA" smtClean="0"/>
              <a:t>‹№›</a:t>
            </a:fld>
            <a:endParaRPr lang="uk-UA"/>
          </a:p>
        </p:txBody>
      </p:sp>
    </p:spTree>
    <p:extLst>
      <p:ext uri="{BB962C8B-B14F-4D97-AF65-F5344CB8AC3E}">
        <p14:creationId xmlns:p14="http://schemas.microsoft.com/office/powerpoint/2010/main" val="47087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F4F7FF37-6DFD-4D26-A39E-16FD32307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02E36450-B163-4F84-B2B4-87A57FB43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p>
        </p:txBody>
      </p:sp>
      <p:sp>
        <p:nvSpPr>
          <p:cNvPr id="4" name="Місце для дати 3">
            <a:extLst>
              <a:ext uri="{FF2B5EF4-FFF2-40B4-BE49-F238E27FC236}">
                <a16:creationId xmlns:a16="http://schemas.microsoft.com/office/drawing/2014/main" id="{0184C13F-A630-40B7-B2CA-5368E6C63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B20090F9-0A95-4661-A27A-D094E4F09A95}" type="datetimeFigureOut">
              <a:rPr lang="uk-UA" smtClean="0"/>
              <a:pPr/>
              <a:t>26.10.2023</a:t>
            </a:fld>
            <a:endParaRPr lang="uk-UA" dirty="0"/>
          </a:p>
        </p:txBody>
      </p:sp>
      <p:sp>
        <p:nvSpPr>
          <p:cNvPr id="5" name="Місце для нижнього колонтитула 4">
            <a:extLst>
              <a:ext uri="{FF2B5EF4-FFF2-40B4-BE49-F238E27FC236}">
                <a16:creationId xmlns:a16="http://schemas.microsoft.com/office/drawing/2014/main" id="{8CE8E1CC-4D26-4A95-AD38-2608D6BEE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uk-UA" dirty="0"/>
          </a:p>
        </p:txBody>
      </p:sp>
      <p:sp>
        <p:nvSpPr>
          <p:cNvPr id="6" name="Місце для номера слайда 5">
            <a:extLst>
              <a:ext uri="{FF2B5EF4-FFF2-40B4-BE49-F238E27FC236}">
                <a16:creationId xmlns:a16="http://schemas.microsoft.com/office/drawing/2014/main" id="{7A42C68A-B13A-42DE-AD22-FD833A2FB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8D5CBAD-135C-423D-894A-5D2E9646E232}" type="slidenum">
              <a:rPr lang="uk-UA" smtClean="0"/>
              <a:pPr/>
              <a:t>‹№›</a:t>
            </a:fld>
            <a:endParaRPr lang="uk-UA" dirty="0"/>
          </a:p>
        </p:txBody>
      </p:sp>
    </p:spTree>
    <p:extLst>
      <p:ext uri="{BB962C8B-B14F-4D97-AF65-F5344CB8AC3E}">
        <p14:creationId xmlns:p14="http://schemas.microsoft.com/office/powerpoint/2010/main" val="1511287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vseosvita.ua/news/shcho-take-intelekt-karty-ta-iak-ikh-efektyvno-vykorystovuvaty-vchyteliu-37694.htm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ihabr.com/en/tool/chatmind" TargetMode="External"/><Relationship Id="rId2" Type="http://schemas.openxmlformats.org/officeDocument/2006/relationships/hyperlink" Target="https://www.youtube.com/watch?v=uoYH6h2LnuI" TargetMode="External"/><Relationship Id="rId1" Type="http://schemas.openxmlformats.org/officeDocument/2006/relationships/slideLayout" Target="../slideLayouts/slideLayout2.xml"/><Relationship Id="rId5" Type="http://schemas.openxmlformats.org/officeDocument/2006/relationships/hyperlink" Target="https://teach-hub.com/p-iat-naykrashchykh-instrumentiv-dlia-stvorennia-kart-znan/" TargetMode="External"/><Relationship Id="rId4" Type="http://schemas.openxmlformats.org/officeDocument/2006/relationships/hyperlink" Target="https://www.canva.com/uk_ua/grafiky/intelekt-kart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286C67-ABC2-4AD3-A583-A79C375E2FE7}"/>
              </a:ext>
            </a:extLst>
          </p:cNvPr>
          <p:cNvSpPr>
            <a:spLocks noGrp="1"/>
          </p:cNvSpPr>
          <p:nvPr>
            <p:ph type="ctrTitle"/>
          </p:nvPr>
        </p:nvSpPr>
        <p:spPr>
          <a:xfrm>
            <a:off x="1690255" y="614363"/>
            <a:ext cx="9144000" cy="1574655"/>
          </a:xfrm>
        </p:spPr>
        <p:txBody>
          <a:bodyPr>
            <a:normAutofit fontScale="90000"/>
          </a:bodyPr>
          <a:lstStyle/>
          <a:p>
            <a:r>
              <a:rPr lang="uk-UA" dirty="0"/>
              <a:t>Створення інтелектуальних (ментальних) карт</a:t>
            </a:r>
          </a:p>
        </p:txBody>
      </p:sp>
      <p:sp>
        <p:nvSpPr>
          <p:cNvPr id="3" name="Підзаголовок 2">
            <a:extLst>
              <a:ext uri="{FF2B5EF4-FFF2-40B4-BE49-F238E27FC236}">
                <a16:creationId xmlns:a16="http://schemas.microsoft.com/office/drawing/2014/main" id="{28E37FA7-E63E-45A0-B05B-86D37F3D7BF8}"/>
              </a:ext>
            </a:extLst>
          </p:cNvPr>
          <p:cNvSpPr>
            <a:spLocks noGrp="1"/>
          </p:cNvSpPr>
          <p:nvPr>
            <p:ph type="subTitle" idx="1"/>
          </p:nvPr>
        </p:nvSpPr>
        <p:spPr>
          <a:xfrm>
            <a:off x="1838037" y="2189018"/>
            <a:ext cx="9144000" cy="1655762"/>
          </a:xfrm>
        </p:spPr>
        <p:txBody>
          <a:bodyPr/>
          <a:lstStyle/>
          <a:p>
            <a:r>
              <a:rPr lang="uk-UA" dirty="0"/>
              <a:t>Лекція 8</a:t>
            </a:r>
          </a:p>
        </p:txBody>
      </p:sp>
      <p:pic>
        <p:nvPicPr>
          <p:cNvPr id="4" name="Рисунок 3">
            <a:extLst>
              <a:ext uri="{FF2B5EF4-FFF2-40B4-BE49-F238E27FC236}">
                <a16:creationId xmlns:a16="http://schemas.microsoft.com/office/drawing/2014/main" id="{B378FF3E-F1FA-4B3D-8BFD-AFC6AF1351AA}"/>
              </a:ext>
            </a:extLst>
          </p:cNvPr>
          <p:cNvPicPr>
            <a:picLocks noChangeAspect="1"/>
          </p:cNvPicPr>
          <p:nvPr/>
        </p:nvPicPr>
        <p:blipFill>
          <a:blip r:embed="rId2"/>
          <a:stretch>
            <a:fillRect/>
          </a:stretch>
        </p:blipFill>
        <p:spPr>
          <a:xfrm>
            <a:off x="2050473" y="2878354"/>
            <a:ext cx="8331199" cy="3670228"/>
          </a:xfrm>
          <a:prstGeom prst="rect">
            <a:avLst/>
          </a:prstGeom>
        </p:spPr>
      </p:pic>
    </p:spTree>
    <p:extLst>
      <p:ext uri="{BB962C8B-B14F-4D97-AF65-F5344CB8AC3E}">
        <p14:creationId xmlns:p14="http://schemas.microsoft.com/office/powerpoint/2010/main" val="333987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A7E61E79-9075-4A36-8A45-C0377F2EAF62}"/>
              </a:ext>
            </a:extLst>
          </p:cNvPr>
          <p:cNvPicPr>
            <a:picLocks noGrp="1" noChangeAspect="1"/>
          </p:cNvPicPr>
          <p:nvPr>
            <p:ph idx="1"/>
          </p:nvPr>
        </p:nvPicPr>
        <p:blipFill>
          <a:blip r:embed="rId2"/>
          <a:stretch>
            <a:fillRect/>
          </a:stretch>
        </p:blipFill>
        <p:spPr>
          <a:xfrm>
            <a:off x="1219201" y="957407"/>
            <a:ext cx="10012217" cy="5073938"/>
          </a:xfrm>
          <a:prstGeom prst="rect">
            <a:avLst/>
          </a:prstGeom>
        </p:spPr>
      </p:pic>
    </p:spTree>
    <p:extLst>
      <p:ext uri="{BB962C8B-B14F-4D97-AF65-F5344CB8AC3E}">
        <p14:creationId xmlns:p14="http://schemas.microsoft.com/office/powerpoint/2010/main" val="129494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a:extLst>
              <a:ext uri="{FF2B5EF4-FFF2-40B4-BE49-F238E27FC236}">
                <a16:creationId xmlns:a16="http://schemas.microsoft.com/office/drawing/2014/main" id="{249A50B6-C769-4A79-9349-09DF121AABC2}"/>
              </a:ext>
            </a:extLst>
          </p:cNvPr>
          <p:cNvPicPr>
            <a:picLocks noGrp="1" noChangeAspect="1"/>
          </p:cNvPicPr>
          <p:nvPr>
            <p:ph sz="half" idx="1"/>
          </p:nvPr>
        </p:nvPicPr>
        <p:blipFill>
          <a:blip r:embed="rId2"/>
          <a:stretch>
            <a:fillRect/>
          </a:stretch>
        </p:blipFill>
        <p:spPr>
          <a:xfrm>
            <a:off x="554182" y="498764"/>
            <a:ext cx="5618017" cy="5994111"/>
          </a:xfrm>
          <a:prstGeom prst="rect">
            <a:avLst/>
          </a:prstGeom>
        </p:spPr>
      </p:pic>
      <p:pic>
        <p:nvPicPr>
          <p:cNvPr id="8" name="Місце для вмісту 7">
            <a:extLst>
              <a:ext uri="{FF2B5EF4-FFF2-40B4-BE49-F238E27FC236}">
                <a16:creationId xmlns:a16="http://schemas.microsoft.com/office/drawing/2014/main" id="{174ED112-0291-4A9E-A549-BAF75155E86D}"/>
              </a:ext>
            </a:extLst>
          </p:cNvPr>
          <p:cNvPicPr>
            <a:picLocks noGrp="1" noChangeAspect="1"/>
          </p:cNvPicPr>
          <p:nvPr>
            <p:ph sz="half" idx="2"/>
          </p:nvPr>
        </p:nvPicPr>
        <p:blipFill>
          <a:blip r:embed="rId3"/>
          <a:stretch>
            <a:fillRect/>
          </a:stretch>
        </p:blipFill>
        <p:spPr>
          <a:xfrm>
            <a:off x="6449290" y="498764"/>
            <a:ext cx="5465619" cy="2761674"/>
          </a:xfrm>
          <a:prstGeom prst="rect">
            <a:avLst/>
          </a:prstGeom>
        </p:spPr>
      </p:pic>
      <p:pic>
        <p:nvPicPr>
          <p:cNvPr id="9" name="Рисунок 8">
            <a:extLst>
              <a:ext uri="{FF2B5EF4-FFF2-40B4-BE49-F238E27FC236}">
                <a16:creationId xmlns:a16="http://schemas.microsoft.com/office/drawing/2014/main" id="{A81DD723-E1A3-4D0A-9AE4-952B01573E53}"/>
              </a:ext>
            </a:extLst>
          </p:cNvPr>
          <p:cNvPicPr>
            <a:picLocks noChangeAspect="1"/>
          </p:cNvPicPr>
          <p:nvPr/>
        </p:nvPicPr>
        <p:blipFill>
          <a:blip r:embed="rId4"/>
          <a:stretch>
            <a:fillRect/>
          </a:stretch>
        </p:blipFill>
        <p:spPr>
          <a:xfrm>
            <a:off x="7407862" y="3916259"/>
            <a:ext cx="3749365" cy="1699407"/>
          </a:xfrm>
          <a:prstGeom prst="rect">
            <a:avLst/>
          </a:prstGeom>
        </p:spPr>
      </p:pic>
      <p:pic>
        <p:nvPicPr>
          <p:cNvPr id="10" name="Рисунок 9">
            <a:extLst>
              <a:ext uri="{FF2B5EF4-FFF2-40B4-BE49-F238E27FC236}">
                <a16:creationId xmlns:a16="http://schemas.microsoft.com/office/drawing/2014/main" id="{253073F1-EFEA-47F9-A413-AAB7EF45A1B2}"/>
              </a:ext>
            </a:extLst>
          </p:cNvPr>
          <p:cNvPicPr>
            <a:picLocks noChangeAspect="1"/>
          </p:cNvPicPr>
          <p:nvPr/>
        </p:nvPicPr>
        <p:blipFill>
          <a:blip r:embed="rId5"/>
          <a:stretch>
            <a:fillRect/>
          </a:stretch>
        </p:blipFill>
        <p:spPr>
          <a:xfrm>
            <a:off x="5742711" y="2111591"/>
            <a:ext cx="1980301" cy="1660299"/>
          </a:xfrm>
          <a:prstGeom prst="rect">
            <a:avLst/>
          </a:prstGeom>
        </p:spPr>
      </p:pic>
    </p:spTree>
    <p:extLst>
      <p:ext uri="{BB962C8B-B14F-4D97-AF65-F5344CB8AC3E}">
        <p14:creationId xmlns:p14="http://schemas.microsoft.com/office/powerpoint/2010/main" val="294979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4BA3627-C990-493A-A2B6-9F87E8B1434C}"/>
              </a:ext>
            </a:extLst>
          </p:cNvPr>
          <p:cNvSpPr>
            <a:spLocks noGrp="1"/>
          </p:cNvSpPr>
          <p:nvPr>
            <p:ph type="title"/>
          </p:nvPr>
        </p:nvSpPr>
        <p:spPr/>
        <p:txBody>
          <a:bodyPr>
            <a:normAutofit/>
          </a:bodyPr>
          <a:lstStyle/>
          <a:p>
            <a:pPr algn="ctr"/>
            <a:r>
              <a:rPr lang="uk-UA" sz="3600" dirty="0"/>
              <a:t>Режими</a:t>
            </a:r>
          </a:p>
        </p:txBody>
      </p:sp>
      <p:pic>
        <p:nvPicPr>
          <p:cNvPr id="7" name="Місце для вмісту 6">
            <a:extLst>
              <a:ext uri="{FF2B5EF4-FFF2-40B4-BE49-F238E27FC236}">
                <a16:creationId xmlns:a16="http://schemas.microsoft.com/office/drawing/2014/main" id="{DD30EEA0-9FB7-4577-9B8E-B68BD823B534}"/>
              </a:ext>
            </a:extLst>
          </p:cNvPr>
          <p:cNvPicPr>
            <a:picLocks noGrp="1" noChangeAspect="1"/>
          </p:cNvPicPr>
          <p:nvPr>
            <p:ph idx="1"/>
          </p:nvPr>
        </p:nvPicPr>
        <p:blipFill>
          <a:blip r:embed="rId2"/>
          <a:stretch>
            <a:fillRect/>
          </a:stretch>
        </p:blipFill>
        <p:spPr>
          <a:xfrm>
            <a:off x="838201" y="1560945"/>
            <a:ext cx="9977582" cy="4858328"/>
          </a:xfrm>
          <a:prstGeom prst="rect">
            <a:avLst/>
          </a:prstGeom>
        </p:spPr>
      </p:pic>
    </p:spTree>
    <p:extLst>
      <p:ext uri="{BB962C8B-B14F-4D97-AF65-F5344CB8AC3E}">
        <p14:creationId xmlns:p14="http://schemas.microsoft.com/office/powerpoint/2010/main" val="143605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727119B-0BB6-4F33-B3F6-FABC4405FD16}"/>
              </a:ext>
            </a:extLst>
          </p:cNvPr>
          <p:cNvSpPr>
            <a:spLocks noGrp="1"/>
          </p:cNvSpPr>
          <p:nvPr>
            <p:ph type="title"/>
          </p:nvPr>
        </p:nvSpPr>
        <p:spPr/>
        <p:txBody>
          <a:bodyPr/>
          <a:lstStyle/>
          <a:p>
            <a:pPr algn="ctr"/>
            <a:r>
              <a:rPr lang="uk-UA" dirty="0"/>
              <a:t>Режим презентації (перегляду)</a:t>
            </a:r>
          </a:p>
        </p:txBody>
      </p:sp>
      <p:pic>
        <p:nvPicPr>
          <p:cNvPr id="7" name="Місце для вмісту 6">
            <a:extLst>
              <a:ext uri="{FF2B5EF4-FFF2-40B4-BE49-F238E27FC236}">
                <a16:creationId xmlns:a16="http://schemas.microsoft.com/office/drawing/2014/main" id="{EFB29B4C-A07E-458D-8509-708391B6A139}"/>
              </a:ext>
            </a:extLst>
          </p:cNvPr>
          <p:cNvPicPr>
            <a:picLocks noGrp="1" noChangeAspect="1"/>
          </p:cNvPicPr>
          <p:nvPr>
            <p:ph idx="1"/>
          </p:nvPr>
        </p:nvPicPr>
        <p:blipFill>
          <a:blip r:embed="rId2"/>
          <a:stretch>
            <a:fillRect/>
          </a:stretch>
        </p:blipFill>
        <p:spPr>
          <a:xfrm>
            <a:off x="838200" y="1836801"/>
            <a:ext cx="10515600" cy="4181203"/>
          </a:xfrm>
          <a:prstGeom prst="rect">
            <a:avLst/>
          </a:prstGeom>
        </p:spPr>
      </p:pic>
    </p:spTree>
    <p:extLst>
      <p:ext uri="{BB962C8B-B14F-4D97-AF65-F5344CB8AC3E}">
        <p14:creationId xmlns:p14="http://schemas.microsoft.com/office/powerpoint/2010/main" val="370884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7A63B-FCD8-4AA2-9559-07159B9A3A15}"/>
              </a:ext>
            </a:extLst>
          </p:cNvPr>
          <p:cNvSpPr>
            <a:spLocks noGrp="1"/>
          </p:cNvSpPr>
          <p:nvPr>
            <p:ph type="title"/>
          </p:nvPr>
        </p:nvSpPr>
        <p:spPr>
          <a:xfrm>
            <a:off x="838200" y="365126"/>
            <a:ext cx="10515600" cy="789420"/>
          </a:xfrm>
        </p:spPr>
        <p:txBody>
          <a:bodyPr>
            <a:normAutofit/>
          </a:bodyPr>
          <a:lstStyle/>
          <a:p>
            <a:pPr algn="ctr"/>
            <a:r>
              <a:rPr lang="en-US" sz="3200" b="1" dirty="0" err="1"/>
              <a:t>ChatMind</a:t>
            </a:r>
            <a:r>
              <a:rPr lang="uk-UA" sz="3200" b="1" dirty="0"/>
              <a:t> </a:t>
            </a:r>
            <a:r>
              <a:rPr lang="en-US" sz="3200" b="1" dirty="0"/>
              <a:t>https://chatmind.tech/</a:t>
            </a:r>
            <a:endParaRPr lang="uk-UA" sz="3200" b="1" dirty="0"/>
          </a:p>
        </p:txBody>
      </p:sp>
      <p:sp>
        <p:nvSpPr>
          <p:cNvPr id="3" name="Місце для вмісту 2">
            <a:extLst>
              <a:ext uri="{FF2B5EF4-FFF2-40B4-BE49-F238E27FC236}">
                <a16:creationId xmlns:a16="http://schemas.microsoft.com/office/drawing/2014/main" id="{653224D7-C375-4F47-9722-EAE810A62F83}"/>
              </a:ext>
            </a:extLst>
          </p:cNvPr>
          <p:cNvSpPr>
            <a:spLocks noGrp="1"/>
          </p:cNvSpPr>
          <p:nvPr>
            <p:ph idx="1"/>
          </p:nvPr>
        </p:nvSpPr>
        <p:spPr>
          <a:xfrm>
            <a:off x="838200" y="1376218"/>
            <a:ext cx="10515600" cy="4800745"/>
          </a:xfrm>
        </p:spPr>
        <p:txBody>
          <a:bodyPr>
            <a:normAutofit fontScale="70000" lnSpcReduction="20000"/>
          </a:bodyPr>
          <a:lstStyle/>
          <a:p>
            <a:pPr marL="0" indent="0" algn="just">
              <a:buNone/>
            </a:pPr>
            <a:r>
              <a:rPr lang="en-US" b="1" dirty="0" err="1"/>
              <a:t>ChatMind</a:t>
            </a:r>
            <a:r>
              <a:rPr lang="en-US" dirty="0"/>
              <a:t> – </a:t>
            </a:r>
            <a:r>
              <a:rPr lang="uk-UA" dirty="0"/>
              <a:t>це інструмент для створення ментальних карт за допомогою розмови зі штучним інтелектом. Він дозволяє користувачам вводити питання/статті/дані та створювати карту розуму з підтримкою перезапису контексту та розширення діалогу. </a:t>
            </a:r>
          </a:p>
          <a:p>
            <a:pPr marL="0" indent="0" algn="just">
              <a:buNone/>
            </a:pPr>
            <a:r>
              <a:rPr lang="en-US" dirty="0" err="1"/>
              <a:t>ChatMind</a:t>
            </a:r>
            <a:r>
              <a:rPr lang="en-US" dirty="0"/>
              <a:t> </a:t>
            </a:r>
            <a:r>
              <a:rPr lang="uk-UA" dirty="0"/>
              <a:t>також пропонує функції для сортування фреймворків, мозкового штурму, управління проектами, складання розкладу, ведення нотаток та багато </a:t>
            </a:r>
            <a:r>
              <a:rPr lang="uk-UA" dirty="0" err="1"/>
              <a:t>іншого.Функція</a:t>
            </a:r>
            <a:r>
              <a:rPr lang="uk-UA" dirty="0"/>
              <a:t> ШІ-інструменту:</a:t>
            </a:r>
          </a:p>
          <a:p>
            <a:pPr marL="0" indent="0" algn="just">
              <a:buNone/>
            </a:pPr>
            <a:r>
              <a:rPr lang="uk-UA" dirty="0"/>
              <a:t>Ідеї ростуть на деревах. Просто введіть один: Введіть основну думку та спостерігайте, як воно проростає у повноцінне дерево ідей.</a:t>
            </a:r>
          </a:p>
          <a:p>
            <a:pPr marL="0" indent="0" algn="just">
              <a:buNone/>
            </a:pPr>
            <a:r>
              <a:rPr lang="uk-UA" dirty="0"/>
              <a:t>Додайте свої ключові слова до підказки. Або скористайтеся нашими шаблонами: Керуйте мозковим штурмом за допомогою ключових слів або </a:t>
            </a:r>
            <a:r>
              <a:rPr lang="uk-UA" dirty="0" err="1"/>
              <a:t>прискоріть</a:t>
            </a:r>
            <a:r>
              <a:rPr lang="uk-UA" dirty="0"/>
              <a:t> його за допомогою наших шаблонів.</a:t>
            </a:r>
          </a:p>
          <a:p>
            <a:pPr marL="0" indent="0" algn="just">
              <a:buNone/>
            </a:pPr>
            <a:r>
              <a:rPr lang="uk-UA" dirty="0"/>
              <a:t>1 безкоштовний кредит на день (</a:t>
            </a:r>
            <a:r>
              <a:rPr lang="ru-RU" dirty="0" err="1"/>
              <a:t>це</a:t>
            </a:r>
            <a:r>
              <a:rPr lang="ru-RU" dirty="0"/>
              <a:t> </a:t>
            </a:r>
            <a:r>
              <a:rPr lang="ru-RU" dirty="0" err="1"/>
              <a:t>приблизно</a:t>
            </a:r>
            <a:r>
              <a:rPr lang="ru-RU" dirty="0"/>
              <a:t> 4 </a:t>
            </a:r>
            <a:r>
              <a:rPr lang="ru-RU" dirty="0" err="1"/>
              <a:t>ментальних</a:t>
            </a:r>
            <a:r>
              <a:rPr lang="ru-RU" dirty="0"/>
              <a:t> </a:t>
            </a:r>
            <a:r>
              <a:rPr lang="ru-RU" dirty="0" err="1"/>
              <a:t>карти</a:t>
            </a:r>
            <a:r>
              <a:rPr lang="ru-RU" dirty="0"/>
              <a:t>, </a:t>
            </a:r>
            <a:r>
              <a:rPr lang="ru-RU" dirty="0" err="1"/>
              <a:t>які</a:t>
            </a:r>
            <a:r>
              <a:rPr lang="ru-RU" dirty="0"/>
              <a:t> </a:t>
            </a:r>
            <a:r>
              <a:rPr lang="ru-RU" dirty="0" err="1"/>
              <a:t>неможна</a:t>
            </a:r>
            <a:r>
              <a:rPr lang="ru-RU" dirty="0"/>
              <a:t> </a:t>
            </a:r>
            <a:r>
              <a:rPr lang="ru-RU" dirty="0" err="1"/>
              <a:t>редагувати</a:t>
            </a:r>
            <a:r>
              <a:rPr lang="ru-RU" dirty="0"/>
              <a:t>)</a:t>
            </a:r>
            <a:r>
              <a:rPr lang="uk-UA" dirty="0"/>
              <a:t>: Насолоджуйтесь щоденним безкоштовним кредитом, щоб підживлювати вашу творчість за допомогою </a:t>
            </a:r>
            <a:r>
              <a:rPr lang="en-US" dirty="0" err="1"/>
              <a:t>Chatmind</a:t>
            </a:r>
            <a:r>
              <a:rPr lang="en-US" dirty="0"/>
              <a:t>.</a:t>
            </a:r>
            <a:endParaRPr lang="uk-UA" dirty="0"/>
          </a:p>
          <a:p>
            <a:pPr marL="0" indent="0" algn="just">
              <a:buNone/>
            </a:pPr>
            <a:r>
              <a:rPr lang="uk-UA" dirty="0"/>
              <a:t>Незабаром з'явиться безліч функцій ШІ: Приготуйтеся до безлічі захоплюючих оновлень штучного інтелекту, які прискорять ваш мозковий штурм.</a:t>
            </a:r>
          </a:p>
          <a:p>
            <a:pPr marL="0" indent="0" algn="just">
              <a:buNone/>
            </a:pPr>
            <a:r>
              <a:rPr lang="uk-UA" dirty="0"/>
              <a:t>Інтерфейс сайту </a:t>
            </a:r>
            <a:r>
              <a:rPr lang="en-US" dirty="0" err="1"/>
              <a:t>ChatMind</a:t>
            </a:r>
            <a:r>
              <a:rPr lang="en-US" dirty="0"/>
              <a:t> </a:t>
            </a:r>
            <a:r>
              <a:rPr lang="uk-UA" dirty="0"/>
              <a:t>містить дві версії: китайську та англійську.</a:t>
            </a:r>
          </a:p>
        </p:txBody>
      </p:sp>
    </p:spTree>
    <p:extLst>
      <p:ext uri="{BB962C8B-B14F-4D97-AF65-F5344CB8AC3E}">
        <p14:creationId xmlns:p14="http://schemas.microsoft.com/office/powerpoint/2010/main" val="129786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1041C9EF-6A1F-401C-89EB-BC7D80305106}"/>
              </a:ext>
            </a:extLst>
          </p:cNvPr>
          <p:cNvPicPr>
            <a:picLocks noGrp="1" noChangeAspect="1"/>
          </p:cNvPicPr>
          <p:nvPr>
            <p:ph sz="half" idx="1"/>
          </p:nvPr>
        </p:nvPicPr>
        <p:blipFill>
          <a:blip r:embed="rId2"/>
          <a:stretch>
            <a:fillRect/>
          </a:stretch>
        </p:blipFill>
        <p:spPr>
          <a:xfrm>
            <a:off x="369455" y="377955"/>
            <a:ext cx="6216072" cy="2984081"/>
          </a:xfrm>
          <a:prstGeom prst="rect">
            <a:avLst/>
          </a:prstGeom>
        </p:spPr>
      </p:pic>
      <p:pic>
        <p:nvPicPr>
          <p:cNvPr id="7" name="Місце для вмісту 6">
            <a:extLst>
              <a:ext uri="{FF2B5EF4-FFF2-40B4-BE49-F238E27FC236}">
                <a16:creationId xmlns:a16="http://schemas.microsoft.com/office/drawing/2014/main" id="{E5D5E27B-2BB6-4054-9C68-FA7E809B2CC1}"/>
              </a:ext>
            </a:extLst>
          </p:cNvPr>
          <p:cNvPicPr>
            <a:picLocks noGrp="1" noChangeAspect="1"/>
          </p:cNvPicPr>
          <p:nvPr>
            <p:ph sz="half" idx="2"/>
          </p:nvPr>
        </p:nvPicPr>
        <p:blipFill>
          <a:blip r:embed="rId3"/>
          <a:stretch>
            <a:fillRect/>
          </a:stretch>
        </p:blipFill>
        <p:spPr>
          <a:xfrm>
            <a:off x="6899563" y="665019"/>
            <a:ext cx="4692073" cy="5689600"/>
          </a:xfrm>
          <a:prstGeom prst="rect">
            <a:avLst/>
          </a:prstGeom>
        </p:spPr>
      </p:pic>
      <p:pic>
        <p:nvPicPr>
          <p:cNvPr id="8" name="Рисунок 7">
            <a:extLst>
              <a:ext uri="{FF2B5EF4-FFF2-40B4-BE49-F238E27FC236}">
                <a16:creationId xmlns:a16="http://schemas.microsoft.com/office/drawing/2014/main" id="{7CE390C9-CED4-4124-A232-55B49AC2C024}"/>
              </a:ext>
            </a:extLst>
          </p:cNvPr>
          <p:cNvPicPr>
            <a:picLocks noChangeAspect="1"/>
          </p:cNvPicPr>
          <p:nvPr/>
        </p:nvPicPr>
        <p:blipFill>
          <a:blip r:embed="rId4"/>
          <a:stretch>
            <a:fillRect/>
          </a:stretch>
        </p:blipFill>
        <p:spPr>
          <a:xfrm>
            <a:off x="232212" y="3577500"/>
            <a:ext cx="6263294" cy="2984082"/>
          </a:xfrm>
          <a:prstGeom prst="rect">
            <a:avLst/>
          </a:prstGeom>
        </p:spPr>
      </p:pic>
    </p:spTree>
    <p:extLst>
      <p:ext uri="{BB962C8B-B14F-4D97-AF65-F5344CB8AC3E}">
        <p14:creationId xmlns:p14="http://schemas.microsoft.com/office/powerpoint/2010/main" val="228423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A08A73D-79CA-478D-AD49-65FA3948E938}"/>
              </a:ext>
            </a:extLst>
          </p:cNvPr>
          <p:cNvSpPr>
            <a:spLocks noGrp="1"/>
          </p:cNvSpPr>
          <p:nvPr>
            <p:ph type="title"/>
          </p:nvPr>
        </p:nvSpPr>
        <p:spPr>
          <a:xfrm>
            <a:off x="838200" y="365126"/>
            <a:ext cx="10515600" cy="770948"/>
          </a:xfrm>
        </p:spPr>
        <p:txBody>
          <a:bodyPr>
            <a:normAutofit fontScale="90000"/>
          </a:bodyPr>
          <a:lstStyle/>
          <a:p>
            <a:pPr algn="ctr"/>
            <a:br>
              <a:rPr lang="uk-UA" b="1" dirty="0"/>
            </a:br>
            <a:r>
              <a:rPr lang="en-US" b="1" dirty="0"/>
              <a:t>Draw.io</a:t>
            </a:r>
            <a:r>
              <a:rPr lang="uk-UA" b="1" dirty="0"/>
              <a:t>  </a:t>
            </a:r>
            <a:r>
              <a:rPr lang="en-US" b="1" dirty="0"/>
              <a:t>https://app.diagrams.net/</a:t>
            </a:r>
            <a:br>
              <a:rPr lang="en-US" b="1" dirty="0"/>
            </a:br>
            <a:endParaRPr lang="uk-UA" dirty="0"/>
          </a:p>
        </p:txBody>
      </p:sp>
      <p:sp>
        <p:nvSpPr>
          <p:cNvPr id="6" name="Місце для вмісту 5">
            <a:extLst>
              <a:ext uri="{FF2B5EF4-FFF2-40B4-BE49-F238E27FC236}">
                <a16:creationId xmlns:a16="http://schemas.microsoft.com/office/drawing/2014/main" id="{B75ED844-5A8D-4E6B-B592-E130B9FE7FF2}"/>
              </a:ext>
            </a:extLst>
          </p:cNvPr>
          <p:cNvSpPr>
            <a:spLocks noGrp="1"/>
          </p:cNvSpPr>
          <p:nvPr>
            <p:ph idx="1"/>
          </p:nvPr>
        </p:nvSpPr>
        <p:spPr>
          <a:xfrm>
            <a:off x="838200" y="1311564"/>
            <a:ext cx="10515600" cy="4865399"/>
          </a:xfrm>
        </p:spPr>
        <p:txBody>
          <a:bodyPr>
            <a:normAutofit fontScale="77500" lnSpcReduction="20000"/>
          </a:bodyPr>
          <a:lstStyle/>
          <a:p>
            <a:pPr marL="0" indent="0">
              <a:buNone/>
            </a:pPr>
            <a:r>
              <a:rPr lang="uk-UA" dirty="0"/>
              <a:t>Це безкоштовний багатофункціональний сервіс із достатньо простим інтерфейсом. Із його допомогою можна створювати як інтелект-карти, так і різноманітні інженерні схеми, таблиці, блок-схеми, нескладні інфографіки та презентації.</a:t>
            </a:r>
          </a:p>
          <a:p>
            <a:pPr marL="0" indent="0">
              <a:buNone/>
            </a:pPr>
            <a:endParaRPr lang="uk-UA" dirty="0"/>
          </a:p>
          <a:p>
            <a:pPr marL="0" indent="0">
              <a:buNone/>
            </a:pPr>
            <a:r>
              <a:rPr lang="en-US" dirty="0"/>
              <a:t>Draw.io – </a:t>
            </a:r>
            <a:r>
              <a:rPr lang="uk-UA" dirty="0" err="1"/>
              <a:t>мультимовний</a:t>
            </a:r>
            <a:r>
              <a:rPr lang="uk-UA" dirty="0"/>
              <a:t> сервіс, його інтерфейс можна налаштувати будь-якою з 50 мов, зокрема, українською. Однак з англійською він адаптується не повністю.</a:t>
            </a:r>
          </a:p>
          <a:p>
            <a:pPr marL="0" indent="0">
              <a:buNone/>
            </a:pPr>
            <a:endParaRPr lang="uk-UA" dirty="0"/>
          </a:p>
          <a:p>
            <a:pPr marL="0" indent="0">
              <a:buNone/>
            </a:pPr>
            <a:r>
              <a:rPr lang="uk-UA" dirty="0"/>
              <a:t>Скориставшись одним зі 140 шаблонів, можна створювати власні інтелект-карти, редагуючи кожний елемент, – додавати текст та малюнки, змінювати кольори фону та текстів, вигляд та розміщення блоків і стрілок.</a:t>
            </a:r>
          </a:p>
          <a:p>
            <a:pPr marL="0" indent="0">
              <a:buNone/>
            </a:pPr>
            <a:endParaRPr lang="uk-UA" dirty="0"/>
          </a:p>
          <a:p>
            <a:pPr marL="0" indent="0">
              <a:buNone/>
            </a:pPr>
            <a:r>
              <a:rPr lang="uk-UA" dirty="0"/>
              <a:t>Для того, щоб почати користуватися сервісом, реєстрація не потрібна, за виключенням, якщо робота над </a:t>
            </a:r>
            <a:r>
              <a:rPr lang="uk-UA" dirty="0" err="1"/>
              <a:t>проєктом</a:t>
            </a:r>
            <a:r>
              <a:rPr lang="uk-UA" dirty="0"/>
              <a:t> проводитиметься у віртуальній хмарі. Готові зображення можна зберігати </a:t>
            </a:r>
            <a:r>
              <a:rPr lang="en-US" dirty="0"/>
              <a:t>Google </a:t>
            </a:r>
            <a:r>
              <a:rPr lang="uk-UA" dirty="0"/>
              <a:t>Диск, </a:t>
            </a:r>
            <a:r>
              <a:rPr lang="en-US" dirty="0"/>
              <a:t>OneDrive </a:t>
            </a:r>
            <a:r>
              <a:rPr lang="uk-UA" dirty="0"/>
              <a:t>чи на комп’ютер.</a:t>
            </a:r>
          </a:p>
        </p:txBody>
      </p:sp>
    </p:spTree>
    <p:extLst>
      <p:ext uri="{BB962C8B-B14F-4D97-AF65-F5344CB8AC3E}">
        <p14:creationId xmlns:p14="http://schemas.microsoft.com/office/powerpoint/2010/main" val="322598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A04D4D66-0809-49D5-956C-8F12014AE8EB}"/>
              </a:ext>
            </a:extLst>
          </p:cNvPr>
          <p:cNvPicPr>
            <a:picLocks noGrp="1" noChangeAspect="1"/>
          </p:cNvPicPr>
          <p:nvPr>
            <p:ph idx="1"/>
          </p:nvPr>
        </p:nvPicPr>
        <p:blipFill>
          <a:blip r:embed="rId2"/>
          <a:stretch>
            <a:fillRect/>
          </a:stretch>
        </p:blipFill>
        <p:spPr>
          <a:xfrm>
            <a:off x="4341091" y="415636"/>
            <a:ext cx="7407564" cy="6003637"/>
          </a:xfrm>
          <a:prstGeom prst="rect">
            <a:avLst/>
          </a:prstGeom>
        </p:spPr>
      </p:pic>
      <p:pic>
        <p:nvPicPr>
          <p:cNvPr id="5" name="Рисунок 4">
            <a:extLst>
              <a:ext uri="{FF2B5EF4-FFF2-40B4-BE49-F238E27FC236}">
                <a16:creationId xmlns:a16="http://schemas.microsoft.com/office/drawing/2014/main" id="{673754BB-366D-4FBD-8F6E-EAC19A300007}"/>
              </a:ext>
            </a:extLst>
          </p:cNvPr>
          <p:cNvPicPr>
            <a:picLocks noChangeAspect="1"/>
          </p:cNvPicPr>
          <p:nvPr/>
        </p:nvPicPr>
        <p:blipFill>
          <a:blip r:embed="rId3"/>
          <a:stretch>
            <a:fillRect/>
          </a:stretch>
        </p:blipFill>
        <p:spPr>
          <a:xfrm>
            <a:off x="725764" y="1405986"/>
            <a:ext cx="3475021" cy="3639627"/>
          </a:xfrm>
          <a:prstGeom prst="rect">
            <a:avLst/>
          </a:prstGeom>
        </p:spPr>
      </p:pic>
    </p:spTree>
    <p:extLst>
      <p:ext uri="{BB962C8B-B14F-4D97-AF65-F5344CB8AC3E}">
        <p14:creationId xmlns:p14="http://schemas.microsoft.com/office/powerpoint/2010/main" val="191634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FA51F1A-4CBB-4AD0-B56A-7F2179B2ADC7}"/>
              </a:ext>
            </a:extLst>
          </p:cNvPr>
          <p:cNvSpPr>
            <a:spLocks noGrp="1"/>
          </p:cNvSpPr>
          <p:nvPr>
            <p:ph type="title"/>
          </p:nvPr>
        </p:nvSpPr>
        <p:spPr/>
        <p:txBody>
          <a:bodyPr>
            <a:normAutofit fontScale="90000"/>
          </a:bodyPr>
          <a:lstStyle/>
          <a:p>
            <a:pPr algn="ctr"/>
            <a:br>
              <a:rPr lang="uk-UA" dirty="0"/>
            </a:br>
            <a:r>
              <a:rPr lang="en-US" sz="4000" b="1" dirty="0"/>
              <a:t>Canva</a:t>
            </a:r>
            <a:r>
              <a:rPr lang="uk-UA" sz="4000" b="1" dirty="0"/>
              <a:t> </a:t>
            </a:r>
            <a:r>
              <a:rPr lang="en-US" sz="3100" b="1" dirty="0"/>
              <a:t>https://www.canva.com/uk_ua/grafiky/intelekt-karta/</a:t>
            </a:r>
            <a:br>
              <a:rPr lang="en-US" sz="4000" b="1" dirty="0"/>
            </a:br>
            <a:endParaRPr lang="uk-UA" sz="4000" b="1" dirty="0"/>
          </a:p>
        </p:txBody>
      </p:sp>
      <p:sp>
        <p:nvSpPr>
          <p:cNvPr id="9" name="Місце для вмісту 8">
            <a:extLst>
              <a:ext uri="{FF2B5EF4-FFF2-40B4-BE49-F238E27FC236}">
                <a16:creationId xmlns:a16="http://schemas.microsoft.com/office/drawing/2014/main" id="{5F6A3A15-8AAF-4CAD-AEFF-CF153EE3227E}"/>
              </a:ext>
            </a:extLst>
          </p:cNvPr>
          <p:cNvSpPr>
            <a:spLocks noGrp="1"/>
          </p:cNvSpPr>
          <p:nvPr>
            <p:ph sz="half" idx="1"/>
          </p:nvPr>
        </p:nvSpPr>
        <p:spPr/>
        <p:txBody>
          <a:bodyPr>
            <a:normAutofit fontScale="47500" lnSpcReduction="20000"/>
          </a:bodyPr>
          <a:lstStyle/>
          <a:p>
            <a:pPr marL="0" indent="0">
              <a:buNone/>
            </a:pPr>
            <a:r>
              <a:rPr lang="uk-UA" dirty="0"/>
              <a:t>Це один із найкращих сучасних інструментів для створення не лише інтелект-карт, а й цілого ряду візуального контенту, який стане у пригоді для створення цікавих уроків, – гіфки, комікси, презентації, плакати, логотипи та інше.</a:t>
            </a:r>
          </a:p>
          <a:p>
            <a:pPr marL="0" indent="0">
              <a:buNone/>
            </a:pPr>
            <a:endParaRPr lang="uk-UA" dirty="0"/>
          </a:p>
          <a:p>
            <a:pPr marL="0" indent="0">
              <a:buNone/>
            </a:pPr>
            <a:r>
              <a:rPr lang="en-US" dirty="0"/>
              <a:t>Canva – </a:t>
            </a:r>
            <a:r>
              <a:rPr lang="uk-UA" dirty="0" err="1"/>
              <a:t>мультимовний</a:t>
            </a:r>
            <a:r>
              <a:rPr lang="uk-UA" dirty="0"/>
              <a:t> інструмент, його інтерфейс адаптується 28 мовами. зокрема, й українською.</a:t>
            </a:r>
          </a:p>
          <a:p>
            <a:pPr marL="0" indent="0">
              <a:buNone/>
            </a:pPr>
            <a:endParaRPr lang="uk-UA" dirty="0"/>
          </a:p>
          <a:p>
            <a:pPr marL="0" indent="0">
              <a:buNone/>
            </a:pPr>
            <a:r>
              <a:rPr lang="uk-UA" dirty="0"/>
              <a:t>Цей сервіс – своєрідний конструктор, скориставшись вбудованим редактором із будь-якого з-понад 220 шаблонів, можна створити власний </a:t>
            </a:r>
            <a:r>
              <a:rPr lang="uk-UA" dirty="0" err="1"/>
              <a:t>проєкт</a:t>
            </a:r>
            <a:r>
              <a:rPr lang="uk-UA" dirty="0"/>
              <a:t> інтелект-карти – змінити кольори, текст, шрифти; додати необхідні візуальні елементи, зокрема, гіфки та відео.</a:t>
            </a:r>
          </a:p>
          <a:p>
            <a:pPr marL="0" indent="0">
              <a:buNone/>
            </a:pPr>
            <a:endParaRPr lang="uk-UA" dirty="0"/>
          </a:p>
          <a:p>
            <a:pPr marL="0" indent="0">
              <a:buNone/>
            </a:pPr>
            <a:r>
              <a:rPr lang="uk-UA" dirty="0"/>
              <a:t>Після попередньої реєстрації над одним </a:t>
            </a:r>
            <a:r>
              <a:rPr lang="uk-UA" dirty="0" err="1"/>
              <a:t>проєктом</a:t>
            </a:r>
            <a:r>
              <a:rPr lang="uk-UA" dirty="0"/>
              <a:t> у режимі реального часу може працювати декілька осіб. Готові карти можна зберігати у будь-якому форматі – </a:t>
            </a:r>
            <a:r>
              <a:rPr lang="en-US" dirty="0" err="1"/>
              <a:t>png</a:t>
            </a:r>
            <a:r>
              <a:rPr lang="en-US" dirty="0"/>
              <a:t>, jpg, pdf, mp4, </a:t>
            </a:r>
            <a:r>
              <a:rPr lang="en-US" dirty="0" err="1"/>
              <a:t>cvg</a:t>
            </a:r>
            <a:r>
              <a:rPr lang="en-US" dirty="0"/>
              <a:t> </a:t>
            </a:r>
            <a:r>
              <a:rPr lang="uk-UA" dirty="0"/>
              <a:t>та </a:t>
            </a:r>
            <a:r>
              <a:rPr lang="en-US" dirty="0"/>
              <a:t>gif.</a:t>
            </a:r>
          </a:p>
          <a:p>
            <a:pPr marL="0" indent="0">
              <a:buNone/>
            </a:pPr>
            <a:endParaRPr lang="en-US" dirty="0"/>
          </a:p>
          <a:p>
            <a:pPr marL="0" indent="0">
              <a:buNone/>
            </a:pPr>
            <a:r>
              <a:rPr lang="uk-UA" dirty="0"/>
              <a:t>Цей ресурс умовно безкоштовний. Щоб користуватися усіма можливостями безоплатно, у межах соціального </a:t>
            </a:r>
            <a:r>
              <a:rPr lang="uk-UA" dirty="0" err="1"/>
              <a:t>проєкту</a:t>
            </a:r>
            <a:r>
              <a:rPr lang="uk-UA" dirty="0"/>
              <a:t> «</a:t>
            </a:r>
            <a:r>
              <a:rPr lang="en-US" dirty="0"/>
              <a:t>Canva </a:t>
            </a:r>
            <a:r>
              <a:rPr lang="uk-UA" dirty="0"/>
              <a:t>для освіти» освітяни можуть подати заявку на отримання безстрокового безкоштовного доступу до преміум версії </a:t>
            </a:r>
            <a:r>
              <a:rPr lang="en-US" dirty="0"/>
              <a:t>Canva Pro.</a:t>
            </a:r>
            <a:endParaRPr lang="uk-UA" dirty="0"/>
          </a:p>
        </p:txBody>
      </p:sp>
      <p:pic>
        <p:nvPicPr>
          <p:cNvPr id="12" name="Місце для вмісту 11">
            <a:extLst>
              <a:ext uri="{FF2B5EF4-FFF2-40B4-BE49-F238E27FC236}">
                <a16:creationId xmlns:a16="http://schemas.microsoft.com/office/drawing/2014/main" id="{F1C11DE6-49C9-4926-A84A-1BC6870B2570}"/>
              </a:ext>
            </a:extLst>
          </p:cNvPr>
          <p:cNvPicPr>
            <a:picLocks noGrp="1" noChangeAspect="1"/>
          </p:cNvPicPr>
          <p:nvPr>
            <p:ph sz="half" idx="2"/>
          </p:nvPr>
        </p:nvPicPr>
        <p:blipFill>
          <a:blip r:embed="rId2"/>
          <a:stretch>
            <a:fillRect/>
          </a:stretch>
        </p:blipFill>
        <p:spPr>
          <a:xfrm>
            <a:off x="6172200" y="1690688"/>
            <a:ext cx="5788891" cy="4486275"/>
          </a:xfrm>
          <a:prstGeom prst="rect">
            <a:avLst/>
          </a:prstGeom>
        </p:spPr>
      </p:pic>
    </p:spTree>
    <p:extLst>
      <p:ext uri="{BB962C8B-B14F-4D97-AF65-F5344CB8AC3E}">
        <p14:creationId xmlns:p14="http://schemas.microsoft.com/office/powerpoint/2010/main" val="3277980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219DDAEC-6428-49AD-A84E-66C35FECFB3F}"/>
              </a:ext>
            </a:extLst>
          </p:cNvPr>
          <p:cNvSpPr>
            <a:spLocks noGrp="1"/>
          </p:cNvSpPr>
          <p:nvPr>
            <p:ph type="title"/>
          </p:nvPr>
        </p:nvSpPr>
        <p:spPr/>
        <p:txBody>
          <a:bodyPr/>
          <a:lstStyle/>
          <a:p>
            <a:pPr algn="ctr"/>
            <a:r>
              <a:rPr lang="en-US" b="1" dirty="0" err="1"/>
              <a:t>Xmind</a:t>
            </a:r>
            <a:r>
              <a:rPr lang="uk-UA" dirty="0"/>
              <a:t> </a:t>
            </a:r>
            <a:r>
              <a:rPr lang="en-US" sz="3200" dirty="0"/>
              <a:t>https://www.xmind.net/download/</a:t>
            </a:r>
            <a:br>
              <a:rPr lang="en-US" sz="3200" dirty="0"/>
            </a:br>
            <a:endParaRPr lang="uk-UA" sz="3200" dirty="0"/>
          </a:p>
        </p:txBody>
      </p:sp>
      <p:sp>
        <p:nvSpPr>
          <p:cNvPr id="6" name="Місце для вмісту 5">
            <a:extLst>
              <a:ext uri="{FF2B5EF4-FFF2-40B4-BE49-F238E27FC236}">
                <a16:creationId xmlns:a16="http://schemas.microsoft.com/office/drawing/2014/main" id="{E6F8FED0-7725-4B99-9A92-20867BEF3CFE}"/>
              </a:ext>
            </a:extLst>
          </p:cNvPr>
          <p:cNvSpPr>
            <a:spLocks noGrp="1"/>
          </p:cNvSpPr>
          <p:nvPr>
            <p:ph sz="half" idx="1"/>
          </p:nvPr>
        </p:nvSpPr>
        <p:spPr>
          <a:xfrm>
            <a:off x="609600" y="1302327"/>
            <a:ext cx="5410200" cy="5190547"/>
          </a:xfrm>
        </p:spPr>
        <p:txBody>
          <a:bodyPr>
            <a:normAutofit fontScale="40000" lnSpcReduction="20000"/>
          </a:bodyPr>
          <a:lstStyle/>
          <a:p>
            <a:pPr marL="0" indent="0">
              <a:lnSpc>
                <a:spcPct val="120000"/>
              </a:lnSpc>
              <a:spcBef>
                <a:spcPts val="0"/>
              </a:spcBef>
              <a:buNone/>
            </a:pPr>
            <a:r>
              <a:rPr lang="uk-UA" dirty="0"/>
              <a:t>Це зручна програма для створення яскравих інтелект-карт та діаграм </a:t>
            </a:r>
            <a:r>
              <a:rPr lang="en-US" dirty="0"/>
              <a:t>Fishbone. </a:t>
            </a:r>
            <a:r>
              <a:rPr lang="uk-UA" dirty="0"/>
              <a:t>Її інтерфейс інтуїтивно зрозумілий, тому розібратися, як користуватися сервісом досить легко.</a:t>
            </a:r>
          </a:p>
          <a:p>
            <a:pPr marL="0" indent="0">
              <a:lnSpc>
                <a:spcPct val="120000"/>
              </a:lnSpc>
              <a:spcBef>
                <a:spcPts val="0"/>
              </a:spcBef>
              <a:buNone/>
            </a:pPr>
            <a:endParaRPr lang="uk-UA" dirty="0"/>
          </a:p>
          <a:p>
            <a:pPr marL="0" indent="0">
              <a:lnSpc>
                <a:spcPct val="120000"/>
              </a:lnSpc>
              <a:spcBef>
                <a:spcPts val="0"/>
              </a:spcBef>
              <a:buNone/>
            </a:pPr>
            <a:r>
              <a:rPr lang="uk-UA" dirty="0"/>
              <a:t>Ресурс англомовний, однак, якщо ваша англійська недосконала, ви можете скористатися спеціальним плагіном для автоматичного перекладу сторінок у браузері </a:t>
            </a:r>
            <a:r>
              <a:rPr lang="en-US" dirty="0"/>
              <a:t>Google Chrome.</a:t>
            </a:r>
          </a:p>
          <a:p>
            <a:pPr marL="0" indent="0">
              <a:lnSpc>
                <a:spcPct val="120000"/>
              </a:lnSpc>
              <a:spcBef>
                <a:spcPts val="0"/>
              </a:spcBef>
              <a:buNone/>
            </a:pPr>
            <a:endParaRPr lang="en-US" dirty="0"/>
          </a:p>
          <a:p>
            <a:pPr marL="0" indent="0">
              <a:lnSpc>
                <a:spcPct val="120000"/>
              </a:lnSpc>
              <a:spcBef>
                <a:spcPts val="0"/>
              </a:spcBef>
              <a:buNone/>
            </a:pPr>
            <a:r>
              <a:rPr lang="uk-UA" dirty="0"/>
              <a:t>Після завантаження на комп'ютер функціоналом </a:t>
            </a:r>
            <a:r>
              <a:rPr lang="en-US" dirty="0" err="1"/>
              <a:t>XMind</a:t>
            </a:r>
            <a:r>
              <a:rPr lang="en-US" dirty="0"/>
              <a:t> </a:t>
            </a:r>
            <a:r>
              <a:rPr lang="uk-UA" dirty="0"/>
              <a:t>можна користуватися безкоштовно необмежений термін, створюючи власні </a:t>
            </a:r>
            <a:r>
              <a:rPr lang="uk-UA" dirty="0" err="1"/>
              <a:t>проєкти</a:t>
            </a:r>
            <a:r>
              <a:rPr lang="uk-UA" dirty="0"/>
              <a:t> з-понад 40 готових шаблонів. При завантаженні можна обрати одну з 16 мов інтерфейсу.</a:t>
            </a:r>
          </a:p>
          <a:p>
            <a:pPr marL="0" indent="0">
              <a:lnSpc>
                <a:spcPct val="120000"/>
              </a:lnSpc>
              <a:spcBef>
                <a:spcPts val="0"/>
              </a:spcBef>
              <a:buNone/>
            </a:pPr>
            <a:endParaRPr lang="uk-UA" dirty="0"/>
          </a:p>
          <a:p>
            <a:pPr marL="0" indent="0">
              <a:lnSpc>
                <a:spcPct val="120000"/>
              </a:lnSpc>
              <a:spcBef>
                <a:spcPts val="0"/>
              </a:spcBef>
              <a:buNone/>
            </a:pPr>
            <a:r>
              <a:rPr lang="uk-UA" dirty="0"/>
              <a:t>У межах програми можна додавати текст; змінювати шрифти, форму </a:t>
            </a:r>
            <a:r>
              <a:rPr lang="uk-UA" dirty="0" err="1"/>
              <a:t>відгалужень</a:t>
            </a:r>
            <a:r>
              <a:rPr lang="uk-UA" dirty="0"/>
              <a:t>, кольори фону, тексту та ліній; домальовувати нові блоки та змінювати їхнє положення; додавати яскраві стікери, різноманітні значки та замітки.</a:t>
            </a:r>
          </a:p>
          <a:p>
            <a:pPr marL="0" indent="0">
              <a:lnSpc>
                <a:spcPct val="120000"/>
              </a:lnSpc>
              <a:spcBef>
                <a:spcPts val="0"/>
              </a:spcBef>
              <a:buNone/>
            </a:pPr>
            <a:endParaRPr lang="uk-UA" dirty="0"/>
          </a:p>
          <a:p>
            <a:pPr marL="0" indent="0">
              <a:lnSpc>
                <a:spcPct val="120000"/>
              </a:lnSpc>
              <a:spcBef>
                <a:spcPts val="0"/>
              </a:spcBef>
              <a:buNone/>
            </a:pPr>
            <a:r>
              <a:rPr lang="uk-UA" dirty="0"/>
              <a:t>Після того, як </a:t>
            </a:r>
            <a:r>
              <a:rPr lang="uk-UA" dirty="0" err="1"/>
              <a:t>проєкт</a:t>
            </a:r>
            <a:r>
              <a:rPr lang="uk-UA" dirty="0"/>
              <a:t> створено, ви можете автоматично цілком змінити його структуру, обравши один з 16 шаблонів. Побудовану інтелект-карту можна скачати у форматах </a:t>
            </a:r>
            <a:r>
              <a:rPr lang="en-US" dirty="0" err="1"/>
              <a:t>png</a:t>
            </a:r>
            <a:r>
              <a:rPr lang="en-US" dirty="0"/>
              <a:t> </a:t>
            </a:r>
            <a:r>
              <a:rPr lang="uk-UA" dirty="0"/>
              <a:t>та </a:t>
            </a:r>
            <a:r>
              <a:rPr lang="en-US" dirty="0"/>
              <a:t>pdf, </a:t>
            </a:r>
            <a:r>
              <a:rPr lang="uk-UA" dirty="0"/>
              <a:t>а також поділитися </a:t>
            </a:r>
            <a:r>
              <a:rPr lang="uk-UA" dirty="0" err="1"/>
              <a:t>проєктом</a:t>
            </a:r>
            <a:r>
              <a:rPr lang="uk-UA" dirty="0"/>
              <a:t> у соціальних мережах чи відправити на електронну пошту.</a:t>
            </a:r>
          </a:p>
          <a:p>
            <a:pPr marL="0" indent="0">
              <a:lnSpc>
                <a:spcPct val="120000"/>
              </a:lnSpc>
              <a:spcBef>
                <a:spcPts val="0"/>
              </a:spcBef>
              <a:buNone/>
            </a:pPr>
            <a:endParaRPr lang="uk-UA" dirty="0"/>
          </a:p>
          <a:p>
            <a:pPr marL="0" indent="0">
              <a:lnSpc>
                <a:spcPct val="120000"/>
              </a:lnSpc>
              <a:spcBef>
                <a:spcPts val="0"/>
              </a:spcBef>
              <a:buNone/>
            </a:pPr>
            <a:r>
              <a:rPr lang="uk-UA" dirty="0"/>
              <a:t>Використання інтелект-карт допоможе зручно структурувати знання а ідеї. Це надзвичайно зручно для запам'ятовування нової інформації, її аналізу та оцінки, а також для осягнення причинно-наслідкових </a:t>
            </a:r>
            <a:r>
              <a:rPr lang="uk-UA" dirty="0" err="1"/>
              <a:t>зв'язків</a:t>
            </a:r>
            <a:r>
              <a:rPr lang="uk-UA" dirty="0"/>
              <a:t> між окремими елементами будь-якої системи. Подібна візуалізація допоможе при упорядкуванні знань, а також при плануванні й прийнятті рішень не лише під час навчання, а й у будь-яких сферах життя.</a:t>
            </a:r>
          </a:p>
        </p:txBody>
      </p:sp>
      <p:pic>
        <p:nvPicPr>
          <p:cNvPr id="11" name="Місце для вмісту 10">
            <a:extLst>
              <a:ext uri="{FF2B5EF4-FFF2-40B4-BE49-F238E27FC236}">
                <a16:creationId xmlns:a16="http://schemas.microsoft.com/office/drawing/2014/main" id="{2C97F492-0173-4A42-A749-3CEC72236BCD}"/>
              </a:ext>
            </a:extLst>
          </p:cNvPr>
          <p:cNvPicPr>
            <a:picLocks noGrp="1" noChangeAspect="1"/>
          </p:cNvPicPr>
          <p:nvPr>
            <p:ph sz="half" idx="2"/>
          </p:nvPr>
        </p:nvPicPr>
        <p:blipFill>
          <a:blip r:embed="rId2"/>
          <a:stretch>
            <a:fillRect/>
          </a:stretch>
        </p:blipFill>
        <p:spPr>
          <a:xfrm>
            <a:off x="6172200" y="1595413"/>
            <a:ext cx="5622636" cy="4168078"/>
          </a:xfrm>
          <a:prstGeom prst="rect">
            <a:avLst/>
          </a:prstGeom>
        </p:spPr>
      </p:pic>
    </p:spTree>
    <p:extLst>
      <p:ext uri="{BB962C8B-B14F-4D97-AF65-F5344CB8AC3E}">
        <p14:creationId xmlns:p14="http://schemas.microsoft.com/office/powerpoint/2010/main" val="307286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EA714AE6-EBE3-41EE-8B1C-1B6163944DA3}"/>
              </a:ext>
            </a:extLst>
          </p:cNvPr>
          <p:cNvPicPr>
            <a:picLocks noChangeAspect="1"/>
          </p:cNvPicPr>
          <p:nvPr/>
        </p:nvPicPr>
        <p:blipFill>
          <a:blip r:embed="rId2"/>
          <a:stretch>
            <a:fillRect/>
          </a:stretch>
        </p:blipFill>
        <p:spPr>
          <a:xfrm>
            <a:off x="4059171" y="2170628"/>
            <a:ext cx="4103706" cy="2743032"/>
          </a:xfrm>
          <a:prstGeom prst="rect">
            <a:avLst/>
          </a:prstGeom>
        </p:spPr>
      </p:pic>
      <p:sp>
        <p:nvSpPr>
          <p:cNvPr id="3" name="Місце для вмісту 2">
            <a:extLst>
              <a:ext uri="{FF2B5EF4-FFF2-40B4-BE49-F238E27FC236}">
                <a16:creationId xmlns:a16="http://schemas.microsoft.com/office/drawing/2014/main" id="{0110CD63-30F4-4712-AC1C-6E81669A8EDD}"/>
              </a:ext>
            </a:extLst>
          </p:cNvPr>
          <p:cNvSpPr>
            <a:spLocks noGrp="1"/>
          </p:cNvSpPr>
          <p:nvPr>
            <p:ph idx="1"/>
          </p:nvPr>
        </p:nvSpPr>
        <p:spPr>
          <a:xfrm>
            <a:off x="692726" y="304798"/>
            <a:ext cx="11185237" cy="6474693"/>
          </a:xfrm>
        </p:spPr>
        <p:txBody>
          <a:bodyPr>
            <a:normAutofit/>
          </a:bodyPr>
          <a:lstStyle/>
          <a:p>
            <a:pPr marL="0" indent="457200" algn="just">
              <a:lnSpc>
                <a:spcPct val="100000"/>
              </a:lnSpc>
              <a:buNone/>
            </a:pPr>
            <a:r>
              <a:rPr lang="uk-UA" sz="2000" dirty="0">
                <a:hlinkClick r:id="rId3"/>
              </a:rPr>
              <a:t>Інтелект-карта</a:t>
            </a:r>
            <a:r>
              <a:rPr lang="uk-UA" sz="2000" dirty="0"/>
              <a:t> (ментальна) являє собою своєрідну деревоподібну схему. У центрі позначено ключову ідею чи поняття, а від неї розходяться гілки – структурні елементи. Окремі слова, поняття, ознаки, цілі та завдання, що позначені на кожній з гілок, певним чином пов'язані між собою. Усі гілки разом характеризують ідею чи поняття, що міститься у центрі.</a:t>
            </a:r>
          </a:p>
          <a:p>
            <a:pPr marL="0" indent="457200" algn="just">
              <a:lnSpc>
                <a:spcPct val="100000"/>
              </a:lnSpc>
              <a:buNone/>
            </a:pPr>
            <a:r>
              <a:rPr lang="uk-UA" sz="2000" dirty="0"/>
              <a:t>Такі схеми можна створювати як власноруч, так і за допомогою сучасних зручних онлайн-інструментів. </a:t>
            </a:r>
          </a:p>
        </p:txBody>
      </p:sp>
      <p:pic>
        <p:nvPicPr>
          <p:cNvPr id="2" name="Рисунок 1">
            <a:extLst>
              <a:ext uri="{FF2B5EF4-FFF2-40B4-BE49-F238E27FC236}">
                <a16:creationId xmlns:a16="http://schemas.microsoft.com/office/drawing/2014/main" id="{B6A00BCE-DD71-4295-8A38-FF7B3E6207C0}"/>
              </a:ext>
            </a:extLst>
          </p:cNvPr>
          <p:cNvPicPr>
            <a:picLocks noChangeAspect="1"/>
          </p:cNvPicPr>
          <p:nvPr/>
        </p:nvPicPr>
        <p:blipFill>
          <a:blip r:embed="rId4"/>
          <a:stretch>
            <a:fillRect/>
          </a:stretch>
        </p:blipFill>
        <p:spPr>
          <a:xfrm>
            <a:off x="276594" y="3189795"/>
            <a:ext cx="4510281" cy="3260269"/>
          </a:xfrm>
          <a:prstGeom prst="rect">
            <a:avLst/>
          </a:prstGeom>
        </p:spPr>
      </p:pic>
      <p:pic>
        <p:nvPicPr>
          <p:cNvPr id="4" name="Рисунок 3">
            <a:extLst>
              <a:ext uri="{FF2B5EF4-FFF2-40B4-BE49-F238E27FC236}">
                <a16:creationId xmlns:a16="http://schemas.microsoft.com/office/drawing/2014/main" id="{CEF1B8EC-BF8A-4E5A-8EFD-3B071DA4C213}"/>
              </a:ext>
            </a:extLst>
          </p:cNvPr>
          <p:cNvPicPr>
            <a:picLocks noChangeAspect="1"/>
          </p:cNvPicPr>
          <p:nvPr/>
        </p:nvPicPr>
        <p:blipFill>
          <a:blip r:embed="rId5"/>
          <a:stretch>
            <a:fillRect/>
          </a:stretch>
        </p:blipFill>
        <p:spPr>
          <a:xfrm>
            <a:off x="8370943" y="2272311"/>
            <a:ext cx="3544463" cy="3260269"/>
          </a:xfrm>
          <a:prstGeom prst="rect">
            <a:avLst/>
          </a:prstGeom>
        </p:spPr>
      </p:pic>
      <p:pic>
        <p:nvPicPr>
          <p:cNvPr id="5" name="Рисунок 4">
            <a:extLst>
              <a:ext uri="{FF2B5EF4-FFF2-40B4-BE49-F238E27FC236}">
                <a16:creationId xmlns:a16="http://schemas.microsoft.com/office/drawing/2014/main" id="{D1366545-B12A-49EF-B2DC-66C1C0FB40F6}"/>
              </a:ext>
            </a:extLst>
          </p:cNvPr>
          <p:cNvPicPr>
            <a:picLocks noChangeAspect="1"/>
          </p:cNvPicPr>
          <p:nvPr/>
        </p:nvPicPr>
        <p:blipFill>
          <a:blip r:embed="rId6"/>
          <a:stretch>
            <a:fillRect/>
          </a:stretch>
        </p:blipFill>
        <p:spPr>
          <a:xfrm>
            <a:off x="5731650" y="3902445"/>
            <a:ext cx="4290432" cy="2911092"/>
          </a:xfrm>
          <a:prstGeom prst="rect">
            <a:avLst/>
          </a:prstGeom>
        </p:spPr>
      </p:pic>
    </p:spTree>
    <p:extLst>
      <p:ext uri="{BB962C8B-B14F-4D97-AF65-F5344CB8AC3E}">
        <p14:creationId xmlns:p14="http://schemas.microsoft.com/office/powerpoint/2010/main" val="103707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a:extLst>
              <a:ext uri="{FF2B5EF4-FFF2-40B4-BE49-F238E27FC236}">
                <a16:creationId xmlns:a16="http://schemas.microsoft.com/office/drawing/2014/main" id="{49DF0DE1-D83D-42A6-A39E-0FDF6DB13915}"/>
              </a:ext>
            </a:extLst>
          </p:cNvPr>
          <p:cNvPicPr>
            <a:picLocks noGrp="1" noChangeAspect="1"/>
          </p:cNvPicPr>
          <p:nvPr>
            <p:ph idx="1"/>
          </p:nvPr>
        </p:nvPicPr>
        <p:blipFill>
          <a:blip r:embed="rId2"/>
          <a:stretch>
            <a:fillRect/>
          </a:stretch>
        </p:blipFill>
        <p:spPr>
          <a:xfrm>
            <a:off x="831273" y="698788"/>
            <a:ext cx="10336645" cy="5591176"/>
          </a:xfrm>
          <a:prstGeom prst="rect">
            <a:avLst/>
          </a:prstGeom>
        </p:spPr>
      </p:pic>
    </p:spTree>
    <p:extLst>
      <p:ext uri="{BB962C8B-B14F-4D97-AF65-F5344CB8AC3E}">
        <p14:creationId xmlns:p14="http://schemas.microsoft.com/office/powerpoint/2010/main" val="126814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768824C-9FF3-4FCE-9950-566993B544F2}"/>
              </a:ext>
            </a:extLst>
          </p:cNvPr>
          <p:cNvSpPr>
            <a:spLocks noGrp="1"/>
          </p:cNvSpPr>
          <p:nvPr>
            <p:ph idx="1"/>
          </p:nvPr>
        </p:nvSpPr>
        <p:spPr>
          <a:xfrm>
            <a:off x="489527" y="295564"/>
            <a:ext cx="11316879" cy="5881399"/>
          </a:xfrm>
        </p:spPr>
        <p:txBody>
          <a:bodyPr>
            <a:normAutofit/>
          </a:bodyPr>
          <a:lstStyle/>
          <a:p>
            <a:pPr marL="0" indent="0" algn="just">
              <a:buNone/>
            </a:pPr>
            <a:r>
              <a:rPr lang="ru-RU" sz="2400" b="1" dirty="0" err="1"/>
              <a:t>MindOnMap</a:t>
            </a:r>
            <a:r>
              <a:rPr lang="ru-RU" sz="2400" dirty="0"/>
              <a:t> — </a:t>
            </a:r>
            <a:r>
              <a:rPr lang="ru-RU" sz="2400" dirty="0" err="1"/>
              <a:t>це</a:t>
            </a:r>
            <a:r>
              <a:rPr lang="ru-RU" sz="2400" dirty="0"/>
              <a:t> </a:t>
            </a:r>
            <a:r>
              <a:rPr lang="ru-RU" sz="2400" dirty="0" err="1"/>
              <a:t>безкоштовне</a:t>
            </a:r>
            <a:r>
              <a:rPr lang="ru-RU" sz="2400" dirty="0"/>
              <a:t> онлайн-</a:t>
            </a:r>
            <a:r>
              <a:rPr lang="ru-RU" sz="2400" dirty="0" err="1"/>
              <a:t>програмне</a:t>
            </a:r>
            <a:r>
              <a:rPr lang="ru-RU" sz="2400" dirty="0"/>
              <a:t> </a:t>
            </a:r>
            <a:r>
              <a:rPr lang="ru-RU" sz="2400" dirty="0" err="1"/>
              <a:t>забезпечення</a:t>
            </a:r>
            <a:r>
              <a:rPr lang="ru-RU" sz="2400" dirty="0"/>
              <a:t> для </a:t>
            </a:r>
            <a:r>
              <a:rPr lang="ru-RU" sz="2400" dirty="0" err="1"/>
              <a:t>створення</a:t>
            </a:r>
            <a:r>
              <a:rPr lang="ru-RU" sz="2400" dirty="0"/>
              <a:t> </a:t>
            </a:r>
            <a:r>
              <a:rPr lang="ru-RU" sz="2400" dirty="0" err="1"/>
              <a:t>розумових</a:t>
            </a:r>
            <a:r>
              <a:rPr lang="ru-RU" sz="2400" dirty="0"/>
              <a:t> карт, </a:t>
            </a:r>
            <a:r>
              <a:rPr lang="ru-RU" sz="2400" dirty="0" err="1"/>
              <a:t>засноване</a:t>
            </a:r>
            <a:r>
              <a:rPr lang="ru-RU" sz="2400" dirty="0"/>
              <a:t> на моделях </a:t>
            </a:r>
            <a:r>
              <a:rPr lang="ru-RU" sz="2400" dirty="0" err="1"/>
              <a:t>мислення</a:t>
            </a:r>
            <a:r>
              <a:rPr lang="ru-RU" sz="2400" dirty="0"/>
              <a:t> </a:t>
            </a:r>
            <a:r>
              <a:rPr lang="ru-RU" sz="2400" dirty="0" err="1"/>
              <a:t>людського</a:t>
            </a:r>
            <a:r>
              <a:rPr lang="ru-RU" sz="2400" dirty="0"/>
              <a:t> </a:t>
            </a:r>
            <a:r>
              <a:rPr lang="ru-RU" sz="2400" dirty="0" err="1"/>
              <a:t>мозку</a:t>
            </a:r>
            <a:r>
              <a:rPr lang="ru-RU" sz="2400" dirty="0"/>
              <a:t>. </a:t>
            </a:r>
            <a:r>
              <a:rPr lang="ru-RU" sz="2400" dirty="0" err="1"/>
              <a:t>Цей</a:t>
            </a:r>
            <a:r>
              <a:rPr lang="ru-RU" sz="2400" dirty="0"/>
              <a:t> конструктор </a:t>
            </a:r>
            <a:r>
              <a:rPr lang="ru-RU" sz="2400" dirty="0" err="1"/>
              <a:t>ментальних</a:t>
            </a:r>
            <a:r>
              <a:rPr lang="ru-RU" sz="2400" dirty="0"/>
              <a:t> карт </a:t>
            </a:r>
            <a:r>
              <a:rPr lang="ru-RU" sz="2400" dirty="0" err="1"/>
              <a:t>зробить</a:t>
            </a:r>
            <a:r>
              <a:rPr lang="ru-RU" sz="2400" dirty="0"/>
              <a:t> ваш </a:t>
            </a:r>
            <a:r>
              <a:rPr lang="ru-RU" sz="2400" dirty="0" err="1"/>
              <a:t>процес</a:t>
            </a:r>
            <a:r>
              <a:rPr lang="ru-RU" sz="2400" dirty="0"/>
              <a:t> </a:t>
            </a:r>
            <a:r>
              <a:rPr lang="ru-RU" sz="2400" dirty="0" err="1"/>
              <a:t>створення</a:t>
            </a:r>
            <a:r>
              <a:rPr lang="ru-RU" sz="2400" dirty="0"/>
              <a:t> </a:t>
            </a:r>
            <a:r>
              <a:rPr lang="ru-RU" sz="2400" dirty="0" err="1"/>
              <a:t>ментальних</a:t>
            </a:r>
            <a:r>
              <a:rPr lang="ru-RU" sz="2400" dirty="0"/>
              <a:t> карт </a:t>
            </a:r>
            <a:r>
              <a:rPr lang="ru-RU" sz="2400" dirty="0" err="1"/>
              <a:t>простішим</a:t>
            </a:r>
            <a:r>
              <a:rPr lang="ru-RU" sz="2400" dirty="0"/>
              <a:t>, </a:t>
            </a:r>
            <a:r>
              <a:rPr lang="ru-RU" sz="2400" dirty="0" err="1"/>
              <a:t>швидшим</a:t>
            </a:r>
            <a:r>
              <a:rPr lang="ru-RU" sz="2400" dirty="0"/>
              <a:t> і </a:t>
            </a:r>
            <a:r>
              <a:rPr lang="ru-RU" sz="2400" dirty="0" err="1"/>
              <a:t>професійнішим</a:t>
            </a:r>
            <a:r>
              <a:rPr lang="ru-RU" sz="2400" dirty="0"/>
              <a:t>. </a:t>
            </a:r>
            <a:r>
              <a:rPr lang="ru-RU" sz="2400" dirty="0" err="1"/>
              <a:t>Якщо</a:t>
            </a:r>
            <a:r>
              <a:rPr lang="ru-RU" sz="2400" dirty="0"/>
              <a:t> у вас є </a:t>
            </a:r>
            <a:r>
              <a:rPr lang="ru-RU" sz="2400" dirty="0" err="1"/>
              <a:t>багато</a:t>
            </a:r>
            <a:r>
              <a:rPr lang="ru-RU" sz="2400" dirty="0"/>
              <a:t> </a:t>
            </a:r>
            <a:r>
              <a:rPr lang="ru-RU" sz="2400" dirty="0" err="1"/>
              <a:t>ідей</a:t>
            </a:r>
            <a:r>
              <a:rPr lang="ru-RU" sz="2400" dirty="0"/>
              <a:t> </a:t>
            </a:r>
            <a:r>
              <a:rPr lang="ru-RU" sz="2400" dirty="0" err="1"/>
              <a:t>щодо</a:t>
            </a:r>
            <a:r>
              <a:rPr lang="ru-RU" sz="2400" dirty="0"/>
              <a:t> </a:t>
            </a:r>
            <a:r>
              <a:rPr lang="ru-RU" sz="2400" dirty="0" err="1"/>
              <a:t>якогось</a:t>
            </a:r>
            <a:r>
              <a:rPr lang="ru-RU" sz="2400" dirty="0"/>
              <a:t> предмета, </a:t>
            </a:r>
            <a:r>
              <a:rPr lang="ru-RU" sz="2400" dirty="0" err="1"/>
              <a:t>ви</a:t>
            </a:r>
            <a:r>
              <a:rPr lang="ru-RU" sz="2400" dirty="0"/>
              <a:t> можете </a:t>
            </a:r>
            <a:r>
              <a:rPr lang="ru-RU" sz="2400" dirty="0" err="1"/>
              <a:t>скористатися</a:t>
            </a:r>
            <a:r>
              <a:rPr lang="ru-RU" sz="2400" dirty="0"/>
              <a:t> </a:t>
            </a:r>
            <a:r>
              <a:rPr lang="ru-RU" sz="2400" dirty="0" err="1"/>
              <a:t>цим</a:t>
            </a:r>
            <a:r>
              <a:rPr lang="ru-RU" sz="2400" dirty="0"/>
              <a:t> </a:t>
            </a:r>
            <a:r>
              <a:rPr lang="ru-RU" sz="2400" dirty="0" err="1"/>
              <a:t>інструментом</a:t>
            </a:r>
            <a:r>
              <a:rPr lang="ru-RU" sz="2400" dirty="0"/>
              <a:t> для </a:t>
            </a:r>
            <a:r>
              <a:rPr lang="ru-RU" sz="2400" dirty="0" err="1"/>
              <a:t>створення</a:t>
            </a:r>
            <a:r>
              <a:rPr lang="ru-RU" sz="2400" dirty="0"/>
              <a:t> карт </a:t>
            </a:r>
            <a:r>
              <a:rPr lang="ru-RU" sz="2400" dirty="0" err="1"/>
              <a:t>ідей</a:t>
            </a:r>
            <a:r>
              <a:rPr lang="ru-RU" sz="2400" dirty="0"/>
              <a:t>, </a:t>
            </a:r>
            <a:r>
              <a:rPr lang="ru-RU" sz="2400" dirty="0" err="1"/>
              <a:t>щоб</a:t>
            </a:r>
            <a:r>
              <a:rPr lang="ru-RU" sz="2400" dirty="0"/>
              <a:t> </a:t>
            </a:r>
            <a:r>
              <a:rPr lang="ru-RU" sz="2400" dirty="0" err="1"/>
              <a:t>створити</a:t>
            </a:r>
            <a:r>
              <a:rPr lang="ru-RU" sz="2400" dirty="0"/>
              <a:t> карту </a:t>
            </a:r>
            <a:r>
              <a:rPr lang="ru-RU" sz="2400" dirty="0" err="1"/>
              <a:t>ідей</a:t>
            </a:r>
            <a:r>
              <a:rPr lang="ru-RU" sz="2400" dirty="0"/>
              <a:t> </a:t>
            </a:r>
            <a:r>
              <a:rPr lang="ru-RU" sz="2400" dirty="0" err="1"/>
              <a:t>чітко</a:t>
            </a:r>
            <a:r>
              <a:rPr lang="ru-RU" sz="2400" dirty="0"/>
              <a:t> та </a:t>
            </a:r>
            <a:r>
              <a:rPr lang="ru-RU" sz="2400" dirty="0" err="1"/>
              <a:t>наочно</a:t>
            </a:r>
            <a:r>
              <a:rPr lang="ru-RU" sz="2400" dirty="0"/>
              <a:t>. </a:t>
            </a:r>
            <a:r>
              <a:rPr lang="ru-RU" sz="2400" dirty="0" err="1"/>
              <a:t>Крім</a:t>
            </a:r>
            <a:r>
              <a:rPr lang="ru-RU" sz="2400" dirty="0"/>
              <a:t> того, </a:t>
            </a:r>
            <a:r>
              <a:rPr lang="ru-RU" sz="2400" dirty="0" err="1"/>
              <a:t>нескінченний</a:t>
            </a:r>
            <a:r>
              <a:rPr lang="ru-RU" sz="2400" dirty="0"/>
              <a:t> дизайн </a:t>
            </a:r>
            <a:r>
              <a:rPr lang="ru-RU" sz="2400" dirty="0" err="1"/>
              <a:t>ментальних</a:t>
            </a:r>
            <a:r>
              <a:rPr lang="ru-RU" sz="2400" dirty="0"/>
              <a:t> карт у реальному </a:t>
            </a:r>
            <a:r>
              <a:rPr lang="ru-RU" sz="2400" dirty="0" err="1"/>
              <a:t>часі</a:t>
            </a:r>
            <a:r>
              <a:rPr lang="ru-RU" sz="2400" dirty="0"/>
              <a:t> </a:t>
            </a:r>
            <a:r>
              <a:rPr lang="ru-RU" sz="2400" dirty="0" err="1"/>
              <a:t>цього</a:t>
            </a:r>
            <a:r>
              <a:rPr lang="ru-RU" sz="2400" dirty="0"/>
              <a:t> </a:t>
            </a:r>
            <a:r>
              <a:rPr lang="ru-RU" sz="2400" dirty="0" err="1"/>
              <a:t>інструменту</a:t>
            </a:r>
            <a:r>
              <a:rPr lang="ru-RU" sz="2400" dirty="0"/>
              <a:t> не </a:t>
            </a:r>
            <a:r>
              <a:rPr lang="ru-RU" sz="2400" dirty="0" err="1"/>
              <a:t>обмежить</a:t>
            </a:r>
            <a:r>
              <a:rPr lang="ru-RU" sz="2400" dirty="0"/>
              <a:t> вашу </a:t>
            </a:r>
            <a:r>
              <a:rPr lang="ru-RU" sz="2400" dirty="0" err="1"/>
              <a:t>творчість</a:t>
            </a:r>
            <a:r>
              <a:rPr lang="ru-RU" sz="2400" dirty="0"/>
              <a:t> у </a:t>
            </a:r>
            <a:r>
              <a:rPr lang="ru-RU" sz="2400" dirty="0" err="1"/>
              <a:t>ментальних</a:t>
            </a:r>
            <a:r>
              <a:rPr lang="ru-RU" sz="2400" dirty="0"/>
              <a:t> картах.</a:t>
            </a:r>
          </a:p>
          <a:p>
            <a:pPr marL="0" indent="0">
              <a:buNone/>
            </a:pPr>
            <a:br>
              <a:rPr lang="ru-RU" sz="2400" dirty="0"/>
            </a:br>
            <a:endParaRPr lang="uk-UA" sz="2400" dirty="0"/>
          </a:p>
        </p:txBody>
      </p:sp>
      <p:pic>
        <p:nvPicPr>
          <p:cNvPr id="5" name="Рисунок 4">
            <a:extLst>
              <a:ext uri="{FF2B5EF4-FFF2-40B4-BE49-F238E27FC236}">
                <a16:creationId xmlns:a16="http://schemas.microsoft.com/office/drawing/2014/main" id="{5D46D460-DB5F-4378-A599-9159679ACB59}"/>
              </a:ext>
            </a:extLst>
          </p:cNvPr>
          <p:cNvPicPr>
            <a:picLocks noChangeAspect="1"/>
          </p:cNvPicPr>
          <p:nvPr/>
        </p:nvPicPr>
        <p:blipFill>
          <a:blip r:embed="rId2"/>
          <a:stretch>
            <a:fillRect/>
          </a:stretch>
        </p:blipFill>
        <p:spPr>
          <a:xfrm>
            <a:off x="385594" y="2687782"/>
            <a:ext cx="11217612" cy="3943927"/>
          </a:xfrm>
          <a:prstGeom prst="rect">
            <a:avLst/>
          </a:prstGeom>
        </p:spPr>
      </p:pic>
    </p:spTree>
    <p:extLst>
      <p:ext uri="{BB962C8B-B14F-4D97-AF65-F5344CB8AC3E}">
        <p14:creationId xmlns:p14="http://schemas.microsoft.com/office/powerpoint/2010/main" val="151215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1A772A7-FCA7-43D3-B643-3669EB2B724B}"/>
              </a:ext>
            </a:extLst>
          </p:cNvPr>
          <p:cNvPicPr>
            <a:picLocks noChangeAspect="1"/>
          </p:cNvPicPr>
          <p:nvPr/>
        </p:nvPicPr>
        <p:blipFill>
          <a:blip r:embed="rId2"/>
          <a:stretch>
            <a:fillRect/>
          </a:stretch>
        </p:blipFill>
        <p:spPr>
          <a:xfrm>
            <a:off x="942109" y="424873"/>
            <a:ext cx="10510982" cy="5837382"/>
          </a:xfrm>
          <a:prstGeom prst="rect">
            <a:avLst/>
          </a:prstGeom>
        </p:spPr>
      </p:pic>
    </p:spTree>
    <p:extLst>
      <p:ext uri="{BB962C8B-B14F-4D97-AF65-F5344CB8AC3E}">
        <p14:creationId xmlns:p14="http://schemas.microsoft.com/office/powerpoint/2010/main" val="412404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2510DD18-E32D-4A27-8475-84B09B5296AD}"/>
              </a:ext>
            </a:extLst>
          </p:cNvPr>
          <p:cNvPicPr>
            <a:picLocks noGrp="1" noChangeAspect="1"/>
          </p:cNvPicPr>
          <p:nvPr>
            <p:ph idx="1"/>
          </p:nvPr>
        </p:nvPicPr>
        <p:blipFill>
          <a:blip r:embed="rId2"/>
          <a:stretch>
            <a:fillRect/>
          </a:stretch>
        </p:blipFill>
        <p:spPr>
          <a:xfrm>
            <a:off x="1588655" y="443346"/>
            <a:ext cx="9504218" cy="6206836"/>
          </a:xfrm>
          <a:prstGeom prst="rect">
            <a:avLst/>
          </a:prstGeom>
        </p:spPr>
      </p:pic>
    </p:spTree>
    <p:extLst>
      <p:ext uri="{BB962C8B-B14F-4D97-AF65-F5344CB8AC3E}">
        <p14:creationId xmlns:p14="http://schemas.microsoft.com/office/powerpoint/2010/main" val="370013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62FF28-FB78-4D6F-ADB8-9C2CBA1B4D09}"/>
              </a:ext>
            </a:extLst>
          </p:cNvPr>
          <p:cNvSpPr>
            <a:spLocks noGrp="1"/>
          </p:cNvSpPr>
          <p:nvPr>
            <p:ph type="title"/>
          </p:nvPr>
        </p:nvSpPr>
        <p:spPr/>
        <p:txBody>
          <a:bodyPr/>
          <a:lstStyle/>
          <a:p>
            <a:pPr algn="ctr"/>
            <a:r>
              <a:rPr lang="uk-UA" b="1" dirty="0"/>
              <a:t>Висновок</a:t>
            </a:r>
            <a:br>
              <a:rPr lang="uk-UA" b="1" dirty="0"/>
            </a:br>
            <a:endParaRPr lang="uk-UA" dirty="0"/>
          </a:p>
        </p:txBody>
      </p:sp>
      <p:sp>
        <p:nvSpPr>
          <p:cNvPr id="3" name="Місце для вмісту 2">
            <a:extLst>
              <a:ext uri="{FF2B5EF4-FFF2-40B4-BE49-F238E27FC236}">
                <a16:creationId xmlns:a16="http://schemas.microsoft.com/office/drawing/2014/main" id="{8CD22918-1A6C-4E5B-9627-A173D1E110C8}"/>
              </a:ext>
            </a:extLst>
          </p:cNvPr>
          <p:cNvSpPr>
            <a:spLocks noGrp="1"/>
          </p:cNvSpPr>
          <p:nvPr>
            <p:ph idx="1"/>
          </p:nvPr>
        </p:nvSpPr>
        <p:spPr>
          <a:xfrm>
            <a:off x="838200" y="1385455"/>
            <a:ext cx="10515600" cy="4819217"/>
          </a:xfrm>
        </p:spPr>
        <p:txBody>
          <a:bodyPr/>
          <a:lstStyle/>
          <a:p>
            <a:pPr marL="0" indent="534988" algn="just">
              <a:buNone/>
            </a:pPr>
            <a:r>
              <a:rPr lang="uk-UA" dirty="0"/>
              <a:t>Інтелектуальні карти допомагають структурувати та систематизувати інформацію у лаконічній формі, розставити пріоритети і не забути про важливі деталі. Ними можна замінити громіздкі тест-плани або довгі </a:t>
            </a:r>
            <a:r>
              <a:rPr lang="uk-UA" dirty="0" err="1"/>
              <a:t>чеклісти</a:t>
            </a:r>
            <a:r>
              <a:rPr lang="uk-UA" dirty="0"/>
              <a:t>. Наочність даних допомагає точніше проаналізувати ступінь трудомісткості, оцінити ризики, і, таким чином, ефективніше побудувати роботу над </a:t>
            </a:r>
            <a:r>
              <a:rPr lang="uk-UA" dirty="0" err="1"/>
              <a:t>проєктом</a:t>
            </a:r>
            <a:r>
              <a:rPr lang="uk-UA" dirty="0"/>
              <a:t>.</a:t>
            </a:r>
          </a:p>
          <a:p>
            <a:endParaRPr lang="uk-UA" dirty="0"/>
          </a:p>
        </p:txBody>
      </p:sp>
    </p:spTree>
    <p:extLst>
      <p:ext uri="{BB962C8B-B14F-4D97-AF65-F5344CB8AC3E}">
        <p14:creationId xmlns:p14="http://schemas.microsoft.com/office/powerpoint/2010/main" val="2390772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752CAA-A249-4E25-836D-92D74EBD7652}"/>
              </a:ext>
            </a:extLst>
          </p:cNvPr>
          <p:cNvSpPr>
            <a:spLocks noGrp="1"/>
          </p:cNvSpPr>
          <p:nvPr>
            <p:ph type="title"/>
          </p:nvPr>
        </p:nvSpPr>
        <p:spPr>
          <a:xfrm>
            <a:off x="838200" y="365125"/>
            <a:ext cx="10515600" cy="1001857"/>
          </a:xfrm>
        </p:spPr>
        <p:txBody>
          <a:bodyPr/>
          <a:lstStyle/>
          <a:p>
            <a:pPr algn="ctr"/>
            <a:r>
              <a:rPr lang="uk-UA" dirty="0"/>
              <a:t>Використані джерела</a:t>
            </a:r>
          </a:p>
        </p:txBody>
      </p:sp>
      <p:sp>
        <p:nvSpPr>
          <p:cNvPr id="3" name="Місце для вмісту 2">
            <a:extLst>
              <a:ext uri="{FF2B5EF4-FFF2-40B4-BE49-F238E27FC236}">
                <a16:creationId xmlns:a16="http://schemas.microsoft.com/office/drawing/2014/main" id="{C42F6C6C-F5D2-4FC9-B6C7-4107FE9F1ADD}"/>
              </a:ext>
            </a:extLst>
          </p:cNvPr>
          <p:cNvSpPr>
            <a:spLocks noGrp="1"/>
          </p:cNvSpPr>
          <p:nvPr>
            <p:ph idx="1"/>
          </p:nvPr>
        </p:nvSpPr>
        <p:spPr/>
        <p:txBody>
          <a:bodyPr/>
          <a:lstStyle/>
          <a:p>
            <a:r>
              <a:rPr lang="en-US" dirty="0">
                <a:hlinkClick r:id="rId2"/>
              </a:rPr>
              <a:t>https://www.youtube.com/watch?v=uoYH6h2LnuI</a:t>
            </a:r>
            <a:r>
              <a:rPr lang="uk-UA" dirty="0"/>
              <a:t> </a:t>
            </a:r>
            <a:r>
              <a:rPr lang="ru-RU" dirty="0" err="1"/>
              <a:t>Використання</a:t>
            </a:r>
            <a:r>
              <a:rPr lang="ru-RU" dirty="0"/>
              <a:t> coggle.it для </a:t>
            </a:r>
            <a:r>
              <a:rPr lang="ru-RU" dirty="0" err="1"/>
              <a:t>створення</a:t>
            </a:r>
            <a:r>
              <a:rPr lang="ru-RU" dirty="0"/>
              <a:t> </a:t>
            </a:r>
            <a:r>
              <a:rPr lang="ru-RU" dirty="0" err="1"/>
              <a:t>ментальних</a:t>
            </a:r>
            <a:r>
              <a:rPr lang="ru-RU" dirty="0"/>
              <a:t> карт</a:t>
            </a:r>
          </a:p>
          <a:p>
            <a:r>
              <a:rPr lang="en-US" dirty="0">
                <a:hlinkClick r:id="rId3"/>
              </a:rPr>
              <a:t>https://aihabr.com/en/tool/chatmind</a:t>
            </a:r>
            <a:r>
              <a:rPr lang="uk-UA" dirty="0"/>
              <a:t> </a:t>
            </a:r>
            <a:r>
              <a:rPr lang="en-US" dirty="0"/>
              <a:t>Neural network </a:t>
            </a:r>
            <a:r>
              <a:rPr lang="en-US" dirty="0" err="1"/>
              <a:t>ChatMind</a:t>
            </a:r>
            <a:endParaRPr lang="uk-UA" dirty="0"/>
          </a:p>
          <a:p>
            <a:r>
              <a:rPr lang="en-US" dirty="0">
                <a:hlinkClick r:id="rId4"/>
              </a:rPr>
              <a:t>https://www.canva.com/uk_ua/grafiky/intelekt-karta/</a:t>
            </a:r>
            <a:r>
              <a:rPr lang="uk-UA" dirty="0"/>
              <a:t> </a:t>
            </a:r>
            <a:r>
              <a:rPr lang="en-US" dirty="0"/>
              <a:t>Canva</a:t>
            </a:r>
            <a:endParaRPr lang="uk-UA" dirty="0"/>
          </a:p>
          <a:p>
            <a:r>
              <a:rPr lang="en-US" dirty="0">
                <a:hlinkClick r:id="rId5"/>
              </a:rPr>
              <a:t>https://teach-hub.com/p-iat-naykrashchykh-instrumentiv-dlia-stvorennia-kart-znan/</a:t>
            </a:r>
            <a:r>
              <a:rPr lang="uk-UA" dirty="0"/>
              <a:t> </a:t>
            </a:r>
            <a:r>
              <a:rPr lang="ru-RU" dirty="0" err="1"/>
              <a:t>П’ять</a:t>
            </a:r>
            <a:r>
              <a:rPr lang="ru-RU" dirty="0"/>
              <a:t> </a:t>
            </a:r>
            <a:r>
              <a:rPr lang="ru-RU" dirty="0" err="1"/>
              <a:t>найкращих</a:t>
            </a:r>
            <a:r>
              <a:rPr lang="ru-RU" dirty="0"/>
              <a:t> </a:t>
            </a:r>
            <a:r>
              <a:rPr lang="ru-RU" dirty="0" err="1"/>
              <a:t>інструментів</a:t>
            </a:r>
            <a:r>
              <a:rPr lang="ru-RU" dirty="0"/>
              <a:t> для </a:t>
            </a:r>
            <a:r>
              <a:rPr lang="ru-RU" dirty="0" err="1"/>
              <a:t>створення</a:t>
            </a:r>
            <a:r>
              <a:rPr lang="ru-RU" dirty="0"/>
              <a:t> карт </a:t>
            </a:r>
            <a:r>
              <a:rPr lang="ru-RU" dirty="0" err="1"/>
              <a:t>знань</a:t>
            </a:r>
            <a:endParaRPr lang="ru-RU" dirty="0"/>
          </a:p>
          <a:p>
            <a:pPr marL="0" indent="0">
              <a:buNone/>
            </a:pPr>
            <a:endParaRPr lang="uk-UA" dirty="0"/>
          </a:p>
          <a:p>
            <a:endParaRPr lang="en-US" dirty="0"/>
          </a:p>
          <a:p>
            <a:endParaRPr lang="ru-RU" dirty="0"/>
          </a:p>
          <a:p>
            <a:endParaRPr lang="uk-UA" dirty="0"/>
          </a:p>
        </p:txBody>
      </p:sp>
    </p:spTree>
    <p:extLst>
      <p:ext uri="{BB962C8B-B14F-4D97-AF65-F5344CB8AC3E}">
        <p14:creationId xmlns:p14="http://schemas.microsoft.com/office/powerpoint/2010/main" val="399743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37A805A-F572-4BBC-A2DA-CD7F6E42B0F5}"/>
              </a:ext>
            </a:extLst>
          </p:cNvPr>
          <p:cNvPicPr>
            <a:picLocks noChangeAspect="1"/>
          </p:cNvPicPr>
          <p:nvPr/>
        </p:nvPicPr>
        <p:blipFill>
          <a:blip r:embed="rId2"/>
          <a:stretch>
            <a:fillRect/>
          </a:stretch>
        </p:blipFill>
        <p:spPr>
          <a:xfrm>
            <a:off x="7506085" y="3294837"/>
            <a:ext cx="4584315" cy="3424542"/>
          </a:xfrm>
          <a:prstGeom prst="rect">
            <a:avLst/>
          </a:prstGeom>
        </p:spPr>
      </p:pic>
      <p:pic>
        <p:nvPicPr>
          <p:cNvPr id="4" name="Рисунок 3">
            <a:extLst>
              <a:ext uri="{FF2B5EF4-FFF2-40B4-BE49-F238E27FC236}">
                <a16:creationId xmlns:a16="http://schemas.microsoft.com/office/drawing/2014/main" id="{15CE3CF0-94A5-4B4B-9D9C-542AA73A42E8}"/>
              </a:ext>
            </a:extLst>
          </p:cNvPr>
          <p:cNvPicPr>
            <a:picLocks noChangeAspect="1"/>
          </p:cNvPicPr>
          <p:nvPr/>
        </p:nvPicPr>
        <p:blipFill>
          <a:blip r:embed="rId3"/>
          <a:stretch>
            <a:fillRect/>
          </a:stretch>
        </p:blipFill>
        <p:spPr>
          <a:xfrm>
            <a:off x="9578824" y="86539"/>
            <a:ext cx="2141406" cy="3208298"/>
          </a:xfrm>
          <a:prstGeom prst="rect">
            <a:avLst/>
          </a:prstGeom>
        </p:spPr>
      </p:pic>
      <p:sp>
        <p:nvSpPr>
          <p:cNvPr id="3" name="Місце для вмісту 2">
            <a:extLst>
              <a:ext uri="{FF2B5EF4-FFF2-40B4-BE49-F238E27FC236}">
                <a16:creationId xmlns:a16="http://schemas.microsoft.com/office/drawing/2014/main" id="{7FF9A89C-6745-4098-9EFF-E0BBB0F1A97E}"/>
              </a:ext>
            </a:extLst>
          </p:cNvPr>
          <p:cNvSpPr>
            <a:spLocks noGrp="1"/>
          </p:cNvSpPr>
          <p:nvPr>
            <p:ph idx="1"/>
          </p:nvPr>
        </p:nvSpPr>
        <p:spPr>
          <a:xfrm>
            <a:off x="471770" y="406400"/>
            <a:ext cx="8912375" cy="6156535"/>
          </a:xfrm>
        </p:spPr>
        <p:txBody>
          <a:bodyPr>
            <a:normAutofit fontScale="55000" lnSpcReduction="20000"/>
          </a:bodyPr>
          <a:lstStyle/>
          <a:p>
            <a:pPr marL="0" indent="457200" fontAlgn="base">
              <a:lnSpc>
                <a:spcPct val="120000"/>
              </a:lnSpc>
              <a:spcBef>
                <a:spcPts val="600"/>
              </a:spcBef>
              <a:buNone/>
            </a:pPr>
            <a:r>
              <a:rPr lang="uk-UA" dirty="0"/>
              <a:t>Саме поняття вперше розумних карт ввів </a:t>
            </a:r>
            <a:r>
              <a:rPr lang="uk-UA" b="1" dirty="0"/>
              <a:t>Тоні </a:t>
            </a:r>
            <a:r>
              <a:rPr lang="uk-UA" b="1" dirty="0" err="1"/>
              <a:t>Б’юзен</a:t>
            </a:r>
            <a:r>
              <a:rPr lang="uk-UA" b="1" dirty="0"/>
              <a:t> </a:t>
            </a:r>
            <a:r>
              <a:rPr lang="uk-UA" dirty="0"/>
              <a:t>(</a:t>
            </a:r>
            <a:r>
              <a:rPr lang="en-US" dirty="0"/>
              <a:t>Tony Buzan) </a:t>
            </a:r>
            <a:r>
              <a:rPr lang="uk-UA" dirty="0"/>
              <a:t>у 1970 році. Спершу “</a:t>
            </a:r>
            <a:r>
              <a:rPr lang="en-US" dirty="0"/>
              <a:t>mind map” </a:t>
            </a:r>
            <a:r>
              <a:rPr lang="uk-UA" dirty="0"/>
              <a:t>означало “хороша форма для нотаток”. Пізніше </a:t>
            </a:r>
            <a:r>
              <a:rPr lang="uk-UA" dirty="0" err="1"/>
              <a:t>Б’юзен</a:t>
            </a:r>
            <a:r>
              <a:rPr lang="uk-UA" dirty="0"/>
              <a:t> пояснює техніку </a:t>
            </a:r>
            <a:r>
              <a:rPr lang="uk-UA" dirty="0" err="1"/>
              <a:t>майнд</a:t>
            </a:r>
            <a:r>
              <a:rPr lang="uk-UA" dirty="0"/>
              <a:t> </a:t>
            </a:r>
            <a:r>
              <a:rPr lang="uk-UA" dirty="0" err="1"/>
              <a:t>меппінг</a:t>
            </a:r>
            <a:r>
              <a:rPr lang="uk-UA" dirty="0"/>
              <a:t> як “багатогранний пристрій для тренування, що розвиває кожний ментальний м’яз розуму”.</a:t>
            </a:r>
          </a:p>
          <a:p>
            <a:pPr marL="0" indent="457200" fontAlgn="base">
              <a:lnSpc>
                <a:spcPct val="120000"/>
              </a:lnSpc>
              <a:spcBef>
                <a:spcPts val="600"/>
              </a:spcBef>
              <a:buNone/>
            </a:pPr>
            <a:r>
              <a:rPr lang="uk-UA" dirty="0"/>
              <a:t>Залежно від обсягу або застосування Тоні </a:t>
            </a:r>
            <a:r>
              <a:rPr lang="uk-UA" dirty="0" err="1"/>
              <a:t>Бьюзен</a:t>
            </a:r>
            <a:r>
              <a:rPr lang="uk-UA" dirty="0"/>
              <a:t> розрізняє такі типи ментальних карт: </a:t>
            </a:r>
          </a:p>
          <a:p>
            <a:pPr indent="457200" fontAlgn="base">
              <a:lnSpc>
                <a:spcPct val="120000"/>
              </a:lnSpc>
              <a:spcBef>
                <a:spcPts val="600"/>
              </a:spcBef>
            </a:pPr>
            <a:r>
              <a:rPr lang="uk-UA" sz="3600" b="1" i="1" dirty="0">
                <a:solidFill>
                  <a:srgbClr val="7030A0"/>
                </a:solidFill>
              </a:rPr>
              <a:t>стандартні карти </a:t>
            </a:r>
            <a:r>
              <a:rPr lang="uk-UA" dirty="0"/>
              <a:t>(</a:t>
            </a:r>
            <a:r>
              <a:rPr lang="en-US" dirty="0"/>
              <a:t>standard maps). </a:t>
            </a:r>
            <a:r>
              <a:rPr lang="uk-UA" dirty="0"/>
              <a:t>Це безліч класичних ментальних карт, що служать для засвоєння, запису ідей і розкриття власної індивідуальності; </a:t>
            </a:r>
          </a:p>
          <a:p>
            <a:pPr indent="457200" fontAlgn="base">
              <a:lnSpc>
                <a:spcPct val="120000"/>
              </a:lnSpc>
              <a:spcBef>
                <a:spcPts val="600"/>
              </a:spcBef>
            </a:pPr>
            <a:r>
              <a:rPr lang="uk-UA" sz="3600" b="1" i="1" dirty="0">
                <a:solidFill>
                  <a:srgbClr val="7030A0"/>
                </a:solidFill>
              </a:rPr>
              <a:t>швидкісні карти</a:t>
            </a:r>
            <a:r>
              <a:rPr lang="uk-UA" dirty="0"/>
              <a:t>, або карти-блискавки (</a:t>
            </a:r>
            <a:r>
              <a:rPr lang="en-US" dirty="0"/>
              <a:t>speed maps). </a:t>
            </a:r>
            <a:r>
              <a:rPr lang="uk-UA" dirty="0"/>
              <a:t>Ці ментальні карти стимулюють розумові процеси (що я знаю з цієї теми). Картою може стати, приміром, короткий одноколірний конспект, зроблений перед заняттям; </a:t>
            </a:r>
          </a:p>
          <a:p>
            <a:pPr indent="457200" fontAlgn="base">
              <a:lnSpc>
                <a:spcPct val="120000"/>
              </a:lnSpc>
              <a:spcBef>
                <a:spcPts val="600"/>
              </a:spcBef>
            </a:pPr>
            <a:r>
              <a:rPr lang="uk-UA" sz="3600" b="1" i="1" dirty="0">
                <a:solidFill>
                  <a:srgbClr val="7030A0"/>
                </a:solidFill>
              </a:rPr>
              <a:t>майстер-карти </a:t>
            </a:r>
            <a:r>
              <a:rPr lang="uk-UA" b="1" dirty="0">
                <a:solidFill>
                  <a:srgbClr val="7030A0"/>
                </a:solidFill>
              </a:rPr>
              <a:t>(</a:t>
            </a:r>
            <a:r>
              <a:rPr lang="en-US" dirty="0"/>
              <a:t>master maps). </a:t>
            </a:r>
            <a:r>
              <a:rPr lang="uk-UA" dirty="0"/>
              <a:t>Це дуже об’ємні карти до цілої галузі знань, наприклад за матеріалами одного семестру. Вони часто складаються безперервно і призначені для загального огляду з усієї теми; </a:t>
            </a:r>
          </a:p>
          <a:p>
            <a:pPr indent="457200" fontAlgn="base">
              <a:lnSpc>
                <a:spcPct val="120000"/>
              </a:lnSpc>
              <a:spcBef>
                <a:spcPts val="0"/>
              </a:spcBef>
            </a:pPr>
            <a:r>
              <a:rPr lang="uk-UA" sz="3600" b="1" i="1" dirty="0">
                <a:solidFill>
                  <a:srgbClr val="7030A0"/>
                </a:solidFill>
              </a:rPr>
              <a:t>мега-карти</a:t>
            </a:r>
            <a:r>
              <a:rPr lang="uk-UA" b="1" dirty="0">
                <a:solidFill>
                  <a:srgbClr val="7030A0"/>
                </a:solidFill>
              </a:rPr>
              <a:t> </a:t>
            </a:r>
            <a:r>
              <a:rPr lang="uk-UA" dirty="0"/>
              <a:t>(</a:t>
            </a:r>
            <a:r>
              <a:rPr lang="en-US" dirty="0"/>
              <a:t>mega maps). </a:t>
            </a:r>
            <a:r>
              <a:rPr lang="uk-UA" dirty="0"/>
              <a:t>Пов’язані одна з одною, карти називаються мега-картами. </a:t>
            </a:r>
          </a:p>
          <a:p>
            <a:pPr indent="0" fontAlgn="base">
              <a:lnSpc>
                <a:spcPct val="120000"/>
              </a:lnSpc>
              <a:spcBef>
                <a:spcPts val="0"/>
              </a:spcBef>
              <a:buNone/>
            </a:pPr>
            <a:r>
              <a:rPr lang="uk-UA" dirty="0"/>
              <a:t>Центральна карта (з відносно малою кількістю рівнів) пов’язана з наступними картами, у яких представлені деталі або додаткові аспекти.</a:t>
            </a:r>
          </a:p>
          <a:p>
            <a:pPr indent="0" fontAlgn="base">
              <a:lnSpc>
                <a:spcPct val="120000"/>
              </a:lnSpc>
              <a:spcBef>
                <a:spcPts val="600"/>
              </a:spcBef>
              <a:buNone/>
            </a:pPr>
            <a:endParaRPr lang="uk-UA" dirty="0"/>
          </a:p>
          <a:p>
            <a:pPr marL="0" indent="0" fontAlgn="base">
              <a:lnSpc>
                <a:spcPct val="120000"/>
              </a:lnSpc>
              <a:spcBef>
                <a:spcPts val="0"/>
              </a:spcBef>
              <a:buNone/>
            </a:pPr>
            <a:r>
              <a:rPr lang="uk-UA" dirty="0"/>
              <a:t>Інтелектуальні карти охоплюють і допомагають записати, запам’ятати, з’єднати і </a:t>
            </a:r>
          </a:p>
          <a:p>
            <a:pPr marL="0" indent="0" fontAlgn="base">
              <a:lnSpc>
                <a:spcPct val="120000"/>
              </a:lnSpc>
              <a:spcBef>
                <a:spcPts val="0"/>
              </a:spcBef>
              <a:buNone/>
            </a:pPr>
            <a:r>
              <a:rPr lang="uk-UA" dirty="0"/>
              <a:t>вивести інформацію візуально. Створюються вони на папері (оригінальний спосіб)</a:t>
            </a:r>
          </a:p>
          <a:p>
            <a:pPr marL="0" indent="0" fontAlgn="base">
              <a:lnSpc>
                <a:spcPct val="120000"/>
              </a:lnSpc>
              <a:spcBef>
                <a:spcPts val="0"/>
              </a:spcBef>
              <a:buNone/>
            </a:pPr>
            <a:r>
              <a:rPr lang="uk-UA" dirty="0"/>
              <a:t> або ж за допомогою програмного забезпечення, яких існує вже досить багато. </a:t>
            </a:r>
          </a:p>
          <a:p>
            <a:pPr marL="0" indent="0" fontAlgn="base">
              <a:lnSpc>
                <a:spcPct val="120000"/>
              </a:lnSpc>
              <a:spcBef>
                <a:spcPts val="0"/>
              </a:spcBef>
              <a:buNone/>
            </a:pPr>
            <a:r>
              <a:rPr lang="uk-UA" dirty="0"/>
              <a:t>Основні елементи карти – ключі (або їх ще називають тригери) слова і малюнки,</a:t>
            </a:r>
          </a:p>
          <a:p>
            <a:pPr marL="0" indent="0" fontAlgn="base">
              <a:lnSpc>
                <a:spcPct val="120000"/>
              </a:lnSpc>
              <a:spcBef>
                <a:spcPts val="0"/>
              </a:spcBef>
              <a:buNone/>
            </a:pPr>
            <a:r>
              <a:rPr lang="uk-UA" dirty="0"/>
              <a:t> кожен із яких символізує конкретний спогад, сприяє виникненню нових думок </a:t>
            </a:r>
          </a:p>
          <a:p>
            <a:pPr marL="0" indent="0" fontAlgn="base">
              <a:lnSpc>
                <a:spcPct val="120000"/>
              </a:lnSpc>
              <a:spcBef>
                <a:spcPts val="0"/>
              </a:spcBef>
              <a:buNone/>
            </a:pPr>
            <a:r>
              <a:rPr lang="uk-UA" dirty="0"/>
              <a:t>та ідей і таким чином допомагає повніше використовувати можливості розуму. </a:t>
            </a:r>
          </a:p>
          <a:p>
            <a:pPr marL="0" indent="0" fontAlgn="base">
              <a:buNone/>
            </a:pPr>
            <a:endParaRPr lang="uk-UA" dirty="0"/>
          </a:p>
        </p:txBody>
      </p:sp>
    </p:spTree>
    <p:extLst>
      <p:ext uri="{BB962C8B-B14F-4D97-AF65-F5344CB8AC3E}">
        <p14:creationId xmlns:p14="http://schemas.microsoft.com/office/powerpoint/2010/main" val="195233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187491B-CB48-458C-A988-F2BAEF513D73}"/>
              </a:ext>
            </a:extLst>
          </p:cNvPr>
          <p:cNvSpPr>
            <a:spLocks noGrp="1"/>
          </p:cNvSpPr>
          <p:nvPr>
            <p:ph idx="1"/>
          </p:nvPr>
        </p:nvSpPr>
        <p:spPr>
          <a:xfrm>
            <a:off x="443345" y="314036"/>
            <a:ext cx="11296073" cy="6354619"/>
          </a:xfrm>
        </p:spPr>
        <p:txBody>
          <a:bodyPr>
            <a:normAutofit fontScale="62500" lnSpcReduction="20000"/>
          </a:bodyPr>
          <a:lstStyle/>
          <a:p>
            <a:pPr marL="0" indent="0">
              <a:buNone/>
            </a:pPr>
            <a:r>
              <a:rPr lang="uk-UA" dirty="0"/>
              <a:t>Ментальна карта (інші назви: інтелект-карта, карта пам'яті, карта розуму, карта знань) є технологією зображення інформації у графічному вигляді, що використовується для мозкового штурму, творчого мислення, розв'язання проблем, організації та фіксації ідей, упорядкування інформації тощо.</a:t>
            </a:r>
          </a:p>
          <a:p>
            <a:pPr marL="0" indent="0">
              <a:buNone/>
            </a:pPr>
            <a:r>
              <a:rPr lang="uk-UA" dirty="0"/>
              <a:t>Ментальна карта - це графічний організатор думок, ідей, концепцій та інформації. Вона відображає спрощений і візуальний зразок </a:t>
            </a:r>
            <a:r>
              <a:rPr lang="uk-UA" dirty="0" err="1"/>
              <a:t>зв'язків</a:t>
            </a:r>
            <a:r>
              <a:rPr lang="uk-UA" dirty="0"/>
              <a:t> і </a:t>
            </a:r>
            <a:r>
              <a:rPr lang="uk-UA" dirty="0" err="1"/>
              <a:t>міжзв'язків</a:t>
            </a:r>
            <a:r>
              <a:rPr lang="uk-UA" dirty="0"/>
              <a:t> між різними елементами ідей або теми. Ментальна карта може бути створена вручну на папері або за допомогою спеціального програмного забезпечення.</a:t>
            </a:r>
          </a:p>
          <a:p>
            <a:pPr marL="0" indent="0">
              <a:buNone/>
            </a:pPr>
            <a:r>
              <a:rPr lang="uk-UA" b="1" i="1" dirty="0"/>
              <a:t>Основні характеристики ментальних карт включають</a:t>
            </a:r>
            <a:r>
              <a:rPr lang="uk-UA" b="1" dirty="0"/>
              <a:t>:</a:t>
            </a:r>
            <a:endParaRPr lang="uk-UA" dirty="0"/>
          </a:p>
          <a:p>
            <a:r>
              <a:rPr lang="uk-UA" b="1" dirty="0"/>
              <a:t>Центральна тема або ідея:</a:t>
            </a:r>
            <a:endParaRPr lang="uk-UA" dirty="0"/>
          </a:p>
          <a:p>
            <a:pPr marL="0" indent="0">
              <a:buNone/>
            </a:pPr>
            <a:r>
              <a:rPr lang="uk-UA" dirty="0"/>
              <a:t>Центральний вузол або слово розміщується у середині ментальної карти і відображає основну тему або ідею, навколо якої будуть розміщені інші елементи.</a:t>
            </a:r>
          </a:p>
          <a:p>
            <a:r>
              <a:rPr lang="uk-UA" b="1" dirty="0"/>
              <a:t>Гілки і гілочки:</a:t>
            </a:r>
            <a:endParaRPr lang="uk-UA" dirty="0"/>
          </a:p>
          <a:p>
            <a:pPr marL="0" indent="0">
              <a:buNone/>
            </a:pPr>
            <a:r>
              <a:rPr lang="uk-UA" dirty="0"/>
              <a:t>Від центральної теми виходять гілки, які представляють підтеми або асоціації до основної ідеї. Гілки можуть розгалужуватися на додаткові гілочки, уточнюючи і розгортаючи ідеї далі.</a:t>
            </a:r>
          </a:p>
          <a:p>
            <a:r>
              <a:rPr lang="uk-UA" b="1" dirty="0"/>
              <a:t>Слова та малюнки: </a:t>
            </a:r>
            <a:endParaRPr lang="uk-UA" dirty="0"/>
          </a:p>
          <a:p>
            <a:pPr marL="0" indent="0">
              <a:buNone/>
            </a:pPr>
            <a:r>
              <a:rPr lang="uk-UA" dirty="0"/>
              <a:t>Ментальні карти можуть містити як текстові описи, так і малюнки, схеми, символи або інші візуальні елементи, що допомагають краще зрозуміти зв'язки між ідеями.</a:t>
            </a:r>
          </a:p>
          <a:p>
            <a:r>
              <a:rPr lang="uk-UA" b="1" dirty="0"/>
              <a:t>Кольори та розміри: </a:t>
            </a:r>
            <a:endParaRPr lang="uk-UA" dirty="0"/>
          </a:p>
          <a:p>
            <a:pPr marL="0" indent="0">
              <a:buNone/>
            </a:pPr>
            <a:r>
              <a:rPr lang="uk-UA" dirty="0"/>
              <a:t>Застосування кольорів та різних розмірів елементів може надати ментальній карті більше семантичного значення та інформації.</a:t>
            </a:r>
          </a:p>
          <a:p>
            <a:r>
              <a:rPr lang="uk-UA" b="1" dirty="0"/>
              <a:t>Логічна структура:</a:t>
            </a:r>
            <a:endParaRPr lang="uk-UA" dirty="0"/>
          </a:p>
          <a:p>
            <a:pPr marL="0" indent="0">
              <a:buNone/>
            </a:pPr>
            <a:r>
              <a:rPr lang="uk-UA" dirty="0"/>
              <a:t>Ментальні карти допомагають візуалізувати логічну структуру інформації та допомагають у визначенні важливих пунктів і підпорядкуванні деталей.</a:t>
            </a:r>
          </a:p>
          <a:p>
            <a:pPr marL="0" indent="0">
              <a:buNone/>
            </a:pPr>
            <a:r>
              <a:rPr lang="uk-UA" dirty="0"/>
              <a:t>Штучний інтелект може створювати ментальні карти, не завжди це досить добре структуровані карти, але можна створити проблемне питання: Що можна змінити у ментальній карті, що створив штучний інтелект.</a:t>
            </a:r>
          </a:p>
          <a:p>
            <a:endParaRPr lang="uk-UA" dirty="0"/>
          </a:p>
          <a:p>
            <a:endParaRPr lang="uk-UA" dirty="0"/>
          </a:p>
          <a:p>
            <a:endParaRPr lang="uk-UA" dirty="0"/>
          </a:p>
        </p:txBody>
      </p:sp>
    </p:spTree>
    <p:extLst>
      <p:ext uri="{BB962C8B-B14F-4D97-AF65-F5344CB8AC3E}">
        <p14:creationId xmlns:p14="http://schemas.microsoft.com/office/powerpoint/2010/main" val="369296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AFB3EE-2AEC-40C8-B9C4-489854122841}"/>
              </a:ext>
            </a:extLst>
          </p:cNvPr>
          <p:cNvSpPr>
            <a:spLocks noGrp="1"/>
          </p:cNvSpPr>
          <p:nvPr>
            <p:ph type="title"/>
          </p:nvPr>
        </p:nvSpPr>
        <p:spPr>
          <a:xfrm>
            <a:off x="838200" y="365126"/>
            <a:ext cx="10515600" cy="789420"/>
          </a:xfrm>
        </p:spPr>
        <p:txBody>
          <a:bodyPr>
            <a:normAutofit fontScale="90000"/>
          </a:bodyPr>
          <a:lstStyle/>
          <a:p>
            <a:pPr algn="ctr"/>
            <a:br>
              <a:rPr lang="uk-UA" sz="3600" b="1" dirty="0"/>
            </a:br>
            <a:r>
              <a:rPr lang="uk-UA" sz="3600" b="1" dirty="0"/>
              <a:t>Правила створення ментальних карт </a:t>
            </a:r>
            <a:br>
              <a:rPr lang="uk-UA" sz="3600" dirty="0"/>
            </a:br>
            <a:endParaRPr lang="uk-UA" sz="3600" dirty="0"/>
          </a:p>
        </p:txBody>
      </p:sp>
      <p:sp>
        <p:nvSpPr>
          <p:cNvPr id="3" name="Місце для вмісту 2">
            <a:extLst>
              <a:ext uri="{FF2B5EF4-FFF2-40B4-BE49-F238E27FC236}">
                <a16:creationId xmlns:a16="http://schemas.microsoft.com/office/drawing/2014/main" id="{4A24F3BE-BFE4-47A8-BB5B-B8A4CB202B3A}"/>
              </a:ext>
            </a:extLst>
          </p:cNvPr>
          <p:cNvSpPr>
            <a:spLocks noGrp="1"/>
          </p:cNvSpPr>
          <p:nvPr>
            <p:ph idx="1"/>
          </p:nvPr>
        </p:nvSpPr>
        <p:spPr>
          <a:xfrm>
            <a:off x="535709" y="1274618"/>
            <a:ext cx="11240655" cy="5218257"/>
          </a:xfrm>
        </p:spPr>
        <p:txBody>
          <a:bodyPr>
            <a:normAutofit fontScale="70000" lnSpcReduction="20000"/>
          </a:bodyPr>
          <a:lstStyle/>
          <a:p>
            <a:pPr marL="0" indent="0" fontAlgn="base">
              <a:lnSpc>
                <a:spcPct val="120000"/>
              </a:lnSpc>
              <a:buNone/>
            </a:pPr>
            <a:r>
              <a:rPr lang="uk-UA" dirty="0"/>
              <a:t>1. Починаємо з центральної ідеї посередині чистого аркушу, використовуючи малюнок і хоча б 3 кольори.</a:t>
            </a:r>
          </a:p>
          <a:p>
            <a:pPr marL="0" indent="0" fontAlgn="base">
              <a:lnSpc>
                <a:spcPct val="120000"/>
              </a:lnSpc>
              <a:buNone/>
            </a:pPr>
            <a:r>
              <a:rPr lang="uk-UA" dirty="0"/>
              <a:t>2. Використовуємо картинки, символи, коди і заповнюємо ними весь вільний простір.</a:t>
            </a:r>
          </a:p>
          <a:p>
            <a:pPr marL="0" indent="0" fontAlgn="base">
              <a:lnSpc>
                <a:spcPct val="120000"/>
              </a:lnSpc>
              <a:buNone/>
            </a:pPr>
            <a:r>
              <a:rPr lang="uk-UA" dirty="0"/>
              <a:t>3. Вибираємо ключові слова і друкованим текстом наносимо на гілки, використовуючи верхній та нижній регістр.</a:t>
            </a:r>
          </a:p>
          <a:p>
            <a:pPr marL="0" indent="0" fontAlgn="base">
              <a:lnSpc>
                <a:spcPct val="120000"/>
              </a:lnSpc>
              <a:buNone/>
            </a:pPr>
            <a:r>
              <a:rPr lang="uk-UA" dirty="0"/>
              <a:t>4. Кожен елемент (слово/картинка) повинен мати власну гілку.</a:t>
            </a:r>
          </a:p>
          <a:p>
            <a:pPr marL="0" indent="0" fontAlgn="base">
              <a:lnSpc>
                <a:spcPct val="120000"/>
              </a:lnSpc>
              <a:buNone/>
            </a:pPr>
            <a:r>
              <a:rPr lang="uk-UA" dirty="0"/>
              <a:t>5. Лінії повинні бути з’єднані, починаючи від центральної ідеї. Центральні лінії товстіші, органічні і текучі. Всі наступні гілки стаючи тоншими в залежності від радіального розходження від центру.</a:t>
            </a:r>
          </a:p>
          <a:p>
            <a:pPr marL="0" indent="0" fontAlgn="base">
              <a:lnSpc>
                <a:spcPct val="120000"/>
              </a:lnSpc>
              <a:buNone/>
            </a:pPr>
            <a:r>
              <a:rPr lang="uk-UA" dirty="0"/>
              <a:t>6. Робимо лінії такої ж довжини, як і слово/картинка.</a:t>
            </a:r>
          </a:p>
          <a:p>
            <a:pPr marL="0" indent="0" fontAlgn="base">
              <a:lnSpc>
                <a:spcPct val="120000"/>
              </a:lnSpc>
              <a:buNone/>
            </a:pPr>
            <a:r>
              <a:rPr lang="uk-UA" dirty="0"/>
              <a:t>7. Використовуємо кольори на власний розсуд і на всій карті пам’яті.</a:t>
            </a:r>
          </a:p>
          <a:p>
            <a:pPr marL="0" indent="0" fontAlgn="base">
              <a:lnSpc>
                <a:spcPct val="120000"/>
              </a:lnSpc>
              <a:buNone/>
            </a:pPr>
            <a:r>
              <a:rPr lang="uk-UA" dirty="0"/>
              <a:t>8. Розробляємо свій особистий стиль </a:t>
            </a:r>
            <a:r>
              <a:rPr lang="uk-UA" dirty="0" err="1"/>
              <a:t>майнд</a:t>
            </a:r>
            <a:r>
              <a:rPr lang="uk-UA" dirty="0"/>
              <a:t> </a:t>
            </a:r>
            <a:r>
              <a:rPr lang="uk-UA" dirty="0" err="1"/>
              <a:t>меппінгу</a:t>
            </a:r>
            <a:r>
              <a:rPr lang="uk-UA" dirty="0"/>
              <a:t>.</a:t>
            </a:r>
          </a:p>
          <a:p>
            <a:pPr marL="0" indent="0" fontAlgn="base">
              <a:lnSpc>
                <a:spcPct val="120000"/>
              </a:lnSpc>
              <a:buNone/>
            </a:pPr>
            <a:r>
              <a:rPr lang="uk-UA" dirty="0"/>
              <a:t>9. Використовуємо акценти і показуємо асоціації на своїй карті пам’яті.</a:t>
            </a:r>
          </a:p>
          <a:p>
            <a:pPr marL="0" indent="0" fontAlgn="base">
              <a:lnSpc>
                <a:spcPct val="120000"/>
              </a:lnSpc>
              <a:buNone/>
            </a:pPr>
            <a:r>
              <a:rPr lang="uk-UA" dirty="0"/>
              <a:t>10. Зберігаємо ясність інтелектуальної карти, використовуючи радіальну ієрархію.</a:t>
            </a:r>
          </a:p>
          <a:p>
            <a:endParaRPr lang="uk-UA" dirty="0"/>
          </a:p>
        </p:txBody>
      </p:sp>
    </p:spTree>
    <p:extLst>
      <p:ext uri="{BB962C8B-B14F-4D97-AF65-F5344CB8AC3E}">
        <p14:creationId xmlns:p14="http://schemas.microsoft.com/office/powerpoint/2010/main" val="375707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879AA1-4F70-4915-B5F0-6F292A9AD40E}"/>
              </a:ext>
            </a:extLst>
          </p:cNvPr>
          <p:cNvSpPr>
            <a:spLocks noGrp="1"/>
          </p:cNvSpPr>
          <p:nvPr>
            <p:ph type="title"/>
          </p:nvPr>
        </p:nvSpPr>
        <p:spPr>
          <a:xfrm>
            <a:off x="838200" y="365125"/>
            <a:ext cx="10515600" cy="549275"/>
          </a:xfrm>
        </p:spPr>
        <p:txBody>
          <a:bodyPr>
            <a:normAutofit fontScale="90000"/>
          </a:bodyPr>
          <a:lstStyle/>
          <a:p>
            <a:pPr algn="ctr"/>
            <a:br>
              <a:rPr lang="uk-UA" dirty="0"/>
            </a:br>
            <a:r>
              <a:rPr lang="uk-UA" dirty="0"/>
              <a:t>Сервіс </a:t>
            </a:r>
            <a:r>
              <a:rPr lang="en-US" b="1" dirty="0"/>
              <a:t>Coggle.it</a:t>
            </a:r>
            <a:br>
              <a:rPr lang="en-US" dirty="0"/>
            </a:br>
            <a:endParaRPr lang="uk-UA" dirty="0"/>
          </a:p>
        </p:txBody>
      </p:sp>
      <p:sp>
        <p:nvSpPr>
          <p:cNvPr id="3" name="Місце для вмісту 2">
            <a:extLst>
              <a:ext uri="{FF2B5EF4-FFF2-40B4-BE49-F238E27FC236}">
                <a16:creationId xmlns:a16="http://schemas.microsoft.com/office/drawing/2014/main" id="{57A20A3D-14A4-4788-89E2-2D9211F4DF2F}"/>
              </a:ext>
            </a:extLst>
          </p:cNvPr>
          <p:cNvSpPr>
            <a:spLocks noGrp="1"/>
          </p:cNvSpPr>
          <p:nvPr>
            <p:ph idx="1"/>
          </p:nvPr>
        </p:nvSpPr>
        <p:spPr>
          <a:xfrm>
            <a:off x="526473" y="964146"/>
            <a:ext cx="11379200" cy="5695272"/>
          </a:xfrm>
        </p:spPr>
        <p:txBody>
          <a:bodyPr>
            <a:normAutofit fontScale="25000" lnSpcReduction="20000"/>
          </a:bodyPr>
          <a:lstStyle/>
          <a:p>
            <a:pPr marL="0" indent="0">
              <a:lnSpc>
                <a:spcPct val="120000"/>
              </a:lnSpc>
              <a:buNone/>
            </a:pPr>
            <a:r>
              <a:rPr lang="en-US" sz="5600" dirty="0" err="1"/>
              <a:t>Coggle</a:t>
            </a:r>
            <a:r>
              <a:rPr lang="en-US" sz="5600" dirty="0"/>
              <a:t> – </a:t>
            </a:r>
            <a:r>
              <a:rPr lang="uk-UA" sz="5600" dirty="0"/>
              <a:t>сервіс для побудови інтелект-карток. За допомогою </a:t>
            </a:r>
            <a:r>
              <a:rPr lang="en-US" sz="5600" dirty="0" err="1"/>
              <a:t>Coggle</a:t>
            </a:r>
            <a:r>
              <a:rPr lang="en-US" sz="5600" dirty="0"/>
              <a:t> </a:t>
            </a:r>
            <a:r>
              <a:rPr lang="uk-UA" sz="5600" dirty="0"/>
              <a:t>команди можуть проводити мозкові штурми, генерувати ідеї, планувати майбутні дії та зберігати нотатки у структурованому вигляді. Створювати інтелект-карти можна як поодинці, так і з колегами. Сервіс </a:t>
            </a:r>
            <a:r>
              <a:rPr lang="uk-UA" sz="5600" dirty="0" err="1"/>
              <a:t>підійде</a:t>
            </a:r>
            <a:r>
              <a:rPr lang="uk-UA" sz="5600" dirty="0"/>
              <a:t> для креативних команд, відділу маркетингу та реклами, розробників та інших творчих професій.</a:t>
            </a:r>
          </a:p>
          <a:p>
            <a:pPr marL="0" indent="0">
              <a:lnSpc>
                <a:spcPct val="120000"/>
              </a:lnSpc>
              <a:buNone/>
            </a:pPr>
            <a:r>
              <a:rPr lang="en-US" sz="5600" dirty="0" err="1"/>
              <a:t>Coggle</a:t>
            </a:r>
            <a:r>
              <a:rPr lang="en-US" sz="5600" dirty="0"/>
              <a:t> </a:t>
            </a:r>
            <a:r>
              <a:rPr lang="uk-UA" sz="5600" dirty="0"/>
              <a:t>дозволяє створювати інтелект-картки з нуля або використання готових шаблонів. У конструкторі можна створювати основні гілки (топіки) та відгалуження від них. Додавати та редагувати гілки (топіки) можна за допомогою гарячих клавіш. Гілки (топіки) можуть містити текст, посилання, зображення, іконки. Можна редагувати текст за допомогою стандартних опцій форматування або скористатися можливостями розмітки </a:t>
            </a:r>
            <a:r>
              <a:rPr lang="en-US" sz="5600" dirty="0"/>
              <a:t>Markdown. </a:t>
            </a:r>
            <a:r>
              <a:rPr lang="uk-UA" sz="5600" dirty="0"/>
              <a:t>У </a:t>
            </a:r>
            <a:r>
              <a:rPr lang="uk-UA" sz="5600" dirty="0" err="1"/>
              <a:t>зв'язків</a:t>
            </a:r>
            <a:r>
              <a:rPr lang="uk-UA" sz="5600" dirty="0"/>
              <a:t> між топами можна змінювати форму та колір.</a:t>
            </a:r>
          </a:p>
          <a:p>
            <a:pPr fontAlgn="base">
              <a:lnSpc>
                <a:spcPct val="120000"/>
              </a:lnSpc>
            </a:pPr>
            <a:r>
              <a:rPr lang="uk-UA" sz="5600" dirty="0"/>
              <a:t>Інтернет - інструмент </a:t>
            </a:r>
            <a:r>
              <a:rPr lang="en-US" sz="5600" b="1" dirty="0"/>
              <a:t>Coggle.it </a:t>
            </a:r>
            <a:r>
              <a:rPr lang="uk-UA" sz="5600" dirty="0"/>
              <a:t>передбачає окрім тексту використання в схемах малюнків, покликань на інші Інтернет - сторінки, зміну кольорів, збереження готової схеми в декількох форматах  (</a:t>
            </a:r>
            <a:r>
              <a:rPr lang="en-US" sz="5600" dirty="0"/>
              <a:t>PDF </a:t>
            </a:r>
            <a:r>
              <a:rPr lang="uk-UA" sz="5600" dirty="0"/>
              <a:t>чи </a:t>
            </a:r>
            <a:r>
              <a:rPr lang="en-US" sz="5600" dirty="0"/>
              <a:t>PNG) </a:t>
            </a:r>
            <a:r>
              <a:rPr lang="uk-UA" sz="5600" dirty="0"/>
              <a:t>та інтеграцію з </a:t>
            </a:r>
            <a:r>
              <a:rPr lang="en-US" sz="5600" dirty="0"/>
              <a:t>Google Drive, </a:t>
            </a:r>
            <a:r>
              <a:rPr lang="uk-UA" sz="5600" dirty="0"/>
              <a:t>код для вбудовування в блог чи сайт. Його можна використовувати для спільної роботи через мобільні пристрої. Сервіс дозволяє завантаження адресної книги </a:t>
            </a:r>
            <a:r>
              <a:rPr lang="en-US" sz="5600" dirty="0"/>
              <a:t>Google </a:t>
            </a:r>
            <a:r>
              <a:rPr lang="uk-UA" sz="5600" dirty="0"/>
              <a:t>акаунтів і навіть вибір  колег для спільної роботи.</a:t>
            </a:r>
          </a:p>
          <a:p>
            <a:pPr fontAlgn="base">
              <a:lnSpc>
                <a:spcPct val="120000"/>
              </a:lnSpc>
            </a:pPr>
            <a:r>
              <a:rPr lang="en-US" sz="5600" dirty="0" err="1"/>
              <a:t>Coggle</a:t>
            </a:r>
            <a:r>
              <a:rPr lang="en-US" sz="5600" dirty="0"/>
              <a:t> - </a:t>
            </a:r>
            <a:r>
              <a:rPr lang="uk-UA" sz="5600" dirty="0"/>
              <a:t>це інтерактивна робоча поверхня, що надає можливість розміщувати необхідну інформацію в зрозумілому та креативному вигляді, а також ділитися нею з колегами. З часом замітки можна редагувати чи видаляти, відкривши детальну історію змін. Цей сервіс цікавий, простий у використанні і, головне, має безкоштовну версію.  </a:t>
            </a:r>
          </a:p>
          <a:p>
            <a:pPr marL="0" indent="0">
              <a:lnSpc>
                <a:spcPct val="120000"/>
              </a:lnSpc>
              <a:buNone/>
            </a:pPr>
            <a:r>
              <a:rPr lang="uk-UA" sz="5600" dirty="0"/>
              <a:t>Працюючи з колегами, користувачі можуть спільно редагувати карту, залишати коментарі та спілкуватися в чаті. Також можна переглядати карту в режимі презентації. Готові карти користувачі можуть завантажити у форматах інтелект-карток, </a:t>
            </a:r>
            <a:r>
              <a:rPr lang="en-US" sz="5600" dirty="0"/>
              <a:t>PDF, TXT, PNG </a:t>
            </a:r>
            <a:r>
              <a:rPr lang="uk-UA" sz="5600" dirty="0"/>
              <a:t>або </a:t>
            </a:r>
            <a:r>
              <a:rPr lang="en-US" sz="5600" dirty="0"/>
              <a:t>VSDX (Visio).</a:t>
            </a:r>
          </a:p>
          <a:p>
            <a:pPr marL="0" indent="0">
              <a:lnSpc>
                <a:spcPct val="120000"/>
              </a:lnSpc>
              <a:buNone/>
            </a:pPr>
            <a:r>
              <a:rPr lang="uk-UA" sz="5600" dirty="0"/>
              <a:t>Параметри </a:t>
            </a:r>
            <a:r>
              <a:rPr lang="en-US" sz="5600" dirty="0" err="1"/>
              <a:t>Coggle</a:t>
            </a:r>
            <a:r>
              <a:rPr lang="uk-UA" sz="5600" dirty="0"/>
              <a:t>:</a:t>
            </a:r>
            <a:endParaRPr lang="en-US" sz="5600" dirty="0"/>
          </a:p>
          <a:p>
            <a:pPr marL="0" indent="0">
              <a:lnSpc>
                <a:spcPct val="120000"/>
              </a:lnSpc>
              <a:buNone/>
            </a:pPr>
            <a:r>
              <a:rPr lang="uk-UA" sz="5600" dirty="0"/>
              <a:t>Платформи:   </a:t>
            </a:r>
          </a:p>
          <a:p>
            <a:pPr marL="0" indent="0">
              <a:lnSpc>
                <a:spcPct val="120000"/>
              </a:lnSpc>
              <a:buNone/>
            </a:pPr>
            <a:r>
              <a:rPr lang="uk-UA" sz="5600" dirty="0"/>
              <a:t>Безкоштовний тариф.</a:t>
            </a:r>
          </a:p>
          <a:p>
            <a:pPr marL="0" indent="0">
              <a:lnSpc>
                <a:spcPct val="120000"/>
              </a:lnSpc>
              <a:buNone/>
            </a:pPr>
            <a:r>
              <a:rPr lang="uk-UA" sz="5600" dirty="0"/>
              <a:t>Підтримка української.</a:t>
            </a:r>
          </a:p>
          <a:p>
            <a:pPr marL="0" indent="0">
              <a:lnSpc>
                <a:spcPct val="120000"/>
              </a:lnSpc>
              <a:buNone/>
            </a:pPr>
            <a:endParaRPr lang="uk-UA" sz="5600" dirty="0"/>
          </a:p>
          <a:p>
            <a:endParaRPr lang="uk-UA" dirty="0"/>
          </a:p>
        </p:txBody>
      </p:sp>
      <p:pic>
        <p:nvPicPr>
          <p:cNvPr id="9" name="Рисунок 8">
            <a:extLst>
              <a:ext uri="{FF2B5EF4-FFF2-40B4-BE49-F238E27FC236}">
                <a16:creationId xmlns:a16="http://schemas.microsoft.com/office/drawing/2014/main" id="{99E7E50D-BC84-49AB-8A4E-CD8E7D42D92F}"/>
              </a:ext>
            </a:extLst>
          </p:cNvPr>
          <p:cNvPicPr>
            <a:picLocks noChangeAspect="1"/>
          </p:cNvPicPr>
          <p:nvPr/>
        </p:nvPicPr>
        <p:blipFill>
          <a:blip r:embed="rId2"/>
          <a:stretch>
            <a:fillRect/>
          </a:stretch>
        </p:blipFill>
        <p:spPr>
          <a:xfrm>
            <a:off x="1930588" y="5268287"/>
            <a:ext cx="960203" cy="403895"/>
          </a:xfrm>
          <a:prstGeom prst="rect">
            <a:avLst/>
          </a:prstGeom>
        </p:spPr>
      </p:pic>
    </p:spTree>
    <p:extLst>
      <p:ext uri="{BB962C8B-B14F-4D97-AF65-F5344CB8AC3E}">
        <p14:creationId xmlns:p14="http://schemas.microsoft.com/office/powerpoint/2010/main" val="30668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9E0E2E-1C0A-4305-A89E-3534003D7BD7}"/>
              </a:ext>
            </a:extLst>
          </p:cNvPr>
          <p:cNvSpPr>
            <a:spLocks noGrp="1"/>
          </p:cNvSpPr>
          <p:nvPr>
            <p:ph type="title"/>
          </p:nvPr>
        </p:nvSpPr>
        <p:spPr/>
        <p:txBody>
          <a:bodyPr>
            <a:normAutofit fontScale="90000"/>
          </a:bodyPr>
          <a:lstStyle/>
          <a:p>
            <a:pPr algn="ctr"/>
            <a:br>
              <a:rPr lang="uk-UA" dirty="0"/>
            </a:br>
            <a:r>
              <a:rPr lang="uk-UA" dirty="0"/>
              <a:t>Особливості </a:t>
            </a:r>
            <a:r>
              <a:rPr lang="en-US" dirty="0" err="1"/>
              <a:t>Coggle</a:t>
            </a:r>
            <a:r>
              <a:rPr lang="en-US" dirty="0"/>
              <a:t>:</a:t>
            </a:r>
            <a:br>
              <a:rPr lang="en-US" dirty="0"/>
            </a:br>
            <a:endParaRPr lang="uk-UA" dirty="0"/>
          </a:p>
        </p:txBody>
      </p:sp>
      <p:sp>
        <p:nvSpPr>
          <p:cNvPr id="3" name="Місце для вмісту 2">
            <a:extLst>
              <a:ext uri="{FF2B5EF4-FFF2-40B4-BE49-F238E27FC236}">
                <a16:creationId xmlns:a16="http://schemas.microsoft.com/office/drawing/2014/main" id="{AF13373C-701E-4BD4-A6A7-923D64F1B1EE}"/>
              </a:ext>
            </a:extLst>
          </p:cNvPr>
          <p:cNvSpPr>
            <a:spLocks noGrp="1"/>
          </p:cNvSpPr>
          <p:nvPr>
            <p:ph idx="1"/>
          </p:nvPr>
        </p:nvSpPr>
        <p:spPr>
          <a:xfrm>
            <a:off x="838200" y="1690688"/>
            <a:ext cx="10515600" cy="4486275"/>
          </a:xfrm>
        </p:spPr>
        <p:txBody>
          <a:bodyPr>
            <a:normAutofit fontScale="70000" lnSpcReduction="20000"/>
          </a:bodyPr>
          <a:lstStyle/>
          <a:p>
            <a:pPr fontAlgn="base">
              <a:lnSpc>
                <a:spcPct val="120000"/>
              </a:lnSpc>
            </a:pPr>
            <a:r>
              <a:rPr lang="uk-UA" dirty="0"/>
              <a:t>Підказки англійською.</a:t>
            </a:r>
          </a:p>
          <a:p>
            <a:pPr fontAlgn="base">
              <a:lnSpc>
                <a:spcPct val="120000"/>
              </a:lnSpc>
            </a:pPr>
            <a:r>
              <a:rPr lang="uk-UA" dirty="0"/>
              <a:t>Своєрідне управління. Нові гілки, наприклад, з’являються подвійним натисканням, колірна схема виникає при натисканні правою кнопкою.</a:t>
            </a:r>
          </a:p>
          <a:p>
            <a:pPr fontAlgn="base">
              <a:lnSpc>
                <a:spcPct val="120000"/>
              </a:lnSpc>
            </a:pPr>
            <a:r>
              <a:rPr lang="uk-UA" dirty="0"/>
              <a:t>Експорт в форматах </a:t>
            </a:r>
            <a:r>
              <a:rPr lang="en-US" dirty="0"/>
              <a:t>PNG, PDF.</a:t>
            </a:r>
          </a:p>
          <a:p>
            <a:pPr fontAlgn="base">
              <a:lnSpc>
                <a:spcPct val="120000"/>
              </a:lnSpc>
            </a:pPr>
            <a:r>
              <a:rPr lang="uk-UA" dirty="0"/>
              <a:t>Спільна робота над картою. Є чат і коментарі.</a:t>
            </a:r>
          </a:p>
          <a:p>
            <a:pPr fontAlgn="base">
              <a:lnSpc>
                <a:spcPct val="120000"/>
              </a:lnSpc>
            </a:pPr>
            <a:r>
              <a:rPr lang="uk-UA" dirty="0"/>
              <a:t>Історія змін. За шкалою рухається бігунок, повертаючи карту на потрібний відрізок редагування.</a:t>
            </a:r>
          </a:p>
          <a:p>
            <a:pPr fontAlgn="base">
              <a:lnSpc>
                <a:spcPct val="120000"/>
              </a:lnSpc>
            </a:pPr>
            <a:r>
              <a:rPr lang="uk-UA" dirty="0"/>
              <a:t>Більше 1600 іконок.</a:t>
            </a:r>
          </a:p>
          <a:p>
            <a:pPr fontAlgn="base">
              <a:lnSpc>
                <a:spcPct val="120000"/>
              </a:lnSpc>
            </a:pPr>
            <a:r>
              <a:rPr lang="uk-UA" dirty="0"/>
              <a:t>Доступна галерея чужих карт.</a:t>
            </a:r>
          </a:p>
          <a:p>
            <a:pPr fontAlgn="base">
              <a:lnSpc>
                <a:spcPct val="120000"/>
              </a:lnSpc>
            </a:pPr>
            <a:r>
              <a:rPr lang="uk-UA" dirty="0"/>
              <a:t>Синхронізація з </a:t>
            </a:r>
            <a:r>
              <a:rPr lang="en-US" dirty="0"/>
              <a:t>Google </a:t>
            </a:r>
            <a:r>
              <a:rPr lang="uk-UA" dirty="0"/>
              <a:t>Диском.</a:t>
            </a:r>
          </a:p>
          <a:p>
            <a:pPr fontAlgn="base">
              <a:lnSpc>
                <a:spcPct val="120000"/>
              </a:lnSpc>
            </a:pPr>
            <a:r>
              <a:rPr lang="uk-UA" dirty="0"/>
              <a:t>Безкоштовний пакет: 3 карти знань.</a:t>
            </a:r>
          </a:p>
          <a:p>
            <a:endParaRPr lang="uk-UA" dirty="0"/>
          </a:p>
        </p:txBody>
      </p:sp>
    </p:spTree>
    <p:extLst>
      <p:ext uri="{BB962C8B-B14F-4D97-AF65-F5344CB8AC3E}">
        <p14:creationId xmlns:p14="http://schemas.microsoft.com/office/powerpoint/2010/main" val="381222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36BEF8-D895-4DD0-85BD-377F34572927}"/>
              </a:ext>
            </a:extLst>
          </p:cNvPr>
          <p:cNvSpPr>
            <a:spLocks noGrp="1"/>
          </p:cNvSpPr>
          <p:nvPr>
            <p:ph type="title"/>
          </p:nvPr>
        </p:nvSpPr>
        <p:spPr>
          <a:xfrm>
            <a:off x="838200" y="365126"/>
            <a:ext cx="10515600" cy="411518"/>
          </a:xfrm>
        </p:spPr>
        <p:txBody>
          <a:bodyPr>
            <a:normAutofit fontScale="90000"/>
          </a:bodyPr>
          <a:lstStyle/>
          <a:p>
            <a:pPr algn="ctr"/>
            <a:r>
              <a:rPr lang="uk-UA" dirty="0"/>
              <a:t>Робоча область</a:t>
            </a:r>
          </a:p>
        </p:txBody>
      </p:sp>
      <p:pic>
        <p:nvPicPr>
          <p:cNvPr id="4" name="Місце для вмісту 3">
            <a:extLst>
              <a:ext uri="{FF2B5EF4-FFF2-40B4-BE49-F238E27FC236}">
                <a16:creationId xmlns:a16="http://schemas.microsoft.com/office/drawing/2014/main" id="{47E6CAF7-6422-4550-A4D5-D4F67BE9DB10}"/>
              </a:ext>
            </a:extLst>
          </p:cNvPr>
          <p:cNvPicPr>
            <a:picLocks noGrp="1" noChangeAspect="1"/>
          </p:cNvPicPr>
          <p:nvPr>
            <p:ph idx="1"/>
          </p:nvPr>
        </p:nvPicPr>
        <p:blipFill>
          <a:blip r:embed="rId2"/>
          <a:stretch>
            <a:fillRect/>
          </a:stretch>
        </p:blipFill>
        <p:spPr>
          <a:xfrm>
            <a:off x="838200" y="1136073"/>
            <a:ext cx="11150600" cy="4354001"/>
          </a:xfrm>
          <a:prstGeom prst="rect">
            <a:avLst/>
          </a:prstGeom>
        </p:spPr>
      </p:pic>
      <p:pic>
        <p:nvPicPr>
          <p:cNvPr id="5" name="Рисунок 4">
            <a:extLst>
              <a:ext uri="{FF2B5EF4-FFF2-40B4-BE49-F238E27FC236}">
                <a16:creationId xmlns:a16="http://schemas.microsoft.com/office/drawing/2014/main" id="{D5AF650E-E495-4021-BCAC-76E7C2ADA47A}"/>
              </a:ext>
            </a:extLst>
          </p:cNvPr>
          <p:cNvPicPr>
            <a:picLocks noChangeAspect="1"/>
          </p:cNvPicPr>
          <p:nvPr/>
        </p:nvPicPr>
        <p:blipFill>
          <a:blip r:embed="rId3"/>
          <a:stretch>
            <a:fillRect/>
          </a:stretch>
        </p:blipFill>
        <p:spPr>
          <a:xfrm>
            <a:off x="838199" y="5490074"/>
            <a:ext cx="11150599" cy="591283"/>
          </a:xfrm>
          <a:prstGeom prst="rect">
            <a:avLst/>
          </a:prstGeom>
        </p:spPr>
      </p:pic>
    </p:spTree>
    <p:extLst>
      <p:ext uri="{BB962C8B-B14F-4D97-AF65-F5344CB8AC3E}">
        <p14:creationId xmlns:p14="http://schemas.microsoft.com/office/powerpoint/2010/main" val="188353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E07621-E78F-4D2A-A8D2-4CFF79D5D709}"/>
              </a:ext>
            </a:extLst>
          </p:cNvPr>
          <p:cNvSpPr>
            <a:spLocks noGrp="1"/>
          </p:cNvSpPr>
          <p:nvPr>
            <p:ph type="title"/>
          </p:nvPr>
        </p:nvSpPr>
        <p:spPr>
          <a:xfrm>
            <a:off x="838200" y="365126"/>
            <a:ext cx="10515600" cy="992620"/>
          </a:xfrm>
        </p:spPr>
        <p:txBody>
          <a:bodyPr>
            <a:normAutofit/>
          </a:bodyPr>
          <a:lstStyle/>
          <a:p>
            <a:r>
              <a:rPr lang="uk-UA" sz="1800" dirty="0"/>
              <a:t>Можна створити тільки 3 приватні діаграми, всі інші будуть публічними</a:t>
            </a:r>
          </a:p>
        </p:txBody>
      </p:sp>
      <p:pic>
        <p:nvPicPr>
          <p:cNvPr id="4" name="Місце для вмісту 3">
            <a:extLst>
              <a:ext uri="{FF2B5EF4-FFF2-40B4-BE49-F238E27FC236}">
                <a16:creationId xmlns:a16="http://schemas.microsoft.com/office/drawing/2014/main" id="{B2FD9712-E97E-478F-871A-E2910B70F1AB}"/>
              </a:ext>
            </a:extLst>
          </p:cNvPr>
          <p:cNvPicPr>
            <a:picLocks noGrp="1" noChangeAspect="1"/>
          </p:cNvPicPr>
          <p:nvPr>
            <p:ph idx="1"/>
          </p:nvPr>
        </p:nvPicPr>
        <p:blipFill>
          <a:blip r:embed="rId2"/>
          <a:stretch>
            <a:fillRect/>
          </a:stretch>
        </p:blipFill>
        <p:spPr>
          <a:xfrm>
            <a:off x="572655" y="1468582"/>
            <a:ext cx="11069781" cy="4932218"/>
          </a:xfrm>
          <a:prstGeom prst="rect">
            <a:avLst/>
          </a:prstGeom>
        </p:spPr>
      </p:pic>
    </p:spTree>
    <p:extLst>
      <p:ext uri="{BB962C8B-B14F-4D97-AF65-F5344CB8AC3E}">
        <p14:creationId xmlns:p14="http://schemas.microsoft.com/office/powerpoint/2010/main" val="201745301"/>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2147</Words>
  <Application>Microsoft Office PowerPoint</Application>
  <PresentationFormat>Широкий екран</PresentationFormat>
  <Paragraphs>117</Paragraphs>
  <Slides>25</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25</vt:i4>
      </vt:variant>
    </vt:vector>
  </HeadingPairs>
  <TitlesOfParts>
    <vt:vector size="28" baseType="lpstr">
      <vt:lpstr>Arial</vt:lpstr>
      <vt:lpstr>Times New Roman</vt:lpstr>
      <vt:lpstr>Тема Office</vt:lpstr>
      <vt:lpstr>Створення інтелектуальних (ментальних) карт</vt:lpstr>
      <vt:lpstr>Презентація PowerPoint</vt:lpstr>
      <vt:lpstr>Презентація PowerPoint</vt:lpstr>
      <vt:lpstr>Презентація PowerPoint</vt:lpstr>
      <vt:lpstr> Правила створення ментальних карт  </vt:lpstr>
      <vt:lpstr> Сервіс Coggle.it </vt:lpstr>
      <vt:lpstr> Особливості Coggle: </vt:lpstr>
      <vt:lpstr>Робоча область</vt:lpstr>
      <vt:lpstr>Можна створити тільки 3 приватні діаграми, всі інші будуть публічними</vt:lpstr>
      <vt:lpstr>Презентація PowerPoint</vt:lpstr>
      <vt:lpstr>Презентація PowerPoint</vt:lpstr>
      <vt:lpstr>Режими</vt:lpstr>
      <vt:lpstr>Режим презентації (перегляду)</vt:lpstr>
      <vt:lpstr>ChatMind https://chatmind.tech/</vt:lpstr>
      <vt:lpstr>Презентація PowerPoint</vt:lpstr>
      <vt:lpstr> Draw.io  https://app.diagrams.net/ </vt:lpstr>
      <vt:lpstr>Презентація PowerPoint</vt:lpstr>
      <vt:lpstr> Canva https://www.canva.com/uk_ua/grafiky/intelekt-karta/ </vt:lpstr>
      <vt:lpstr>Xmind https://www.xmind.net/download/ </vt:lpstr>
      <vt:lpstr>Презентація PowerPoint</vt:lpstr>
      <vt:lpstr>Презентація PowerPoint</vt:lpstr>
      <vt:lpstr>Презентація PowerPoint</vt:lpstr>
      <vt:lpstr>Презентація PowerPoint</vt:lpstr>
      <vt:lpstr>Висновок </vt:lpstr>
      <vt:lpstr>Використані джерела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Оксана</dc:creator>
  <cp:lastModifiedBy>Оксана</cp:lastModifiedBy>
  <cp:revision>22</cp:revision>
  <dcterms:created xsi:type="dcterms:W3CDTF">2023-10-22T16:16:40Z</dcterms:created>
  <dcterms:modified xsi:type="dcterms:W3CDTF">2023-10-26T21:42:47Z</dcterms:modified>
</cp:coreProperties>
</file>