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83" r:id="rId4"/>
    <p:sldId id="284" r:id="rId5"/>
    <p:sldId id="285" r:id="rId6"/>
    <p:sldId id="286" r:id="rId7"/>
    <p:sldId id="287" r:id="rId8"/>
    <p:sldId id="288" r:id="rId9"/>
    <p:sldId id="289" r:id="rId10"/>
    <p:sldId id="290" r:id="rId11"/>
    <p:sldId id="291" r:id="rId12"/>
    <p:sldId id="292" r:id="rId13"/>
    <p:sldId id="293" r:id="rId14"/>
    <p:sldId id="294" r:id="rId15"/>
    <p:sldId id="295" r:id="rId16"/>
    <p:sldId id="296" r:id="rId17"/>
    <p:sldId id="297" r:id="rId18"/>
    <p:sldId id="298" r:id="rId19"/>
    <p:sldId id="299" r:id="rId20"/>
    <p:sldId id="300" r:id="rId21"/>
    <p:sldId id="301" r:id="rId22"/>
    <p:sldId id="302" r:id="rId23"/>
    <p:sldId id="303" r:id="rId24"/>
    <p:sldId id="304" r:id="rId25"/>
    <p:sldId id="305" r:id="rId26"/>
    <p:sldId id="306" r:id="rId27"/>
    <p:sldId id="307" r:id="rId28"/>
    <p:sldId id="308" r:id="rId29"/>
    <p:sldId id="309" r:id="rId30"/>
    <p:sldId id="310" r:id="rId31"/>
    <p:sldId id="311" r:id="rId32"/>
    <p:sldId id="312" r:id="rId33"/>
    <p:sldId id="313" r:id="rId34"/>
    <p:sldId id="326" r:id="rId35"/>
    <p:sldId id="314" r:id="rId36"/>
    <p:sldId id="315" r:id="rId37"/>
    <p:sldId id="316" r:id="rId38"/>
    <p:sldId id="317" r:id="rId39"/>
    <p:sldId id="318" r:id="rId40"/>
    <p:sldId id="319" r:id="rId41"/>
    <p:sldId id="320" r:id="rId42"/>
    <p:sldId id="321" r:id="rId43"/>
    <p:sldId id="322" r:id="rId44"/>
    <p:sldId id="323" r:id="rId45"/>
    <p:sldId id="324" r:id="rId46"/>
    <p:sldId id="325" r:id="rId47"/>
    <p:sldId id="282" r:id="rId4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6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uk-U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uk-UA"/>
          </a:p>
        </p:txBody>
      </p:sp>
      <p:sp>
        <p:nvSpPr>
          <p:cNvPr id="4" name="Date Placeholder 3"/>
          <p:cNvSpPr>
            <a:spLocks noGrp="1"/>
          </p:cNvSpPr>
          <p:nvPr>
            <p:ph type="dt" sz="half" idx="10"/>
          </p:nvPr>
        </p:nvSpPr>
        <p:spPr/>
        <p:txBody>
          <a:bodyPr/>
          <a:lstStyle/>
          <a:p>
            <a:fld id="{79AEE44E-1649-4AF0-80E7-5BD996C53B7B}" type="datetimeFigureOut">
              <a:rPr lang="uk-UA" smtClean="0"/>
              <a:t>06.05.2022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BDF9FBA-6E41-4CC5-8A83-96C5480C6232}" type="slidenum">
              <a:rPr lang="uk-UA" smtClean="0"/>
              <a:t>‹#›</a:t>
            </a:fld>
            <a:endParaRPr lang="uk-UA"/>
          </a:p>
        </p:txBody>
      </p:sp>
    </p:spTree>
    <p:extLst>
      <p:ext uri="{BB962C8B-B14F-4D97-AF65-F5344CB8AC3E}">
        <p14:creationId xmlns:p14="http://schemas.microsoft.com/office/powerpoint/2010/main" val="1892871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k-U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Date Placeholder 3"/>
          <p:cNvSpPr>
            <a:spLocks noGrp="1"/>
          </p:cNvSpPr>
          <p:nvPr>
            <p:ph type="dt" sz="half" idx="10"/>
          </p:nvPr>
        </p:nvSpPr>
        <p:spPr/>
        <p:txBody>
          <a:bodyPr/>
          <a:lstStyle/>
          <a:p>
            <a:fld id="{79AEE44E-1649-4AF0-80E7-5BD996C53B7B}" type="datetimeFigureOut">
              <a:rPr lang="uk-UA" smtClean="0"/>
              <a:t>06.05.2022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BDF9FBA-6E41-4CC5-8A83-96C5480C6232}" type="slidenum">
              <a:rPr lang="uk-UA" smtClean="0"/>
              <a:t>‹#›</a:t>
            </a:fld>
            <a:endParaRPr lang="uk-UA"/>
          </a:p>
        </p:txBody>
      </p:sp>
    </p:spTree>
    <p:extLst>
      <p:ext uri="{BB962C8B-B14F-4D97-AF65-F5344CB8AC3E}">
        <p14:creationId xmlns:p14="http://schemas.microsoft.com/office/powerpoint/2010/main" val="2385512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uk-U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Date Placeholder 3"/>
          <p:cNvSpPr>
            <a:spLocks noGrp="1"/>
          </p:cNvSpPr>
          <p:nvPr>
            <p:ph type="dt" sz="half" idx="10"/>
          </p:nvPr>
        </p:nvSpPr>
        <p:spPr/>
        <p:txBody>
          <a:bodyPr/>
          <a:lstStyle/>
          <a:p>
            <a:fld id="{79AEE44E-1649-4AF0-80E7-5BD996C53B7B}" type="datetimeFigureOut">
              <a:rPr lang="uk-UA" smtClean="0"/>
              <a:t>06.05.2022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BDF9FBA-6E41-4CC5-8A83-96C5480C6232}" type="slidenum">
              <a:rPr lang="uk-UA" smtClean="0"/>
              <a:t>‹#›</a:t>
            </a:fld>
            <a:endParaRPr lang="uk-UA"/>
          </a:p>
        </p:txBody>
      </p:sp>
    </p:spTree>
    <p:extLst>
      <p:ext uri="{BB962C8B-B14F-4D97-AF65-F5344CB8AC3E}">
        <p14:creationId xmlns:p14="http://schemas.microsoft.com/office/powerpoint/2010/main" val="3092551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k-U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Date Placeholder 3"/>
          <p:cNvSpPr>
            <a:spLocks noGrp="1"/>
          </p:cNvSpPr>
          <p:nvPr>
            <p:ph type="dt" sz="half" idx="10"/>
          </p:nvPr>
        </p:nvSpPr>
        <p:spPr/>
        <p:txBody>
          <a:bodyPr/>
          <a:lstStyle/>
          <a:p>
            <a:fld id="{79AEE44E-1649-4AF0-80E7-5BD996C53B7B}" type="datetimeFigureOut">
              <a:rPr lang="uk-UA" smtClean="0"/>
              <a:t>06.05.2022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BDF9FBA-6E41-4CC5-8A83-96C5480C6232}" type="slidenum">
              <a:rPr lang="uk-UA" smtClean="0"/>
              <a:t>‹#›</a:t>
            </a:fld>
            <a:endParaRPr lang="uk-UA"/>
          </a:p>
        </p:txBody>
      </p:sp>
    </p:spTree>
    <p:extLst>
      <p:ext uri="{BB962C8B-B14F-4D97-AF65-F5344CB8AC3E}">
        <p14:creationId xmlns:p14="http://schemas.microsoft.com/office/powerpoint/2010/main" val="3941909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uk-U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AEE44E-1649-4AF0-80E7-5BD996C53B7B}" type="datetimeFigureOut">
              <a:rPr lang="uk-UA" smtClean="0"/>
              <a:t>06.05.2022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BDF9FBA-6E41-4CC5-8A83-96C5480C6232}" type="slidenum">
              <a:rPr lang="uk-UA" smtClean="0"/>
              <a:t>‹#›</a:t>
            </a:fld>
            <a:endParaRPr lang="uk-UA"/>
          </a:p>
        </p:txBody>
      </p:sp>
    </p:spTree>
    <p:extLst>
      <p:ext uri="{BB962C8B-B14F-4D97-AF65-F5344CB8AC3E}">
        <p14:creationId xmlns:p14="http://schemas.microsoft.com/office/powerpoint/2010/main" val="3767290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k-U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5" name="Date Placeholder 4"/>
          <p:cNvSpPr>
            <a:spLocks noGrp="1"/>
          </p:cNvSpPr>
          <p:nvPr>
            <p:ph type="dt" sz="half" idx="10"/>
          </p:nvPr>
        </p:nvSpPr>
        <p:spPr/>
        <p:txBody>
          <a:bodyPr/>
          <a:lstStyle/>
          <a:p>
            <a:fld id="{79AEE44E-1649-4AF0-80E7-5BD996C53B7B}" type="datetimeFigureOut">
              <a:rPr lang="uk-UA" smtClean="0"/>
              <a:t>06.05.2022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BDF9FBA-6E41-4CC5-8A83-96C5480C6232}" type="slidenum">
              <a:rPr lang="uk-UA" smtClean="0"/>
              <a:t>‹#›</a:t>
            </a:fld>
            <a:endParaRPr lang="uk-UA"/>
          </a:p>
        </p:txBody>
      </p:sp>
    </p:spTree>
    <p:extLst>
      <p:ext uri="{BB962C8B-B14F-4D97-AF65-F5344CB8AC3E}">
        <p14:creationId xmlns:p14="http://schemas.microsoft.com/office/powerpoint/2010/main" val="3353310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uk-U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7" name="Date Placeholder 6"/>
          <p:cNvSpPr>
            <a:spLocks noGrp="1"/>
          </p:cNvSpPr>
          <p:nvPr>
            <p:ph type="dt" sz="half" idx="10"/>
          </p:nvPr>
        </p:nvSpPr>
        <p:spPr/>
        <p:txBody>
          <a:bodyPr/>
          <a:lstStyle/>
          <a:p>
            <a:fld id="{79AEE44E-1649-4AF0-80E7-5BD996C53B7B}" type="datetimeFigureOut">
              <a:rPr lang="uk-UA" smtClean="0"/>
              <a:t>06.05.2022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1BDF9FBA-6E41-4CC5-8A83-96C5480C6232}" type="slidenum">
              <a:rPr lang="uk-UA" smtClean="0"/>
              <a:t>‹#›</a:t>
            </a:fld>
            <a:endParaRPr lang="uk-UA"/>
          </a:p>
        </p:txBody>
      </p:sp>
    </p:spTree>
    <p:extLst>
      <p:ext uri="{BB962C8B-B14F-4D97-AF65-F5344CB8AC3E}">
        <p14:creationId xmlns:p14="http://schemas.microsoft.com/office/powerpoint/2010/main" val="162124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k-UA"/>
          </a:p>
        </p:txBody>
      </p:sp>
      <p:sp>
        <p:nvSpPr>
          <p:cNvPr id="3" name="Date Placeholder 2"/>
          <p:cNvSpPr>
            <a:spLocks noGrp="1"/>
          </p:cNvSpPr>
          <p:nvPr>
            <p:ph type="dt" sz="half" idx="10"/>
          </p:nvPr>
        </p:nvSpPr>
        <p:spPr/>
        <p:txBody>
          <a:bodyPr/>
          <a:lstStyle/>
          <a:p>
            <a:fld id="{79AEE44E-1649-4AF0-80E7-5BD996C53B7B}" type="datetimeFigureOut">
              <a:rPr lang="uk-UA" smtClean="0"/>
              <a:t>06.05.2022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1BDF9FBA-6E41-4CC5-8A83-96C5480C6232}" type="slidenum">
              <a:rPr lang="uk-UA" smtClean="0"/>
              <a:t>‹#›</a:t>
            </a:fld>
            <a:endParaRPr lang="uk-UA"/>
          </a:p>
        </p:txBody>
      </p:sp>
    </p:spTree>
    <p:extLst>
      <p:ext uri="{BB962C8B-B14F-4D97-AF65-F5344CB8AC3E}">
        <p14:creationId xmlns:p14="http://schemas.microsoft.com/office/powerpoint/2010/main" val="1926956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AEE44E-1649-4AF0-80E7-5BD996C53B7B}" type="datetimeFigureOut">
              <a:rPr lang="uk-UA" smtClean="0"/>
              <a:t>06.05.2022</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1BDF9FBA-6E41-4CC5-8A83-96C5480C6232}" type="slidenum">
              <a:rPr lang="uk-UA" smtClean="0"/>
              <a:t>‹#›</a:t>
            </a:fld>
            <a:endParaRPr lang="uk-UA"/>
          </a:p>
        </p:txBody>
      </p:sp>
    </p:spTree>
    <p:extLst>
      <p:ext uri="{BB962C8B-B14F-4D97-AF65-F5344CB8AC3E}">
        <p14:creationId xmlns:p14="http://schemas.microsoft.com/office/powerpoint/2010/main" val="3607085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uk-U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AEE44E-1649-4AF0-80E7-5BD996C53B7B}" type="datetimeFigureOut">
              <a:rPr lang="uk-UA" smtClean="0"/>
              <a:t>06.05.2022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BDF9FBA-6E41-4CC5-8A83-96C5480C6232}" type="slidenum">
              <a:rPr lang="uk-UA" smtClean="0"/>
              <a:t>‹#›</a:t>
            </a:fld>
            <a:endParaRPr lang="uk-UA"/>
          </a:p>
        </p:txBody>
      </p:sp>
    </p:spTree>
    <p:extLst>
      <p:ext uri="{BB962C8B-B14F-4D97-AF65-F5344CB8AC3E}">
        <p14:creationId xmlns:p14="http://schemas.microsoft.com/office/powerpoint/2010/main" val="1325219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uk-U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AEE44E-1649-4AF0-80E7-5BD996C53B7B}" type="datetimeFigureOut">
              <a:rPr lang="uk-UA" smtClean="0"/>
              <a:t>06.05.2022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BDF9FBA-6E41-4CC5-8A83-96C5480C6232}" type="slidenum">
              <a:rPr lang="uk-UA" smtClean="0"/>
              <a:t>‹#›</a:t>
            </a:fld>
            <a:endParaRPr lang="uk-UA"/>
          </a:p>
        </p:txBody>
      </p:sp>
    </p:spTree>
    <p:extLst>
      <p:ext uri="{BB962C8B-B14F-4D97-AF65-F5344CB8AC3E}">
        <p14:creationId xmlns:p14="http://schemas.microsoft.com/office/powerpoint/2010/main" val="2807621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uk-U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AEE44E-1649-4AF0-80E7-5BD996C53B7B}" type="datetimeFigureOut">
              <a:rPr lang="uk-UA" smtClean="0"/>
              <a:t>06.05.2022</a:t>
            </a:fld>
            <a:endParaRPr lang="uk-U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DF9FBA-6E41-4CC5-8A83-96C5480C6232}" type="slidenum">
              <a:rPr lang="uk-UA" smtClean="0"/>
              <a:t>‹#›</a:t>
            </a:fld>
            <a:endParaRPr lang="uk-UA"/>
          </a:p>
        </p:txBody>
      </p:sp>
    </p:spTree>
    <p:extLst>
      <p:ext uri="{BB962C8B-B14F-4D97-AF65-F5344CB8AC3E}">
        <p14:creationId xmlns:p14="http://schemas.microsoft.com/office/powerpoint/2010/main" val="30680391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06306" y="1791346"/>
            <a:ext cx="10001060" cy="3450610"/>
          </a:xfrm>
        </p:spPr>
        <p:txBody>
          <a:bodyPr>
            <a:noAutofit/>
          </a:bodyPr>
          <a:lstStyle/>
          <a:p>
            <a:endParaRPr lang="uk-UA" sz="2800" b="1" dirty="0" smtClean="0"/>
          </a:p>
          <a:p>
            <a:r>
              <a:rPr lang="uk-UA" sz="4400" b="1" dirty="0" smtClean="0"/>
              <a:t>Лекція 6</a:t>
            </a:r>
            <a:endParaRPr lang="uk-UA" sz="4400" b="1" dirty="0"/>
          </a:p>
          <a:p>
            <a:endParaRPr lang="uk-UA" sz="3200" b="1" dirty="0" smtClean="0"/>
          </a:p>
          <a:p>
            <a:r>
              <a:rPr lang="uk-UA" sz="4400" b="1" dirty="0" smtClean="0"/>
              <a:t>Базове налаштування </a:t>
            </a:r>
            <a:r>
              <a:rPr lang="en-US" sz="4400" b="1" dirty="0" smtClean="0"/>
              <a:t>VLAN</a:t>
            </a:r>
            <a:endParaRPr lang="uk-UA" sz="4400" b="1" dirty="0" smtClean="0"/>
          </a:p>
          <a:p>
            <a:endParaRPr lang="uk-UA" sz="4400" b="1" dirty="0"/>
          </a:p>
        </p:txBody>
      </p:sp>
    </p:spTree>
    <p:extLst>
      <p:ext uri="{BB962C8B-B14F-4D97-AF65-F5344CB8AC3E}">
        <p14:creationId xmlns:p14="http://schemas.microsoft.com/office/powerpoint/2010/main" val="4127051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b="1" dirty="0"/>
              <a:t>Приклад створення VLAN </a:t>
            </a:r>
            <a:endParaRPr lang="uk-UA" sz="1600" b="1" dirty="0" smtClean="0"/>
          </a:p>
          <a:p>
            <a:pPr marL="0" indent="0">
              <a:buNone/>
            </a:pPr>
            <a:r>
              <a:rPr lang="uk-UA" sz="1600" dirty="0" smtClean="0"/>
              <a:t>У </a:t>
            </a:r>
            <a:r>
              <a:rPr lang="uk-UA" sz="1600" dirty="0"/>
              <a:t>топології нижче, порт до якого підключений ПК Stundent, ще не доданий в жодний VLAN, але в нього є IP 172.17.20.22, який належить VLAN 20.</a:t>
            </a:r>
          </a:p>
        </p:txBody>
      </p:sp>
      <p:pic>
        <p:nvPicPr>
          <p:cNvPr id="6146" name="Picture 2" descr="Топология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7832" y="1140406"/>
            <a:ext cx="4857750" cy="250507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41014" y="3875380"/>
            <a:ext cx="9147018" cy="338554"/>
          </a:xfrm>
          <a:prstGeom prst="rect">
            <a:avLst/>
          </a:prstGeom>
        </p:spPr>
        <p:txBody>
          <a:bodyPr wrap="square">
            <a:spAutoFit/>
          </a:bodyPr>
          <a:lstStyle/>
          <a:p>
            <a:r>
              <a:rPr lang="uk-UA" sz="1600" dirty="0"/>
              <a:t>Приклад нижче демонструє налаштування VLAN 20 під назвою student на комутаторі S1.</a:t>
            </a:r>
          </a:p>
        </p:txBody>
      </p:sp>
      <p:sp>
        <p:nvSpPr>
          <p:cNvPr id="4" name="Rectangle 3"/>
          <p:cNvSpPr>
            <a:spLocks noChangeArrowheads="1"/>
          </p:cNvSpPr>
          <p:nvPr/>
        </p:nvSpPr>
        <p:spPr bwMode="auto">
          <a:xfrm>
            <a:off x="341014" y="4230621"/>
            <a:ext cx="2670924" cy="954107"/>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 configure terminal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S1(config)# vlan 20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S1(config-vlan)# name student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S1(config-vlan)# end</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
        <p:nvSpPr>
          <p:cNvPr id="5" name="Rectangle 4"/>
          <p:cNvSpPr/>
          <p:nvPr/>
        </p:nvSpPr>
        <p:spPr>
          <a:xfrm>
            <a:off x="341013" y="5380672"/>
            <a:ext cx="11564293" cy="830997"/>
          </a:xfrm>
          <a:prstGeom prst="rect">
            <a:avLst/>
          </a:prstGeom>
        </p:spPr>
        <p:txBody>
          <a:bodyPr wrap="square">
            <a:spAutoFit/>
          </a:bodyPr>
          <a:lstStyle/>
          <a:p>
            <a:r>
              <a:rPr lang="uk-UA" sz="1600" dirty="0"/>
              <a:t>Крім створення VLAN-ів по одному, так само є можливість створення декількох лан, вводячи їх ідентифікатори через коми або дефіс. Наприклад, команда </a:t>
            </a:r>
            <a:r>
              <a:rPr lang="uk-UA" sz="1600" b="1" dirty="0"/>
              <a:t>vlan 100,102,105-107</a:t>
            </a:r>
            <a:r>
              <a:rPr lang="uk-UA" sz="1600" dirty="0"/>
              <a:t> в режимі конфігурації створить відразу 5 VLAN з ідентифікаторами 100, 102, 105, 106, і 107</a:t>
            </a:r>
          </a:p>
        </p:txBody>
      </p:sp>
    </p:spTree>
    <p:extLst>
      <p:ext uri="{BB962C8B-B14F-4D97-AF65-F5344CB8AC3E}">
        <p14:creationId xmlns:p14="http://schemas.microsoft.com/office/powerpoint/2010/main" val="3759797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b="1" dirty="0"/>
              <a:t>Додавання портів до VLAN </a:t>
            </a:r>
            <a:endParaRPr lang="uk-UA" sz="1600" b="1" dirty="0" smtClean="0"/>
          </a:p>
          <a:p>
            <a:pPr marL="0" indent="0">
              <a:buNone/>
            </a:pPr>
            <a:r>
              <a:rPr lang="uk-UA" sz="1600" dirty="0" smtClean="0"/>
              <a:t>Після </a:t>
            </a:r>
            <a:r>
              <a:rPr lang="uk-UA" sz="1600" dirty="0"/>
              <a:t>створення VLAN, наступний крок – це додавання потрібних портів до конкретного VLAN. </a:t>
            </a:r>
            <a:endParaRPr lang="uk-UA" sz="1600" dirty="0" smtClean="0"/>
          </a:p>
          <a:p>
            <a:pPr marL="0" indent="0">
              <a:buNone/>
            </a:pPr>
            <a:r>
              <a:rPr lang="uk-UA" sz="1600" dirty="0" smtClean="0"/>
              <a:t>У </a:t>
            </a:r>
            <a:r>
              <a:rPr lang="uk-UA" sz="1600" dirty="0"/>
              <a:t>таблиці нижче наведено команди для переведення порту в режим access та додавання до конкретного VLAN. Команда </a:t>
            </a:r>
            <a:r>
              <a:rPr lang="uk-UA" sz="1600" b="1" dirty="0"/>
              <a:t>switchport mode access</a:t>
            </a:r>
            <a:r>
              <a:rPr lang="uk-UA" sz="1600" dirty="0"/>
              <a:t> опціональна, але з метою безпеки рекомендується вводити її, оскільки вона примусово переводить порт у режим </a:t>
            </a:r>
            <a:r>
              <a:rPr lang="uk-UA" sz="1600" b="1" dirty="0"/>
              <a:t>access</a:t>
            </a:r>
            <a:r>
              <a:rPr lang="uk-UA" sz="1600" dirty="0"/>
              <a:t>, що допомагає захищатися від атак типу VLAN Hopping.</a:t>
            </a:r>
          </a:p>
        </p:txBody>
      </p:sp>
      <p:graphicFrame>
        <p:nvGraphicFramePr>
          <p:cNvPr id="2" name="Table 1"/>
          <p:cNvGraphicFramePr>
            <a:graphicFrameLocks noGrp="1"/>
          </p:cNvGraphicFramePr>
          <p:nvPr>
            <p:extLst>
              <p:ext uri="{D42A27DB-BD31-4B8C-83A1-F6EECF244321}">
                <p14:modId xmlns:p14="http://schemas.microsoft.com/office/powerpoint/2010/main" val="886470010"/>
              </p:ext>
            </p:extLst>
          </p:nvPr>
        </p:nvGraphicFramePr>
        <p:xfrm>
          <a:off x="267832" y="1720716"/>
          <a:ext cx="10515600" cy="2172912"/>
        </p:xfrm>
        <a:graphic>
          <a:graphicData uri="http://schemas.openxmlformats.org/drawingml/2006/table">
            <a:tbl>
              <a:tblPr/>
              <a:tblGrid>
                <a:gridCol w="5257800"/>
                <a:gridCol w="5257800"/>
              </a:tblGrid>
              <a:tr h="362152">
                <a:tc>
                  <a:txBody>
                    <a:bodyPr/>
                    <a:lstStyle/>
                    <a:p>
                      <a:r>
                        <a:rPr lang="ru-RU" sz="1600" b="1" dirty="0">
                          <a:effectLst/>
                        </a:rPr>
                        <a:t>Задача</a:t>
                      </a:r>
                      <a:endParaRPr lang="ru-RU" sz="1600" dirty="0">
                        <a:effectLst/>
                      </a:endParaRP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600" b="1">
                          <a:effectLst/>
                        </a:rPr>
                        <a:t>IOS </a:t>
                      </a:r>
                      <a:r>
                        <a:rPr lang="ru-RU" sz="1600" b="1">
                          <a:effectLst/>
                        </a:rPr>
                        <a:t>команда</a:t>
                      </a:r>
                      <a:endParaRPr lang="ru-RU" sz="1600">
                        <a:effectLst/>
                      </a:endParaRP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362152">
                <a:tc>
                  <a:txBody>
                    <a:bodyPr/>
                    <a:lstStyle/>
                    <a:p>
                      <a:r>
                        <a:rPr lang="ru-RU" sz="1600" dirty="0" smtClean="0">
                          <a:effectLst/>
                        </a:rPr>
                        <a:t>Увійти в режим глобальної конфігурації</a:t>
                      </a:r>
                      <a:endParaRPr lang="ru-RU" sz="1600" dirty="0">
                        <a:effectLst/>
                      </a:endParaRP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600" dirty="0">
                          <a:effectLst/>
                        </a:rPr>
                        <a:t>Switch# configure terminal</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362152">
                <a:tc>
                  <a:txBody>
                    <a:bodyPr/>
                    <a:lstStyle/>
                    <a:p>
                      <a:r>
                        <a:rPr lang="ru-RU" sz="1600" dirty="0" smtClean="0">
                          <a:effectLst/>
                        </a:rPr>
                        <a:t>Увійти в режим конфігурації інтерфейса</a:t>
                      </a:r>
                      <a:endParaRPr lang="ru-RU" sz="1600" dirty="0">
                        <a:effectLst/>
                      </a:endParaRP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600" dirty="0">
                          <a:effectLst/>
                        </a:rPr>
                        <a:t>Switch(</a:t>
                      </a:r>
                      <a:r>
                        <a:rPr lang="en-US" sz="1600" dirty="0" err="1">
                          <a:effectLst/>
                        </a:rPr>
                        <a:t>config</a:t>
                      </a:r>
                      <a:r>
                        <a:rPr lang="en-US" sz="1600" dirty="0">
                          <a:effectLst/>
                        </a:rPr>
                        <a:t>)# interface interface-id</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362152">
                <a:tc>
                  <a:txBody>
                    <a:bodyPr/>
                    <a:lstStyle/>
                    <a:p>
                      <a:r>
                        <a:rPr lang="ru-RU" sz="1600" dirty="0" smtClean="0">
                          <a:effectLst/>
                        </a:rPr>
                        <a:t>Встановити порт в режим access</a:t>
                      </a:r>
                      <a:endParaRPr lang="ru-RU" sz="1600" dirty="0">
                        <a:effectLst/>
                      </a:endParaRP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600" dirty="0">
                          <a:effectLst/>
                        </a:rPr>
                        <a:t>Switch(</a:t>
                      </a:r>
                      <a:r>
                        <a:rPr lang="en-US" sz="1600" dirty="0" err="1">
                          <a:effectLst/>
                        </a:rPr>
                        <a:t>config</a:t>
                      </a:r>
                      <a:r>
                        <a:rPr lang="en-US" sz="1600" dirty="0">
                          <a:effectLst/>
                        </a:rPr>
                        <a:t>-if)# </a:t>
                      </a:r>
                      <a:r>
                        <a:rPr lang="en-US" sz="1600" dirty="0" err="1">
                          <a:effectLst/>
                        </a:rPr>
                        <a:t>switchport</a:t>
                      </a:r>
                      <a:r>
                        <a:rPr lang="en-US" sz="1600" dirty="0">
                          <a:effectLst/>
                        </a:rPr>
                        <a:t> mode access</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362152">
                <a:tc>
                  <a:txBody>
                    <a:bodyPr/>
                    <a:lstStyle/>
                    <a:p>
                      <a:r>
                        <a:rPr lang="ru-RU" sz="1600" dirty="0" smtClean="0">
                          <a:effectLst/>
                        </a:rPr>
                        <a:t>Надати порт </a:t>
                      </a:r>
                      <a:r>
                        <a:rPr lang="en-US" sz="1600" dirty="0" smtClean="0">
                          <a:effectLst/>
                        </a:rPr>
                        <a:t>VLAN'</a:t>
                      </a:r>
                      <a:r>
                        <a:rPr lang="ru-RU" sz="1600" dirty="0">
                          <a:effectLst/>
                        </a:rPr>
                        <a:t>у.</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600" dirty="0">
                          <a:effectLst/>
                        </a:rPr>
                        <a:t>Switch(</a:t>
                      </a:r>
                      <a:r>
                        <a:rPr lang="en-US" sz="1600" dirty="0" err="1">
                          <a:effectLst/>
                        </a:rPr>
                        <a:t>config</a:t>
                      </a:r>
                      <a:r>
                        <a:rPr lang="en-US" sz="1600" dirty="0">
                          <a:effectLst/>
                        </a:rPr>
                        <a:t>-if)# </a:t>
                      </a:r>
                      <a:r>
                        <a:rPr lang="en-US" sz="1600" dirty="0" err="1">
                          <a:effectLst/>
                        </a:rPr>
                        <a:t>switchport</a:t>
                      </a:r>
                      <a:r>
                        <a:rPr lang="en-US" sz="1600" dirty="0">
                          <a:effectLst/>
                        </a:rPr>
                        <a:t> access </a:t>
                      </a:r>
                      <a:r>
                        <a:rPr lang="en-US" sz="1600" dirty="0" err="1">
                          <a:effectLst/>
                        </a:rPr>
                        <a:t>vlan</a:t>
                      </a:r>
                      <a:r>
                        <a:rPr lang="en-US" sz="1600" dirty="0">
                          <a:effectLst/>
                        </a:rPr>
                        <a:t> </a:t>
                      </a:r>
                      <a:r>
                        <a:rPr lang="en-US" sz="1600" dirty="0" err="1">
                          <a:effectLst/>
                        </a:rPr>
                        <a:t>vlan</a:t>
                      </a:r>
                      <a:r>
                        <a:rPr lang="en-US" sz="1600" dirty="0">
                          <a:effectLst/>
                        </a:rPr>
                        <a:t>-id</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362152">
                <a:tc>
                  <a:txBody>
                    <a:bodyPr/>
                    <a:lstStyle/>
                    <a:p>
                      <a:r>
                        <a:rPr lang="ru-RU" sz="1600" dirty="0" smtClean="0">
                          <a:effectLst/>
                        </a:rPr>
                        <a:t>Повернутися в привілейований</a:t>
                      </a:r>
                      <a:r>
                        <a:rPr lang="ru-RU" sz="1600" baseline="0" dirty="0" smtClean="0">
                          <a:effectLst/>
                        </a:rPr>
                        <a:t> режим </a:t>
                      </a:r>
                      <a:r>
                        <a:rPr lang="ru-RU" sz="1600" dirty="0" smtClean="0">
                          <a:effectLst/>
                        </a:rPr>
                        <a:t>EXEC</a:t>
                      </a:r>
                      <a:endParaRPr lang="ru-RU" sz="1600" dirty="0">
                        <a:effectLst/>
                      </a:endParaRP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600" dirty="0">
                          <a:effectLst/>
                        </a:rPr>
                        <a:t>Switch(</a:t>
                      </a:r>
                      <a:r>
                        <a:rPr lang="en-US" sz="1600" dirty="0" err="1">
                          <a:effectLst/>
                        </a:rPr>
                        <a:t>config</a:t>
                      </a:r>
                      <a:r>
                        <a:rPr lang="en-US" sz="1600" dirty="0">
                          <a:effectLst/>
                        </a:rPr>
                        <a:t>-if)# end</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bl>
          </a:graphicData>
        </a:graphic>
      </p:graphicFrame>
      <p:sp>
        <p:nvSpPr>
          <p:cNvPr id="4" name="Rectangle 3"/>
          <p:cNvSpPr/>
          <p:nvPr/>
        </p:nvSpPr>
        <p:spPr>
          <a:xfrm>
            <a:off x="267832" y="4101716"/>
            <a:ext cx="8495169" cy="338554"/>
          </a:xfrm>
          <a:prstGeom prst="rect">
            <a:avLst/>
          </a:prstGeom>
        </p:spPr>
        <p:txBody>
          <a:bodyPr wrap="square">
            <a:spAutoFit/>
          </a:bodyPr>
          <a:lstStyle/>
          <a:p>
            <a:r>
              <a:rPr lang="uk-UA" sz="1600" dirty="0"/>
              <a:t>Для одночасної конфігурації кількох портів можна скористатись командою </a:t>
            </a:r>
            <a:r>
              <a:rPr lang="uk-UA" sz="1600" b="1" dirty="0"/>
              <a:t>interface </a:t>
            </a:r>
            <a:r>
              <a:rPr lang="uk-UA" sz="1600" b="1" dirty="0" smtClean="0"/>
              <a:t>range</a:t>
            </a:r>
            <a:endParaRPr lang="uk-UA" sz="1600" dirty="0"/>
          </a:p>
        </p:txBody>
      </p:sp>
    </p:spTree>
    <p:extLst>
      <p:ext uri="{BB962C8B-B14F-4D97-AF65-F5344CB8AC3E}">
        <p14:creationId xmlns:p14="http://schemas.microsoft.com/office/powerpoint/2010/main" val="3960039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b="1" dirty="0"/>
              <a:t>Приклад присвоєння порту VLAN </a:t>
            </a:r>
            <a:endParaRPr lang="uk-UA" sz="1600" b="1" dirty="0" smtClean="0"/>
          </a:p>
          <a:p>
            <a:pPr marL="0" indent="0">
              <a:buNone/>
            </a:pPr>
            <a:r>
              <a:rPr lang="uk-UA" sz="1600" dirty="0" smtClean="0"/>
              <a:t>У </a:t>
            </a:r>
            <a:r>
              <a:rPr lang="uk-UA" sz="1600" dirty="0"/>
              <a:t>топології нижче порт F0/6 комутатора S1 налаштований в режимі access і доданий до VLAN 20. Тепер будь-який пристрій, підключений до даного порту, буде в 20-му VLAN, як і ПК2 в нашому випадку.</a:t>
            </a:r>
          </a:p>
        </p:txBody>
      </p:sp>
      <p:pic>
        <p:nvPicPr>
          <p:cNvPr id="8194" name="Picture 2" descr="Топология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7832" y="1110589"/>
            <a:ext cx="4772025" cy="267652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p:cNvSpPr>
            <a:spLocks noChangeArrowheads="1"/>
          </p:cNvSpPr>
          <p:nvPr/>
        </p:nvSpPr>
        <p:spPr bwMode="auto">
          <a:xfrm>
            <a:off x="267832" y="3898955"/>
            <a:ext cx="3389069" cy="1169551"/>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 configure terminal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S1(config)# interface fa0/6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S1(config-if)# switchport mode access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S1(config-if)# switchport access vlan 20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S1(config-if)# end</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
        <p:nvSpPr>
          <p:cNvPr id="4" name="Rectangle 3"/>
          <p:cNvSpPr/>
          <p:nvPr/>
        </p:nvSpPr>
        <p:spPr>
          <a:xfrm>
            <a:off x="267832" y="5293403"/>
            <a:ext cx="11483566" cy="830997"/>
          </a:xfrm>
          <a:prstGeom prst="rect">
            <a:avLst/>
          </a:prstGeom>
        </p:spPr>
        <p:txBody>
          <a:bodyPr wrap="square">
            <a:spAutoFit/>
          </a:bodyPr>
          <a:lstStyle/>
          <a:p>
            <a:r>
              <a:rPr lang="uk-UA" sz="1600" dirty="0"/>
              <a:t>VLAN настроюється на порт комутатора, а не на кінцевому пристрої. ПК2 присвоєно IP </a:t>
            </a:r>
            <a:r>
              <a:rPr lang="uk-UA" sz="1600" dirty="0" smtClean="0"/>
              <a:t>адреса, </a:t>
            </a:r>
            <a:r>
              <a:rPr lang="uk-UA" sz="1600" dirty="0"/>
              <a:t>маска підмережі, яка відноситься до VLAN 20, а останній вказаний на порту комутатора. Якщо VLAN 20 налаштовано на іншому комутаторі, адміністратор мережі повинен налаштувати інший комп'ютер так, щоб він був в одній підмережі з ПК2 (172.17.20.0/24).</a:t>
            </a:r>
          </a:p>
        </p:txBody>
      </p:sp>
    </p:spTree>
    <p:extLst>
      <p:ext uri="{BB962C8B-B14F-4D97-AF65-F5344CB8AC3E}">
        <p14:creationId xmlns:p14="http://schemas.microsoft.com/office/powerpoint/2010/main" val="1326109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b="1" dirty="0"/>
              <a:t>VLAN даних та голосовий VLAN </a:t>
            </a:r>
            <a:endParaRPr lang="uk-UA" sz="1600" b="1" dirty="0" smtClean="0"/>
          </a:p>
          <a:p>
            <a:pPr marL="0" indent="0">
              <a:buNone/>
            </a:pPr>
            <a:r>
              <a:rPr lang="uk-UA" sz="1600" dirty="0" smtClean="0"/>
              <a:t>На порту </a:t>
            </a:r>
            <a:r>
              <a:rPr lang="uk-UA" sz="1600" dirty="0"/>
              <a:t>комутатора в режимі access можна налаштувати не більше одного VLAN даних. Проте на тому ж порту можна </a:t>
            </a:r>
            <a:r>
              <a:rPr lang="uk-UA" sz="1600" dirty="0" smtClean="0"/>
              <a:t>налаштувати </a:t>
            </a:r>
            <a:r>
              <a:rPr lang="uk-UA" sz="1600" dirty="0"/>
              <a:t>голосовий VLAN. Наприклад, порт до якого підключені IP телефон і кінцевий пристрій, може бути відразу в двох VLAN-ах, - голосовому та VLAN-і даних. Наприклад, у топології нижче, ПК5 підключено до IP телефону, який у свою чергу підключений до порту F0/18 комутатора S3. Для реалізації цієї ідеї створено VLAN даних та голосовий VLAN.</a:t>
            </a:r>
          </a:p>
        </p:txBody>
      </p:sp>
      <p:pic>
        <p:nvPicPr>
          <p:cNvPr id="9218" name="Picture 2" descr="Топология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0810" y="1852172"/>
            <a:ext cx="5155528" cy="33716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42258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b="1" dirty="0"/>
              <a:t>Приклад голосового VLAN та VLAN даних </a:t>
            </a:r>
            <a:endParaRPr lang="uk-UA" sz="1600" b="1" dirty="0" smtClean="0"/>
          </a:p>
          <a:p>
            <a:pPr marL="0" indent="0">
              <a:buNone/>
            </a:pPr>
            <a:r>
              <a:rPr lang="uk-UA" sz="1600" dirty="0" smtClean="0"/>
              <a:t>Щоб налаштувати </a:t>
            </a:r>
            <a:r>
              <a:rPr lang="uk-UA" sz="1600" dirty="0"/>
              <a:t>на інтерфейсі </a:t>
            </a:r>
            <a:r>
              <a:rPr lang="uk-UA" sz="1600" dirty="0" smtClean="0"/>
              <a:t>голосовий </a:t>
            </a:r>
            <a:r>
              <a:rPr lang="uk-UA" sz="1600" dirty="0"/>
              <a:t>VLAN, використовується команда </a:t>
            </a:r>
            <a:r>
              <a:rPr lang="uk-UA" sz="1600" b="1" dirty="0"/>
              <a:t>switchport voice vlan [vlan-id]</a:t>
            </a:r>
            <a:r>
              <a:rPr lang="uk-UA" sz="1600" dirty="0"/>
              <a:t> у режимі конфігурації порту на комутаторі. </a:t>
            </a:r>
            <a:endParaRPr lang="uk-UA" sz="1600" dirty="0" smtClean="0"/>
          </a:p>
          <a:p>
            <a:pPr marL="0" indent="0">
              <a:buNone/>
            </a:pPr>
            <a:r>
              <a:rPr lang="uk-UA" sz="1600" dirty="0" smtClean="0"/>
              <a:t>У </a:t>
            </a:r>
            <a:r>
              <a:rPr lang="uk-UA" sz="1600" dirty="0"/>
              <a:t>мережах, де підтримується голосовий трафік, зазвичай настроюються різні QoS. Голосовий трафік повинен бути маркований довіреним, щойно потрапить на інтерфейс. Щоб помітити голосовий трафік як довірений, а також вказати, яке поле пакета використовується для класифікації трафіку, застосовується команда </a:t>
            </a:r>
            <a:r>
              <a:rPr lang="uk-UA" sz="1600" b="1" dirty="0"/>
              <a:t>mls qos trust [cos | device cisco-phone dscp | ip-precedence] </a:t>
            </a:r>
            <a:r>
              <a:rPr lang="uk-UA" sz="1600" dirty="0"/>
              <a:t>у режимі конфігурації інтерфейсу. </a:t>
            </a:r>
            <a:endParaRPr lang="uk-UA" sz="1600" dirty="0" smtClean="0"/>
          </a:p>
          <a:p>
            <a:pPr marL="0" indent="0">
              <a:buNone/>
            </a:pPr>
            <a:r>
              <a:rPr lang="uk-UA" sz="1600" dirty="0" smtClean="0"/>
              <a:t>Конфігурація </a:t>
            </a:r>
            <a:r>
              <a:rPr lang="uk-UA" sz="1600" dirty="0"/>
              <a:t>в прикладі нижче створить два VLAN і привласнить порту F0/18 комутатора S3 VLAN даних з ідентифікатором 20, а також голосовий VLAN 150 і включить QoS, на основі CoS.</a:t>
            </a:r>
          </a:p>
        </p:txBody>
      </p:sp>
      <p:sp>
        <p:nvSpPr>
          <p:cNvPr id="2" name="Rectangle 1"/>
          <p:cNvSpPr>
            <a:spLocks noChangeArrowheads="1"/>
          </p:cNvSpPr>
          <p:nvPr/>
        </p:nvSpPr>
        <p:spPr bwMode="auto">
          <a:xfrm>
            <a:off x="332873" y="2657740"/>
            <a:ext cx="3389069" cy="2462213"/>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S3(config)# vlan 20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S3(config-vlan)# name student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S3(config-vlan)# vlan 150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S3(config-vlan)# name VOICE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S3(config-vlan)# exit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S3(config)# interface fa0/18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S3(config-if)# switchport mode access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S3(config-if)# switchport access vlan 20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S3(config-if)# mls qos trust cos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S3(config-if)# switchport voice vlan 150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S3(config-if)# end</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
        <p:nvSpPr>
          <p:cNvPr id="4" name="Rectangle 3"/>
          <p:cNvSpPr/>
          <p:nvPr/>
        </p:nvSpPr>
        <p:spPr>
          <a:xfrm>
            <a:off x="267832" y="5213556"/>
            <a:ext cx="11546940" cy="830997"/>
          </a:xfrm>
          <a:prstGeom prst="rect">
            <a:avLst/>
          </a:prstGeom>
        </p:spPr>
        <p:txBody>
          <a:bodyPr wrap="square">
            <a:spAutoFit/>
          </a:bodyPr>
          <a:lstStyle/>
          <a:p>
            <a:r>
              <a:rPr lang="uk-UA" sz="1600" dirty="0"/>
              <a:t>Якщо </a:t>
            </a:r>
            <a:r>
              <a:rPr lang="uk-UA" sz="1600" dirty="0" smtClean="0"/>
              <a:t>комутаторі </a:t>
            </a:r>
            <a:r>
              <a:rPr lang="uk-UA" sz="1600" dirty="0"/>
              <a:t>ще не створено потрібний VLAN команда </a:t>
            </a:r>
            <a:r>
              <a:rPr lang="uk-UA" sz="1600" b="1" dirty="0"/>
              <a:t>switchport access vlan </a:t>
            </a:r>
            <a:r>
              <a:rPr lang="uk-UA" sz="1600" dirty="0"/>
              <a:t>примусово створить його. Наприклад, VLAN 30 не виводиться під час введення команди </a:t>
            </a:r>
            <a:r>
              <a:rPr lang="uk-UA" sz="1600" b="1" dirty="0"/>
              <a:t>switchport vlan brief</a:t>
            </a:r>
            <a:r>
              <a:rPr lang="uk-UA" sz="1600" dirty="0"/>
              <a:t>. Але якщо ввести команду </a:t>
            </a:r>
            <a:r>
              <a:rPr lang="uk-UA" sz="1600" b="1" dirty="0"/>
              <a:t>switchport access vlan 30</a:t>
            </a:r>
            <a:r>
              <a:rPr lang="uk-UA" sz="1600" dirty="0"/>
              <a:t> без попереднього створення під будь-яким інтерфейсом, на терміналі виведеться відповідне повідомлення:</a:t>
            </a:r>
          </a:p>
        </p:txBody>
      </p:sp>
      <p:sp>
        <p:nvSpPr>
          <p:cNvPr id="5" name="Rectangle 2"/>
          <p:cNvSpPr>
            <a:spLocks noChangeArrowheads="1"/>
          </p:cNvSpPr>
          <p:nvPr/>
        </p:nvSpPr>
        <p:spPr bwMode="auto">
          <a:xfrm>
            <a:off x="332873" y="6122767"/>
            <a:ext cx="4079707" cy="307777"/>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bg1"/>
                </a:solidFill>
                <a:effectLst/>
                <a:latin typeface="SFMono-Regular"/>
              </a:rPr>
              <a:t>% Access VLAN does not exist. Creating vlan 30</a:t>
            </a:r>
            <a:r>
              <a:rPr kumimoji="0" lang="ru-RU" altLang="ru-RU" sz="1400" b="0" i="0" u="none" strike="noStrike" cap="none" normalizeH="0" baseline="0" smtClean="0">
                <a:ln>
                  <a:noFill/>
                </a:ln>
                <a:solidFill>
                  <a:schemeClr val="bg1"/>
                </a:solidFill>
                <a:effectLst/>
              </a:rPr>
              <a:t> </a:t>
            </a:r>
            <a:endParaRPr kumimoji="0" lang="ru-RU" altLang="ru-RU" sz="1400" b="0" i="0" u="none" strike="noStrike" cap="none" normalizeH="0" baseline="0" smtClean="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3938485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b="1" dirty="0"/>
              <a:t>Перевірка </a:t>
            </a:r>
            <a:r>
              <a:rPr lang="uk-UA" sz="1600" b="1" dirty="0" smtClean="0"/>
              <a:t>налаштувань </a:t>
            </a:r>
            <a:r>
              <a:rPr lang="uk-UA" sz="1600" b="1" dirty="0"/>
              <a:t>VLAN </a:t>
            </a:r>
            <a:endParaRPr lang="uk-UA" sz="1600" b="1" dirty="0" smtClean="0"/>
          </a:p>
          <a:p>
            <a:pPr marL="0" indent="0">
              <a:buNone/>
            </a:pPr>
            <a:r>
              <a:rPr lang="uk-UA" sz="1600" dirty="0" smtClean="0"/>
              <a:t>Після налаштування </a:t>
            </a:r>
            <a:r>
              <a:rPr lang="uk-UA" sz="1600" dirty="0"/>
              <a:t>VLAN, правильність конфігурації можна перевірити за допомогою команди </a:t>
            </a:r>
            <a:r>
              <a:rPr lang="uk-UA" sz="1600" b="1" dirty="0"/>
              <a:t>show</a:t>
            </a:r>
            <a:r>
              <a:rPr lang="uk-UA" sz="1600" dirty="0"/>
              <a:t> з наступним ключовим словом. Команда </a:t>
            </a:r>
            <a:r>
              <a:rPr lang="uk-UA" sz="1600" b="1" dirty="0"/>
              <a:t>show vlan </a:t>
            </a:r>
            <a:r>
              <a:rPr lang="uk-UA" sz="1600" dirty="0"/>
              <a:t>виводить список наявних VLAN. Цієї команди можна задати різні параметри. Повний синтаксис команди: </a:t>
            </a:r>
            <a:r>
              <a:rPr lang="uk-UA" sz="1600" b="1" dirty="0"/>
              <a:t>show vlan [brief | id vlan-id | name vlan-name | summary]</a:t>
            </a:r>
            <a:r>
              <a:rPr lang="uk-UA" sz="1600" dirty="0"/>
              <a:t>. </a:t>
            </a:r>
            <a:endParaRPr lang="uk-UA" sz="1600" dirty="0" smtClean="0"/>
          </a:p>
          <a:p>
            <a:pPr marL="0" indent="0">
              <a:buNone/>
            </a:pPr>
            <a:r>
              <a:rPr lang="uk-UA" sz="1600" dirty="0" smtClean="0"/>
              <a:t>У </a:t>
            </a:r>
            <a:r>
              <a:rPr lang="uk-UA" sz="1600" dirty="0"/>
              <a:t>таблиці описано параметри команди show vlan.</a:t>
            </a:r>
          </a:p>
        </p:txBody>
      </p:sp>
      <p:graphicFrame>
        <p:nvGraphicFramePr>
          <p:cNvPr id="2" name="Table 1"/>
          <p:cNvGraphicFramePr>
            <a:graphicFrameLocks noGrp="1"/>
          </p:cNvGraphicFramePr>
          <p:nvPr>
            <p:extLst>
              <p:ext uri="{D42A27DB-BD31-4B8C-83A1-F6EECF244321}">
                <p14:modId xmlns:p14="http://schemas.microsoft.com/office/powerpoint/2010/main" val="43261401"/>
              </p:ext>
            </p:extLst>
          </p:nvPr>
        </p:nvGraphicFramePr>
        <p:xfrm>
          <a:off x="267832" y="1644216"/>
          <a:ext cx="6830086" cy="2701461"/>
        </p:xfrm>
        <a:graphic>
          <a:graphicData uri="http://schemas.openxmlformats.org/drawingml/2006/table">
            <a:tbl>
              <a:tblPr/>
              <a:tblGrid>
                <a:gridCol w="4892643"/>
                <a:gridCol w="1937443"/>
              </a:tblGrid>
              <a:tr h="362152">
                <a:tc>
                  <a:txBody>
                    <a:bodyPr/>
                    <a:lstStyle/>
                    <a:p>
                      <a:r>
                        <a:rPr lang="ru-RU" sz="1400" b="1" dirty="0">
                          <a:effectLst/>
                        </a:rPr>
                        <a:t>Задача</a:t>
                      </a:r>
                      <a:endParaRPr lang="ru-RU" sz="1400" dirty="0">
                        <a:effectLst/>
                      </a:endParaRP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ru-RU" sz="1400" b="1" dirty="0" smtClean="0">
                          <a:effectLst/>
                        </a:rPr>
                        <a:t>Опція команди</a:t>
                      </a:r>
                      <a:endParaRPr lang="ru-RU" sz="1400" dirty="0">
                        <a:effectLst/>
                      </a:endParaRP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633765">
                <a:tc>
                  <a:txBody>
                    <a:bodyPr/>
                    <a:lstStyle/>
                    <a:p>
                      <a:r>
                        <a:rPr lang="ru-RU" sz="1400" dirty="0" smtClean="0">
                          <a:effectLst/>
                        </a:rPr>
                        <a:t>Відображення імені, статуса і </a:t>
                      </a:r>
                      <a:r>
                        <a:rPr lang="ru-RU" sz="1400" dirty="0" smtClean="0">
                          <a:effectLst/>
                        </a:rPr>
                        <a:t>порта VLAN </a:t>
                      </a:r>
                      <a:r>
                        <a:rPr lang="ru-RU" sz="1400" dirty="0">
                          <a:effectLst/>
                        </a:rPr>
                        <a:t>по </a:t>
                      </a:r>
                      <a:r>
                        <a:rPr lang="ru-RU" sz="1400" dirty="0" smtClean="0">
                          <a:effectLst/>
                        </a:rPr>
                        <a:t>одній </a:t>
                      </a:r>
                      <a:r>
                        <a:rPr lang="ru-RU" sz="1400" dirty="0">
                          <a:effectLst/>
                        </a:rPr>
                        <a:t>VLAN на строку</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400">
                          <a:effectLst/>
                        </a:rPr>
                        <a:t>brief</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633765">
                <a:tc>
                  <a:txBody>
                    <a:bodyPr/>
                    <a:lstStyle/>
                    <a:p>
                      <a:r>
                        <a:rPr lang="ru-RU" sz="1400" dirty="0" smtClean="0">
                          <a:effectLst/>
                        </a:rPr>
                        <a:t>Відображення інформації</a:t>
                      </a:r>
                      <a:r>
                        <a:rPr lang="ru-RU" sz="1400" baseline="0" dirty="0" smtClean="0">
                          <a:effectLst/>
                        </a:rPr>
                        <a:t> про певний </a:t>
                      </a:r>
                      <a:r>
                        <a:rPr lang="ru-RU" sz="1400" dirty="0" smtClean="0">
                          <a:effectLst/>
                        </a:rPr>
                        <a:t>номер </a:t>
                      </a:r>
                      <a:r>
                        <a:rPr lang="ru-RU" sz="1400" dirty="0">
                          <a:effectLst/>
                        </a:rPr>
                        <a:t>VLAN ID. Для vlan-id </a:t>
                      </a:r>
                      <a:r>
                        <a:rPr lang="ru-RU" sz="1400" dirty="0" smtClean="0">
                          <a:effectLst/>
                        </a:rPr>
                        <a:t>діапазон від </a:t>
                      </a:r>
                      <a:r>
                        <a:rPr lang="ru-RU" sz="1400" dirty="0">
                          <a:effectLst/>
                        </a:rPr>
                        <a:t>1 до 4094</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400">
                          <a:effectLst/>
                        </a:rPr>
                        <a:t>id vlan-id</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709627">
                <a:tc>
                  <a:txBody>
                    <a:bodyPr/>
                    <a:lstStyle/>
                    <a:p>
                      <a:r>
                        <a:rPr lang="ru-RU" sz="1400" dirty="0" smtClean="0">
                          <a:effectLst/>
                        </a:rPr>
                        <a:t>Відображення інформації</a:t>
                      </a:r>
                      <a:r>
                        <a:rPr lang="ru-RU" sz="1400" baseline="0" dirty="0" smtClean="0">
                          <a:effectLst/>
                        </a:rPr>
                        <a:t> про певне </a:t>
                      </a:r>
                      <a:r>
                        <a:rPr lang="ru-RU" sz="1400" dirty="0" smtClean="0">
                          <a:effectLst/>
                        </a:rPr>
                        <a:t>ім’я </a:t>
                      </a:r>
                      <a:r>
                        <a:rPr lang="ru-RU" sz="1400" dirty="0">
                          <a:effectLst/>
                        </a:rPr>
                        <a:t>VLAN. Vlan-name - это строка ASCII </a:t>
                      </a:r>
                      <a:r>
                        <a:rPr lang="ru-RU" sz="1400" dirty="0" smtClean="0">
                          <a:effectLst/>
                        </a:rPr>
                        <a:t>від </a:t>
                      </a:r>
                      <a:r>
                        <a:rPr lang="ru-RU" sz="1400" dirty="0">
                          <a:effectLst/>
                        </a:rPr>
                        <a:t>1 до 32 </a:t>
                      </a:r>
                      <a:r>
                        <a:rPr lang="ru-RU" sz="1400" dirty="0" smtClean="0">
                          <a:effectLst/>
                        </a:rPr>
                        <a:t>символів</a:t>
                      </a:r>
                      <a:r>
                        <a:rPr lang="ru-RU" sz="1400" dirty="0">
                          <a:effectLst/>
                        </a:rPr>
                        <a:t>.</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400">
                          <a:effectLst/>
                        </a:rPr>
                        <a:t>name vlan-name</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362152">
                <a:tc>
                  <a:txBody>
                    <a:bodyPr/>
                    <a:lstStyle/>
                    <a:p>
                      <a:r>
                        <a:rPr lang="ru-RU" sz="1400" dirty="0" smtClean="0">
                          <a:effectLst/>
                        </a:rPr>
                        <a:t>Відображення загальної інформації </a:t>
                      </a:r>
                      <a:r>
                        <a:rPr lang="ru-RU" sz="1400" dirty="0" smtClean="0">
                          <a:effectLst/>
                        </a:rPr>
                        <a:t>про VLAN</a:t>
                      </a:r>
                      <a:endParaRPr lang="ru-RU" sz="1400" dirty="0">
                        <a:effectLst/>
                      </a:endParaRP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400" dirty="0">
                          <a:effectLst/>
                        </a:rPr>
                        <a:t>summary</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bl>
          </a:graphicData>
        </a:graphic>
      </p:graphicFrame>
      <p:sp>
        <p:nvSpPr>
          <p:cNvPr id="4" name="Rectangle 3"/>
          <p:cNvSpPr/>
          <p:nvPr/>
        </p:nvSpPr>
        <p:spPr>
          <a:xfrm>
            <a:off x="267832" y="4554390"/>
            <a:ext cx="8468008" cy="338554"/>
          </a:xfrm>
          <a:prstGeom prst="rect">
            <a:avLst/>
          </a:prstGeom>
        </p:spPr>
        <p:txBody>
          <a:bodyPr wrap="square">
            <a:spAutoFit/>
          </a:bodyPr>
          <a:lstStyle/>
          <a:p>
            <a:r>
              <a:rPr lang="uk-UA" sz="1600" dirty="0"/>
              <a:t>Команда </a:t>
            </a:r>
            <a:r>
              <a:rPr lang="uk-UA" sz="1600" b="1" dirty="0"/>
              <a:t>show vlan summary</a:t>
            </a:r>
            <a:r>
              <a:rPr lang="uk-UA" sz="1600" dirty="0"/>
              <a:t> виводить кількість налаштованих VLAN на комутаторі:</a:t>
            </a:r>
          </a:p>
        </p:txBody>
      </p:sp>
      <p:sp>
        <p:nvSpPr>
          <p:cNvPr id="5" name="Rectangle 1"/>
          <p:cNvSpPr>
            <a:spLocks noChangeArrowheads="1"/>
          </p:cNvSpPr>
          <p:nvPr/>
        </p:nvSpPr>
        <p:spPr bwMode="auto">
          <a:xfrm>
            <a:off x="331207" y="4966343"/>
            <a:ext cx="4036682" cy="954107"/>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 show vlan summary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Number of existing VLANs                         :    7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Number of existing VTP VLANs                 :    7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Number of existing extended VLANS        :    0</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2316354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dirty="0"/>
              <a:t>Є й інші корисні команди </a:t>
            </a:r>
            <a:r>
              <a:rPr lang="uk-UA" sz="1600" dirty="0" smtClean="0"/>
              <a:t>наприклад </a:t>
            </a:r>
            <a:r>
              <a:rPr lang="uk-UA" sz="1600" b="1" dirty="0"/>
              <a:t>show interfaces interface-id switchport </a:t>
            </a:r>
            <a:r>
              <a:rPr lang="uk-UA" sz="1600" dirty="0"/>
              <a:t>та </a:t>
            </a:r>
            <a:r>
              <a:rPr lang="uk-UA" sz="1600" b="1" dirty="0"/>
              <a:t>show interfaces vlan vlan-id</a:t>
            </a:r>
            <a:r>
              <a:rPr lang="uk-UA" sz="1600" dirty="0"/>
              <a:t>. </a:t>
            </a:r>
            <a:endParaRPr lang="uk-UA" sz="1600" dirty="0" smtClean="0"/>
          </a:p>
          <a:p>
            <a:pPr marL="0" indent="0">
              <a:buNone/>
            </a:pPr>
            <a:r>
              <a:rPr lang="uk-UA" sz="1600" dirty="0" smtClean="0"/>
              <a:t>Наприклад</a:t>
            </a:r>
            <a:r>
              <a:rPr lang="uk-UA" sz="1600" dirty="0"/>
              <a:t>, команда </a:t>
            </a:r>
            <a:r>
              <a:rPr lang="uk-UA" sz="1600" b="1" dirty="0"/>
              <a:t>show interfaces fa0/18 switchport </a:t>
            </a:r>
            <a:r>
              <a:rPr lang="uk-UA" sz="1600" dirty="0"/>
              <a:t>може використовуватися для перевірки чи присвоєний інтерфейс F0/18 до голосового VLAN і VLAN даних.</a:t>
            </a:r>
          </a:p>
        </p:txBody>
      </p:sp>
      <p:sp>
        <p:nvSpPr>
          <p:cNvPr id="2" name="Rectangle 1"/>
          <p:cNvSpPr>
            <a:spLocks noChangeArrowheads="1"/>
          </p:cNvSpPr>
          <p:nvPr/>
        </p:nvSpPr>
        <p:spPr bwMode="auto">
          <a:xfrm>
            <a:off x="331207" y="1097276"/>
            <a:ext cx="4472699" cy="3108543"/>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 show interfaces fa0/18 switchport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400" b="0" i="0" u="none" strike="noStrike" cap="none" normalizeH="0" baseline="0" dirty="0" smtClean="0">
              <a:ln>
                <a:noFill/>
              </a:ln>
              <a:solidFill>
                <a:schemeClr val="bg1"/>
              </a:solidFill>
              <a:effectLst/>
              <a:latin typeface="SFMono-Regula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Name:      Fa0/18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Switchport:      Enabled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Mode:        static access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Operational Mode:          static access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Trunking Encapsulation:        dot1q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Operational Trunking Encapsulation:       native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Negotiation of Trunking:        Off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Access Mode VLAN:          20 (student)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Trunking Native Mode VLAN:          1 (default)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Voice VLAN:      150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private-vlan host-association: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(Output omitted)</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2893493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lgn="ctr">
              <a:buNone/>
            </a:pPr>
            <a:r>
              <a:rPr lang="uk-UA" sz="1600" b="1" dirty="0"/>
              <a:t>Перепризначення VLAN на інтерфейсі </a:t>
            </a:r>
            <a:endParaRPr lang="uk-UA" sz="1600" b="1" dirty="0" smtClean="0"/>
          </a:p>
          <a:p>
            <a:pPr marL="0" indent="0">
              <a:buNone/>
            </a:pPr>
            <a:r>
              <a:rPr lang="uk-UA" sz="1600" dirty="0" smtClean="0"/>
              <a:t>Є </a:t>
            </a:r>
            <a:r>
              <a:rPr lang="uk-UA" sz="1600" dirty="0"/>
              <a:t>кілька варіантів перепризначення інтерфейсу VLAN. Якщо неправильно настроїли VLAN на інтерфейсі, просто введіть команду </a:t>
            </a:r>
            <a:r>
              <a:rPr lang="uk-UA" sz="1600" b="1" dirty="0"/>
              <a:t>switchport access vlan vlan-id</a:t>
            </a:r>
            <a:r>
              <a:rPr lang="uk-UA" sz="1600" dirty="0"/>
              <a:t>, підставивши потрібний VLAN. </a:t>
            </a:r>
            <a:endParaRPr lang="uk-UA" sz="1600" dirty="0" smtClean="0"/>
          </a:p>
          <a:p>
            <a:pPr marL="0" indent="0">
              <a:buNone/>
            </a:pPr>
            <a:r>
              <a:rPr lang="uk-UA" sz="1600" dirty="0" smtClean="0"/>
              <a:t>Наприклад</a:t>
            </a:r>
            <a:r>
              <a:rPr lang="uk-UA" sz="1600" dirty="0"/>
              <a:t>, уявімо, що порт F0/18 доданий до VLAN за умовчанням VLAN 1. Щоб поміняти на VLAN 20, достатньо ввести </a:t>
            </a:r>
            <a:r>
              <a:rPr lang="uk-UA" sz="1600" b="1" dirty="0"/>
              <a:t>switchport access vlan 20</a:t>
            </a:r>
            <a:r>
              <a:rPr lang="uk-UA" sz="1600" dirty="0"/>
              <a:t>. Щоб повернутися до VLAN за замовчуванням у режимі конфігурації інтерфейсу, введіть </a:t>
            </a:r>
            <a:r>
              <a:rPr lang="uk-UA" sz="1600" b="1" dirty="0"/>
              <a:t>no switchport access vlan</a:t>
            </a:r>
            <a:r>
              <a:rPr lang="uk-UA" sz="1600" dirty="0"/>
              <a:t>. На </a:t>
            </a:r>
            <a:r>
              <a:rPr lang="uk-UA" sz="1600" dirty="0" smtClean="0"/>
              <a:t>прикладі </a:t>
            </a:r>
            <a:r>
              <a:rPr lang="uk-UA" sz="1600" dirty="0"/>
              <a:t>нижче можна переконатися, що 18 порт комутатора знаходиться в VLAN за замовчуванням.</a:t>
            </a:r>
          </a:p>
        </p:txBody>
      </p:sp>
      <p:sp>
        <p:nvSpPr>
          <p:cNvPr id="4" name="Rectangle 3"/>
          <p:cNvSpPr>
            <a:spLocks noChangeArrowheads="1"/>
          </p:cNvSpPr>
          <p:nvPr/>
        </p:nvSpPr>
        <p:spPr bwMode="auto">
          <a:xfrm>
            <a:off x="349313" y="1812894"/>
            <a:ext cx="6186309" cy="4185761"/>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r>
              <a:rPr lang="ru-RU" altLang="ru-RU" sz="1400" dirty="0">
                <a:solidFill>
                  <a:schemeClr val="bg1"/>
                </a:solidFill>
                <a:latin typeface="SFMono-Regular"/>
              </a:rPr>
              <a:t>S1(config)# interface fa0/18 </a:t>
            </a:r>
            <a:endParaRPr lang="ru-RU" altLang="ru-RU" sz="1400" dirty="0" smtClean="0">
              <a:solidFill>
                <a:schemeClr val="bg1"/>
              </a:solidFill>
              <a:latin typeface="SFMono-Regular"/>
            </a:endParaRPr>
          </a:p>
          <a:p>
            <a:pPr eaLnBrk="0" fontAlgn="base" hangingPunct="0">
              <a:spcBef>
                <a:spcPct val="0"/>
              </a:spcBef>
              <a:spcAft>
                <a:spcPct val="0"/>
              </a:spcAft>
            </a:pPr>
            <a:r>
              <a:rPr lang="ru-RU" altLang="ru-RU" sz="1400" dirty="0" smtClean="0">
                <a:solidFill>
                  <a:schemeClr val="bg1"/>
                </a:solidFill>
                <a:latin typeface="SFMono-Regular"/>
              </a:rPr>
              <a:t>S1(config-if</a:t>
            </a:r>
            <a:r>
              <a:rPr lang="ru-RU" altLang="ru-RU" sz="1400" dirty="0">
                <a:solidFill>
                  <a:schemeClr val="bg1"/>
                </a:solidFill>
                <a:latin typeface="SFMono-Regular"/>
              </a:rPr>
              <a:t>)# no switchport access vlan </a:t>
            </a:r>
            <a:endParaRPr lang="ru-RU" altLang="ru-RU" sz="1400" dirty="0" smtClean="0">
              <a:solidFill>
                <a:schemeClr val="bg1"/>
              </a:solidFill>
              <a:latin typeface="SFMono-Regular"/>
            </a:endParaRPr>
          </a:p>
          <a:p>
            <a:pPr eaLnBrk="0" fontAlgn="base" hangingPunct="0">
              <a:spcBef>
                <a:spcPct val="0"/>
              </a:spcBef>
              <a:spcAft>
                <a:spcPct val="0"/>
              </a:spcAft>
            </a:pPr>
            <a:r>
              <a:rPr lang="ru-RU" altLang="ru-RU" sz="1400" dirty="0" smtClean="0">
                <a:solidFill>
                  <a:schemeClr val="bg1"/>
                </a:solidFill>
                <a:latin typeface="SFMono-Regular"/>
              </a:rPr>
              <a:t>S1(config-if</a:t>
            </a:r>
            <a:r>
              <a:rPr lang="ru-RU" altLang="ru-RU" sz="1400" dirty="0">
                <a:solidFill>
                  <a:schemeClr val="bg1"/>
                </a:solidFill>
                <a:latin typeface="SFMono-Regular"/>
              </a:rPr>
              <a:t>)# end </a:t>
            </a:r>
            <a:endParaRPr lang="ru-RU" altLang="ru-RU" sz="1400" dirty="0" smtClean="0">
              <a:solidFill>
                <a:schemeClr val="bg1"/>
              </a:solidFill>
              <a:latin typeface="SFMono-Regular"/>
            </a:endParaRPr>
          </a:p>
          <a:p>
            <a:pPr eaLnBrk="0" fontAlgn="base" hangingPunct="0">
              <a:spcBef>
                <a:spcPct val="0"/>
              </a:spcBef>
              <a:spcAft>
                <a:spcPct val="0"/>
              </a:spcAft>
            </a:pPr>
            <a:r>
              <a:rPr lang="ru-RU" altLang="ru-RU" sz="1400" dirty="0" smtClean="0">
                <a:solidFill>
                  <a:schemeClr val="bg1"/>
                </a:solidFill>
                <a:latin typeface="SFMono-Regular"/>
              </a:rPr>
              <a:t>S1</a:t>
            </a:r>
            <a:r>
              <a:rPr lang="ru-RU" altLang="ru-RU" sz="1400" dirty="0">
                <a:solidFill>
                  <a:schemeClr val="bg1"/>
                </a:solidFill>
                <a:latin typeface="SFMono-Regular"/>
              </a:rPr>
              <a:t>#</a:t>
            </a:r>
            <a:r>
              <a:rPr lang="ru-RU" altLang="ru-RU" sz="1100" dirty="0">
                <a:solidFill>
                  <a:schemeClr val="bg1"/>
                </a:solidFill>
              </a:rPr>
              <a:t> </a:t>
            </a:r>
            <a:endParaRPr lang="ru-RU" altLang="ru-RU" sz="3200" dirty="0">
              <a:solidFill>
                <a:schemeClr val="bg1"/>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sz="1400" b="0" i="0" u="none" strike="noStrike" cap="none" normalizeH="0" baseline="0" dirty="0" smtClean="0">
                <a:ln>
                  <a:noFill/>
                </a:ln>
                <a:solidFill>
                  <a:schemeClr val="bg1"/>
                </a:solidFill>
                <a:effectLst/>
                <a:latin typeface="SFMono-Regular"/>
              </a:rPr>
              <a:t>S1</a:t>
            </a:r>
            <a:r>
              <a:rPr kumimoji="0" lang="ru-RU" altLang="ru-RU" sz="1400" b="0" i="0" u="none" strike="noStrike" cap="none" normalizeH="0" baseline="0" dirty="0" smtClean="0">
                <a:ln>
                  <a:noFill/>
                </a:ln>
                <a:solidFill>
                  <a:schemeClr val="bg1"/>
                </a:solidFill>
                <a:effectLst/>
                <a:latin typeface="SFMono-Regular"/>
              </a:rPr>
              <a:t># show vlan brief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VLAN     Name            </a:t>
            </a:r>
            <a:r>
              <a:rPr kumimoji="0" lang="en-US" altLang="ru-RU" sz="1400" b="0" i="0" u="none" strike="noStrike" cap="none" normalizeH="0" baseline="0" dirty="0" smtClean="0">
                <a:ln>
                  <a:noFill/>
                </a:ln>
                <a:solidFill>
                  <a:schemeClr val="bg1"/>
                </a:solidFill>
                <a:effectLst/>
                <a:latin typeface="SFMono-Regular"/>
              </a:rPr>
              <a:t>            </a:t>
            </a:r>
            <a:r>
              <a:rPr kumimoji="0" lang="ru-RU" altLang="ru-RU" sz="1400" b="0" i="0" u="none" strike="noStrike" cap="none" normalizeH="0" baseline="0" dirty="0" smtClean="0">
                <a:ln>
                  <a:noFill/>
                </a:ln>
                <a:solidFill>
                  <a:schemeClr val="bg1"/>
                </a:solidFill>
                <a:effectLst/>
                <a:latin typeface="SFMono-Regular"/>
              </a:rPr>
              <a:t>Status            Ports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         -----------------  </a:t>
            </a:r>
            <a:r>
              <a:rPr kumimoji="0" lang="en-US" altLang="ru-RU" sz="1400" b="0" i="0" u="none" strike="noStrike" cap="none" normalizeH="0" baseline="0" dirty="0" smtClean="0">
                <a:ln>
                  <a:noFill/>
                </a:ln>
                <a:solidFill>
                  <a:schemeClr val="bg1"/>
                </a:solidFill>
                <a:effectLst/>
                <a:latin typeface="SFMono-Regular"/>
              </a:rPr>
              <a:t>           </a:t>
            </a:r>
            <a:r>
              <a:rPr kumimoji="0" lang="ru-RU" altLang="ru-RU" sz="1400" b="0" i="0" u="none" strike="noStrike" cap="none" normalizeH="0" baseline="0" dirty="0" smtClean="0">
                <a:ln>
                  <a:noFill/>
                </a:ln>
                <a:solidFill>
                  <a:schemeClr val="bg1"/>
                </a:solidFill>
                <a:effectLst/>
                <a:latin typeface="SFMono-Regular"/>
              </a:rPr>
              <a:t>-------             -------------------- </a:t>
            </a:r>
          </a:p>
          <a:p>
            <a:pPr marL="342900" marR="0" lvl="0" indent="-342900" algn="l" defTabSz="914400" rtl="0" eaLnBrk="0" fontAlgn="base" latinLnBrk="0" hangingPunct="0">
              <a:lnSpc>
                <a:spcPct val="100000"/>
              </a:lnSpc>
              <a:spcBef>
                <a:spcPct val="0"/>
              </a:spcBef>
              <a:spcAft>
                <a:spcPct val="0"/>
              </a:spcAft>
              <a:buClrTx/>
              <a:buSzTx/>
              <a:buFontTx/>
              <a:buAutoNum type="arabicPlain"/>
              <a:tabLst/>
            </a:pPr>
            <a:r>
              <a:rPr kumimoji="0" lang="ru-RU" altLang="ru-RU" sz="1400" b="0" i="0" u="none" strike="noStrike" cap="none" normalizeH="0" baseline="0" dirty="0" smtClean="0">
                <a:ln>
                  <a:noFill/>
                </a:ln>
                <a:solidFill>
                  <a:schemeClr val="bg1"/>
                </a:solidFill>
                <a:effectLst/>
                <a:latin typeface="SFMono-Regular"/>
              </a:rPr>
              <a:t>        default            </a:t>
            </a:r>
            <a:r>
              <a:rPr kumimoji="0" lang="en-US" altLang="ru-RU" sz="1400" b="0" i="0" u="none" strike="noStrike" cap="none" normalizeH="0" baseline="0" dirty="0" smtClean="0">
                <a:ln>
                  <a:noFill/>
                </a:ln>
                <a:solidFill>
                  <a:schemeClr val="bg1"/>
                </a:solidFill>
                <a:effectLst/>
                <a:latin typeface="SFMono-Regular"/>
              </a:rPr>
              <a:t>         </a:t>
            </a:r>
            <a:r>
              <a:rPr kumimoji="0" lang="ru-RU" altLang="ru-RU" sz="1400" b="0" i="0" u="none" strike="noStrike" cap="none" normalizeH="0" baseline="0" dirty="0" smtClean="0">
                <a:ln>
                  <a:noFill/>
                </a:ln>
                <a:solidFill>
                  <a:schemeClr val="bg1"/>
                </a:solidFill>
                <a:effectLst/>
                <a:latin typeface="SFMono-Regular"/>
              </a:rPr>
              <a:t>active             Fa0/1, Fa0/2, Fa0/3, Fa0/4</a:t>
            </a:r>
          </a:p>
          <a:p>
            <a:pPr marR="0" lvl="0" algn="l" defTabSz="914400" rtl="0" eaLnBrk="0" fontAlgn="base" latinLnBrk="0" hangingPunct="0">
              <a:lnSpc>
                <a:spcPct val="100000"/>
              </a:lnSpc>
              <a:spcBef>
                <a:spcPct val="0"/>
              </a:spcBef>
              <a:spcAft>
                <a:spcPct val="0"/>
              </a:spcAft>
              <a:buClrTx/>
              <a:buSzTx/>
              <a:tabLst/>
            </a:pPr>
            <a:r>
              <a:rPr lang="ru-RU" altLang="ru-RU" sz="1400" dirty="0">
                <a:solidFill>
                  <a:schemeClr val="bg1"/>
                </a:solidFill>
                <a:latin typeface="SFMono-Regular"/>
              </a:rPr>
              <a:t> </a:t>
            </a:r>
            <a:r>
              <a:rPr lang="ru-RU" altLang="ru-RU" sz="1400" dirty="0" smtClean="0">
                <a:solidFill>
                  <a:schemeClr val="bg1"/>
                </a:solidFill>
                <a:latin typeface="SFMono-Regular"/>
              </a:rPr>
              <a:t>                                                         </a:t>
            </a:r>
            <a:r>
              <a:rPr lang="en-US" altLang="ru-RU" sz="1400" dirty="0" smtClean="0">
                <a:solidFill>
                  <a:schemeClr val="bg1"/>
                </a:solidFill>
                <a:latin typeface="SFMono-Regular"/>
              </a:rPr>
              <a:t>           </a:t>
            </a:r>
            <a:r>
              <a:rPr kumimoji="0" lang="ru-RU" altLang="ru-RU" sz="1400" b="0" i="0" u="none" strike="noStrike" cap="none" normalizeH="0" baseline="0" dirty="0" smtClean="0">
                <a:ln>
                  <a:noFill/>
                </a:ln>
                <a:solidFill>
                  <a:schemeClr val="bg1"/>
                </a:solidFill>
                <a:effectLst/>
                <a:latin typeface="SFMono-Regular"/>
              </a:rPr>
              <a:t>Fa0/5, Fa0/6, Fa0/7, Fa0/8 </a:t>
            </a:r>
          </a:p>
          <a:p>
            <a:pPr marR="0" lvl="0" algn="l" defTabSz="914400" rtl="0" eaLnBrk="0" fontAlgn="base" latinLnBrk="0" hangingPunct="0">
              <a:lnSpc>
                <a:spcPct val="100000"/>
              </a:lnSpc>
              <a:spcBef>
                <a:spcPct val="0"/>
              </a:spcBef>
              <a:spcAft>
                <a:spcPct val="0"/>
              </a:spcAft>
              <a:buClrTx/>
              <a:buSzTx/>
              <a:tabLst/>
            </a:pPr>
            <a:r>
              <a:rPr lang="ru-RU" altLang="ru-RU" sz="1400" dirty="0">
                <a:solidFill>
                  <a:schemeClr val="bg1"/>
                </a:solidFill>
                <a:latin typeface="SFMono-Regular"/>
              </a:rPr>
              <a:t> </a:t>
            </a:r>
            <a:r>
              <a:rPr lang="ru-RU" altLang="ru-RU" sz="1400" dirty="0" smtClean="0">
                <a:solidFill>
                  <a:schemeClr val="bg1"/>
                </a:solidFill>
                <a:latin typeface="SFMono-Regular"/>
              </a:rPr>
              <a:t>                                                          </a:t>
            </a:r>
            <a:r>
              <a:rPr lang="en-US" altLang="ru-RU" sz="1400" dirty="0" smtClean="0">
                <a:solidFill>
                  <a:schemeClr val="bg1"/>
                </a:solidFill>
                <a:latin typeface="SFMono-Regular"/>
              </a:rPr>
              <a:t>          </a:t>
            </a:r>
            <a:r>
              <a:rPr kumimoji="0" lang="ru-RU" altLang="ru-RU" sz="1400" b="0" i="0" u="none" strike="noStrike" cap="none" normalizeH="0" baseline="0" dirty="0" smtClean="0">
                <a:ln>
                  <a:noFill/>
                </a:ln>
                <a:solidFill>
                  <a:schemeClr val="bg1"/>
                </a:solidFill>
                <a:effectLst/>
                <a:latin typeface="SFMono-Regular"/>
              </a:rPr>
              <a:t>Fa0/9, Fa0/10, Fa0/11, Fa0/12 </a:t>
            </a:r>
          </a:p>
          <a:p>
            <a:pPr marR="0" lvl="0" algn="l" defTabSz="914400" rtl="0" eaLnBrk="0" fontAlgn="base" latinLnBrk="0" hangingPunct="0">
              <a:lnSpc>
                <a:spcPct val="100000"/>
              </a:lnSpc>
              <a:spcBef>
                <a:spcPct val="0"/>
              </a:spcBef>
              <a:spcAft>
                <a:spcPct val="0"/>
              </a:spcAft>
              <a:buClrTx/>
              <a:buSzTx/>
              <a:tabLst/>
            </a:pPr>
            <a:r>
              <a:rPr lang="ru-RU" altLang="ru-RU" sz="1400" dirty="0">
                <a:solidFill>
                  <a:schemeClr val="bg1"/>
                </a:solidFill>
                <a:latin typeface="SFMono-Regular"/>
              </a:rPr>
              <a:t> </a:t>
            </a:r>
            <a:r>
              <a:rPr lang="ru-RU" altLang="ru-RU" sz="1400" dirty="0" smtClean="0">
                <a:solidFill>
                  <a:schemeClr val="bg1"/>
                </a:solidFill>
                <a:latin typeface="SFMono-Regular"/>
              </a:rPr>
              <a:t>                                                          </a:t>
            </a:r>
            <a:r>
              <a:rPr lang="en-US" altLang="ru-RU" sz="1400" dirty="0" smtClean="0">
                <a:solidFill>
                  <a:schemeClr val="bg1"/>
                </a:solidFill>
                <a:latin typeface="SFMono-Regular"/>
              </a:rPr>
              <a:t>          </a:t>
            </a:r>
            <a:r>
              <a:rPr kumimoji="0" lang="ru-RU" altLang="ru-RU" sz="1400" b="0" i="0" u="none" strike="noStrike" cap="none" normalizeH="0" baseline="0" dirty="0" smtClean="0">
                <a:ln>
                  <a:noFill/>
                </a:ln>
                <a:solidFill>
                  <a:schemeClr val="bg1"/>
                </a:solidFill>
                <a:effectLst/>
                <a:latin typeface="SFMono-Regular"/>
              </a:rPr>
              <a:t>Fa0/13, Fa0/14, Fa0/15, Fa0/16 </a:t>
            </a:r>
          </a:p>
          <a:p>
            <a:pPr marR="0" lvl="0" algn="l" defTabSz="914400" rtl="0" eaLnBrk="0" fontAlgn="base" latinLnBrk="0" hangingPunct="0">
              <a:lnSpc>
                <a:spcPct val="100000"/>
              </a:lnSpc>
              <a:spcBef>
                <a:spcPct val="0"/>
              </a:spcBef>
              <a:spcAft>
                <a:spcPct val="0"/>
              </a:spcAft>
              <a:buClrTx/>
              <a:buSzTx/>
              <a:tabLst/>
            </a:pPr>
            <a:r>
              <a:rPr lang="ru-RU" altLang="ru-RU" sz="1400" dirty="0">
                <a:solidFill>
                  <a:schemeClr val="bg1"/>
                </a:solidFill>
                <a:latin typeface="SFMono-Regular"/>
              </a:rPr>
              <a:t> </a:t>
            </a:r>
            <a:r>
              <a:rPr lang="ru-RU" altLang="ru-RU" sz="1400" dirty="0" smtClean="0">
                <a:solidFill>
                  <a:schemeClr val="bg1"/>
                </a:solidFill>
                <a:latin typeface="SFMono-Regular"/>
              </a:rPr>
              <a:t>                                                          </a:t>
            </a:r>
            <a:r>
              <a:rPr lang="en-US" altLang="ru-RU" sz="1400" dirty="0" smtClean="0">
                <a:solidFill>
                  <a:schemeClr val="bg1"/>
                </a:solidFill>
                <a:latin typeface="SFMono-Regular"/>
              </a:rPr>
              <a:t>          </a:t>
            </a:r>
            <a:r>
              <a:rPr kumimoji="0" lang="ru-RU" altLang="ru-RU" sz="1400" b="0" i="0" u="none" strike="noStrike" cap="none" normalizeH="0" baseline="0" dirty="0" smtClean="0">
                <a:ln>
                  <a:noFill/>
                </a:ln>
                <a:solidFill>
                  <a:schemeClr val="bg1"/>
                </a:solidFill>
                <a:effectLst/>
                <a:latin typeface="SFMono-Regular"/>
              </a:rPr>
              <a:t>Fa0/17, Fa0/18, Fa0/19, Fa0/20 </a:t>
            </a:r>
          </a:p>
          <a:p>
            <a:pPr marR="0" lvl="0" algn="l" defTabSz="914400" rtl="0" eaLnBrk="0" fontAlgn="base" latinLnBrk="0" hangingPunct="0">
              <a:lnSpc>
                <a:spcPct val="100000"/>
              </a:lnSpc>
              <a:spcBef>
                <a:spcPct val="0"/>
              </a:spcBef>
              <a:spcAft>
                <a:spcPct val="0"/>
              </a:spcAft>
              <a:buClrTx/>
              <a:buSzTx/>
              <a:tabLst/>
            </a:pPr>
            <a:r>
              <a:rPr lang="ru-RU" altLang="ru-RU" sz="1400" dirty="0">
                <a:solidFill>
                  <a:schemeClr val="bg1"/>
                </a:solidFill>
                <a:latin typeface="SFMono-Regular"/>
              </a:rPr>
              <a:t> </a:t>
            </a:r>
            <a:r>
              <a:rPr lang="ru-RU" altLang="ru-RU" sz="1400" dirty="0" smtClean="0">
                <a:solidFill>
                  <a:schemeClr val="bg1"/>
                </a:solidFill>
                <a:latin typeface="SFMono-Regular"/>
              </a:rPr>
              <a:t>                                                          </a:t>
            </a:r>
            <a:r>
              <a:rPr lang="en-US" altLang="ru-RU" sz="1400" dirty="0" smtClean="0">
                <a:solidFill>
                  <a:schemeClr val="bg1"/>
                </a:solidFill>
                <a:latin typeface="SFMono-Regular"/>
              </a:rPr>
              <a:t>          </a:t>
            </a:r>
            <a:r>
              <a:rPr kumimoji="0" lang="ru-RU" altLang="ru-RU" sz="1400" b="0" i="0" u="none" strike="noStrike" cap="none" normalizeH="0" baseline="0" dirty="0" smtClean="0">
                <a:ln>
                  <a:noFill/>
                </a:ln>
                <a:solidFill>
                  <a:schemeClr val="bg1"/>
                </a:solidFill>
                <a:effectLst/>
                <a:latin typeface="SFMono-Regular"/>
              </a:rPr>
              <a:t>Fa0/21, Fa0/22, Fa0/23, Fa0/24 </a:t>
            </a:r>
          </a:p>
          <a:p>
            <a:pPr marR="0" lvl="0" algn="l" defTabSz="914400" rtl="0" eaLnBrk="0" fontAlgn="base" latinLnBrk="0" hangingPunct="0">
              <a:lnSpc>
                <a:spcPct val="100000"/>
              </a:lnSpc>
              <a:spcBef>
                <a:spcPct val="0"/>
              </a:spcBef>
              <a:spcAft>
                <a:spcPct val="0"/>
              </a:spcAft>
              <a:buClrTx/>
              <a:buSzTx/>
              <a:tabLst/>
            </a:pPr>
            <a:r>
              <a:rPr lang="ru-RU" altLang="ru-RU" sz="1400" dirty="0">
                <a:solidFill>
                  <a:schemeClr val="bg1"/>
                </a:solidFill>
                <a:latin typeface="SFMono-Regular"/>
              </a:rPr>
              <a:t> </a:t>
            </a:r>
            <a:r>
              <a:rPr lang="ru-RU" altLang="ru-RU" sz="1400" dirty="0" smtClean="0">
                <a:solidFill>
                  <a:schemeClr val="bg1"/>
                </a:solidFill>
                <a:latin typeface="SFMono-Regular"/>
              </a:rPr>
              <a:t>                                                         </a:t>
            </a:r>
            <a:r>
              <a:rPr lang="en-US" altLang="ru-RU" sz="1400" dirty="0" smtClean="0">
                <a:solidFill>
                  <a:schemeClr val="bg1"/>
                </a:solidFill>
                <a:latin typeface="SFMono-Regular"/>
              </a:rPr>
              <a:t>          </a:t>
            </a:r>
            <a:r>
              <a:rPr lang="ru-RU" altLang="ru-RU" sz="1400" dirty="0" smtClean="0">
                <a:solidFill>
                  <a:schemeClr val="bg1"/>
                </a:solidFill>
                <a:latin typeface="SFMono-Regular"/>
              </a:rPr>
              <a:t> </a:t>
            </a:r>
            <a:r>
              <a:rPr kumimoji="0" lang="ru-RU" altLang="ru-RU" sz="1400" b="0" i="0" u="none" strike="noStrike" cap="none" normalizeH="0" baseline="0" dirty="0" smtClean="0">
                <a:ln>
                  <a:noFill/>
                </a:ln>
                <a:solidFill>
                  <a:schemeClr val="bg1"/>
                </a:solidFill>
                <a:effectLst/>
                <a:latin typeface="SFMono-Regular"/>
              </a:rPr>
              <a:t>Gi0/1, Gi0/2 </a:t>
            </a:r>
            <a:endParaRPr kumimoji="0" lang="en-US" altLang="ru-RU" sz="1400" b="0" i="0" u="none" strike="noStrike" cap="none" normalizeH="0" baseline="0" dirty="0" smtClean="0">
              <a:ln>
                <a:noFill/>
              </a:ln>
              <a:solidFill>
                <a:schemeClr val="bg1"/>
              </a:solidFill>
              <a:effectLst/>
              <a:latin typeface="SFMono-Regular"/>
            </a:endParaRPr>
          </a:p>
          <a:p>
            <a:pPr marR="0" lvl="0" algn="l" defTabSz="914400" rtl="0" eaLnBrk="0" fontAlgn="base" latinLnBrk="0" hangingPunct="0">
              <a:lnSpc>
                <a:spcPct val="100000"/>
              </a:lnSpc>
              <a:spcBef>
                <a:spcPct val="0"/>
              </a:spcBef>
              <a:spcAft>
                <a:spcPct val="0"/>
              </a:spcAft>
              <a:buClrTx/>
              <a:buSzTx/>
              <a:tabLst/>
            </a:pPr>
            <a:r>
              <a:rPr lang="en-US" altLang="ru-RU" sz="1400" dirty="0" smtClean="0">
                <a:solidFill>
                  <a:schemeClr val="bg1"/>
                </a:solidFill>
                <a:latin typeface="SFMono-Regular"/>
              </a:rPr>
              <a:t>20          student                    active                      </a:t>
            </a:r>
            <a:endParaRPr kumimoji="0" lang="ru-RU" altLang="ru-RU" sz="1400" b="0" i="0" u="none" strike="noStrike" cap="none" normalizeH="0" baseline="0" dirty="0" smtClean="0">
              <a:ln>
                <a:noFill/>
              </a:ln>
              <a:solidFill>
                <a:schemeClr val="bg1"/>
              </a:solidFill>
              <a:effectLst/>
              <a:latin typeface="SFMono-Regular"/>
            </a:endParaRPr>
          </a:p>
          <a:p>
            <a:pPr marL="342900" marR="0" lvl="0" indent="-342900" algn="l" defTabSz="914400" rtl="0" eaLnBrk="0" fontAlgn="base" latinLnBrk="0" hangingPunct="0">
              <a:lnSpc>
                <a:spcPct val="100000"/>
              </a:lnSpc>
              <a:spcBef>
                <a:spcPct val="0"/>
              </a:spcBef>
              <a:spcAft>
                <a:spcPct val="0"/>
              </a:spcAft>
              <a:buClrTx/>
              <a:buSzTx/>
              <a:buAutoNum type="arabicPlain" startAt="1002"/>
              <a:tabLst/>
            </a:pPr>
            <a:r>
              <a:rPr kumimoji="0" lang="ru-RU" altLang="ru-RU" sz="1400" b="0" i="0" u="none" strike="noStrike" cap="none" normalizeH="0" baseline="0" dirty="0" smtClean="0">
                <a:ln>
                  <a:noFill/>
                </a:ln>
                <a:solidFill>
                  <a:schemeClr val="bg1"/>
                </a:solidFill>
                <a:effectLst/>
                <a:latin typeface="SFMono-Regular"/>
              </a:rPr>
              <a:t>      fddi-default             </a:t>
            </a:r>
            <a:r>
              <a:rPr kumimoji="0" lang="en-US" altLang="ru-RU" sz="1400" b="0" i="0" u="none" strike="noStrike" cap="none" normalizeH="0" baseline="0" dirty="0" smtClean="0">
                <a:ln>
                  <a:noFill/>
                </a:ln>
                <a:solidFill>
                  <a:schemeClr val="bg1"/>
                </a:solidFill>
                <a:effectLst/>
                <a:latin typeface="SFMono-Regular"/>
              </a:rPr>
              <a:t> </a:t>
            </a:r>
            <a:r>
              <a:rPr kumimoji="0" lang="ru-RU" altLang="ru-RU" sz="1400" b="0" i="0" u="none" strike="noStrike" cap="none" normalizeH="0" baseline="0" dirty="0" smtClean="0">
                <a:ln>
                  <a:noFill/>
                </a:ln>
                <a:solidFill>
                  <a:schemeClr val="bg1"/>
                </a:solidFill>
                <a:effectLst/>
                <a:latin typeface="SFMono-Regular"/>
              </a:rPr>
              <a:t>act/unsup </a:t>
            </a:r>
          </a:p>
          <a:p>
            <a:pPr marL="342900" marR="0" lvl="0" indent="-342900" algn="l" defTabSz="914400" rtl="0" eaLnBrk="0" fontAlgn="base" latinLnBrk="0" hangingPunct="0">
              <a:lnSpc>
                <a:spcPct val="100000"/>
              </a:lnSpc>
              <a:spcBef>
                <a:spcPct val="0"/>
              </a:spcBef>
              <a:spcAft>
                <a:spcPct val="0"/>
              </a:spcAft>
              <a:buClrTx/>
              <a:buSzTx/>
              <a:buAutoNum type="arabicPlain" startAt="1003"/>
              <a:tabLst/>
            </a:pPr>
            <a:r>
              <a:rPr kumimoji="0" lang="ru-RU" altLang="ru-RU" sz="1400" b="0" i="0" u="none" strike="noStrike" cap="none" normalizeH="0" baseline="0" dirty="0" smtClean="0">
                <a:ln>
                  <a:noFill/>
                </a:ln>
                <a:solidFill>
                  <a:schemeClr val="bg1"/>
                </a:solidFill>
                <a:effectLst/>
                <a:latin typeface="SFMono-Regular"/>
              </a:rPr>
              <a:t>      token-ring-default    act/unsup </a:t>
            </a:r>
          </a:p>
          <a:p>
            <a:pPr marL="342900" marR="0" lvl="0" indent="-342900" algn="l" defTabSz="914400" rtl="0" eaLnBrk="0" fontAlgn="base" latinLnBrk="0" hangingPunct="0">
              <a:lnSpc>
                <a:spcPct val="100000"/>
              </a:lnSpc>
              <a:spcBef>
                <a:spcPct val="0"/>
              </a:spcBef>
              <a:spcAft>
                <a:spcPct val="0"/>
              </a:spcAft>
              <a:buClrTx/>
              <a:buSzTx/>
              <a:buAutoNum type="arabicPlain" startAt="1004"/>
              <a:tabLst/>
            </a:pPr>
            <a:r>
              <a:rPr kumimoji="0" lang="ru-RU" altLang="ru-RU" sz="1400" b="0" i="0" u="none" strike="noStrike" cap="none" normalizeH="0" baseline="0" dirty="0" smtClean="0">
                <a:ln>
                  <a:noFill/>
                </a:ln>
                <a:solidFill>
                  <a:schemeClr val="bg1"/>
                </a:solidFill>
                <a:effectLst/>
                <a:latin typeface="SFMono-Regular"/>
              </a:rPr>
              <a:t>      fddinet-default         act/unsup </a:t>
            </a:r>
          </a:p>
          <a:p>
            <a:pPr marR="0" lvl="0" algn="l" defTabSz="914400" rtl="0" eaLnBrk="0" fontAlgn="base" latinLnBrk="0" hangingPunct="0">
              <a:lnSpc>
                <a:spcPct val="100000"/>
              </a:lnSpc>
              <a:spcBef>
                <a:spcPct val="0"/>
              </a:spcBef>
              <a:spcAft>
                <a:spcPct val="0"/>
              </a:spcAft>
              <a:buClrTx/>
              <a:buSzTx/>
              <a:tabLst/>
            </a:pPr>
            <a:r>
              <a:rPr kumimoji="0" lang="ru-RU" altLang="ru-RU" sz="1400" b="0" i="0" u="none" strike="noStrike" cap="none" normalizeH="0" baseline="0" dirty="0" smtClean="0">
                <a:ln>
                  <a:noFill/>
                </a:ln>
                <a:solidFill>
                  <a:schemeClr val="bg1"/>
                </a:solidFill>
                <a:effectLst/>
                <a:latin typeface="SFMono-Regular"/>
              </a:rPr>
              <a:t>1005      trnet-default             act/unsup</a:t>
            </a:r>
            <a:r>
              <a:rPr kumimoji="0" lang="ru-RU" altLang="ru-RU" sz="1100" b="0" i="0" u="none" strike="noStrike" cap="none" normalizeH="0" baseline="0" dirty="0" smtClean="0">
                <a:ln>
                  <a:noFill/>
                </a:ln>
                <a:solidFill>
                  <a:schemeClr val="bg1"/>
                </a:solidFill>
                <a:effectLst/>
              </a:rPr>
              <a:t> </a:t>
            </a:r>
            <a:endParaRPr kumimoji="0" lang="ru-RU" altLang="ru-RU" sz="3200" b="0" i="0" u="none" strike="noStrike" cap="none" normalizeH="0" baseline="0" dirty="0" smtClean="0">
              <a:ln>
                <a:noFill/>
              </a:ln>
              <a:solidFill>
                <a:schemeClr val="bg1"/>
              </a:solidFill>
              <a:effectLst/>
              <a:latin typeface="Arial" panose="020B0604020202020204" pitchFamily="34" charset="0"/>
            </a:endParaRPr>
          </a:p>
        </p:txBody>
      </p:sp>
      <p:sp>
        <p:nvSpPr>
          <p:cNvPr id="5" name="Rectangle 4"/>
          <p:cNvSpPr/>
          <p:nvPr/>
        </p:nvSpPr>
        <p:spPr>
          <a:xfrm>
            <a:off x="6782884" y="1939642"/>
            <a:ext cx="5409116" cy="1323439"/>
          </a:xfrm>
          <a:prstGeom prst="rect">
            <a:avLst/>
          </a:prstGeom>
        </p:spPr>
        <p:txBody>
          <a:bodyPr wrap="square">
            <a:spAutoFit/>
          </a:bodyPr>
          <a:lstStyle/>
          <a:p>
            <a:r>
              <a:rPr lang="uk-UA" sz="1600" i="1" dirty="0"/>
              <a:t>Слід зазначити, що 20-ий VLAN все ще активний, незважаючи на те, що під ним немає жодного інтерфейсу. </a:t>
            </a:r>
            <a:endParaRPr lang="en-US" sz="1600" i="1" dirty="0" smtClean="0"/>
          </a:p>
          <a:p>
            <a:r>
              <a:rPr lang="uk-UA" sz="1600" i="1" dirty="0" smtClean="0"/>
              <a:t>Щоб </a:t>
            </a:r>
            <a:r>
              <a:rPr lang="uk-UA" sz="1600" i="1" dirty="0"/>
              <a:t>переконатися, що </a:t>
            </a:r>
            <a:r>
              <a:rPr lang="uk-UA" sz="1600" i="1" dirty="0" smtClean="0"/>
              <a:t>18 </a:t>
            </a:r>
            <a:r>
              <a:rPr lang="uk-UA" sz="1600" i="1" dirty="0"/>
              <a:t>порт у VLAN 1, можна скористатися командою </a:t>
            </a:r>
            <a:r>
              <a:rPr lang="uk-UA" sz="1600" b="1" i="1" dirty="0"/>
              <a:t>show interfaces f0/18 switchport</a:t>
            </a:r>
            <a:r>
              <a:rPr lang="uk-UA" sz="1600" i="1" dirty="0"/>
              <a:t>:</a:t>
            </a:r>
          </a:p>
        </p:txBody>
      </p:sp>
      <p:sp>
        <p:nvSpPr>
          <p:cNvPr id="6" name="Rectangle 5"/>
          <p:cNvSpPr>
            <a:spLocks noChangeArrowheads="1"/>
          </p:cNvSpPr>
          <p:nvPr/>
        </p:nvSpPr>
        <p:spPr bwMode="auto">
          <a:xfrm>
            <a:off x="7039161" y="3536442"/>
            <a:ext cx="4453142" cy="2462213"/>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 show interfaces fa0/18 switchport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400" b="0" i="0" u="none" strike="noStrike" cap="none" normalizeH="0" baseline="0" dirty="0" smtClean="0">
              <a:ln>
                <a:noFill/>
              </a:ln>
              <a:solidFill>
                <a:schemeClr val="bg1"/>
              </a:solidFill>
              <a:effectLst/>
              <a:latin typeface="SFMono-Regula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Name:      Fa0/18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Switchport:      Enabled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Mode:        static access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Operational Mode:          static access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Trunking Encapsulation:        </a:t>
            </a:r>
            <a:r>
              <a:rPr kumimoji="0" lang="en-US" altLang="ru-RU" sz="1400" b="0" i="0" u="none" strike="noStrike" cap="none" normalizeH="0" baseline="0" dirty="0" smtClean="0">
                <a:ln>
                  <a:noFill/>
                </a:ln>
                <a:solidFill>
                  <a:schemeClr val="bg1"/>
                </a:solidFill>
                <a:effectLst/>
                <a:latin typeface="SFMono-Regular"/>
              </a:rPr>
              <a:t>negotiate</a:t>
            </a:r>
            <a:r>
              <a:rPr kumimoji="0" lang="ru-RU" altLang="ru-RU" sz="1400" b="0" i="0" u="none" strike="noStrike" cap="none" normalizeH="0" baseline="0" dirty="0" smtClean="0">
                <a:ln>
                  <a:noFill/>
                </a:ln>
                <a:solidFill>
                  <a:schemeClr val="bg1"/>
                </a:solidFill>
                <a:effectLst/>
                <a:latin typeface="SFMono-Regular"/>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Operational Trunking Encapsulation:       native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Negotiation of Trunking:        Off </a:t>
            </a:r>
          </a:p>
          <a:p>
            <a:pPr lvl="0" eaLnBrk="0" fontAlgn="base" hangingPunct="0">
              <a:spcBef>
                <a:spcPct val="0"/>
              </a:spcBef>
              <a:spcAft>
                <a:spcPct val="0"/>
              </a:spcAft>
            </a:pPr>
            <a:r>
              <a:rPr kumimoji="0" lang="ru-RU" altLang="ru-RU" sz="1400" b="0" i="0" u="none" strike="noStrike" cap="none" normalizeH="0" baseline="0" dirty="0" smtClean="0">
                <a:ln>
                  <a:noFill/>
                </a:ln>
                <a:solidFill>
                  <a:schemeClr val="bg1"/>
                </a:solidFill>
                <a:effectLst/>
                <a:latin typeface="SFMono-Regular"/>
              </a:rPr>
              <a:t>Access Mode VLAN:</a:t>
            </a:r>
            <a:r>
              <a:rPr kumimoji="0" lang="en-US" altLang="ru-RU" sz="1400" b="0" i="0" u="none" strike="noStrike" cap="none" normalizeH="0" baseline="0" dirty="0" smtClean="0">
                <a:ln>
                  <a:noFill/>
                </a:ln>
                <a:solidFill>
                  <a:schemeClr val="bg1"/>
                </a:solidFill>
                <a:effectLst/>
                <a:latin typeface="SFMono-Regular"/>
              </a:rPr>
              <a:t>         </a:t>
            </a:r>
            <a:r>
              <a:rPr kumimoji="0" lang="ru-RU" altLang="ru-RU" sz="1400" b="0" i="0" u="none" strike="noStrike" cap="none" normalizeH="0" baseline="0" dirty="0" smtClean="0">
                <a:ln>
                  <a:noFill/>
                </a:ln>
                <a:solidFill>
                  <a:schemeClr val="bg1"/>
                </a:solidFill>
                <a:effectLst/>
                <a:latin typeface="SFMono-Regular"/>
              </a:rPr>
              <a:t> </a:t>
            </a:r>
            <a:r>
              <a:rPr lang="ru-RU" altLang="ru-RU" sz="1400" dirty="0">
                <a:solidFill>
                  <a:schemeClr val="bg1"/>
                </a:solidFill>
                <a:latin typeface="SFMono-Regular"/>
              </a:rPr>
              <a:t>1 (default)</a:t>
            </a:r>
            <a:r>
              <a:rPr kumimoji="0" lang="ru-RU" altLang="ru-RU" sz="1400" b="0" i="0" u="none" strike="noStrike" cap="none" normalizeH="0" baseline="0" dirty="0" smtClean="0">
                <a:ln>
                  <a:noFill/>
                </a:ln>
                <a:solidFill>
                  <a:schemeClr val="bg1"/>
                </a:solidFill>
                <a:effectLst/>
                <a:latin typeface="SFMono-Regular"/>
              </a:rPr>
              <a:t> </a:t>
            </a:r>
          </a:p>
          <a:p>
            <a:pPr lvl="0" eaLnBrk="0" fontAlgn="base" hangingPunct="0">
              <a:spcBef>
                <a:spcPct val="0"/>
              </a:spcBef>
              <a:spcAft>
                <a:spcPct val="0"/>
              </a:spcAft>
            </a:pPr>
            <a:r>
              <a:rPr kumimoji="0" lang="ru-RU" altLang="ru-RU" sz="1400" b="0" i="0" u="none" strike="noStrike" cap="none" normalizeH="0" baseline="0" dirty="0" smtClean="0">
                <a:ln>
                  <a:noFill/>
                </a:ln>
                <a:solidFill>
                  <a:schemeClr val="bg1"/>
                </a:solidFill>
                <a:effectLst/>
                <a:latin typeface="SFMono-Regular"/>
              </a:rPr>
              <a:t>Trunking Native Mode VLAN:</a:t>
            </a:r>
            <a:r>
              <a:rPr kumimoji="0" lang="en-US" altLang="ru-RU" sz="1400" b="0" i="0" u="none" strike="noStrike" cap="none" normalizeH="0" baseline="0" dirty="0" smtClean="0">
                <a:ln>
                  <a:noFill/>
                </a:ln>
                <a:solidFill>
                  <a:schemeClr val="bg1"/>
                </a:solidFill>
                <a:effectLst/>
                <a:latin typeface="SFMono-Regular"/>
              </a:rPr>
              <a:t> </a:t>
            </a:r>
            <a:r>
              <a:rPr lang="ru-RU" altLang="ru-RU" sz="1400" dirty="0">
                <a:solidFill>
                  <a:schemeClr val="bg1"/>
                </a:solidFill>
                <a:latin typeface="SFMono-Regular"/>
              </a:rPr>
              <a:t>1 (default) </a:t>
            </a:r>
            <a:endParaRPr kumimoji="0" lang="ru-RU" altLang="ru-RU" sz="1400" b="0" i="0" u="none" strike="noStrike" cap="none" normalizeH="0" baseline="0" dirty="0" smtClean="0">
              <a:ln>
                <a:noFill/>
              </a:ln>
              <a:solidFill>
                <a:schemeClr val="bg1"/>
              </a:solidFill>
              <a:effectLst/>
              <a:latin typeface="SFMono-Regular"/>
            </a:endParaRPr>
          </a:p>
        </p:txBody>
      </p:sp>
    </p:spTree>
    <p:extLst>
      <p:ext uri="{BB962C8B-B14F-4D97-AF65-F5344CB8AC3E}">
        <p14:creationId xmlns:p14="http://schemas.microsoft.com/office/powerpoint/2010/main" val="15628559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lgn="ctr">
              <a:buNone/>
            </a:pPr>
            <a:r>
              <a:rPr lang="uk-UA" sz="1600" b="1" dirty="0"/>
              <a:t>Видалення VLAN </a:t>
            </a:r>
            <a:endParaRPr lang="en-US" sz="1600" b="1" dirty="0" smtClean="0"/>
          </a:p>
          <a:p>
            <a:pPr marL="0" indent="0">
              <a:buNone/>
            </a:pPr>
            <a:r>
              <a:rPr lang="uk-UA" sz="1600" dirty="0" smtClean="0"/>
              <a:t>Для </a:t>
            </a:r>
            <a:r>
              <a:rPr lang="uk-UA" sz="1600" dirty="0"/>
              <a:t>видалення VLAN використовується команда </a:t>
            </a:r>
            <a:r>
              <a:rPr lang="uk-UA" sz="1600" b="1" dirty="0"/>
              <a:t>no vlan vlan-id </a:t>
            </a:r>
            <a:r>
              <a:rPr lang="uk-UA" sz="1600" dirty="0"/>
              <a:t>у глобальному режимі конфігурації. </a:t>
            </a:r>
            <a:endParaRPr lang="en-US" sz="1600" dirty="0" smtClean="0"/>
          </a:p>
          <a:p>
            <a:pPr marL="0" indent="0">
              <a:buNone/>
            </a:pPr>
            <a:r>
              <a:rPr lang="uk-UA" sz="1600" dirty="0" smtClean="0"/>
              <a:t>Увага</a:t>
            </a:r>
            <a:r>
              <a:rPr lang="uk-UA" sz="1600" dirty="0"/>
              <a:t>: Перш ніж видалити VLAN, переконайтеся, що всі інтерфейси з даним VLAN призначено іншим. </a:t>
            </a:r>
            <a:endParaRPr lang="en-US" sz="1600" dirty="0" smtClean="0"/>
          </a:p>
          <a:p>
            <a:pPr marL="0" indent="0">
              <a:buNone/>
            </a:pPr>
            <a:r>
              <a:rPr lang="uk-UA" sz="1600" dirty="0" smtClean="0"/>
              <a:t>Щоб </a:t>
            </a:r>
            <a:r>
              <a:rPr lang="uk-UA" sz="1600" dirty="0"/>
              <a:t>видалити весь файл </a:t>
            </a:r>
            <a:r>
              <a:rPr lang="uk-UA" sz="1600" b="1" dirty="0"/>
              <a:t>vlan.dat</a:t>
            </a:r>
            <a:r>
              <a:rPr lang="uk-UA" sz="1600" dirty="0"/>
              <a:t>, введіть команду </a:t>
            </a:r>
            <a:r>
              <a:rPr lang="uk-UA" sz="1600" b="1" dirty="0"/>
              <a:t>delete flash:vlan.dat </a:t>
            </a:r>
            <a:r>
              <a:rPr lang="uk-UA" sz="1600" dirty="0"/>
              <a:t>у привілейованому режимі EXEC. Після перезавантаження всі налаштовані на комутаторі VLAN віддаляться. </a:t>
            </a:r>
            <a:endParaRPr lang="en-US" sz="1600" dirty="0" smtClean="0"/>
          </a:p>
          <a:p>
            <a:pPr marL="0" indent="0">
              <a:buNone/>
            </a:pPr>
            <a:r>
              <a:rPr lang="uk-UA" sz="1600" dirty="0" smtClean="0"/>
              <a:t>Примітка</a:t>
            </a:r>
            <a:r>
              <a:rPr lang="uk-UA" sz="1600" dirty="0"/>
              <a:t>: Щоб скинути комутатори Catalyst до заводських установок, від'єднайте всі кабелі, крім кабелю живлення та консольного кабелю, від комутатора. Потім введіть </a:t>
            </a:r>
            <a:r>
              <a:rPr lang="uk-UA" sz="1600" b="1" dirty="0"/>
              <a:t>erase startup-config</a:t>
            </a:r>
            <a:r>
              <a:rPr lang="uk-UA" sz="1600" dirty="0"/>
              <a:t>, після чого </a:t>
            </a:r>
            <a:r>
              <a:rPr lang="uk-UA" sz="1600" b="1" dirty="0"/>
              <a:t>delete vlan.dat</a:t>
            </a:r>
            <a:r>
              <a:rPr lang="uk-UA" sz="1600" dirty="0"/>
              <a:t>. Після перезавантаження комутатор скинеться до початкових </a:t>
            </a:r>
            <a:r>
              <a:rPr lang="uk-UA" sz="1600" dirty="0" smtClean="0"/>
              <a:t>налаштувань.</a:t>
            </a:r>
          </a:p>
          <a:p>
            <a:pPr marL="0" indent="0">
              <a:buNone/>
            </a:pPr>
            <a:endParaRPr lang="uk-UA" sz="1600" dirty="0"/>
          </a:p>
          <a:p>
            <a:pPr marL="0" indent="0" algn="ctr">
              <a:buNone/>
            </a:pPr>
            <a:r>
              <a:rPr lang="uk-UA" sz="1600" b="1" dirty="0"/>
              <a:t>Налаштування Trunk </a:t>
            </a:r>
            <a:endParaRPr lang="uk-UA" sz="1600" b="1" dirty="0" smtClean="0"/>
          </a:p>
          <a:p>
            <a:pPr marL="0" indent="0">
              <a:buNone/>
            </a:pPr>
            <a:r>
              <a:rPr lang="uk-UA" sz="1600" dirty="0" smtClean="0"/>
              <a:t>Після </a:t>
            </a:r>
            <a:r>
              <a:rPr lang="uk-UA" sz="1600" dirty="0"/>
              <a:t>створення та налаштування VLAN, настав час перейти до конфігурації Trunk портів. </a:t>
            </a:r>
            <a:r>
              <a:rPr lang="uk-UA" sz="1600" b="1" dirty="0"/>
              <a:t>Trunk</a:t>
            </a:r>
            <a:r>
              <a:rPr lang="uk-UA" sz="1600" dirty="0"/>
              <a:t> – це зв'язок на другому рівні OSI між комутаторами, який пропускає всі VLAN (якщо список дозволених VLAN явно не вказаний). Для налаштування інтерфейсу в режимі Trunk необхідно скористатися командами, наведеними нижче в таблиці:</a:t>
            </a:r>
          </a:p>
        </p:txBody>
      </p:sp>
      <p:graphicFrame>
        <p:nvGraphicFramePr>
          <p:cNvPr id="4" name="Table 3"/>
          <p:cNvGraphicFramePr>
            <a:graphicFrameLocks noGrp="1"/>
          </p:cNvGraphicFramePr>
          <p:nvPr>
            <p:extLst>
              <p:ext uri="{D42A27DB-BD31-4B8C-83A1-F6EECF244321}">
                <p14:modId xmlns:p14="http://schemas.microsoft.com/office/powerpoint/2010/main" val="3148141695"/>
              </p:ext>
            </p:extLst>
          </p:nvPr>
        </p:nvGraphicFramePr>
        <p:xfrm>
          <a:off x="367420" y="4023559"/>
          <a:ext cx="10515600" cy="2585484"/>
        </p:xfrm>
        <a:graphic>
          <a:graphicData uri="http://schemas.openxmlformats.org/drawingml/2006/table">
            <a:tbl>
              <a:tblPr/>
              <a:tblGrid>
                <a:gridCol w="5544493"/>
                <a:gridCol w="4971107"/>
              </a:tblGrid>
              <a:tr h="0">
                <a:tc>
                  <a:txBody>
                    <a:bodyPr/>
                    <a:lstStyle/>
                    <a:p>
                      <a:r>
                        <a:rPr lang="ru-RU" sz="1400" b="1">
                          <a:effectLst/>
                        </a:rPr>
                        <a:t>Задача</a:t>
                      </a:r>
                      <a:endParaRPr lang="ru-RU" sz="1400">
                        <a:effectLst/>
                      </a:endParaRP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400" b="1" dirty="0">
                          <a:effectLst/>
                        </a:rPr>
                        <a:t>IOS </a:t>
                      </a:r>
                      <a:r>
                        <a:rPr lang="ru-RU" sz="1400" b="1" dirty="0">
                          <a:effectLst/>
                        </a:rPr>
                        <a:t>команда</a:t>
                      </a:r>
                      <a:endParaRPr lang="ru-RU" sz="1400" dirty="0">
                        <a:effectLst/>
                      </a:endParaRP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362152">
                <a:tc>
                  <a:txBody>
                    <a:bodyPr/>
                    <a:lstStyle/>
                    <a:p>
                      <a:r>
                        <a:rPr lang="ru-RU" sz="1400" dirty="0" smtClean="0">
                          <a:effectLst/>
                        </a:rPr>
                        <a:t>Увійти в режим глобальної конфігурації</a:t>
                      </a:r>
                      <a:endParaRPr lang="ru-RU" sz="1400" dirty="0">
                        <a:effectLst/>
                      </a:endParaRP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400">
                          <a:effectLst/>
                        </a:rPr>
                        <a:t>Switch# configure terminal</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362152">
                <a:tc>
                  <a:txBody>
                    <a:bodyPr/>
                    <a:lstStyle/>
                    <a:p>
                      <a:r>
                        <a:rPr lang="ru-RU" sz="1400" dirty="0" smtClean="0">
                          <a:effectLst/>
                        </a:rPr>
                        <a:t>Увійти в режим конфігурації інтерфейсу</a:t>
                      </a:r>
                      <a:endParaRPr lang="ru-RU" sz="1400" dirty="0">
                        <a:effectLst/>
                      </a:endParaRP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400">
                          <a:effectLst/>
                        </a:rPr>
                        <a:t>Switch(config)# interface interface-id</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362152">
                <a:tc>
                  <a:txBody>
                    <a:bodyPr/>
                    <a:lstStyle/>
                    <a:p>
                      <a:r>
                        <a:rPr lang="ru-RU" sz="1400" dirty="0" smtClean="0">
                          <a:effectLst/>
                        </a:rPr>
                        <a:t>Встановити</a:t>
                      </a:r>
                      <a:r>
                        <a:rPr lang="ru-RU" sz="1400" baseline="0" dirty="0" smtClean="0">
                          <a:effectLst/>
                        </a:rPr>
                        <a:t> порт в режим постійного транкігу</a:t>
                      </a:r>
                      <a:endParaRPr lang="ru-RU" sz="1400" dirty="0">
                        <a:effectLst/>
                      </a:endParaRP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400">
                          <a:effectLst/>
                        </a:rPr>
                        <a:t>Switch(config-if)# switchport mode trunk</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452732">
                <a:tc>
                  <a:txBody>
                    <a:bodyPr/>
                    <a:lstStyle/>
                    <a:p>
                      <a:r>
                        <a:rPr lang="ru-RU" sz="1400" dirty="0" smtClean="0">
                          <a:effectLst/>
                        </a:rPr>
                        <a:t>Встановлює для native </a:t>
                      </a:r>
                      <a:r>
                        <a:rPr lang="ru-RU" sz="1400" dirty="0">
                          <a:effectLst/>
                        </a:rPr>
                        <a:t>VLAN </a:t>
                      </a:r>
                      <a:r>
                        <a:rPr lang="ru-RU" sz="1400" dirty="0" smtClean="0">
                          <a:effectLst/>
                        </a:rPr>
                        <a:t>значення, відмінне відVLAN </a:t>
                      </a:r>
                      <a:r>
                        <a:rPr lang="ru-RU" sz="1400" dirty="0">
                          <a:effectLst/>
                        </a:rPr>
                        <a:t>1</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400">
                          <a:effectLst/>
                        </a:rPr>
                        <a:t>Switch(config-if)# switchport trunk native vlan vlan-id</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380246">
                <a:tc>
                  <a:txBody>
                    <a:bodyPr/>
                    <a:lstStyle/>
                    <a:p>
                      <a:r>
                        <a:rPr lang="ru-RU" sz="1400" dirty="0" smtClean="0">
                          <a:effectLst/>
                        </a:rPr>
                        <a:t>Вказує список VLAN</a:t>
                      </a:r>
                      <a:r>
                        <a:rPr lang="ru-RU" sz="1400" dirty="0">
                          <a:effectLst/>
                        </a:rPr>
                        <a:t>, </a:t>
                      </a:r>
                      <a:r>
                        <a:rPr lang="ru-RU" sz="1400" dirty="0" smtClean="0">
                          <a:effectLst/>
                        </a:rPr>
                        <a:t>дозволених</a:t>
                      </a:r>
                      <a:r>
                        <a:rPr lang="ru-RU" sz="1400" baseline="0" dirty="0" smtClean="0">
                          <a:effectLst/>
                        </a:rPr>
                        <a:t> для транка</a:t>
                      </a:r>
                      <a:endParaRPr lang="ru-RU" sz="1400" dirty="0">
                        <a:effectLst/>
                      </a:endParaRP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400">
                          <a:effectLst/>
                        </a:rPr>
                        <a:t>Switch(config-if)# switchport trunk allowed vlan vlan-list</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362152">
                <a:tc>
                  <a:txBody>
                    <a:bodyPr/>
                    <a:lstStyle/>
                    <a:p>
                      <a:r>
                        <a:rPr lang="ru-RU" sz="1400" dirty="0" smtClean="0">
                          <a:effectLst/>
                        </a:rPr>
                        <a:t>Повернутися в привілейований режим EXEC</a:t>
                      </a:r>
                      <a:endParaRPr lang="ru-RU" sz="1400" dirty="0">
                        <a:effectLst/>
                      </a:endParaRP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400" dirty="0">
                          <a:effectLst/>
                        </a:rPr>
                        <a:t>Switch(</a:t>
                      </a:r>
                      <a:r>
                        <a:rPr lang="en-US" sz="1400" dirty="0" err="1">
                          <a:effectLst/>
                        </a:rPr>
                        <a:t>config</a:t>
                      </a:r>
                      <a:r>
                        <a:rPr lang="en-US" sz="1400" dirty="0">
                          <a:effectLst/>
                        </a:rPr>
                        <a:t>-if)# end</a:t>
                      </a:r>
                    </a:p>
                  </a:txBody>
                  <a:tcPr marL="90538" marR="90538" marT="45269" marB="4526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bl>
          </a:graphicData>
        </a:graphic>
      </p:graphicFrame>
    </p:spTree>
    <p:extLst>
      <p:ext uri="{BB962C8B-B14F-4D97-AF65-F5344CB8AC3E}">
        <p14:creationId xmlns:p14="http://schemas.microsoft.com/office/powerpoint/2010/main" val="2321557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b="1" dirty="0"/>
              <a:t>Приклад налаштування Trunk </a:t>
            </a:r>
            <a:endParaRPr lang="uk-UA" sz="1600" b="1" dirty="0" smtClean="0"/>
          </a:p>
          <a:p>
            <a:pPr marL="0" indent="0">
              <a:buNone/>
            </a:pPr>
            <a:r>
              <a:rPr lang="uk-UA" sz="1600" dirty="0" smtClean="0"/>
              <a:t>У </a:t>
            </a:r>
            <a:r>
              <a:rPr lang="uk-UA" sz="1600" dirty="0"/>
              <a:t>топології нижче VLAN 10, 20 та 30 обслуговують комп'ютери Faculty, Student та Guest. Порт F0/1 комутатора S1 </a:t>
            </a:r>
            <a:r>
              <a:rPr lang="uk-UA" sz="1600" dirty="0" smtClean="0"/>
              <a:t>налаштовано </a:t>
            </a:r>
            <a:r>
              <a:rPr lang="uk-UA" sz="1600" dirty="0"/>
              <a:t>у режимі Trunk і пропускає VLAN-и 10, 20, 30. VLAN 99 налаштований як native (VLAN за замовчуванням</a:t>
            </a:r>
            <a:r>
              <a:rPr lang="uk-UA" sz="1600" dirty="0" smtClean="0"/>
              <a:t>).</a:t>
            </a:r>
          </a:p>
          <a:p>
            <a:pPr marL="0" indent="0">
              <a:buNone/>
            </a:pPr>
            <a:endParaRPr lang="uk-UA" sz="1600" dirty="0"/>
          </a:p>
          <a:p>
            <a:pPr marL="0" indent="0">
              <a:buNone/>
            </a:pPr>
            <a:endParaRPr lang="uk-UA" sz="1600" dirty="0" smtClean="0"/>
          </a:p>
          <a:p>
            <a:pPr marL="0" indent="0">
              <a:buNone/>
            </a:pPr>
            <a:endParaRPr lang="uk-UA" sz="1600" dirty="0"/>
          </a:p>
          <a:p>
            <a:pPr marL="0" indent="0">
              <a:buNone/>
            </a:pPr>
            <a:endParaRPr lang="uk-UA" sz="1600" dirty="0" smtClean="0"/>
          </a:p>
          <a:p>
            <a:pPr marL="0" indent="0">
              <a:buNone/>
            </a:pPr>
            <a:endParaRPr lang="uk-UA" sz="1600" dirty="0"/>
          </a:p>
          <a:p>
            <a:pPr marL="0" indent="0">
              <a:buNone/>
            </a:pPr>
            <a:endParaRPr lang="uk-UA" sz="1600" dirty="0" smtClean="0"/>
          </a:p>
          <a:p>
            <a:pPr marL="0" indent="0">
              <a:buNone/>
            </a:pPr>
            <a:endParaRPr lang="uk-UA" sz="1600" dirty="0"/>
          </a:p>
          <a:p>
            <a:pPr marL="0" indent="0">
              <a:buNone/>
            </a:pPr>
            <a:endParaRPr lang="uk-UA" sz="1600" dirty="0" smtClean="0"/>
          </a:p>
          <a:p>
            <a:pPr marL="0" indent="0">
              <a:buNone/>
            </a:pPr>
            <a:r>
              <a:rPr lang="uk-UA" sz="1600" dirty="0" smtClean="0"/>
              <a:t>У </a:t>
            </a:r>
            <a:r>
              <a:rPr lang="uk-UA" sz="1600" dirty="0"/>
              <a:t>цьому прикладі показано налаштування порту в режимі trunk, зміна VLAN за замовчуванням та обмеження дозволених VLAN.</a:t>
            </a:r>
          </a:p>
        </p:txBody>
      </p:sp>
      <p:pic>
        <p:nvPicPr>
          <p:cNvPr id="15362" name="Picture 2" descr="Топология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0553" y="1100837"/>
            <a:ext cx="4703803" cy="242568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p:cNvSpPr>
            <a:spLocks noChangeArrowheads="1"/>
          </p:cNvSpPr>
          <p:nvPr/>
        </p:nvSpPr>
        <p:spPr bwMode="auto">
          <a:xfrm>
            <a:off x="340260" y="4194559"/>
            <a:ext cx="4631396" cy="1169551"/>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S1(config)# interface fastEthernet 0/1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S1(config-if)# switchport mode trunk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S1(config-if)# switchport trunk native vlan 99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S1(config-if)# switchport trunk allowed vlan 10,20,30,99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S1(config-if)# end</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
        <p:nvSpPr>
          <p:cNvPr id="4" name="Rectangle 3"/>
          <p:cNvSpPr/>
          <p:nvPr/>
        </p:nvSpPr>
        <p:spPr>
          <a:xfrm>
            <a:off x="267832" y="5518018"/>
            <a:ext cx="11374924" cy="830997"/>
          </a:xfrm>
          <a:prstGeom prst="rect">
            <a:avLst/>
          </a:prstGeom>
        </p:spPr>
        <p:txBody>
          <a:bodyPr wrap="square">
            <a:spAutoFit/>
          </a:bodyPr>
          <a:lstStyle/>
          <a:p>
            <a:r>
              <a:rPr lang="uk-UA" sz="1600" dirty="0"/>
              <a:t>У цьому прикладі мається на увазі, що використовується комутатор Cisco Catalyst 2960, в якому стандартні порти використовують 802.1Q. На інших комутаторах може знадобитися ручне </a:t>
            </a:r>
            <a:r>
              <a:rPr lang="uk-UA" sz="1600" dirty="0" smtClean="0"/>
              <a:t>налаштування </a:t>
            </a:r>
            <a:r>
              <a:rPr lang="uk-UA" sz="1600" dirty="0"/>
              <a:t>режиму енкапсуляції на інтерфейсі. Також слід налаштувати VLAN за замовчуванням на обох кінцях, інакше комутатор видаватиме помилки.</a:t>
            </a:r>
          </a:p>
        </p:txBody>
      </p:sp>
    </p:spTree>
    <p:extLst>
      <p:ext uri="{BB962C8B-B14F-4D97-AF65-F5344CB8AC3E}">
        <p14:creationId xmlns:p14="http://schemas.microsoft.com/office/powerpoint/2010/main" val="3309316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lgn="ctr">
              <a:buNone/>
            </a:pPr>
            <a:r>
              <a:rPr lang="en-US" sz="1800" b="1" dirty="0"/>
              <a:t>VLAN (Virtual Local Area Network)</a:t>
            </a:r>
          </a:p>
          <a:p>
            <a:pPr marL="0" indent="0">
              <a:buNone/>
            </a:pPr>
            <a:r>
              <a:rPr lang="uk-UA" sz="1600" dirty="0"/>
              <a:t>КІЛЬКА ПРИКЛАДІВ ВИКОРИСТАННЯ ВІРТУАЛЬНОЇ ЛОКАЛЬНОЇ МЕРЕЖІ </a:t>
            </a:r>
            <a:endParaRPr lang="en-US" sz="1600" dirty="0" smtClean="0"/>
          </a:p>
          <a:p>
            <a:pPr marL="0" indent="0">
              <a:buNone/>
            </a:pPr>
            <a:r>
              <a:rPr lang="en-US" sz="1600" dirty="0" smtClean="0"/>
              <a:t>1</a:t>
            </a:r>
            <a:r>
              <a:rPr lang="uk-UA" sz="1600" dirty="0" smtClean="0"/>
              <a:t>. Створення </a:t>
            </a:r>
            <a:r>
              <a:rPr lang="uk-UA" sz="1600" dirty="0"/>
              <a:t>окремих підмереж для груп пристроїв, підключених до одного і того ж комутатора: </a:t>
            </a:r>
            <a:endParaRPr lang="en-US" sz="1600" dirty="0" smtClean="0"/>
          </a:p>
          <a:p>
            <a:pPr marL="0" indent="0">
              <a:buNone/>
            </a:pPr>
            <a:r>
              <a:rPr lang="uk-UA" sz="1600" dirty="0" smtClean="0"/>
              <a:t>Якщо </a:t>
            </a:r>
            <a:r>
              <a:rPr lang="uk-UA" sz="1600" dirty="0"/>
              <a:t>до одного комутатора або маршрутизатора підключено кілька комп'ютерів в рамках одного офісу, їх можна розділити на окремі підмережі. Це актуально для малих підприємств, таких як невелика компанія з розробки комп'ютерних ігор. В цьому випадку раціональним буде об'єднати в окремі підмережі робочі станції художників і програмістів, оскільки обмін даними між співробітниками одного відділу в рамках роботи буде більш ефективним. Фахівці кожного відділу бачитимуть комп'ютери лише своєї підгрупи, а керівники відділів, у свою чергу, будуть об'єднані у свою мережу або підмережу, що стоїть вище за мережевою ієрархією.</a:t>
            </a:r>
          </a:p>
        </p:txBody>
      </p:sp>
      <p:pic>
        <p:nvPicPr>
          <p:cNvPr id="1028" name="Picture 4" descr="Отдельные подсети на одном и том же коммутатор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8985" y="2722987"/>
            <a:ext cx="8363560" cy="35963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1180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b="1" dirty="0"/>
              <a:t>Перевірка налаштування Trunk </a:t>
            </a:r>
            <a:endParaRPr lang="uk-UA" sz="1600" b="1" dirty="0" smtClean="0"/>
          </a:p>
          <a:p>
            <a:pPr marL="0" indent="0">
              <a:buNone/>
            </a:pPr>
            <a:r>
              <a:rPr lang="uk-UA" sz="1600" dirty="0" smtClean="0"/>
              <a:t>Висновід </a:t>
            </a:r>
            <a:r>
              <a:rPr lang="uk-UA" sz="1600" dirty="0"/>
              <a:t>демонструє налаштування інтерфейсу Fa0/1 комутатора S1. </a:t>
            </a:r>
            <a:endParaRPr lang="uk-UA" sz="1600" dirty="0" smtClean="0"/>
          </a:p>
          <a:p>
            <a:pPr marL="0" indent="0">
              <a:buNone/>
            </a:pPr>
            <a:r>
              <a:rPr lang="uk-UA" sz="1600" dirty="0" smtClean="0"/>
              <a:t>Цей вивід </a:t>
            </a:r>
            <a:r>
              <a:rPr lang="uk-UA" sz="1600" dirty="0"/>
              <a:t>отримано за допомогою команди </a:t>
            </a:r>
            <a:r>
              <a:rPr lang="uk-UA" sz="1600" b="1" dirty="0"/>
              <a:t>show interfaces interface-ID switchport</a:t>
            </a:r>
            <a:r>
              <a:rPr lang="uk-UA" sz="1600" dirty="0"/>
              <a:t>:</a:t>
            </a:r>
          </a:p>
        </p:txBody>
      </p:sp>
      <p:sp>
        <p:nvSpPr>
          <p:cNvPr id="2" name="Rectangle 1"/>
          <p:cNvSpPr>
            <a:spLocks noChangeArrowheads="1"/>
          </p:cNvSpPr>
          <p:nvPr/>
        </p:nvSpPr>
        <p:spPr bwMode="auto">
          <a:xfrm>
            <a:off x="267832" y="1235596"/>
            <a:ext cx="5230919" cy="5047536"/>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 show interfaces fa0/1 switchport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Name: Fa0/1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Switchport: Enabled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sng" strike="noStrike" cap="none" normalizeH="0" baseline="0" dirty="0" smtClean="0">
                <a:ln>
                  <a:noFill/>
                </a:ln>
                <a:solidFill>
                  <a:schemeClr val="bg1"/>
                </a:solidFill>
                <a:effectLst/>
                <a:latin typeface="SFMono-Regular"/>
              </a:rPr>
              <a:t>Administrative Mode: trunk</a:t>
            </a:r>
            <a:r>
              <a:rPr kumimoji="0" lang="ru-RU" altLang="ru-RU" sz="1400" b="0" i="0" u="none" strike="noStrike" cap="none" normalizeH="0" baseline="0" dirty="0" smtClean="0">
                <a:ln>
                  <a:noFill/>
                </a:ln>
                <a:solidFill>
                  <a:schemeClr val="bg1"/>
                </a:solidFill>
                <a:effectLst/>
                <a:latin typeface="SFMono-Regular"/>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sng" strike="noStrike" cap="none" normalizeH="0" baseline="0" dirty="0" smtClean="0">
                <a:ln>
                  <a:noFill/>
                </a:ln>
                <a:solidFill>
                  <a:schemeClr val="bg1"/>
                </a:solidFill>
                <a:effectLst/>
                <a:latin typeface="SFMono-Regular"/>
              </a:rPr>
              <a:t>Operational Mode: trunk</a:t>
            </a:r>
            <a:r>
              <a:rPr kumimoji="0" lang="ru-RU" altLang="ru-RU" sz="1400" b="0" i="0" u="none" strike="noStrike" cap="none" normalizeH="0" baseline="0" dirty="0" smtClean="0">
                <a:ln>
                  <a:noFill/>
                </a:ln>
                <a:solidFill>
                  <a:schemeClr val="bg1"/>
                </a:solidFill>
                <a:effectLst/>
                <a:latin typeface="SFMono-Regular"/>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Trunking Encapsulation: dot1q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Operational Trunking Encapsulation: dot1q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Negotiation of Trunking: On Access Mode VLAN: 1 (default)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sng" strike="noStrike" cap="none" normalizeH="0" baseline="0" dirty="0" smtClean="0">
                <a:ln>
                  <a:noFill/>
                </a:ln>
                <a:solidFill>
                  <a:schemeClr val="bg1"/>
                </a:solidFill>
                <a:effectLst/>
                <a:latin typeface="SFMono-Regular"/>
              </a:rPr>
              <a:t>Trunking Native Mode VLAN: 99 (VLAN0099)</a:t>
            </a:r>
            <a:r>
              <a:rPr kumimoji="0" lang="ru-RU" altLang="ru-RU" sz="1400" b="0" i="0" u="none" strike="noStrike" cap="none" normalizeH="0" baseline="0" dirty="0" smtClean="0">
                <a:ln>
                  <a:noFill/>
                </a:ln>
                <a:solidFill>
                  <a:schemeClr val="bg1"/>
                </a:solidFill>
                <a:effectLst/>
                <a:latin typeface="SFMono-Regular"/>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Native VLAN tagging: enabled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Voice VLAN: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private-vlan host-association: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private-vlan mapping: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private-vlan trunk native VLAN: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private-vlan trunk Native VLAN tagging: enabled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private-vlan trunk encapsulation: dot1q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private-vlan trunk normal VLANs: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private-vlan trunk associations: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private-vlan trunk mappings: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Operational private-vlan: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Trunking VLANs Enabled: ALL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Pruning VLANs Enabled: 2-1001</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(output omitted)</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
        <p:nvSpPr>
          <p:cNvPr id="4" name="Rectangle 3"/>
          <p:cNvSpPr/>
          <p:nvPr/>
        </p:nvSpPr>
        <p:spPr>
          <a:xfrm>
            <a:off x="267832" y="6386368"/>
            <a:ext cx="9454836" cy="338554"/>
          </a:xfrm>
          <a:prstGeom prst="rect">
            <a:avLst/>
          </a:prstGeom>
        </p:spPr>
        <p:txBody>
          <a:bodyPr wrap="square">
            <a:spAutoFit/>
          </a:bodyPr>
          <a:lstStyle/>
          <a:p>
            <a:r>
              <a:rPr lang="uk-UA" sz="1600" dirty="0"/>
              <a:t>Підкреслені частини показують режим роботи інтерфейсу та нативний VLAN.</a:t>
            </a:r>
          </a:p>
        </p:txBody>
      </p:sp>
    </p:spTree>
    <p:extLst>
      <p:ext uri="{BB962C8B-B14F-4D97-AF65-F5344CB8AC3E}">
        <p14:creationId xmlns:p14="http://schemas.microsoft.com/office/powerpoint/2010/main" val="2149481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b="1" dirty="0"/>
              <a:t>Скидання trunk до налаштувань за замовчуванням </a:t>
            </a:r>
            <a:endParaRPr lang="uk-UA" sz="1600" b="1" dirty="0" smtClean="0"/>
          </a:p>
          <a:p>
            <a:pPr marL="0" indent="0">
              <a:buNone/>
            </a:pPr>
            <a:r>
              <a:rPr lang="uk-UA" sz="1600" dirty="0" smtClean="0"/>
              <a:t>Для </a:t>
            </a:r>
            <a:r>
              <a:rPr lang="uk-UA" sz="1600" dirty="0"/>
              <a:t>скидання налаштувань транкового інтерфейсу використовуйте команди </a:t>
            </a:r>
            <a:r>
              <a:rPr lang="uk-UA" sz="1600" b="1" dirty="0"/>
              <a:t>no switchport trunk allowed vlan</a:t>
            </a:r>
            <a:r>
              <a:rPr lang="uk-UA" sz="1600" dirty="0"/>
              <a:t> та </a:t>
            </a:r>
            <a:r>
              <a:rPr lang="uk-UA" sz="1600" b="1" dirty="0"/>
              <a:t>no switchport trunk native vlan</a:t>
            </a:r>
            <a:r>
              <a:rPr lang="uk-UA" sz="1600" dirty="0"/>
              <a:t>. Після скидання налаштувань даний порт пропускатиме всі VLAN і VLAN за замовчуванням буде VLAN 1</a:t>
            </a:r>
            <a:r>
              <a:rPr lang="uk-UA" sz="1600" dirty="0" smtClean="0"/>
              <a:t>.</a:t>
            </a:r>
          </a:p>
          <a:p>
            <a:pPr marL="0" indent="0">
              <a:buNone/>
            </a:pPr>
            <a:endParaRPr lang="uk-UA" sz="1600" dirty="0"/>
          </a:p>
          <a:p>
            <a:pPr marL="0" indent="0">
              <a:buNone/>
            </a:pPr>
            <a:endParaRPr lang="uk-UA" sz="1600" dirty="0" smtClean="0"/>
          </a:p>
          <a:p>
            <a:pPr marL="0" indent="0">
              <a:buNone/>
            </a:pPr>
            <a:endParaRPr lang="uk-UA" sz="1600" dirty="0"/>
          </a:p>
          <a:p>
            <a:pPr marL="0" indent="0">
              <a:buNone/>
            </a:pPr>
            <a:r>
              <a:rPr lang="uk-UA" sz="1600" dirty="0" smtClean="0"/>
              <a:t>Вивід </a:t>
            </a:r>
            <a:r>
              <a:rPr lang="uk-UA" sz="1600" dirty="0"/>
              <a:t>команди </a:t>
            </a:r>
            <a:r>
              <a:rPr lang="uk-UA" sz="1600" b="1" dirty="0"/>
              <a:t>show interfaces f0/1 switchport </a:t>
            </a:r>
            <a:r>
              <a:rPr lang="uk-UA" sz="1600" dirty="0"/>
              <a:t>показує, що порт скинутий до стандартних налаштувань:</a:t>
            </a:r>
          </a:p>
        </p:txBody>
      </p:sp>
      <p:sp>
        <p:nvSpPr>
          <p:cNvPr id="2" name="Rectangle 1"/>
          <p:cNvSpPr>
            <a:spLocks noChangeArrowheads="1"/>
          </p:cNvSpPr>
          <p:nvPr/>
        </p:nvSpPr>
        <p:spPr bwMode="auto">
          <a:xfrm>
            <a:off x="267832" y="1037139"/>
            <a:ext cx="3886000" cy="954107"/>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S1(config)# interface fa0/1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S1(config-if)# no switchport trunk allowed vlan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S1(config-if)# no switchport trunk native vlan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S1(config-if)# end</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
        <p:nvSpPr>
          <p:cNvPr id="4" name="Rectangle 2"/>
          <p:cNvSpPr>
            <a:spLocks noChangeArrowheads="1"/>
          </p:cNvSpPr>
          <p:nvPr/>
        </p:nvSpPr>
        <p:spPr bwMode="auto">
          <a:xfrm>
            <a:off x="267832" y="2333685"/>
            <a:ext cx="4507965" cy="4524315"/>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S1# show interfaces fa0/1 switchport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Name: Fa0/1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Switchport: Enabled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Administrative Mode: trunk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Operational Mode: trunk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Administrative Trunking Encapsulation: dot1q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Operational Trunking Encapsulation: dot1q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Negotiation of Trunking: On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Access Mode VLAN: 1 (default)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Trunking Native Mode VLAN: 1 (default)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Administrative Native VLAN tagging: enabled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Voice VLAN: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Administrative private-vlan host-association: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Administrative private-vlan mapping: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Administrative private-vlan trunk native VLAN: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Administrative private-vlan trunk Native VLAN tagging: enabled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Administrative private-vlan trunk encapsulation: dot1q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Administrative private-vlan trunk normal VLANs: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Administrative private-vlan trunk associations: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Administrative private-vlan trunk mappings: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Operational private-vlan: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Trunking VLANs Enabled: ALL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Pruning VLANs Enabled: 2-1001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(output omitted)</a:t>
            </a:r>
            <a:r>
              <a:rPr kumimoji="0" lang="ru-RU" altLang="ru-RU" sz="1200" b="0" i="0" u="none" strike="noStrike" cap="none" normalizeH="0" baseline="0" dirty="0" smtClean="0">
                <a:ln>
                  <a:noFill/>
                </a:ln>
                <a:solidFill>
                  <a:schemeClr val="bg1"/>
                </a:solidFill>
                <a:effectLst/>
              </a:rPr>
              <a:t> </a:t>
            </a:r>
            <a:endParaRPr kumimoji="0" lang="ru-RU" altLang="ru-RU" sz="1200" b="0" i="0" u="none" strike="noStrike" cap="none" normalizeH="0" baseline="0" dirty="0" smtClean="0">
              <a:ln>
                <a:noFill/>
              </a:ln>
              <a:solidFill>
                <a:schemeClr val="bg1"/>
              </a:solidFill>
              <a:effectLst/>
              <a:latin typeface="Arial" panose="020B0604020202020204" pitchFamily="34" charset="0"/>
            </a:endParaRPr>
          </a:p>
        </p:txBody>
      </p:sp>
      <p:sp>
        <p:nvSpPr>
          <p:cNvPr id="5" name="Rectangle 4"/>
          <p:cNvSpPr/>
          <p:nvPr/>
        </p:nvSpPr>
        <p:spPr>
          <a:xfrm>
            <a:off x="5809307" y="2769763"/>
            <a:ext cx="6096000" cy="584775"/>
          </a:xfrm>
          <a:prstGeom prst="rect">
            <a:avLst/>
          </a:prstGeom>
        </p:spPr>
        <p:txBody>
          <a:bodyPr>
            <a:spAutoFit/>
          </a:bodyPr>
          <a:lstStyle/>
          <a:p>
            <a:r>
              <a:rPr lang="uk-UA" sz="1600" dirty="0" smtClean="0"/>
              <a:t>Команди</a:t>
            </a:r>
            <a:r>
              <a:rPr lang="uk-UA" sz="1600" dirty="0"/>
              <a:t>, які використовуються для зміни режиму роботи інтерфейсу з trunk на access.</a:t>
            </a:r>
          </a:p>
        </p:txBody>
      </p:sp>
      <p:sp>
        <p:nvSpPr>
          <p:cNvPr id="6" name="Rectangle 3"/>
          <p:cNvSpPr>
            <a:spLocks noChangeArrowheads="1"/>
          </p:cNvSpPr>
          <p:nvPr/>
        </p:nvSpPr>
        <p:spPr bwMode="auto">
          <a:xfrm>
            <a:off x="5914156" y="3416094"/>
            <a:ext cx="4398961" cy="2677656"/>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S1(config)# interface fa0/1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S1(config-if)# switchport mode access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S1(config-if)# end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S1# show interfaces fa0/1 switchport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Name: Fa0/1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Switchport: Enabled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Administrative Mode: static access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Operational Mode: static access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Administrative Trunking Encapsulation: dot1q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Operational Trunking Encapsulation: native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Negotiation of Trunking: Off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Access Mode VLAN: 1 (default)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Trunking Native Mode VLAN: 1 (default)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bg1"/>
                </a:solidFill>
                <a:effectLst/>
                <a:latin typeface="SFMono-Regular"/>
              </a:rPr>
              <a:t>Administrative Native VLAN tagging: enabled (output omitted)</a:t>
            </a:r>
            <a:r>
              <a:rPr kumimoji="0" lang="ru-RU" altLang="ru-RU" sz="1200" b="0" i="0" u="none" strike="noStrike" cap="none" normalizeH="0" baseline="0" dirty="0" smtClean="0">
                <a:ln>
                  <a:noFill/>
                </a:ln>
                <a:solidFill>
                  <a:schemeClr val="bg1"/>
                </a:solidFill>
                <a:effectLst/>
              </a:rPr>
              <a:t> </a:t>
            </a:r>
            <a:endParaRPr kumimoji="0" lang="ru-RU" altLang="ru-RU" sz="1200" b="0" i="0" u="none" strike="noStrike" cap="none" normalizeH="0" baseline="0" dirty="0" smtClean="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1476985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lgn="ctr">
              <a:buNone/>
            </a:pPr>
            <a:r>
              <a:rPr lang="uk-UA" sz="1600" b="1" dirty="0"/>
              <a:t>Налаштування Router-on-a-Stick на Cisco </a:t>
            </a:r>
            <a:endParaRPr lang="uk-UA" sz="1600" b="1" dirty="0" smtClean="0"/>
          </a:p>
          <a:p>
            <a:pPr marL="0" indent="0">
              <a:buNone/>
            </a:pPr>
            <a:r>
              <a:rPr lang="uk-UA" sz="1600" b="1" dirty="0" smtClean="0"/>
              <a:t>Router-on-a-stick</a:t>
            </a:r>
            <a:r>
              <a:rPr lang="uk-UA" sz="1600" dirty="0" smtClean="0"/>
              <a:t> </a:t>
            </a:r>
            <a:r>
              <a:rPr lang="uk-UA" sz="1600" dirty="0"/>
              <a:t>(роутер на паличці) - це термін, який часто використовується для опису схеми, що складається з маршрутизатора та комутатора, які з'єднані з використанням одного каналу Ethernet, налаштованого як 802.1Q транк. Стандарт 802.1Q використовується для тегування трафіку, передачі інформації про належність до VLAN. У цій схемі на комутаторі настроєно кілька VLAN і маршрутизатор виконує всю маршрутизацію між різними мережами або VLAN (Inter-VLAN routing). </a:t>
            </a:r>
            <a:endParaRPr lang="uk-UA" sz="1600" dirty="0" smtClean="0"/>
          </a:p>
          <a:p>
            <a:pPr marL="0" indent="0">
              <a:buNone/>
            </a:pPr>
            <a:r>
              <a:rPr lang="uk-UA" sz="1600" dirty="0" smtClean="0"/>
              <a:t>Хоча </a:t>
            </a:r>
            <a:r>
              <a:rPr lang="uk-UA" sz="1600" dirty="0"/>
              <a:t>дехто вважає, що термін «маршрутизатор на паличці» звучить трохи безглуздо, це дуже популярний термін, який широко використовується в мережах, де немає комутатора 3-го рівня.</a:t>
            </a:r>
          </a:p>
        </p:txBody>
      </p:sp>
      <p:pic>
        <p:nvPicPr>
          <p:cNvPr id="2" name="Picture 1"/>
          <p:cNvPicPr>
            <a:picLocks noChangeAspect="1"/>
          </p:cNvPicPr>
          <p:nvPr/>
        </p:nvPicPr>
        <p:blipFill>
          <a:blip r:embed="rId2"/>
          <a:stretch>
            <a:fillRect/>
          </a:stretch>
        </p:blipFill>
        <p:spPr>
          <a:xfrm>
            <a:off x="1552480" y="2955909"/>
            <a:ext cx="1409700" cy="2105025"/>
          </a:xfrm>
          <a:prstGeom prst="rect">
            <a:avLst/>
          </a:prstGeom>
        </p:spPr>
      </p:pic>
    </p:spTree>
    <p:extLst>
      <p:ext uri="{BB962C8B-B14F-4D97-AF65-F5344CB8AC3E}">
        <p14:creationId xmlns:p14="http://schemas.microsoft.com/office/powerpoint/2010/main" val="25966395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dirty="0"/>
              <a:t>ПРИКЛАД </a:t>
            </a:r>
            <a:endParaRPr lang="uk-UA" sz="1600" dirty="0" smtClean="0"/>
          </a:p>
          <a:p>
            <a:pPr marL="0" indent="0">
              <a:buNone/>
            </a:pPr>
            <a:r>
              <a:rPr lang="uk-UA" sz="1600" dirty="0" smtClean="0"/>
              <a:t>Наш </a:t>
            </a:r>
            <a:r>
              <a:rPr lang="uk-UA" sz="1600" dirty="0"/>
              <a:t>приклад базується на сценарії, з яким ви, швидше за все, зіткнетеся під час роботи з мережами VoIP. Оскільки реалізації VoIP вимагають поділу мережі передачі даних та мережі голосу для маршрутизації пакетів між ними, вам необхідний або комутатор 3-го рівня, або маршрутизатор. Ця конфігурація забезпечує доступність та стабільність VoIP, особливо в години пік трафіку у вашій мережі. </a:t>
            </a:r>
            <a:endParaRPr lang="uk-UA" sz="1600" dirty="0" smtClean="0"/>
          </a:p>
          <a:p>
            <a:pPr marL="0" indent="0">
              <a:buNone/>
            </a:pPr>
            <a:r>
              <a:rPr lang="uk-UA" sz="1600" dirty="0" smtClean="0"/>
              <a:t>Пакети</a:t>
            </a:r>
            <a:r>
              <a:rPr lang="uk-UA" sz="1600" dirty="0"/>
              <a:t>, що передаються між VLAN, маршрутизуються через один роутер, підключений до комутатора, використовуючи один фізичний порт, налаштований як транк на обох кінцях (комутатор і маршрутизатор). </a:t>
            </a:r>
            <a:endParaRPr lang="uk-UA" sz="1600" dirty="0" smtClean="0"/>
          </a:p>
          <a:p>
            <a:pPr marL="0" indent="0">
              <a:buNone/>
            </a:pPr>
            <a:r>
              <a:rPr lang="uk-UA" sz="1600" dirty="0" smtClean="0"/>
              <a:t>Цей </a:t>
            </a:r>
            <a:r>
              <a:rPr lang="uk-UA" sz="1600" dirty="0"/>
              <a:t>приклад покаже вам, як налаштувати маршрутизатор і комутатор Cisco для створення між ними 802.1Q транка та маршрутизації пакетів між вашими VLAN.</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832" y="2761306"/>
            <a:ext cx="5577358" cy="3692595"/>
          </a:xfrm>
          <a:prstGeom prst="rect">
            <a:avLst/>
          </a:prstGeom>
        </p:spPr>
      </p:pic>
      <p:sp>
        <p:nvSpPr>
          <p:cNvPr id="4" name="Rectangle 3"/>
          <p:cNvSpPr/>
          <p:nvPr/>
        </p:nvSpPr>
        <p:spPr>
          <a:xfrm>
            <a:off x="6096000" y="2624285"/>
            <a:ext cx="6096000" cy="1323439"/>
          </a:xfrm>
          <a:prstGeom prst="rect">
            <a:avLst/>
          </a:prstGeom>
        </p:spPr>
        <p:txBody>
          <a:bodyPr>
            <a:spAutoFit/>
          </a:bodyPr>
          <a:lstStyle/>
          <a:p>
            <a:r>
              <a:rPr lang="uk-UA" sz="1600" dirty="0"/>
              <a:t>КРОК 1 – НАЛАШТУВАННЯ КОМУТАТОРА</a:t>
            </a:r>
          </a:p>
          <a:p>
            <a:r>
              <a:rPr lang="uk-UA" sz="1600" dirty="0"/>
              <a:t>Першим кроком є створення необхідних двох VLAN на нашому комутаторі Cisco та налаштування їх з IP-адресою. Оскільки всі комутатори Cisco містять VLAN1 (VLAN за замовчуванням), нам потрібно створити VLAN2.</a:t>
            </a:r>
          </a:p>
        </p:txBody>
      </p:sp>
      <p:sp>
        <p:nvSpPr>
          <p:cNvPr id="5" name="Rectangle 4"/>
          <p:cNvSpPr>
            <a:spLocks noChangeArrowheads="1"/>
          </p:cNvSpPr>
          <p:nvPr/>
        </p:nvSpPr>
        <p:spPr bwMode="auto">
          <a:xfrm>
            <a:off x="6131837" y="4116356"/>
            <a:ext cx="4769254" cy="2246769"/>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Switch# configure terminal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Switch(config)# vlan2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Switch(config-vlan)# name voice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Switch(config-vlan)# exit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Switch(config)# interface vlan1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Switch(config-if)# ip address 192.168.10.2 255.255.255.0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Switch(config-if)# exit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Switch(config)# interface vlan2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Switch(config-if)# ip address 192.168.20.2 255.255.255.0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Switch(config-if)# exit</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31003977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dirty="0"/>
              <a:t>Далі нам потрібно створити транк порт, який буде з'єднатися з маршрутизатором. </a:t>
            </a:r>
            <a:endParaRPr lang="uk-UA" sz="1600" dirty="0" smtClean="0"/>
          </a:p>
          <a:p>
            <a:pPr marL="0" indent="0">
              <a:buNone/>
            </a:pPr>
            <a:r>
              <a:rPr lang="uk-UA" sz="1600" dirty="0" smtClean="0"/>
              <a:t>З </a:t>
            </a:r>
            <a:r>
              <a:rPr lang="uk-UA" sz="1600" dirty="0"/>
              <a:t>цією метою ми виберемо порт GigabitEthernet </a:t>
            </a:r>
            <a:r>
              <a:rPr lang="uk-UA" sz="1600" dirty="0" smtClean="0"/>
              <a:t>0/1</a:t>
            </a:r>
          </a:p>
          <a:p>
            <a:pPr marL="0" indent="0">
              <a:buNone/>
            </a:pPr>
            <a:endParaRPr lang="uk-UA" sz="1600" dirty="0"/>
          </a:p>
          <a:p>
            <a:pPr marL="0" indent="0">
              <a:buNone/>
            </a:pPr>
            <a:endParaRPr lang="uk-UA" sz="1600" dirty="0" smtClean="0"/>
          </a:p>
          <a:p>
            <a:pPr marL="0" indent="0">
              <a:buNone/>
            </a:pPr>
            <a:endParaRPr lang="uk-UA" sz="1600" dirty="0"/>
          </a:p>
          <a:p>
            <a:pPr marL="0" indent="0">
              <a:buNone/>
            </a:pPr>
            <a:endParaRPr lang="uk-UA" sz="1600" dirty="0" smtClean="0"/>
          </a:p>
          <a:p>
            <a:pPr marL="0" indent="0">
              <a:buNone/>
            </a:pPr>
            <a:r>
              <a:rPr lang="uk-UA" sz="1600" dirty="0"/>
              <a:t>За допомогою цих команд ми визначили, що транк використовуватиме інкапсуляцію 802.1Q, встановили порт у режим транка і включили функцію </a:t>
            </a:r>
            <a:r>
              <a:rPr lang="uk-UA" sz="1600" b="1" dirty="0"/>
              <a:t>portfast trunk spanning-tree</a:t>
            </a:r>
            <a:r>
              <a:rPr lang="uk-UA" sz="1600" dirty="0"/>
              <a:t>, щоб гарантувати, що порт пересилатиме пакети негайно при підключенні до пристрою, наприклад маршрутизатору. Увага: команда </a:t>
            </a:r>
            <a:r>
              <a:rPr lang="uk-UA" sz="1600" b="1" dirty="0"/>
              <a:t>spanning-tree portfast trunk</a:t>
            </a:r>
            <a:r>
              <a:rPr lang="uk-UA" sz="1600" dirty="0"/>
              <a:t> не повинна використовуватися на портах, які підключаються до іншого комутатора, щоб уникнути петель у мережі.</a:t>
            </a:r>
          </a:p>
          <a:p>
            <a:pPr marL="0" indent="0">
              <a:buNone/>
            </a:pPr>
            <a:endParaRPr lang="uk-UA" sz="1600" dirty="0" smtClean="0"/>
          </a:p>
          <a:p>
            <a:pPr marL="0" indent="0">
              <a:buNone/>
            </a:pPr>
            <a:r>
              <a:rPr lang="uk-UA" sz="1600" dirty="0" smtClean="0"/>
              <a:t>КРОК </a:t>
            </a:r>
            <a:r>
              <a:rPr lang="uk-UA" sz="1600" dirty="0"/>
              <a:t>2 – НАЛАШТУВАННЯ МАРШРУТИЗАТОРУ </a:t>
            </a:r>
            <a:endParaRPr lang="uk-UA" sz="1600" dirty="0" smtClean="0"/>
          </a:p>
        </p:txBody>
      </p:sp>
      <p:sp>
        <p:nvSpPr>
          <p:cNvPr id="4" name="Rectangle 2"/>
          <p:cNvSpPr>
            <a:spLocks noChangeArrowheads="1"/>
          </p:cNvSpPr>
          <p:nvPr/>
        </p:nvSpPr>
        <p:spPr bwMode="auto">
          <a:xfrm>
            <a:off x="267832" y="861837"/>
            <a:ext cx="4562467" cy="1169551"/>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Switch# configure terminal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Switch(config)# interface gigabitethernet 0/1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Switch(config-if)# switchport trunk encapsulation dot1q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Switch(config-if)# switchport mode trunk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Switch(config-if)# spanning-tree portfast trunk</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
        <p:nvSpPr>
          <p:cNvPr id="5" name="Rectangle 3"/>
          <p:cNvSpPr>
            <a:spLocks noChangeArrowheads="1"/>
          </p:cNvSpPr>
          <p:nvPr/>
        </p:nvSpPr>
        <p:spPr bwMode="auto">
          <a:xfrm>
            <a:off x="6786327" y="4083442"/>
            <a:ext cx="5065810" cy="2462213"/>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bg1"/>
                </a:solidFill>
                <a:effectLst/>
                <a:latin typeface="SFMono-Regular"/>
              </a:rPr>
              <a:t>Router# configure terminal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bg1"/>
                </a:solidFill>
                <a:effectLst/>
                <a:latin typeface="SFMono-Regular"/>
              </a:rPr>
              <a:t>Router(config)# interface gigabitethernet0/1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bg1"/>
                </a:solidFill>
                <a:effectLst/>
                <a:latin typeface="SFMono-Regular"/>
              </a:rPr>
              <a:t>Router(config-if)# no ip address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bg1"/>
                </a:solidFill>
                <a:effectLst/>
                <a:latin typeface="SFMono-Regular"/>
              </a:rPr>
              <a:t>Router(config-if)# duplex auto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bg1"/>
                </a:solidFill>
                <a:effectLst/>
                <a:latin typeface="SFMono-Regular"/>
              </a:rPr>
              <a:t>Router(config-if)# speed auto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bg1"/>
                </a:solidFill>
                <a:effectLst/>
                <a:latin typeface="SFMono-Regular"/>
              </a:rPr>
              <a:t>Router(config-if)# interface gigabitethernet0/1.1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bg1"/>
                </a:solidFill>
                <a:effectLst/>
                <a:latin typeface="SFMono-Regular"/>
              </a:rPr>
              <a:t>Router(config-subif)# encapsulation dot1q 1 native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bg1"/>
                </a:solidFill>
                <a:effectLst/>
                <a:latin typeface="SFMono-Regular"/>
              </a:rPr>
              <a:t>Router(config-subif)# ip address 192.168.10.1 255.255.255.0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bg1"/>
                </a:solidFill>
                <a:effectLst/>
                <a:latin typeface="SFMono-Regular"/>
              </a:rPr>
              <a:t>Router(config-subif)# interface gigabitethernet0/1.2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bg1"/>
                </a:solidFill>
                <a:effectLst/>
                <a:latin typeface="SFMono-Regular"/>
              </a:rPr>
              <a:t>Router(config-subif)# encapsulation dot1q 2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bg1"/>
                </a:solidFill>
                <a:effectLst/>
                <a:latin typeface="SFMono-Regular"/>
              </a:rPr>
              <a:t>Router(config-subif)# ip address 192.168.20.1 255.255.255.0</a:t>
            </a:r>
            <a:r>
              <a:rPr kumimoji="0" lang="ru-RU" altLang="ru-RU" sz="1400" b="0" i="0" u="none" strike="noStrike" cap="none" normalizeH="0" baseline="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
        <p:nvSpPr>
          <p:cNvPr id="6" name="Rectangle 5"/>
          <p:cNvSpPr/>
          <p:nvPr/>
        </p:nvSpPr>
        <p:spPr>
          <a:xfrm>
            <a:off x="267831" y="4083442"/>
            <a:ext cx="6214449" cy="1815882"/>
          </a:xfrm>
          <a:prstGeom prst="rect">
            <a:avLst/>
          </a:prstGeom>
        </p:spPr>
        <p:txBody>
          <a:bodyPr wrap="square">
            <a:spAutoFit/>
          </a:bodyPr>
          <a:lstStyle/>
          <a:p>
            <a:r>
              <a:rPr lang="uk-UA" sz="1600" dirty="0"/>
              <a:t>Ми закінчили з комутатором і можемо переходити до настроювання конфігурації нашого маршрутизатора, щоб забезпечити зв'язок з нашим комутатором та дозволити всьому трафіку VLAN проходити та маршрутизуватися за необхідності. Створення транка на порті маршрутизатора не дуже відрізняється від процесу, описаного вище - хоча ми </a:t>
            </a:r>
            <a:r>
              <a:rPr lang="uk-UA" sz="1600" dirty="0" smtClean="0"/>
              <a:t>налаштували транк </a:t>
            </a:r>
            <a:r>
              <a:rPr lang="uk-UA" sz="1600" dirty="0"/>
              <a:t>на одному фізичному інтерфейсі, ми повинні створити підінтерфейс (</a:t>
            </a:r>
            <a:r>
              <a:rPr lang="uk-UA" sz="1600" b="1" dirty="0"/>
              <a:t>sub-interface</a:t>
            </a:r>
            <a:r>
              <a:rPr lang="uk-UA" sz="1600" dirty="0"/>
              <a:t>) для кожного VLAN.</a:t>
            </a:r>
          </a:p>
        </p:txBody>
      </p:sp>
    </p:spTree>
    <p:extLst>
      <p:ext uri="{BB962C8B-B14F-4D97-AF65-F5344CB8AC3E}">
        <p14:creationId xmlns:p14="http://schemas.microsoft.com/office/powerpoint/2010/main" val="19065093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dirty="0"/>
              <a:t>Щоб сформувати транк із нашим комутатором, необхідно створити один підінтерфейс для кожного VLAN, налаштованого на нашому комутаторі. Після створення підінтерфейсу ми призначаємо йому IP-адресу та встановлюємо тип інкапсуляції 802.1Q і вказуємо номер VLAN, до якого належить підінтерфейс. </a:t>
            </a:r>
            <a:endParaRPr lang="uk-UA" sz="1600" dirty="0" smtClean="0"/>
          </a:p>
          <a:p>
            <a:pPr marL="0" indent="0">
              <a:buNone/>
            </a:pPr>
            <a:r>
              <a:rPr lang="uk-UA" sz="1600" dirty="0" smtClean="0"/>
              <a:t>Наприклад</a:t>
            </a:r>
            <a:r>
              <a:rPr lang="uk-UA" sz="1600" dirty="0"/>
              <a:t>, команда </a:t>
            </a:r>
            <a:r>
              <a:rPr lang="uk-UA" sz="1600" b="1" dirty="0"/>
              <a:t>encapsulation dot1q 2 </a:t>
            </a:r>
            <a:r>
              <a:rPr lang="uk-UA" sz="1600" dirty="0"/>
              <a:t>визначає інкапсуляцію 802.1Q і встановлює під-інтерфейс VLAN 2</a:t>
            </a:r>
            <a:r>
              <a:rPr lang="uk-UA" sz="1600" dirty="0" smtClean="0"/>
              <a:t>.</a:t>
            </a:r>
          </a:p>
          <a:p>
            <a:pPr marL="0" indent="0">
              <a:buNone/>
            </a:pPr>
            <a:r>
              <a:rPr lang="uk-UA" sz="1600" dirty="0" smtClean="0"/>
              <a:t> </a:t>
            </a:r>
            <a:r>
              <a:rPr lang="uk-UA" sz="1600" dirty="0"/>
              <a:t>Параметр</a:t>
            </a:r>
            <a:r>
              <a:rPr lang="uk-UA" sz="1600" b="1" dirty="0"/>
              <a:t> native </a:t>
            </a:r>
            <a:r>
              <a:rPr lang="uk-UA" sz="1600" dirty="0"/>
              <a:t>який ми використовували для підінтерфейсу gigabitethernet0/1.1, повідомляє маршрутизатору, що нативний vlan - це VLAN 1. Це параметр за замовчуванням на кожному комутаторі Cisco і тому повинен співпадати з маршрутизатором. </a:t>
            </a:r>
            <a:endParaRPr lang="uk-UA" sz="1600" dirty="0" smtClean="0"/>
          </a:p>
          <a:p>
            <a:pPr marL="0" indent="0">
              <a:buNone/>
            </a:pPr>
            <a:r>
              <a:rPr lang="uk-UA" sz="1600" dirty="0" smtClean="0"/>
              <a:t>Для </a:t>
            </a:r>
            <a:r>
              <a:rPr lang="uk-UA" sz="1600" dirty="0"/>
              <a:t>перевірки можна використовувати на роутері команду </a:t>
            </a:r>
            <a:r>
              <a:rPr lang="uk-UA" sz="1600" b="1" dirty="0"/>
              <a:t>show vlans</a:t>
            </a:r>
            <a:r>
              <a:rPr lang="uk-UA" sz="1600" dirty="0"/>
              <a:t>, де будуть відображені створені нами підінтерфейси, а також за допомогою команди </a:t>
            </a:r>
            <a:r>
              <a:rPr lang="uk-UA" sz="1600" b="1" dirty="0"/>
              <a:t>show ip route </a:t>
            </a:r>
            <a:r>
              <a:rPr lang="uk-UA" sz="1600" dirty="0"/>
              <a:t>в таблиці маршрутизації ми повинні побачити наші підінтерфейси. </a:t>
            </a:r>
            <a:endParaRPr lang="uk-UA" sz="1600" dirty="0" smtClean="0"/>
          </a:p>
          <a:p>
            <a:pPr marL="0" indent="0">
              <a:buNone/>
            </a:pPr>
            <a:r>
              <a:rPr lang="uk-UA" sz="1600" dirty="0" smtClean="0"/>
              <a:t>Готово</a:t>
            </a:r>
            <a:r>
              <a:rPr lang="uk-UA" sz="1600" dirty="0"/>
              <a:t>! Тепер за допомогою роутера ми можемо маршрутизувати файли між різними VLAN.</a:t>
            </a:r>
          </a:p>
        </p:txBody>
      </p:sp>
    </p:spTree>
    <p:extLst>
      <p:ext uri="{BB962C8B-B14F-4D97-AF65-F5344CB8AC3E}">
        <p14:creationId xmlns:p14="http://schemas.microsoft.com/office/powerpoint/2010/main" val="9751240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lgn="ctr">
              <a:buNone/>
            </a:pPr>
            <a:r>
              <a:rPr lang="uk-UA" sz="1600" b="1" dirty="0"/>
              <a:t>ПРИНЦИП РОБОТИ VLAN ДЛЯ ПЕРЕДАЧІ ДАНИХ І ГОЛОСУ </a:t>
            </a:r>
            <a:endParaRPr lang="uk-UA" sz="1600" b="1" dirty="0" smtClean="0"/>
          </a:p>
          <a:p>
            <a:pPr marL="0" indent="0">
              <a:buNone/>
            </a:pPr>
            <a:r>
              <a:rPr lang="uk-UA" sz="1600" dirty="0" smtClean="0"/>
              <a:t>До </a:t>
            </a:r>
            <a:r>
              <a:rPr lang="uk-UA" sz="1600" dirty="0"/>
              <a:t>IP-телефонії комп'ютер та телефон розташовувалися на одному робочому місці. Телефон підключався за спеціальним телефонним кабелем (телефонний UTP-кабель). Причому цей телефон був підключений до спеціального голосового пристрою (часто називається voice switch або приватною телефонною станцією private branch exchange [PBX]). ПК, звичайно ж, підключався за допомогою Ethernet кабелю (UTP крученої пари) до звичайного комутатора локальної мережі, який знаходився в комутаційній шафі - іноді в тій же комутаційній шафі, що і голосовий комутатор (voice switch). На малюнку показано цю ідею.</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1912" y="1760488"/>
            <a:ext cx="5467022" cy="1655606"/>
          </a:xfrm>
          <a:prstGeom prst="rect">
            <a:avLst/>
          </a:prstGeom>
        </p:spPr>
      </p:pic>
      <p:sp>
        <p:nvSpPr>
          <p:cNvPr id="4" name="Rectangle 3"/>
          <p:cNvSpPr/>
          <p:nvPr/>
        </p:nvSpPr>
        <p:spPr>
          <a:xfrm>
            <a:off x="148747" y="3529808"/>
            <a:ext cx="11966179" cy="2554545"/>
          </a:xfrm>
          <a:prstGeom prst="rect">
            <a:avLst/>
          </a:prstGeom>
        </p:spPr>
        <p:txBody>
          <a:bodyPr wrap="square">
            <a:spAutoFit/>
          </a:bodyPr>
          <a:lstStyle/>
          <a:p>
            <a:r>
              <a:rPr lang="uk-UA" sz="1600" dirty="0"/>
              <a:t>Припустимо, що у нас є три віртуальні мережі VLAN1, VLAN2 та VLAN3. Віртуальні мережі VLAN 1 і VLAN 3 містять дві пари ПК, які підключаються до комутатора через окремі інтерфейси. Для мережі VLAN 1 відведено чотири інтерфейси "fa0/12", "fa0/11", "fa0/22" та "fa0/21" відповідно. Аналогічно, 4 інтерфейси відведені для мережі VLAN 3 - "fa0/15", "fa0/16", "fa0/23" та "fa0/24" відповідно. Мережа VLAN 2 складається з двох ПК, які підключаються до комутатора через інтерфейси Fa0/13 і Fa0/14. Два комутатора з'єднані між собою через магістраль, та інтерфейси "Gi0/1" та "Gi0/2</a:t>
            </a:r>
            <a:r>
              <a:rPr lang="uk-UA" sz="1600" dirty="0" smtClean="0"/>
              <a:t>".</a:t>
            </a:r>
          </a:p>
          <a:p>
            <a:r>
              <a:rPr lang="uk-UA" sz="1600" dirty="0" smtClean="0"/>
              <a:t> </a:t>
            </a:r>
            <a:r>
              <a:rPr lang="uk-UA" sz="1600" dirty="0"/>
              <a:t>Термін IP-телефонія відноситься до галузі </a:t>
            </a:r>
            <a:r>
              <a:rPr lang="uk-UA" sz="1600" dirty="0" smtClean="0"/>
              <a:t>мереж, </a:t>
            </a:r>
            <a:r>
              <a:rPr lang="uk-UA" sz="1600" dirty="0"/>
              <a:t>в </a:t>
            </a:r>
            <a:r>
              <a:rPr lang="uk-UA" sz="1600" dirty="0" smtClean="0"/>
              <a:t>яких </a:t>
            </a:r>
            <a:r>
              <a:rPr lang="uk-UA" sz="1600" dirty="0"/>
              <a:t>телефони використовують IP-пакети для передачі та прийому голосу, представленого бітами частини даних IP-пакета. Телефони підключаються до мережі, як і більшість інших пристроїв кінцевих користувачів, використовуючи кабель Ethernet або Wi-Fi. Нові IP-телефони не підключаються безпосередньо до кабелю до голосового комутатора, а підключаються до стандартної IP-мережі за допомогою кабелю Ethernet та порту Ethernet, вбудованого в телефон. Після цього телефони зв'язуються по IP-мережі з програмним забезпеченням, яке замінило операції виклику та інші функції АТС. </a:t>
            </a:r>
            <a:endParaRPr lang="uk-UA" sz="1600" dirty="0" smtClean="0"/>
          </a:p>
        </p:txBody>
      </p:sp>
    </p:spTree>
    <p:extLst>
      <p:ext uri="{BB962C8B-B14F-4D97-AF65-F5344CB8AC3E}">
        <p14:creationId xmlns:p14="http://schemas.microsoft.com/office/powerpoint/2010/main" val="42490454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dirty="0"/>
              <a:t>Перехід від використання стаціонарних телефонів, які працювали (деякі працюють до сьогодні) з використанням телефонних кабелів до нових IP-телефонів (які потребували UTP-кабелів, що підтримують Ethernet) викликав деякі проблеми в </a:t>
            </a:r>
            <a:r>
              <a:rPr lang="uk-UA" sz="1600" dirty="0" smtClean="0"/>
              <a:t>офісах.Зокрема</a:t>
            </a:r>
            <a:r>
              <a:rPr lang="uk-UA" sz="1600" dirty="0"/>
              <a:t>: </a:t>
            </a:r>
            <a:endParaRPr lang="uk-UA" sz="1600" dirty="0" smtClean="0"/>
          </a:p>
          <a:p>
            <a:r>
              <a:rPr lang="uk-UA" sz="1600" dirty="0" smtClean="0"/>
              <a:t>Старі</a:t>
            </a:r>
            <a:r>
              <a:rPr lang="uk-UA" sz="1600" dirty="0"/>
              <a:t>, не IP-телефони, використовували категорію UTP-кабелів, у яких частотний діапазон не підтримував швидкість передачі даних 100-Mbps або 1000-Mbps. </a:t>
            </a:r>
            <a:endParaRPr lang="uk-UA" sz="1600" dirty="0" smtClean="0"/>
          </a:p>
          <a:p>
            <a:r>
              <a:rPr lang="uk-UA" sz="1600" dirty="0" smtClean="0"/>
              <a:t>У </a:t>
            </a:r>
            <a:r>
              <a:rPr lang="uk-UA" sz="1600" dirty="0"/>
              <a:t>більшості офісів був один кабель UTP, що йде від комутаційної шафи до кожного столу. Тепер же на два пристрої (ПК та IP-телефон) потрібно два кабелі від робочого столу до комутаційної шафи. </a:t>
            </a:r>
            <a:endParaRPr lang="uk-UA" sz="1600" dirty="0" smtClean="0"/>
          </a:p>
          <a:p>
            <a:r>
              <a:rPr lang="uk-UA" sz="1600" dirty="0" smtClean="0"/>
              <a:t>Прокладання </a:t>
            </a:r>
            <a:r>
              <a:rPr lang="uk-UA" sz="1600" dirty="0"/>
              <a:t>нового кабелю до кожного робочого місця викличе додаткові фінансові витрати, і плюс знадобиться більше портів комутатора. </a:t>
            </a:r>
            <a:endParaRPr lang="uk-UA" sz="1600" dirty="0" smtClean="0"/>
          </a:p>
          <a:p>
            <a:pPr marL="0" indent="0">
              <a:buNone/>
            </a:pPr>
            <a:r>
              <a:rPr lang="uk-UA" sz="1600" dirty="0" smtClean="0"/>
              <a:t>Щоб </a:t>
            </a:r>
            <a:r>
              <a:rPr lang="uk-UA" sz="1600" dirty="0"/>
              <a:t>вирішити цю проблему, компанія Cisco вбудувала невеликі трипортові комутатори у кожен телефон. </a:t>
            </a:r>
            <a:endParaRPr lang="uk-UA" sz="1600" dirty="0" smtClean="0"/>
          </a:p>
          <a:p>
            <a:pPr marL="0" indent="0">
              <a:buNone/>
            </a:pPr>
            <a:r>
              <a:rPr lang="uk-UA" sz="1600" dirty="0" smtClean="0"/>
              <a:t>IP-телефони </a:t>
            </a:r>
            <a:r>
              <a:rPr lang="uk-UA" sz="1600" dirty="0"/>
              <a:t>включають невеликий комутатор локальної мережі, розташований в нижній частині телефону. На </a:t>
            </a:r>
            <a:r>
              <a:rPr lang="uk-UA" sz="1600" dirty="0" smtClean="0"/>
              <a:t>рисунку </a:t>
            </a:r>
            <a:r>
              <a:rPr lang="uk-UA" sz="1600" dirty="0"/>
              <a:t>показані основні кабелі, причому кабель комутаційної шафи підключається безпосередньо до одного фізичного порту вбудованого комутатора телефону, ПК підключається патч-кордом до іншого фізичного порту телефону, а внутрішній процесор телефону приєднується до внутрішнього порту комутатора телефону.</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4667" y="3883700"/>
            <a:ext cx="5831234" cy="1837029"/>
          </a:xfrm>
          <a:prstGeom prst="rect">
            <a:avLst/>
          </a:prstGeom>
        </p:spPr>
      </p:pic>
    </p:spTree>
    <p:extLst>
      <p:ext uri="{BB962C8B-B14F-4D97-AF65-F5344CB8AC3E}">
        <p14:creationId xmlns:p14="http://schemas.microsoft.com/office/powerpoint/2010/main" val="22872869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dirty="0"/>
              <a:t>Компанії, що використовують IP-телефонію, тепер можуть підключати два пристрої до одного порту доступу. Крім того, найкращі практики Cisco для проектування IP-телефонії радять помістити телефони в один VLAN, а ПК в інший VLAN. Щоб це працювало, порт комутатора діє частково в режимі доступу (для трафіку ПК) і частково як магістраль (для трафіку телефону). </a:t>
            </a:r>
            <a:endParaRPr lang="uk-UA" sz="1600" dirty="0" smtClean="0"/>
          </a:p>
          <a:p>
            <a:pPr marL="0" indent="0">
              <a:buNone/>
            </a:pPr>
            <a:r>
              <a:rPr lang="uk-UA" sz="1600" dirty="0" smtClean="0"/>
              <a:t>Особливості </a:t>
            </a:r>
            <a:r>
              <a:rPr lang="uk-UA" sz="1600" dirty="0"/>
              <a:t>налаштування VLAN на цьому порту: </a:t>
            </a:r>
            <a:endParaRPr lang="uk-UA" sz="1600" dirty="0" smtClean="0"/>
          </a:p>
          <a:p>
            <a:r>
              <a:rPr lang="uk-UA" sz="1600" dirty="0" smtClean="0"/>
              <a:t>VLAN </a:t>
            </a:r>
            <a:r>
              <a:rPr lang="uk-UA" sz="1600" dirty="0"/>
              <a:t>передачі даних: та сама ідея налаштування, що і VLAN доступу на access порту, але визначена як VLAN на цьому каналі для пересилання трафіку для пристрою, підключеного до телефону на робочому місці (зазвичай ПК користувача). </a:t>
            </a:r>
            <a:endParaRPr lang="uk-UA" sz="1600" dirty="0" smtClean="0"/>
          </a:p>
          <a:p>
            <a:r>
              <a:rPr lang="uk-UA" sz="1600" dirty="0" smtClean="0"/>
              <a:t>Voice </a:t>
            </a:r>
            <a:r>
              <a:rPr lang="uk-UA" sz="1600" dirty="0"/>
              <a:t>VLAN: VLAN для надсилання трафіку телефону. Трафік цієї VLAN зазвичай позначається заголовком 802.1 Q.</a:t>
            </a:r>
          </a:p>
        </p:txBody>
      </p:sp>
      <p:pic>
        <p:nvPicPr>
          <p:cNvPr id="20482" name="Picture 2" descr="типичная конструкция локальной се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3562" y="2374271"/>
            <a:ext cx="5248275" cy="334327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67832" y="5767623"/>
            <a:ext cx="11728010" cy="584775"/>
          </a:xfrm>
          <a:prstGeom prst="rect">
            <a:avLst/>
          </a:prstGeom>
        </p:spPr>
        <p:txBody>
          <a:bodyPr wrap="square">
            <a:spAutoFit/>
          </a:bodyPr>
          <a:lstStyle/>
          <a:p>
            <a:r>
              <a:rPr lang="uk-UA" sz="1600" dirty="0"/>
              <a:t>На малюнку зображено типову конструкцію локальної мережі. Є комутатор, підключений до двох послідовних рівнів мереж, VLAN 11 і VLAN 10, де мережа VLAN 11-Voice VLAN, що містить 4 IP-телефони, і мережа VLAN 10 - Data VLAN, що складається з 4 ПК.</a:t>
            </a:r>
          </a:p>
        </p:txBody>
      </p:sp>
    </p:spTree>
    <p:extLst>
      <p:ext uri="{BB962C8B-B14F-4D97-AF65-F5344CB8AC3E}">
        <p14:creationId xmlns:p14="http://schemas.microsoft.com/office/powerpoint/2010/main" val="29112397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dirty="0"/>
              <a:t>НАЛАШТУВАННЯ І ПЕРЕВІРКА РОБОТИ DATA І VOICE VLAN </a:t>
            </a:r>
            <a:endParaRPr lang="uk-UA" sz="1600" dirty="0" smtClean="0"/>
          </a:p>
          <a:p>
            <a:pPr marL="0" indent="0">
              <a:buNone/>
            </a:pPr>
            <a:r>
              <a:rPr lang="uk-UA" sz="1600" dirty="0" smtClean="0"/>
              <a:t>Для </a:t>
            </a:r>
            <a:r>
              <a:rPr lang="uk-UA" sz="1600" dirty="0"/>
              <a:t>налаштування порту комутатора, який зможе пропускати голосовий трафік та інформаційні дані, необхідно застосувати лише кілька простих команд. Проте розібратися в командах, що дозволяють переглянути налаштування режиму роботи порту, непросто, оскільки порт діє як access порт у багатьох відношеннях. </a:t>
            </a:r>
            <a:endParaRPr lang="uk-UA" sz="1600" dirty="0" smtClean="0"/>
          </a:p>
          <a:p>
            <a:pPr marL="0" indent="0">
              <a:buNone/>
            </a:pPr>
            <a:r>
              <a:rPr lang="uk-UA" sz="1600" dirty="0" smtClean="0"/>
              <a:t>Нижче </a:t>
            </a:r>
            <a:r>
              <a:rPr lang="uk-UA" sz="1600" dirty="0"/>
              <a:t>наведено приклад налаштування. У цьому прикладі використовуються чотири порти комутатора F0/1F0/4, які мають базові налаштування за замовчуванням. Потім додаються відповідні VLAN: VLAN 10 Data Vlan, VLAN 11- Voice Vlan. Далі всі чотири порти налаштовуються як порти доступу та визначається VLAN доступу (Vlan 10 Date Vlan). Наприкінці налаштування визначаємо на порт VLAN передачі голосових даних (Vlan 11- Voice Vlan). Цей приклад ілюструє роботу мережі, </a:t>
            </a:r>
            <a:r>
              <a:rPr lang="uk-UA" sz="1600" dirty="0" smtClean="0"/>
              <a:t>зображеного </a:t>
            </a:r>
            <a:r>
              <a:rPr lang="uk-UA" sz="1600" dirty="0"/>
              <a:t>на </a:t>
            </a:r>
            <a:r>
              <a:rPr lang="uk-UA" sz="1600" dirty="0" smtClean="0"/>
              <a:t>рисунку:</a:t>
            </a:r>
            <a:endParaRPr lang="uk-UA" sz="1600" dirty="0"/>
          </a:p>
        </p:txBody>
      </p:sp>
      <p:pic>
        <p:nvPicPr>
          <p:cNvPr id="21506" name="Picture 2" descr="пример настройк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7832" y="2593850"/>
            <a:ext cx="6772275" cy="2352675"/>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8814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dirty="0" smtClean="0"/>
              <a:t>2. </a:t>
            </a:r>
            <a:r>
              <a:rPr lang="uk-UA" sz="1600" dirty="0"/>
              <a:t>Створення віртуальної мережі для пристроїв, підключених до різних комутаторів: </a:t>
            </a:r>
            <a:endParaRPr lang="uk-UA" sz="1600" dirty="0" smtClean="0"/>
          </a:p>
          <a:p>
            <a:pPr marL="0" indent="0">
              <a:buNone/>
            </a:pPr>
            <a:r>
              <a:rPr lang="uk-UA" sz="1600" dirty="0" smtClean="0"/>
              <a:t>Припустимо</a:t>
            </a:r>
            <a:r>
              <a:rPr lang="uk-UA" sz="1600" dirty="0"/>
              <a:t>, у взятій нами приклад компанії з розробки комп'ютерних ігор відбулося розширення штату – найняли кількох нових працівників – програмістів та художників. Їх розмістили в сусідньому кабінеті, і, відповідно, виділили для роботи свій комутатор. У цьому випадку можна створити віртуальні мережі для відділів організації, в яких з'явилися нові робочі станції, навіть якщо вони фізично підключені до іншого комутатора. І тут працівники різних відділів </a:t>
            </a:r>
            <a:r>
              <a:rPr lang="uk-UA" sz="1600" dirty="0" smtClean="0"/>
              <a:t>не будуть бачити </a:t>
            </a:r>
            <a:r>
              <a:rPr lang="uk-UA" sz="1600" dirty="0"/>
              <a:t>у мережі комп'ютери сторонньої групи, навіть якщо вони фізично перебувають у одному кабінеті.</a:t>
            </a:r>
          </a:p>
        </p:txBody>
      </p:sp>
      <p:pic>
        <p:nvPicPr>
          <p:cNvPr id="2050" name="Picture 2" descr="VLAN-ы на разных коммутаторах"/>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0755" y="2046836"/>
            <a:ext cx="8561884" cy="34033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54143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dirty="0"/>
              <a:t>При перевірці стану порту комутатора, з прикладу вище, побачимо різницю у інформації вихідних даних, що відображається, в порівнянні з налаштуваннями за замовчуванням порту доступу і магістрального порту. Наприклад, команда </a:t>
            </a:r>
            <a:r>
              <a:rPr lang="uk-UA" sz="1600" b="1" dirty="0"/>
              <a:t>show interfaces switchport</a:t>
            </a:r>
            <a:r>
              <a:rPr lang="uk-UA" sz="1600" dirty="0"/>
              <a:t> показує докладні відомості про роботу інтерфейсу, включаючи інформацію про порти доступу. У прикладі 2 відображені ці деталі (підкреслені) для порту F0/4 після додавання налаштувань першого прикладу.</a:t>
            </a:r>
          </a:p>
        </p:txBody>
      </p:sp>
      <p:pic>
        <p:nvPicPr>
          <p:cNvPr id="22530" name="Picture 2" descr="show interfaces switchport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7832" y="1316556"/>
            <a:ext cx="5524500" cy="3152775"/>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2" name="Rectangle 1"/>
          <p:cNvSpPr/>
          <p:nvPr/>
        </p:nvSpPr>
        <p:spPr>
          <a:xfrm>
            <a:off x="267832" y="5069443"/>
            <a:ext cx="11583154" cy="1323439"/>
          </a:xfrm>
          <a:prstGeom prst="rect">
            <a:avLst/>
          </a:prstGeom>
        </p:spPr>
        <p:txBody>
          <a:bodyPr wrap="square">
            <a:spAutoFit/>
          </a:bodyPr>
          <a:lstStyle/>
          <a:p>
            <a:r>
              <a:rPr lang="uk-UA" sz="1600" dirty="0"/>
              <a:t>Перші три виділені рядки у вихідних даних відображають деталі налаштування, що відповідають будь-якому порту доступу. Команда </a:t>
            </a:r>
            <a:r>
              <a:rPr lang="uk-UA" sz="1600" b="1" dirty="0"/>
              <a:t>switchport mode acc</a:t>
            </a:r>
            <a:r>
              <a:rPr lang="uk-UA" sz="1600" dirty="0"/>
              <a:t>ess переводить порт режим порту доступу. </a:t>
            </a:r>
            <a:endParaRPr lang="uk-UA" sz="1600" dirty="0" smtClean="0"/>
          </a:p>
          <a:p>
            <a:r>
              <a:rPr lang="uk-UA" sz="1600" dirty="0" smtClean="0"/>
              <a:t>Далі</a:t>
            </a:r>
            <a:r>
              <a:rPr lang="uk-UA" sz="1600" dirty="0"/>
              <a:t>, як показано в третьому виділеному рядку, команда </a:t>
            </a:r>
            <a:r>
              <a:rPr lang="uk-UA" sz="1600" b="1" dirty="0"/>
              <a:t>switchport access vlan 10 </a:t>
            </a:r>
            <a:r>
              <a:rPr lang="uk-UA" sz="1600" dirty="0"/>
              <a:t>визначила режим доступу VLAN. Четвертий виділений рядок показує новий фрагмент інформації: ідентифікатор </a:t>
            </a:r>
            <a:r>
              <a:rPr lang="uk-UA" sz="1600" b="1" dirty="0"/>
              <a:t>Voice VLAN</a:t>
            </a:r>
            <a:r>
              <a:rPr lang="uk-UA" sz="1600" dirty="0"/>
              <a:t>, активований командою </a:t>
            </a:r>
            <a:r>
              <a:rPr lang="uk-UA" sz="1600" b="1" dirty="0"/>
              <a:t>switchport voice vlan 11</a:t>
            </a:r>
            <a:r>
              <a:rPr lang="uk-UA" sz="1600" dirty="0"/>
              <a:t>. Цей невеликий рядок є єдиною інформацією про зміну стану порту.</a:t>
            </a:r>
          </a:p>
        </p:txBody>
      </p:sp>
    </p:spTree>
    <p:extLst>
      <p:ext uri="{BB962C8B-B14F-4D97-AF65-F5344CB8AC3E}">
        <p14:creationId xmlns:p14="http://schemas.microsoft.com/office/powerpoint/2010/main" val="7942130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lgn="ctr">
              <a:buNone/>
            </a:pPr>
            <a:r>
              <a:rPr lang="uk-UA" sz="1600" b="1" dirty="0"/>
              <a:t>Налаштування voice vlan на Cisco </a:t>
            </a:r>
            <a:endParaRPr lang="uk-UA" sz="1600" b="1" dirty="0" smtClean="0"/>
          </a:p>
          <a:p>
            <a:pPr marL="0" indent="0">
              <a:buNone/>
            </a:pPr>
            <a:r>
              <a:rPr lang="uk-UA" sz="1600" dirty="0" smtClean="0"/>
              <a:t>Розглянемо голосовий </a:t>
            </a:r>
            <a:r>
              <a:rPr lang="uk-UA" sz="1600" dirty="0"/>
              <a:t>трафік у класичних корпоративних мережах, а саме про його сегрегацію від звичайного дата трафіку та включення телефонів у </a:t>
            </a:r>
            <a:r>
              <a:rPr lang="uk-UA" sz="1600" dirty="0" smtClean="0"/>
              <a:t>самій корпоративній мережі. </a:t>
            </a:r>
          </a:p>
          <a:p>
            <a:pPr marL="0" indent="0">
              <a:buNone/>
            </a:pPr>
            <a:r>
              <a:rPr lang="uk-UA" sz="1600" dirty="0" smtClean="0"/>
              <a:t>Зазвичай</a:t>
            </a:r>
            <a:r>
              <a:rPr lang="uk-UA" sz="1600" dirty="0"/>
              <a:t>, телефони знаходяться на столі поруч із комп'ютером на робочому столі, підключаються такою ж крученою парою (UTP), що і комп'ютер, і теж використовують протокол Ethernet. Для підключення телефону до комутатора існує дві опції - підключення обладнання до світильника «паралельно», використовуючи два кабелі або підключивши телефон і комп'ютер «послідовно</a:t>
            </a:r>
            <a:r>
              <a:rPr lang="uk-UA" sz="1600" dirty="0" smtClean="0"/>
              <a:t>»:</a:t>
            </a:r>
          </a:p>
          <a:p>
            <a:pPr marL="0" indent="0">
              <a:buNone/>
            </a:pPr>
            <a:endParaRPr lang="uk-UA" sz="1600" dirty="0"/>
          </a:p>
          <a:p>
            <a:pPr marL="0" indent="0">
              <a:buNone/>
            </a:pPr>
            <a:endParaRPr lang="uk-UA" sz="1600" dirty="0" smtClean="0"/>
          </a:p>
          <a:p>
            <a:pPr marL="0" indent="0">
              <a:buNone/>
            </a:pPr>
            <a:endParaRPr lang="uk-UA" sz="1600" dirty="0"/>
          </a:p>
          <a:p>
            <a:pPr marL="0" indent="0">
              <a:buNone/>
            </a:pPr>
            <a:endParaRPr lang="uk-UA" sz="1600" dirty="0" smtClean="0"/>
          </a:p>
          <a:p>
            <a:pPr marL="0" indent="0">
              <a:buNone/>
            </a:pPr>
            <a:endParaRPr lang="uk-UA" sz="1600" dirty="0"/>
          </a:p>
          <a:p>
            <a:pPr marL="0" indent="0">
              <a:buNone/>
            </a:pPr>
            <a:endParaRPr lang="uk-UA" sz="1600" dirty="0" smtClean="0"/>
          </a:p>
          <a:p>
            <a:pPr marL="0" indent="0">
              <a:buNone/>
            </a:pPr>
            <a:r>
              <a:rPr lang="uk-UA" sz="1600" dirty="0"/>
              <a:t>Перший «паралельний» сценарій запрацює, але є кілька великих недоліків – додатковий кабель та зайнятий порт на комутаторі. Тому більшість IP-телефонів, включаючи Cisco, мають маленький комутатор на 3 порти всередині IP-телефону.</a:t>
            </a:r>
          </a:p>
        </p:txBody>
      </p:sp>
      <p:pic>
        <p:nvPicPr>
          <p:cNvPr id="2" name="Picture 1"/>
          <p:cNvPicPr>
            <a:picLocks noChangeAspect="1"/>
          </p:cNvPicPr>
          <p:nvPr/>
        </p:nvPicPr>
        <p:blipFill>
          <a:blip r:embed="rId2"/>
          <a:stretch>
            <a:fillRect/>
          </a:stretch>
        </p:blipFill>
        <p:spPr>
          <a:xfrm>
            <a:off x="386281" y="1837854"/>
            <a:ext cx="3735469" cy="2123650"/>
          </a:xfrm>
          <a:prstGeom prst="rect">
            <a:avLst/>
          </a:prstGeom>
        </p:spPr>
      </p:pic>
      <p:pic>
        <p:nvPicPr>
          <p:cNvPr id="4" name="Picture 3"/>
          <p:cNvPicPr>
            <a:picLocks noChangeAspect="1"/>
          </p:cNvPicPr>
          <p:nvPr/>
        </p:nvPicPr>
        <p:blipFill>
          <a:blip r:embed="rId3"/>
          <a:stretch>
            <a:fillRect/>
          </a:stretch>
        </p:blipFill>
        <p:spPr>
          <a:xfrm>
            <a:off x="386282" y="4444945"/>
            <a:ext cx="5218716" cy="932814"/>
          </a:xfrm>
          <a:prstGeom prst="rect">
            <a:avLst/>
          </a:prstGeom>
        </p:spPr>
      </p:pic>
      <p:sp>
        <p:nvSpPr>
          <p:cNvPr id="5" name="Rectangle 4"/>
          <p:cNvSpPr/>
          <p:nvPr/>
        </p:nvSpPr>
        <p:spPr>
          <a:xfrm>
            <a:off x="267832" y="5572469"/>
            <a:ext cx="6096000" cy="830997"/>
          </a:xfrm>
          <a:prstGeom prst="rect">
            <a:avLst/>
          </a:prstGeom>
        </p:spPr>
        <p:txBody>
          <a:bodyPr>
            <a:spAutoFit/>
          </a:bodyPr>
          <a:lstStyle/>
          <a:p>
            <a:pPr marL="285750" indent="-285750">
              <a:buFont typeface="Arial" panose="020B0604020202020204" pitchFamily="34" charset="0"/>
              <a:buChar char="•"/>
            </a:pPr>
            <a:r>
              <a:rPr lang="uk-UA" sz="1600" dirty="0"/>
              <a:t>Перший порт підключається до комутатора; </a:t>
            </a:r>
            <a:endParaRPr lang="uk-UA" sz="1600" dirty="0" smtClean="0"/>
          </a:p>
          <a:p>
            <a:pPr marL="285750" indent="-285750">
              <a:buFont typeface="Arial" panose="020B0604020202020204" pitchFamily="34" charset="0"/>
              <a:buChar char="•"/>
            </a:pPr>
            <a:r>
              <a:rPr lang="uk-UA" sz="1600" dirty="0" smtClean="0"/>
              <a:t>Другий </a:t>
            </a:r>
            <a:r>
              <a:rPr lang="uk-UA" sz="1600" dirty="0"/>
              <a:t>порт підключається до комп'ютера; </a:t>
            </a:r>
            <a:endParaRPr lang="uk-UA" sz="1600" dirty="0" smtClean="0"/>
          </a:p>
          <a:p>
            <a:pPr marL="285750" indent="-285750">
              <a:buFont typeface="Arial" panose="020B0604020202020204" pitchFamily="34" charset="0"/>
              <a:buChar char="•"/>
            </a:pPr>
            <a:r>
              <a:rPr lang="uk-UA" sz="1600" dirty="0" smtClean="0"/>
              <a:t>Внутрішній </a:t>
            </a:r>
            <a:r>
              <a:rPr lang="uk-UA" sz="1600" dirty="0"/>
              <a:t>порт підключає </a:t>
            </a:r>
            <a:r>
              <a:rPr lang="uk-UA" sz="1600" dirty="0" smtClean="0"/>
              <a:t>телефон.</a:t>
            </a:r>
            <a:endParaRPr lang="uk-UA" sz="1600" dirty="0"/>
          </a:p>
        </p:txBody>
      </p:sp>
    </p:spTree>
    <p:extLst>
      <p:ext uri="{BB962C8B-B14F-4D97-AF65-F5344CB8AC3E}">
        <p14:creationId xmlns:p14="http://schemas.microsoft.com/office/powerpoint/2010/main" val="9478211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dirty="0"/>
              <a:t>Тепер </a:t>
            </a:r>
            <a:r>
              <a:rPr lang="uk-UA" sz="1600" dirty="0" smtClean="0"/>
              <a:t>розглянемопитання </a:t>
            </a:r>
            <a:r>
              <a:rPr lang="uk-UA" sz="1600" dirty="0"/>
              <a:t>розділення голосового трафіку від будь-якого іншого – і ми можемо виконати це завдання за допомогою голосового VLAN. </a:t>
            </a:r>
            <a:endParaRPr lang="uk-UA" sz="1600" dirty="0" smtClean="0"/>
          </a:p>
          <a:p>
            <a:pPr marL="0" indent="0">
              <a:buNone/>
            </a:pPr>
            <a:r>
              <a:rPr lang="uk-UA" sz="1600" dirty="0" smtClean="0"/>
              <a:t>Голосовий </a:t>
            </a:r>
            <a:r>
              <a:rPr lang="uk-UA" sz="1600" dirty="0"/>
              <a:t>VLAN також іноді позначається як AUX VLAN Подивіться на схему нижче – це те, як виглядатиме наше підключення – всі комп'ютери та звичайний трафік будуть знаходитись у VLAN 10, а голосовий трафік ми помістимо у VLAN 11</a:t>
            </a:r>
            <a:r>
              <a:rPr lang="uk-UA" sz="1600" dirty="0" smtClean="0"/>
              <a:t>.</a:t>
            </a:r>
          </a:p>
          <a:p>
            <a:pPr marL="0" indent="0">
              <a:buNone/>
            </a:pPr>
            <a:endParaRPr lang="uk-UA" sz="1600" dirty="0"/>
          </a:p>
          <a:p>
            <a:pPr marL="0" indent="0">
              <a:buNone/>
            </a:pPr>
            <a:endParaRPr lang="uk-UA" sz="1600" dirty="0" smtClean="0"/>
          </a:p>
          <a:p>
            <a:pPr marL="0" indent="0">
              <a:buNone/>
            </a:pPr>
            <a:endParaRPr lang="uk-UA" sz="1600" dirty="0"/>
          </a:p>
          <a:p>
            <a:pPr marL="0" indent="0">
              <a:buNone/>
            </a:pPr>
            <a:endParaRPr lang="uk-UA" sz="1600" dirty="0" smtClean="0"/>
          </a:p>
          <a:p>
            <a:pPr marL="0" indent="0">
              <a:buNone/>
            </a:pPr>
            <a:r>
              <a:rPr lang="uk-UA" sz="1600" dirty="0" smtClean="0"/>
              <a:t>Між </a:t>
            </a:r>
            <a:r>
              <a:rPr lang="uk-UA" sz="1600" dirty="0"/>
              <a:t>комутатором та телефоном у нас є </a:t>
            </a:r>
            <a:r>
              <a:rPr lang="uk-UA" sz="1600" dirty="0" smtClean="0"/>
              <a:t>транк. </a:t>
            </a:r>
            <a:r>
              <a:rPr lang="uk-UA" sz="1600" dirty="0"/>
              <a:t>Порт на телефоні, який підключається до комп'ютера, є портом доступу. Телефон передає весь трафік з комп'ютера на комутатор без будь-яких міток, непоміченим. Трафік із самого телефону завжди буде позначатись, і в </a:t>
            </a:r>
            <a:r>
              <a:rPr lang="uk-UA" sz="1600" dirty="0" smtClean="0"/>
              <a:t>транку </a:t>
            </a:r>
            <a:r>
              <a:rPr lang="uk-UA" sz="1600" dirty="0"/>
              <a:t>будуть дозволені лише два вищезгадані VLANи. </a:t>
            </a:r>
            <a:endParaRPr lang="uk-UA" sz="1600" dirty="0" smtClean="0"/>
          </a:p>
          <a:p>
            <a:pPr marL="0" indent="0">
              <a:buNone/>
            </a:pPr>
            <a:r>
              <a:rPr lang="uk-UA" sz="1600" dirty="0" smtClean="0"/>
              <a:t>НАЛАШТУВАННЯ </a:t>
            </a:r>
          </a:p>
          <a:p>
            <a:pPr marL="0" indent="0">
              <a:buNone/>
            </a:pPr>
            <a:r>
              <a:rPr lang="uk-UA" sz="1600" dirty="0" smtClean="0"/>
              <a:t>Налаштуємо </a:t>
            </a:r>
            <a:r>
              <a:rPr lang="uk-UA" sz="1600" dirty="0"/>
              <a:t>порт на комутаторі, де ми будемо використовувати VLAN 10 і 11. </a:t>
            </a:r>
            <a:endParaRPr lang="uk-UA" sz="1600" dirty="0" smtClean="0"/>
          </a:p>
          <a:p>
            <a:pPr marL="0" indent="0">
              <a:buNone/>
            </a:pPr>
            <a:r>
              <a:rPr lang="uk-UA" sz="1600" dirty="0" smtClean="0"/>
              <a:t>Спочатку </a:t>
            </a:r>
            <a:r>
              <a:rPr lang="uk-UA" sz="1600" dirty="0"/>
              <a:t>ми створюємо дані VLANи:</a:t>
            </a:r>
          </a:p>
        </p:txBody>
      </p:sp>
      <p:pic>
        <p:nvPicPr>
          <p:cNvPr id="2" name="Picture 1"/>
          <p:cNvPicPr>
            <a:picLocks noChangeAspect="1"/>
          </p:cNvPicPr>
          <p:nvPr/>
        </p:nvPicPr>
        <p:blipFill>
          <a:blip r:embed="rId2"/>
          <a:stretch>
            <a:fillRect/>
          </a:stretch>
        </p:blipFill>
        <p:spPr>
          <a:xfrm>
            <a:off x="371192" y="1287762"/>
            <a:ext cx="5142368" cy="1181610"/>
          </a:xfrm>
          <a:prstGeom prst="rect">
            <a:avLst/>
          </a:prstGeom>
        </p:spPr>
      </p:pic>
      <p:sp>
        <p:nvSpPr>
          <p:cNvPr id="4" name="Rectangle 1"/>
          <p:cNvSpPr>
            <a:spLocks noChangeArrowheads="1"/>
          </p:cNvSpPr>
          <p:nvPr/>
        </p:nvSpPr>
        <p:spPr bwMode="auto">
          <a:xfrm>
            <a:off x="267832" y="4434947"/>
            <a:ext cx="2763898" cy="1384995"/>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SW1(config)#vlan 10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SW1(config-vlan)#name DATA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SW1(config-vlan)#exit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SW1(config)#vlan 11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SW1(config-vlan)#name VOICE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SW1(config-vlan)#exit</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
        <p:nvSpPr>
          <p:cNvPr id="6" name="Rectangle 5"/>
          <p:cNvSpPr/>
          <p:nvPr/>
        </p:nvSpPr>
        <p:spPr>
          <a:xfrm>
            <a:off x="4436036" y="4122639"/>
            <a:ext cx="2773580" cy="338554"/>
          </a:xfrm>
          <a:prstGeom prst="rect">
            <a:avLst/>
          </a:prstGeom>
          <a:solidFill>
            <a:schemeClr val="bg1"/>
          </a:solidFill>
        </p:spPr>
        <p:txBody>
          <a:bodyPr wrap="none">
            <a:spAutoFit/>
          </a:bodyPr>
          <a:lstStyle/>
          <a:p>
            <a:r>
              <a:rPr lang="uk-UA" sz="1600" dirty="0"/>
              <a:t>Тепер налаштуємо інтерфейс:</a:t>
            </a:r>
          </a:p>
        </p:txBody>
      </p:sp>
      <p:sp>
        <p:nvSpPr>
          <p:cNvPr id="7" name="Rectangle 2"/>
          <p:cNvSpPr>
            <a:spLocks noChangeArrowheads="1"/>
          </p:cNvSpPr>
          <p:nvPr/>
        </p:nvSpPr>
        <p:spPr bwMode="auto">
          <a:xfrm>
            <a:off x="4436036" y="4542670"/>
            <a:ext cx="3597460" cy="1169551"/>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SW1(config)#interface GigabitEthernet 0/1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SW1(config-if)#switchport mode access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SW1(config-if)#switchport access vlan 10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SW1(config-if)#switchport voice vlan 11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SW1(config-if)#exit</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
        <p:nvSpPr>
          <p:cNvPr id="8" name="Rectangle 7"/>
          <p:cNvSpPr/>
          <p:nvPr/>
        </p:nvSpPr>
        <p:spPr>
          <a:xfrm>
            <a:off x="190123" y="5819942"/>
            <a:ext cx="11805719" cy="1077218"/>
          </a:xfrm>
          <a:prstGeom prst="rect">
            <a:avLst/>
          </a:prstGeom>
        </p:spPr>
        <p:txBody>
          <a:bodyPr wrap="square">
            <a:spAutoFit/>
          </a:bodyPr>
          <a:lstStyle/>
          <a:p>
            <a:r>
              <a:rPr lang="uk-UA" sz="1600" dirty="0" smtClean="0"/>
              <a:t>Порт переключено у </a:t>
            </a:r>
            <a:r>
              <a:rPr lang="uk-UA" sz="1600" dirty="0"/>
              <a:t>режим доступу і </a:t>
            </a:r>
            <a:r>
              <a:rPr lang="uk-UA" sz="1600" dirty="0" smtClean="0"/>
              <a:t>налаштоввано </a:t>
            </a:r>
            <a:r>
              <a:rPr lang="uk-UA" sz="1600" dirty="0"/>
              <a:t>для VLAN 10. Команда </a:t>
            </a:r>
            <a:r>
              <a:rPr lang="uk-UA" sz="1600" b="1" dirty="0"/>
              <a:t>switchport voice vlan</a:t>
            </a:r>
            <a:r>
              <a:rPr lang="uk-UA" sz="1600" dirty="0"/>
              <a:t> повідомляє комутатору, щоб він використовував VLAN 11 як голосовий VLAN. Для того, щоб телефон зрозумів, який VLAN потрібно використовувати, використовуються два протоколи – Cisco Discovery Protocol (CDP) для телефонів Cisco та Link Layer Discovery Protocol (LLDP) для телефонів від інших вендорів</a:t>
            </a:r>
          </a:p>
        </p:txBody>
      </p:sp>
    </p:spTree>
    <p:extLst>
      <p:ext uri="{BB962C8B-B14F-4D97-AF65-F5344CB8AC3E}">
        <p14:creationId xmlns:p14="http://schemas.microsoft.com/office/powerpoint/2010/main" val="18932168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800" dirty="0"/>
              <a:t>ПЕРЕВІРКА ПРАЦЕЗДАТНОСТІ</a:t>
            </a:r>
          </a:p>
        </p:txBody>
      </p:sp>
      <p:sp>
        <p:nvSpPr>
          <p:cNvPr id="2" name="Rectangle 1"/>
          <p:cNvSpPr>
            <a:spLocks noChangeArrowheads="1"/>
          </p:cNvSpPr>
          <p:nvPr/>
        </p:nvSpPr>
        <p:spPr bwMode="auto">
          <a:xfrm>
            <a:off x="267832" y="517803"/>
            <a:ext cx="5230919" cy="6340197"/>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SW1#show interfaces GigabitEthernet 0/1 switchport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Name: Gi0/1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Switchport: Enabled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Mode: static access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Operational Mode: static access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Trunking Encapsulation: negotiate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Operational Trunking Encapsulation: native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Negotiation of Trunking: Off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Access Mode VLAN: 10 (DATA)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Trunking Native Mode VLAN: 1 (default)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Native VLAN tagging: enabled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Voice VLAN: 11 (VOICE)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private-vlan host-association: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private-vlan mapping: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private-vlan trunk native VLAN: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private-vlan trunk Native VLAN tagging: enabled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private-vlan trunk encapsulation: dot1q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private-vlan trunk normal VLANs: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private-vlan trunk associations: none</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Administrative private-vlan trunk mappings: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Operational private-vlan: none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Trunking VLANs Enabled: ALL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Pruning VLANs Enabled: 2-1001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Capture Mode Disabled Capture VLANs Allowed: ALL </a:t>
            </a:r>
          </a:p>
          <a:p>
            <a:pPr marL="0" marR="0" lvl="0" indent="0" algn="l" defTabSz="914400" rtl="0" eaLnBrk="0" fontAlgn="base" latinLnBrk="0" hangingPunct="0">
              <a:lnSpc>
                <a:spcPct val="100000"/>
              </a:lnSpc>
              <a:spcBef>
                <a:spcPct val="0"/>
              </a:spcBef>
              <a:spcAft>
                <a:spcPct val="0"/>
              </a:spcAft>
              <a:buClrTx/>
              <a:buSzTx/>
              <a:buFontTx/>
              <a:buNone/>
              <a:tabLst/>
            </a:pPr>
            <a:endParaRPr lang="ru-RU" altLang="ru-RU" sz="1400" dirty="0">
              <a:solidFill>
                <a:schemeClr val="bg1"/>
              </a:solidFill>
              <a:latin typeface="SFMono-Regula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Protected: false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Unknown unicast blocked: disabled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Unknown multicast blocked: disabled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Appliance trust: none</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
        <p:nvSpPr>
          <p:cNvPr id="4" name="Rectangle 3"/>
          <p:cNvSpPr/>
          <p:nvPr/>
        </p:nvSpPr>
        <p:spPr>
          <a:xfrm>
            <a:off x="5899842" y="517803"/>
            <a:ext cx="6096000" cy="1323439"/>
          </a:xfrm>
          <a:prstGeom prst="rect">
            <a:avLst/>
          </a:prstGeom>
        </p:spPr>
        <p:txBody>
          <a:bodyPr>
            <a:spAutoFit/>
          </a:bodyPr>
          <a:lstStyle/>
          <a:p>
            <a:r>
              <a:rPr lang="uk-UA" sz="1600" dirty="0"/>
              <a:t>VLAN налаштувалися коректно</a:t>
            </a:r>
            <a:r>
              <a:rPr lang="uk-UA" sz="1600" dirty="0" smtClean="0"/>
              <a:t>. Тепер </a:t>
            </a:r>
            <a:r>
              <a:rPr lang="uk-UA" sz="1600" dirty="0"/>
              <a:t>подивимося на статус транку. </a:t>
            </a:r>
            <a:r>
              <a:rPr lang="uk-UA" sz="1600" dirty="0" smtClean="0"/>
              <a:t>Вивід показує, </a:t>
            </a:r>
            <a:r>
              <a:rPr lang="uk-UA" sz="1600" dirty="0"/>
              <a:t>що порт не є транком, він </a:t>
            </a:r>
            <a:r>
              <a:rPr lang="uk-UA" sz="1600" dirty="0" smtClean="0"/>
              <a:t>відображає, </a:t>
            </a:r>
            <a:r>
              <a:rPr lang="uk-UA" sz="1600" dirty="0"/>
              <a:t>які VLANи в ньому використовуються (тобто, які </a:t>
            </a:r>
            <a:r>
              <a:rPr lang="uk-UA" sz="1600" dirty="0" smtClean="0"/>
              <a:t>були налаштувані). </a:t>
            </a:r>
            <a:r>
              <a:rPr lang="uk-UA" sz="1600" dirty="0"/>
              <a:t>Незважаючи на те, що він показаний як нетранковий, насправді він все-таки є транком.</a:t>
            </a:r>
          </a:p>
        </p:txBody>
      </p:sp>
      <p:sp>
        <p:nvSpPr>
          <p:cNvPr id="6" name="Rectangle 3"/>
          <p:cNvSpPr>
            <a:spLocks noChangeArrowheads="1"/>
          </p:cNvSpPr>
          <p:nvPr/>
        </p:nvSpPr>
        <p:spPr bwMode="auto">
          <a:xfrm>
            <a:off x="5988368" y="1782395"/>
            <a:ext cx="5517857" cy="2893100"/>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SW1#show interfaces GigabitEthernet 0/1 trunk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400" b="0" i="0" u="none" strike="noStrike" cap="none" normalizeH="0" baseline="0" dirty="0" smtClean="0">
              <a:ln>
                <a:noFill/>
              </a:ln>
              <a:solidFill>
                <a:schemeClr val="bg1"/>
              </a:solidFill>
              <a:effectLst/>
              <a:latin typeface="SFMono-Regula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Port           Mode        Encapsulation        Status              Native vlan</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Gi0/1         off             negotiate                not-trunking        1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400" b="0" i="0" u="none" strike="noStrike" cap="none" normalizeH="0" baseline="0" dirty="0" smtClean="0">
              <a:ln>
                <a:noFill/>
              </a:ln>
              <a:solidFill>
                <a:schemeClr val="bg1"/>
              </a:solidFill>
              <a:effectLst/>
              <a:latin typeface="SFMono-Regula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Port          Vlans  allowed on trunk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Gi0/1         10-11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400" b="0" i="0" u="none" strike="noStrike" cap="none" normalizeH="0" baseline="0" dirty="0" smtClean="0">
              <a:ln>
                <a:noFill/>
              </a:ln>
              <a:solidFill>
                <a:schemeClr val="bg1"/>
              </a:solidFill>
              <a:effectLst/>
              <a:latin typeface="SFMono-Regula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Port           Vlans allowed and active in management domain</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Gi0/1         10-11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400" b="0" i="0" u="none" strike="noStrike" cap="none" normalizeH="0" baseline="0" dirty="0" smtClean="0">
              <a:ln>
                <a:noFill/>
              </a:ln>
              <a:solidFill>
                <a:schemeClr val="bg1"/>
              </a:solidFill>
              <a:effectLst/>
              <a:latin typeface="SFMono-Regula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Port           Vlans in spanning tree forwarding state and not pruned</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Gi0/1         10-11</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
        <p:nvSpPr>
          <p:cNvPr id="7" name="Rectangle 6"/>
          <p:cNvSpPr/>
          <p:nvPr/>
        </p:nvSpPr>
        <p:spPr>
          <a:xfrm>
            <a:off x="5922238" y="4793456"/>
            <a:ext cx="6096000" cy="954107"/>
          </a:xfrm>
          <a:prstGeom prst="rect">
            <a:avLst/>
          </a:prstGeom>
        </p:spPr>
        <p:txBody>
          <a:bodyPr>
            <a:spAutoFit/>
          </a:bodyPr>
          <a:lstStyle/>
          <a:p>
            <a:r>
              <a:rPr lang="uk-UA" sz="1400" dirty="0"/>
              <a:t>На цьому налаштування завершено - для інших робочих станцій і телефонів цей крок потрібно виконати так само, але на інших портах комутатора. Голосовий трафік буде йти в пріоритеті перед іншим трафіком і це позначиться на </a:t>
            </a:r>
            <a:r>
              <a:rPr lang="uk-UA" sz="1400" dirty="0" smtClean="0"/>
              <a:t>кращій якості зв'язку.</a:t>
            </a:r>
            <a:endParaRPr lang="uk-UA" sz="1400" dirty="0"/>
          </a:p>
        </p:txBody>
      </p:sp>
    </p:spTree>
    <p:extLst>
      <p:ext uri="{BB962C8B-B14F-4D97-AF65-F5344CB8AC3E}">
        <p14:creationId xmlns:p14="http://schemas.microsoft.com/office/powerpoint/2010/main" val="28507037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625" y="2456476"/>
            <a:ext cx="10515600" cy="1325563"/>
          </a:xfrm>
        </p:spPr>
        <p:txBody>
          <a:bodyPr/>
          <a:lstStyle/>
          <a:p>
            <a:pPr algn="ctr"/>
            <a:r>
              <a:rPr lang="uk-UA" b="1" dirty="0"/>
              <a:t>Базове налаштування </a:t>
            </a:r>
            <a:r>
              <a:rPr lang="en-US" b="1" dirty="0" smtClean="0"/>
              <a:t>DHCP</a:t>
            </a:r>
            <a:r>
              <a:rPr lang="uk-UA" b="1" dirty="0"/>
              <a:t/>
            </a:r>
            <a:br>
              <a:rPr lang="uk-UA" b="1" dirty="0"/>
            </a:br>
            <a:endParaRPr lang="uk-UA" dirty="0"/>
          </a:p>
        </p:txBody>
      </p:sp>
    </p:spTree>
    <p:extLst>
      <p:ext uri="{BB962C8B-B14F-4D97-AF65-F5344CB8AC3E}">
        <p14:creationId xmlns:p14="http://schemas.microsoft.com/office/powerpoint/2010/main" val="39649720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lnSpcReduction="10000"/>
          </a:bodyPr>
          <a:lstStyle/>
          <a:p>
            <a:pPr marL="0" indent="0" algn="just">
              <a:buNone/>
            </a:pPr>
            <a:r>
              <a:rPr lang="uk-UA" sz="1600" dirty="0"/>
              <a:t>Кожний пристрій, підключений до мережі, потребує унікальної IP-адреси. Мережеві адміністратори призначають статичні IP-адреси маршрутизаторам, серверам, принтерам та іншим мережевим пристроям, розташування яких (фізичне та логічне) навряд чи зміниться. Зазвичай це пристрої, що надають послуги користувачам та пристроям у мережі, тому призначені адреси повинні залишатися постійними. Крім того, статичні адреси дозволяють адміністраторам віддалено керувати цими пристроями – до них простіше отримати доступ до пристрою, коли вони можуть легко визначити його IP-адресу. </a:t>
            </a:r>
            <a:endParaRPr lang="en-US" sz="1600" dirty="0" smtClean="0"/>
          </a:p>
          <a:p>
            <a:pPr marL="0" indent="0" algn="just">
              <a:buNone/>
            </a:pPr>
            <a:r>
              <a:rPr lang="uk-UA" sz="1600" dirty="0" smtClean="0"/>
              <a:t>Однак </a:t>
            </a:r>
            <a:r>
              <a:rPr lang="uk-UA" sz="1600" dirty="0"/>
              <a:t>комп'ютери та користувачі в організації часто змінюють місця, фізично та логічно. Це може бути складно і довго призначати нові IP-адреси щоразу, коли співробітник переміщається. А для мобільних співробітників, що працюють з віддалених місць, вручну налаштування правильних параметрів мережі може бути дуже непростим завданням. </a:t>
            </a:r>
            <a:endParaRPr lang="en-US" sz="1600" dirty="0" smtClean="0"/>
          </a:p>
          <a:p>
            <a:pPr marL="0" indent="0" algn="just">
              <a:buNone/>
            </a:pPr>
            <a:r>
              <a:rPr lang="uk-UA" sz="1600" dirty="0" smtClean="0"/>
              <a:t>Використання </a:t>
            </a:r>
            <a:r>
              <a:rPr lang="uk-UA" sz="1600" dirty="0"/>
              <a:t>DHCP у локальній мережі спрощує призначення IP-адрес як на настільних, так і на мобільних пристроях. Використання централізованого DHCP-сервера дозволяє адмініструвати всі призначення динамічних IP-адрес з одного сервера. Ця практика робить управління IP-адресами ефективнішим і забезпечує узгодженість усередині організації, включаючи філії. </a:t>
            </a:r>
            <a:endParaRPr lang="en-US" sz="1600" dirty="0" smtClean="0"/>
          </a:p>
          <a:p>
            <a:pPr marL="0" indent="0" algn="just">
              <a:buNone/>
            </a:pPr>
            <a:r>
              <a:rPr lang="uk-UA" sz="1600" dirty="0" smtClean="0"/>
              <a:t>DHCPv4 </a:t>
            </a:r>
            <a:r>
              <a:rPr lang="uk-UA" sz="1600" dirty="0"/>
              <a:t>динамічно призначає адреси IPv4 та іншу інформацію про конфігурацію мережі. Окремий сервер DHCPv4 є масштабованим та відносно простим в управлінні. Однак у невеликому офісі маршрутизатор може бути налаштований для надання послуг DHCP без необхідності виділеного сервера. </a:t>
            </a:r>
            <a:endParaRPr lang="en-US" sz="1600" dirty="0" smtClean="0"/>
          </a:p>
          <a:p>
            <a:pPr marL="0" indent="0" algn="just">
              <a:buNone/>
            </a:pPr>
            <a:r>
              <a:rPr lang="uk-UA" sz="1600" dirty="0" smtClean="0"/>
              <a:t>DHCPv4 </a:t>
            </a:r>
            <a:r>
              <a:rPr lang="uk-UA" sz="1600" dirty="0"/>
              <a:t>включає три різні механізми розподілу адрес для забезпечення гнучкості при призначенні IP-адрес: </a:t>
            </a:r>
            <a:endParaRPr lang="en-US" sz="1600" dirty="0" smtClean="0"/>
          </a:p>
          <a:p>
            <a:pPr algn="just"/>
            <a:r>
              <a:rPr lang="uk-UA" sz="1600" b="1" dirty="0" smtClean="0"/>
              <a:t>Ручний </a:t>
            </a:r>
            <a:r>
              <a:rPr lang="uk-UA" sz="1600" b="1" dirty="0"/>
              <a:t>розподіл (Manual Allocation) </a:t>
            </a:r>
            <a:r>
              <a:rPr lang="uk-UA" sz="1600" dirty="0"/>
              <a:t>- адміністратор призначає попередньо встановлену IPv4-адресу клієнту, а DHCP сервер передає IPv4-адресу на пристрій. </a:t>
            </a:r>
            <a:endParaRPr lang="en-US" sz="1600" dirty="0" smtClean="0"/>
          </a:p>
          <a:p>
            <a:pPr algn="just"/>
            <a:r>
              <a:rPr lang="uk-UA" sz="1600" b="1" dirty="0" smtClean="0"/>
              <a:t>Автоматичний </a:t>
            </a:r>
            <a:r>
              <a:rPr lang="uk-UA" sz="1600" b="1" dirty="0"/>
              <a:t>розподіл (Automatic Allocation)</a:t>
            </a:r>
            <a:r>
              <a:rPr lang="uk-UA" sz="1600" dirty="0"/>
              <a:t> - DHCPv4 автоматично призначає статичну IPv4-адресу на пристрій, вибираючи його з пулу доступних адрес. Немає оренди (lease), і адреса постійно призначається пристрою. </a:t>
            </a:r>
            <a:endParaRPr lang="en-US" sz="1600" dirty="0" smtClean="0"/>
          </a:p>
          <a:p>
            <a:pPr algn="just"/>
            <a:r>
              <a:rPr lang="uk-UA" sz="1600" b="1" dirty="0" smtClean="0"/>
              <a:t>Динамічний </a:t>
            </a:r>
            <a:r>
              <a:rPr lang="uk-UA" sz="1600" b="1" dirty="0"/>
              <a:t>розподіл (Dynamic Allocation</a:t>
            </a:r>
            <a:r>
              <a:rPr lang="uk-UA" sz="1600" dirty="0"/>
              <a:t>) - DHCPv4 динамічно призначає або дає в оренду IPv4-адресу з пулу адрес протягом обмеженого періоду часу, обраного сервером, або поки клієнт більше не потребує адреси. </a:t>
            </a:r>
            <a:endParaRPr lang="en-US" sz="1600" dirty="0" smtClean="0"/>
          </a:p>
          <a:p>
            <a:pPr marL="0" indent="0" algn="just">
              <a:buNone/>
            </a:pPr>
            <a:r>
              <a:rPr lang="uk-UA" sz="1600" dirty="0" smtClean="0"/>
              <a:t>Динамічний </a:t>
            </a:r>
            <a:r>
              <a:rPr lang="uk-UA" sz="1600" dirty="0"/>
              <a:t>розподіл є механізмом DHCP, що найчастіше використовується, і при його використанні клієнти орендують інформацію з сервера на певний період. DHCP сервери настроюють так, щоб встановити оренду (лізинг) із різними інтервалами. Оренда зазвичай становить від 24 години до тижня або більше. Коли термін оренди спливає, клієнт повинен запросити іншу адресу, хоча зазвичай він знову отримує стару.</a:t>
            </a:r>
          </a:p>
        </p:txBody>
      </p:sp>
    </p:spTree>
    <p:extLst>
      <p:ext uri="{BB962C8B-B14F-4D97-AF65-F5344CB8AC3E}">
        <p14:creationId xmlns:p14="http://schemas.microsoft.com/office/powerpoint/2010/main" val="36094153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lgn="ctr">
              <a:buNone/>
            </a:pPr>
            <a:r>
              <a:rPr lang="uk-UA" sz="1600" b="1" dirty="0"/>
              <a:t>Механізм роботи DHCP </a:t>
            </a:r>
            <a:endParaRPr lang="en-US" sz="1600" b="1" dirty="0" smtClean="0"/>
          </a:p>
          <a:p>
            <a:pPr marL="0" indent="0">
              <a:buNone/>
            </a:pPr>
            <a:r>
              <a:rPr lang="uk-UA" sz="1600" dirty="0" smtClean="0"/>
              <a:t>DHCPv4 </a:t>
            </a:r>
            <a:r>
              <a:rPr lang="uk-UA" sz="1600" dirty="0"/>
              <a:t>працює як клієнт/сервер. Коли клієнт взаємодіє з сервером DHCPv4, сервер призначає або орендує IPv4-адресу цього клієнта. Він підключається до мережі з цією орендованою IP-адресою до закінчення терміну оренди і повинен періодично зв'язуватися із сервером DHCP, щоб продовжити оренду. Цей механізм оренди гарантує, що клієнти, які переміщуються або виходять з ладу, не зберігають за собою адреси, які їм не потрібні. Після закінчення терміну оренди сервер DHCP повертає адресу в пул, де може бути перерозподілений при необхідності. </a:t>
            </a:r>
            <a:endParaRPr lang="en-US" sz="1600" dirty="0" smtClean="0"/>
          </a:p>
          <a:p>
            <a:pPr marL="0" indent="0">
              <a:buNone/>
            </a:pPr>
            <a:r>
              <a:rPr lang="uk-UA" sz="1600" dirty="0" smtClean="0"/>
              <a:t>Розглянемо </a:t>
            </a:r>
            <a:r>
              <a:rPr lang="uk-UA" sz="1600" dirty="0"/>
              <a:t>процес </a:t>
            </a:r>
            <a:r>
              <a:rPr lang="uk-UA" sz="1600" b="1" u="sng" dirty="0"/>
              <a:t>отримання адреси</a:t>
            </a:r>
            <a:r>
              <a:rPr lang="uk-UA" sz="1600" dirty="0"/>
              <a:t>: </a:t>
            </a:r>
            <a:endParaRPr lang="en-US" sz="1600" dirty="0" smtClean="0"/>
          </a:p>
          <a:p>
            <a:pPr marL="342900" indent="-342900">
              <a:buFont typeface="+mj-lt"/>
              <a:buAutoNum type="arabicPeriod"/>
            </a:pPr>
            <a:r>
              <a:rPr lang="uk-UA" sz="1600" dirty="0" smtClean="0"/>
              <a:t>Коли </a:t>
            </a:r>
            <a:r>
              <a:rPr lang="uk-UA" sz="1600" dirty="0"/>
              <a:t>клієнт завантажується (або хоче приєднатися до мережі), він починає чотириетапний процес отримання оренди. Він запускає процес із широкомовним (</a:t>
            </a:r>
            <a:r>
              <a:rPr lang="uk-UA" sz="1600" b="1" dirty="0"/>
              <a:t>broadcast</a:t>
            </a:r>
            <a:r>
              <a:rPr lang="uk-UA" sz="1600" dirty="0"/>
              <a:t>) повідомленням </a:t>
            </a:r>
            <a:r>
              <a:rPr lang="uk-UA" sz="1600" b="1" dirty="0"/>
              <a:t>DHCPDISCOVER</a:t>
            </a:r>
            <a:r>
              <a:rPr lang="uk-UA" sz="1600" dirty="0"/>
              <a:t> зі своєю власною MAC-адресою для виявлення доступних серверів DHCPv4. Оскільки у клієнта немає способу дізнатися підмережа, до якої він належить, у повідомлення </a:t>
            </a:r>
            <a:r>
              <a:rPr lang="uk-UA" sz="1600" b="1" dirty="0"/>
              <a:t>DHCPDISCOVER</a:t>
            </a:r>
            <a:r>
              <a:rPr lang="uk-UA" sz="1600" dirty="0"/>
              <a:t> адреса призначення IPv4 адреси -</a:t>
            </a:r>
            <a:r>
              <a:rPr lang="uk-UA" sz="1600" b="1" dirty="0"/>
              <a:t>255.255.255.255</a:t>
            </a:r>
            <a:r>
              <a:rPr lang="uk-UA" sz="1600" dirty="0"/>
              <a:t>. А оскільки у клієнта ще немає налаштованої IPv4 адреси, то вихідна IPv4-адреса - </a:t>
            </a:r>
            <a:r>
              <a:rPr lang="uk-UA" sz="1600" b="1" dirty="0"/>
              <a:t>0.0.0.0</a:t>
            </a:r>
            <a:r>
              <a:rPr lang="uk-UA" sz="1600" dirty="0"/>
              <a:t>. </a:t>
            </a:r>
            <a:endParaRPr lang="en-US" sz="1600" dirty="0" smtClean="0"/>
          </a:p>
          <a:p>
            <a:pPr marL="342900" indent="-342900">
              <a:buFont typeface="+mj-lt"/>
              <a:buAutoNum type="arabicPeriod"/>
            </a:pPr>
            <a:r>
              <a:rPr lang="uk-UA" sz="1600" dirty="0" smtClean="0"/>
              <a:t>Повідомлення </a:t>
            </a:r>
            <a:r>
              <a:rPr lang="uk-UA" sz="1600" b="1" dirty="0"/>
              <a:t>DHCPDISCOVER</a:t>
            </a:r>
            <a:r>
              <a:rPr lang="uk-UA" sz="1600" dirty="0"/>
              <a:t> знаходить сервери DHCPv4 у мережі. Оскільки клієнт не має IPv4 інформації при завантаженні, він використовує широкомовні адреси 2 та 3 рівня для зв'язку із сервером. </a:t>
            </a:r>
            <a:endParaRPr lang="en-US" sz="1600" dirty="0" smtClean="0"/>
          </a:p>
          <a:p>
            <a:pPr marL="342900" indent="-342900">
              <a:buFont typeface="+mj-lt"/>
              <a:buAutoNum type="arabicPeriod"/>
            </a:pPr>
            <a:r>
              <a:rPr lang="uk-UA" sz="1600" dirty="0" smtClean="0"/>
              <a:t>Коли </a:t>
            </a:r>
            <a:r>
              <a:rPr lang="uk-UA" sz="1600" dirty="0"/>
              <a:t>DHCPv4-сервер отримує повідомлення </a:t>
            </a:r>
            <a:r>
              <a:rPr lang="uk-UA" sz="1600" b="1" dirty="0"/>
              <a:t>DHCPDISCOVER</a:t>
            </a:r>
            <a:r>
              <a:rPr lang="uk-UA" sz="1600" dirty="0"/>
              <a:t>, він резервує доступну IPv4-адресу для оренди клієнту. Сервер також створює запис ARP, що складається з MAC-адреси клієнта і орендованої IPv4-адреси DHCP сервер відправляє пов'язане повідомлення </a:t>
            </a:r>
            <a:r>
              <a:rPr lang="uk-UA" sz="1600" b="1" dirty="0"/>
              <a:t>DHCPOFFER</a:t>
            </a:r>
            <a:r>
              <a:rPr lang="uk-UA" sz="1600" dirty="0"/>
              <a:t> запитувачу, як одноадресна передача (unicast), використовуючи MAC-адресу сервера як вихідну адресу і MAC-адресу клієнта як адресу доставки. </a:t>
            </a:r>
            <a:endParaRPr lang="en-US" sz="1600"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20563" y="4838081"/>
            <a:ext cx="4227968" cy="2019919"/>
          </a:xfrm>
          <a:prstGeom prst="rect">
            <a:avLst/>
          </a:prstGeom>
        </p:spPr>
      </p:pic>
    </p:spTree>
    <p:extLst>
      <p:ext uri="{BB962C8B-B14F-4D97-AF65-F5344CB8AC3E}">
        <p14:creationId xmlns:p14="http://schemas.microsoft.com/office/powerpoint/2010/main" val="8518825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59944" y="143025"/>
            <a:ext cx="11935485" cy="2800767"/>
          </a:xfrm>
          <a:prstGeom prst="rect">
            <a:avLst/>
          </a:prstGeom>
        </p:spPr>
        <p:txBody>
          <a:bodyPr wrap="square">
            <a:spAutoFit/>
          </a:bodyPr>
          <a:lstStyle/>
          <a:p>
            <a:pPr marL="180975" indent="-180975"/>
            <a:r>
              <a:rPr lang="en-US" sz="1600" dirty="0" smtClean="0"/>
              <a:t>4. </a:t>
            </a:r>
            <a:r>
              <a:rPr lang="uk-UA" sz="1600" dirty="0" smtClean="0"/>
              <a:t>Коли </a:t>
            </a:r>
            <a:r>
              <a:rPr lang="uk-UA" sz="1600" dirty="0"/>
              <a:t>клієнт отримує </a:t>
            </a:r>
            <a:r>
              <a:rPr lang="uk-UA" sz="1600" b="1" dirty="0"/>
              <a:t>DHCPOFFER</a:t>
            </a:r>
            <a:r>
              <a:rPr lang="uk-UA" sz="1600" dirty="0"/>
              <a:t> із сервера, він відправляє назад повідомлення </a:t>
            </a:r>
            <a:r>
              <a:rPr lang="uk-UA" sz="1600" b="1" dirty="0"/>
              <a:t>DHCPREQUEST</a:t>
            </a:r>
            <a:r>
              <a:rPr lang="uk-UA" sz="1600" dirty="0"/>
              <a:t>. Це повідомлення використовується як отримання, так продовження оренди. Коли використовується для отримання оренди, </a:t>
            </a:r>
            <a:r>
              <a:rPr lang="uk-UA" sz="1600" b="1" dirty="0"/>
              <a:t>DHCPREQUEST</a:t>
            </a:r>
            <a:r>
              <a:rPr lang="uk-UA" sz="1600" dirty="0"/>
              <a:t> служить повідомленням про прийняття вибраних сервером параметрів, які він запропонував, та відхилення пропозиції від інших серверів. Багато корпоративних мереж використовують кілька DHCP серверів, і повідомлення </a:t>
            </a:r>
            <a:r>
              <a:rPr lang="uk-UA" sz="1600" b="1" dirty="0"/>
              <a:t>DHCPREQUEST </a:t>
            </a:r>
            <a:r>
              <a:rPr lang="uk-UA" sz="1600" dirty="0"/>
              <a:t>відправляється у вигляді широкомовної передачі, щоб інформувати всі сервери про прийняту пропозицію. </a:t>
            </a:r>
            <a:endParaRPr lang="en-US" sz="1600" dirty="0" smtClean="0"/>
          </a:p>
          <a:p>
            <a:pPr marL="180975" indent="-180975"/>
            <a:endParaRPr lang="en-US" sz="1600" dirty="0"/>
          </a:p>
          <a:p>
            <a:pPr marL="180975" indent="-180975"/>
            <a:r>
              <a:rPr lang="en-US" sz="1600" dirty="0" smtClean="0"/>
              <a:t>5. </a:t>
            </a:r>
            <a:r>
              <a:rPr lang="uk-UA" sz="1600" dirty="0" smtClean="0"/>
              <a:t>При </a:t>
            </a:r>
            <a:r>
              <a:rPr lang="uk-UA" sz="1600" dirty="0"/>
              <a:t>отриманні повідомлення </a:t>
            </a:r>
            <a:r>
              <a:rPr lang="uk-UA" sz="1600" b="1" dirty="0"/>
              <a:t>DHCPREQUEST</a:t>
            </a:r>
            <a:r>
              <a:rPr lang="uk-UA" sz="1600" dirty="0"/>
              <a:t> сервер перевіряє інформацію про оренду за допомогою ICMP-запиту на цю адресу, щоб переконатися, що вона вже не використовується і створює новий ARP запис для оренди клієнта, а потім відповідає одноадресним </a:t>
            </a:r>
            <a:r>
              <a:rPr lang="uk-UA" sz="1600" b="1" dirty="0"/>
              <a:t>DHCPACK</a:t>
            </a:r>
            <a:r>
              <a:rPr lang="uk-UA" sz="1600" dirty="0"/>
              <a:t>-повідомленням. Це повідомлення є дублікатом DHCPOFFER, крім зміни поля типу повідомлення. Коли клієнт отримує повідомлення DHCPACK, він реєструє інформацію та шукає ARP для призначеної адреси. Якщо відповіді на ARP немає, клієнт знає, що адреса IPv4 дійсна і починає використовувати її як свою власну.</a:t>
            </a:r>
          </a:p>
        </p:txBody>
      </p:sp>
      <p:sp>
        <p:nvSpPr>
          <p:cNvPr id="8" name="Rectangle 7"/>
          <p:cNvSpPr/>
          <p:nvPr/>
        </p:nvSpPr>
        <p:spPr>
          <a:xfrm>
            <a:off x="159944" y="3322342"/>
            <a:ext cx="11464706" cy="1569660"/>
          </a:xfrm>
          <a:prstGeom prst="rect">
            <a:avLst/>
          </a:prstGeom>
        </p:spPr>
        <p:txBody>
          <a:bodyPr wrap="square">
            <a:spAutoFit/>
          </a:bodyPr>
          <a:lstStyle/>
          <a:p>
            <a:r>
              <a:rPr lang="uk-UA" sz="1600" dirty="0"/>
              <a:t>Тепер розглянемо, як відбувається </a:t>
            </a:r>
            <a:r>
              <a:rPr lang="uk-UA" sz="1600" b="1" u="sng" dirty="0"/>
              <a:t>продовження оренди </a:t>
            </a:r>
            <a:r>
              <a:rPr lang="uk-UA" sz="1600" b="1" u="sng" dirty="0" smtClean="0"/>
              <a:t>адреси</a:t>
            </a:r>
            <a:r>
              <a:rPr lang="uk-UA" sz="1600" b="1" dirty="0" smtClean="0"/>
              <a:t>:</a:t>
            </a:r>
            <a:endParaRPr lang="en-US" sz="1600" b="1" dirty="0" smtClean="0"/>
          </a:p>
          <a:p>
            <a:endParaRPr lang="uk-UA" sz="1600" b="1" dirty="0" smtClean="0"/>
          </a:p>
          <a:p>
            <a:pPr marL="342900" indent="-342900">
              <a:buAutoNum type="arabicPeriod"/>
            </a:pPr>
            <a:r>
              <a:rPr lang="uk-UA" sz="1600" dirty="0" smtClean="0"/>
              <a:t>Коли </a:t>
            </a:r>
            <a:r>
              <a:rPr lang="uk-UA" sz="1600" dirty="0"/>
              <a:t>термін оренди минув, клієнт надсилає повідомлення </a:t>
            </a:r>
            <a:r>
              <a:rPr lang="uk-UA" sz="1600" b="1" dirty="0"/>
              <a:t>DHCPREQUEST</a:t>
            </a:r>
            <a:r>
              <a:rPr lang="uk-UA" sz="1600" dirty="0"/>
              <a:t> безпосередньо DHCP серверу, який спочатку пропонував адресу. Якщо </a:t>
            </a:r>
            <a:r>
              <a:rPr lang="uk-UA" sz="1600" b="1" dirty="0"/>
              <a:t>DHCPACK</a:t>
            </a:r>
            <a:r>
              <a:rPr lang="uk-UA" sz="1600" dirty="0"/>
              <a:t> не отримано протягом певного періоду часу, клієнт передає інший </a:t>
            </a:r>
            <a:r>
              <a:rPr lang="uk-UA" sz="1600" b="1" dirty="0"/>
              <a:t>DHCPREQUEST</a:t>
            </a:r>
            <a:r>
              <a:rPr lang="uk-UA" sz="1600" dirty="0"/>
              <a:t>, щоб один з інших доступних серверів DHCPv4 міг продовжити оренду. </a:t>
            </a:r>
            <a:endParaRPr lang="uk-UA" sz="1600" dirty="0" smtClean="0"/>
          </a:p>
          <a:p>
            <a:pPr marL="342900" indent="-342900">
              <a:buAutoNum type="arabicPeriod"/>
            </a:pPr>
            <a:r>
              <a:rPr lang="uk-UA" sz="1600" dirty="0" smtClean="0"/>
              <a:t>При </a:t>
            </a:r>
            <a:r>
              <a:rPr lang="uk-UA" sz="1600" dirty="0"/>
              <a:t>отриманні повідомлення </a:t>
            </a:r>
            <a:r>
              <a:rPr lang="uk-UA" sz="1600" b="1" dirty="0"/>
              <a:t>DHCPREQUEST</a:t>
            </a:r>
            <a:r>
              <a:rPr lang="uk-UA" sz="1600" dirty="0"/>
              <a:t> сервер перевіряє інформацію про оренду, повертаючи </a:t>
            </a:r>
            <a:r>
              <a:rPr lang="uk-UA" sz="1600" b="1" dirty="0"/>
              <a:t>DHCPACK</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10391" y="4892002"/>
            <a:ext cx="2696579" cy="1950717"/>
          </a:xfrm>
          <a:prstGeom prst="rect">
            <a:avLst/>
          </a:prstGeom>
        </p:spPr>
      </p:pic>
    </p:spTree>
    <p:extLst>
      <p:ext uri="{BB962C8B-B14F-4D97-AF65-F5344CB8AC3E}">
        <p14:creationId xmlns:p14="http://schemas.microsoft.com/office/powerpoint/2010/main" val="9459582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lgn="ctr">
              <a:buNone/>
            </a:pPr>
            <a:r>
              <a:rPr lang="uk-UA" sz="1600" b="1" dirty="0"/>
              <a:t>Налаштування DHCP на обладнанні </a:t>
            </a:r>
            <a:r>
              <a:rPr lang="uk-UA" sz="1600" b="1" dirty="0" smtClean="0"/>
              <a:t>Cisco</a:t>
            </a:r>
            <a:endParaRPr lang="en-US" sz="1600" b="1" dirty="0" smtClean="0"/>
          </a:p>
          <a:p>
            <a:pPr marL="0" indent="0">
              <a:buNone/>
            </a:pPr>
            <a:r>
              <a:rPr lang="uk-UA" sz="1600" b="1" dirty="0"/>
              <a:t>ВИКЛЮЧЕННЯ АДРЕС IPV4 </a:t>
            </a:r>
            <a:endParaRPr lang="en-US" sz="1600" b="1" dirty="0" smtClean="0"/>
          </a:p>
          <a:p>
            <a:pPr marL="0" indent="0">
              <a:buNone/>
            </a:pPr>
            <a:r>
              <a:rPr lang="uk-UA" sz="1600" dirty="0" smtClean="0"/>
              <a:t>Маршрутизатор</a:t>
            </a:r>
            <a:r>
              <a:rPr lang="uk-UA" sz="1600" dirty="0"/>
              <a:t>, що працює як DHCP сервер, призначає всі адреси IPv4 у діапазоні </a:t>
            </a:r>
            <a:r>
              <a:rPr lang="uk-UA" sz="1600" dirty="0" smtClean="0"/>
              <a:t>(</a:t>
            </a:r>
            <a:r>
              <a:rPr lang="en-US" sz="1600" dirty="0" smtClean="0"/>
              <a:t>pull</a:t>
            </a:r>
            <a:r>
              <a:rPr lang="uk-UA" sz="1600" dirty="0" smtClean="0"/>
              <a:t>), </a:t>
            </a:r>
            <a:r>
              <a:rPr lang="uk-UA" sz="1600" dirty="0"/>
              <a:t>якщо не налаштований на виключення певних адрес. Як правило, деякі IP-адреси з пулу належать мережевим пристроям, таким як маршрутизатори, сервери або принтери, яким потрібні статичні адреси, тому ці адреси не повинні призначатися іншим пристроям. Щоб виключити їх, використовується команда </a:t>
            </a:r>
            <a:r>
              <a:rPr lang="uk-UA" sz="1600" b="1" dirty="0"/>
              <a:t>ip dhcp excluded-address</a:t>
            </a:r>
            <a:r>
              <a:rPr lang="uk-UA" sz="1600" dirty="0"/>
              <a:t>. За допомогою цієї команди можна виключити як одну адресу, так і діапазон адрес, вказавши з нього перший і останній. </a:t>
            </a:r>
            <a:endParaRPr lang="en-US" sz="1600" dirty="0" smtClean="0"/>
          </a:p>
          <a:p>
            <a:pPr marL="0" indent="0">
              <a:buNone/>
            </a:pPr>
            <a:r>
              <a:rPr lang="uk-UA" sz="1600" dirty="0" smtClean="0"/>
              <a:t>Розглянемо </a:t>
            </a:r>
            <a:r>
              <a:rPr lang="uk-UA" sz="1600" dirty="0"/>
              <a:t>на прикладі, в якому виключимо з роздачі адресу 192.168.1.254 та адреси з 192.168.1.1 по </a:t>
            </a:r>
            <a:r>
              <a:rPr lang="uk-UA" sz="1600" dirty="0" smtClean="0"/>
              <a:t>192.168.1.9</a:t>
            </a:r>
            <a:endParaRPr lang="en-US" sz="1600" dirty="0" smtClean="0"/>
          </a:p>
          <a:p>
            <a:pPr marL="0" indent="0">
              <a:buNone/>
            </a:pPr>
            <a:endParaRPr lang="en-US" sz="1600" dirty="0"/>
          </a:p>
          <a:p>
            <a:pPr marL="0" indent="0">
              <a:buNone/>
            </a:pPr>
            <a:endParaRPr lang="en-US" sz="1600" b="1" dirty="0" smtClean="0"/>
          </a:p>
          <a:p>
            <a:pPr marL="0" indent="0">
              <a:buNone/>
            </a:pPr>
            <a:r>
              <a:rPr lang="uk-UA" sz="1600" b="1" dirty="0"/>
              <a:t>НАЛАШТУВАННЯ DHCP ПУЛА </a:t>
            </a:r>
            <a:endParaRPr lang="en-US" sz="1600" b="1" dirty="0" smtClean="0"/>
          </a:p>
          <a:p>
            <a:pPr marL="0" indent="0">
              <a:spcBef>
                <a:spcPts val="0"/>
              </a:spcBef>
              <a:buNone/>
            </a:pPr>
            <a:r>
              <a:rPr lang="uk-UA" sz="1600" dirty="0" smtClean="0"/>
              <a:t>Налаштування </a:t>
            </a:r>
            <a:r>
              <a:rPr lang="uk-UA" sz="1600" dirty="0"/>
              <a:t>DHCP сервера включає визначення пулу адрес, які будуть </a:t>
            </a:r>
            <a:r>
              <a:rPr lang="uk-UA" sz="1600" dirty="0" smtClean="0"/>
              <a:t>роздаватись. </a:t>
            </a:r>
          </a:p>
          <a:p>
            <a:pPr marL="0" indent="0">
              <a:spcBef>
                <a:spcPts val="0"/>
              </a:spcBef>
              <a:buNone/>
            </a:pPr>
            <a:r>
              <a:rPr lang="uk-UA" sz="1600" dirty="0" smtClean="0"/>
              <a:t>Для </a:t>
            </a:r>
            <a:r>
              <a:rPr lang="uk-UA" sz="1600" dirty="0"/>
              <a:t>створення пулу використається команда </a:t>
            </a:r>
            <a:r>
              <a:rPr lang="uk-UA" sz="1600" b="1" dirty="0"/>
              <a:t>ip dhcp pool [назва_пула]</a:t>
            </a:r>
            <a:r>
              <a:rPr lang="uk-UA" sz="1600" dirty="0"/>
              <a:t>. </a:t>
            </a:r>
            <a:endParaRPr lang="uk-UA" sz="1600" dirty="0" smtClean="0"/>
          </a:p>
          <a:p>
            <a:pPr marL="0" indent="0">
              <a:spcBef>
                <a:spcPts val="0"/>
              </a:spcBef>
              <a:buNone/>
            </a:pPr>
            <a:r>
              <a:rPr lang="uk-UA" sz="1600" dirty="0" smtClean="0"/>
              <a:t>Після </a:t>
            </a:r>
            <a:r>
              <a:rPr lang="uk-UA" sz="1600" dirty="0"/>
              <a:t>цього необхідно ввести дві обов'язкові команди – </a:t>
            </a:r>
            <a:r>
              <a:rPr lang="uk-UA" sz="1600" b="1" dirty="0"/>
              <a:t>network [адреса_мережі][маска/довжина_префікса</a:t>
            </a:r>
            <a:r>
              <a:rPr lang="uk-UA" sz="1600" dirty="0"/>
              <a:t>] для вказівки мережі з якої будуть роздаватися адреси та </a:t>
            </a:r>
            <a:r>
              <a:rPr lang="uk-UA" sz="1600" b="1" dirty="0"/>
              <a:t>default-router[адреса_default_gateway]</a:t>
            </a:r>
            <a:r>
              <a:rPr lang="uk-UA" sz="1600" dirty="0"/>
              <a:t> для вказівки шлюзу за замовчуванням (можна ввести до 8 адрес). Також можна </a:t>
            </a:r>
            <a:r>
              <a:rPr lang="uk-UA" sz="1600" dirty="0" smtClean="0"/>
              <a:t>використовувати </a:t>
            </a:r>
            <a:r>
              <a:rPr lang="uk-UA" sz="1600" dirty="0"/>
              <a:t>додаткові команди – наприклад, вказати DNS сервер (команда </a:t>
            </a:r>
            <a:r>
              <a:rPr lang="uk-UA" sz="1600" b="1" dirty="0"/>
              <a:t>dns-server [адреса]</a:t>
            </a:r>
            <a:r>
              <a:rPr lang="uk-UA" sz="1600" dirty="0"/>
              <a:t>), доменне ім'я (команда </a:t>
            </a:r>
            <a:r>
              <a:rPr lang="uk-UA" sz="1600" b="1" dirty="0" smtClean="0"/>
              <a:t>domain-name [домен]</a:t>
            </a:r>
            <a:r>
              <a:rPr lang="uk-UA" sz="1600" dirty="0" smtClean="0"/>
              <a:t>), NetBIOS </a:t>
            </a:r>
            <a:r>
              <a:rPr lang="uk-UA" sz="1600" dirty="0"/>
              <a:t>WINS сервер (команда </a:t>
            </a:r>
            <a:r>
              <a:rPr lang="uk-UA" sz="1600" b="1" dirty="0"/>
              <a:t>netbios-name-server [адреса]</a:t>
            </a:r>
            <a:r>
              <a:rPr lang="uk-UA" sz="1600" dirty="0"/>
              <a:t>), а так ж час оренди адреси (команда </a:t>
            </a:r>
            <a:r>
              <a:rPr lang="uk-UA" sz="1600" b="1" dirty="0"/>
              <a:t>lease [кількість_дні_годин_хвилин]</a:t>
            </a:r>
            <a:r>
              <a:rPr lang="uk-UA" sz="1600" dirty="0"/>
              <a:t>, спочатку вказуються дні, потім через пробіл години, а потім хвилини). За промовчанням час оренди виставляється 1 день.</a:t>
            </a:r>
          </a:p>
        </p:txBody>
      </p:sp>
      <p:sp>
        <p:nvSpPr>
          <p:cNvPr id="2" name="Rectangle 1"/>
          <p:cNvSpPr>
            <a:spLocks noChangeArrowheads="1"/>
          </p:cNvSpPr>
          <p:nvPr/>
        </p:nvSpPr>
        <p:spPr bwMode="auto">
          <a:xfrm>
            <a:off x="362138" y="2420480"/>
            <a:ext cx="5533887" cy="523220"/>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Router(config)# ip dhcp excluded-address 192.168.1.254 </a:t>
            </a:r>
            <a:endParaRPr kumimoji="0" lang="en-US" altLang="ru-RU" sz="1400" b="0" i="0" u="none" strike="noStrike" cap="none" normalizeH="0" baseline="0" dirty="0" smtClean="0">
              <a:ln>
                <a:noFill/>
              </a:ln>
              <a:solidFill>
                <a:schemeClr val="bg1"/>
              </a:solidFill>
              <a:effectLst/>
              <a:latin typeface="SFMono-Regula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Router(config)# ip dhcp excluded-address 192.168.1.1 192.168.1.9</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
        <p:nvSpPr>
          <p:cNvPr id="4" name="Rectangle 2"/>
          <p:cNvSpPr>
            <a:spLocks noChangeArrowheads="1"/>
          </p:cNvSpPr>
          <p:nvPr/>
        </p:nvSpPr>
        <p:spPr bwMode="auto">
          <a:xfrm>
            <a:off x="267831" y="5222685"/>
            <a:ext cx="4777270" cy="1384995"/>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Router(config)# ip dhcp pool POOL-1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Router(dhcp-config)# network 192.168.1.0 255.255.255.0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Router(dhcp-config)# default-router 192.168.1.1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Router(dhcp-config)# dns-server 192.168.1.2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Router(dhcp-config)# domain-name </a:t>
            </a:r>
            <a:r>
              <a:rPr kumimoji="0" lang="en-US" altLang="ru-RU" sz="1400" b="0" i="0" u="none" strike="noStrike" cap="none" normalizeH="0" baseline="0" dirty="0" smtClean="0">
                <a:ln>
                  <a:noFill/>
                </a:ln>
                <a:solidFill>
                  <a:schemeClr val="bg1"/>
                </a:solidFill>
                <a:effectLst/>
                <a:latin typeface="SFMono-Regular"/>
              </a:rPr>
              <a:t>exa</a:t>
            </a:r>
            <a:r>
              <a:rPr lang="en-US" altLang="ru-RU" sz="1400" dirty="0" smtClean="0">
                <a:solidFill>
                  <a:schemeClr val="bg1"/>
                </a:solidFill>
                <a:latin typeface="SFMono-Regular"/>
              </a:rPr>
              <a:t>mple.com</a:t>
            </a:r>
            <a:r>
              <a:rPr kumimoji="0" lang="ru-RU" altLang="ru-RU" sz="1400" b="0" i="0" u="none" strike="noStrike" cap="none" normalizeH="0" baseline="0" dirty="0" smtClean="0">
                <a:ln>
                  <a:noFill/>
                </a:ln>
                <a:solidFill>
                  <a:schemeClr val="bg1"/>
                </a:solidFill>
                <a:effectLst/>
                <a:latin typeface="SFMono-Regular"/>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Router(dhcp-config)# lease 2</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
        <p:nvSpPr>
          <p:cNvPr id="5" name="Rectangle 4"/>
          <p:cNvSpPr/>
          <p:nvPr/>
        </p:nvSpPr>
        <p:spPr>
          <a:xfrm>
            <a:off x="5133315" y="5090072"/>
            <a:ext cx="6862528" cy="1815882"/>
          </a:xfrm>
          <a:prstGeom prst="rect">
            <a:avLst/>
          </a:prstGeom>
        </p:spPr>
        <p:txBody>
          <a:bodyPr wrap="square">
            <a:spAutoFit/>
          </a:bodyPr>
          <a:lstStyle/>
          <a:p>
            <a:r>
              <a:rPr lang="uk-UA" sz="1400" i="1" dirty="0"/>
              <a:t>Щоб виконати перевірку, можна використовувати команду </a:t>
            </a:r>
            <a:r>
              <a:rPr lang="uk-UA" sz="1400" b="1" i="1" dirty="0"/>
              <a:t>show ip dhcp binding</a:t>
            </a:r>
            <a:r>
              <a:rPr lang="uk-UA" sz="1400" i="1" dirty="0"/>
              <a:t>, яка показує список усіх IP адрес і зіставлених з ними MAC адрес, виданих DHCP сервером. Також є команда </a:t>
            </a:r>
            <a:r>
              <a:rPr lang="uk-UA" sz="1400" b="1" i="1" dirty="0"/>
              <a:t>show ip dhcp server statistics</a:t>
            </a:r>
            <a:r>
              <a:rPr lang="uk-UA" sz="1400" i="1" dirty="0"/>
              <a:t>, використовуючи яку можна побачити статистику DHCP сервера, включаючи інформацію про надіслані та отримані DHCP повідомлення. </a:t>
            </a:r>
            <a:endParaRPr lang="en-US" sz="1400" i="1" dirty="0" smtClean="0"/>
          </a:p>
          <a:p>
            <a:r>
              <a:rPr lang="uk-UA" sz="1400" i="1" dirty="0" smtClean="0"/>
              <a:t>Ну </a:t>
            </a:r>
            <a:r>
              <a:rPr lang="uk-UA" sz="1400" i="1" dirty="0"/>
              <a:t>і якщо клієнтом є ПК з ОС Windows, інформацію можна подивитися через командний рядок, ввівши </a:t>
            </a:r>
            <a:r>
              <a:rPr lang="uk-UA" sz="1400" b="1" i="1" dirty="0"/>
              <a:t>команду ipconfig /all</a:t>
            </a:r>
            <a:r>
              <a:rPr lang="uk-UA" sz="1400" i="1" dirty="0"/>
              <a:t>, а для користувачів Linux є</a:t>
            </a:r>
            <a:r>
              <a:rPr lang="uk-UA" sz="1400" i="1" dirty="0" smtClean="0"/>
              <a:t> </a:t>
            </a:r>
            <a:r>
              <a:rPr lang="uk-UA" sz="1400" i="1" dirty="0"/>
              <a:t>команда </a:t>
            </a:r>
            <a:r>
              <a:rPr lang="uk-UA" sz="1400" b="1" i="1" dirty="0"/>
              <a:t>ifconfig</a:t>
            </a:r>
            <a:r>
              <a:rPr lang="uk-UA" sz="1400" i="1" dirty="0"/>
              <a:t>.</a:t>
            </a:r>
          </a:p>
        </p:txBody>
      </p:sp>
    </p:spTree>
    <p:extLst>
      <p:ext uri="{BB962C8B-B14F-4D97-AF65-F5344CB8AC3E}">
        <p14:creationId xmlns:p14="http://schemas.microsoft.com/office/powerpoint/2010/main" val="26690584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6974940" cy="6548831"/>
          </a:xfrm>
        </p:spPr>
        <p:txBody>
          <a:bodyPr>
            <a:normAutofit/>
          </a:bodyPr>
          <a:lstStyle/>
          <a:p>
            <a:pPr marL="0" indent="0" algn="ctr">
              <a:buNone/>
            </a:pPr>
            <a:r>
              <a:rPr lang="uk-UA" sz="1600" b="1" dirty="0"/>
              <a:t>Ретрансляція DHCP (DHCP RELAY</a:t>
            </a:r>
            <a:r>
              <a:rPr lang="uk-UA" sz="1600" b="1" dirty="0" smtClean="0"/>
              <a:t>)</a:t>
            </a:r>
          </a:p>
          <a:p>
            <a:pPr marL="0" indent="0">
              <a:buNone/>
            </a:pPr>
            <a:r>
              <a:rPr lang="uk-UA" sz="1600" dirty="0" smtClean="0"/>
              <a:t> </a:t>
            </a:r>
            <a:r>
              <a:rPr lang="uk-UA" sz="1600" dirty="0"/>
              <a:t>У складній ієрархічній мережі сервери зазвичай знаходяться не в тій самій мережі, що й клієнти. В результаті якщо DHCP сервер знаходиться в іншій мережі, то до нього не зможуть доходити запити від клієнтів, оскільки маршрутизатори не надсилають широкомовні повідомлення. </a:t>
            </a:r>
            <a:endParaRPr lang="uk-UA" sz="1600" dirty="0" smtClean="0"/>
          </a:p>
          <a:p>
            <a:pPr marL="0" indent="0">
              <a:buNone/>
            </a:pPr>
            <a:r>
              <a:rPr lang="uk-UA" sz="1600" dirty="0" smtClean="0"/>
              <a:t>Щоб </a:t>
            </a:r>
            <a:r>
              <a:rPr lang="uk-UA" sz="1600" dirty="0"/>
              <a:t>вирішити цю проблему потрібно скористатися командною </a:t>
            </a:r>
            <a:r>
              <a:rPr lang="uk-UA" sz="1600" b="1" dirty="0"/>
              <a:t>ip helper-address [адреса_DHCP-сервера]</a:t>
            </a:r>
            <a:r>
              <a:rPr lang="uk-UA" sz="1600" dirty="0"/>
              <a:t>, яку потрібно ввести на маршрутизаторі в режимі конфігурації інтерфейсу, щоб він перенаправляв broadcast повідомлення від DHCP клієнтів вже у вигляді unicast до DHCP сервера, що знаходиться в іншій мережі</a:t>
            </a:r>
            <a:r>
              <a:rPr lang="uk-UA" sz="1600" dirty="0" smtClean="0"/>
              <a:t>.</a:t>
            </a:r>
          </a:p>
          <a:p>
            <a:pPr marL="0" indent="0">
              <a:buNone/>
            </a:pPr>
            <a:endParaRPr lang="uk-UA" sz="1600" dirty="0"/>
          </a:p>
          <a:p>
            <a:pPr marL="0" indent="0">
              <a:buNone/>
            </a:pPr>
            <a:endParaRPr lang="uk-UA" sz="1600" dirty="0" smtClean="0"/>
          </a:p>
          <a:p>
            <a:pPr marL="0" indent="0">
              <a:buNone/>
            </a:pPr>
            <a:endParaRPr lang="uk-UA" sz="1600" b="1" dirty="0" smtClean="0"/>
          </a:p>
          <a:p>
            <a:pPr marL="0" indent="0">
              <a:buNone/>
            </a:pPr>
            <a:r>
              <a:rPr lang="uk-UA" sz="1600" b="1" dirty="0" smtClean="0"/>
              <a:t>НАЛАШТУВАННЯ </a:t>
            </a:r>
            <a:r>
              <a:rPr lang="uk-UA" sz="1600" b="1" dirty="0"/>
              <a:t>РОУТЕРА ЯК DHCP </a:t>
            </a:r>
            <a:r>
              <a:rPr lang="uk-UA" sz="1600" b="1" dirty="0" smtClean="0"/>
              <a:t>КЛІЄНТА</a:t>
            </a:r>
          </a:p>
          <a:p>
            <a:pPr marL="0" indent="0">
              <a:buNone/>
            </a:pPr>
            <a:r>
              <a:rPr lang="uk-UA" sz="1600" dirty="0" smtClean="0"/>
              <a:t>Іноді </a:t>
            </a:r>
            <a:r>
              <a:rPr lang="uk-UA" sz="1600" dirty="0"/>
              <a:t>роутер сам повинен отримати IP адресу DHCP, наприклад від інтернет-провайдера. Для цього потрібно в режимі конфігурації інтерфейсу ввести команду ip address dhcp, після чого інтерфейс намагатиметься отримати адресу від сервера DHCP.</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46532" y="141679"/>
            <a:ext cx="4924425" cy="232410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46532" y="2706986"/>
            <a:ext cx="5064196" cy="2381061"/>
          </a:xfrm>
          <a:prstGeom prst="rect">
            <a:avLst/>
          </a:prstGeom>
        </p:spPr>
      </p:pic>
      <p:sp>
        <p:nvSpPr>
          <p:cNvPr id="5" name="Rectangle 1"/>
          <p:cNvSpPr>
            <a:spLocks noChangeArrowheads="1"/>
          </p:cNvSpPr>
          <p:nvPr/>
        </p:nvSpPr>
        <p:spPr bwMode="auto">
          <a:xfrm>
            <a:off x="267832" y="2734940"/>
            <a:ext cx="4230645" cy="523220"/>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Router_2(config)# interface g0/0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Router_2(config-if)# ip helper-address 192.168.1.1</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
        <p:nvSpPr>
          <p:cNvPr id="6" name="Rectangle 2"/>
          <p:cNvSpPr>
            <a:spLocks noChangeArrowheads="1"/>
          </p:cNvSpPr>
          <p:nvPr/>
        </p:nvSpPr>
        <p:spPr bwMode="auto">
          <a:xfrm>
            <a:off x="267832" y="5122831"/>
            <a:ext cx="3118161" cy="523220"/>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Router_3(config)# interface g0/0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Router_3(config-if)# ip address dhcp</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562925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dirty="0" smtClean="0"/>
              <a:t>3. </a:t>
            </a:r>
            <a:r>
              <a:rPr lang="uk-UA" sz="1600" dirty="0"/>
              <a:t>Розподіл Wi-fi мережі для різних груп користувачів: </a:t>
            </a:r>
            <a:endParaRPr lang="uk-UA" sz="1600" dirty="0" smtClean="0"/>
          </a:p>
          <a:p>
            <a:pPr marL="0" indent="0">
              <a:buNone/>
            </a:pPr>
            <a:r>
              <a:rPr lang="uk-UA" sz="1600" dirty="0" smtClean="0"/>
              <a:t>Нехай </a:t>
            </a:r>
            <a:r>
              <a:rPr lang="uk-UA" sz="1600" dirty="0"/>
              <a:t>у нашій організації стоїть роутер, який має фізично одну точку доступу Wi-fi. VLAN дозволяє створити кілька віртуальних точок Wi-fi для різних відділів, зокрема окрему гостьову точку доступу. Це зручно для керівництва підприємства, оскільки дозволяє проконтролювати витрату трафіку і з'ясувати, наприклад, що </a:t>
            </a:r>
            <a:r>
              <a:rPr lang="uk-UA" sz="1600" dirty="0" smtClean="0"/>
              <a:t>програміст, </a:t>
            </a:r>
            <a:r>
              <a:rPr lang="uk-UA" sz="1600" dirty="0"/>
              <a:t>замість писати код, </a:t>
            </a:r>
            <a:r>
              <a:rPr lang="uk-UA" sz="1600" dirty="0" smtClean="0"/>
              <a:t>сидить </a:t>
            </a:r>
            <a:r>
              <a:rPr lang="uk-UA" sz="1600" dirty="0"/>
              <a:t>в </a:t>
            </a:r>
            <a:r>
              <a:rPr lang="uk-UA" sz="1600" dirty="0" smtClean="0"/>
              <a:t>соцмережах. </a:t>
            </a:r>
            <a:r>
              <a:rPr lang="uk-UA" sz="1600" dirty="0"/>
              <a:t>Та й для безпеки це також корисно – наприклад, пристрої, що підключаються через гостьову точку доступу, не бачитимуть робочі комп'ютери організації.</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28530" y="1672816"/>
            <a:ext cx="3814243" cy="3121978"/>
          </a:xfrm>
          <a:prstGeom prst="rect">
            <a:avLst/>
          </a:prstGeom>
        </p:spPr>
      </p:pic>
      <p:sp>
        <p:nvSpPr>
          <p:cNvPr id="4" name="Rectangle 3"/>
          <p:cNvSpPr/>
          <p:nvPr/>
        </p:nvSpPr>
        <p:spPr>
          <a:xfrm>
            <a:off x="267832" y="4946571"/>
            <a:ext cx="11728010" cy="1815882"/>
          </a:xfrm>
          <a:prstGeom prst="rect">
            <a:avLst/>
          </a:prstGeom>
        </p:spPr>
        <p:txBody>
          <a:bodyPr wrap="square">
            <a:spAutoFit/>
          </a:bodyPr>
          <a:lstStyle/>
          <a:p>
            <a:r>
              <a:rPr lang="uk-UA" sz="1600" dirty="0"/>
              <a:t>Таким чином, до переваг VLAN можна віднести: </a:t>
            </a:r>
            <a:endParaRPr lang="uk-UA" sz="1600" dirty="0" smtClean="0"/>
          </a:p>
          <a:p>
            <a:pPr marL="285750" indent="-285750">
              <a:buFont typeface="Arial" panose="020B0604020202020204" pitchFamily="34" charset="0"/>
              <a:buChar char="•"/>
            </a:pPr>
            <a:r>
              <a:rPr lang="uk-UA" sz="1600" dirty="0" smtClean="0"/>
              <a:t>Менша </a:t>
            </a:r>
            <a:r>
              <a:rPr lang="uk-UA" sz="1600" dirty="0"/>
              <a:t>кількість використовуваних для створення внутрішньої мережі організації </a:t>
            </a:r>
            <a:r>
              <a:rPr lang="uk-UA" sz="1600" dirty="0" smtClean="0"/>
              <a:t>дротів; </a:t>
            </a:r>
          </a:p>
          <a:p>
            <a:pPr marL="285750" indent="-285750">
              <a:buFont typeface="Arial" panose="020B0604020202020204" pitchFamily="34" charset="0"/>
              <a:buChar char="•"/>
            </a:pPr>
            <a:r>
              <a:rPr lang="uk-UA" sz="1600" dirty="0" smtClean="0"/>
              <a:t>Більш </a:t>
            </a:r>
            <a:r>
              <a:rPr lang="uk-UA" sz="1600" dirty="0"/>
              <a:t>безпечний і контрольований зв'язок між пристроями – робочі станції в </a:t>
            </a:r>
            <a:r>
              <a:rPr lang="uk-UA" sz="1600" dirty="0" smtClean="0"/>
              <a:t>межах </a:t>
            </a:r>
            <a:r>
              <a:rPr lang="uk-UA" sz="1600" dirty="0"/>
              <a:t>однієї підмережі не бачитимуть пристрої з інших підмереж; </a:t>
            </a:r>
            <a:endParaRPr lang="uk-UA" sz="1600" dirty="0" smtClean="0"/>
          </a:p>
          <a:p>
            <a:pPr marL="285750" indent="-285750">
              <a:buFont typeface="Arial" panose="020B0604020202020204" pitchFamily="34" charset="0"/>
              <a:buChar char="•"/>
            </a:pPr>
            <a:r>
              <a:rPr lang="uk-UA" sz="1600" dirty="0" smtClean="0"/>
              <a:t>Більш </a:t>
            </a:r>
            <a:r>
              <a:rPr lang="uk-UA" sz="1600" dirty="0"/>
              <a:t>ефективне використання трафіку у різних підмережах загальної мережі, за рахунок можливості керування трафіком у різних підгрупах; </a:t>
            </a:r>
            <a:endParaRPr lang="uk-UA" sz="1600" dirty="0" smtClean="0"/>
          </a:p>
          <a:p>
            <a:pPr marL="285750" indent="-285750">
              <a:buFont typeface="Arial" panose="020B0604020202020204" pitchFamily="34" charset="0"/>
              <a:buChar char="•"/>
            </a:pPr>
            <a:r>
              <a:rPr lang="uk-UA" sz="1600" dirty="0" smtClean="0"/>
              <a:t>Підвищення </a:t>
            </a:r>
            <a:r>
              <a:rPr lang="uk-UA" sz="1600" dirty="0"/>
              <a:t>ефективності роботи відділів через створення нових підгруп пристроїв, </a:t>
            </a:r>
            <a:r>
              <a:rPr lang="uk-UA" sz="1600" dirty="0" smtClean="0"/>
              <a:t>для чого </a:t>
            </a:r>
            <a:r>
              <a:rPr lang="uk-UA" sz="1600" dirty="0"/>
              <a:t>VLAN надає найширші </a:t>
            </a:r>
            <a:r>
              <a:rPr lang="uk-UA" sz="1600" dirty="0" smtClean="0"/>
              <a:t>можливості.</a:t>
            </a:r>
            <a:endParaRPr lang="uk-UA" sz="1600" dirty="0"/>
          </a:p>
        </p:txBody>
      </p:sp>
    </p:spTree>
    <p:extLst>
      <p:ext uri="{BB962C8B-B14F-4D97-AF65-F5344CB8AC3E}">
        <p14:creationId xmlns:p14="http://schemas.microsoft.com/office/powerpoint/2010/main" val="28771168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b="1" dirty="0" smtClean="0"/>
              <a:t>Розглянемо один приклад налаштування DHCPv6:</a:t>
            </a:r>
          </a:p>
          <a:p>
            <a:pPr marL="0" indent="0">
              <a:buNone/>
            </a:pPr>
            <a:endParaRPr lang="uk-UA" sz="1600" dirty="0"/>
          </a:p>
        </p:txBody>
      </p:sp>
      <p:pic>
        <p:nvPicPr>
          <p:cNvPr id="3076" name="Picture 4" descr="пример настройки DHCPv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5882" y="477381"/>
            <a:ext cx="4494291" cy="117342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5165759" y="404117"/>
            <a:ext cx="6876689" cy="1077218"/>
          </a:xfrm>
          <a:prstGeom prst="rect">
            <a:avLst/>
          </a:prstGeom>
        </p:spPr>
        <p:txBody>
          <a:bodyPr wrap="square">
            <a:spAutoFit/>
          </a:bodyPr>
          <a:lstStyle/>
          <a:p>
            <a:r>
              <a:rPr lang="uk-UA" sz="1600" dirty="0"/>
              <a:t>У цьому прикладі ми маємо DHCP-клієнт, маршрутизатор і DHCP-сервер. Оскільки DHCP-клієнт та DHCP-сервер не знаходяться в одній підмережі, нам доведеться </a:t>
            </a:r>
            <a:r>
              <a:rPr lang="uk-UA" sz="1600" dirty="0" smtClean="0"/>
              <a:t>налаштувати </a:t>
            </a:r>
            <a:r>
              <a:rPr lang="uk-UA" sz="1600" dirty="0"/>
              <a:t>маршрутизатор для ретрансляції повідомлень DHCP.</a:t>
            </a:r>
          </a:p>
        </p:txBody>
      </p:sp>
      <p:sp>
        <p:nvSpPr>
          <p:cNvPr id="4" name="Rectangle 3"/>
          <p:cNvSpPr/>
          <p:nvPr/>
        </p:nvSpPr>
        <p:spPr>
          <a:xfrm>
            <a:off x="267832" y="1685384"/>
            <a:ext cx="6096000" cy="338554"/>
          </a:xfrm>
          <a:prstGeom prst="rect">
            <a:avLst/>
          </a:prstGeom>
        </p:spPr>
        <p:txBody>
          <a:bodyPr>
            <a:spAutoFit/>
          </a:bodyPr>
          <a:lstStyle/>
          <a:p>
            <a:r>
              <a:rPr lang="uk-UA" sz="1600" dirty="0"/>
              <a:t>Пошук </a:t>
            </a:r>
            <a:r>
              <a:rPr lang="uk-UA" sz="1600" dirty="0" smtClean="0"/>
              <a:t>клієнта </a:t>
            </a:r>
            <a:r>
              <a:rPr lang="uk-UA" sz="1600" dirty="0"/>
              <a:t>IPv6 адреси починається з повідомлення запиту:</a:t>
            </a:r>
          </a:p>
        </p:txBody>
      </p:sp>
      <p:pic>
        <p:nvPicPr>
          <p:cNvPr id="3078" name="Picture 6" descr="Поиск клиентом IPv6 адреса"/>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1516" y="1986508"/>
            <a:ext cx="4535940" cy="175483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5165758" y="1925464"/>
            <a:ext cx="6830083" cy="1815882"/>
          </a:xfrm>
          <a:prstGeom prst="rect">
            <a:avLst/>
          </a:prstGeom>
        </p:spPr>
        <p:txBody>
          <a:bodyPr wrap="square">
            <a:spAutoFit/>
          </a:bodyPr>
          <a:lstStyle/>
          <a:p>
            <a:r>
              <a:rPr lang="uk-UA" sz="1600" dirty="0"/>
              <a:t>Клієнт використовуватиме свою link-local адресу як джерело, а адреса призначення буде багатоадресною адресою </a:t>
            </a:r>
            <a:r>
              <a:rPr lang="uk-UA" sz="1600" b="1" dirty="0"/>
              <a:t>FF02:: 1:2 (all-DHCP-agents)</a:t>
            </a:r>
            <a:r>
              <a:rPr lang="uk-UA" sz="1600" dirty="0"/>
              <a:t>. Це </a:t>
            </a:r>
            <a:r>
              <a:rPr lang="uk-UA" sz="1600" b="1" dirty="0"/>
              <a:t>link-local multicast </a:t>
            </a:r>
            <a:r>
              <a:rPr lang="uk-UA" sz="1600" dirty="0" smtClean="0"/>
              <a:t>адреса, </a:t>
            </a:r>
            <a:r>
              <a:rPr lang="uk-UA" sz="1600" dirty="0"/>
              <a:t>тому </a:t>
            </a:r>
            <a:r>
              <a:rPr lang="uk-UA" sz="1600" dirty="0" smtClean="0"/>
              <a:t>вона </a:t>
            </a:r>
            <a:r>
              <a:rPr lang="uk-UA" sz="1600" dirty="0"/>
              <a:t>не залишатиме </a:t>
            </a:r>
            <a:r>
              <a:rPr lang="uk-UA" sz="1600" dirty="0" smtClean="0"/>
              <a:t>підмережу. </a:t>
            </a:r>
            <a:r>
              <a:rPr lang="uk-UA" sz="1600" dirty="0"/>
              <a:t>В результаті DHCP-сервер ніколи не отримає повідомлення запиту</a:t>
            </a:r>
            <a:r>
              <a:rPr lang="uk-UA" sz="1600" dirty="0" smtClean="0"/>
              <a:t>.</a:t>
            </a:r>
          </a:p>
          <a:p>
            <a:r>
              <a:rPr lang="uk-UA" sz="1600" dirty="0"/>
              <a:t>На маршрутизаторі ми налаштуємо ретрансляцію DHCP таким чином, щоб </a:t>
            </a:r>
            <a:r>
              <a:rPr lang="uk-UA" sz="1600" dirty="0" smtClean="0"/>
              <a:t>повідомлення запиту, </a:t>
            </a:r>
            <a:r>
              <a:rPr lang="uk-UA" sz="1600" dirty="0"/>
              <a:t>було переадресовано на DHCP-сервер:</a:t>
            </a:r>
          </a:p>
          <a:p>
            <a:endParaRPr lang="uk-UA" sz="1600" dirty="0"/>
          </a:p>
        </p:txBody>
      </p:sp>
      <p:sp>
        <p:nvSpPr>
          <p:cNvPr id="7" name="Rectangle 7"/>
          <p:cNvSpPr>
            <a:spLocks noChangeArrowheads="1"/>
          </p:cNvSpPr>
          <p:nvPr/>
        </p:nvSpPr>
        <p:spPr bwMode="auto">
          <a:xfrm>
            <a:off x="5318222" y="3479736"/>
            <a:ext cx="4818948" cy="523220"/>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Router(config)#interface fa0/0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Router(config-if)#ipv6 dhcp relay destination 2001:5:6:7::2</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pic>
        <p:nvPicPr>
          <p:cNvPr id="3083" name="Picture 11" descr="маршрутизатор пересылает сообщения DHCP между клиентом и DHCP-сервером"/>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1674" y="4097453"/>
            <a:ext cx="4741047" cy="1977422"/>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5318222" y="4203047"/>
            <a:ext cx="6724226" cy="2554545"/>
          </a:xfrm>
          <a:prstGeom prst="rect">
            <a:avLst/>
          </a:prstGeom>
        </p:spPr>
        <p:txBody>
          <a:bodyPr wrap="square">
            <a:spAutoFit/>
          </a:bodyPr>
          <a:lstStyle/>
          <a:p>
            <a:r>
              <a:rPr lang="uk-UA" sz="1600" dirty="0"/>
              <a:t>Маршрутизатор переадресує повідомлення запиту, і адресу буде змінено. Джерелом буде IPv6-адреса на інтерфейсі Fa1/0 нашого маршрутизатора, а місцем призначення - IPv6-адреса DHCP-сервера. Це велика різниця в порівнянні з DHCP relay для IPv4, де була б використана IP-адреса на Fa0/0. </a:t>
            </a:r>
            <a:endParaRPr lang="uk-UA" sz="1600" dirty="0" smtClean="0"/>
          </a:p>
          <a:p>
            <a:endParaRPr lang="uk-UA" sz="1600" dirty="0"/>
          </a:p>
          <a:p>
            <a:r>
              <a:rPr lang="uk-UA" sz="1600" dirty="0" smtClean="0"/>
              <a:t>Інші </a:t>
            </a:r>
            <a:r>
              <a:rPr lang="uk-UA" sz="1600" dirty="0"/>
              <a:t>повідомлення DHCP будуть використовувати ті самі адреси. Між маршрутизатором та DHCP-сервером ми будемо використовувати 2001:5:6:7::1 та ще 2001:5:6:7::2 адреси. Маршрутизатор буде перенаправляти трафік на DHCP-клієнт, використовуючи його link-local адресу та як місце призначення.</a:t>
            </a:r>
          </a:p>
        </p:txBody>
      </p:sp>
    </p:spTree>
    <p:extLst>
      <p:ext uri="{BB962C8B-B14F-4D97-AF65-F5344CB8AC3E}">
        <p14:creationId xmlns:p14="http://schemas.microsoft.com/office/powerpoint/2010/main" val="13137822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779" y="141679"/>
            <a:ext cx="11728010" cy="6548831"/>
          </a:xfrm>
        </p:spPr>
        <p:txBody>
          <a:bodyPr>
            <a:normAutofit/>
          </a:bodyPr>
          <a:lstStyle/>
          <a:p>
            <a:pPr marL="0" indent="0" algn="ctr">
              <a:buNone/>
            </a:pPr>
            <a:r>
              <a:rPr lang="uk-UA" sz="1600" b="1" dirty="0"/>
              <a:t>Налаштування DHCP Snooping та Dynamic Arp Inspection на Cisco </a:t>
            </a:r>
            <a:endParaRPr lang="uk-UA" sz="1600" b="1" dirty="0" smtClean="0"/>
          </a:p>
          <a:p>
            <a:pPr marL="0" indent="0">
              <a:buNone/>
            </a:pPr>
            <a:r>
              <a:rPr lang="uk-UA" sz="1600" b="1" dirty="0" smtClean="0"/>
              <a:t>DHCP </a:t>
            </a:r>
            <a:r>
              <a:rPr lang="uk-UA" sz="1600" b="1" dirty="0"/>
              <a:t>snooping </a:t>
            </a:r>
            <a:r>
              <a:rPr lang="uk-UA" sz="1600" dirty="0"/>
              <a:t>— це функція комутатора, призначена для захисту від атак з використанням протоколу </a:t>
            </a:r>
            <a:r>
              <a:rPr lang="uk-UA" sz="1600" b="1" dirty="0"/>
              <a:t>DHCP</a:t>
            </a:r>
            <a:r>
              <a:rPr lang="uk-UA" sz="1600" dirty="0"/>
              <a:t>. Наприклад, атаки з заміною </a:t>
            </a:r>
            <a:r>
              <a:rPr lang="uk-UA" sz="1600" b="1" dirty="0"/>
              <a:t>DHCP</a:t>
            </a:r>
            <a:r>
              <a:rPr lang="uk-UA" sz="1600" dirty="0"/>
              <a:t>-сервера в мережі або атаки </a:t>
            </a:r>
            <a:r>
              <a:rPr lang="uk-UA" sz="1600" b="1" dirty="0"/>
              <a:t>DHCP starvation</a:t>
            </a:r>
            <a:r>
              <a:rPr lang="uk-UA" sz="1600" dirty="0"/>
              <a:t>, яка змушує DHCP-сервер видати всі </a:t>
            </a:r>
            <a:r>
              <a:rPr lang="uk-UA" sz="1600" dirty="0" smtClean="0"/>
              <a:t>адреси, що інсують на сервері, зловмиснику. </a:t>
            </a:r>
          </a:p>
          <a:p>
            <a:pPr marL="0" indent="0">
              <a:buNone/>
            </a:pPr>
            <a:r>
              <a:rPr lang="uk-UA" sz="1600" b="1" dirty="0" smtClean="0"/>
              <a:t>Dynamic </a:t>
            </a:r>
            <a:r>
              <a:rPr lang="uk-UA" sz="1600" b="1" dirty="0"/>
              <a:t>ARP Inspection </a:t>
            </a:r>
            <a:r>
              <a:rPr lang="uk-UA" sz="1600" dirty="0"/>
              <a:t>– функція комутатора, призначена для захисту від атак за допомогою протоколу ARP. Наприклад, атаки </a:t>
            </a:r>
            <a:r>
              <a:rPr lang="uk-UA" sz="1600" b="1" dirty="0"/>
              <a:t>ARP-spoofing</a:t>
            </a:r>
            <a:r>
              <a:rPr lang="uk-UA" sz="1600" dirty="0"/>
              <a:t>, що дозволяє перехоплювати трафік між вузлами, розташованими в межах одного широкомовного домену. </a:t>
            </a:r>
            <a:endParaRPr lang="uk-UA" sz="1600" dirty="0" smtClean="0"/>
          </a:p>
          <a:p>
            <a:pPr marL="0" indent="0">
              <a:buNone/>
            </a:pPr>
            <a:r>
              <a:rPr lang="uk-UA" sz="1600" dirty="0" smtClean="0"/>
              <a:t>Ця </a:t>
            </a:r>
            <a:r>
              <a:rPr lang="uk-UA" sz="1600" dirty="0"/>
              <a:t>функція запобігає атакі типу </a:t>
            </a:r>
            <a:r>
              <a:rPr lang="uk-UA" sz="1600" b="1" dirty="0"/>
              <a:t>Man-in-The-Middle</a:t>
            </a:r>
            <a:r>
              <a:rPr lang="uk-UA" sz="1600" dirty="0"/>
              <a:t>. Це такий вид атаки, коли до вашої мережі підключається пристрій зловмисника і, наприклад, оголошує, що адреса IP, що належить авторизованому серверу, належить йому. Після цього всі дані, що відправляються на сервер, переходять через пристрій зловмисника. </a:t>
            </a:r>
            <a:endParaRPr lang="uk-UA" sz="1600" dirty="0" smtClean="0"/>
          </a:p>
          <a:p>
            <a:pPr marL="0" indent="0">
              <a:buNone/>
            </a:pPr>
            <a:r>
              <a:rPr lang="uk-UA" sz="1600" dirty="0" smtClean="0"/>
              <a:t>Ці </a:t>
            </a:r>
            <a:r>
              <a:rPr lang="uk-UA" sz="1600" dirty="0"/>
              <a:t>функції захищають вашу мережу від заміни DHCP сервера. На комутаторах вручну налаштовуються довірені порти, які зазвичай </a:t>
            </a:r>
            <a:r>
              <a:rPr lang="uk-UA" sz="1600" dirty="0" smtClean="0"/>
              <a:t>підключені </a:t>
            </a:r>
            <a:r>
              <a:rPr lang="uk-UA" sz="1600" dirty="0"/>
              <a:t>до маршрутизатора чи DHCP серверу. Також довіреними портами призначаються порти UpLink</a:t>
            </a:r>
            <a:r>
              <a:rPr lang="uk-UA" sz="1600" dirty="0" smtClean="0"/>
              <a:t>.</a:t>
            </a:r>
          </a:p>
          <a:p>
            <a:pPr marL="0" indent="0">
              <a:buNone/>
            </a:pPr>
            <a:endParaRPr lang="uk-UA" sz="1600" b="1" dirty="0" smtClean="0"/>
          </a:p>
          <a:p>
            <a:pPr marL="0" indent="0">
              <a:buNone/>
            </a:pPr>
            <a:r>
              <a:rPr lang="uk-UA" sz="1600" b="1" dirty="0" smtClean="0"/>
              <a:t>НАЛАШТУВАННЯ </a:t>
            </a:r>
            <a:r>
              <a:rPr lang="uk-UA" sz="1600" b="1" dirty="0"/>
              <a:t>DHCP SNOOPING І DAI </a:t>
            </a:r>
            <a:endParaRPr lang="uk-UA" sz="1600" b="1" dirty="0" smtClean="0"/>
          </a:p>
          <a:p>
            <a:pPr marL="0" indent="0">
              <a:buNone/>
            </a:pPr>
            <a:r>
              <a:rPr lang="uk-UA" sz="1600" dirty="0" smtClean="0"/>
              <a:t>Щоб </a:t>
            </a:r>
            <a:r>
              <a:rPr lang="uk-UA" sz="1600" dirty="0"/>
              <a:t>увімкнути функцію DHCP Snooping, потрібно спочатку задати довірені і не довірені порти. Всі порти, до яких підключені кінцеві користувачі, вважаються не довіреними. Так як DHCP Snooping і DAI налаштовуються у зв'язці я не ділитиму це на окремі частини</a:t>
            </a:r>
            <a:r>
              <a:rPr lang="uk-UA" sz="1600" dirty="0" smtClean="0"/>
              <a:t>:</a:t>
            </a:r>
          </a:p>
          <a:p>
            <a:pPr marL="0" indent="0">
              <a:buNone/>
            </a:pPr>
            <a:endParaRPr lang="uk-UA" sz="1600" dirty="0"/>
          </a:p>
          <a:p>
            <a:pPr marL="0" indent="0">
              <a:buNone/>
            </a:pPr>
            <a:endParaRPr lang="uk-UA" sz="1600" dirty="0" smtClean="0"/>
          </a:p>
          <a:p>
            <a:pPr marL="0" indent="0">
              <a:buNone/>
            </a:pPr>
            <a:endParaRPr lang="uk-UA" sz="1600" dirty="0"/>
          </a:p>
          <a:p>
            <a:pPr marL="0" indent="0">
              <a:buNone/>
            </a:pPr>
            <a:r>
              <a:rPr lang="uk-UA" sz="1600" dirty="0"/>
              <a:t>Тут ми задаємо кількість пакетів, які мають проходити через не довірений інтерфейс. Зазвичай такої кількості пакетів вистачає для отримання та оновлення IP адреси. Далі налаштовуємо довірені інтерфейси:</a:t>
            </a:r>
          </a:p>
        </p:txBody>
      </p:sp>
      <p:sp>
        <p:nvSpPr>
          <p:cNvPr id="2" name="Rectangle 1"/>
          <p:cNvSpPr>
            <a:spLocks noChangeArrowheads="1"/>
          </p:cNvSpPr>
          <p:nvPr/>
        </p:nvSpPr>
        <p:spPr bwMode="auto">
          <a:xfrm>
            <a:off x="258779" y="4403757"/>
            <a:ext cx="4791696" cy="954107"/>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AccSwitch#conf 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AccSwitch(config)#int ra gi1/0/1-46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AccSwitch(config-if-range)#ip dhcp snooping limit rate 15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AccSwitch(config-if-range)#ip arp inspection limit rate 100</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
        <p:nvSpPr>
          <p:cNvPr id="4" name="Rectangle 2"/>
          <p:cNvSpPr>
            <a:spLocks noChangeArrowheads="1"/>
          </p:cNvSpPr>
          <p:nvPr/>
        </p:nvSpPr>
        <p:spPr bwMode="auto">
          <a:xfrm>
            <a:off x="258779" y="5975922"/>
            <a:ext cx="4174541" cy="738664"/>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AccSwitch(config)#int ra gi1/0/47-48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AccSwitch(config-if-range)#ip dhcp snooping trust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AccSwitch(config-if-range)#ip arp inspection trust</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16698241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dirty="0"/>
              <a:t>Після цього глобально включаємо DHCP Snooping, але НЕ ARP Inspection</a:t>
            </a:r>
            <a:r>
              <a:rPr lang="uk-UA" sz="1600" dirty="0" smtClean="0"/>
              <a:t>:</a:t>
            </a:r>
          </a:p>
          <a:p>
            <a:pPr marL="0" indent="0">
              <a:buNone/>
            </a:pPr>
            <a:endParaRPr lang="uk-UA" sz="1600" dirty="0"/>
          </a:p>
          <a:p>
            <a:pPr marL="0" indent="0">
              <a:buNone/>
            </a:pPr>
            <a:endParaRPr lang="uk-UA" sz="1600" dirty="0" smtClean="0"/>
          </a:p>
          <a:p>
            <a:pPr marL="0" indent="0">
              <a:buNone/>
            </a:pPr>
            <a:endParaRPr lang="uk-UA" sz="1600" dirty="0"/>
          </a:p>
          <a:p>
            <a:pPr marL="0" indent="0">
              <a:buNone/>
            </a:pPr>
            <a:r>
              <a:rPr lang="uk-UA" sz="1600" dirty="0"/>
              <a:t>Остання команда відключає опцію 82, яка використовується комутатором DHCP пакетах, що йдуть від DHCP клієнта через комутатор до DHCP серверу. Опція 82 містить інформацію про пристрій (наприклад, MAC адресу комутатора) та інформацію про номер порту з якого йде запит для того, щоб сервер, спираючись на отриману інформацію, зміг видати IP-адресу DHCP клієнту з потрібної підмережі. </a:t>
            </a:r>
            <a:endParaRPr lang="uk-UA" sz="1600" dirty="0" smtClean="0"/>
          </a:p>
          <a:p>
            <a:pPr marL="0" indent="0">
              <a:buNone/>
            </a:pPr>
            <a:r>
              <a:rPr lang="uk-UA" sz="1600" dirty="0" smtClean="0"/>
              <a:t>Далі </a:t>
            </a:r>
            <a:r>
              <a:rPr lang="uk-UA" sz="1600" dirty="0"/>
              <a:t>переходимо до налаштування DAI. Якщо у вас в мережі є пристрої зі статичною IP адресою, то потрібно сказати комутатору, щоб порти, до яких підключені такі пристрої не перевірялися. Для цього є ARP списки доступу. Важливо, щоб назва access-list була саме DAI. З особистого досвіду знаю, що інакше потрібно вводити додаткові команди. А так все працює без зайвих команд</a:t>
            </a:r>
            <a:r>
              <a:rPr lang="uk-UA" sz="1600" dirty="0" smtClean="0"/>
              <a:t>.</a:t>
            </a:r>
          </a:p>
          <a:p>
            <a:pPr marL="0" indent="0">
              <a:buNone/>
            </a:pPr>
            <a:endParaRPr lang="uk-UA" sz="1600" dirty="0"/>
          </a:p>
          <a:p>
            <a:pPr marL="0" indent="0">
              <a:buNone/>
            </a:pPr>
            <a:endParaRPr lang="uk-UA" sz="1600" dirty="0" smtClean="0"/>
          </a:p>
          <a:p>
            <a:pPr marL="0" indent="0">
              <a:buNone/>
            </a:pPr>
            <a:r>
              <a:rPr lang="uk-UA" sz="1600" dirty="0"/>
              <a:t>У такому порядку додаємо IP-адреси всіх пристроїв зі статичним IP. Додатково можна настроїти Sorce Guard. Цим конкретний пристрій до порту комутатора, таким чином інший пристрій підключений до зазначеного порту не зможе видати себе за прив'язане</a:t>
            </a:r>
            <a:r>
              <a:rPr lang="uk-UA" sz="1600" dirty="0" smtClean="0"/>
              <a:t>:</a:t>
            </a:r>
          </a:p>
          <a:p>
            <a:pPr marL="0" indent="0">
              <a:buNone/>
            </a:pPr>
            <a:endParaRPr lang="uk-UA" sz="1600" dirty="0"/>
          </a:p>
          <a:p>
            <a:pPr marL="0" indent="0">
              <a:buNone/>
            </a:pPr>
            <a:endParaRPr lang="uk-UA" sz="1600" dirty="0" smtClean="0"/>
          </a:p>
          <a:p>
            <a:pPr marL="0" indent="0">
              <a:buNone/>
            </a:pPr>
            <a:r>
              <a:rPr lang="uk-UA" sz="1600" dirty="0"/>
              <a:t>Також під не довіреними інтерфейсами потрібно запровадити команду </a:t>
            </a:r>
            <a:r>
              <a:rPr lang="uk-UA" sz="1600" b="1" i="1" dirty="0"/>
              <a:t>ip verify source</a:t>
            </a:r>
            <a:r>
              <a:rPr lang="uk-UA" sz="1600" dirty="0"/>
              <a:t>, що перевіряє джерело запитів. </a:t>
            </a:r>
            <a:endParaRPr lang="uk-UA" sz="1600" dirty="0" smtClean="0"/>
          </a:p>
          <a:p>
            <a:pPr marL="0" indent="0">
              <a:buNone/>
            </a:pPr>
            <a:r>
              <a:rPr lang="uk-UA" sz="1600" dirty="0" smtClean="0"/>
              <a:t>Важливо</a:t>
            </a:r>
            <a:r>
              <a:rPr lang="uk-UA" sz="1600" dirty="0"/>
              <a:t>! Після всіх налаштувань, наведених вище, чекаємо на добу-дві щоб DHCP Snooping таблиця заповнилася. В іншому випадку DAI блокуватиме всі запити, і користувачі не зможуть працювати в мережі. Коли таблиця заповнена включаємо arp inspection:</a:t>
            </a:r>
          </a:p>
        </p:txBody>
      </p:sp>
      <p:sp>
        <p:nvSpPr>
          <p:cNvPr id="2" name="Rectangle 1"/>
          <p:cNvSpPr>
            <a:spLocks noChangeArrowheads="1"/>
          </p:cNvSpPr>
          <p:nvPr/>
        </p:nvSpPr>
        <p:spPr bwMode="auto">
          <a:xfrm>
            <a:off x="267832" y="500952"/>
            <a:ext cx="4822154" cy="738664"/>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AccSwitch(config)#ip dhcp snooping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AccSwitch(config)#ip dhcp snooping vlan 200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AccSwitch(config)#no ip dhcp snooping information option</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
        <p:nvSpPr>
          <p:cNvPr id="4" name="Rectangle 2"/>
          <p:cNvSpPr>
            <a:spLocks noChangeArrowheads="1"/>
          </p:cNvSpPr>
          <p:nvPr/>
        </p:nvSpPr>
        <p:spPr bwMode="auto">
          <a:xfrm>
            <a:off x="267832" y="3416094"/>
            <a:ext cx="6961136" cy="523220"/>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AccSwitch(config)# arp access-list DAI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AccSwitch(config-arp-nacl)# permit ip host 192.168.200.25 mac host 0017.6111.a309</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
        <p:nvSpPr>
          <p:cNvPr id="5" name="Rectangle 3"/>
          <p:cNvSpPr>
            <a:spLocks noChangeArrowheads="1"/>
          </p:cNvSpPr>
          <p:nvPr/>
        </p:nvSpPr>
        <p:spPr bwMode="auto">
          <a:xfrm>
            <a:off x="267832" y="4636868"/>
            <a:ext cx="7797904" cy="307777"/>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bg1"/>
                </a:solidFill>
                <a:effectLst/>
                <a:latin typeface="SFMono-Regular"/>
              </a:rPr>
              <a:t>AccSwitch(config)#ip source binding 0017.6111.a309 vlan 200 192.168.200.14 interface Gi1/0/5</a:t>
            </a:r>
            <a:r>
              <a:rPr kumimoji="0" lang="ru-RU" altLang="ru-RU" sz="1400" b="0" i="0" u="none" strike="noStrike" cap="none" normalizeH="0" baseline="0" smtClean="0">
                <a:ln>
                  <a:noFill/>
                </a:ln>
                <a:solidFill>
                  <a:schemeClr val="bg1"/>
                </a:solidFill>
                <a:effectLst/>
              </a:rPr>
              <a:t> </a:t>
            </a:r>
            <a:endParaRPr kumimoji="0" lang="ru-RU" altLang="ru-RU" sz="1400" b="0" i="0" u="none" strike="noStrike" cap="none" normalizeH="0" baseline="0" smtClean="0">
              <a:ln>
                <a:noFill/>
              </a:ln>
              <a:solidFill>
                <a:schemeClr val="bg1"/>
              </a:solidFill>
              <a:effectLst/>
              <a:latin typeface="Arial" panose="020B0604020202020204" pitchFamily="34" charset="0"/>
            </a:endParaRPr>
          </a:p>
        </p:txBody>
      </p:sp>
      <p:sp>
        <p:nvSpPr>
          <p:cNvPr id="6" name="Rectangle 4"/>
          <p:cNvSpPr>
            <a:spLocks noChangeArrowheads="1"/>
          </p:cNvSpPr>
          <p:nvPr/>
        </p:nvSpPr>
        <p:spPr bwMode="auto">
          <a:xfrm>
            <a:off x="267832" y="6115792"/>
            <a:ext cx="3778599" cy="307777"/>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bg1"/>
                </a:solidFill>
                <a:effectLst/>
                <a:latin typeface="SFMono-Regular"/>
              </a:rPr>
              <a:t>AccSwitch(config)#ip arp inspection vlan 200</a:t>
            </a:r>
            <a:r>
              <a:rPr kumimoji="0" lang="ru-RU" altLang="ru-RU" sz="1400" b="0" i="0" u="none" strike="noStrike" cap="none" normalizeH="0" baseline="0" smtClean="0">
                <a:ln>
                  <a:noFill/>
                </a:ln>
                <a:solidFill>
                  <a:schemeClr val="bg1"/>
                </a:solidFill>
                <a:effectLst/>
              </a:rPr>
              <a:t> </a:t>
            </a:r>
            <a:endParaRPr kumimoji="0" lang="ru-RU" altLang="ru-RU" sz="1400" b="0" i="0" u="none" strike="noStrike" cap="none" normalizeH="0" baseline="0" smtClean="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23611878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lgn="ctr">
              <a:buNone/>
            </a:pPr>
            <a:r>
              <a:rPr lang="uk-UA" sz="1600" b="1" dirty="0" smtClean="0"/>
              <a:t>Усунення проблем і помилок з </a:t>
            </a:r>
            <a:r>
              <a:rPr lang="en-US" sz="1600" b="1" dirty="0" smtClean="0"/>
              <a:t>DHCP </a:t>
            </a:r>
            <a:r>
              <a:rPr lang="uk-UA" sz="1600" b="1" dirty="0" smtClean="0"/>
              <a:t>на обладнання </a:t>
            </a:r>
            <a:r>
              <a:rPr lang="en-US" sz="1600" b="1" dirty="0" smtClean="0"/>
              <a:t>Cisco</a:t>
            </a:r>
          </a:p>
          <a:p>
            <a:pPr marL="0" indent="0">
              <a:buNone/>
            </a:pPr>
            <a:r>
              <a:rPr lang="uk-UA" sz="1600" dirty="0" smtClean="0"/>
              <a:t>Проблеми </a:t>
            </a:r>
            <a:r>
              <a:rPr lang="uk-UA" sz="1600" dirty="0"/>
              <a:t>з DHCP можуть виникати з багатьох причин, таких як проблеми програмного забезпечення, в операційних системах, драйверів мережевих </a:t>
            </a:r>
            <a:r>
              <a:rPr lang="uk-UA" sz="1600" dirty="0" smtClean="0"/>
              <a:t>карт </a:t>
            </a:r>
            <a:r>
              <a:rPr lang="uk-UA" sz="1600" dirty="0"/>
              <a:t>або агентах ретрансляції, але найбільш поширеними є проблеми із конфігурацією DHCP. Через велику кількість потенційно проблемних областей потрібен систематичний підхід до усунення несправностей. </a:t>
            </a:r>
            <a:endParaRPr lang="en-US" sz="1600" dirty="0" smtClean="0"/>
          </a:p>
          <a:p>
            <a:pPr marL="0" indent="0">
              <a:buNone/>
            </a:pPr>
            <a:r>
              <a:rPr lang="uk-UA" sz="1600" dirty="0" smtClean="0"/>
              <a:t>ЗАДАЧА </a:t>
            </a:r>
            <a:r>
              <a:rPr lang="uk-UA" sz="1600" dirty="0"/>
              <a:t>1. УСУНЕННЯ КОНФЛІКТІВ IP АДРЕС </a:t>
            </a:r>
            <a:endParaRPr lang="en-US" sz="1600" dirty="0" smtClean="0"/>
          </a:p>
          <a:p>
            <a:pPr marL="0" indent="0">
              <a:buNone/>
            </a:pPr>
            <a:r>
              <a:rPr lang="uk-UA" sz="1600" dirty="0" smtClean="0"/>
              <a:t>Термін </a:t>
            </a:r>
            <a:r>
              <a:rPr lang="uk-UA" sz="1600" dirty="0"/>
              <a:t>дії адреси IPv4 може закінчуватися у клієнта, який все ще підключений до мережі. Якщо клієнт не відновлює оренду, сервер може перепризначити цю IP-адресу іншому клієнту. Коли клієнт перезавантажується, він запитує адресу і якщо DHCP сервер не відповідає швидко, то клієнт використовує останню IP-адресу. Тоді виникає ситуація, коли два клієнти використовують ту саму адресу, створюючи конфлікт. </a:t>
            </a:r>
            <a:endParaRPr lang="en-US" sz="1600" dirty="0" smtClean="0"/>
          </a:p>
          <a:p>
            <a:pPr marL="0" indent="0">
              <a:buNone/>
            </a:pPr>
            <a:r>
              <a:rPr lang="uk-UA" sz="1600" dirty="0" smtClean="0"/>
              <a:t>Команда </a:t>
            </a:r>
            <a:r>
              <a:rPr lang="uk-UA" sz="1600" b="1" dirty="0"/>
              <a:t>show ip dhcp conflict </a:t>
            </a:r>
            <a:r>
              <a:rPr lang="uk-UA" sz="1600" dirty="0"/>
              <a:t>відображає всі конфлікти адрес, записані сервером DHCP. Сервер використовує </a:t>
            </a:r>
            <a:r>
              <a:rPr lang="uk-UA" sz="1600" b="1" dirty="0"/>
              <a:t>ping</a:t>
            </a:r>
            <a:r>
              <a:rPr lang="uk-UA" sz="1600" dirty="0"/>
              <a:t> для виявлення клієнтів. Для виявлення конфліктів клієнт використовує протокол </a:t>
            </a:r>
            <a:r>
              <a:rPr lang="uk-UA" sz="1600" b="1" dirty="0"/>
              <a:t>ARP</a:t>
            </a:r>
            <a:r>
              <a:rPr lang="uk-UA" sz="1600" dirty="0"/>
              <a:t>. Якщо виявлено конфлікт адрес, адреса видаляється з пулу і не призначається, доки адміністратор не вирішить конфлікт. </a:t>
            </a:r>
            <a:endParaRPr lang="en-US" sz="1600" dirty="0" smtClean="0"/>
          </a:p>
          <a:p>
            <a:pPr marL="0" indent="0">
              <a:buNone/>
            </a:pPr>
            <a:r>
              <a:rPr lang="uk-UA" sz="1600" dirty="0" smtClean="0"/>
              <a:t>Виглядає це </a:t>
            </a:r>
            <a:r>
              <a:rPr lang="uk-UA" sz="1600" dirty="0"/>
              <a:t>так:</a:t>
            </a:r>
          </a:p>
        </p:txBody>
      </p:sp>
      <p:sp>
        <p:nvSpPr>
          <p:cNvPr id="2" name="Rectangle 1"/>
          <p:cNvSpPr>
            <a:spLocks noChangeArrowheads="1"/>
          </p:cNvSpPr>
          <p:nvPr/>
        </p:nvSpPr>
        <p:spPr bwMode="auto">
          <a:xfrm>
            <a:off x="267832" y="3713947"/>
            <a:ext cx="4405886" cy="954107"/>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 show ip dhcp conflict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IP address Detection Method Detection time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192.168.1.33 Ping Feb 19 2018 10:33 AM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192.168.1.48 Gratuitous ARP Feb 19 2018 11:29 AM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
        <p:nvSpPr>
          <p:cNvPr id="4" name="Rectangle 3"/>
          <p:cNvSpPr/>
          <p:nvPr/>
        </p:nvSpPr>
        <p:spPr>
          <a:xfrm>
            <a:off x="267832" y="4826675"/>
            <a:ext cx="11603326" cy="1323439"/>
          </a:xfrm>
          <a:prstGeom prst="rect">
            <a:avLst/>
          </a:prstGeom>
        </p:spPr>
        <p:txBody>
          <a:bodyPr wrap="square">
            <a:spAutoFit/>
          </a:bodyPr>
          <a:lstStyle/>
          <a:p>
            <a:r>
              <a:rPr lang="uk-UA" sz="1600" dirty="0"/>
              <a:t>У </a:t>
            </a:r>
            <a:r>
              <a:rPr lang="uk-UA" sz="1600" dirty="0" smtClean="0"/>
              <a:t>стовпчику </a:t>
            </a:r>
            <a:r>
              <a:rPr lang="uk-UA" sz="1600" b="1" dirty="0"/>
              <a:t>IP address </a:t>
            </a:r>
            <a:r>
              <a:rPr lang="uk-UA" sz="1600" dirty="0"/>
              <a:t>вказується конфліктна адреса, у рядку </a:t>
            </a:r>
            <a:r>
              <a:rPr lang="uk-UA" sz="1600" b="1" dirty="0"/>
              <a:t>Detection Method </a:t>
            </a:r>
            <a:r>
              <a:rPr lang="uk-UA" sz="1600" dirty="0"/>
              <a:t>вказується метод виявлення (</a:t>
            </a:r>
            <a:r>
              <a:rPr lang="uk-UA" sz="1600" b="1" dirty="0"/>
              <a:t>Ping</a:t>
            </a:r>
            <a:r>
              <a:rPr lang="uk-UA" sz="1600" dirty="0"/>
              <a:t> – адреса була виявлена коли при призначенні нової адреси отримав позитивну відповідь на пінг, </a:t>
            </a:r>
            <a:r>
              <a:rPr lang="uk-UA" sz="1600" b="1" dirty="0"/>
              <a:t>Gratuitous ARP</a:t>
            </a:r>
            <a:r>
              <a:rPr lang="uk-UA" sz="1600" dirty="0"/>
              <a:t> – конфлікт виявлено в ARP таблиці) та </a:t>
            </a:r>
            <a:r>
              <a:rPr lang="uk-UA" sz="1600" b="1" dirty="0"/>
              <a:t>Detection time </a:t>
            </a:r>
            <a:r>
              <a:rPr lang="uk-UA" sz="1600" dirty="0"/>
              <a:t>показує час виявлення. </a:t>
            </a:r>
            <a:endParaRPr lang="uk-UA" sz="1600" dirty="0" smtClean="0"/>
          </a:p>
          <a:p>
            <a:endParaRPr lang="uk-UA" sz="1600" dirty="0"/>
          </a:p>
          <a:p>
            <a:r>
              <a:rPr lang="uk-UA" sz="1600" dirty="0" smtClean="0"/>
              <a:t>Щоб </a:t>
            </a:r>
            <a:r>
              <a:rPr lang="uk-UA" sz="1600" dirty="0"/>
              <a:t>переглянути список усіх виданих адрес сервером, використовується команда </a:t>
            </a:r>
            <a:r>
              <a:rPr lang="uk-UA" sz="1600" b="1" dirty="0"/>
              <a:t>show ip dhcp binding</a:t>
            </a:r>
            <a:r>
              <a:rPr lang="uk-UA" sz="1600" dirty="0"/>
              <a:t>.</a:t>
            </a:r>
          </a:p>
        </p:txBody>
      </p:sp>
    </p:spTree>
    <p:extLst>
      <p:ext uri="{BB962C8B-B14F-4D97-AF65-F5344CB8AC3E}">
        <p14:creationId xmlns:p14="http://schemas.microsoft.com/office/powerpoint/2010/main" val="5829935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dirty="0"/>
              <a:t>ЗАДАЧА 2. ПЕРЕВІРКА ФІЗИЧНОГО ПІДКЛЮЧЕННЯ </a:t>
            </a:r>
            <a:endParaRPr lang="uk-UA" sz="1600" dirty="0" smtClean="0"/>
          </a:p>
          <a:p>
            <a:pPr marL="0" indent="0">
              <a:buNone/>
            </a:pPr>
            <a:r>
              <a:rPr lang="uk-UA" sz="1600" dirty="0" smtClean="0"/>
              <a:t>Спочатку </a:t>
            </a:r>
            <a:r>
              <a:rPr lang="uk-UA" sz="1600" dirty="0"/>
              <a:t>потрібно перевірити, що інтерфейс маршрутизатора, що діє як стандартний шлюз для клієнта, є працездатним. Для цього використовується команда </a:t>
            </a:r>
            <a:r>
              <a:rPr lang="uk-UA" sz="1600" b="1" dirty="0"/>
              <a:t>show interface [інтерфейс]</a:t>
            </a:r>
            <a:r>
              <a:rPr lang="uk-UA" sz="1600" dirty="0"/>
              <a:t> , і якщо інтерфейс знаходиться в якомусь стані крім </a:t>
            </a:r>
            <a:r>
              <a:rPr lang="uk-UA" sz="1600" b="1" dirty="0"/>
              <a:t>UP</a:t>
            </a:r>
            <a:r>
              <a:rPr lang="uk-UA" sz="1600" dirty="0"/>
              <a:t>, це означає, що порт не передає трафік, включаючи запити клієнтів DHCP. </a:t>
            </a:r>
            <a:endParaRPr lang="uk-UA" sz="1600" dirty="0" smtClean="0"/>
          </a:p>
          <a:p>
            <a:pPr marL="0" indent="0">
              <a:buNone/>
            </a:pPr>
            <a:endParaRPr lang="uk-UA" sz="1600" dirty="0" smtClean="0"/>
          </a:p>
          <a:p>
            <a:pPr marL="0" indent="0">
              <a:buNone/>
            </a:pPr>
            <a:r>
              <a:rPr lang="uk-UA" sz="1600" dirty="0" smtClean="0"/>
              <a:t>ЗАДАЧА </a:t>
            </a:r>
            <a:r>
              <a:rPr lang="uk-UA" sz="1600" dirty="0"/>
              <a:t>3. ПЕРЕВІРКА </a:t>
            </a:r>
            <a:r>
              <a:rPr lang="uk-UA" sz="1600" dirty="0" smtClean="0"/>
              <a:t>ЗВ’ЯЗАНОСТІ, </a:t>
            </a:r>
            <a:r>
              <a:rPr lang="uk-UA" sz="1600" dirty="0"/>
              <a:t>ВИКОРИСТОВУЮЧИ </a:t>
            </a:r>
            <a:r>
              <a:rPr lang="uk-UA" sz="1600" dirty="0" smtClean="0"/>
              <a:t>СТАТИЧНУ </a:t>
            </a:r>
            <a:r>
              <a:rPr lang="uk-UA" sz="1600" dirty="0"/>
              <a:t>IP </a:t>
            </a:r>
            <a:r>
              <a:rPr lang="uk-UA" sz="1600" dirty="0" smtClean="0"/>
              <a:t>АДРЕСУ </a:t>
            </a:r>
          </a:p>
          <a:p>
            <a:pPr marL="0" indent="0">
              <a:buNone/>
            </a:pPr>
            <a:r>
              <a:rPr lang="uk-UA" sz="1600" dirty="0" smtClean="0"/>
              <a:t>При </a:t>
            </a:r>
            <a:r>
              <a:rPr lang="uk-UA" sz="1600" dirty="0"/>
              <a:t>пошуку проблем DHCP перевірити загальну працездатність мережі можна задати </a:t>
            </a:r>
            <a:r>
              <a:rPr lang="uk-UA" sz="1600" dirty="0" smtClean="0"/>
              <a:t>статичну </a:t>
            </a:r>
            <a:r>
              <a:rPr lang="uk-UA" sz="1600" dirty="0"/>
              <a:t>IP адресу клієнта. Якщо він може досягти мережевих ресурсів зі статично налаштованою адресою, то основною причиною проблеми є DHCP. </a:t>
            </a:r>
            <a:endParaRPr lang="uk-UA" sz="1600" dirty="0" smtClean="0"/>
          </a:p>
          <a:p>
            <a:pPr marL="0" indent="0">
              <a:buNone/>
            </a:pPr>
            <a:endParaRPr lang="uk-UA" sz="1600" dirty="0"/>
          </a:p>
          <a:p>
            <a:pPr marL="0" indent="0">
              <a:buNone/>
            </a:pPr>
            <a:r>
              <a:rPr lang="uk-UA" sz="1600" dirty="0" smtClean="0"/>
              <a:t>ЗАДАЧА </a:t>
            </a:r>
            <a:r>
              <a:rPr lang="uk-UA" sz="1600" dirty="0"/>
              <a:t>4: ПЕРЕВІРИТИ КОНФІГУРАЦІЮ ПОРТА </a:t>
            </a:r>
            <a:r>
              <a:rPr lang="uk-UA" sz="1600" dirty="0" smtClean="0"/>
              <a:t>КОМУТАТОРА</a:t>
            </a:r>
          </a:p>
          <a:p>
            <a:pPr marL="0" indent="0">
              <a:buNone/>
            </a:pPr>
            <a:r>
              <a:rPr lang="uk-UA" sz="1600" dirty="0" smtClean="0"/>
              <a:t>Якщо </a:t>
            </a:r>
            <a:r>
              <a:rPr lang="uk-UA" sz="1600" dirty="0"/>
              <a:t>DHCP клієнт не може отримати IP адресу з сервера, можна спробувати отримати адресу вручну, змушуючи клієнта відправити DHCP запит. </a:t>
            </a:r>
            <a:endParaRPr lang="uk-UA" sz="1600" dirty="0" smtClean="0"/>
          </a:p>
          <a:p>
            <a:pPr marL="0" indent="0">
              <a:buNone/>
            </a:pPr>
            <a:r>
              <a:rPr lang="uk-UA" sz="1600" dirty="0" smtClean="0"/>
              <a:t>Якщо </a:t>
            </a:r>
            <a:r>
              <a:rPr lang="uk-UA" sz="1600" dirty="0"/>
              <a:t>між клієнтом та сервером DHCP є маршрутизатор і клієнт не може отримати адресу, то причиною можуть бути налаштування портів. Ці причини можуть включати проблеми, пов'язані з транками і каналами, </a:t>
            </a:r>
            <a:r>
              <a:rPr lang="uk-UA" sz="1600" b="1" dirty="0"/>
              <a:t>STP</a:t>
            </a:r>
            <a:r>
              <a:rPr lang="uk-UA" sz="1600" dirty="0"/>
              <a:t> і </a:t>
            </a:r>
            <a:r>
              <a:rPr lang="uk-UA" sz="1600" b="1" dirty="0"/>
              <a:t>RSTP</a:t>
            </a:r>
            <a:r>
              <a:rPr lang="uk-UA" sz="1600" dirty="0"/>
              <a:t>. Конфігурація </a:t>
            </a:r>
            <a:r>
              <a:rPr lang="uk-UA" sz="1600" b="1" dirty="0"/>
              <a:t>PortFast</a:t>
            </a:r>
            <a:r>
              <a:rPr lang="uk-UA" sz="1600" dirty="0"/>
              <a:t> та налаштування </a:t>
            </a:r>
            <a:r>
              <a:rPr lang="uk-UA" sz="1600" dirty="0" smtClean="0"/>
              <a:t>прикордонних </a:t>
            </a:r>
            <a:r>
              <a:rPr lang="uk-UA" sz="1600" dirty="0"/>
              <a:t>портів дозволяють найбільш поширені проблеми клієнта DHCP, що виникають при початковій установці комутатора</a:t>
            </a:r>
            <a:r>
              <a:rPr lang="uk-UA" sz="1600" dirty="0" smtClean="0"/>
              <a:t>.</a:t>
            </a:r>
          </a:p>
          <a:p>
            <a:pPr marL="0" indent="0">
              <a:buNone/>
            </a:pPr>
            <a:endParaRPr lang="uk-UA" sz="1600" dirty="0"/>
          </a:p>
          <a:p>
            <a:pPr marL="0" indent="0">
              <a:buNone/>
            </a:pPr>
            <a:r>
              <a:rPr lang="uk-UA" sz="1600" dirty="0"/>
              <a:t>ЗАДАЧА 5: ПЕРЕВІРКА РОБОТИ DHCP В ОДНІЙ </a:t>
            </a:r>
            <a:r>
              <a:rPr lang="uk-UA" sz="1600" dirty="0" smtClean="0"/>
              <a:t>І ТІЙ САМІЙ ПІДМЕРЕЖІ </a:t>
            </a:r>
            <a:r>
              <a:rPr lang="uk-UA" sz="1600" dirty="0"/>
              <a:t>АБО VLAN </a:t>
            </a:r>
            <a:endParaRPr lang="uk-UA" sz="1600" dirty="0" smtClean="0"/>
          </a:p>
          <a:p>
            <a:pPr marL="0" indent="0">
              <a:buNone/>
            </a:pPr>
            <a:r>
              <a:rPr lang="uk-UA" sz="1600" dirty="0" smtClean="0"/>
              <a:t>Важливо </a:t>
            </a:r>
            <a:r>
              <a:rPr lang="uk-UA" sz="1600" dirty="0"/>
              <a:t>розрізняти, чи DHCP працює, коли клієнт знаходиться в одній підмережі або VLAN, що і DHCP-сервер. Якщо DHCP працює правильно, коли клієнт знаходиться в одній підмережі, проблема може бути ретранслятором DHCP (</a:t>
            </a:r>
            <a:r>
              <a:rPr lang="uk-UA" sz="1600" b="1" dirty="0"/>
              <a:t>relay agent</a:t>
            </a:r>
            <a:r>
              <a:rPr lang="uk-UA" sz="1600" dirty="0"/>
              <a:t>). Якщо проблема зберігається навіть при тестуванні в одній підмережі, проблема може бути з сервером DHCP.</a:t>
            </a:r>
          </a:p>
        </p:txBody>
      </p:sp>
    </p:spTree>
    <p:extLst>
      <p:ext uri="{BB962C8B-B14F-4D97-AF65-F5344CB8AC3E}">
        <p14:creationId xmlns:p14="http://schemas.microsoft.com/office/powerpoint/2010/main" val="24849777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dirty="0"/>
              <a:t>ПЕРЕВІРКА КОНФІГУРАЦІЇ DHCP РОУТЕРА </a:t>
            </a:r>
            <a:endParaRPr lang="uk-UA" sz="1600" dirty="0" smtClean="0"/>
          </a:p>
          <a:p>
            <a:pPr marL="0" indent="0">
              <a:buNone/>
            </a:pPr>
            <a:r>
              <a:rPr lang="uk-UA" sz="1600" dirty="0" smtClean="0"/>
              <a:t>Коли </a:t>
            </a:r>
            <a:r>
              <a:rPr lang="uk-UA" sz="1600" dirty="0"/>
              <a:t>сервер DHCP знаходиться в окремій локальній мережі від клієнта, інтерфейс маршрутизатора, звернений до клієнта, повинен бути налаштований для ретрансляції запитів DHCP шляхом настроювання адреси helper. </a:t>
            </a:r>
            <a:endParaRPr lang="uk-UA" sz="1600" dirty="0" smtClean="0"/>
          </a:p>
          <a:p>
            <a:pPr marL="0" indent="0">
              <a:buNone/>
            </a:pPr>
            <a:r>
              <a:rPr lang="uk-UA" sz="1600" dirty="0" smtClean="0"/>
              <a:t>Щоб </a:t>
            </a:r>
            <a:r>
              <a:rPr lang="uk-UA" sz="1600" dirty="0"/>
              <a:t>перевірити конфігурацію маршрутизатора для початку, потрібно переконатися, що команда </a:t>
            </a:r>
            <a:r>
              <a:rPr lang="uk-UA" sz="1600" b="1" dirty="0"/>
              <a:t>ip helper-address </a:t>
            </a:r>
            <a:r>
              <a:rPr lang="uk-UA" sz="1600" dirty="0"/>
              <a:t>налаштована на правильному інтерфейсі. Вона повинна бути присутня на інтерфейсі локальної мережі, що містить DHCP клієнтів, і повинна бути спрямована на правильний сервер DHCP. Для перевірки використається команда </a:t>
            </a:r>
            <a:r>
              <a:rPr lang="uk-UA" sz="1600" b="1" dirty="0"/>
              <a:t>show ip interface [інтерфейс]</a:t>
            </a:r>
            <a:r>
              <a:rPr lang="uk-UA" sz="1600" dirty="0"/>
              <a:t> . Далі потрібно переконатися, що у глобальному режимі не було введено команду </a:t>
            </a:r>
            <a:r>
              <a:rPr lang="uk-UA" sz="1600" b="1" dirty="0"/>
              <a:t>no service dhcp </a:t>
            </a:r>
            <a:r>
              <a:rPr lang="uk-UA" sz="1600" dirty="0"/>
              <a:t>. Ця команда відключає всі функції сервера DHCP та ретрансляції на маршрутизаторі. Для перевірки використається команда </a:t>
            </a:r>
            <a:r>
              <a:rPr lang="uk-UA" sz="1600" b="1" dirty="0"/>
              <a:t>show running-config | include no service dhcp</a:t>
            </a:r>
            <a:r>
              <a:rPr lang="uk-UA" sz="1600" dirty="0"/>
              <a:t>. Якщо команда була введена, вона відобразиться у виведенні. </a:t>
            </a:r>
            <a:endParaRPr lang="uk-UA" sz="1600" dirty="0" smtClean="0"/>
          </a:p>
          <a:p>
            <a:pPr marL="0" indent="0">
              <a:buNone/>
            </a:pPr>
            <a:endParaRPr lang="uk-UA" sz="1600" dirty="0"/>
          </a:p>
          <a:p>
            <a:pPr marL="0" indent="0">
              <a:buNone/>
            </a:pPr>
            <a:r>
              <a:rPr lang="uk-UA" sz="1600" dirty="0" smtClean="0"/>
              <a:t>ДЕБАГ </a:t>
            </a:r>
            <a:r>
              <a:rPr lang="uk-UA" sz="1600" dirty="0"/>
              <a:t>DHCP </a:t>
            </a:r>
            <a:endParaRPr lang="uk-UA" sz="1600" dirty="0" smtClean="0"/>
          </a:p>
          <a:p>
            <a:pPr marL="0" indent="0">
              <a:buNone/>
            </a:pPr>
            <a:r>
              <a:rPr lang="uk-UA" sz="1600" dirty="0" smtClean="0"/>
              <a:t>На </a:t>
            </a:r>
            <a:r>
              <a:rPr lang="uk-UA" sz="1600" dirty="0"/>
              <a:t>маршрутизаторах, налаштованих як DHCP-сервер, процес DHCP не виконується, якщо маршрутизатор не отримує запити від клієнта. Як завдання траблшутингу потрібно </a:t>
            </a:r>
            <a:r>
              <a:rPr lang="uk-UA" sz="1600" dirty="0" smtClean="0"/>
              <a:t>переконатися</a:t>
            </a:r>
            <a:r>
              <a:rPr lang="uk-UA" sz="1600" dirty="0"/>
              <a:t>, що маршрутизатор отримує запит від клієнта. Для цього дебага знадобиться конфігурація </a:t>
            </a:r>
            <a:r>
              <a:rPr lang="uk-UA" sz="1600" b="1" dirty="0" smtClean="0"/>
              <a:t>ACL (Access Control List)</a:t>
            </a:r>
            <a:r>
              <a:rPr lang="uk-UA" sz="1600" dirty="0" smtClean="0"/>
              <a:t>. </a:t>
            </a:r>
          </a:p>
          <a:p>
            <a:pPr marL="0" indent="0">
              <a:buNone/>
            </a:pPr>
            <a:r>
              <a:rPr lang="uk-UA" sz="1600" dirty="0" smtClean="0"/>
              <a:t>Потрібно </a:t>
            </a:r>
            <a:r>
              <a:rPr lang="uk-UA" sz="1600" dirty="0"/>
              <a:t>створити розширений Access List, який дозволяє лише пакети з UDP портами призначення 67 або 68. Це типові порти, які використовуються клієнтами та серверами при надсиланні повідомлень DHCP. Розширений ACL використовується з командою </a:t>
            </a:r>
            <a:r>
              <a:rPr lang="uk-UA" sz="1600" b="1" dirty="0"/>
              <a:t>debug ip packet</a:t>
            </a:r>
            <a:r>
              <a:rPr lang="uk-UA" sz="1600" dirty="0"/>
              <a:t>, щоб відображати тільки повідомлення DHCP.</a:t>
            </a:r>
          </a:p>
        </p:txBody>
      </p:sp>
      <p:sp>
        <p:nvSpPr>
          <p:cNvPr id="2" name="Rectangle 1"/>
          <p:cNvSpPr>
            <a:spLocks noChangeArrowheads="1"/>
          </p:cNvSpPr>
          <p:nvPr/>
        </p:nvSpPr>
        <p:spPr bwMode="auto">
          <a:xfrm>
            <a:off x="380127" y="4874628"/>
            <a:ext cx="8081058" cy="1815882"/>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Router(config)# access-list 100 permit udp any any eq 67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Router(config)# access-list 100 permit udp any any eq 68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Router(config)# end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 debug ip packet 100</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IP packet debugging is on for access list 100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*IP: s-0.0.0.0 (GigabitEthernet1/1), d-255.255.255.255, len 333, rcvd 2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*IP: s-0.0.0.0 (GigabitEthernet1/1), d-255.255.255.255, len 333, stop process pak for forus packet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*IP: s-192.168.1.1(local), d-255.255.255.255 (GigabitEthernet1/1), len 328, sending broad/multicast</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29354043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600" dirty="0"/>
              <a:t>Результат показує, що маршрутизатор отримує запити DHCP від клієнта. IP-адреса джерела дорівнює 0.0.0.0, оскільки клієнт ще не має адреси, адреса призначення - 255.255.255.255, тому що повідомлення про виявлення DHCP від клієнта відправляється у вигляді широкомовної передачі. Цей висновок показує лише зведення пакета, а не повідомлення DHCP. Тим не менш, тут видно, що </a:t>
            </a:r>
            <a:r>
              <a:rPr lang="uk-UA" sz="1600" dirty="0" smtClean="0"/>
              <a:t>маршрутизатор </a:t>
            </a:r>
            <a:r>
              <a:rPr lang="uk-UA" sz="1600" dirty="0"/>
              <a:t>отримав широкомовний пакет з вихідними та цільовими IP-адресами та портами UDP, які є правильними для DHCP</a:t>
            </a:r>
            <a:r>
              <a:rPr lang="uk-UA" sz="1600" dirty="0" smtClean="0"/>
              <a:t>.</a:t>
            </a:r>
          </a:p>
          <a:p>
            <a:pPr marL="0" indent="0">
              <a:buNone/>
            </a:pPr>
            <a:endParaRPr lang="uk-UA" sz="1600" dirty="0" smtClean="0"/>
          </a:p>
          <a:p>
            <a:pPr marL="0" indent="0">
              <a:buNone/>
            </a:pPr>
            <a:r>
              <a:rPr lang="uk-UA" sz="1600" dirty="0" smtClean="0"/>
              <a:t>Іншою </a:t>
            </a:r>
            <a:r>
              <a:rPr lang="uk-UA" sz="1600" dirty="0"/>
              <a:t>корисною командою для пошуку проблем DHCP є команда подій </a:t>
            </a:r>
            <a:r>
              <a:rPr lang="uk-UA" sz="1600" b="1" dirty="0"/>
              <a:t>debug ip dhcp server</a:t>
            </a:r>
            <a:r>
              <a:rPr lang="uk-UA" sz="1600" dirty="0"/>
              <a:t>. Ця команда повідомляє про події сервера, такі як призначення адрес та оновлення баз</a:t>
            </a:r>
            <a:r>
              <a:rPr lang="uk-UA" sz="1600" dirty="0" smtClean="0"/>
              <a:t>.</a:t>
            </a:r>
          </a:p>
          <a:p>
            <a:pPr marL="0" indent="0">
              <a:buNone/>
            </a:pPr>
            <a:endParaRPr lang="uk-UA" sz="1600" dirty="0"/>
          </a:p>
        </p:txBody>
      </p:sp>
      <p:sp>
        <p:nvSpPr>
          <p:cNvPr id="2" name="Rectangle 1"/>
          <p:cNvSpPr>
            <a:spLocks noChangeArrowheads="1"/>
          </p:cNvSpPr>
          <p:nvPr/>
        </p:nvSpPr>
        <p:spPr bwMode="auto">
          <a:xfrm>
            <a:off x="267832" y="2031099"/>
            <a:ext cx="5671168" cy="1384995"/>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Router(config)#debug ip dhcp server events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DHCPD: returned 192.168.1.11 to address pool POOL-1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DHCPD: assigned IP address 192.168.1.12 to client 0011:ab12:cd34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DHCPD: checking for expired leases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DHCPD: the lease for address 192.168.1.9 has expired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bg1"/>
                </a:solidFill>
                <a:effectLst/>
                <a:latin typeface="SFMono-Regular"/>
              </a:rPr>
              <a:t>DHCPD: returned 192.168.1.9 to address pool POOL-1</a:t>
            </a:r>
            <a:r>
              <a:rPr kumimoji="0" lang="ru-RU" altLang="ru-RU" sz="1400" b="0" i="0" u="none" strike="noStrike" cap="none" normalizeH="0" baseline="0" dirty="0" smtClean="0">
                <a:ln>
                  <a:noFill/>
                </a:ln>
                <a:solidFill>
                  <a:schemeClr val="bg1"/>
                </a:solidFill>
                <a:effectLst/>
              </a:rPr>
              <a:t> </a:t>
            </a:r>
            <a:endParaRPr kumimoji="0" lang="ru-RU" altLang="ru-RU" sz="1400" b="0" i="0" u="none" strike="noStrike" cap="none" normalizeH="0" baseline="0" dirty="0" smtClean="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38398403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51429" y="2317687"/>
            <a:ext cx="6409855" cy="1475715"/>
          </a:xfrm>
        </p:spPr>
        <p:txBody>
          <a:bodyPr>
            <a:normAutofit/>
          </a:bodyPr>
          <a:lstStyle/>
          <a:p>
            <a:pPr marL="0" indent="0" algn="ctr">
              <a:buNone/>
            </a:pPr>
            <a:r>
              <a:rPr lang="uk-UA" sz="6600" b="1" dirty="0" smtClean="0"/>
              <a:t>Дякую за увагу!</a:t>
            </a:r>
            <a:endParaRPr lang="uk-UA" sz="6600" b="1" dirty="0"/>
          </a:p>
        </p:txBody>
      </p:sp>
    </p:spTree>
    <p:extLst>
      <p:ext uri="{BB962C8B-B14F-4D97-AF65-F5344CB8AC3E}">
        <p14:creationId xmlns:p14="http://schemas.microsoft.com/office/powerpoint/2010/main" val="2388217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lgn="ctr">
              <a:buNone/>
            </a:pPr>
            <a:r>
              <a:rPr lang="uk-UA" sz="1800" b="1" dirty="0"/>
              <a:t>КОМАНДИ ДЛЯ НАЛАШТУВАННЯ VLAN </a:t>
            </a:r>
            <a:endParaRPr lang="uk-UA" sz="1800" b="1" dirty="0" smtClean="0"/>
          </a:p>
          <a:p>
            <a:pPr marL="0" indent="0">
              <a:buNone/>
            </a:pPr>
            <a:r>
              <a:rPr lang="uk-UA" sz="1600" dirty="0" smtClean="0"/>
              <a:t>Нижче </a:t>
            </a:r>
            <a:r>
              <a:rPr lang="uk-UA" sz="1600" dirty="0"/>
              <a:t>наведено основні </a:t>
            </a:r>
            <a:r>
              <a:rPr lang="uk-UA" sz="1600" dirty="0" smtClean="0"/>
              <a:t>команди необхідні </a:t>
            </a:r>
            <a:r>
              <a:rPr lang="uk-UA" sz="1600" dirty="0"/>
              <a:t>для </a:t>
            </a:r>
            <a:r>
              <a:rPr lang="uk-UA" sz="1600" b="1" dirty="0"/>
              <a:t>створення </a:t>
            </a:r>
            <a:r>
              <a:rPr lang="uk-UA" sz="1600" b="1" dirty="0" smtClean="0"/>
              <a:t>VLAN</a:t>
            </a:r>
            <a:r>
              <a:rPr lang="uk-UA" sz="1600" dirty="0" smtClean="0"/>
              <a:t> на </a:t>
            </a:r>
            <a:r>
              <a:rPr lang="uk-UA" sz="1600" dirty="0"/>
              <a:t>комутаторі: </a:t>
            </a:r>
            <a:endParaRPr lang="uk-UA" sz="1600" dirty="0" smtClean="0"/>
          </a:p>
          <a:p>
            <a:pPr marL="0" indent="0">
              <a:buNone/>
            </a:pPr>
            <a:endParaRPr lang="uk-UA" sz="1600" dirty="0" smtClean="0"/>
          </a:p>
          <a:p>
            <a:pPr marL="0" indent="0">
              <a:spcBef>
                <a:spcPts val="0"/>
              </a:spcBef>
              <a:buNone/>
            </a:pPr>
            <a:r>
              <a:rPr lang="uk-UA" sz="1600" b="1" dirty="0" smtClean="0"/>
              <a:t>conf </a:t>
            </a:r>
            <a:r>
              <a:rPr lang="uk-UA" sz="1600" b="1" dirty="0"/>
              <a:t>t </a:t>
            </a:r>
            <a:r>
              <a:rPr lang="uk-UA" sz="1600" dirty="0"/>
              <a:t>– вхід у режим конфігурації комутатора; </a:t>
            </a:r>
            <a:endParaRPr lang="uk-UA" sz="1600" dirty="0" smtClean="0"/>
          </a:p>
          <a:p>
            <a:pPr marL="0" indent="0">
              <a:spcBef>
                <a:spcPts val="0"/>
              </a:spcBef>
              <a:buNone/>
            </a:pPr>
            <a:r>
              <a:rPr lang="uk-UA" sz="1600" b="1" dirty="0" smtClean="0"/>
              <a:t>vlan %номер vlan% </a:t>
            </a:r>
            <a:r>
              <a:rPr lang="uk-UA" sz="1600" dirty="0"/>
              <a:t>- створення VLAN-а, потрібно вказати номер; </a:t>
            </a:r>
            <a:endParaRPr lang="uk-UA" sz="1600" dirty="0" smtClean="0"/>
          </a:p>
          <a:p>
            <a:pPr marL="0" indent="0">
              <a:spcBef>
                <a:spcPts val="0"/>
              </a:spcBef>
              <a:buNone/>
            </a:pPr>
            <a:r>
              <a:rPr lang="uk-UA" sz="1600" b="1" dirty="0" smtClean="0"/>
              <a:t>name </a:t>
            </a:r>
            <a:r>
              <a:rPr lang="uk-UA" sz="1600" b="1" dirty="0"/>
              <a:t>%ім'я </a:t>
            </a:r>
            <a:r>
              <a:rPr lang="uk-UA" sz="1600" b="1" dirty="0" smtClean="0"/>
              <a:t>vlan% </a:t>
            </a:r>
            <a:r>
              <a:rPr lang="uk-UA" sz="1600" dirty="0"/>
              <a:t>- також VLAN-у можна присвоїти ім'я; </a:t>
            </a:r>
            <a:endParaRPr lang="uk-UA" sz="1600" dirty="0" smtClean="0"/>
          </a:p>
          <a:p>
            <a:pPr marL="0" indent="0">
              <a:buNone/>
            </a:pPr>
            <a:r>
              <a:rPr lang="uk-UA" sz="1600" dirty="0" smtClean="0"/>
              <a:t>VLAN </a:t>
            </a:r>
            <a:r>
              <a:rPr lang="uk-UA" sz="1600" dirty="0"/>
              <a:t>не буде створено, доки ви не вийдете з режиму налаштування VLAN. </a:t>
            </a:r>
            <a:endParaRPr lang="uk-UA" sz="1600" dirty="0" smtClean="0"/>
          </a:p>
          <a:p>
            <a:pPr marL="0" indent="0">
              <a:buNone/>
            </a:pPr>
            <a:endParaRPr lang="uk-UA" sz="1600" dirty="0" smtClean="0"/>
          </a:p>
          <a:p>
            <a:pPr marL="0" indent="0">
              <a:buNone/>
            </a:pPr>
            <a:r>
              <a:rPr lang="uk-UA" sz="1600" dirty="0" smtClean="0"/>
              <a:t>Існує </a:t>
            </a:r>
            <a:r>
              <a:rPr lang="uk-UA" sz="1600" b="1" dirty="0"/>
              <a:t>ще один спосіб створення VLAN</a:t>
            </a:r>
            <a:r>
              <a:rPr lang="uk-UA" sz="1600" dirty="0"/>
              <a:t> - за допомогою призначення інтерфейсу VLAN. </a:t>
            </a:r>
            <a:endParaRPr lang="uk-UA" sz="1600" dirty="0" smtClean="0"/>
          </a:p>
          <a:p>
            <a:pPr marL="0" indent="0">
              <a:buNone/>
            </a:pPr>
            <a:endParaRPr lang="uk-UA" sz="1600" dirty="0" smtClean="0"/>
          </a:p>
          <a:p>
            <a:pPr marL="0" indent="0">
              <a:spcBef>
                <a:spcPts val="0"/>
              </a:spcBef>
              <a:buNone/>
            </a:pPr>
            <a:r>
              <a:rPr lang="uk-UA" sz="1600" b="1" dirty="0" smtClean="0"/>
              <a:t>conf </a:t>
            </a:r>
            <a:r>
              <a:rPr lang="uk-UA" sz="1600" b="1" dirty="0"/>
              <a:t>t </a:t>
            </a:r>
            <a:r>
              <a:rPr lang="uk-UA" sz="1600" dirty="0"/>
              <a:t>– вхід у режим конфігурації комутатора</a:t>
            </a:r>
            <a:r>
              <a:rPr lang="uk-UA" sz="1600" dirty="0" smtClean="0"/>
              <a:t>;</a:t>
            </a:r>
          </a:p>
          <a:p>
            <a:pPr marL="0" indent="0">
              <a:spcBef>
                <a:spcPts val="0"/>
              </a:spcBef>
              <a:buNone/>
            </a:pPr>
            <a:r>
              <a:rPr lang="uk-UA" sz="1600" b="1" dirty="0" smtClean="0"/>
              <a:t>interface </a:t>
            </a:r>
            <a:r>
              <a:rPr lang="uk-UA" sz="1600" b="1" dirty="0"/>
              <a:t>% номер інтерфейсу % </a:t>
            </a:r>
            <a:r>
              <a:rPr lang="uk-UA" sz="1600" dirty="0"/>
              <a:t>- вхід у конкретний інтерфейс; </a:t>
            </a:r>
            <a:endParaRPr lang="uk-UA" sz="1600" dirty="0" smtClean="0"/>
          </a:p>
          <a:p>
            <a:pPr marL="0" indent="0">
              <a:spcBef>
                <a:spcPts val="0"/>
              </a:spcBef>
              <a:buNone/>
            </a:pPr>
            <a:r>
              <a:rPr lang="uk-UA" sz="1600" b="1" dirty="0" smtClean="0"/>
              <a:t>switchport </a:t>
            </a:r>
            <a:r>
              <a:rPr lang="uk-UA" sz="1600" b="1" dirty="0"/>
              <a:t>access vlan %номер </a:t>
            </a:r>
            <a:r>
              <a:rPr lang="uk-UA" sz="1600" b="1" dirty="0" smtClean="0"/>
              <a:t>vlan% </a:t>
            </a:r>
            <a:r>
              <a:rPr lang="uk-UA" sz="1600" dirty="0"/>
              <a:t>- привласнюємо VLAN інтерфейсу, якщо VLAN не існував, він буде автоматично створений; </a:t>
            </a:r>
            <a:endParaRPr lang="uk-UA" sz="1600" dirty="0" smtClean="0"/>
          </a:p>
          <a:p>
            <a:pPr marL="0" indent="0">
              <a:buNone/>
            </a:pPr>
            <a:endParaRPr lang="uk-UA" sz="1600" dirty="0"/>
          </a:p>
          <a:p>
            <a:pPr marL="0" indent="0">
              <a:buNone/>
            </a:pPr>
            <a:r>
              <a:rPr lang="uk-UA" sz="1600" dirty="0" smtClean="0"/>
              <a:t>Як </a:t>
            </a:r>
            <a:r>
              <a:rPr lang="uk-UA" sz="1600" b="1" dirty="0"/>
              <a:t>видалити VLAN</a:t>
            </a:r>
            <a:r>
              <a:rPr lang="uk-UA" sz="1600" dirty="0"/>
              <a:t>? </a:t>
            </a:r>
            <a:endParaRPr lang="uk-UA" sz="1600" dirty="0" smtClean="0"/>
          </a:p>
          <a:p>
            <a:pPr marL="0" indent="0">
              <a:buNone/>
            </a:pPr>
            <a:endParaRPr lang="uk-UA" sz="1600" dirty="0" smtClean="0"/>
          </a:p>
          <a:p>
            <a:pPr marL="0" indent="0">
              <a:spcBef>
                <a:spcPts val="0"/>
              </a:spcBef>
              <a:buNone/>
            </a:pPr>
            <a:r>
              <a:rPr lang="uk-UA" sz="1600" b="1" dirty="0" smtClean="0"/>
              <a:t>conf </a:t>
            </a:r>
            <a:r>
              <a:rPr lang="uk-UA" sz="1600" b="1" dirty="0"/>
              <a:t>t </a:t>
            </a:r>
            <a:r>
              <a:rPr lang="uk-UA" sz="1600" dirty="0"/>
              <a:t>– вхід у режим конфігурації комутатора </a:t>
            </a:r>
            <a:endParaRPr lang="uk-UA" sz="1600" dirty="0" smtClean="0"/>
          </a:p>
          <a:p>
            <a:pPr marL="0" indent="0">
              <a:spcBef>
                <a:spcPts val="0"/>
              </a:spcBef>
              <a:buNone/>
            </a:pPr>
            <a:r>
              <a:rPr lang="uk-UA" sz="1600" b="1" dirty="0" smtClean="0"/>
              <a:t>no </a:t>
            </a:r>
            <a:r>
              <a:rPr lang="uk-UA" sz="1600" b="1" dirty="0"/>
              <a:t>vlan %номер </a:t>
            </a:r>
            <a:r>
              <a:rPr lang="uk-UA" sz="1600" b="1" dirty="0" smtClean="0"/>
              <a:t>vlan% </a:t>
            </a:r>
            <a:r>
              <a:rPr lang="uk-UA" sz="1600" dirty="0"/>
              <a:t>- видалення VLAN-а </a:t>
            </a:r>
            <a:endParaRPr lang="uk-UA" sz="1600" dirty="0" smtClean="0"/>
          </a:p>
          <a:p>
            <a:pPr marL="0" indent="0">
              <a:buNone/>
            </a:pPr>
            <a:endParaRPr lang="uk-UA" sz="1600" dirty="0" smtClean="0"/>
          </a:p>
          <a:p>
            <a:pPr marL="0" indent="0">
              <a:buNone/>
            </a:pPr>
            <a:r>
              <a:rPr lang="uk-UA" sz="1600" dirty="0" smtClean="0"/>
              <a:t>Для </a:t>
            </a:r>
            <a:r>
              <a:rPr lang="uk-UA" sz="1600" dirty="0"/>
              <a:t>перевірки створених VLAN-ів використовуйте такі команди:</a:t>
            </a:r>
          </a:p>
        </p:txBody>
      </p:sp>
      <p:sp>
        <p:nvSpPr>
          <p:cNvPr id="2" name="Rectangle 1"/>
          <p:cNvSpPr>
            <a:spLocks noChangeArrowheads="1"/>
          </p:cNvSpPr>
          <p:nvPr/>
        </p:nvSpPr>
        <p:spPr bwMode="auto">
          <a:xfrm>
            <a:off x="267832" y="6091327"/>
            <a:ext cx="1598515" cy="584775"/>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chemeClr val="bg1"/>
                </a:solidFill>
                <a:effectLst/>
                <a:latin typeface="SFMono-Regular"/>
              </a:rPr>
              <a:t>show vlan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chemeClr val="bg1"/>
                </a:solidFill>
                <a:effectLst/>
                <a:latin typeface="SFMono-Regular"/>
              </a:rPr>
              <a:t>show vlan brief</a:t>
            </a:r>
            <a:r>
              <a:rPr kumimoji="0" lang="ru-RU" altLang="ru-RU" sz="1600" b="0" i="0" u="none" strike="noStrike" cap="none" normalizeH="0" baseline="0" dirty="0" smtClean="0">
                <a:ln>
                  <a:noFill/>
                </a:ln>
                <a:solidFill>
                  <a:schemeClr val="bg1"/>
                </a:solidFill>
                <a:effectLst/>
              </a:rPr>
              <a:t> </a:t>
            </a:r>
            <a:endParaRPr kumimoji="0" lang="ru-RU" altLang="ru-RU" sz="1600" b="0" i="0" u="none" strike="noStrike" cap="none" normalizeH="0" baseline="0" dirty="0" smtClean="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4208612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800" b="1" dirty="0" smtClean="0"/>
              <a:t>Приклад </a:t>
            </a:r>
            <a:r>
              <a:rPr lang="uk-UA" sz="1800" b="1" dirty="0"/>
              <a:t>налаштування комутатора згідно з наступним сценарієм: </a:t>
            </a:r>
            <a:endParaRPr lang="uk-UA" sz="1800" b="1" dirty="0" smtClean="0"/>
          </a:p>
          <a:p>
            <a:pPr marL="0" indent="0">
              <a:buNone/>
            </a:pPr>
            <a:r>
              <a:rPr lang="uk-UA" sz="1800" i="1" dirty="0" smtClean="0"/>
              <a:t>Організація </a:t>
            </a:r>
            <a:r>
              <a:rPr lang="uk-UA" sz="1800" i="1" dirty="0"/>
              <a:t>переїжджає в нову будівлю, причому відділ продажу та відділ розробки будуть на одному поверсі. З метою економії коштів і часу було вирішено, що всі пристрої будуть підключені через єдиний комутатор. Так як у двох вищезгаданих відділів мають бути різні права доступу, їх необхідно віртуально поділити між собою. У продавців буде VLAN 10, і всі програмісти будуть у VLAN 20. На комутаторі всі робочі станції продавців будуть підключені до портів Fast Ethernet 0/1 – 0/12, а у програмістів до портів 0/13 – 0/24. Для цього нам необхідно буде налаштувати кожен інтерфейс відповідно до потрібного VLAN</a:t>
            </a:r>
            <a:r>
              <a:rPr lang="uk-UA" sz="1800" i="1" dirty="0" smtClean="0"/>
              <a:t>.</a:t>
            </a:r>
          </a:p>
          <a:p>
            <a:pPr marL="0" indent="0">
              <a:buNone/>
            </a:pPr>
            <a:r>
              <a:rPr lang="uk-UA" sz="1800" i="1" dirty="0" smtClean="0"/>
              <a:t> </a:t>
            </a:r>
            <a:r>
              <a:rPr lang="uk-UA" sz="1800" dirty="0" smtClean="0"/>
              <a:t>Для </a:t>
            </a:r>
            <a:r>
              <a:rPr lang="uk-UA" sz="1800" dirty="0"/>
              <a:t>цього ми будемо використовувати команду </a:t>
            </a:r>
            <a:r>
              <a:rPr lang="uk-UA" sz="1800" b="1" dirty="0"/>
              <a:t>interface range</a:t>
            </a:r>
            <a:r>
              <a:rPr lang="uk-UA" sz="1800" dirty="0"/>
              <a:t>. </a:t>
            </a:r>
            <a:endParaRPr lang="uk-UA" sz="1800" dirty="0" smtClean="0"/>
          </a:p>
          <a:p>
            <a:pPr marL="0" indent="0">
              <a:buNone/>
            </a:pPr>
            <a:endParaRPr lang="uk-UA" sz="1800" dirty="0" smtClean="0"/>
          </a:p>
          <a:p>
            <a:pPr marL="0" indent="0">
              <a:buNone/>
            </a:pPr>
            <a:r>
              <a:rPr lang="uk-UA" sz="1800" dirty="0" smtClean="0"/>
              <a:t>Отже, на комутаторі необхідно виконати команди:</a:t>
            </a:r>
          </a:p>
          <a:p>
            <a:pPr marL="0" indent="0">
              <a:buNone/>
            </a:pPr>
            <a:endParaRPr lang="uk-UA" sz="1800" dirty="0" smtClean="0"/>
          </a:p>
          <a:p>
            <a:pPr marL="0" indent="0">
              <a:spcBef>
                <a:spcPts val="0"/>
              </a:spcBef>
              <a:buNone/>
            </a:pPr>
            <a:r>
              <a:rPr lang="uk-UA" sz="1800" b="1" dirty="0"/>
              <a:t>conf t </a:t>
            </a:r>
            <a:r>
              <a:rPr lang="uk-UA" sz="1800" dirty="0"/>
              <a:t>– вхід у режим конфігурації комутатора; </a:t>
            </a:r>
            <a:endParaRPr lang="uk-UA" sz="1800" dirty="0" smtClean="0"/>
          </a:p>
          <a:p>
            <a:pPr marL="0" indent="0">
              <a:spcBef>
                <a:spcPts val="0"/>
              </a:spcBef>
              <a:buNone/>
            </a:pPr>
            <a:r>
              <a:rPr lang="uk-UA" sz="1800" b="1" dirty="0" smtClean="0"/>
              <a:t>vlan </a:t>
            </a:r>
            <a:r>
              <a:rPr lang="uk-UA" sz="1800" b="1" dirty="0"/>
              <a:t>10 </a:t>
            </a:r>
            <a:r>
              <a:rPr lang="uk-UA" sz="1800" dirty="0"/>
              <a:t>– створюємо VLAN для команди продавців; </a:t>
            </a:r>
            <a:endParaRPr lang="uk-UA" sz="1800" dirty="0" smtClean="0"/>
          </a:p>
          <a:p>
            <a:pPr marL="0" indent="0">
              <a:spcBef>
                <a:spcPts val="0"/>
              </a:spcBef>
              <a:buNone/>
            </a:pPr>
            <a:r>
              <a:rPr lang="uk-UA" sz="1800" b="1" dirty="0" smtClean="0"/>
              <a:t>vlan </a:t>
            </a:r>
            <a:r>
              <a:rPr lang="uk-UA" sz="1800" b="1" dirty="0"/>
              <a:t>20 </a:t>
            </a:r>
            <a:r>
              <a:rPr lang="uk-UA" sz="1800" dirty="0"/>
              <a:t>– створюємо VLAN 20 для команди програмістів. Зверніть увагу, що навіть команда спрацювала, незважаючи на те, що ви були в режимі конфігурації VLAN, </a:t>
            </a:r>
            <a:r>
              <a:rPr lang="uk-UA" sz="1800" dirty="0" smtClean="0"/>
              <a:t>немов </a:t>
            </a:r>
            <a:r>
              <a:rPr lang="uk-UA" sz="1800" dirty="0"/>
              <a:t>це був глобальний режим конфігурації; </a:t>
            </a:r>
            <a:endParaRPr lang="uk-UA" sz="1800" dirty="0" smtClean="0"/>
          </a:p>
          <a:p>
            <a:pPr marL="0" indent="0">
              <a:spcBef>
                <a:spcPts val="0"/>
              </a:spcBef>
              <a:buNone/>
            </a:pPr>
            <a:r>
              <a:rPr lang="uk-UA" sz="1800" b="1" dirty="0" smtClean="0"/>
              <a:t>interface </a:t>
            </a:r>
            <a:r>
              <a:rPr lang="uk-UA" sz="1800" b="1" dirty="0"/>
              <a:t>range fastethernet0/1-12 </a:t>
            </a:r>
            <a:r>
              <a:rPr lang="uk-UA" sz="1800" dirty="0"/>
              <a:t>- </a:t>
            </a:r>
            <a:r>
              <a:rPr lang="uk-UA" sz="1800" dirty="0" smtClean="0"/>
              <a:t>переходимо </a:t>
            </a:r>
            <a:r>
              <a:rPr lang="uk-UA" sz="1800" dirty="0"/>
              <a:t>в режим конфігурації інтерфейсів 1 - 12; </a:t>
            </a:r>
            <a:endParaRPr lang="uk-UA" sz="1800" dirty="0" smtClean="0"/>
          </a:p>
          <a:p>
            <a:pPr marL="0" indent="0">
              <a:spcBef>
                <a:spcPts val="0"/>
              </a:spcBef>
              <a:buNone/>
            </a:pPr>
            <a:r>
              <a:rPr lang="uk-UA" sz="1800" b="1" dirty="0" smtClean="0"/>
              <a:t>switchport </a:t>
            </a:r>
            <a:r>
              <a:rPr lang="uk-UA" sz="1800" b="1" dirty="0"/>
              <a:t>access vlan 10 </a:t>
            </a:r>
            <a:r>
              <a:rPr lang="uk-UA" sz="1800" dirty="0"/>
              <a:t>- налаштовуємо інтерфейси для роботи у VLAN 10; </a:t>
            </a:r>
            <a:endParaRPr lang="uk-UA" sz="1800" dirty="0" smtClean="0"/>
          </a:p>
          <a:p>
            <a:pPr marL="0" indent="0">
              <a:spcBef>
                <a:spcPts val="0"/>
              </a:spcBef>
              <a:buNone/>
            </a:pPr>
            <a:r>
              <a:rPr lang="uk-UA" sz="1800" b="1" dirty="0" smtClean="0"/>
              <a:t>interface </a:t>
            </a:r>
            <a:r>
              <a:rPr lang="uk-UA" sz="1800" b="1" dirty="0"/>
              <a:t>range fastethernet0/13-24 </a:t>
            </a:r>
            <a:r>
              <a:rPr lang="uk-UA" sz="1800" dirty="0"/>
              <a:t>- </a:t>
            </a:r>
            <a:r>
              <a:rPr lang="uk-UA" sz="1800" dirty="0" smtClean="0"/>
              <a:t>переходимо </a:t>
            </a:r>
            <a:r>
              <a:rPr lang="uk-UA" sz="1800" dirty="0"/>
              <a:t>в режим конфігурації інтерфейсів 13 - 24; </a:t>
            </a:r>
            <a:endParaRPr lang="uk-UA" sz="1800" dirty="0" smtClean="0"/>
          </a:p>
          <a:p>
            <a:pPr marL="0" indent="0">
              <a:spcBef>
                <a:spcPts val="0"/>
              </a:spcBef>
              <a:buNone/>
            </a:pPr>
            <a:r>
              <a:rPr lang="uk-UA" sz="1800" b="1" dirty="0" smtClean="0"/>
              <a:t>switchport </a:t>
            </a:r>
            <a:r>
              <a:rPr lang="uk-UA" sz="1800" b="1" dirty="0"/>
              <a:t>access vlan 20 </a:t>
            </a:r>
            <a:r>
              <a:rPr lang="uk-UA" sz="1800" dirty="0"/>
              <a:t>- налаштовуємо інтерфейси для роботи у VLAN 20; </a:t>
            </a:r>
            <a:endParaRPr lang="uk-UA" sz="1800" dirty="0" smtClean="0"/>
          </a:p>
          <a:p>
            <a:pPr marL="0" indent="0">
              <a:spcBef>
                <a:spcPts val="0"/>
              </a:spcBef>
              <a:buNone/>
            </a:pPr>
            <a:r>
              <a:rPr lang="uk-UA" sz="1800" b="1" dirty="0" smtClean="0"/>
              <a:t>do </a:t>
            </a:r>
            <a:r>
              <a:rPr lang="uk-UA" sz="1800" b="1" dirty="0"/>
              <a:t>wr </a:t>
            </a:r>
            <a:r>
              <a:rPr lang="uk-UA" sz="1800" dirty="0"/>
              <a:t>- зберігаємо конфіг;</a:t>
            </a:r>
          </a:p>
        </p:txBody>
      </p:sp>
    </p:spTree>
    <p:extLst>
      <p:ext uri="{BB962C8B-B14F-4D97-AF65-F5344CB8AC3E}">
        <p14:creationId xmlns:p14="http://schemas.microsoft.com/office/powerpoint/2010/main" val="3944609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lgn="ctr">
              <a:buNone/>
            </a:pPr>
            <a:r>
              <a:rPr lang="uk-UA" sz="1800" b="1" dirty="0"/>
              <a:t>Діапазони VLAN на комутаторах Catalyst </a:t>
            </a:r>
            <a:endParaRPr lang="uk-UA" sz="1800" b="1" dirty="0" smtClean="0"/>
          </a:p>
          <a:p>
            <a:pPr marL="0" indent="0">
              <a:buNone/>
            </a:pPr>
            <a:r>
              <a:rPr lang="uk-UA" sz="1800" dirty="0" smtClean="0"/>
              <a:t>Залежно </a:t>
            </a:r>
            <a:r>
              <a:rPr lang="uk-UA" sz="1800" dirty="0"/>
              <a:t>від моделі, комутатори Cisco підтримують різне число VLAN. Числа VLAN, що підтримуються, зазвичай цілком достатньо для завдань більшості компаній. Наприклад, комутатори Cisco Catalyst 2960 та 3650 підтримують більше 4000 віртуальних мереж. Нормальний діапазон VLAN починається від 1 до 1005, а розширений – від 1006 до 4094. На виводі внизу можна побачити VLAN за замовчуванням на комутаторі Cisco Catalyst 2960 із Cisco IOS 15 версії.</a:t>
            </a:r>
          </a:p>
        </p:txBody>
      </p:sp>
      <p:sp>
        <p:nvSpPr>
          <p:cNvPr id="2" name="Rectangle 1"/>
          <p:cNvSpPr>
            <a:spLocks noChangeArrowheads="1"/>
          </p:cNvSpPr>
          <p:nvPr/>
        </p:nvSpPr>
        <p:spPr bwMode="auto">
          <a:xfrm>
            <a:off x="340260" y="1719600"/>
            <a:ext cx="7468711" cy="3539430"/>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chemeClr val="bg1"/>
                </a:solidFill>
                <a:effectLst/>
                <a:latin typeface="SFMono-Regular"/>
              </a:rPr>
              <a:t>Switch# show vlan brief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chemeClr val="bg1"/>
                </a:solidFill>
                <a:effectLst/>
                <a:latin typeface="SFMono-Regular"/>
              </a:rPr>
              <a:t>VLAN     Name            </a:t>
            </a:r>
            <a:r>
              <a:rPr kumimoji="0" lang="en-US" altLang="ru-RU" sz="1600" b="0" i="0" u="none" strike="noStrike" cap="none" normalizeH="0" baseline="0" dirty="0" smtClean="0">
                <a:ln>
                  <a:noFill/>
                </a:ln>
                <a:solidFill>
                  <a:schemeClr val="bg1"/>
                </a:solidFill>
                <a:effectLst/>
                <a:latin typeface="SFMono-Regular"/>
              </a:rPr>
              <a:t>                  </a:t>
            </a:r>
            <a:r>
              <a:rPr kumimoji="0" lang="ru-RU" altLang="ru-RU" sz="1600" b="0" i="0" u="none" strike="noStrike" cap="none" normalizeH="0" baseline="0" dirty="0" smtClean="0">
                <a:ln>
                  <a:noFill/>
                </a:ln>
                <a:solidFill>
                  <a:schemeClr val="bg1"/>
                </a:solidFill>
                <a:effectLst/>
                <a:latin typeface="SFMono-Regular"/>
              </a:rPr>
              <a:t>Status            Ports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chemeClr val="bg1"/>
                </a:solidFill>
                <a:effectLst/>
                <a:latin typeface="SFMono-Regular"/>
              </a:rPr>
              <a:t>----         -----------------  </a:t>
            </a:r>
            <a:r>
              <a:rPr kumimoji="0" lang="en-US" altLang="ru-RU" sz="1600" b="0" i="0" u="none" strike="noStrike" cap="none" normalizeH="0" baseline="0" dirty="0" smtClean="0">
                <a:ln>
                  <a:noFill/>
                </a:ln>
                <a:solidFill>
                  <a:schemeClr val="bg1"/>
                </a:solidFill>
                <a:effectLst/>
                <a:latin typeface="SFMono-Regular"/>
              </a:rPr>
              <a:t>                  </a:t>
            </a:r>
            <a:r>
              <a:rPr kumimoji="0" lang="ru-RU" altLang="ru-RU" sz="1600" b="0" i="0" u="none" strike="noStrike" cap="none" normalizeH="0" baseline="0" dirty="0" smtClean="0">
                <a:ln>
                  <a:noFill/>
                </a:ln>
                <a:solidFill>
                  <a:schemeClr val="bg1"/>
                </a:solidFill>
                <a:effectLst/>
                <a:latin typeface="SFMono-Regular"/>
              </a:rPr>
              <a:t>-------             -------------------- </a:t>
            </a:r>
          </a:p>
          <a:p>
            <a:pPr marL="342900" marR="0" lvl="0" indent="-342900" algn="l" defTabSz="914400" rtl="0" eaLnBrk="0" fontAlgn="base" latinLnBrk="0" hangingPunct="0">
              <a:lnSpc>
                <a:spcPct val="100000"/>
              </a:lnSpc>
              <a:spcBef>
                <a:spcPct val="0"/>
              </a:spcBef>
              <a:spcAft>
                <a:spcPct val="0"/>
              </a:spcAft>
              <a:buClrTx/>
              <a:buSzTx/>
              <a:buFontTx/>
              <a:buAutoNum type="arabicPlain"/>
              <a:tabLst/>
            </a:pPr>
            <a:r>
              <a:rPr kumimoji="0" lang="ru-RU" altLang="ru-RU" sz="1600" b="0" i="0" u="none" strike="noStrike" cap="none" normalizeH="0" baseline="0" dirty="0" smtClean="0">
                <a:ln>
                  <a:noFill/>
                </a:ln>
                <a:solidFill>
                  <a:schemeClr val="bg1"/>
                </a:solidFill>
                <a:effectLst/>
                <a:latin typeface="SFMono-Regular"/>
              </a:rPr>
              <a:t>        default            </a:t>
            </a:r>
            <a:r>
              <a:rPr kumimoji="0" lang="en-US" altLang="ru-RU" sz="1600" b="0" i="0" u="none" strike="noStrike" cap="none" normalizeH="0" baseline="0" dirty="0" smtClean="0">
                <a:ln>
                  <a:noFill/>
                </a:ln>
                <a:solidFill>
                  <a:schemeClr val="bg1"/>
                </a:solidFill>
                <a:effectLst/>
                <a:latin typeface="SFMono-Regular"/>
              </a:rPr>
              <a:t>                 </a:t>
            </a:r>
            <a:r>
              <a:rPr kumimoji="0" lang="ru-RU" altLang="ru-RU" sz="1600" b="0" i="0" u="none" strike="noStrike" cap="none" normalizeH="0" baseline="0" dirty="0" smtClean="0">
                <a:ln>
                  <a:noFill/>
                </a:ln>
                <a:solidFill>
                  <a:schemeClr val="bg1"/>
                </a:solidFill>
                <a:effectLst/>
                <a:latin typeface="SFMono-Regular"/>
              </a:rPr>
              <a:t>active             Fa0/1, Fa0/2, Fa0/3, Fa0/4</a:t>
            </a:r>
          </a:p>
          <a:p>
            <a:pPr marR="0" lvl="0" algn="l" defTabSz="914400" rtl="0" eaLnBrk="0" fontAlgn="base" latinLnBrk="0" hangingPunct="0">
              <a:lnSpc>
                <a:spcPct val="100000"/>
              </a:lnSpc>
              <a:spcBef>
                <a:spcPct val="0"/>
              </a:spcBef>
              <a:spcAft>
                <a:spcPct val="0"/>
              </a:spcAft>
              <a:buClrTx/>
              <a:buSzTx/>
              <a:tabLst/>
            </a:pPr>
            <a:r>
              <a:rPr lang="ru-RU" altLang="ru-RU" sz="1600" dirty="0">
                <a:solidFill>
                  <a:schemeClr val="bg1"/>
                </a:solidFill>
                <a:latin typeface="SFMono-Regular"/>
              </a:rPr>
              <a:t> </a:t>
            </a:r>
            <a:r>
              <a:rPr lang="ru-RU" altLang="ru-RU" sz="1600" dirty="0" smtClean="0">
                <a:solidFill>
                  <a:schemeClr val="bg1"/>
                </a:solidFill>
                <a:latin typeface="SFMono-Regular"/>
              </a:rPr>
              <a:t>                                                       </a:t>
            </a:r>
            <a:r>
              <a:rPr lang="en-US" altLang="ru-RU" sz="1600" dirty="0" smtClean="0">
                <a:solidFill>
                  <a:schemeClr val="bg1"/>
                </a:solidFill>
                <a:latin typeface="SFMono-Regular"/>
              </a:rPr>
              <a:t>                 </a:t>
            </a:r>
            <a:r>
              <a:rPr lang="ru-RU" altLang="ru-RU" sz="1600" dirty="0" smtClean="0">
                <a:solidFill>
                  <a:schemeClr val="bg1"/>
                </a:solidFill>
                <a:latin typeface="SFMono-Regular"/>
              </a:rPr>
              <a:t>   </a:t>
            </a:r>
            <a:r>
              <a:rPr kumimoji="0" lang="ru-RU" altLang="ru-RU" sz="1600" b="0" i="0" u="none" strike="noStrike" cap="none" normalizeH="0" baseline="0" dirty="0" smtClean="0">
                <a:ln>
                  <a:noFill/>
                </a:ln>
                <a:solidFill>
                  <a:schemeClr val="bg1"/>
                </a:solidFill>
                <a:effectLst/>
                <a:latin typeface="SFMono-Regular"/>
              </a:rPr>
              <a:t>Fa0/5, Fa0/6, Fa0/7, Fa0/8 </a:t>
            </a:r>
          </a:p>
          <a:p>
            <a:pPr marR="0" lvl="0" algn="l" defTabSz="914400" rtl="0" eaLnBrk="0" fontAlgn="base" latinLnBrk="0" hangingPunct="0">
              <a:lnSpc>
                <a:spcPct val="100000"/>
              </a:lnSpc>
              <a:spcBef>
                <a:spcPct val="0"/>
              </a:spcBef>
              <a:spcAft>
                <a:spcPct val="0"/>
              </a:spcAft>
              <a:buClrTx/>
              <a:buSzTx/>
              <a:tabLst/>
            </a:pPr>
            <a:r>
              <a:rPr lang="ru-RU" altLang="ru-RU" sz="1600" dirty="0">
                <a:solidFill>
                  <a:schemeClr val="bg1"/>
                </a:solidFill>
                <a:latin typeface="SFMono-Regular"/>
              </a:rPr>
              <a:t> </a:t>
            </a:r>
            <a:r>
              <a:rPr lang="ru-RU" altLang="ru-RU" sz="1600" dirty="0" smtClean="0">
                <a:solidFill>
                  <a:schemeClr val="bg1"/>
                </a:solidFill>
                <a:latin typeface="SFMono-Regular"/>
              </a:rPr>
              <a:t>                                                          </a:t>
            </a:r>
            <a:r>
              <a:rPr lang="en-US" altLang="ru-RU" sz="1600" dirty="0" smtClean="0">
                <a:solidFill>
                  <a:schemeClr val="bg1"/>
                </a:solidFill>
                <a:latin typeface="SFMono-Regular"/>
              </a:rPr>
              <a:t>                 </a:t>
            </a:r>
            <a:r>
              <a:rPr kumimoji="0" lang="ru-RU" altLang="ru-RU" sz="1600" b="0" i="0" u="none" strike="noStrike" cap="none" normalizeH="0" baseline="0" dirty="0" smtClean="0">
                <a:ln>
                  <a:noFill/>
                </a:ln>
                <a:solidFill>
                  <a:schemeClr val="bg1"/>
                </a:solidFill>
                <a:effectLst/>
                <a:latin typeface="SFMono-Regular"/>
              </a:rPr>
              <a:t>Fa0/9, Fa0/10, Fa0/11, Fa0/12 </a:t>
            </a:r>
          </a:p>
          <a:p>
            <a:pPr marR="0" lvl="0" algn="l" defTabSz="914400" rtl="0" eaLnBrk="0" fontAlgn="base" latinLnBrk="0" hangingPunct="0">
              <a:lnSpc>
                <a:spcPct val="100000"/>
              </a:lnSpc>
              <a:spcBef>
                <a:spcPct val="0"/>
              </a:spcBef>
              <a:spcAft>
                <a:spcPct val="0"/>
              </a:spcAft>
              <a:buClrTx/>
              <a:buSzTx/>
              <a:tabLst/>
            </a:pPr>
            <a:r>
              <a:rPr lang="ru-RU" altLang="ru-RU" sz="1600" dirty="0">
                <a:solidFill>
                  <a:schemeClr val="bg1"/>
                </a:solidFill>
                <a:latin typeface="SFMono-Regular"/>
              </a:rPr>
              <a:t> </a:t>
            </a:r>
            <a:r>
              <a:rPr lang="ru-RU" altLang="ru-RU" sz="1600" dirty="0" smtClean="0">
                <a:solidFill>
                  <a:schemeClr val="bg1"/>
                </a:solidFill>
                <a:latin typeface="SFMono-Regular"/>
              </a:rPr>
              <a:t>                                                      </a:t>
            </a:r>
            <a:r>
              <a:rPr lang="en-US" altLang="ru-RU" sz="1600" dirty="0" smtClean="0">
                <a:solidFill>
                  <a:schemeClr val="bg1"/>
                </a:solidFill>
                <a:latin typeface="SFMono-Regular"/>
              </a:rPr>
              <a:t>                 </a:t>
            </a:r>
            <a:r>
              <a:rPr lang="ru-RU" altLang="ru-RU" sz="1600" dirty="0" smtClean="0">
                <a:solidFill>
                  <a:schemeClr val="bg1"/>
                </a:solidFill>
                <a:latin typeface="SFMono-Regular"/>
              </a:rPr>
              <a:t>    </a:t>
            </a:r>
            <a:r>
              <a:rPr kumimoji="0" lang="ru-RU" altLang="ru-RU" sz="1600" b="0" i="0" u="none" strike="noStrike" cap="none" normalizeH="0" baseline="0" dirty="0" smtClean="0">
                <a:ln>
                  <a:noFill/>
                </a:ln>
                <a:solidFill>
                  <a:schemeClr val="bg1"/>
                </a:solidFill>
                <a:effectLst/>
                <a:latin typeface="SFMono-Regular"/>
              </a:rPr>
              <a:t>Fa0/13, Fa0/14, Fa0/15, Fa0/16 </a:t>
            </a:r>
          </a:p>
          <a:p>
            <a:pPr marR="0" lvl="0" algn="l" defTabSz="914400" rtl="0" eaLnBrk="0" fontAlgn="base" latinLnBrk="0" hangingPunct="0">
              <a:lnSpc>
                <a:spcPct val="100000"/>
              </a:lnSpc>
              <a:spcBef>
                <a:spcPct val="0"/>
              </a:spcBef>
              <a:spcAft>
                <a:spcPct val="0"/>
              </a:spcAft>
              <a:buClrTx/>
              <a:buSzTx/>
              <a:tabLst/>
            </a:pPr>
            <a:r>
              <a:rPr lang="ru-RU" altLang="ru-RU" sz="1600" dirty="0">
                <a:solidFill>
                  <a:schemeClr val="bg1"/>
                </a:solidFill>
                <a:latin typeface="SFMono-Regular"/>
              </a:rPr>
              <a:t> </a:t>
            </a:r>
            <a:r>
              <a:rPr lang="ru-RU" altLang="ru-RU" sz="1600" dirty="0" smtClean="0">
                <a:solidFill>
                  <a:schemeClr val="bg1"/>
                </a:solidFill>
                <a:latin typeface="SFMono-Regular"/>
              </a:rPr>
              <a:t>                                                      </a:t>
            </a:r>
            <a:r>
              <a:rPr lang="en-US" altLang="ru-RU" sz="1600" dirty="0" smtClean="0">
                <a:solidFill>
                  <a:schemeClr val="bg1"/>
                </a:solidFill>
                <a:latin typeface="SFMono-Regular"/>
              </a:rPr>
              <a:t>                 </a:t>
            </a:r>
            <a:r>
              <a:rPr lang="ru-RU" altLang="ru-RU" sz="1600" dirty="0" smtClean="0">
                <a:solidFill>
                  <a:schemeClr val="bg1"/>
                </a:solidFill>
                <a:latin typeface="SFMono-Regular"/>
              </a:rPr>
              <a:t>    </a:t>
            </a:r>
            <a:r>
              <a:rPr kumimoji="0" lang="ru-RU" altLang="ru-RU" sz="1600" b="0" i="0" u="none" strike="noStrike" cap="none" normalizeH="0" baseline="0" dirty="0" smtClean="0">
                <a:ln>
                  <a:noFill/>
                </a:ln>
                <a:solidFill>
                  <a:schemeClr val="bg1"/>
                </a:solidFill>
                <a:effectLst/>
                <a:latin typeface="SFMono-Regular"/>
              </a:rPr>
              <a:t>Fa0/17, Fa0/18, Fa0/19, Fa0/20 </a:t>
            </a:r>
          </a:p>
          <a:p>
            <a:pPr marR="0" lvl="0" algn="l" defTabSz="914400" rtl="0" eaLnBrk="0" fontAlgn="base" latinLnBrk="0" hangingPunct="0">
              <a:lnSpc>
                <a:spcPct val="100000"/>
              </a:lnSpc>
              <a:spcBef>
                <a:spcPct val="0"/>
              </a:spcBef>
              <a:spcAft>
                <a:spcPct val="0"/>
              </a:spcAft>
              <a:buClrTx/>
              <a:buSzTx/>
              <a:tabLst/>
            </a:pPr>
            <a:r>
              <a:rPr lang="ru-RU" altLang="ru-RU" sz="1600" dirty="0">
                <a:solidFill>
                  <a:schemeClr val="bg1"/>
                </a:solidFill>
                <a:latin typeface="SFMono-Regular"/>
              </a:rPr>
              <a:t> </a:t>
            </a:r>
            <a:r>
              <a:rPr lang="ru-RU" altLang="ru-RU" sz="1600" dirty="0" smtClean="0">
                <a:solidFill>
                  <a:schemeClr val="bg1"/>
                </a:solidFill>
                <a:latin typeface="SFMono-Regular"/>
              </a:rPr>
              <a:t>                                                      </a:t>
            </a:r>
            <a:r>
              <a:rPr lang="en-US" altLang="ru-RU" sz="1600" dirty="0" smtClean="0">
                <a:solidFill>
                  <a:schemeClr val="bg1"/>
                </a:solidFill>
                <a:latin typeface="SFMono-Regular"/>
              </a:rPr>
              <a:t>                 </a:t>
            </a:r>
            <a:r>
              <a:rPr lang="ru-RU" altLang="ru-RU" sz="1600" dirty="0" smtClean="0">
                <a:solidFill>
                  <a:schemeClr val="bg1"/>
                </a:solidFill>
                <a:latin typeface="SFMono-Regular"/>
              </a:rPr>
              <a:t>    </a:t>
            </a:r>
            <a:r>
              <a:rPr kumimoji="0" lang="ru-RU" altLang="ru-RU" sz="1600" b="0" i="0" u="none" strike="noStrike" cap="none" normalizeH="0" baseline="0" dirty="0" smtClean="0">
                <a:ln>
                  <a:noFill/>
                </a:ln>
                <a:solidFill>
                  <a:schemeClr val="bg1"/>
                </a:solidFill>
                <a:effectLst/>
                <a:latin typeface="SFMono-Regular"/>
              </a:rPr>
              <a:t>Fa0/21, Fa0/22, Fa0/23, Fa0/24 </a:t>
            </a:r>
          </a:p>
          <a:p>
            <a:pPr marR="0" lvl="0" algn="l" defTabSz="914400" rtl="0" eaLnBrk="0" fontAlgn="base" latinLnBrk="0" hangingPunct="0">
              <a:lnSpc>
                <a:spcPct val="100000"/>
              </a:lnSpc>
              <a:spcBef>
                <a:spcPct val="0"/>
              </a:spcBef>
              <a:spcAft>
                <a:spcPct val="0"/>
              </a:spcAft>
              <a:buClrTx/>
              <a:buSzTx/>
              <a:tabLst/>
            </a:pPr>
            <a:r>
              <a:rPr lang="ru-RU" altLang="ru-RU" sz="1600" dirty="0">
                <a:solidFill>
                  <a:schemeClr val="bg1"/>
                </a:solidFill>
                <a:latin typeface="SFMono-Regular"/>
              </a:rPr>
              <a:t> </a:t>
            </a:r>
            <a:r>
              <a:rPr lang="ru-RU" altLang="ru-RU" sz="1600" dirty="0" smtClean="0">
                <a:solidFill>
                  <a:schemeClr val="bg1"/>
                </a:solidFill>
                <a:latin typeface="SFMono-Regular"/>
              </a:rPr>
              <a:t>                                                      </a:t>
            </a:r>
            <a:r>
              <a:rPr lang="en-US" altLang="ru-RU" sz="1600" dirty="0" smtClean="0">
                <a:solidFill>
                  <a:schemeClr val="bg1"/>
                </a:solidFill>
                <a:latin typeface="SFMono-Regular"/>
              </a:rPr>
              <a:t>                 </a:t>
            </a:r>
            <a:r>
              <a:rPr lang="ru-RU" altLang="ru-RU" sz="1600" dirty="0" smtClean="0">
                <a:solidFill>
                  <a:schemeClr val="bg1"/>
                </a:solidFill>
                <a:latin typeface="SFMono-Regular"/>
              </a:rPr>
              <a:t>    </a:t>
            </a:r>
            <a:r>
              <a:rPr kumimoji="0" lang="ru-RU" altLang="ru-RU" sz="1600" b="0" i="0" u="none" strike="noStrike" cap="none" normalizeH="0" baseline="0" dirty="0" smtClean="0">
                <a:ln>
                  <a:noFill/>
                </a:ln>
                <a:solidFill>
                  <a:schemeClr val="bg1"/>
                </a:solidFill>
                <a:effectLst/>
                <a:latin typeface="SFMono-Regular"/>
              </a:rPr>
              <a:t>Gi0/1, Gi0/2 </a:t>
            </a:r>
          </a:p>
          <a:p>
            <a:pPr marL="342900" marR="0" lvl="0" indent="-342900" algn="l" defTabSz="914400" rtl="0" eaLnBrk="0" fontAlgn="base" latinLnBrk="0" hangingPunct="0">
              <a:lnSpc>
                <a:spcPct val="100000"/>
              </a:lnSpc>
              <a:spcBef>
                <a:spcPct val="0"/>
              </a:spcBef>
              <a:spcAft>
                <a:spcPct val="0"/>
              </a:spcAft>
              <a:buClrTx/>
              <a:buSzTx/>
              <a:buAutoNum type="arabicPlain" startAt="1002"/>
              <a:tabLst/>
            </a:pPr>
            <a:r>
              <a:rPr kumimoji="0" lang="ru-RU" altLang="ru-RU" sz="1600" b="0" i="0" u="none" strike="noStrike" cap="none" normalizeH="0" baseline="0" dirty="0" smtClean="0">
                <a:ln>
                  <a:noFill/>
                </a:ln>
                <a:solidFill>
                  <a:schemeClr val="bg1"/>
                </a:solidFill>
                <a:effectLst/>
                <a:latin typeface="SFMono-Regular"/>
              </a:rPr>
              <a:t>      fddi-default                      act/unsup </a:t>
            </a:r>
          </a:p>
          <a:p>
            <a:pPr marL="342900" marR="0" lvl="0" indent="-342900" algn="l" defTabSz="914400" rtl="0" eaLnBrk="0" fontAlgn="base" latinLnBrk="0" hangingPunct="0">
              <a:lnSpc>
                <a:spcPct val="100000"/>
              </a:lnSpc>
              <a:spcBef>
                <a:spcPct val="0"/>
              </a:spcBef>
              <a:spcAft>
                <a:spcPct val="0"/>
              </a:spcAft>
              <a:buClrTx/>
              <a:buSzTx/>
              <a:buAutoNum type="arabicPlain" startAt="1003"/>
              <a:tabLst/>
            </a:pPr>
            <a:r>
              <a:rPr kumimoji="0" lang="ru-RU" altLang="ru-RU" sz="1600" b="0" i="0" u="none" strike="noStrike" cap="none" normalizeH="0" baseline="0" dirty="0" smtClean="0">
                <a:ln>
                  <a:noFill/>
                </a:ln>
                <a:solidFill>
                  <a:schemeClr val="bg1"/>
                </a:solidFill>
                <a:effectLst/>
                <a:latin typeface="SFMono-Regular"/>
              </a:rPr>
              <a:t>      token-ring-default            act/unsup </a:t>
            </a:r>
          </a:p>
          <a:p>
            <a:pPr marL="342900" marR="0" lvl="0" indent="-342900" algn="l" defTabSz="914400" rtl="0" eaLnBrk="0" fontAlgn="base" latinLnBrk="0" hangingPunct="0">
              <a:lnSpc>
                <a:spcPct val="100000"/>
              </a:lnSpc>
              <a:spcBef>
                <a:spcPct val="0"/>
              </a:spcBef>
              <a:spcAft>
                <a:spcPct val="0"/>
              </a:spcAft>
              <a:buClrTx/>
              <a:buSzTx/>
              <a:buAutoNum type="arabicPlain" startAt="1004"/>
              <a:tabLst/>
            </a:pPr>
            <a:r>
              <a:rPr kumimoji="0" lang="ru-RU" altLang="ru-RU" sz="1600" b="0" i="0" u="none" strike="noStrike" cap="none" normalizeH="0" baseline="0" dirty="0" smtClean="0">
                <a:ln>
                  <a:noFill/>
                </a:ln>
                <a:solidFill>
                  <a:schemeClr val="bg1"/>
                </a:solidFill>
                <a:effectLst/>
                <a:latin typeface="SFMono-Regular"/>
              </a:rPr>
              <a:t>      fddinet-default                 act/unsup </a:t>
            </a:r>
          </a:p>
          <a:p>
            <a:pPr marR="0" lvl="0" algn="l" defTabSz="914400" rtl="0" eaLnBrk="0" fontAlgn="base" latinLnBrk="0" hangingPunct="0">
              <a:lnSpc>
                <a:spcPct val="100000"/>
              </a:lnSpc>
              <a:spcBef>
                <a:spcPct val="0"/>
              </a:spcBef>
              <a:spcAft>
                <a:spcPct val="0"/>
              </a:spcAft>
              <a:buClrTx/>
              <a:buSzTx/>
              <a:tabLst/>
            </a:pPr>
            <a:r>
              <a:rPr kumimoji="0" lang="ru-RU" altLang="ru-RU" sz="1600" b="0" i="0" u="none" strike="noStrike" cap="none" normalizeH="0" baseline="0" dirty="0" smtClean="0">
                <a:ln>
                  <a:noFill/>
                </a:ln>
                <a:solidFill>
                  <a:schemeClr val="bg1"/>
                </a:solidFill>
                <a:effectLst/>
                <a:latin typeface="SFMono-Regular"/>
              </a:rPr>
              <a:t>1005      trnet-default                     act/unsup</a:t>
            </a:r>
            <a:r>
              <a:rPr kumimoji="0" lang="ru-RU" altLang="ru-RU" sz="1200" b="0" i="0" u="none" strike="noStrike" cap="none" normalizeH="0" baseline="0" dirty="0" smtClean="0">
                <a:ln>
                  <a:noFill/>
                </a:ln>
                <a:solidFill>
                  <a:schemeClr val="bg1"/>
                </a:solidFill>
                <a:effectLst/>
              </a:rPr>
              <a:t> </a:t>
            </a:r>
            <a:endParaRPr kumimoji="0" lang="ru-RU" altLang="ru-RU" sz="3600" b="0" i="0" u="none" strike="noStrike" cap="none" normalizeH="0" baseline="0" dirty="0" smtClean="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1867978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800" b="1" dirty="0"/>
              <a:t>Нормальний діапазон VLAN </a:t>
            </a:r>
            <a:endParaRPr lang="uk-UA" sz="1800" b="1" dirty="0" smtClean="0"/>
          </a:p>
          <a:p>
            <a:pPr marL="0" indent="0">
              <a:buNone/>
            </a:pPr>
            <a:r>
              <a:rPr lang="uk-UA" sz="1800" dirty="0" smtClean="0"/>
              <a:t>Нижче </a:t>
            </a:r>
            <a:r>
              <a:rPr lang="uk-UA" sz="1800" dirty="0"/>
              <a:t>наведено основні характеристики нормального діапазону</a:t>
            </a:r>
            <a:r>
              <a:rPr lang="uk-UA" sz="1800" dirty="0" smtClean="0"/>
              <a:t>:</a:t>
            </a:r>
          </a:p>
          <a:p>
            <a:pPr>
              <a:spcBef>
                <a:spcPts val="0"/>
              </a:spcBef>
            </a:pPr>
            <a:r>
              <a:rPr lang="uk-UA" sz="1800" dirty="0" smtClean="0"/>
              <a:t> </a:t>
            </a:r>
            <a:r>
              <a:rPr lang="uk-UA" sz="1800" dirty="0"/>
              <a:t>Вони використовуються в малих, середніх та великих мережах; </a:t>
            </a:r>
            <a:endParaRPr lang="uk-UA" sz="1800" dirty="0" smtClean="0"/>
          </a:p>
          <a:p>
            <a:pPr>
              <a:spcBef>
                <a:spcPts val="0"/>
              </a:spcBef>
            </a:pPr>
            <a:r>
              <a:rPr lang="uk-UA" sz="1800" dirty="0" smtClean="0"/>
              <a:t>Нумерація </a:t>
            </a:r>
            <a:r>
              <a:rPr lang="uk-UA" sz="1800" dirty="0"/>
              <a:t>починається від 1 до 1005; </a:t>
            </a:r>
            <a:endParaRPr lang="uk-UA" sz="1800" dirty="0" smtClean="0"/>
          </a:p>
          <a:p>
            <a:pPr>
              <a:spcBef>
                <a:spcPts val="0"/>
              </a:spcBef>
            </a:pPr>
            <a:r>
              <a:rPr lang="uk-UA" sz="1800" dirty="0" smtClean="0"/>
              <a:t>Ідентифікатори </a:t>
            </a:r>
            <a:r>
              <a:rPr lang="uk-UA" sz="1800" dirty="0"/>
              <a:t>з 1002 по 1005 зарезервовані для застарілих мереж (Token Ring, FDDI); </a:t>
            </a:r>
            <a:endParaRPr lang="uk-UA" sz="1800" dirty="0" smtClean="0"/>
          </a:p>
          <a:p>
            <a:pPr>
              <a:spcBef>
                <a:spcPts val="0"/>
              </a:spcBef>
            </a:pPr>
            <a:r>
              <a:rPr lang="uk-UA" sz="1800" dirty="0" smtClean="0"/>
              <a:t>Ідентифікатори </a:t>
            </a:r>
            <a:r>
              <a:rPr lang="uk-UA" sz="1800" dirty="0"/>
              <a:t>з 1002 до 1005 створені автоматично та не можуть бути видалені; </a:t>
            </a:r>
            <a:endParaRPr lang="uk-UA" sz="1800" dirty="0" smtClean="0"/>
          </a:p>
          <a:p>
            <a:pPr>
              <a:spcBef>
                <a:spcPts val="0"/>
              </a:spcBef>
            </a:pPr>
            <a:r>
              <a:rPr lang="uk-UA" sz="1800" dirty="0" smtClean="0"/>
              <a:t>Створені </a:t>
            </a:r>
            <a:r>
              <a:rPr lang="uk-UA" sz="1800" dirty="0"/>
              <a:t>VLAN зберігаються у пам'яті комутатора у файлі бази даних VLAN, іменованого vlan.dat; </a:t>
            </a:r>
            <a:endParaRPr lang="uk-UA" sz="1800" dirty="0" smtClean="0"/>
          </a:p>
          <a:p>
            <a:pPr>
              <a:spcBef>
                <a:spcPts val="0"/>
              </a:spcBef>
            </a:pPr>
            <a:r>
              <a:rPr lang="uk-UA" sz="1800" dirty="0" smtClean="0"/>
              <a:t>VTP</a:t>
            </a:r>
            <a:r>
              <a:rPr lang="uk-UA" sz="1800" dirty="0"/>
              <a:t>, якщо налаштований, допомагає розповсюджувати всі VLAN між комутаторами. </a:t>
            </a:r>
            <a:endParaRPr lang="uk-UA" sz="1800" dirty="0" smtClean="0"/>
          </a:p>
          <a:p>
            <a:pPr marL="0" indent="0">
              <a:buNone/>
            </a:pPr>
            <a:r>
              <a:rPr lang="uk-UA" sz="1800" b="1" dirty="0" smtClean="0"/>
              <a:t>Розширений </a:t>
            </a:r>
            <a:r>
              <a:rPr lang="uk-UA" sz="1800" b="1" dirty="0"/>
              <a:t>діапазон </a:t>
            </a:r>
            <a:endParaRPr lang="uk-UA" sz="1800" b="1" dirty="0" smtClean="0"/>
          </a:p>
          <a:p>
            <a:pPr marL="0" indent="0">
              <a:buNone/>
            </a:pPr>
            <a:r>
              <a:rPr lang="uk-UA" sz="1800" dirty="0" smtClean="0"/>
              <a:t>Нижче </a:t>
            </a:r>
            <a:r>
              <a:rPr lang="uk-UA" sz="1800" dirty="0"/>
              <a:t>наведено основні характеристики розширеного VLAN: </a:t>
            </a:r>
            <a:endParaRPr lang="uk-UA" sz="1800" dirty="0" smtClean="0"/>
          </a:p>
          <a:p>
            <a:pPr>
              <a:spcBef>
                <a:spcPts val="0"/>
              </a:spcBef>
            </a:pPr>
            <a:r>
              <a:rPr lang="uk-UA" sz="1800" dirty="0" smtClean="0"/>
              <a:t>Використовується </a:t>
            </a:r>
            <a:r>
              <a:rPr lang="uk-UA" sz="1800" dirty="0"/>
              <a:t>провайдерами та дуже великими компаніями; </a:t>
            </a:r>
            <a:endParaRPr lang="uk-UA" sz="1800" dirty="0" smtClean="0"/>
          </a:p>
          <a:p>
            <a:pPr>
              <a:spcBef>
                <a:spcPts val="0"/>
              </a:spcBef>
            </a:pPr>
            <a:r>
              <a:rPr lang="uk-UA" sz="1800" dirty="0" smtClean="0"/>
              <a:t>Нумерація </a:t>
            </a:r>
            <a:r>
              <a:rPr lang="uk-UA" sz="1800" dirty="0"/>
              <a:t>починається з 1006 до 4094</a:t>
            </a:r>
            <a:r>
              <a:rPr lang="uk-UA" sz="1800" dirty="0" smtClean="0"/>
              <a:t>;</a:t>
            </a:r>
          </a:p>
          <a:p>
            <a:pPr>
              <a:spcBef>
                <a:spcPts val="0"/>
              </a:spcBef>
            </a:pPr>
            <a:r>
              <a:rPr lang="uk-UA" sz="1800" dirty="0" smtClean="0"/>
              <a:t>За </a:t>
            </a:r>
            <a:r>
              <a:rPr lang="uk-UA" sz="1800" dirty="0"/>
              <a:t>замовчуванням вони зберігаються в running-config; </a:t>
            </a:r>
            <a:endParaRPr lang="uk-UA" sz="1800" dirty="0" smtClean="0"/>
          </a:p>
          <a:p>
            <a:pPr>
              <a:spcBef>
                <a:spcPts val="0"/>
              </a:spcBef>
            </a:pPr>
            <a:r>
              <a:rPr lang="uk-UA" sz="1800" dirty="0" smtClean="0"/>
              <a:t>мають </a:t>
            </a:r>
            <a:r>
              <a:rPr lang="uk-UA" sz="1800" dirty="0"/>
              <a:t>меншу функціональність, ніж нормальні VLAN; </a:t>
            </a:r>
            <a:endParaRPr lang="uk-UA" sz="1800" dirty="0" smtClean="0"/>
          </a:p>
          <a:p>
            <a:pPr>
              <a:spcBef>
                <a:spcPts val="0"/>
              </a:spcBef>
            </a:pPr>
            <a:r>
              <a:rPr lang="uk-UA" sz="1800" dirty="0" smtClean="0"/>
              <a:t>Для </a:t>
            </a:r>
            <a:r>
              <a:rPr lang="uk-UA" sz="1800" dirty="0"/>
              <a:t>налаштування розширеного VLAN VTP має працювати у режимі transparent. </a:t>
            </a:r>
            <a:endParaRPr lang="uk-UA" sz="1800" dirty="0" smtClean="0"/>
          </a:p>
          <a:p>
            <a:pPr marL="0" indent="0">
              <a:buNone/>
            </a:pPr>
            <a:r>
              <a:rPr lang="uk-UA" sz="1800" dirty="0" smtClean="0"/>
              <a:t>Примітка</a:t>
            </a:r>
            <a:r>
              <a:rPr lang="uk-UA" sz="1800" dirty="0"/>
              <a:t>: Обмеження кількості доступних VLAN продиктовано особливостями заголовка 802.1Q. Полю VLAN ID заголовка 802.1Q IEEE виділено всього 12 біт, тому 4096 - верхня межа доступних VLAN на комутаторах Catalyst. А якщо потрібно більше, можна звернутися до такої технології як </a:t>
            </a:r>
            <a:r>
              <a:rPr lang="uk-UA" sz="1800" b="1" dirty="0"/>
              <a:t>VXLAN</a:t>
            </a:r>
            <a:r>
              <a:rPr lang="uk-UA" sz="1800" dirty="0"/>
              <a:t>.</a:t>
            </a:r>
          </a:p>
        </p:txBody>
      </p:sp>
    </p:spTree>
    <p:extLst>
      <p:ext uri="{BB962C8B-B14F-4D97-AF65-F5344CB8AC3E}">
        <p14:creationId xmlns:p14="http://schemas.microsoft.com/office/powerpoint/2010/main" val="3477330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32" y="141679"/>
            <a:ext cx="11728010" cy="6548831"/>
          </a:xfrm>
        </p:spPr>
        <p:txBody>
          <a:bodyPr>
            <a:normAutofit/>
          </a:bodyPr>
          <a:lstStyle/>
          <a:p>
            <a:pPr marL="0" indent="0">
              <a:buNone/>
            </a:pPr>
            <a:r>
              <a:rPr lang="uk-UA" sz="1800" b="1" dirty="0"/>
              <a:t>Команди для створення VLAN </a:t>
            </a:r>
            <a:endParaRPr lang="uk-UA" sz="1800" b="1" dirty="0" smtClean="0"/>
          </a:p>
          <a:p>
            <a:pPr marL="0" indent="0">
              <a:buNone/>
            </a:pPr>
            <a:r>
              <a:rPr lang="uk-UA" sz="1800" dirty="0" smtClean="0"/>
              <a:t>Коли </a:t>
            </a:r>
            <a:r>
              <a:rPr lang="uk-UA" sz="1800" dirty="0"/>
              <a:t>створюється VLAN нормального діапазону, </a:t>
            </a:r>
            <a:r>
              <a:rPr lang="uk-UA" sz="1800" dirty="0" smtClean="0"/>
              <a:t>ці </a:t>
            </a:r>
            <a:r>
              <a:rPr lang="uk-UA" sz="1800" dirty="0"/>
              <a:t>налаштування зберігаються у файлі </a:t>
            </a:r>
            <a:r>
              <a:rPr lang="uk-UA" sz="1800" b="1" dirty="0"/>
              <a:t>vlan.dat</a:t>
            </a:r>
            <a:r>
              <a:rPr lang="uk-UA" sz="1800" dirty="0"/>
              <a:t>, тобто не потрібно вводити команди </a:t>
            </a:r>
            <a:r>
              <a:rPr lang="uk-UA" sz="1800" b="1" dirty="0"/>
              <a:t>copy running-config startup-config </a:t>
            </a:r>
            <a:r>
              <a:rPr lang="uk-UA" sz="1800" dirty="0"/>
              <a:t>або </a:t>
            </a:r>
            <a:r>
              <a:rPr lang="uk-UA" sz="1800" b="1" dirty="0"/>
              <a:t>write memory</a:t>
            </a:r>
            <a:r>
              <a:rPr lang="uk-UA" sz="1800" dirty="0"/>
              <a:t>. Проте, щоб не втратити зміни, виконані поряд зі створенням VLAN, рекомендується зберігати поточну конфігурацію. </a:t>
            </a:r>
            <a:endParaRPr lang="uk-UA" sz="1800" dirty="0" smtClean="0"/>
          </a:p>
          <a:p>
            <a:pPr marL="0" indent="0">
              <a:buNone/>
            </a:pPr>
            <a:r>
              <a:rPr lang="uk-UA" sz="1800" dirty="0" smtClean="0"/>
              <a:t>У </a:t>
            </a:r>
            <a:r>
              <a:rPr lang="uk-UA" sz="1800" dirty="0"/>
              <a:t>таблиці нижче наведені команди, які потрібно вводить для створення VLAN та присвоєння їм назви. Хорошою практикою вважається давати VLAN зрозумілі назви, щоб полегшити пошук та усунення проблем у майбутньому.</a:t>
            </a:r>
          </a:p>
        </p:txBody>
      </p:sp>
      <p:graphicFrame>
        <p:nvGraphicFramePr>
          <p:cNvPr id="2" name="Table 1"/>
          <p:cNvGraphicFramePr>
            <a:graphicFrameLocks noGrp="1"/>
          </p:cNvGraphicFramePr>
          <p:nvPr>
            <p:extLst>
              <p:ext uri="{D42A27DB-BD31-4B8C-83A1-F6EECF244321}">
                <p14:modId xmlns:p14="http://schemas.microsoft.com/office/powerpoint/2010/main" val="2497037983"/>
              </p:ext>
            </p:extLst>
          </p:nvPr>
        </p:nvGraphicFramePr>
        <p:xfrm>
          <a:off x="267832" y="2207000"/>
          <a:ext cx="7472881" cy="2407920"/>
        </p:xfrm>
        <a:graphic>
          <a:graphicData uri="http://schemas.openxmlformats.org/drawingml/2006/table">
            <a:tbl>
              <a:tblPr/>
              <a:tblGrid>
                <a:gridCol w="3018576"/>
                <a:gridCol w="4454305"/>
              </a:tblGrid>
              <a:tr h="0">
                <a:tc>
                  <a:txBody>
                    <a:bodyPr/>
                    <a:lstStyle/>
                    <a:p>
                      <a:r>
                        <a:rPr lang="ru-RU" sz="1600" b="1" dirty="0">
                          <a:effectLst/>
                        </a:rPr>
                        <a:t>Задача</a:t>
                      </a:r>
                      <a:endParaRPr lang="ru-RU" sz="1600"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600" b="1">
                          <a:effectLst/>
                        </a:rPr>
                        <a:t>IOS </a:t>
                      </a:r>
                      <a:r>
                        <a:rPr lang="ru-RU" sz="1600" b="1">
                          <a:effectLst/>
                        </a:rPr>
                        <a:t>команда</a:t>
                      </a:r>
                      <a:endParaRPr lang="ru-RU" sz="160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0">
                <a:tc>
                  <a:txBody>
                    <a:bodyPr/>
                    <a:lstStyle/>
                    <a:p>
                      <a:r>
                        <a:rPr lang="ru-RU" sz="1600" dirty="0" smtClean="0">
                          <a:effectLst/>
                        </a:rPr>
                        <a:t>Вхід </a:t>
                      </a:r>
                      <a:r>
                        <a:rPr lang="ru-RU" sz="1600" dirty="0">
                          <a:effectLst/>
                        </a:rPr>
                        <a:t>в режим </a:t>
                      </a:r>
                      <a:r>
                        <a:rPr lang="ru-RU" sz="1600" dirty="0" smtClean="0">
                          <a:effectLst/>
                        </a:rPr>
                        <a:t>глобальної конфигурації</a:t>
                      </a:r>
                      <a:endParaRPr lang="ru-RU" sz="1600"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600" b="0" dirty="0">
                          <a:effectLst/>
                        </a:rPr>
                        <a:t>Switch# configure terminal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0">
                <a:tc>
                  <a:txBody>
                    <a:bodyPr/>
                    <a:lstStyle/>
                    <a:p>
                      <a:r>
                        <a:rPr lang="ru-RU" sz="1600" dirty="0" smtClean="0">
                          <a:effectLst/>
                        </a:rPr>
                        <a:t>Створити </a:t>
                      </a:r>
                      <a:r>
                        <a:rPr lang="ru-RU" sz="1600" dirty="0">
                          <a:effectLst/>
                        </a:rPr>
                        <a:t>VLAN с </a:t>
                      </a:r>
                      <a:r>
                        <a:rPr lang="ru-RU" sz="1600" dirty="0" smtClean="0">
                          <a:effectLst/>
                        </a:rPr>
                        <a:t>валідним </a:t>
                      </a:r>
                      <a:r>
                        <a:rPr lang="ru-RU" sz="1600" dirty="0">
                          <a:effectLst/>
                        </a:rPr>
                        <a:t>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600" b="0" dirty="0">
                          <a:effectLst/>
                        </a:rPr>
                        <a:t>Switch(</a:t>
                      </a:r>
                      <a:r>
                        <a:rPr lang="en-US" sz="1600" b="0" dirty="0" err="1">
                          <a:effectLst/>
                        </a:rPr>
                        <a:t>config</a:t>
                      </a:r>
                      <a:r>
                        <a:rPr lang="en-US" sz="1600" b="0" dirty="0">
                          <a:effectLst/>
                        </a:rPr>
                        <a:t>)# </a:t>
                      </a:r>
                      <a:r>
                        <a:rPr lang="en-US" sz="1600" b="0" dirty="0" err="1">
                          <a:effectLst/>
                        </a:rPr>
                        <a:t>vlan</a:t>
                      </a:r>
                      <a:r>
                        <a:rPr lang="en-US" sz="1600" b="0" dirty="0">
                          <a:effectLst/>
                        </a:rPr>
                        <a:t> </a:t>
                      </a:r>
                      <a:r>
                        <a:rPr lang="en-US" sz="1600" b="0" dirty="0" err="1">
                          <a:effectLst/>
                        </a:rPr>
                        <a:t>vlan</a:t>
                      </a:r>
                      <a:r>
                        <a:rPr lang="en-US" sz="1600" b="0" dirty="0">
                          <a:effectLst/>
                        </a:rPr>
                        <a:t>-id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0">
                <a:tc>
                  <a:txBody>
                    <a:bodyPr/>
                    <a:lstStyle/>
                    <a:p>
                      <a:r>
                        <a:rPr lang="ru-RU" sz="1600" dirty="0" smtClean="0">
                          <a:effectLst/>
                        </a:rPr>
                        <a:t>Вказати унікальне</a:t>
                      </a:r>
                      <a:r>
                        <a:rPr lang="ru-RU" sz="1600" baseline="0" dirty="0" smtClean="0">
                          <a:effectLst/>
                        </a:rPr>
                        <a:t> ім’я </a:t>
                      </a:r>
                      <a:r>
                        <a:rPr lang="ru-RU" sz="1600" dirty="0" smtClean="0">
                          <a:effectLst/>
                        </a:rPr>
                        <a:t>для ідентифікації </a:t>
                      </a:r>
                      <a:r>
                        <a:rPr lang="ru-RU" sz="1600" dirty="0">
                          <a:effectLst/>
                        </a:rPr>
                        <a:t>VLAN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600" b="0" dirty="0">
                          <a:effectLst/>
                        </a:rPr>
                        <a:t>Switch(</a:t>
                      </a:r>
                      <a:r>
                        <a:rPr lang="en-US" sz="1600" b="0" dirty="0" err="1">
                          <a:effectLst/>
                        </a:rPr>
                        <a:t>config-vlan</a:t>
                      </a:r>
                      <a:r>
                        <a:rPr lang="en-US" sz="1600" b="0" dirty="0">
                          <a:effectLst/>
                        </a:rPr>
                        <a:t>)# name </a:t>
                      </a:r>
                      <a:r>
                        <a:rPr lang="en-US" sz="1600" b="0" dirty="0" err="1">
                          <a:effectLst/>
                        </a:rPr>
                        <a:t>vlan</a:t>
                      </a:r>
                      <a:r>
                        <a:rPr lang="en-US" sz="1600" b="0" dirty="0">
                          <a:effectLst/>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0">
                <a:tc>
                  <a:txBody>
                    <a:bodyPr/>
                    <a:lstStyle/>
                    <a:p>
                      <a:r>
                        <a:rPr lang="ru-RU" sz="1600" dirty="0" smtClean="0">
                          <a:effectLst/>
                        </a:rPr>
                        <a:t>Повернутися в привілейований режим EXEC</a:t>
                      </a:r>
                      <a:endParaRPr lang="ru-RU" sz="1600"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r>
                        <a:rPr lang="en-US" sz="1600" b="0" dirty="0">
                          <a:effectLst/>
                        </a:rPr>
                        <a:t>Switch(</a:t>
                      </a:r>
                      <a:r>
                        <a:rPr lang="en-US" sz="1600" b="0" dirty="0" err="1">
                          <a:effectLst/>
                        </a:rPr>
                        <a:t>config-vlan</a:t>
                      </a:r>
                      <a:r>
                        <a:rPr lang="en-US" sz="1600" b="0" dirty="0">
                          <a:effectLst/>
                        </a:rPr>
                        <a:t>)# end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bl>
          </a:graphicData>
        </a:graphic>
      </p:graphicFrame>
    </p:spTree>
    <p:extLst>
      <p:ext uri="{BB962C8B-B14F-4D97-AF65-F5344CB8AC3E}">
        <p14:creationId xmlns:p14="http://schemas.microsoft.com/office/powerpoint/2010/main" val="12971544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629</TotalTime>
  <Words>8831</Words>
  <Application>Microsoft Office PowerPoint</Application>
  <PresentationFormat>Widescreen</PresentationFormat>
  <Paragraphs>639</Paragraphs>
  <Slides>47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47</vt:i4>
      </vt:variant>
    </vt:vector>
  </HeadingPairs>
  <TitlesOfParts>
    <vt:vector size="52" baseType="lpstr">
      <vt:lpstr>Arial</vt:lpstr>
      <vt:lpstr>Calibri</vt:lpstr>
      <vt:lpstr>Calibri Light</vt:lpstr>
      <vt:lpstr>SFMono-Regular</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Базове налаштування DHCP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Пользователь Windows</dc:creator>
  <cp:lastModifiedBy>Пользователь Windows</cp:lastModifiedBy>
  <cp:revision>52</cp:revision>
  <dcterms:created xsi:type="dcterms:W3CDTF">2022-04-24T14:10:02Z</dcterms:created>
  <dcterms:modified xsi:type="dcterms:W3CDTF">2022-05-06T09:16:37Z</dcterms:modified>
</cp:coreProperties>
</file>