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Wingdings 3" panose="05040102010807070707" pitchFamily="18" charset="2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32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56372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87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3669292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319952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5874414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03201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6045635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5712903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8275343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8797855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68123252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4372511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5649744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02385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7077955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92111275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3240385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2467451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6634726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207346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866215" y="1085850"/>
            <a:ext cx="7417571" cy="24971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algn="ctr"/>
            <a:r>
              <a:rPr lang="uk-UA" sz="3200" b="1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МЕТОДИЧНІ ПІДХОДИ ДО ОЦІНЮВАННЯ </a:t>
            </a:r>
            <a:br>
              <a:rPr lang="uk-UA" sz="3200" b="1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uk-UA" sz="3200" b="1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УПРАВЛІНСЬКОЇ КОМПЕТЕНТНОСТІ </a:t>
            </a:r>
            <a:br>
              <a:rPr lang="uk-UA" sz="3200" b="1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uk-UA" sz="3200" b="1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КЕРІВНИКІВ ПІДПРИЄМСТВ</a:t>
            </a:r>
            <a:br>
              <a:rPr lang="ru-RU" sz="3200" b="1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sz="3200" b="1" dirty="0">
              <a:highlight>
                <a:srgbClr val="8080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146" y="339538"/>
            <a:ext cx="6914979" cy="687878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Оцінювання персоналу</a:t>
            </a:r>
            <a:endParaRPr lang="ru-RU" dirty="0">
              <a:solidFill>
                <a:schemeClr val="tx1"/>
              </a:solidFill>
              <a:highlight>
                <a:srgbClr val="8080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147" y="1027417"/>
            <a:ext cx="5371254" cy="38836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2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Оцінювання персоналу </a:t>
            </a:r>
            <a:r>
              <a:rPr lang="uk-UA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один із найважливіших елементів системи управління персоналом виробничої організації, що дозволяє не тільки планувати персональні переміщення, формувати кадровий резерв, а й оцінювати якість персоналу з точки зору його відповідності цілям бізнесу та стратегії підприємства.</a:t>
            </a:r>
          </a:p>
          <a:p>
            <a:pPr marL="0" indent="0" algn="just">
              <a:buNone/>
            </a:pPr>
            <a:r>
              <a:rPr lang="uk-UA" sz="12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Оцінювання персоналу </a:t>
            </a:r>
            <a:r>
              <a:rPr lang="uk-UA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організований певним чином, цілеспрямований процес встановлення відповідності якісних характеристик працівників вимогам посади або робочого місця.</a:t>
            </a:r>
          </a:p>
          <a:p>
            <a:pPr marL="0" indent="0" algn="just">
              <a:buNone/>
            </a:pPr>
            <a:r>
              <a:rPr lang="uk-UA" sz="12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Оцінювання персоналу </a:t>
            </a:r>
            <a:r>
              <a:rPr lang="uk-UA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процес визначення ефективності діяльності співробітників у реалізації завдань організації з метою послідовного нагромадження інформації, необхідної для прийняття подальших управлінських рішень.</a:t>
            </a:r>
          </a:p>
          <a:p>
            <a:pPr marL="0" indent="0" algn="just">
              <a:buNone/>
            </a:pPr>
            <a:r>
              <a:rPr lang="uk-UA" sz="12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Оцінювання персоналу організації </a:t>
            </a:r>
            <a:r>
              <a:rPr lang="uk-UA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процес визначення ділових та особистісних якостей співробітників організації та результативності їх діяльності.</a:t>
            </a:r>
          </a:p>
          <a:p>
            <a:pPr marL="0" indent="0" algn="just">
              <a:buNone/>
            </a:pPr>
            <a:r>
              <a:rPr lang="uk-UA" sz="12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Ділове оцінювання </a:t>
            </a:r>
            <a:r>
              <a:rPr lang="uk-UA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процедура, що проводиться з метою виявлення ступеня відповідності особистих якостей працівника, кількісних і якісних результатів його діяльності визначеним вимогам. </a:t>
            </a:r>
          </a:p>
          <a:p>
            <a:pPr marL="0" indent="0" algn="just">
              <a:buNone/>
            </a:pPr>
            <a:endParaRPr lang="ru-RU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6B9C3F-BC74-4B78-B7F8-CD40B772F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996" y="1673013"/>
            <a:ext cx="2860258" cy="16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5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693" y="589280"/>
            <a:ext cx="5221174" cy="663711"/>
          </a:xfrm>
        </p:spPr>
        <p:txBody>
          <a:bodyPr/>
          <a:lstStyle/>
          <a:p>
            <a:r>
              <a:rPr lang="uk-UA" sz="2400" dirty="0">
                <a:solidFill>
                  <a:schemeClr val="tx1"/>
                </a:solidFill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Кластери компетенцій для керівників:</a:t>
            </a:r>
            <a:endParaRPr lang="ru-RU" sz="2400" dirty="0">
              <a:solidFill>
                <a:schemeClr val="tx1"/>
              </a:solidFill>
              <a:highlight>
                <a:srgbClr val="8080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693" y="1320723"/>
            <a:ext cx="5268587" cy="377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2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Професійні </a:t>
            </a:r>
            <a:r>
              <a:rPr lang="uk-UA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необхідні працівнику для виконання посадових обов’язків; розкривають рівень спеціалізованих знань та вмінь, необхідних для досягнення цілей; є складовими процесів і функцій, за які відповідає працівник.</a:t>
            </a:r>
            <a:endParaRPr lang="ru-RU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uk-UA" sz="12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Когнітивні </a:t>
            </a:r>
            <a:r>
              <a:rPr lang="uk-UA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передбачають практичне використання теорій і понять, а також прихованих знань, здобутих на основі практичного досвіду. Це компетенції, що розкривають вміння керівників працювати та контролювати інформаційні потоки, управляти процесами навчання та розвитку персоналу.</a:t>
            </a:r>
            <a:endParaRPr lang="ru-RU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uk-UA" sz="12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Соціальні </a:t>
            </a:r>
            <a:r>
              <a:rPr lang="uk-UA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відображають наявність комунікаційних навичок і здібностей, вміння надавати соціальну та психологічну допомогу, створювати та підтримувати позитивний морально-психологічний клімат у колективі.</a:t>
            </a:r>
            <a:endParaRPr lang="ru-RU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uk-UA" sz="12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Особистісні </a:t>
            </a:r>
            <a:r>
              <a:rPr lang="uk-UA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характеризують вольові та лідерські якості керівників, свідчать про можливості адаптації до мінливого зовнішнього та внутрішнього середовища, етику поведінки, стиль спілкування та ставлення до підлеглих.</a:t>
            </a:r>
            <a:endParaRPr lang="ru-RU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ru-RU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4811D-D6C3-4829-B1DB-8AFB4FB90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99" y="1320723"/>
            <a:ext cx="3074027" cy="222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7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633" y="583377"/>
            <a:ext cx="5794299" cy="780345"/>
          </a:xfrm>
        </p:spPr>
        <p:txBody>
          <a:bodyPr/>
          <a:lstStyle/>
          <a:p>
            <a:r>
              <a:rPr lang="uk-UA" sz="2400" dirty="0">
                <a:solidFill>
                  <a:schemeClr val="tx1"/>
                </a:solidFill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Основні етапи оцінювання компетентності:</a:t>
            </a:r>
            <a:endParaRPr lang="ru-RU" sz="2400" dirty="0">
              <a:solidFill>
                <a:schemeClr val="tx1"/>
              </a:solidFill>
              <a:highlight>
                <a:srgbClr val="8080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864" y="1299029"/>
            <a:ext cx="4564936" cy="3042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На першому етапі </a:t>
            </a:r>
            <a:r>
              <a:rPr lang="uk-UA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відбувається формування спеціального інструментарію, за допомогою якого можна одержати дані, необхідні для оцінювання компетентності керівників підприємств. </a:t>
            </a:r>
          </a:p>
          <a:p>
            <a:pPr marL="0" indent="0">
              <a:buNone/>
            </a:pPr>
            <a:r>
              <a:rPr lang="uk-UA" sz="16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На другому – </a:t>
            </a:r>
            <a:r>
              <a:rPr lang="uk-UA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запис, перевірка отриманої інформації в ході анкетування персоналу організації, а також формування остаточного масиву даних. </a:t>
            </a:r>
          </a:p>
          <a:p>
            <a:pPr marL="0" indent="0">
              <a:buNone/>
            </a:pPr>
            <a:r>
              <a:rPr lang="uk-UA" sz="16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На третьому етапі </a:t>
            </a:r>
            <a:r>
              <a:rPr lang="uk-UA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проводиться аналіз отриманих даних та інтерпретація його результатів.</a:t>
            </a:r>
            <a:endParaRPr lang="ru-RU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C6B2A5-CD88-425E-B526-A462E2335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932" y="1579533"/>
            <a:ext cx="1984433" cy="198443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1461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954" y="716909"/>
            <a:ext cx="7053542" cy="1109118"/>
          </a:xfrm>
        </p:spPr>
        <p:txBody>
          <a:bodyPr/>
          <a:lstStyle/>
          <a:p>
            <a:r>
              <a:rPr lang="uk-UA" sz="2400" dirty="0">
                <a:solidFill>
                  <a:schemeClr val="tx1"/>
                </a:solidFill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Метод декомпозиції – використовується для остаточного визначення структурних компонентів компетентності</a:t>
            </a:r>
            <a:endParaRPr lang="ru-RU" sz="2400" dirty="0">
              <a:solidFill>
                <a:schemeClr val="tx1"/>
              </a:solidFill>
              <a:highlight>
                <a:srgbClr val="8080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9539" y="2249714"/>
            <a:ext cx="6709906" cy="1734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Д</a:t>
            </a:r>
            <a:r>
              <a:rPr lang="uk-UA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озволяє розглядати будь-яку досліджувану систему як складну, що об’єднує окремі взаємопов’язані підсистеми, які, своєю чергою, також можуть бути розділеними на частини. Тому вважаємо, що найбільш обґрунтованим є підхід, за якого структуру компетентності визначають виходячи з її сутності.</a:t>
            </a:r>
            <a:endParaRPr lang="ru-RU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2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580" y="739739"/>
            <a:ext cx="7859730" cy="4403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Уміння і організаторські здатності, необхідні менеджеру, які слід постійно вдосконалювати:</a:t>
            </a:r>
          </a:p>
          <a:p>
            <a:pPr marL="0" indent="0">
              <a:buNone/>
            </a:pPr>
            <a:endParaRPr lang="uk-UA" sz="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uk-U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– здатність керувати собою;</a:t>
            </a:r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uk-U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– розумні особисті цілі та цінності;</a:t>
            </a:r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uk-U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– орієнтація на постійний особистісне зростання </a:t>
            </a:r>
          </a:p>
          <a:p>
            <a:pPr marL="0" indent="0">
              <a:buNone/>
            </a:pPr>
            <a:r>
              <a:rPr lang="uk-U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та самовдосконалення; </a:t>
            </a:r>
          </a:p>
          <a:p>
            <a:pPr marL="0" indent="0">
              <a:buNone/>
            </a:pPr>
            <a:r>
              <a:rPr lang="uk-U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– здатність до інновацій;</a:t>
            </a:r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uk-U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– висока здатність взаємодіяти з людьми і впливати на них;</a:t>
            </a:r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uk-U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– знання сучасних управлінських підходів;</a:t>
            </a:r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uk-U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– вміння навчати та розвивати підлеглих;</a:t>
            </a:r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uk-UA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– вміння формувати ефективні робочі групи.</a:t>
            </a:r>
            <a:endParaRPr lang="ru-R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08D115-9730-4BF7-AA50-10BE13E8D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198" y="2276342"/>
            <a:ext cx="3322411" cy="18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7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854" y="266968"/>
            <a:ext cx="7281272" cy="400201"/>
          </a:xfrm>
        </p:spPr>
        <p:txBody>
          <a:bodyPr/>
          <a:lstStyle/>
          <a:p>
            <a:r>
              <a:rPr lang="uk-UA" sz="2000" dirty="0">
                <a:solidFill>
                  <a:schemeClr val="tx1"/>
                </a:solidFill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Властивості організаційного чуття</a:t>
            </a:r>
            <a:endParaRPr lang="ru-RU" sz="2000" dirty="0">
              <a:solidFill>
                <a:schemeClr val="tx1"/>
              </a:solidFill>
              <a:highlight>
                <a:srgbClr val="8080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854" y="739739"/>
            <a:ext cx="6151203" cy="4274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0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Психологічна вибірковість</a:t>
            </a:r>
            <a:r>
              <a:rPr lang="uk-UA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здатність співпереживати </a:t>
            </a:r>
            <a:r>
              <a:rPr lang="uk-UA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оперативно</a:t>
            </a:r>
            <a:r>
              <a:rPr lang="uk-UA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й адекватно характеризувати психологічні особливості людей; виявляти вибіркову психологічну пам’ять і спостережливість у бесідах, у розв’язанні управлінських завдань; виявляти схильність до психологічного аналізу, пояснення поведінки та вчинків інших людей і власних.</a:t>
            </a:r>
          </a:p>
          <a:p>
            <a:pPr marL="0" indent="0">
              <a:buNone/>
            </a:pPr>
            <a:r>
              <a:rPr lang="uk-UA" sz="10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Практично-психологічний розум </a:t>
            </a:r>
            <a:r>
              <a:rPr lang="uk-UA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як здатність розподіляти обов’язки групової діяльності з урахуванням індивідуальних особливостей людей; враховувати відносини, особисті симпатії, антипатії, психологічні відмінності людей під час поєднання їх для виконання спільної діяльності; розв’язувати практичні проблеми крізь призму наявних людських можливостей. </a:t>
            </a:r>
          </a:p>
          <a:p>
            <a:pPr marL="0" indent="0">
              <a:buNone/>
            </a:pPr>
            <a:r>
              <a:rPr lang="uk-UA" sz="10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Психологічний такт </a:t>
            </a:r>
            <a:r>
              <a:rPr lang="uk-UA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особливістю цього феномена є почуття міри у відносинах і при взаємодії з людьми, відсутність якого долає межі, за якими руйнуються оптимальні відносини керівника з підлеглим. Психологічний такт можна забезпечувати за рахунок розвитку простоти, природності у спілкуванні, здатності бути самим собою у стосунках з людьми.</a:t>
            </a:r>
          </a:p>
          <a:p>
            <a:pPr marL="0" indent="0">
              <a:buNone/>
            </a:pPr>
            <a:r>
              <a:rPr lang="uk-UA" sz="10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Соціальна впливовість</a:t>
            </a:r>
            <a:r>
              <a:rPr lang="uk-UA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. Володіння цією функцією вольового спонукання виражається у здатності організатора користуватися різними словесними формами: проханням; побажанням; порадою; закликом; переконанням; навіюванням; вимогою; розпорядженням; наказом тощо.</a:t>
            </a:r>
          </a:p>
          <a:p>
            <a:pPr marL="0" indent="0">
              <a:buNone/>
            </a:pPr>
            <a:r>
              <a:rPr lang="uk-UA" sz="10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Вимогливість</a:t>
            </a:r>
            <a:r>
              <a:rPr lang="uk-UA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як наявність у керівника високих потреб, запитів і спонукання підлеглих до неухильного виконання рішень, досягнення цілей. Вимогливість застерігає від непередбачуваних ситуацій у трудовому процесі.</a:t>
            </a:r>
          </a:p>
          <a:p>
            <a:pPr marL="0" indent="0">
              <a:buNone/>
            </a:pPr>
            <a:r>
              <a:rPr lang="uk-UA" sz="10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Критичність</a:t>
            </a:r>
            <a:r>
              <a:rPr lang="uk-UA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як здатність аналітично ставитися до дійсності, конкретних справ. Проявляється в таких аспектах: критична спостережливість (уміння побачити та виокремити недоліки).</a:t>
            </a:r>
          </a:p>
          <a:p>
            <a:pPr marL="0" indent="0">
              <a:buNone/>
            </a:pPr>
            <a:r>
              <a:rPr lang="uk-UA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Властивість організаційного чуття </a:t>
            </a:r>
            <a:r>
              <a:rPr lang="uk-UA" sz="1000" dirty="0">
                <a:highlight>
                  <a:srgbClr val="8080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як схильність до управлінської діяльності </a:t>
            </a:r>
            <a:r>
              <a:rPr lang="uk-UA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засвідчують такі характеристики керівника: спонтанне, самостійне входження в організаторську діяльність. Ця схильність забезпечує упорядкування, налагодженість єдності виробничого процесу.</a:t>
            </a:r>
          </a:p>
          <a:p>
            <a:pPr marL="0" indent="0">
              <a:buNone/>
            </a:pPr>
            <a:endParaRPr lang="ru-RU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C38179-232F-42E1-83C3-C683AE7C3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776" y="1579943"/>
            <a:ext cx="2230358" cy="22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48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</TotalTime>
  <Words>720</Words>
  <Application>Microsoft Office PowerPoint</Application>
  <PresentationFormat>Екран (16:9)</PresentationFormat>
  <Paragraphs>37</Paragraphs>
  <Slides>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Century Gothic</vt:lpstr>
      <vt:lpstr>Wingdings 3</vt:lpstr>
      <vt:lpstr>Arial</vt:lpstr>
      <vt:lpstr>Calibri Light</vt:lpstr>
      <vt:lpstr>Ион</vt:lpstr>
      <vt:lpstr>МЕТОДИЧНІ ПІДХОДИ ДО ОЦІНЮВАННЯ  УПРАВЛІНСЬКОЇ КОМПЕТЕНТНОСТІ  КЕРІВНИКІВ ПІДПРИЄМСТВ </vt:lpstr>
      <vt:lpstr>Оцінювання персоналу</vt:lpstr>
      <vt:lpstr>Кластери компетенцій для керівників:</vt:lpstr>
      <vt:lpstr>Основні етапи оцінювання компетентності:</vt:lpstr>
      <vt:lpstr>Метод декомпозиції – використовується для остаточного визначення структурних компонентів компетентності</vt:lpstr>
      <vt:lpstr>Презентація PowerPoint</vt:lpstr>
      <vt:lpstr>Властивості організаційного чуття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МЕТОДИЧНІ ПІДХОДИ ДО ОЦІНЮВАННЯ УПРАВЛІНСЬКОЇ КОМПЕТЕНТНОСТІ КЕРІВНИКІВ ПІДПРИЄМСТВ</dc:title>
  <dc:creator>Пользователь</dc:creator>
  <cp:lastModifiedBy>Viacheslav Tkachuk</cp:lastModifiedBy>
  <cp:revision>12</cp:revision>
  <dcterms:modified xsi:type="dcterms:W3CDTF">2022-12-15T17:53:17Z</dcterms:modified>
</cp:coreProperties>
</file>