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9144000" cy="5143500" type="screen16x9"/>
  <p:notesSz cx="6858000" cy="9144000"/>
  <p:embeddedFontLst>
    <p:embeddedFont>
      <p:font typeface="Calibri Light" panose="020F0302020204030204" pitchFamily="34" charset="0"/>
      <p:regular r:id="rId10"/>
      <p:italic r:id="rId11"/>
    </p:embeddedFont>
    <p:embeddedFont>
      <p:font typeface="Century Gothic" panose="020B0502020202020204" pitchFamily="34" charset="0"/>
      <p:regular r:id="rId12"/>
      <p:bold r:id="rId13"/>
      <p:italic r:id="rId14"/>
      <p:boldItalic r:id="rId15"/>
    </p:embeddedFont>
    <p:embeddedFont>
      <p:font typeface="Wingdings 3" panose="05040102010807070707" pitchFamily="18" charset="2"/>
      <p:regular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2" d="100"/>
          <a:sy n="132" d="100"/>
        </p:scale>
        <p:origin x="132" y="27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563720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2877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085850"/>
            <a:ext cx="6619244" cy="2497186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3583035"/>
            <a:ext cx="6619244" cy="646065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336692925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3600440"/>
            <a:ext cx="6619243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514350"/>
            <a:ext cx="6619244" cy="27305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4025494"/>
            <a:ext cx="6619242" cy="37028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33199523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085850"/>
            <a:ext cx="6619244" cy="1485900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743200"/>
            <a:ext cx="6619244" cy="177165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258744146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085850"/>
            <a:ext cx="5999486" cy="1742531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2828380"/>
            <a:ext cx="5459737" cy="256631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262993"/>
            <a:ext cx="6619244" cy="12573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‹№›</a:t>
            </a:fld>
            <a:endParaRPr lang="uk"/>
          </a:p>
        </p:txBody>
      </p:sp>
      <p:sp>
        <p:nvSpPr>
          <p:cNvPr id="12" name="TextBox 11"/>
          <p:cNvSpPr txBox="1"/>
          <p:nvPr/>
        </p:nvSpPr>
        <p:spPr>
          <a:xfrm>
            <a:off x="673721" y="728440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1960341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032016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2343151"/>
            <a:ext cx="6619245" cy="123988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583036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360456353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485900"/>
            <a:ext cx="2210150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000250"/>
            <a:ext cx="2195513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485900"/>
            <a:ext cx="2202181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000250"/>
            <a:ext cx="2210096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485900"/>
            <a:ext cx="2199085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000250"/>
            <a:ext cx="2199085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1600200"/>
            <a:ext cx="0" cy="29718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1600200"/>
            <a:ext cx="0" cy="297516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12/15/2022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357129038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3188212"/>
            <a:ext cx="2205038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1657350"/>
            <a:ext cx="2205038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3620409"/>
            <a:ext cx="2205038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3188212"/>
            <a:ext cx="219789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1657350"/>
            <a:ext cx="2197894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3620408"/>
            <a:ext cx="2200805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3188212"/>
            <a:ext cx="2199085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1657350"/>
            <a:ext cx="2199085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3620406"/>
            <a:ext cx="2201998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1600200"/>
            <a:ext cx="0" cy="29718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1600200"/>
            <a:ext cx="0" cy="297516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12/15/2022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282753432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287978559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322660"/>
            <a:ext cx="1314451" cy="4369594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665561"/>
            <a:ext cx="5567362" cy="402669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68123252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243725117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146300"/>
            <a:ext cx="6619243" cy="143673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583036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356497443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1545432"/>
            <a:ext cx="3297254" cy="3146822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1542069"/>
            <a:ext cx="3297256" cy="315018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12/15/2022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3023855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428750"/>
            <a:ext cx="329725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1885950"/>
            <a:ext cx="3297254" cy="280630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428750"/>
            <a:ext cx="329725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1885950"/>
            <a:ext cx="3297254" cy="280630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12/15/2022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270779559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12/15/2022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392111275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12/15/2022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132403851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085850"/>
            <a:ext cx="2550798" cy="108585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085850"/>
            <a:ext cx="3896998" cy="3429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2346961"/>
            <a:ext cx="2550797" cy="21716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12/15/2022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124674514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390644"/>
            <a:ext cx="3819680" cy="1181106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857250"/>
            <a:ext cx="2400300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743200"/>
            <a:ext cx="3813734" cy="10287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66347262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002264"/>
            <a:ext cx="3027759" cy="31412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169261"/>
            <a:ext cx="1141809" cy="1774090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1"/>
            <a:ext cx="1202540" cy="8560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4572000"/>
            <a:ext cx="745301" cy="5715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339538"/>
            <a:ext cx="7053542" cy="10503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1539689"/>
            <a:ext cx="6709906" cy="3146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616730" y="1343026"/>
            <a:ext cx="74294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21797"/>
            <a:ext cx="628649" cy="5757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32073466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315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5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35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187950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ctrTitle"/>
          </p:nvPr>
        </p:nvSpPr>
        <p:spPr>
          <a:xfrm>
            <a:off x="866215" y="1085850"/>
            <a:ext cx="7417571" cy="249718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algn="ctr"/>
            <a:r>
              <a:rPr lang="uk-UA" sz="3200" b="1" dirty="0"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МЕТОДИЧНІ ПІДХОДИ ДО ОЦІНЮВАННЯ </a:t>
            </a:r>
            <a:br>
              <a:rPr lang="uk-UA" sz="3200" b="1" dirty="0"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uk-UA" sz="3200" b="1" dirty="0"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УПРАВЛІНСЬКОЇ КОМПЕТЕНТНОСТІ </a:t>
            </a:r>
            <a:br>
              <a:rPr lang="uk-UA" sz="3200" b="1" dirty="0"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uk-UA" sz="3200" b="1" dirty="0"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КЕРІВНИКІВ ПІДПРИЄМСТВ</a:t>
            </a:r>
            <a:br>
              <a:rPr lang="ru-RU" sz="3200" b="1" dirty="0"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sz="3200" b="1" dirty="0">
              <a:highlight>
                <a:srgbClr val="808000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146" y="339538"/>
            <a:ext cx="6914979" cy="687878"/>
          </a:xfrm>
        </p:spPr>
        <p:txBody>
          <a:bodyPr/>
          <a:lstStyle/>
          <a:p>
            <a:r>
              <a:rPr lang="uk-UA" dirty="0">
                <a:solidFill>
                  <a:schemeClr val="tx1"/>
                </a:solidFill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Оцінювання персоналу</a:t>
            </a:r>
            <a:endParaRPr lang="ru-RU" dirty="0">
              <a:solidFill>
                <a:schemeClr val="tx1"/>
              </a:solidFill>
              <a:highlight>
                <a:srgbClr val="808000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3147" y="1027417"/>
            <a:ext cx="5371254" cy="38836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1200" dirty="0"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Оцінювання персоналу </a:t>
            </a:r>
            <a:r>
              <a:rPr lang="uk-UA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– один із найважливіших елементів системи управління персоналом виробничої організації, що дозволяє не тільки планувати персональні переміщення, формувати кадровий резерв, а й оцінювати якість персоналу з точки зору його відповідності цілям бізнесу та стратегії підприємства.</a:t>
            </a:r>
          </a:p>
          <a:p>
            <a:pPr marL="0" indent="0" algn="just">
              <a:buNone/>
            </a:pPr>
            <a:r>
              <a:rPr lang="uk-UA" sz="1200" dirty="0"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Оцінювання персоналу </a:t>
            </a:r>
            <a:r>
              <a:rPr lang="uk-UA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– організований певним чином, цілеспрямований процес встановлення відповідності якісних характеристик працівників вимогам посади або робочого місця.</a:t>
            </a:r>
          </a:p>
          <a:p>
            <a:pPr marL="0" indent="0" algn="just">
              <a:buNone/>
            </a:pPr>
            <a:r>
              <a:rPr lang="uk-UA" sz="1200" dirty="0"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Оцінювання персоналу </a:t>
            </a:r>
            <a:r>
              <a:rPr lang="uk-UA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– процес визначення ефективності діяльності співробітників у реалізації завдань організації з метою послідовного нагромадження інформації, необхідної для прийняття подальших управлінських рішень.</a:t>
            </a:r>
          </a:p>
          <a:p>
            <a:pPr marL="0" indent="0" algn="just">
              <a:buNone/>
            </a:pPr>
            <a:r>
              <a:rPr lang="uk-UA" sz="1200" dirty="0"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Оцінювання персоналу організації </a:t>
            </a:r>
            <a:r>
              <a:rPr lang="uk-UA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– процес визначення ділових та особистісних якостей співробітників організації та результативності їх діяльності.</a:t>
            </a:r>
          </a:p>
          <a:p>
            <a:pPr marL="0" indent="0" algn="just">
              <a:buNone/>
            </a:pPr>
            <a:r>
              <a:rPr lang="uk-UA" sz="1200" dirty="0"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Ділове оцінювання </a:t>
            </a:r>
            <a:r>
              <a:rPr lang="uk-UA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– процедура, що проводиться з метою виявлення ступеня відповідності особистих якостей працівника, кількісних і якісних результатів його діяльності визначеним вимогам. </a:t>
            </a:r>
          </a:p>
          <a:p>
            <a:pPr marL="0" indent="0" algn="just">
              <a:buNone/>
            </a:pPr>
            <a:endParaRPr lang="ru-R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6B9C3F-BC74-4B78-B7F8-CD40B772F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7996" y="1673013"/>
            <a:ext cx="2860258" cy="166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557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693" y="589280"/>
            <a:ext cx="5221174" cy="663711"/>
          </a:xfrm>
        </p:spPr>
        <p:txBody>
          <a:bodyPr/>
          <a:lstStyle/>
          <a:p>
            <a:r>
              <a:rPr lang="uk-UA" sz="2400" dirty="0">
                <a:solidFill>
                  <a:schemeClr val="tx1"/>
                </a:solidFill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Кластери компетенцій для керівників:</a:t>
            </a:r>
            <a:endParaRPr lang="ru-RU" sz="2400" dirty="0">
              <a:solidFill>
                <a:schemeClr val="tx1"/>
              </a:solidFill>
              <a:highlight>
                <a:srgbClr val="808000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0693" y="1320723"/>
            <a:ext cx="5268587" cy="37706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200" dirty="0"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Професійні </a:t>
            </a:r>
            <a:r>
              <a:rPr lang="uk-UA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– необхідні працівнику для виконання посадових обов’язків; розкривають рівень спеціалізованих знань та вмінь, необхідних для досягнення цілей; є складовими процесів і функцій, за які відповідає працівник.</a:t>
            </a:r>
            <a:endParaRPr lang="ru-R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uk-UA" sz="1200" dirty="0"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Когнітивні </a:t>
            </a:r>
            <a:r>
              <a:rPr lang="uk-UA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– передбачають практичне використання теорій і понять, а також прихованих знань, здобутих на основі практичного досвіду. Це компетенції, що розкривають вміння керівників працювати та контролювати інформаційні потоки, управляти процесами навчання та розвитку персоналу.</a:t>
            </a:r>
            <a:endParaRPr lang="ru-R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uk-UA" sz="1200" dirty="0"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Соціальні </a:t>
            </a:r>
            <a:r>
              <a:rPr lang="uk-UA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– відображають наявність комунікаційних навичок і здібностей, вміння надавати соціальну та психологічну допомогу, створювати та підтримувати позитивний морально-психологічний клімат у колективі.</a:t>
            </a:r>
            <a:endParaRPr lang="ru-R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uk-UA" sz="1200" dirty="0"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Особистісні </a:t>
            </a:r>
            <a:r>
              <a:rPr lang="uk-UA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– характеризують вольові та лідерські якості керівників, свідчать про можливості адаптації до мінливого зовнішнього та внутрішнього середовища, етику поведінки, стиль спілкування та ставлення до підлеглих.</a:t>
            </a:r>
            <a:endParaRPr lang="ru-R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ru-R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454811D-D6C3-4829-B1DB-8AFB4FB90B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199" y="1320723"/>
            <a:ext cx="3074027" cy="222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578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633" y="583377"/>
            <a:ext cx="5794299" cy="780345"/>
          </a:xfrm>
        </p:spPr>
        <p:txBody>
          <a:bodyPr/>
          <a:lstStyle/>
          <a:p>
            <a:r>
              <a:rPr lang="uk-UA" sz="2400" dirty="0">
                <a:solidFill>
                  <a:schemeClr val="tx1"/>
                </a:solidFill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Основні етапи оцінювання компетентності:</a:t>
            </a:r>
            <a:endParaRPr lang="ru-RU" sz="2400" dirty="0">
              <a:solidFill>
                <a:schemeClr val="tx1"/>
              </a:solidFill>
              <a:highlight>
                <a:srgbClr val="808000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864" y="1299029"/>
            <a:ext cx="4564936" cy="30426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На першому етапі </a:t>
            </a:r>
            <a:r>
              <a:rPr lang="uk-UA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відбувається формування спеціального інструментарію, за допомогою якого можна одержати дані, необхідні для оцінювання компетентності керівників підприємств. </a:t>
            </a:r>
          </a:p>
          <a:p>
            <a:pPr marL="0" indent="0">
              <a:buNone/>
            </a:pPr>
            <a:r>
              <a:rPr lang="uk-UA" sz="1600" dirty="0"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На другому – </a:t>
            </a:r>
            <a:r>
              <a:rPr lang="uk-UA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запис, перевірка отриманої інформації в ході анкетування персоналу організації, а також формування остаточного масиву даних. </a:t>
            </a:r>
          </a:p>
          <a:p>
            <a:pPr marL="0" indent="0">
              <a:buNone/>
            </a:pPr>
            <a:r>
              <a:rPr lang="uk-UA" sz="1600" dirty="0"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На третьому етапі </a:t>
            </a:r>
            <a:r>
              <a:rPr lang="uk-UA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проводиться аналіз отриманих даних та інтерпретація його результатів.</a:t>
            </a:r>
            <a:endParaRPr lang="ru-RU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C6B2A5-CD88-425E-B526-A462E23358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6932" y="1579533"/>
            <a:ext cx="1984433" cy="1984433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1214613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954" y="716909"/>
            <a:ext cx="7053542" cy="1109118"/>
          </a:xfrm>
        </p:spPr>
        <p:txBody>
          <a:bodyPr/>
          <a:lstStyle/>
          <a:p>
            <a:r>
              <a:rPr lang="uk-UA" sz="2400" dirty="0">
                <a:solidFill>
                  <a:schemeClr val="tx1"/>
                </a:solidFill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Метод декомпозиції – використовується для остаточного визначення структурних компонентів компетентності</a:t>
            </a:r>
            <a:endParaRPr lang="ru-RU" sz="2400" dirty="0">
              <a:solidFill>
                <a:schemeClr val="tx1"/>
              </a:solidFill>
              <a:highlight>
                <a:srgbClr val="808000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9539" y="2249714"/>
            <a:ext cx="6709906" cy="17344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Д</a:t>
            </a:r>
            <a:r>
              <a:rPr lang="uk-UA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озволяє розглядати будь-яку досліджувану систему як складну, що об’єднує окремі взаємопов’язані підсистеми, які, своєю чергою, також можуть бути розділеними на частини. Тому вважаємо, що найбільш обґрунтованим є підхід, за якого структуру компетентності визначають виходячи з її сутності.</a:t>
            </a:r>
            <a:endParaRPr lang="ru-RU" sz="1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727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6580" y="739739"/>
            <a:ext cx="7859730" cy="44037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800" dirty="0"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Уміння і організаторські здатності, необхідні менеджеру, які слід постійно вдосконалювати:</a:t>
            </a:r>
          </a:p>
          <a:p>
            <a:pPr marL="0" indent="0">
              <a:buNone/>
            </a:pPr>
            <a:endParaRPr lang="uk-UA" sz="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uk-UA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– здатність керувати собою;</a:t>
            </a:r>
            <a:endParaRPr lang="ru-RU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uk-UA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– розумні особисті цілі та цінності;</a:t>
            </a:r>
            <a:endParaRPr lang="ru-RU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uk-UA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– орієнтація на постійний особистісне зростання </a:t>
            </a:r>
          </a:p>
          <a:p>
            <a:pPr marL="0" indent="0">
              <a:buNone/>
            </a:pPr>
            <a:r>
              <a:rPr lang="uk-UA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та самовдосконалення; </a:t>
            </a:r>
          </a:p>
          <a:p>
            <a:pPr marL="0" indent="0">
              <a:buNone/>
            </a:pPr>
            <a:r>
              <a:rPr lang="uk-UA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– здатність до інновацій;</a:t>
            </a:r>
            <a:endParaRPr lang="ru-RU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uk-UA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– висока здатність взаємодіяти з людьми і впливати на них;</a:t>
            </a:r>
            <a:endParaRPr lang="ru-RU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uk-UA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– знання сучасних управлінських підходів;</a:t>
            </a:r>
            <a:endParaRPr lang="ru-RU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uk-UA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– вміння навчати та розвивати підлеглих;</a:t>
            </a:r>
            <a:endParaRPr lang="ru-RU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uk-UA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– вміння формувати ефективні робочі групи.</a:t>
            </a:r>
            <a:endParaRPr lang="ru-RU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308D115-9730-4BF7-AA50-10BE13E8D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3198" y="2276342"/>
            <a:ext cx="3322411" cy="183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970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854" y="266968"/>
            <a:ext cx="7281272" cy="400201"/>
          </a:xfrm>
        </p:spPr>
        <p:txBody>
          <a:bodyPr/>
          <a:lstStyle/>
          <a:p>
            <a:r>
              <a:rPr lang="uk-UA" sz="2000" dirty="0">
                <a:solidFill>
                  <a:schemeClr val="tx1"/>
                </a:solidFill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Властивості організаційного чуття</a:t>
            </a:r>
            <a:endParaRPr lang="ru-RU" sz="2000" dirty="0">
              <a:solidFill>
                <a:schemeClr val="tx1"/>
              </a:solidFill>
              <a:highlight>
                <a:srgbClr val="808000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6854" y="739739"/>
            <a:ext cx="6151203" cy="42740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1000" dirty="0"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Психологічна вибірковість</a:t>
            </a:r>
            <a:r>
              <a:rPr lang="uk-UA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 – здатність співпереживати </a:t>
            </a:r>
            <a:r>
              <a:rPr lang="uk-UA" sz="1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оперативно</a:t>
            </a:r>
            <a:r>
              <a:rPr lang="uk-UA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 й адекватно характеризувати психологічні особливості людей; виявляти вибіркову психологічну пам’ять і спостережливість у бесідах, у розв’язанні управлінських завдань; виявляти схильність до психологічного аналізу, пояснення поведінки та вчинків інших людей і власних.</a:t>
            </a:r>
          </a:p>
          <a:p>
            <a:pPr marL="0" indent="0">
              <a:buNone/>
            </a:pPr>
            <a:r>
              <a:rPr lang="uk-UA" sz="1000" dirty="0"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Практично-психологічний розум </a:t>
            </a:r>
            <a:r>
              <a:rPr lang="uk-UA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як здатність розподіляти обов’язки групової діяльності з урахуванням індивідуальних особливостей людей; враховувати відносини, особисті симпатії, антипатії, психологічні відмінності людей під час поєднання їх для виконання спільної діяльності; розв’язувати практичні проблеми крізь призму наявних людських можливостей. </a:t>
            </a:r>
          </a:p>
          <a:p>
            <a:pPr marL="0" indent="0">
              <a:buNone/>
            </a:pPr>
            <a:r>
              <a:rPr lang="uk-UA" sz="1000" dirty="0"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Психологічний такт </a:t>
            </a:r>
            <a:r>
              <a:rPr lang="uk-UA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– особливістю цього феномена є почуття міри у відносинах і при взаємодії з людьми, відсутність якого долає межі, за якими руйнуються оптимальні відносини керівника з підлеглим. Психологічний такт можна забезпечувати за рахунок розвитку простоти, природності у спілкуванні, здатності бути самим собою у стосунках з людьми.</a:t>
            </a:r>
          </a:p>
          <a:p>
            <a:pPr marL="0" indent="0">
              <a:buNone/>
            </a:pPr>
            <a:r>
              <a:rPr lang="uk-UA" sz="1000" dirty="0"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Соціальна впливовість</a:t>
            </a:r>
            <a:r>
              <a:rPr lang="uk-UA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. Володіння цією функцією вольового спонукання виражається у здатності організатора користуватися різними словесними формами: проханням; побажанням; порадою; закликом; переконанням; навіюванням; вимогою; розпорядженням; наказом тощо.</a:t>
            </a:r>
          </a:p>
          <a:p>
            <a:pPr marL="0" indent="0">
              <a:buNone/>
            </a:pPr>
            <a:r>
              <a:rPr lang="uk-UA" sz="1000" dirty="0"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Вимогливість</a:t>
            </a:r>
            <a:r>
              <a:rPr lang="uk-UA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 як наявність у керівника високих потреб, запитів і спонукання підлеглих до неухильного виконання рішень, досягнення цілей. Вимогливість застерігає від непередбачуваних ситуацій у трудовому процесі.</a:t>
            </a:r>
          </a:p>
          <a:p>
            <a:pPr marL="0" indent="0">
              <a:buNone/>
            </a:pPr>
            <a:r>
              <a:rPr lang="uk-UA" sz="1000" dirty="0"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Критичність</a:t>
            </a:r>
            <a:r>
              <a:rPr lang="uk-UA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 як здатність аналітично ставитися до дійсності, конкретних справ. Проявляється в таких аспектах: критична спостережливість (уміння побачити та виокремити недоліки).</a:t>
            </a:r>
          </a:p>
          <a:p>
            <a:pPr marL="0" indent="0">
              <a:buNone/>
            </a:pPr>
            <a:r>
              <a:rPr lang="uk-UA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Властивість організаційного чуття </a:t>
            </a:r>
            <a:r>
              <a:rPr lang="uk-UA" sz="1000" dirty="0">
                <a:highlight>
                  <a:srgbClr val="8080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як схильність до управлінської діяльності </a:t>
            </a:r>
            <a:r>
              <a:rPr lang="uk-UA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засвідчують такі характеристики керівника: спонтанне, самостійне входження в організаторську діяльність. Ця схильність забезпечує упорядкування, налагодженість єдності виробничого процесу.</a:t>
            </a:r>
          </a:p>
          <a:p>
            <a:pPr marL="0" indent="0">
              <a:buNone/>
            </a:pPr>
            <a:endParaRPr lang="ru-RU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C38179-232F-42E1-83C3-C683AE7C3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776" y="1579943"/>
            <a:ext cx="2230358" cy="223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1486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68</TotalTime>
  <Words>720</Words>
  <Application>Microsoft Office PowerPoint</Application>
  <PresentationFormat>Екран (16:9)</PresentationFormat>
  <Paragraphs>37</Paragraphs>
  <Slides>7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2" baseType="lpstr">
      <vt:lpstr>Century Gothic</vt:lpstr>
      <vt:lpstr>Wingdings 3</vt:lpstr>
      <vt:lpstr>Arial</vt:lpstr>
      <vt:lpstr>Calibri Light</vt:lpstr>
      <vt:lpstr>Ион</vt:lpstr>
      <vt:lpstr>МЕТОДИЧНІ ПІДХОДИ ДО ОЦІНЮВАННЯ  УПРАВЛІНСЬКОЇ КОМПЕТЕНТНОСТІ  КЕРІВНИКІВ ПІДПРИЄМСТВ </vt:lpstr>
      <vt:lpstr>Оцінювання персоналу</vt:lpstr>
      <vt:lpstr>Кластери компетенцій для керівників:</vt:lpstr>
      <vt:lpstr>Основні етапи оцінювання компетентності:</vt:lpstr>
      <vt:lpstr>Метод декомпозиції – використовується для остаточного визначення структурних компонентів компетентності</vt:lpstr>
      <vt:lpstr>Презентація PowerPoint</vt:lpstr>
      <vt:lpstr>Властивості організаційного чуття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МЕТОДИЧНІ ПІДХОДИ ДО ОЦІНЮВАННЯ УПРАВЛІНСЬКОЇ КОМПЕТЕНТНОСТІ КЕРІВНИКІВ ПІДПРИЄМСТВ</dc:title>
  <dc:creator>Пользователь</dc:creator>
  <cp:lastModifiedBy>Viacheslav Tkachuk</cp:lastModifiedBy>
  <cp:revision>12</cp:revision>
  <dcterms:modified xsi:type="dcterms:W3CDTF">2022-12-15T17:53:17Z</dcterms:modified>
</cp:coreProperties>
</file>