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Helvetica Neue" panose="020B0604020202020204" charset="0"/>
      <p:regular r:id="rId23"/>
      <p:bold r:id="rId24"/>
      <p:italic r:id="rId25"/>
      <p:boldItalic r:id="rId26"/>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Корупція та держава" id="{59CC1BF9-2BE0-4CC7-B3DF-5FB362DED618}">
          <p14:sldIdLst>
            <p14:sldId id="256"/>
            <p14:sldId id="257"/>
          </p14:sldIdLst>
        </p14:section>
        <p14:section name="Принципи доброго врядування" id="{C9018B07-3483-4578-8113-95691911F797}">
          <p14:sldIdLst>
            <p14:sldId id="258"/>
            <p14:sldId id="259"/>
          </p14:sldIdLst>
        </p14:section>
        <p14:section name="Корупція в сферах функціонування державної влади" id="{4385B94A-51CE-427C-AFC5-50BD9D6EC54C}">
          <p14:sldIdLst>
            <p14:sldId id="260"/>
            <p14:sldId id="261"/>
            <p14:sldId id="262"/>
            <p14:sldId id="263"/>
            <p14:sldId id="264"/>
            <p14:sldId id="265"/>
            <p14:sldId id="266"/>
            <p14:sldId id="267"/>
            <p14:sldId id="268"/>
            <p14:sldId id="269"/>
            <p14:sldId id="270"/>
            <p14:sldId id="271"/>
          </p14:sldIdLst>
        </p14:section>
      </p14:sectionLst>
    </p:ext>
    <p:ext uri="{EFAFB233-063F-42B5-8137-9DF3F51BA10A}">
      <p15:sldGuideLst xmlns:p15="http://schemas.microsoft.com/office/powerpoint/2012/main">
        <p15:guide id="1" orient="horz" pos="3140"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CP Educational Hub" initials="" lastIdx="1" clrIdx="0"/>
  <p:cmAuthor id="1"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6D5"/>
    <a:srgbClr val="0A0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090" y="72"/>
      </p:cViewPr>
      <p:guideLst>
        <p:guide orient="horz" pos="314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16a87bd1ca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16a87bd1ca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16a87bd1ca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16a87bd1ca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139a7a4cd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139a7a4cd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16a87bd1ca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16a87bd1ca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16a87bd1ca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16a87bd1ca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16a87bd1ca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16a87bd1ca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16a87bd1ca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16a87bd1ca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0e20c7464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0e20c7464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0e20c7464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0e20c7464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0e20c7464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0e20c7464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16a87bd1c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16a87bd1c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0e20c7464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0e20c7464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16a87bd1c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16a87bd1c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16a87bd1ca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16a87bd1c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16a87bd1ca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16a87bd1c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647745-162A-4112-8014-D13123B51826}"/>
              </a:ext>
            </a:extLst>
          </p:cNvPr>
          <p:cNvSpPr>
            <a:spLocks noGrp="1"/>
          </p:cNvSpPr>
          <p:nvPr>
            <p:ph type="ctrTitle" hasCustomPrompt="1"/>
          </p:nvPr>
        </p:nvSpPr>
        <p:spPr>
          <a:xfrm>
            <a:off x="800100" y="1986497"/>
            <a:ext cx="7551420" cy="529591"/>
          </a:xfrm>
        </p:spPr>
        <p:txBody>
          <a:bodyPr anchor="ctr"/>
          <a:lstStyle>
            <a:lvl1pPr algn="ctr">
              <a:defRPr sz="4500" b="1"/>
            </a:lvl1pPr>
          </a:lstStyle>
          <a:p>
            <a:r>
              <a:rPr lang="uk-UA" dirty="0"/>
              <a:t>НАЗВА</a:t>
            </a:r>
            <a:endParaRPr lang="ru-RU" dirty="0"/>
          </a:p>
        </p:txBody>
      </p:sp>
      <p:pic>
        <p:nvPicPr>
          <p:cNvPr id="1026" name="Picture 2">
            <a:extLst>
              <a:ext uri="{FF2B5EF4-FFF2-40B4-BE49-F238E27FC236}">
                <a16:creationId xmlns:a16="http://schemas.microsoft.com/office/drawing/2014/main" id="{66F60458-1D3F-47EE-B5BC-C316332A2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54" y="422910"/>
            <a:ext cx="847166" cy="800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654F388-E623-43EF-9D36-95D0C3C11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7185" y="0"/>
            <a:ext cx="516815" cy="149352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58;p13">
            <a:extLst>
              <a:ext uri="{FF2B5EF4-FFF2-40B4-BE49-F238E27FC236}">
                <a16:creationId xmlns:a16="http://schemas.microsoft.com/office/drawing/2014/main" id="{B75EB6F6-3458-4CAA-912B-2EF5E7F4778D}"/>
              </a:ext>
            </a:extLst>
          </p:cNvPr>
          <p:cNvSpPr/>
          <p:nvPr/>
        </p:nvSpPr>
        <p:spPr>
          <a:xfrm>
            <a:off x="-16538" y="4576275"/>
            <a:ext cx="3498878" cy="567225"/>
          </a:xfrm>
          <a:prstGeom prst="snip1Rect">
            <a:avLst>
              <a:gd name="adj" fmla="val 16667"/>
            </a:avLst>
          </a:pr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dirty="0">
              <a:latin typeface="Arial" panose="020B0604020202020204" pitchFamily="34" charset="0"/>
            </a:endParaRPr>
          </a:p>
        </p:txBody>
      </p:sp>
    </p:spTree>
    <p:extLst>
      <p:ext uri="{BB962C8B-B14F-4D97-AF65-F5344CB8AC3E}">
        <p14:creationId xmlns:p14="http://schemas.microsoft.com/office/powerpoint/2010/main" val="352318408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CDEF0F-B5FC-453A-95B0-F7BAA5673EAE}"/>
              </a:ext>
            </a:extLst>
          </p:cNvPr>
          <p:cNvSpPr>
            <a:spLocks noGrp="1"/>
          </p:cNvSpPr>
          <p:nvPr>
            <p:ph type="title"/>
          </p:nvPr>
        </p:nvSpPr>
        <p:spPr>
          <a:xfrm>
            <a:off x="792480" y="411480"/>
            <a:ext cx="7566660" cy="541020"/>
          </a:xfrm>
        </p:spPr>
        <p:txBody>
          <a:bodyPr anchor="t">
            <a:noAutofit/>
          </a:bodyPr>
          <a:lstStyle>
            <a:lvl1pPr>
              <a:defRPr sz="2250" b="1"/>
            </a:lvl1pPr>
          </a:lstStyle>
          <a:p>
            <a:r>
              <a:rPr lang="uk-UA"/>
              <a:t>Клацніть, щоб редагувати стиль зразка заголовка</a:t>
            </a:r>
            <a:endParaRPr lang="ru-RU" dirty="0"/>
          </a:p>
        </p:txBody>
      </p:sp>
      <p:sp>
        <p:nvSpPr>
          <p:cNvPr id="8" name="Місце для тексту 7">
            <a:extLst>
              <a:ext uri="{FF2B5EF4-FFF2-40B4-BE49-F238E27FC236}">
                <a16:creationId xmlns:a16="http://schemas.microsoft.com/office/drawing/2014/main" id="{268D5B53-CC9D-4DB4-A950-5B4627B31CFD}"/>
              </a:ext>
            </a:extLst>
          </p:cNvPr>
          <p:cNvSpPr>
            <a:spLocks noGrp="1"/>
          </p:cNvSpPr>
          <p:nvPr>
            <p:ph type="body" sz="quarter" idx="13" hasCustomPrompt="1"/>
          </p:nvPr>
        </p:nvSpPr>
        <p:spPr>
          <a:xfrm>
            <a:off x="792480" y="1234440"/>
            <a:ext cx="7566660" cy="3497580"/>
          </a:xfrm>
        </p:spPr>
        <p:txBody>
          <a:bodyPr>
            <a:normAutofit/>
          </a:bodyPr>
          <a:lstStyle>
            <a:lvl1pPr marL="257175" indent="-257175">
              <a:buClr>
                <a:srgbClr val="B9D6D5"/>
              </a:buClr>
              <a:buFont typeface="Wingdings" panose="05000000000000000000" pitchFamily="2" charset="2"/>
              <a:buChar char="l"/>
              <a:defRPr sz="15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uk-UA" dirty="0"/>
              <a:t>текст</a:t>
            </a:r>
            <a:endParaRPr lang="ru-RU" dirty="0"/>
          </a:p>
        </p:txBody>
      </p:sp>
      <p:pic>
        <p:nvPicPr>
          <p:cNvPr id="4" name="Google Shape;148;p19">
            <a:extLst>
              <a:ext uri="{FF2B5EF4-FFF2-40B4-BE49-F238E27FC236}">
                <a16:creationId xmlns:a16="http://schemas.microsoft.com/office/drawing/2014/main" id="{589DCC1C-8FF8-414E-B130-28253559F7E4}"/>
              </a:ext>
            </a:extLst>
          </p:cNvPr>
          <p:cNvPicPr preferRelativeResize="0"/>
          <p:nvPr/>
        </p:nvPicPr>
        <p:blipFill>
          <a:blip r:embed="rId2">
            <a:alphaModFix/>
          </a:blip>
          <a:stretch>
            <a:fillRect/>
          </a:stretch>
        </p:blipFill>
        <p:spPr>
          <a:xfrm>
            <a:off x="0" y="4440079"/>
            <a:ext cx="9144000" cy="692110"/>
          </a:xfrm>
          <a:prstGeom prst="rect">
            <a:avLst/>
          </a:prstGeom>
          <a:noFill/>
          <a:ln>
            <a:noFill/>
          </a:ln>
        </p:spPr>
      </p:pic>
    </p:spTree>
    <p:extLst>
      <p:ext uri="{BB962C8B-B14F-4D97-AF65-F5344CB8AC3E}">
        <p14:creationId xmlns:p14="http://schemas.microsoft.com/office/powerpoint/2010/main" val="383525022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11A2CA-E0FA-4E9F-B502-B8A26CBB2D44}"/>
              </a:ext>
            </a:extLst>
          </p:cNvPr>
          <p:cNvSpPr>
            <a:spLocks noGrp="1"/>
          </p:cNvSpPr>
          <p:nvPr>
            <p:ph type="title" hasCustomPrompt="1"/>
          </p:nvPr>
        </p:nvSpPr>
        <p:spPr>
          <a:xfrm>
            <a:off x="804109" y="1490565"/>
            <a:ext cx="6978995" cy="737466"/>
          </a:xfrm>
        </p:spPr>
        <p:txBody>
          <a:bodyPr anchor="t">
            <a:normAutofit/>
          </a:bodyPr>
          <a:lstStyle>
            <a:lvl1pPr algn="l">
              <a:defRPr sz="3750" b="1"/>
            </a:lvl1pPr>
          </a:lstStyle>
          <a:p>
            <a:r>
              <a:rPr lang="uk-UA" dirty="0"/>
              <a:t>ЗАГОЛОВОК</a:t>
            </a:r>
            <a:endParaRPr lang="ru-RU" dirty="0"/>
          </a:p>
        </p:txBody>
      </p:sp>
      <p:pic>
        <p:nvPicPr>
          <p:cNvPr id="7" name="Google Shape;84;p15">
            <a:extLst>
              <a:ext uri="{FF2B5EF4-FFF2-40B4-BE49-F238E27FC236}">
                <a16:creationId xmlns:a16="http://schemas.microsoft.com/office/drawing/2014/main" id="{ADD5CADB-F56F-4F8C-BD2A-26D17329CDFE}"/>
              </a:ext>
            </a:extLst>
          </p:cNvPr>
          <p:cNvPicPr preferRelativeResize="0"/>
          <p:nvPr/>
        </p:nvPicPr>
        <p:blipFill>
          <a:blip r:embed="rId2">
            <a:alphaModFix/>
          </a:blip>
          <a:stretch>
            <a:fillRect/>
          </a:stretch>
        </p:blipFill>
        <p:spPr>
          <a:xfrm>
            <a:off x="804109" y="3897449"/>
            <a:ext cx="443063" cy="279131"/>
          </a:xfrm>
          <a:prstGeom prst="rect">
            <a:avLst/>
          </a:prstGeom>
          <a:noFill/>
          <a:ln>
            <a:noFill/>
          </a:ln>
        </p:spPr>
      </p:pic>
      <p:sp>
        <p:nvSpPr>
          <p:cNvPr id="8" name="Google Shape;83;p15">
            <a:extLst>
              <a:ext uri="{FF2B5EF4-FFF2-40B4-BE49-F238E27FC236}">
                <a16:creationId xmlns:a16="http://schemas.microsoft.com/office/drawing/2014/main" id="{C434E1A6-C329-4C51-8D02-804DB31A7DD2}"/>
              </a:ext>
            </a:extLst>
          </p:cNvPr>
          <p:cNvSpPr/>
          <p:nvPr/>
        </p:nvSpPr>
        <p:spPr>
          <a:xfrm>
            <a:off x="7787640" y="0"/>
            <a:ext cx="1356360" cy="5143500"/>
          </a:xfrm>
          <a:prstGeom prst="rect">
            <a:avLst/>
          </a:prstGeom>
          <a:solidFill>
            <a:srgbClr val="B9D6D5"/>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dirty="0">
              <a:latin typeface="Arial" panose="020B0604020202020204" pitchFamily="34" charset="0"/>
            </a:endParaRPr>
          </a:p>
        </p:txBody>
      </p:sp>
      <p:sp>
        <p:nvSpPr>
          <p:cNvPr id="9" name="Google Shape;85;p15">
            <a:extLst>
              <a:ext uri="{FF2B5EF4-FFF2-40B4-BE49-F238E27FC236}">
                <a16:creationId xmlns:a16="http://schemas.microsoft.com/office/drawing/2014/main" id="{A959930E-1371-48DF-955D-0A8964C2898C}"/>
              </a:ext>
            </a:extLst>
          </p:cNvPr>
          <p:cNvSpPr/>
          <p:nvPr/>
        </p:nvSpPr>
        <p:spPr>
          <a:xfrm>
            <a:off x="0" y="4587240"/>
            <a:ext cx="3505200" cy="556260"/>
          </a:xfrm>
          <a:prstGeom prst="snip1Rect">
            <a:avLst>
              <a:gd name="adj" fmla="val 16667"/>
            </a:avLst>
          </a:pr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dirty="0">
              <a:latin typeface="Arial" panose="020B0604020202020204" pitchFamily="34" charset="0"/>
            </a:endParaRPr>
          </a:p>
        </p:txBody>
      </p:sp>
    </p:spTree>
    <p:extLst>
      <p:ext uri="{BB962C8B-B14F-4D97-AF65-F5344CB8AC3E}">
        <p14:creationId xmlns:p14="http://schemas.microsoft.com/office/powerpoint/2010/main" val="311763778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8E3612-4F38-4AFE-A043-59BB2E5975F9}"/>
              </a:ext>
            </a:extLst>
          </p:cNvPr>
          <p:cNvSpPr>
            <a:spLocks noGrp="1"/>
          </p:cNvSpPr>
          <p:nvPr>
            <p:ph type="title"/>
          </p:nvPr>
        </p:nvSpPr>
        <p:spPr>
          <a:xfrm>
            <a:off x="713793" y="350018"/>
            <a:ext cx="7886700" cy="349779"/>
          </a:xfrm>
        </p:spPr>
        <p:txBody>
          <a:bodyPr anchor="t">
            <a:normAutofit/>
          </a:bodyPr>
          <a:lstStyle>
            <a:lvl1pPr>
              <a:defRPr sz="2250" b="1"/>
            </a:lvl1pPr>
          </a:lstStyle>
          <a:p>
            <a:r>
              <a:rPr lang="uk-UA"/>
              <a:t>Клацніть, щоб редагувати стиль зразка заголовка</a:t>
            </a:r>
            <a:endParaRPr lang="ru-RU" dirty="0"/>
          </a:p>
        </p:txBody>
      </p:sp>
      <p:sp>
        <p:nvSpPr>
          <p:cNvPr id="3" name="Місце для вмісту 2">
            <a:extLst>
              <a:ext uri="{FF2B5EF4-FFF2-40B4-BE49-F238E27FC236}">
                <a16:creationId xmlns:a16="http://schemas.microsoft.com/office/drawing/2014/main" id="{134AC0B3-FF31-4D66-AAD3-57A17E83ECC4}"/>
              </a:ext>
            </a:extLst>
          </p:cNvPr>
          <p:cNvSpPr>
            <a:spLocks noGrp="1"/>
          </p:cNvSpPr>
          <p:nvPr>
            <p:ph sz="half" idx="1" hasCustomPrompt="1"/>
          </p:nvPr>
        </p:nvSpPr>
        <p:spPr>
          <a:xfrm>
            <a:off x="797767" y="964116"/>
            <a:ext cx="3717083" cy="3211645"/>
          </a:xfrm>
        </p:spPr>
        <p:txBody>
          <a:bodyPr>
            <a:normAutofit/>
          </a:bodyPr>
          <a:lstStyle>
            <a:lvl1pPr marL="0" indent="0">
              <a:buNone/>
              <a:defRPr sz="1500"/>
            </a:lvl1pPr>
          </a:lstStyle>
          <a:p>
            <a:pPr lvl="0"/>
            <a:r>
              <a:rPr lang="uk-UA" dirty="0"/>
              <a:t>текст</a:t>
            </a:r>
            <a:endParaRPr lang="ru-RU" dirty="0"/>
          </a:p>
        </p:txBody>
      </p:sp>
      <p:pic>
        <p:nvPicPr>
          <p:cNvPr id="8" name="Google Shape;148;p19">
            <a:extLst>
              <a:ext uri="{FF2B5EF4-FFF2-40B4-BE49-F238E27FC236}">
                <a16:creationId xmlns:a16="http://schemas.microsoft.com/office/drawing/2014/main" id="{41835A1A-480D-42F6-B6C7-B54E24FABFD7}"/>
              </a:ext>
            </a:extLst>
          </p:cNvPr>
          <p:cNvPicPr preferRelativeResize="0"/>
          <p:nvPr/>
        </p:nvPicPr>
        <p:blipFill>
          <a:blip r:embed="rId2">
            <a:alphaModFix/>
          </a:blip>
          <a:stretch>
            <a:fillRect/>
          </a:stretch>
        </p:blipFill>
        <p:spPr>
          <a:xfrm>
            <a:off x="0" y="4440079"/>
            <a:ext cx="9144000" cy="692110"/>
          </a:xfrm>
          <a:prstGeom prst="rect">
            <a:avLst/>
          </a:prstGeom>
          <a:noFill/>
          <a:ln>
            <a:noFill/>
          </a:ln>
        </p:spPr>
      </p:pic>
      <p:sp>
        <p:nvSpPr>
          <p:cNvPr id="6" name="Місце для діаграми 5">
            <a:extLst>
              <a:ext uri="{FF2B5EF4-FFF2-40B4-BE49-F238E27FC236}">
                <a16:creationId xmlns:a16="http://schemas.microsoft.com/office/drawing/2014/main" id="{DAE3875F-7F49-41C8-ABC0-7B147C64C584}"/>
              </a:ext>
            </a:extLst>
          </p:cNvPr>
          <p:cNvSpPr>
            <a:spLocks noGrp="1"/>
          </p:cNvSpPr>
          <p:nvPr>
            <p:ph type="chart" sz="quarter" idx="10"/>
          </p:nvPr>
        </p:nvSpPr>
        <p:spPr>
          <a:xfrm>
            <a:off x="4572000" y="964115"/>
            <a:ext cx="3774233" cy="3211644"/>
          </a:xfrm>
        </p:spPr>
        <p:txBody>
          <a:bodyPr/>
          <a:lstStyle/>
          <a:p>
            <a:r>
              <a:rPr lang="uk-UA"/>
              <a:t>Вставлення діаграми</a:t>
            </a:r>
            <a:endParaRPr lang="ru-RU" dirty="0"/>
          </a:p>
        </p:txBody>
      </p:sp>
    </p:spTree>
    <p:extLst>
      <p:ext uri="{BB962C8B-B14F-4D97-AF65-F5344CB8AC3E}">
        <p14:creationId xmlns:p14="http://schemas.microsoft.com/office/powerpoint/2010/main" val="249056192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729DC7-6400-441F-8A54-9BCD69EC5E56}"/>
              </a:ext>
            </a:extLst>
          </p:cNvPr>
          <p:cNvSpPr>
            <a:spLocks noGrp="1"/>
          </p:cNvSpPr>
          <p:nvPr>
            <p:ph type="title"/>
          </p:nvPr>
        </p:nvSpPr>
        <p:spPr>
          <a:xfrm>
            <a:off x="712470" y="11312"/>
            <a:ext cx="7886700" cy="994172"/>
          </a:xfrm>
        </p:spPr>
        <p:txBody>
          <a:bodyPr>
            <a:normAutofit/>
          </a:bodyPr>
          <a:lstStyle>
            <a:lvl1pPr>
              <a:defRPr sz="2250" b="1"/>
            </a:lvl1pPr>
          </a:lstStyle>
          <a:p>
            <a:r>
              <a:rPr lang="uk-UA"/>
              <a:t>Клацніть, щоб редагувати стиль зразка заголовка</a:t>
            </a:r>
            <a:endParaRPr lang="ru-RU" dirty="0"/>
          </a:p>
        </p:txBody>
      </p:sp>
      <p:pic>
        <p:nvPicPr>
          <p:cNvPr id="6" name="Google Shape;148;p19">
            <a:extLst>
              <a:ext uri="{FF2B5EF4-FFF2-40B4-BE49-F238E27FC236}">
                <a16:creationId xmlns:a16="http://schemas.microsoft.com/office/drawing/2014/main" id="{B709642C-4826-479D-B1DA-1CA6D2F31375}"/>
              </a:ext>
            </a:extLst>
          </p:cNvPr>
          <p:cNvPicPr preferRelativeResize="0"/>
          <p:nvPr/>
        </p:nvPicPr>
        <p:blipFill>
          <a:blip r:embed="rId2">
            <a:alphaModFix/>
          </a:blip>
          <a:stretch>
            <a:fillRect/>
          </a:stretch>
        </p:blipFill>
        <p:spPr>
          <a:xfrm>
            <a:off x="0" y="4440079"/>
            <a:ext cx="9144000" cy="692110"/>
          </a:xfrm>
          <a:prstGeom prst="rect">
            <a:avLst/>
          </a:prstGeom>
          <a:noFill/>
          <a:ln>
            <a:noFill/>
          </a:ln>
        </p:spPr>
      </p:pic>
    </p:spTree>
    <p:extLst>
      <p:ext uri="{BB962C8B-B14F-4D97-AF65-F5344CB8AC3E}">
        <p14:creationId xmlns:p14="http://schemas.microsoft.com/office/powerpoint/2010/main" val="380006534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729DC7-6400-441F-8A54-9BCD69EC5E56}"/>
              </a:ext>
            </a:extLst>
          </p:cNvPr>
          <p:cNvSpPr>
            <a:spLocks noGrp="1"/>
          </p:cNvSpPr>
          <p:nvPr>
            <p:ph type="title"/>
          </p:nvPr>
        </p:nvSpPr>
        <p:spPr>
          <a:xfrm>
            <a:off x="712470" y="11312"/>
            <a:ext cx="7636095" cy="994172"/>
          </a:xfrm>
        </p:spPr>
        <p:txBody>
          <a:bodyPr>
            <a:normAutofit/>
          </a:bodyPr>
          <a:lstStyle>
            <a:lvl1pPr>
              <a:defRPr sz="2250" b="1"/>
            </a:lvl1pPr>
          </a:lstStyle>
          <a:p>
            <a:r>
              <a:rPr lang="uk-UA"/>
              <a:t>Клацніть, щоб редагувати стиль зразка заголовка</a:t>
            </a:r>
            <a:endParaRPr lang="ru-RU" dirty="0"/>
          </a:p>
        </p:txBody>
      </p:sp>
    </p:spTree>
    <p:extLst>
      <p:ext uri="{BB962C8B-B14F-4D97-AF65-F5344CB8AC3E}">
        <p14:creationId xmlns:p14="http://schemas.microsoft.com/office/powerpoint/2010/main" val="180191249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extLst>
      <p:ext uri="{BB962C8B-B14F-4D97-AF65-F5344CB8AC3E}">
        <p14:creationId xmlns:p14="http://schemas.microsoft.com/office/powerpoint/2010/main" val="1461915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extLst>
      <p:ext uri="{BB962C8B-B14F-4D97-AF65-F5344CB8AC3E}">
        <p14:creationId xmlns:p14="http://schemas.microsoft.com/office/powerpoint/2010/main" val="3026399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F42D26B9-9594-4412-8326-9EAB3AB83E1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uk-UA" dirty="0"/>
              <a:t>Клацніть, щоб редагувати стиль зразка заголовка</a:t>
            </a:r>
            <a:endParaRPr lang="ru-RU" dirty="0"/>
          </a:p>
        </p:txBody>
      </p:sp>
      <p:sp>
        <p:nvSpPr>
          <p:cNvPr id="3" name="Місце для тексту 2">
            <a:extLst>
              <a:ext uri="{FF2B5EF4-FFF2-40B4-BE49-F238E27FC236}">
                <a16:creationId xmlns:a16="http://schemas.microsoft.com/office/drawing/2014/main" id="{0B6B70DD-00A3-4F2F-88AF-1FEF1E480A5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uk-UA" dirty="0"/>
              <a:t>Клацніть, щоб відредагувати стилі зразків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ru-RU" dirty="0"/>
          </a:p>
        </p:txBody>
      </p:sp>
      <p:sp>
        <p:nvSpPr>
          <p:cNvPr id="4" name="Місце для дати 3">
            <a:extLst>
              <a:ext uri="{FF2B5EF4-FFF2-40B4-BE49-F238E27FC236}">
                <a16:creationId xmlns:a16="http://schemas.microsoft.com/office/drawing/2014/main" id="{EEEBB030-1642-467F-AD71-AC09AB6FC3B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fld id="{BB18DB3C-EDB9-479C-86A4-56F38AECDD14}" type="datetimeFigureOut">
              <a:rPr lang="ru-RU" smtClean="0"/>
              <a:pPr/>
              <a:t>19.06.2023</a:t>
            </a:fld>
            <a:endParaRPr lang="ru-RU" dirty="0"/>
          </a:p>
        </p:txBody>
      </p:sp>
      <p:sp>
        <p:nvSpPr>
          <p:cNvPr id="5" name="Місце для нижнього колонтитула 4">
            <a:extLst>
              <a:ext uri="{FF2B5EF4-FFF2-40B4-BE49-F238E27FC236}">
                <a16:creationId xmlns:a16="http://schemas.microsoft.com/office/drawing/2014/main" id="{D26BB925-88C1-4A8F-A3BD-EAFCD621DCE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endParaRPr lang="ru-RU" dirty="0"/>
          </a:p>
        </p:txBody>
      </p:sp>
      <p:sp>
        <p:nvSpPr>
          <p:cNvPr id="6" name="Місце для номера слайда 5">
            <a:extLst>
              <a:ext uri="{FF2B5EF4-FFF2-40B4-BE49-F238E27FC236}">
                <a16:creationId xmlns:a16="http://schemas.microsoft.com/office/drawing/2014/main" id="{EA19E9F8-64A4-410C-B544-1741C5A35D6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2922548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imple.org.ua/anticorruption"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bit.ly/3hKqtxW"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rm.coe.int/1680746f1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transparency.org/en/cpi/2021?gclid=Cj0KCQjw3v6SBhCsARIsACyrRAlQ8vaXoypCVfAOYbHHGMJZaVhH41xkY1m-OZidxgxR8Pu_pSMP794aArVGEALw_wcB"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freedomhouse.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rm.coe.int/16806cc17c"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unodc.org/documents/treaties/UNCAC/Publications/Convention/08-50026_E.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E25E3B-8F4E-4A9F-A343-34D1A11E55EB}"/>
              </a:ext>
            </a:extLst>
          </p:cNvPr>
          <p:cNvSpPr>
            <a:spLocks noGrp="1"/>
          </p:cNvSpPr>
          <p:nvPr>
            <p:ph type="ctrTitle"/>
          </p:nvPr>
        </p:nvSpPr>
        <p:spPr>
          <a:xfrm>
            <a:off x="974361" y="1723869"/>
            <a:ext cx="7180288" cy="945155"/>
          </a:xfrm>
        </p:spPr>
        <p:txBody>
          <a:bodyPr>
            <a:noAutofit/>
          </a:bodyPr>
          <a:lstStyle/>
          <a:p>
            <a:r>
              <a:rPr lang="uk" sz="6000" b="1" dirty="0">
                <a:ea typeface="Roboto"/>
                <a:cs typeface="Arial" panose="020B0604020202020204" pitchFamily="34" charset="0"/>
                <a:sym typeface="Roboto"/>
              </a:rPr>
              <a:t>Корупція та держава</a:t>
            </a:r>
            <a:endParaRPr lang="ru-RU"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904950" y="212819"/>
            <a:ext cx="453648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3000" b="1" dirty="0">
                <a:solidFill>
                  <a:schemeClr val="dk1"/>
                </a:solidFill>
                <a:latin typeface="Arial" panose="020B0604020202020204" pitchFamily="34" charset="0"/>
                <a:ea typeface="Roboto"/>
                <a:cs typeface="Arial" panose="020B0604020202020204" pitchFamily="34" charset="0"/>
                <a:sym typeface="Roboto"/>
              </a:rPr>
              <a:t>Корупція та права людини</a:t>
            </a:r>
            <a:endParaRPr sz="3000" b="1" dirty="0">
              <a:solidFill>
                <a:schemeClr val="lt1"/>
              </a:solidFill>
              <a:latin typeface="Arial" panose="020B0604020202020204" pitchFamily="34" charset="0"/>
              <a:ea typeface="Roboto"/>
              <a:cs typeface="Arial" panose="020B0604020202020204" pitchFamily="34" charset="0"/>
              <a:sym typeface="Roboto"/>
            </a:endParaRPr>
          </a:p>
        </p:txBody>
      </p:sp>
      <p:pic>
        <p:nvPicPr>
          <p:cNvPr id="137" name="Google Shape;137;p22"/>
          <p:cNvPicPr preferRelativeResize="0"/>
          <p:nvPr/>
        </p:nvPicPr>
        <p:blipFill>
          <a:blip r:embed="rId3">
            <a:alphaModFix/>
          </a:blip>
          <a:stretch>
            <a:fillRect/>
          </a:stretch>
        </p:blipFill>
        <p:spPr>
          <a:xfrm>
            <a:off x="5519429" y="180106"/>
            <a:ext cx="3347254" cy="4804644"/>
          </a:xfrm>
          <a:prstGeom prst="rect">
            <a:avLst/>
          </a:prstGeom>
          <a:noFill/>
          <a:ln>
            <a:noFill/>
          </a:ln>
        </p:spPr>
      </p:pic>
      <p:sp>
        <p:nvSpPr>
          <p:cNvPr id="139" name="Google Shape;139;p22"/>
          <p:cNvSpPr txBox="1"/>
          <p:nvPr/>
        </p:nvSpPr>
        <p:spPr>
          <a:xfrm>
            <a:off x="3562298" y="4316730"/>
            <a:ext cx="1716815" cy="430857"/>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Clr>
                <a:schemeClr val="dk1"/>
              </a:buClr>
              <a:buSzPts val="1100"/>
              <a:buFont typeface="Arial"/>
              <a:buNone/>
            </a:pPr>
            <a:r>
              <a:rPr lang="uk" sz="800" i="1" dirty="0">
                <a:solidFill>
                  <a:schemeClr val="dk1"/>
                </a:solidFill>
                <a:latin typeface="Arial" panose="020B0604020202020204" pitchFamily="34" charset="0"/>
                <a:ea typeface="Helvetica Neue"/>
                <a:cs typeface="Arial" panose="020B0604020202020204" pitchFamily="34" charset="0"/>
                <a:sym typeface="Helvetica Neue"/>
              </a:rPr>
              <a:t>Дані, зібрані Frontline Defenders, 2021  </a:t>
            </a:r>
            <a:endParaRPr sz="800" i="1" dirty="0">
              <a:latin typeface="Arial" panose="020B0604020202020204" pitchFamily="34" charset="0"/>
              <a:ea typeface="Helvetica Neue"/>
              <a:cs typeface="Arial" panose="020B0604020202020204" pitchFamily="34" charset="0"/>
              <a:sym typeface="Helvetica Neue"/>
            </a:endParaRPr>
          </a:p>
        </p:txBody>
      </p:sp>
      <p:sp>
        <p:nvSpPr>
          <p:cNvPr id="141" name="Google Shape;141;p22"/>
          <p:cNvSpPr txBox="1"/>
          <p:nvPr/>
        </p:nvSpPr>
        <p:spPr>
          <a:xfrm>
            <a:off x="908925" y="2889541"/>
            <a:ext cx="2981476" cy="184662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2400" b="1" dirty="0">
                <a:latin typeface="Arial" panose="020B0604020202020204" pitchFamily="34" charset="0"/>
              </a:rPr>
              <a:t>287</a:t>
            </a:r>
            <a:r>
              <a:rPr lang="uk" sz="1200" dirty="0">
                <a:latin typeface="Arial" panose="020B0604020202020204" pitchFamily="34" charset="0"/>
              </a:rPr>
              <a:t> чоловіків </a:t>
            </a:r>
            <a:r>
              <a:rPr lang="en-US" sz="1200" dirty="0">
                <a:latin typeface="Arial" panose="020B0604020202020204" pitchFamily="34" charset="0"/>
              </a:rPr>
              <a:t>  </a:t>
            </a:r>
            <a:r>
              <a:rPr lang="uk" sz="2400" b="1" dirty="0">
                <a:latin typeface="Arial" panose="020B0604020202020204" pitchFamily="34" charset="0"/>
              </a:rPr>
              <a:t>44 </a:t>
            </a:r>
            <a:r>
              <a:rPr lang="uk" sz="1200" dirty="0">
                <a:latin typeface="Arial" panose="020B0604020202020204" pitchFamily="34" charset="0"/>
              </a:rPr>
              <a:t>жінки</a:t>
            </a:r>
            <a:endParaRPr sz="1200" dirty="0">
              <a:latin typeface="Arial" panose="020B0604020202020204" pitchFamily="34" charset="0"/>
            </a:endParaRPr>
          </a:p>
          <a:p>
            <a:pPr marL="0" lvl="0" indent="0" algn="l" rtl="0">
              <a:spcBef>
                <a:spcPts val="0"/>
              </a:spcBef>
              <a:spcAft>
                <a:spcPts val="0"/>
              </a:spcAft>
              <a:buClr>
                <a:schemeClr val="dk1"/>
              </a:buClr>
              <a:buSzPts val="1100"/>
              <a:buFont typeface="Arial"/>
              <a:buNone/>
            </a:pPr>
            <a:r>
              <a:rPr lang="uk" sz="1200" b="1" dirty="0">
                <a:latin typeface="Arial" panose="020B0604020202020204" pitchFamily="34" charset="0"/>
              </a:rPr>
              <a:t>69% </a:t>
            </a:r>
            <a:r>
              <a:rPr lang="uk" sz="1200" dirty="0">
                <a:latin typeface="Arial" panose="020B0604020202020204" pitchFamily="34" charset="0"/>
              </a:rPr>
              <a:t>працюють на землі, корінних корінних народів, екологічних прав</a:t>
            </a:r>
            <a:endParaRPr sz="1200" dirty="0">
              <a:latin typeface="Arial" panose="020B0604020202020204" pitchFamily="34" charset="0"/>
            </a:endParaRPr>
          </a:p>
          <a:p>
            <a:pPr marL="0" lvl="0" indent="0" algn="l" rtl="0">
              <a:spcBef>
                <a:spcPts val="0"/>
              </a:spcBef>
              <a:spcAft>
                <a:spcPts val="0"/>
              </a:spcAft>
              <a:buClr>
                <a:schemeClr val="dk1"/>
              </a:buClr>
              <a:buSzPts val="1100"/>
              <a:buFont typeface="Arial"/>
              <a:buNone/>
            </a:pPr>
            <a:endParaRPr sz="1200" dirty="0">
              <a:latin typeface="Arial" panose="020B0604020202020204" pitchFamily="34" charset="0"/>
            </a:endParaRPr>
          </a:p>
          <a:p>
            <a:pPr marL="0" lvl="0" indent="0" algn="l" rtl="0">
              <a:spcBef>
                <a:spcPts val="0"/>
              </a:spcBef>
              <a:spcAft>
                <a:spcPts val="0"/>
              </a:spcAft>
              <a:buClr>
                <a:schemeClr val="dk1"/>
              </a:buClr>
              <a:buSzPts val="1100"/>
              <a:buFont typeface="Arial"/>
              <a:buNone/>
            </a:pPr>
            <a:r>
              <a:rPr lang="uk" sz="1200" b="1" dirty="0">
                <a:latin typeface="Arial" panose="020B0604020202020204" pitchFamily="34" charset="0"/>
              </a:rPr>
              <a:t>26% </a:t>
            </a:r>
            <a:r>
              <a:rPr lang="uk" sz="1200" dirty="0">
                <a:latin typeface="Arial" panose="020B0604020202020204" pitchFamily="34" charset="0"/>
              </a:rPr>
              <a:t>працюють безпосередньо над</a:t>
            </a:r>
            <a:endParaRPr sz="1200" dirty="0">
              <a:latin typeface="Arial" panose="020B0604020202020204" pitchFamily="34" charset="0"/>
            </a:endParaRPr>
          </a:p>
          <a:p>
            <a:pPr marL="0" lvl="0" indent="0" algn="l" rtl="0">
              <a:spcBef>
                <a:spcPts val="0"/>
              </a:spcBef>
              <a:spcAft>
                <a:spcPts val="0"/>
              </a:spcAft>
              <a:buClr>
                <a:schemeClr val="dk1"/>
              </a:buClr>
              <a:buSzPts val="1100"/>
              <a:buFont typeface="Arial"/>
              <a:buNone/>
            </a:pPr>
            <a:r>
              <a:rPr lang="uk" sz="1200" dirty="0">
                <a:latin typeface="Arial" panose="020B0604020202020204" pitchFamily="34" charset="0"/>
              </a:rPr>
              <a:t>правами корінних народів</a:t>
            </a:r>
            <a:endParaRPr sz="1200" dirty="0">
              <a:latin typeface="Arial" panose="020B0604020202020204" pitchFamily="34" charset="0"/>
            </a:endParaRPr>
          </a:p>
          <a:p>
            <a:pPr marL="0" lvl="0" indent="0" algn="l" rtl="0">
              <a:spcBef>
                <a:spcPts val="0"/>
              </a:spcBef>
              <a:spcAft>
                <a:spcPts val="0"/>
              </a:spcAft>
              <a:buClr>
                <a:schemeClr val="dk1"/>
              </a:buClr>
              <a:buSzPts val="1100"/>
              <a:buFont typeface="Arial"/>
              <a:buNone/>
            </a:pPr>
            <a:r>
              <a:rPr lang="uk" sz="1200" b="1" dirty="0">
                <a:latin typeface="Arial" panose="020B0604020202020204" pitchFamily="34" charset="0"/>
              </a:rPr>
              <a:t>28%</a:t>
            </a:r>
            <a:r>
              <a:rPr lang="en-US" sz="1200" b="1" dirty="0">
                <a:latin typeface="Arial" panose="020B0604020202020204" pitchFamily="34" charset="0"/>
              </a:rPr>
              <a:t> </a:t>
            </a:r>
            <a:r>
              <a:rPr lang="uk" sz="1200" dirty="0">
                <a:latin typeface="Arial" panose="020B0604020202020204" pitchFamily="34" charset="0"/>
              </a:rPr>
              <a:t>за права жінок</a:t>
            </a:r>
            <a:endParaRPr sz="1200" dirty="0">
              <a:latin typeface="Arial" panose="020B0604020202020204" pitchFamily="34" charset="0"/>
            </a:endParaRPr>
          </a:p>
          <a:p>
            <a:pPr marL="0" lvl="0" indent="0" algn="l" rtl="0">
              <a:spcBef>
                <a:spcPts val="0"/>
              </a:spcBef>
              <a:spcAft>
                <a:spcPts val="0"/>
              </a:spcAft>
              <a:buNone/>
            </a:pPr>
            <a:endParaRPr sz="1200" dirty="0">
              <a:latin typeface="Arial" panose="020B0604020202020204" pitchFamily="34" charset="0"/>
            </a:endParaRPr>
          </a:p>
        </p:txBody>
      </p:sp>
      <p:sp>
        <p:nvSpPr>
          <p:cNvPr id="10" name="TextBox 9">
            <a:extLst>
              <a:ext uri="{FF2B5EF4-FFF2-40B4-BE49-F238E27FC236}">
                <a16:creationId xmlns:a16="http://schemas.microsoft.com/office/drawing/2014/main" id="{6E5ACC17-70B7-44EF-AE90-711C9CB37750}"/>
              </a:ext>
            </a:extLst>
          </p:cNvPr>
          <p:cNvSpPr txBox="1"/>
          <p:nvPr/>
        </p:nvSpPr>
        <p:spPr>
          <a:xfrm>
            <a:off x="904950" y="1494532"/>
            <a:ext cx="1899209" cy="954107"/>
          </a:xfrm>
          <a:prstGeom prst="rect">
            <a:avLst/>
          </a:prstGeom>
          <a:noFill/>
        </p:spPr>
        <p:txBody>
          <a:bodyPr wrap="square">
            <a:spAutoFit/>
          </a:bodyPr>
          <a:lstStyle/>
          <a:p>
            <a:pPr marL="0" lvl="0" indent="0" algn="ctr" rtl="0">
              <a:spcBef>
                <a:spcPts val="0"/>
              </a:spcBef>
              <a:spcAft>
                <a:spcPts val="0"/>
              </a:spcAft>
              <a:buNone/>
            </a:pPr>
            <a:r>
              <a:rPr lang="ru-RU" sz="1600" dirty="0" err="1">
                <a:latin typeface="Arial" panose="020B0604020202020204" pitchFamily="34" charset="0"/>
              </a:rPr>
              <a:t>Принаймні</a:t>
            </a:r>
            <a:endParaRPr lang="en-US" sz="1600" dirty="0">
              <a:latin typeface="Arial" panose="020B0604020202020204" pitchFamily="34" charset="0"/>
            </a:endParaRPr>
          </a:p>
          <a:p>
            <a:pPr marL="0" lvl="0" indent="0" algn="ctr" rtl="0">
              <a:spcBef>
                <a:spcPts val="0"/>
              </a:spcBef>
              <a:spcAft>
                <a:spcPts val="0"/>
              </a:spcAft>
              <a:buNone/>
            </a:pPr>
            <a:r>
              <a:rPr lang="ru-RU" sz="2400" b="1" dirty="0">
                <a:latin typeface="Arial" panose="020B0604020202020204" pitchFamily="34" charset="0"/>
              </a:rPr>
              <a:t>331 </a:t>
            </a:r>
            <a:r>
              <a:rPr lang="ru-RU" sz="2400" b="1" dirty="0" err="1">
                <a:latin typeface="Arial" panose="020B0604020202020204" pitchFamily="34" charset="0"/>
              </a:rPr>
              <a:t>вбитих</a:t>
            </a:r>
            <a:endParaRPr lang="en-US" sz="2400" b="1" dirty="0">
              <a:latin typeface="Arial" panose="020B0604020202020204" pitchFamily="34" charset="0"/>
            </a:endParaRPr>
          </a:p>
          <a:p>
            <a:pPr marL="0" lvl="0" indent="0" algn="ctr" rtl="0">
              <a:spcBef>
                <a:spcPts val="0"/>
              </a:spcBef>
              <a:spcAft>
                <a:spcPts val="0"/>
              </a:spcAft>
              <a:buNone/>
            </a:pPr>
            <a:r>
              <a:rPr lang="ru-RU" sz="1600" dirty="0">
                <a:latin typeface="Arial" panose="020B0604020202020204" pitchFamily="34" charset="0"/>
              </a:rPr>
              <a:t>у</a:t>
            </a:r>
            <a:r>
              <a:rPr lang="en-US" sz="1600" dirty="0">
                <a:latin typeface="Arial" panose="020B0604020202020204" pitchFamily="34" charset="0"/>
              </a:rPr>
              <a:t> </a:t>
            </a:r>
            <a:r>
              <a:rPr lang="ru-RU" sz="1600" dirty="0">
                <a:latin typeface="Arial" panose="020B0604020202020204" pitchFamily="34" charset="0"/>
              </a:rPr>
              <a:t>2020</a:t>
            </a:r>
          </a:p>
        </p:txBody>
      </p:sp>
      <p:cxnSp>
        <p:nvCxnSpPr>
          <p:cNvPr id="4" name="Сполучна лінія: уступом 3">
            <a:extLst>
              <a:ext uri="{FF2B5EF4-FFF2-40B4-BE49-F238E27FC236}">
                <a16:creationId xmlns:a16="http://schemas.microsoft.com/office/drawing/2014/main" id="{6CFB06D8-9B66-4A9A-AD1B-9BC9AE7D304B}"/>
              </a:ext>
            </a:extLst>
          </p:cNvPr>
          <p:cNvCxnSpPr>
            <a:cxnSpLocks/>
          </p:cNvCxnSpPr>
          <p:nvPr/>
        </p:nvCxnSpPr>
        <p:spPr>
          <a:xfrm>
            <a:off x="4953000" y="4229100"/>
            <a:ext cx="883920" cy="175260"/>
          </a:xfrm>
          <a:prstGeom prst="bentConnector3">
            <a:avLst/>
          </a:prstGeom>
          <a:ln w="9525">
            <a:solidFill>
              <a:srgbClr val="B9D6D5"/>
            </a:solidFill>
            <a:headEnd type="oval" w="med" len="med"/>
            <a:tailEnd type="triangle" w="med" len="med"/>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23"/>
          <p:cNvSpPr txBox="1"/>
          <p:nvPr/>
        </p:nvSpPr>
        <p:spPr>
          <a:xfrm>
            <a:off x="863727" y="217357"/>
            <a:ext cx="5289735" cy="71555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uk" sz="3000" b="1" dirty="0">
                <a:solidFill>
                  <a:schemeClr val="dk1"/>
                </a:solidFill>
                <a:latin typeface="Arial" panose="020B0604020202020204" pitchFamily="34" charset="0"/>
                <a:ea typeface="Roboto"/>
                <a:cs typeface="Arial" panose="020B0604020202020204" pitchFamily="34" charset="0"/>
                <a:sym typeface="Roboto"/>
              </a:rPr>
              <a:t>Корупція та права людини</a:t>
            </a:r>
            <a:endParaRPr sz="3000" b="1" dirty="0">
              <a:solidFill>
                <a:schemeClr val="lt1"/>
              </a:solidFill>
              <a:latin typeface="Arial" panose="020B0604020202020204" pitchFamily="34" charset="0"/>
              <a:ea typeface="Roboto"/>
              <a:cs typeface="Arial" panose="020B0604020202020204" pitchFamily="34" charset="0"/>
              <a:sym typeface="Roboto"/>
            </a:endParaRPr>
          </a:p>
        </p:txBody>
      </p:sp>
      <p:sp>
        <p:nvSpPr>
          <p:cNvPr id="149" name="Google Shape;149;p23"/>
          <p:cNvSpPr txBox="1"/>
          <p:nvPr/>
        </p:nvSpPr>
        <p:spPr>
          <a:xfrm>
            <a:off x="5141626" y="1267295"/>
            <a:ext cx="3102964" cy="2339072"/>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UA" sz="1400" b="1" dirty="0">
                <a:solidFill>
                  <a:schemeClr val="dk1"/>
                </a:solidFill>
                <a:latin typeface="Arial" panose="020B0604020202020204" pitchFamily="34" charset="0"/>
                <a:ea typeface="Helvetica Neue"/>
                <a:cs typeface="Arial" panose="020B0604020202020204" pitchFamily="34" charset="0"/>
                <a:sym typeface="Helvetica Neue"/>
              </a:rPr>
              <a:t>К</a:t>
            </a:r>
            <a:r>
              <a:rPr lang="uk" sz="1400" b="1" dirty="0">
                <a:solidFill>
                  <a:schemeClr val="dk1"/>
                </a:solidFill>
                <a:latin typeface="Arial" panose="020B0604020202020204" pitchFamily="34" charset="0"/>
                <a:ea typeface="Helvetica Neue"/>
                <a:cs typeface="Arial" panose="020B0604020202020204" pitchFamily="34" charset="0"/>
                <a:sym typeface="Helvetica Neue"/>
              </a:rPr>
              <a:t>орупція позбавляє суспільство важливих ресурсів</a:t>
            </a:r>
            <a:r>
              <a:rPr lang="uk" sz="1400" dirty="0">
                <a:solidFill>
                  <a:schemeClr val="dk1"/>
                </a:solidFill>
                <a:latin typeface="Arial" panose="020B0604020202020204" pitchFamily="34" charset="0"/>
                <a:ea typeface="Helvetica Neue"/>
                <a:cs typeface="Arial" panose="020B0604020202020204" pitchFamily="34" charset="0"/>
                <a:sym typeface="Helvetica Neue"/>
              </a:rPr>
              <a:t>, які можна</a:t>
            </a:r>
            <a:r>
              <a:rPr lang="en-US" sz="1400" dirty="0">
                <a:solidFill>
                  <a:schemeClr val="dk1"/>
                </a:solidFill>
                <a:latin typeface="Arial" panose="020B0604020202020204" pitchFamily="34" charset="0"/>
                <a:ea typeface="Helvetica Neue"/>
                <a:cs typeface="Arial" panose="020B0604020202020204" pitchFamily="34" charset="0"/>
                <a:sym typeface="Helvetica Neue"/>
              </a:rPr>
              <a:t> </a:t>
            </a:r>
            <a:r>
              <a:rPr lang="uk" sz="1400" dirty="0">
                <a:solidFill>
                  <a:schemeClr val="dk1"/>
                </a:solidFill>
                <a:latin typeface="Arial" panose="020B0604020202020204" pitchFamily="34" charset="0"/>
                <a:ea typeface="Helvetica Neue"/>
                <a:cs typeface="Arial" panose="020B0604020202020204" pitchFamily="34" charset="0"/>
                <a:sym typeface="Helvetica Neue"/>
              </a:rPr>
              <a:t>використати для основних</a:t>
            </a:r>
            <a:r>
              <a:rPr lang="en-US" sz="1400" dirty="0">
                <a:solidFill>
                  <a:schemeClr val="dk1"/>
                </a:solidFill>
                <a:latin typeface="Arial" panose="020B0604020202020204" pitchFamily="34" charset="0"/>
                <a:ea typeface="Helvetica Neue"/>
                <a:cs typeface="Arial" panose="020B0604020202020204" pitchFamily="34" charset="0"/>
                <a:sym typeface="Helvetica Neue"/>
              </a:rPr>
              <a:t> </a:t>
            </a:r>
            <a:r>
              <a:rPr lang="uk" sz="1400" dirty="0">
                <a:solidFill>
                  <a:schemeClr val="dk1"/>
                </a:solidFill>
                <a:latin typeface="Arial" panose="020B0604020202020204" pitchFamily="34" charset="0"/>
                <a:ea typeface="Helvetica Neue"/>
                <a:cs typeface="Arial" panose="020B0604020202020204" pitchFamily="34" charset="0"/>
                <a:sym typeface="Helvetica Neue"/>
              </a:rPr>
              <a:t>потреб, таких як охорона</a:t>
            </a:r>
            <a:r>
              <a:rPr lang="en-US" sz="1400" dirty="0">
                <a:solidFill>
                  <a:schemeClr val="dk1"/>
                </a:solidFill>
                <a:latin typeface="Arial" panose="020B0604020202020204" pitchFamily="34" charset="0"/>
                <a:ea typeface="Helvetica Neue"/>
                <a:cs typeface="Arial" panose="020B0604020202020204" pitchFamily="34" charset="0"/>
                <a:sym typeface="Helvetica Neue"/>
              </a:rPr>
              <a:t> </a:t>
            </a:r>
            <a:r>
              <a:rPr lang="uk" sz="1400" dirty="0">
                <a:solidFill>
                  <a:schemeClr val="dk1"/>
                </a:solidFill>
                <a:latin typeface="Arial" panose="020B0604020202020204" pitchFamily="34" charset="0"/>
                <a:ea typeface="Helvetica Neue"/>
                <a:cs typeface="Arial" panose="020B0604020202020204" pitchFamily="34" charset="0"/>
                <a:sym typeface="Helvetica Neue"/>
              </a:rPr>
              <a:t>здоров’я, освіта,</a:t>
            </a:r>
            <a:r>
              <a:rPr lang="en-US" sz="1400" dirty="0">
                <a:solidFill>
                  <a:schemeClr val="dk1"/>
                </a:solidFill>
                <a:latin typeface="Arial" panose="020B0604020202020204" pitchFamily="34" charset="0"/>
                <a:ea typeface="Helvetica Neue"/>
                <a:cs typeface="Arial" panose="020B0604020202020204" pitchFamily="34" charset="0"/>
                <a:sym typeface="Helvetica Neue"/>
              </a:rPr>
              <a:t> </a:t>
            </a:r>
            <a:r>
              <a:rPr lang="uk" sz="1400" dirty="0">
                <a:solidFill>
                  <a:schemeClr val="dk1"/>
                </a:solidFill>
                <a:latin typeface="Arial" panose="020B0604020202020204" pitchFamily="34" charset="0"/>
                <a:ea typeface="Helvetica Neue"/>
                <a:cs typeface="Arial" panose="020B0604020202020204" pitchFamily="34" charset="0"/>
                <a:sym typeface="Helvetica Neue"/>
              </a:rPr>
              <a:t>інфраструктура чи</a:t>
            </a:r>
            <a:r>
              <a:rPr lang="en-US" sz="1400" dirty="0">
                <a:solidFill>
                  <a:schemeClr val="dk1"/>
                </a:solidFill>
                <a:latin typeface="Arial" panose="020B0604020202020204" pitchFamily="34" charset="0"/>
                <a:ea typeface="Helvetica Neue"/>
                <a:cs typeface="Arial" panose="020B0604020202020204" pitchFamily="34" charset="0"/>
                <a:sym typeface="Helvetica Neue"/>
              </a:rPr>
              <a:t> </a:t>
            </a:r>
            <a:r>
              <a:rPr lang="uk" sz="1400" dirty="0">
                <a:solidFill>
                  <a:schemeClr val="dk1"/>
                </a:solidFill>
                <a:latin typeface="Arial" panose="020B0604020202020204" pitchFamily="34" charset="0"/>
                <a:ea typeface="Helvetica Neue"/>
                <a:cs typeface="Arial" panose="020B0604020202020204" pitchFamily="34" charset="0"/>
                <a:sym typeface="Helvetica Neue"/>
              </a:rPr>
              <a:t>безпека.</a:t>
            </a:r>
            <a:r>
              <a:rPr lang="en-US" sz="1400" dirty="0">
                <a:solidFill>
                  <a:schemeClr val="dk1"/>
                </a:solidFill>
                <a:latin typeface="Arial" panose="020B0604020202020204" pitchFamily="34" charset="0"/>
                <a:ea typeface="Helvetica Neue"/>
                <a:cs typeface="Arial" panose="020B0604020202020204" pitchFamily="34" charset="0"/>
                <a:sym typeface="Helvetica Neue"/>
              </a:rPr>
              <a:t> </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rtl="0">
              <a:spcBef>
                <a:spcPts val="0"/>
              </a:spcBef>
              <a:spcAft>
                <a:spcPts val="0"/>
              </a:spcAft>
              <a:buClr>
                <a:schemeClr val="dk1"/>
              </a:buClr>
              <a:buSzPts val="1100"/>
              <a:buFont typeface="Arial"/>
              <a:buNone/>
            </a:pP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Clr>
                <a:schemeClr val="dk1"/>
              </a:buClr>
              <a:buSzPts val="1100"/>
              <a:buFont typeface="Arial"/>
              <a:buNone/>
            </a:pPr>
            <a:r>
              <a:rPr lang="ru-RU" sz="1400" b="1" dirty="0">
                <a:solidFill>
                  <a:schemeClr val="dk1"/>
                </a:solidFill>
                <a:latin typeface="Arial" panose="020B0604020202020204" pitchFamily="34" charset="0"/>
                <a:ea typeface="Helvetica Neue"/>
                <a:cs typeface="Arial" panose="020B0604020202020204" pitchFamily="34" charset="0"/>
                <a:sym typeface="Helvetica Neue"/>
              </a:rPr>
              <a:t>К</a:t>
            </a:r>
            <a:r>
              <a:rPr lang="uk" sz="1400" b="1" dirty="0">
                <a:solidFill>
                  <a:schemeClr val="dk1"/>
                </a:solidFill>
                <a:latin typeface="Arial" panose="020B0604020202020204" pitchFamily="34" charset="0"/>
                <a:ea typeface="Helvetica Neue"/>
                <a:cs typeface="Arial" panose="020B0604020202020204" pitchFamily="34" charset="0"/>
                <a:sym typeface="Helvetica Neue"/>
              </a:rPr>
              <a:t>орупція</a:t>
            </a:r>
            <a:r>
              <a:rPr lang="en-US" sz="1400" b="1" dirty="0">
                <a:solidFill>
                  <a:schemeClr val="dk1"/>
                </a:solidFill>
                <a:latin typeface="Arial" panose="020B0604020202020204" pitchFamily="34" charset="0"/>
                <a:ea typeface="Helvetica Neue"/>
                <a:cs typeface="Arial" panose="020B0604020202020204" pitchFamily="34" charset="0"/>
                <a:sym typeface="Helvetica Neue"/>
              </a:rPr>
              <a:t> </a:t>
            </a:r>
            <a:r>
              <a:rPr lang="uk" sz="1400" b="1" dirty="0">
                <a:solidFill>
                  <a:schemeClr val="dk1"/>
                </a:solidFill>
                <a:latin typeface="Arial" panose="020B0604020202020204" pitchFamily="34" charset="0"/>
                <a:ea typeface="Helvetica Neue"/>
                <a:cs typeface="Arial" panose="020B0604020202020204" pitchFamily="34" charset="0"/>
                <a:sym typeface="Helvetica Neue"/>
              </a:rPr>
              <a:t>завдає</a:t>
            </a:r>
            <a:r>
              <a:rPr lang="en-US" sz="1400" b="1" dirty="0">
                <a:solidFill>
                  <a:schemeClr val="dk1"/>
                </a:solidFill>
                <a:latin typeface="Arial" panose="020B0604020202020204" pitchFamily="34" charset="0"/>
                <a:ea typeface="Helvetica Neue"/>
                <a:cs typeface="Arial" panose="020B0604020202020204" pitchFamily="34" charset="0"/>
                <a:sym typeface="Helvetica Neue"/>
              </a:rPr>
              <a:t> </a:t>
            </a:r>
            <a:r>
              <a:rPr lang="uk" sz="1400" b="1" dirty="0">
                <a:solidFill>
                  <a:schemeClr val="dk1"/>
                </a:solidFill>
                <a:latin typeface="Arial" panose="020B0604020202020204" pitchFamily="34" charset="0"/>
                <a:ea typeface="Helvetica Neue"/>
                <a:cs typeface="Arial" panose="020B0604020202020204" pitchFamily="34" charset="0"/>
                <a:sym typeface="Helvetica Neue"/>
              </a:rPr>
              <a:t>шкідливих наслідків</a:t>
            </a:r>
            <a:r>
              <a:rPr lang="en-US" sz="1400" b="1" dirty="0">
                <a:solidFill>
                  <a:schemeClr val="dk1"/>
                </a:solidFill>
                <a:latin typeface="Arial" panose="020B0604020202020204" pitchFamily="34" charset="0"/>
                <a:ea typeface="Helvetica Neue"/>
                <a:cs typeface="Arial" panose="020B0604020202020204" pitchFamily="34" charset="0"/>
                <a:sym typeface="Helvetica Neue"/>
              </a:rPr>
              <a:t> </a:t>
            </a:r>
            <a:r>
              <a:rPr lang="uk" sz="1400" b="1" dirty="0">
                <a:solidFill>
                  <a:schemeClr val="dk1"/>
                </a:solidFill>
                <a:latin typeface="Arial" panose="020B0604020202020204" pitchFamily="34" charset="0"/>
                <a:ea typeface="Helvetica Neue"/>
                <a:cs typeface="Arial" panose="020B0604020202020204" pitchFamily="34" charset="0"/>
                <a:sym typeface="Helvetica Neue"/>
              </a:rPr>
              <a:t>для</a:t>
            </a:r>
            <a:r>
              <a:rPr lang="en-US" sz="1400" b="1" dirty="0">
                <a:solidFill>
                  <a:schemeClr val="dk1"/>
                </a:solidFill>
                <a:latin typeface="Arial" panose="020B0604020202020204" pitchFamily="34" charset="0"/>
                <a:ea typeface="Helvetica Neue"/>
                <a:cs typeface="Arial" panose="020B0604020202020204" pitchFamily="34" charset="0"/>
                <a:sym typeface="Helvetica Neue"/>
              </a:rPr>
              <a:t> </a:t>
            </a:r>
            <a:r>
              <a:rPr lang="uk" sz="1400" b="1" dirty="0">
                <a:solidFill>
                  <a:schemeClr val="dk1"/>
                </a:solidFill>
                <a:latin typeface="Arial" panose="020B0604020202020204" pitchFamily="34" charset="0"/>
                <a:ea typeface="Helvetica Neue"/>
                <a:cs typeface="Arial" panose="020B0604020202020204" pitchFamily="34" charset="0"/>
                <a:sym typeface="Helvetica Neue"/>
              </a:rPr>
              <a:t>функціонування державних інституцій</a:t>
            </a:r>
            <a:r>
              <a:rPr lang="uk" sz="1400" dirty="0">
                <a:solidFill>
                  <a:schemeClr val="dk1"/>
                </a:solidFill>
                <a:latin typeface="Arial" panose="020B0604020202020204" pitchFamily="34" charset="0"/>
                <a:ea typeface="Helvetica Neue"/>
                <a:cs typeface="Arial" panose="020B0604020202020204" pitchFamily="34" charset="0"/>
                <a:sym typeface="Helvetica Neue"/>
              </a:rPr>
              <a:t>, </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rtl="0">
              <a:spcBef>
                <a:spcPts val="0"/>
              </a:spcBef>
              <a:spcAft>
                <a:spcPts val="0"/>
              </a:spcAft>
              <a:buNone/>
            </a:pPr>
            <a:endParaRPr sz="1400" dirty="0">
              <a:latin typeface="Arial" panose="020B0604020202020204" pitchFamily="34" charset="0"/>
            </a:endParaRPr>
          </a:p>
        </p:txBody>
      </p:sp>
      <p:sp>
        <p:nvSpPr>
          <p:cNvPr id="150" name="Google Shape;150;p23"/>
          <p:cNvSpPr txBox="1"/>
          <p:nvPr/>
        </p:nvSpPr>
        <p:spPr>
          <a:xfrm>
            <a:off x="899410" y="1248326"/>
            <a:ext cx="3102964" cy="2646848"/>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Clr>
                <a:schemeClr val="dk1"/>
              </a:buClr>
              <a:buSzPts val="1100"/>
              <a:buFont typeface="Arial"/>
              <a:buNone/>
            </a:pPr>
            <a:r>
              <a:rPr lang="uk" sz="1400" b="1" dirty="0">
                <a:solidFill>
                  <a:schemeClr val="dk1"/>
                </a:solidFill>
                <a:latin typeface="Arial" panose="020B0604020202020204" pitchFamily="34" charset="0"/>
                <a:cs typeface="Arial" panose="020B0604020202020204" pitchFamily="34" charset="0"/>
                <a:sym typeface="Helvetica Neue"/>
              </a:rPr>
              <a:t>Корупція  впливає на такі права людини:</a:t>
            </a:r>
            <a:endParaRPr sz="1400" b="1" dirty="0">
              <a:solidFill>
                <a:schemeClr val="dk1"/>
              </a:solidFill>
              <a:latin typeface="Arial" panose="020B0604020202020204" pitchFamily="34" charset="0"/>
              <a:cs typeface="Arial" panose="020B0604020202020204" pitchFamily="34" charset="0"/>
              <a:sym typeface="Helvetica Neue"/>
            </a:endParaRPr>
          </a:p>
          <a:p>
            <a:pPr marL="0" lvl="0" indent="444500" algn="just" rtl="0">
              <a:spcBef>
                <a:spcPts val="0"/>
              </a:spcBef>
              <a:spcAft>
                <a:spcPts val="0"/>
              </a:spcAft>
              <a:buClr>
                <a:schemeClr val="dk1"/>
              </a:buClr>
              <a:buSzPts val="1100"/>
              <a:buFont typeface="Arial"/>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 </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algn="just" rtl="0">
              <a:lnSpc>
                <a:spcPct val="150000"/>
              </a:lnSpc>
              <a:spcBef>
                <a:spcPts val="0"/>
              </a:spcBef>
              <a:spcAft>
                <a:spcPts val="0"/>
              </a:spcAft>
              <a:buClr>
                <a:srgbClr val="B9D6D5"/>
              </a:buClr>
              <a:buSzPts val="14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Право на життя</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algn="just" rtl="0">
              <a:lnSpc>
                <a:spcPct val="150000"/>
              </a:lnSpc>
              <a:spcBef>
                <a:spcPts val="0"/>
              </a:spcBef>
              <a:spcAft>
                <a:spcPts val="0"/>
              </a:spcAft>
              <a:buClr>
                <a:srgbClr val="B9D6D5"/>
              </a:buClr>
              <a:buSzPts val="14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Право на їжу</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algn="just" rtl="0">
              <a:lnSpc>
                <a:spcPct val="150000"/>
              </a:lnSpc>
              <a:spcBef>
                <a:spcPts val="0"/>
              </a:spcBef>
              <a:spcAft>
                <a:spcPts val="0"/>
              </a:spcAft>
              <a:buClr>
                <a:srgbClr val="B9D6D5"/>
              </a:buClr>
              <a:buSzPts val="14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Право на власність </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algn="just" rtl="0">
              <a:lnSpc>
                <a:spcPct val="150000"/>
              </a:lnSpc>
              <a:spcBef>
                <a:spcPts val="0"/>
              </a:spcBef>
              <a:spcAft>
                <a:spcPts val="0"/>
              </a:spcAft>
              <a:buClr>
                <a:srgbClr val="B9D6D5"/>
              </a:buClr>
              <a:buSzPts val="14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Право на освіту </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algn="just" rtl="0">
              <a:lnSpc>
                <a:spcPct val="150000"/>
              </a:lnSpc>
              <a:spcBef>
                <a:spcPts val="0"/>
              </a:spcBef>
              <a:spcAft>
                <a:spcPts val="0"/>
              </a:spcAft>
              <a:buClr>
                <a:srgbClr val="B9D6D5"/>
              </a:buClr>
              <a:buSzPts val="14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Право на працю</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algn="just" rtl="0">
              <a:lnSpc>
                <a:spcPct val="150000"/>
              </a:lnSpc>
              <a:spcBef>
                <a:spcPts val="0"/>
              </a:spcBef>
              <a:spcAft>
                <a:spcPts val="0"/>
              </a:spcAft>
              <a:buClr>
                <a:srgbClr val="B9D6D5"/>
              </a:buClr>
              <a:buSzPts val="14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Право на здоров'я</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l" rtl="0">
              <a:spcBef>
                <a:spcPts val="0"/>
              </a:spcBef>
              <a:spcAft>
                <a:spcPts val="0"/>
              </a:spcAft>
              <a:buNone/>
            </a:pPr>
            <a:endParaRPr sz="1200" dirty="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880032" y="250411"/>
            <a:ext cx="6046500" cy="459300"/>
          </a:xfrm>
          <a:prstGeom prst="rect">
            <a:avLst/>
          </a:prstGeom>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uk" sz="3000" b="1" dirty="0">
                <a:ea typeface="Roboto"/>
                <a:cs typeface="Arial" panose="020B0604020202020204" pitchFamily="34" charset="0"/>
                <a:sym typeface="Roboto"/>
              </a:rPr>
              <a:t>Корупція та економіка</a:t>
            </a:r>
            <a:endParaRPr sz="3000" b="1" dirty="0">
              <a:ea typeface="Roboto"/>
              <a:cs typeface="Arial" panose="020B0604020202020204" pitchFamily="34" charset="0"/>
              <a:sym typeface="Roboto"/>
            </a:endParaRPr>
          </a:p>
        </p:txBody>
      </p:sp>
      <p:sp>
        <p:nvSpPr>
          <p:cNvPr id="156" name="Google Shape;156;p24"/>
          <p:cNvSpPr txBox="1"/>
          <p:nvPr/>
        </p:nvSpPr>
        <p:spPr>
          <a:xfrm>
            <a:off x="880031" y="968863"/>
            <a:ext cx="7289607" cy="2913588"/>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1200" u="sng" dirty="0">
                <a:solidFill>
                  <a:schemeClr val="dk1"/>
                </a:solidFill>
                <a:latin typeface="Arial" panose="020B0604020202020204" pitchFamily="34" charset="0"/>
                <a:ea typeface="Helvetica Neue"/>
                <a:cs typeface="Arial" panose="020B0604020202020204" pitchFamily="34" charset="0"/>
                <a:sym typeface="Helvetica Neue"/>
                <a:hlinkClick r:id="rId3">
                  <a:extLst>
                    <a:ext uri="{A12FA001-AC4F-418D-AE19-62706E023703}">
                      <ahyp:hlinkClr xmlns:ahyp="http://schemas.microsoft.com/office/drawing/2018/hyperlinkcolor" val="tx"/>
                    </a:ext>
                  </a:extLst>
                </a:hlinkClick>
              </a:rPr>
              <a:t>Офіс простих рішень та результатів</a:t>
            </a:r>
            <a:r>
              <a:rPr lang="uk" sz="1200" dirty="0">
                <a:solidFill>
                  <a:schemeClr val="dk1"/>
                </a:solidFill>
                <a:latin typeface="Arial" panose="020B0604020202020204" pitchFamily="34" charset="0"/>
                <a:ea typeface="Helvetica Neue"/>
                <a:cs typeface="Arial" panose="020B0604020202020204" pitchFamily="34" charset="0"/>
                <a:sym typeface="Helvetica Neue"/>
              </a:rPr>
              <a:t> підрахував, що станом на 2021 рік український бюджет щорічно втрачає понад </a:t>
            </a:r>
            <a:r>
              <a:rPr lang="uk" sz="1200" b="1" dirty="0">
                <a:solidFill>
                  <a:schemeClr val="dk1"/>
                </a:solidFill>
                <a:latin typeface="Arial" panose="020B0604020202020204" pitchFamily="34" charset="0"/>
                <a:ea typeface="Helvetica Neue"/>
                <a:cs typeface="Arial" panose="020B0604020202020204" pitchFamily="34" charset="0"/>
                <a:sym typeface="Helvetica Neue"/>
              </a:rPr>
              <a:t>37 мільярдів доларів</a:t>
            </a:r>
            <a:r>
              <a:rPr lang="uk" sz="1200" dirty="0">
                <a:solidFill>
                  <a:schemeClr val="dk1"/>
                </a:solidFill>
                <a:latin typeface="Arial" panose="020B0604020202020204" pitchFamily="34" charset="0"/>
                <a:ea typeface="Helvetica Neue"/>
                <a:cs typeface="Arial" panose="020B0604020202020204" pitchFamily="34" charset="0"/>
                <a:sym typeface="Helvetica Neue"/>
              </a:rPr>
              <a:t> внаслідок корупції:</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algn="just" rtl="0">
              <a:spcBef>
                <a:spcPts val="0"/>
              </a:spcBef>
              <a:spcAft>
                <a:spcPts val="0"/>
              </a:spcAft>
              <a:buClr>
                <a:srgbClr val="B9D6D5"/>
              </a:buClr>
              <a:buSzPts val="14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Збитки від </a:t>
            </a:r>
            <a:r>
              <a:rPr lang="uk" sz="120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зарплат в конвертах</a:t>
            </a:r>
            <a:r>
              <a:rPr lang="uk" sz="1200" dirty="0">
                <a:solidFill>
                  <a:schemeClr val="dk1"/>
                </a:solidFill>
                <a:latin typeface="Arial" panose="020B0604020202020204" pitchFamily="34" charset="0"/>
                <a:ea typeface="Helvetica Neue"/>
                <a:cs typeface="Arial" panose="020B0604020202020204" pitchFamily="34" charset="0"/>
                <a:sym typeface="Helvetica Neue"/>
              </a:rPr>
              <a:t> — 6 млрд $ щорічно. 23% українців отримують зарплату неофіційно,  ще 30% – отримують «сіру» зарплату, тобто частково в конвертах і частково «в білу».</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algn="just" rtl="0">
              <a:spcBef>
                <a:spcPts val="1000"/>
              </a:spcBef>
              <a:spcAft>
                <a:spcPts val="0"/>
              </a:spcAft>
              <a:buClr>
                <a:srgbClr val="B9D6D5"/>
              </a:buClr>
              <a:buSzPts val="1400"/>
              <a:buFont typeface="Helvetica Neue"/>
              <a:buChar char="●"/>
            </a:pPr>
            <a:r>
              <a:rPr lang="uk" sz="120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На офшорах</a:t>
            </a:r>
            <a:r>
              <a:rPr lang="uk" sz="1200" dirty="0">
                <a:solidFill>
                  <a:schemeClr val="dk1"/>
                </a:solidFill>
                <a:latin typeface="Arial" panose="020B0604020202020204" pitchFamily="34" charset="0"/>
                <a:ea typeface="Helvetica Neue"/>
                <a:cs typeface="Arial" panose="020B0604020202020204" pitchFamily="34" charset="0"/>
                <a:sym typeface="Helvetica Neue"/>
              </a:rPr>
              <a:t> Україна втрачає 6 млрд $ щорічно.</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algn="just" rtl="0">
              <a:spcBef>
                <a:spcPts val="1000"/>
              </a:spcBef>
              <a:spcAft>
                <a:spcPts val="0"/>
              </a:spcAft>
              <a:buClr>
                <a:srgbClr val="B9D6D5"/>
              </a:buClr>
              <a:buSzPts val="1400"/>
              <a:buFont typeface="Helvetica Neue"/>
              <a:buChar char="●"/>
            </a:pPr>
            <a:r>
              <a:rPr lang="uk" sz="120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Корупція в держзакупівлях</a:t>
            </a:r>
            <a:r>
              <a:rPr lang="uk" sz="1200" dirty="0">
                <a:solidFill>
                  <a:schemeClr val="dk1"/>
                </a:solidFill>
                <a:latin typeface="Arial" panose="020B0604020202020204" pitchFamily="34" charset="0"/>
                <a:ea typeface="Helvetica Neue"/>
                <a:cs typeface="Arial" panose="020B0604020202020204" pitchFamily="34" charset="0"/>
                <a:sym typeface="Helvetica Neue"/>
              </a:rPr>
              <a:t> - 3 млрд $. Всього держзакупівель в Україні проводиться приблизно на 19 млрд доларів. Близько 20% закупівель в країнах, що розвиваються, мають корупційну складову. 20% від 19 млрд доларів – приблизно 3 млрд доларів.</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algn="just" rtl="0">
              <a:spcBef>
                <a:spcPts val="1000"/>
              </a:spcBef>
              <a:spcAft>
                <a:spcPts val="1000"/>
              </a:spcAft>
              <a:buClr>
                <a:srgbClr val="B9D6D5"/>
              </a:buClr>
              <a:buSzPts val="1400"/>
              <a:buFont typeface="Helvetica Neue"/>
              <a:buChar char="●"/>
            </a:pPr>
            <a:r>
              <a:rPr lang="uk" sz="120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Тіньова оренда землі</a:t>
            </a:r>
            <a:r>
              <a:rPr lang="uk" sz="1200" dirty="0">
                <a:solidFill>
                  <a:schemeClr val="dk1"/>
                </a:solidFill>
                <a:latin typeface="Arial" panose="020B0604020202020204" pitchFamily="34" charset="0"/>
                <a:ea typeface="Helvetica Neue"/>
                <a:cs typeface="Arial" panose="020B0604020202020204" pitchFamily="34" charset="0"/>
                <a:sym typeface="Helvetica Neue"/>
              </a:rPr>
              <a:t> - 500 млн$. Втрати бюджетів всіх рівнів від недоотримання податків та інших платежів у цій сфері становлять від 6 до 22 млрд грн.</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157" name="Google Shape;157;p24"/>
          <p:cNvSpPr/>
          <p:nvPr/>
        </p:nvSpPr>
        <p:spPr>
          <a:xfrm rot="5400000" flipH="1">
            <a:off x="3913425" y="-30899"/>
            <a:ext cx="1318199" cy="914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58" name="Google Shape;158;p24"/>
          <p:cNvSpPr txBox="1"/>
          <p:nvPr/>
        </p:nvSpPr>
        <p:spPr>
          <a:xfrm>
            <a:off x="880031" y="4053442"/>
            <a:ext cx="7349569" cy="7848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uk" sz="1300" dirty="0">
                <a:solidFill>
                  <a:schemeClr val="lt1"/>
                </a:solidFill>
                <a:latin typeface="Arial" panose="020B0604020202020204" pitchFamily="34" charset="0"/>
                <a:ea typeface="Helvetica Neue"/>
                <a:cs typeface="Arial" panose="020B0604020202020204" pitchFamily="34" charset="0"/>
                <a:sym typeface="Helvetica Neue"/>
              </a:rPr>
              <a:t>За результатами</a:t>
            </a:r>
            <a:r>
              <a:rPr lang="uk" sz="1300" dirty="0">
                <a:solidFill>
                  <a:schemeClr val="lt1"/>
                </a:solidFill>
                <a:uFill>
                  <a:noFill/>
                </a:uFill>
                <a:latin typeface="Arial" panose="020B0604020202020204" pitchFamily="34" charset="0"/>
                <a:ea typeface="Helvetica Neue"/>
                <a:cs typeface="Arial" panose="020B0604020202020204" pitchFamily="34" charset="0"/>
                <a:sym typeface="Helvetica Neue"/>
                <a:hlinkClick r:id="rId4">
                  <a:extLst>
                    <a:ext uri="{A12FA001-AC4F-418D-AE19-62706E023703}">
                      <ahyp:hlinkClr xmlns:ahyp="http://schemas.microsoft.com/office/drawing/2018/hyperlinkcolor" val="tx"/>
                    </a:ext>
                  </a:extLst>
                </a:hlinkClick>
              </a:rPr>
              <a:t> </a:t>
            </a:r>
            <a:r>
              <a:rPr lang="uk" sz="1300" u="sng" dirty="0">
                <a:solidFill>
                  <a:schemeClr val="lt1"/>
                </a:solidFill>
                <a:latin typeface="Arial" panose="020B0604020202020204" pitchFamily="34" charset="0"/>
                <a:ea typeface="Helvetica Neue"/>
                <a:cs typeface="Arial" panose="020B0604020202020204" pitchFamily="34" charset="0"/>
                <a:sym typeface="Helvetica Neue"/>
                <a:hlinkClick r:id="rId4">
                  <a:extLst>
                    <a:ext uri="{A12FA001-AC4F-418D-AE19-62706E023703}">
                      <ahyp:hlinkClr xmlns:ahyp="http://schemas.microsoft.com/office/drawing/2018/hyperlinkcolor" val="tx"/>
                    </a:ext>
                  </a:extLst>
                </a:hlinkClick>
              </a:rPr>
              <a:t>опитування</a:t>
            </a:r>
            <a:r>
              <a:rPr lang="uk" sz="1300" dirty="0">
                <a:solidFill>
                  <a:schemeClr val="lt1"/>
                </a:solidFill>
                <a:latin typeface="Arial" panose="020B0604020202020204" pitchFamily="34" charset="0"/>
                <a:ea typeface="Helvetica Neue"/>
                <a:cs typeface="Arial" panose="020B0604020202020204" pitchFamily="34" charset="0"/>
                <a:sym typeface="Helvetica Neue"/>
              </a:rPr>
              <a:t> підприємців, проведеного Світовим банком в Україні у 2019 році, було встановлено, що 74% суб’єктів господарювання вважають корупцію найбільшою перешкодою (17%) або значним обмеженням (56%) для бізнес-середовища в Україні.</a:t>
            </a:r>
            <a:endParaRPr sz="1400" dirty="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ctrTitle"/>
          </p:nvPr>
        </p:nvSpPr>
        <p:spPr>
          <a:xfrm>
            <a:off x="847168" y="247771"/>
            <a:ext cx="7333005" cy="901774"/>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uk" sz="2600" b="1" dirty="0">
                <a:ea typeface="Roboto"/>
                <a:cs typeface="Arial" panose="020B0604020202020204" pitchFamily="34" charset="0"/>
                <a:sym typeface="Roboto"/>
              </a:rPr>
              <a:t>Корупція та національна безпека: оборонний сектор</a:t>
            </a:r>
            <a:endParaRPr sz="2600" b="1" dirty="0">
              <a:ea typeface="Roboto"/>
              <a:cs typeface="Arial" panose="020B0604020202020204" pitchFamily="34" charset="0"/>
              <a:sym typeface="Roboto"/>
            </a:endParaRPr>
          </a:p>
        </p:txBody>
      </p:sp>
      <p:sp>
        <p:nvSpPr>
          <p:cNvPr id="164" name="Google Shape;164;p25"/>
          <p:cNvSpPr/>
          <p:nvPr/>
        </p:nvSpPr>
        <p:spPr>
          <a:xfrm rot="5400000" flipH="1">
            <a:off x="3910820" y="-33504"/>
            <a:ext cx="1323409" cy="914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65" name="Google Shape;165;p25"/>
          <p:cNvSpPr txBox="1"/>
          <p:nvPr/>
        </p:nvSpPr>
        <p:spPr>
          <a:xfrm>
            <a:off x="905497" y="1091879"/>
            <a:ext cx="7274676" cy="2852033"/>
          </a:xfrm>
          <a:prstGeom prst="rect">
            <a:avLst/>
          </a:prstGeom>
          <a:noFill/>
          <a:ln>
            <a:noFill/>
          </a:ln>
        </p:spPr>
        <p:txBody>
          <a:bodyPr spcFirstLastPara="1" wrap="square" lIns="91425" tIns="91425" rIns="91425" bIns="91425" anchor="t" anchorCtr="0">
            <a:spAutoFit/>
          </a:bodyPr>
          <a:lstStyle/>
          <a:p>
            <a:pPr lvl="0" algn="just" rtl="0">
              <a:spcBef>
                <a:spcPts val="0"/>
              </a:spcBef>
              <a:spcAft>
                <a:spcPts val="0"/>
              </a:spcAft>
              <a:buClr>
                <a:srgbClr val="B9D6D5"/>
              </a:buClr>
              <a:buSzPts val="1100"/>
            </a:pPr>
            <a:r>
              <a:rPr lang="uk" sz="140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Корупція підриває ефективність та дієвість збройних сил:</a:t>
            </a:r>
            <a:endParaRPr sz="140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endParaRPr>
          </a:p>
          <a:p>
            <a:pPr marL="457200" lvl="0" indent="-317500" algn="just" rtl="0">
              <a:spcBef>
                <a:spcPts val="1000"/>
              </a:spcBef>
              <a:spcAft>
                <a:spcPts val="0"/>
              </a:spcAft>
              <a:buClr>
                <a:srgbClr val="B9D6D5"/>
              </a:buClr>
              <a:buSzPts val="1400"/>
              <a:buFont typeface="Wingdings" panose="05000000000000000000" pitchFamily="2" charset="2"/>
              <a:buChar char="l"/>
            </a:pPr>
            <a:r>
              <a:rPr lang="uk" sz="1400" dirty="0">
                <a:solidFill>
                  <a:schemeClr val="dk1"/>
                </a:solidFill>
                <a:latin typeface="Arial" panose="020B0604020202020204" pitchFamily="34" charset="0"/>
                <a:ea typeface="Helvetica Neue"/>
                <a:cs typeface="Arial" panose="020B0604020202020204" pitchFamily="34" charset="0"/>
                <a:sym typeface="Helvetica Neue"/>
              </a:rPr>
              <a:t>технічні можливості:  відсутність або низька якість зброї, військової техніки чи навіть якісної військової підготовки</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algn="just" rtl="0">
              <a:spcBef>
                <a:spcPts val="1000"/>
              </a:spcBef>
              <a:spcAft>
                <a:spcPts val="0"/>
              </a:spcAft>
              <a:buClr>
                <a:srgbClr val="B9D6D5"/>
              </a:buClr>
              <a:buSzPts val="1400"/>
              <a:buFont typeface="Wingdings" panose="05000000000000000000" pitchFamily="2" charset="2"/>
              <a:buChar char="l"/>
            </a:pPr>
            <a:r>
              <a:rPr lang="uk" sz="1400" dirty="0">
                <a:solidFill>
                  <a:schemeClr val="dk1"/>
                </a:solidFill>
                <a:latin typeface="Arial" panose="020B0604020202020204" pitchFamily="34" charset="0"/>
                <a:ea typeface="Helvetica Neue"/>
                <a:cs typeface="Arial" panose="020B0604020202020204" pitchFamily="34" charset="0"/>
                <a:sym typeface="Helvetica Neue"/>
              </a:rPr>
              <a:t>моральний дух військовослужбовців: військові бачать, що їх бюджет скорочується, оскільки менше ресурсів виділяється групі, яка вважається корумпованою. Це викликає ще більше корупції, оскільки групи змагаються за свою частку обмежених ресурсів, що призводить до проблеми «снігової кулі». </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algn="just" rtl="0">
              <a:spcBef>
                <a:spcPts val="1000"/>
              </a:spcBef>
              <a:spcAft>
                <a:spcPts val="1000"/>
              </a:spcAft>
              <a:buClr>
                <a:srgbClr val="B9D6D5"/>
              </a:buClr>
              <a:buSzPts val="1400"/>
              <a:buFont typeface="Wingdings" panose="05000000000000000000" pitchFamily="2" charset="2"/>
              <a:buChar char="l"/>
            </a:pPr>
            <a:r>
              <a:rPr lang="uk" sz="1400" dirty="0">
                <a:solidFill>
                  <a:schemeClr val="dk1"/>
                </a:solidFill>
                <a:latin typeface="Arial" panose="020B0604020202020204" pitchFamily="34" charset="0"/>
                <a:ea typeface="Helvetica Neue"/>
                <a:cs typeface="Arial" panose="020B0604020202020204" pitchFamily="34" charset="0"/>
                <a:sym typeface="Helvetica Neue"/>
              </a:rPr>
              <a:t>Низький моральний дух військовослужбовців і недостатнє обладнання сприяють більшій кількості втрат на полі, що може поставити під загрозу ширші цілі національної безпеки</a:t>
            </a:r>
            <a:endParaRPr sz="1400" dirty="0">
              <a:latin typeface="Arial" panose="020B0604020202020204" pitchFamily="34" charset="0"/>
              <a:ea typeface="Helvetica Neue"/>
              <a:cs typeface="Arial" panose="020B0604020202020204" pitchFamily="34" charset="0"/>
              <a:sym typeface="Helvetica Neue"/>
            </a:endParaRPr>
          </a:p>
        </p:txBody>
      </p:sp>
      <p:sp>
        <p:nvSpPr>
          <p:cNvPr id="166" name="Google Shape;166;p25"/>
          <p:cNvSpPr txBox="1"/>
          <p:nvPr/>
        </p:nvSpPr>
        <p:spPr>
          <a:xfrm>
            <a:off x="963827" y="3984951"/>
            <a:ext cx="7274676" cy="104641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uk" sz="1400" dirty="0">
                <a:solidFill>
                  <a:schemeClr val="lt1"/>
                </a:solidFill>
                <a:latin typeface="Arial" panose="020B0604020202020204" pitchFamily="34" charset="0"/>
                <a:ea typeface="Helvetica Neue"/>
                <a:cs typeface="Arial" panose="020B0604020202020204" pitchFamily="34" charset="0"/>
                <a:sym typeface="Helvetica Neue"/>
              </a:rPr>
              <a:t>Корупція в оборонному секторі довгий час може залишатися непомітною і в цьому її небезпека, адже якщо справа дійде до реальної оборони країни, наслідки корупції помітять всі – корупція буквально буде коштувати життів, територій, влади чи репутації на світовій арені. </a:t>
            </a:r>
            <a:endParaRPr dirty="0">
              <a:solidFill>
                <a:schemeClr val="lt1"/>
              </a:solidFill>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920520" y="229700"/>
            <a:ext cx="7566660" cy="541020"/>
          </a:xfrm>
          <a:prstGeom prst="rect">
            <a:avLst/>
          </a:prstGeom>
        </p:spPr>
        <p:txBody>
          <a:bodyPr spcFirstLastPara="1" wrap="square" lIns="91425" tIns="91425" rIns="91425" bIns="91425" anchor="t" anchorCtr="0">
            <a:noAutofit/>
          </a:bodyPr>
          <a:lstStyle/>
          <a:p>
            <a:pPr marL="0" marR="0" lvl="0" indent="0" rtl="0">
              <a:lnSpc>
                <a:spcPct val="100000"/>
              </a:lnSpc>
              <a:spcBef>
                <a:spcPts val="0"/>
              </a:spcBef>
              <a:spcAft>
                <a:spcPts val="0"/>
              </a:spcAft>
              <a:buClr>
                <a:schemeClr val="dk1"/>
              </a:buClr>
              <a:buSzPts val="1100"/>
              <a:buFont typeface="Arial"/>
              <a:buNone/>
            </a:pPr>
            <a:r>
              <a:rPr lang="uk" sz="3000" b="1" dirty="0">
                <a:ea typeface="Roboto"/>
                <a:cs typeface="Arial" panose="020B0604020202020204" pitchFamily="34" charset="0"/>
                <a:sym typeface="Roboto"/>
              </a:rPr>
              <a:t>Приклад корупції в оборонному секторі: росія</a:t>
            </a:r>
            <a:endParaRPr sz="3000" b="1" dirty="0">
              <a:ea typeface="Roboto"/>
              <a:cs typeface="Arial" panose="020B0604020202020204" pitchFamily="34" charset="0"/>
              <a:sym typeface="Roboto"/>
            </a:endParaRPr>
          </a:p>
        </p:txBody>
      </p:sp>
      <p:sp>
        <p:nvSpPr>
          <p:cNvPr id="172" name="Google Shape;172;p26"/>
          <p:cNvSpPr txBox="1"/>
          <p:nvPr/>
        </p:nvSpPr>
        <p:spPr>
          <a:xfrm>
            <a:off x="9144000" y="190450"/>
            <a:ext cx="1644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b="1" dirty="0">
                <a:latin typeface="Arial" panose="020B0604020202020204" pitchFamily="34" charset="0"/>
                <a:ea typeface="Roboto"/>
                <a:cs typeface="Arial" panose="020B0604020202020204" pitchFamily="34" charset="0"/>
                <a:sym typeface="Roboto"/>
              </a:rPr>
              <a:t>р</a:t>
            </a:r>
            <a:endParaRPr b="1" dirty="0">
              <a:latin typeface="Arial" panose="020B0604020202020204" pitchFamily="34" charset="0"/>
              <a:ea typeface="Roboto"/>
              <a:cs typeface="Arial" panose="020B0604020202020204" pitchFamily="34" charset="0"/>
              <a:sym typeface="Roboto"/>
            </a:endParaRPr>
          </a:p>
        </p:txBody>
      </p:sp>
      <p:pic>
        <p:nvPicPr>
          <p:cNvPr id="173" name="Google Shape;173;p26"/>
          <p:cNvPicPr preferRelativeResize="0"/>
          <p:nvPr/>
        </p:nvPicPr>
        <p:blipFill>
          <a:blip r:embed="rId3">
            <a:alphaModFix/>
          </a:blip>
          <a:stretch>
            <a:fillRect/>
          </a:stretch>
        </p:blipFill>
        <p:spPr>
          <a:xfrm>
            <a:off x="981857" y="1410952"/>
            <a:ext cx="1980426" cy="1843163"/>
          </a:xfrm>
          <a:prstGeom prst="rect">
            <a:avLst/>
          </a:prstGeom>
          <a:noFill/>
          <a:ln>
            <a:noFill/>
          </a:ln>
        </p:spPr>
      </p:pic>
      <p:pic>
        <p:nvPicPr>
          <p:cNvPr id="174" name="Google Shape;174;p26"/>
          <p:cNvPicPr preferRelativeResize="0"/>
          <p:nvPr/>
        </p:nvPicPr>
        <p:blipFill>
          <a:blip r:embed="rId4">
            <a:alphaModFix/>
          </a:blip>
          <a:stretch>
            <a:fillRect/>
          </a:stretch>
        </p:blipFill>
        <p:spPr>
          <a:xfrm>
            <a:off x="3436179" y="1410952"/>
            <a:ext cx="1502459" cy="1843163"/>
          </a:xfrm>
          <a:prstGeom prst="rect">
            <a:avLst/>
          </a:prstGeom>
          <a:noFill/>
          <a:ln>
            <a:noFill/>
          </a:ln>
        </p:spPr>
      </p:pic>
      <p:pic>
        <p:nvPicPr>
          <p:cNvPr id="175" name="Google Shape;175;p26"/>
          <p:cNvPicPr preferRelativeResize="0"/>
          <p:nvPr/>
        </p:nvPicPr>
        <p:blipFill>
          <a:blip r:embed="rId5">
            <a:alphaModFix/>
          </a:blip>
          <a:stretch>
            <a:fillRect/>
          </a:stretch>
        </p:blipFill>
        <p:spPr>
          <a:xfrm>
            <a:off x="5543550" y="1410952"/>
            <a:ext cx="2444749" cy="1843162"/>
          </a:xfrm>
          <a:prstGeom prst="rect">
            <a:avLst/>
          </a:prstGeom>
          <a:noFill/>
          <a:ln>
            <a:noFill/>
          </a:ln>
        </p:spPr>
      </p:pic>
      <p:sp>
        <p:nvSpPr>
          <p:cNvPr id="176" name="Google Shape;176;p26"/>
          <p:cNvSpPr txBox="1"/>
          <p:nvPr/>
        </p:nvSpPr>
        <p:spPr>
          <a:xfrm>
            <a:off x="3436179" y="3337700"/>
            <a:ext cx="1694576" cy="553968"/>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Clr>
                <a:schemeClr val="dk1"/>
              </a:buClr>
              <a:buSzPts val="1100"/>
              <a:buFont typeface="Arial"/>
              <a:buNone/>
            </a:pPr>
            <a:r>
              <a:rPr lang="ru-RU" sz="800" i="1" dirty="0">
                <a:solidFill>
                  <a:schemeClr val="dk1"/>
                </a:solidFill>
                <a:latin typeface="Arial" panose="020B0604020202020204" pitchFamily="34" charset="0"/>
                <a:cs typeface="Arial" panose="020B0604020202020204" pitchFamily="34" charset="0"/>
                <a:sym typeface="Helvetica Neue"/>
              </a:rPr>
              <a:t>З</a:t>
            </a:r>
            <a:r>
              <a:rPr lang="uk" sz="800" i="1" dirty="0">
                <a:solidFill>
                  <a:schemeClr val="dk1"/>
                </a:solidFill>
                <a:latin typeface="Arial" panose="020B0604020202020204" pitchFamily="34" charset="0"/>
                <a:cs typeface="Arial" panose="020B0604020202020204" pitchFamily="34" charset="0"/>
                <a:sym typeface="Helvetica Neue"/>
              </a:rPr>
              <a:t>ахист російських танків</a:t>
            </a:r>
            <a:br>
              <a:rPr lang="uk" sz="800" i="1" dirty="0">
                <a:solidFill>
                  <a:schemeClr val="dk1"/>
                </a:solidFill>
                <a:latin typeface="Arial" panose="020B0604020202020204" pitchFamily="34" charset="0"/>
                <a:cs typeface="Arial" panose="020B0604020202020204" pitchFamily="34" charset="0"/>
                <a:sym typeface="Helvetica Neue"/>
              </a:rPr>
            </a:br>
            <a:r>
              <a:rPr lang="uk" sz="800" i="1" dirty="0">
                <a:solidFill>
                  <a:schemeClr val="dk1"/>
                </a:solidFill>
                <a:latin typeface="Arial" panose="020B0604020202020204" pitchFamily="34" charset="0"/>
                <a:cs typeface="Arial" panose="020B0604020202020204" pitchFamily="34" charset="0"/>
                <a:sym typeface="Helvetica Neue"/>
              </a:rPr>
              <a:t>Т-72 та Т-80, виготовлений з картонних лотків з-під яєць</a:t>
            </a:r>
            <a:endParaRPr sz="800" i="1" dirty="0">
              <a:solidFill>
                <a:schemeClr val="dk1"/>
              </a:solidFill>
              <a:latin typeface="Arial" panose="020B0604020202020204" pitchFamily="34" charset="0"/>
              <a:cs typeface="Arial" panose="020B0604020202020204" pitchFamily="34" charset="0"/>
              <a:sym typeface="Helvetica Neue"/>
            </a:endParaRPr>
          </a:p>
        </p:txBody>
      </p:sp>
      <p:sp>
        <p:nvSpPr>
          <p:cNvPr id="177" name="Google Shape;177;p26"/>
          <p:cNvSpPr txBox="1"/>
          <p:nvPr/>
        </p:nvSpPr>
        <p:spPr>
          <a:xfrm>
            <a:off x="5450408" y="3254114"/>
            <a:ext cx="2670504" cy="1169521"/>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800" i="1" dirty="0">
                <a:solidFill>
                  <a:schemeClr val="dk1"/>
                </a:solidFill>
                <a:latin typeface="Arial" panose="020B0604020202020204" pitchFamily="34" charset="0"/>
                <a:cs typeface="Arial" panose="020B0604020202020204" pitchFamily="34" charset="0"/>
                <a:sym typeface="Helvetica Neue"/>
              </a:rPr>
              <a:t>Пересування особового складу на ЗИЛ-130. Окрім комфорту, який відчувають росіяни у відкритому кузові при українських березневих морозах, швидкість пересування цього транспортного засобу, а також яскравий аквамариновий колір кузова дозволяють силам ТРО ефективно проходити тренувальну підготовку з експлуатації сучасного озброєння з легких мішеней</a:t>
            </a:r>
            <a:r>
              <a:rPr lang="uk" sz="800" i="1" dirty="0">
                <a:solidFill>
                  <a:schemeClr val="dk1"/>
                </a:solidFill>
                <a:latin typeface="Arial" panose="020B0604020202020204" pitchFamily="34" charset="0"/>
                <a:ea typeface="Helvetica Neue"/>
                <a:cs typeface="Arial" panose="020B0604020202020204" pitchFamily="34" charset="0"/>
                <a:sym typeface="Helvetica Neue"/>
              </a:rPr>
              <a:t>.</a:t>
            </a:r>
            <a:endParaRPr sz="800" i="1"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178" name="Google Shape;178;p26"/>
          <p:cNvSpPr txBox="1"/>
          <p:nvPr/>
        </p:nvSpPr>
        <p:spPr>
          <a:xfrm>
            <a:off x="981857" y="3254115"/>
            <a:ext cx="1980426" cy="938688"/>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800" i="1" dirty="0">
                <a:solidFill>
                  <a:schemeClr val="dk1"/>
                </a:solidFill>
                <a:latin typeface="Arial" panose="020B0604020202020204" pitchFamily="34" charset="0"/>
                <a:cs typeface="Arial" panose="020B0604020202020204" pitchFamily="34" charset="0"/>
                <a:sym typeface="Helvetica Neue"/>
              </a:rPr>
              <a:t>бронежилети, виготовлені з картону замість броньо-ваних пластин, які були одягнуті на членів екіпажу захопленого російського бронеавтомобіля Барнаул-Т</a:t>
            </a:r>
            <a:endParaRPr sz="800" i="1" dirty="0">
              <a:solidFill>
                <a:schemeClr val="dk1"/>
              </a:solidFill>
              <a:latin typeface="Arial" panose="020B0604020202020204" pitchFamily="34" charset="0"/>
              <a:cs typeface="Arial" panose="020B0604020202020204" pitchFamily="34" charset="0"/>
              <a:sym typeface="Helvetica Neue"/>
            </a:endParaRPr>
          </a:p>
          <a:p>
            <a:pPr marL="0" lvl="0" indent="0" algn="just" rtl="0">
              <a:spcBef>
                <a:spcPts val="0"/>
              </a:spcBef>
              <a:spcAft>
                <a:spcPts val="0"/>
              </a:spcAft>
              <a:buNone/>
            </a:pPr>
            <a:endParaRPr sz="900" i="1" dirty="0">
              <a:solidFill>
                <a:schemeClr val="dk1"/>
              </a:solidFill>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905875" y="198070"/>
            <a:ext cx="7278005" cy="929030"/>
          </a:xfrm>
          <a:prstGeom prst="rect">
            <a:avLst/>
          </a:prstGeom>
        </p:spPr>
        <p:txBody>
          <a:bodyPr spcFirstLastPara="1" wrap="square" lIns="91425" tIns="91425" rIns="91425" bIns="91425" anchor="t" anchorCtr="0">
            <a:noAutofit/>
          </a:bodyPr>
          <a:lstStyle/>
          <a:p>
            <a:pPr marL="0" marR="0" lvl="0" indent="0" rtl="0">
              <a:lnSpc>
                <a:spcPct val="100000"/>
              </a:lnSpc>
              <a:spcBef>
                <a:spcPts val="0"/>
              </a:spcBef>
              <a:spcAft>
                <a:spcPts val="0"/>
              </a:spcAft>
              <a:buClr>
                <a:schemeClr val="dk1"/>
              </a:buClr>
              <a:buSzPts val="1100"/>
              <a:buFont typeface="Arial"/>
              <a:buNone/>
            </a:pPr>
            <a:r>
              <a:rPr lang="uk" sz="3000" b="1" dirty="0">
                <a:ea typeface="Roboto"/>
                <a:cs typeface="Arial" panose="020B0604020202020204" pitchFamily="34" charset="0"/>
                <a:sym typeface="Roboto"/>
              </a:rPr>
              <a:t>Корупція та національна безпека:</a:t>
            </a:r>
            <a:br>
              <a:rPr lang="uk" sz="3000" b="1" dirty="0">
                <a:ea typeface="Roboto"/>
                <a:cs typeface="Arial" panose="020B0604020202020204" pitchFamily="34" charset="0"/>
                <a:sym typeface="Roboto"/>
              </a:rPr>
            </a:br>
            <a:r>
              <a:rPr lang="uk" sz="3000" b="1" dirty="0">
                <a:ea typeface="Roboto"/>
                <a:cs typeface="Arial" panose="020B0604020202020204" pitchFamily="34" charset="0"/>
                <a:sym typeface="Roboto"/>
              </a:rPr>
              <a:t>політичні процеси та демократія </a:t>
            </a:r>
            <a:endParaRPr sz="3000" b="1" dirty="0">
              <a:ea typeface="Roboto"/>
              <a:cs typeface="Arial" panose="020B0604020202020204" pitchFamily="34" charset="0"/>
              <a:sym typeface="Roboto"/>
            </a:endParaRPr>
          </a:p>
        </p:txBody>
      </p:sp>
      <p:sp>
        <p:nvSpPr>
          <p:cNvPr id="184" name="Google Shape;184;p27"/>
          <p:cNvSpPr txBox="1"/>
          <p:nvPr/>
        </p:nvSpPr>
        <p:spPr>
          <a:xfrm>
            <a:off x="905875" y="1242069"/>
            <a:ext cx="7278005" cy="2780218"/>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Замість того, щоб фізично захоплювати інші країни, деяким країнам легше просто впливати на окремих осіб та на політичні процеси в цих країнах, перетворюючи їх на зручні та «дружні»</a:t>
            </a:r>
            <a:br>
              <a:rPr lang="uk" sz="1200" dirty="0">
                <a:solidFill>
                  <a:schemeClr val="dk1"/>
                </a:solidFill>
                <a:latin typeface="Arial" panose="020B0604020202020204" pitchFamily="34" charset="0"/>
                <a:ea typeface="Helvetica Neue"/>
                <a:cs typeface="Arial" panose="020B0604020202020204" pitchFamily="34" charset="0"/>
                <a:sym typeface="Helvetica Neue"/>
              </a:rPr>
            </a:br>
            <a:r>
              <a:rPr lang="uk" sz="1200" dirty="0">
                <a:solidFill>
                  <a:schemeClr val="dk1"/>
                </a:solidFill>
                <a:latin typeface="Arial" panose="020B0604020202020204" pitchFamily="34" charset="0"/>
                <a:ea typeface="Helvetica Neue"/>
                <a:cs typeface="Arial" panose="020B0604020202020204" pitchFamily="34" charset="0"/>
                <a:sym typeface="Helvetica Neue"/>
              </a:rPr>
              <a:t>для себе.</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360000" lvl="0" indent="-311150" rtl="0">
              <a:spcBef>
                <a:spcPts val="2400"/>
              </a:spcBef>
              <a:spcAft>
                <a:spcPts val="0"/>
              </a:spcAft>
              <a:buClr>
                <a:srgbClr val="B9D6D5"/>
              </a:buClr>
              <a:buSzPts val="1300"/>
              <a:buFont typeface="Helvetica Neue"/>
              <a:buChar char="●"/>
            </a:pPr>
            <a:r>
              <a:rPr lang="uk" sz="120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Чорні лицарі</a:t>
            </a:r>
            <a:r>
              <a:rPr lang="uk" sz="1200" dirty="0">
                <a:solidFill>
                  <a:schemeClr val="dk1"/>
                </a:solidFill>
                <a:latin typeface="Arial" panose="020B0604020202020204" pitchFamily="34" charset="0"/>
                <a:ea typeface="Helvetica Neue"/>
                <a:cs typeface="Arial" panose="020B0604020202020204" pitchFamily="34" charset="0"/>
                <a:sym typeface="Helvetica Neue"/>
              </a:rPr>
              <a:t> — держави, які впливають на сусідів з відмінним від них політичним режимом, з метою дестабілізувати цей режим або запровадити новий.  Авторитарні країни впливають на не дуже стабільні демократії, щоб дестабілізувати їх і перетворити на авторитарні або</a:t>
            </a:r>
            <a:br>
              <a:rPr lang="uk" sz="1200" dirty="0">
                <a:solidFill>
                  <a:schemeClr val="dk1"/>
                </a:solidFill>
                <a:latin typeface="Arial" panose="020B0604020202020204" pitchFamily="34" charset="0"/>
                <a:ea typeface="Helvetica Neue"/>
                <a:cs typeface="Arial" panose="020B0604020202020204" pitchFamily="34" charset="0"/>
                <a:sym typeface="Helvetica Neue"/>
              </a:rPr>
            </a:br>
            <a:r>
              <a:rPr lang="uk" sz="1200" dirty="0">
                <a:solidFill>
                  <a:schemeClr val="dk1"/>
                </a:solidFill>
                <a:latin typeface="Arial" panose="020B0604020202020204" pitchFamily="34" charset="0"/>
                <a:ea typeface="Helvetica Neue"/>
                <a:cs typeface="Arial" panose="020B0604020202020204" pitchFamily="34" charset="0"/>
                <a:sym typeface="Helvetica Neue"/>
              </a:rPr>
              <a:t>гібридні країни. </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360000" lvl="0" indent="-311150" rtl="0">
              <a:spcBef>
                <a:spcPts val="1000"/>
              </a:spcBef>
              <a:spcAft>
                <a:spcPts val="0"/>
              </a:spcAft>
              <a:buClr>
                <a:srgbClr val="B9D6D5"/>
              </a:buClr>
              <a:buSzPts val="13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Це корупція, бо країни або окремі політичні лідери використовують свій вплив,</a:t>
            </a:r>
            <a:br>
              <a:rPr lang="uk" sz="1200" dirty="0">
                <a:solidFill>
                  <a:schemeClr val="dk1"/>
                </a:solidFill>
                <a:latin typeface="Arial" panose="020B0604020202020204" pitchFamily="34" charset="0"/>
                <a:ea typeface="Helvetica Neue"/>
                <a:cs typeface="Arial" panose="020B0604020202020204" pitchFamily="34" charset="0"/>
                <a:sym typeface="Helvetica Neue"/>
              </a:rPr>
            </a:br>
            <a:r>
              <a:rPr lang="uk" sz="1200" dirty="0">
                <a:solidFill>
                  <a:schemeClr val="dk1"/>
                </a:solidFill>
                <a:latin typeface="Arial" panose="020B0604020202020204" pitchFamily="34" charset="0"/>
                <a:ea typeface="Helvetica Neue"/>
                <a:cs typeface="Arial" panose="020B0604020202020204" pitchFamily="34" charset="0"/>
                <a:sym typeface="Helvetica Neue"/>
              </a:rPr>
              <a:t>щоб отримати переваги для себе. </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360000" lvl="0" indent="-311150" rtl="0">
              <a:spcBef>
                <a:spcPts val="1000"/>
              </a:spcBef>
              <a:spcAft>
                <a:spcPts val="0"/>
              </a:spcAft>
              <a:buClr>
                <a:srgbClr val="B9D6D5"/>
              </a:buClr>
              <a:buSzPts val="13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Вибори в Україні в 2004 році – найяскравіший приклад втручання іншої держави</a:t>
            </a:r>
            <a:br>
              <a:rPr lang="uk" sz="1200" dirty="0">
                <a:solidFill>
                  <a:schemeClr val="dk1"/>
                </a:solidFill>
                <a:latin typeface="Arial" panose="020B0604020202020204" pitchFamily="34" charset="0"/>
                <a:ea typeface="Helvetica Neue"/>
                <a:cs typeface="Arial" panose="020B0604020202020204" pitchFamily="34" charset="0"/>
                <a:sym typeface="Helvetica Neue"/>
              </a:rPr>
            </a:br>
            <a:r>
              <a:rPr lang="uk" sz="1200" dirty="0">
                <a:solidFill>
                  <a:schemeClr val="dk1"/>
                </a:solidFill>
                <a:latin typeface="Arial" panose="020B0604020202020204" pitchFamily="34" charset="0"/>
                <a:ea typeface="Helvetica Neue"/>
                <a:cs typeface="Arial" panose="020B0604020202020204" pitchFamily="34" charset="0"/>
                <a:sym typeface="Helvetica Neue"/>
              </a:rPr>
              <a:t>у виборчий процес.</a:t>
            </a:r>
            <a:endParaRPr sz="120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endParaRPr>
          </a:p>
        </p:txBody>
      </p:sp>
      <p:sp>
        <p:nvSpPr>
          <p:cNvPr id="185" name="Google Shape;185;p27"/>
          <p:cNvSpPr/>
          <p:nvPr/>
        </p:nvSpPr>
        <p:spPr>
          <a:xfrm>
            <a:off x="-34500" y="4083207"/>
            <a:ext cx="9559500" cy="1097693"/>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86" name="Google Shape;186;p27"/>
          <p:cNvSpPr txBox="1"/>
          <p:nvPr/>
        </p:nvSpPr>
        <p:spPr>
          <a:xfrm>
            <a:off x="905875" y="4286152"/>
            <a:ext cx="5205365" cy="553968"/>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uk" sz="1200" dirty="0">
                <a:solidFill>
                  <a:schemeClr val="lt1"/>
                </a:solidFill>
                <a:latin typeface="Arial" panose="020B0604020202020204" pitchFamily="34" charset="0"/>
                <a:ea typeface="Helvetica Neue"/>
                <a:cs typeface="Arial" panose="020B0604020202020204" pitchFamily="34" charset="0"/>
                <a:sym typeface="Helvetica Neue"/>
              </a:rPr>
              <a:t>Щоб легше запам’ятати термін «Чорні лицарі» можете згадати фільм</a:t>
            </a:r>
          </a:p>
          <a:p>
            <a:pPr marL="0" lvl="0" indent="0" algn="just" rtl="0">
              <a:spcBef>
                <a:spcPts val="0"/>
              </a:spcBef>
              <a:spcAft>
                <a:spcPts val="0"/>
              </a:spcAft>
              <a:buClr>
                <a:schemeClr val="dk1"/>
              </a:buClr>
              <a:buSzPts val="1100"/>
              <a:buFont typeface="Arial"/>
              <a:buNone/>
            </a:pPr>
            <a:r>
              <a:rPr lang="uk" sz="1200" dirty="0">
                <a:solidFill>
                  <a:schemeClr val="lt1"/>
                </a:solidFill>
                <a:latin typeface="Arial" panose="020B0604020202020204" pitchFamily="34" charset="0"/>
                <a:ea typeface="Helvetica Neue"/>
                <a:cs typeface="Arial" panose="020B0604020202020204" pitchFamily="34" charset="0"/>
                <a:sym typeface="Helvetica Neue"/>
              </a:rPr>
              <a:t> про Бетмена «Темний лицар» ;)</a:t>
            </a:r>
            <a:endParaRPr dirty="0">
              <a:solidFill>
                <a:schemeClr val="lt1"/>
              </a:solidFill>
              <a:latin typeface="Arial" panose="020B0604020202020204" pitchFamily="34" charset="0"/>
              <a:ea typeface="Helvetica Neue"/>
              <a:cs typeface="Arial" panose="020B0604020202020204" pitchFamily="34" charset="0"/>
              <a:sym typeface="Helvetica Neue"/>
            </a:endParaRPr>
          </a:p>
        </p:txBody>
      </p:sp>
      <p:pic>
        <p:nvPicPr>
          <p:cNvPr id="187" name="Google Shape;187;p27"/>
          <p:cNvPicPr preferRelativeResize="0"/>
          <p:nvPr/>
        </p:nvPicPr>
        <p:blipFill>
          <a:blip r:embed="rId3">
            <a:alphaModFix/>
          </a:blip>
          <a:stretch>
            <a:fillRect/>
          </a:stretch>
        </p:blipFill>
        <p:spPr>
          <a:xfrm>
            <a:off x="6736900" y="1914256"/>
            <a:ext cx="3065326" cy="3991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xfrm>
            <a:off x="1129565" y="1130264"/>
            <a:ext cx="6765518" cy="2379745"/>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uk" sz="3000" b="1" dirty="0">
                <a:ea typeface="Roboto"/>
                <a:cs typeface="Arial" panose="020B0604020202020204" pitchFamily="34" charset="0"/>
                <a:sym typeface="Roboto"/>
              </a:rPr>
              <a:t>Зверніть увагу як корупція в Україні грає та може грати на руку росії. Тому подумайте, чи толерування корупції українцями не допомагає російській владі? </a:t>
            </a:r>
            <a:endParaRPr sz="3000" b="1" dirty="0">
              <a:ea typeface="Roboto"/>
              <a:cs typeface="Arial" panose="020B0604020202020204" pitchFamily="34" charset="0"/>
              <a:sym typeface="Roboto"/>
            </a:endParaRPr>
          </a:p>
          <a:p>
            <a:pPr marL="0" lvl="0" indent="0" algn="r" rtl="0">
              <a:lnSpc>
                <a:spcPct val="100000"/>
              </a:lnSpc>
              <a:spcBef>
                <a:spcPts val="0"/>
              </a:spcBef>
              <a:spcAft>
                <a:spcPts val="0"/>
              </a:spcAft>
              <a:buClr>
                <a:schemeClr val="dk1"/>
              </a:buClr>
              <a:buSzPts val="1100"/>
              <a:buFont typeface="Arial"/>
              <a:buNone/>
            </a:pPr>
            <a:br>
              <a:rPr lang="uk" sz="1200" b="1" i="1" dirty="0">
                <a:ea typeface="Roboto"/>
                <a:cs typeface="Arial" panose="020B0604020202020204" pitchFamily="34" charset="0"/>
                <a:sym typeface="Roboto"/>
              </a:rPr>
            </a:br>
            <a:r>
              <a:rPr lang="uk" sz="1200" b="1" i="1" dirty="0">
                <a:ea typeface="Roboto"/>
                <a:cs typeface="Arial" panose="020B0604020202020204" pitchFamily="34" charset="0"/>
                <a:sym typeface="Roboto"/>
              </a:rPr>
              <a:t>*якщо вона ще існує</a:t>
            </a:r>
            <a:endParaRPr sz="1200" b="1" i="1" dirty="0">
              <a:ea typeface="Roboto"/>
              <a:cs typeface="Arial" panose="020B0604020202020204" pitchFamily="34" charset="0"/>
              <a:sym typeface="Roboto"/>
            </a:endParaRPr>
          </a:p>
        </p:txBody>
      </p:sp>
      <p:pic>
        <p:nvPicPr>
          <p:cNvPr id="3" name="Google Shape;101;p18">
            <a:extLst>
              <a:ext uri="{FF2B5EF4-FFF2-40B4-BE49-F238E27FC236}">
                <a16:creationId xmlns:a16="http://schemas.microsoft.com/office/drawing/2014/main" id="{D41C83F2-16FF-4063-BF53-4F0805B8C989}"/>
              </a:ext>
            </a:extLst>
          </p:cNvPr>
          <p:cNvPicPr preferRelativeResize="0"/>
          <p:nvPr/>
        </p:nvPicPr>
        <p:blipFill>
          <a:blip r:embed="rId3">
            <a:alphaModFix/>
          </a:blip>
          <a:stretch>
            <a:fillRect/>
          </a:stretch>
        </p:blipFill>
        <p:spPr>
          <a:xfrm>
            <a:off x="665787" y="1174480"/>
            <a:ext cx="590750" cy="372175"/>
          </a:xfrm>
          <a:prstGeom prst="rect">
            <a:avLst/>
          </a:prstGeom>
          <a:noFill/>
          <a:ln>
            <a:noFill/>
          </a:ln>
        </p:spPr>
      </p:pic>
      <p:pic>
        <p:nvPicPr>
          <p:cNvPr id="4" name="Google Shape;101;p18">
            <a:extLst>
              <a:ext uri="{FF2B5EF4-FFF2-40B4-BE49-F238E27FC236}">
                <a16:creationId xmlns:a16="http://schemas.microsoft.com/office/drawing/2014/main" id="{04EBDED0-585F-48C8-A94D-CE2CAF536224}"/>
              </a:ext>
            </a:extLst>
          </p:cNvPr>
          <p:cNvPicPr preferRelativeResize="0"/>
          <p:nvPr/>
        </p:nvPicPr>
        <p:blipFill>
          <a:blip r:embed="rId3">
            <a:alphaModFix/>
          </a:blip>
          <a:stretch>
            <a:fillRect/>
          </a:stretch>
        </p:blipFill>
        <p:spPr>
          <a:xfrm rot="10800000">
            <a:off x="7895083" y="3057221"/>
            <a:ext cx="590750" cy="372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14"/>
          <p:cNvSpPr txBox="1">
            <a:spLocks noGrp="1"/>
          </p:cNvSpPr>
          <p:nvPr>
            <p:ph type="title"/>
          </p:nvPr>
        </p:nvSpPr>
        <p:spPr>
          <a:xfrm>
            <a:off x="899534" y="202473"/>
            <a:ext cx="7566660" cy="1003163"/>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uk" sz="3000" b="1" dirty="0">
                <a:ea typeface="Roboto"/>
                <a:cs typeface="Arial" panose="020B0604020202020204" pitchFamily="34" charset="0"/>
                <a:sym typeface="Roboto"/>
              </a:rPr>
              <a:t>Адміністративна корупція:</a:t>
            </a:r>
            <a:endParaRPr sz="3000" b="1" dirty="0">
              <a:ea typeface="Roboto"/>
              <a:cs typeface="Arial" panose="020B0604020202020204" pitchFamily="34" charset="0"/>
              <a:sym typeface="Roboto"/>
            </a:endParaRPr>
          </a:p>
          <a:p>
            <a:pPr marL="0" lvl="0" indent="0" algn="l" rtl="0">
              <a:lnSpc>
                <a:spcPct val="100000"/>
              </a:lnSpc>
              <a:spcBef>
                <a:spcPts val="0"/>
              </a:spcBef>
              <a:spcAft>
                <a:spcPts val="0"/>
              </a:spcAft>
              <a:buClr>
                <a:schemeClr val="dk1"/>
              </a:buClr>
              <a:buSzPts val="1100"/>
              <a:buFont typeface="Arial"/>
              <a:buNone/>
            </a:pPr>
            <a:r>
              <a:rPr lang="uk" sz="3000" b="1" dirty="0">
                <a:ea typeface="Roboto"/>
                <a:cs typeface="Arial" panose="020B0604020202020204" pitchFamily="34" charset="0"/>
                <a:sym typeface="Roboto"/>
              </a:rPr>
              <a:t>кейс Тяньцзінь (КНР)</a:t>
            </a:r>
            <a:endParaRPr sz="3000" b="1" dirty="0">
              <a:ea typeface="Roboto"/>
              <a:cs typeface="Arial" panose="020B0604020202020204" pitchFamily="34" charset="0"/>
              <a:sym typeface="Roboto"/>
            </a:endParaRPr>
          </a:p>
        </p:txBody>
      </p:sp>
      <p:sp>
        <p:nvSpPr>
          <p:cNvPr id="65" name="Google Shape;65;p14"/>
          <p:cNvSpPr txBox="1">
            <a:spLocks noGrp="1"/>
          </p:cNvSpPr>
          <p:nvPr>
            <p:ph type="body" sz="quarter" idx="13"/>
          </p:nvPr>
        </p:nvSpPr>
        <p:spPr>
          <a:xfrm>
            <a:off x="889915" y="3085910"/>
            <a:ext cx="7364169" cy="1321197"/>
          </a:xfrm>
          <a:prstGeom prst="rect">
            <a:avLst/>
          </a:prstGeom>
        </p:spPr>
        <p:txBody>
          <a:bodyPr spcFirstLastPara="1" wrap="square" lIns="91425" tIns="91425" rIns="91425" bIns="91425" anchor="t" anchorCtr="0">
            <a:noAutofit/>
          </a:bodyPr>
          <a:lstStyle/>
          <a:p>
            <a:pPr marL="0" marR="0" lvl="0" indent="0" rtl="0">
              <a:lnSpc>
                <a:spcPct val="100000"/>
              </a:lnSpc>
              <a:spcBef>
                <a:spcPts val="0"/>
              </a:spcBef>
              <a:spcAft>
                <a:spcPts val="600"/>
              </a:spcAft>
              <a:buNone/>
            </a:pPr>
            <a:r>
              <a:rPr lang="uk" sz="1100" b="1" dirty="0">
                <a:solidFill>
                  <a:schemeClr val="dk1"/>
                </a:solidFill>
                <a:ea typeface="Helvetica Neue"/>
                <a:cs typeface="Arial" panose="020B0604020202020204" pitchFamily="34" charset="0"/>
                <a:sym typeface="Helvetica Neue"/>
              </a:rPr>
              <a:t>Вибух в Тяньцзінь (2015 р.)</a:t>
            </a:r>
          </a:p>
          <a:p>
            <a:pPr marL="0" lvl="0" indent="0" algn="just" rtl="0">
              <a:lnSpc>
                <a:spcPct val="100000"/>
              </a:lnSpc>
              <a:spcBef>
                <a:spcPts val="0"/>
              </a:spcBef>
              <a:spcAft>
                <a:spcPts val="600"/>
              </a:spcAft>
              <a:buClr>
                <a:schemeClr val="dk1"/>
              </a:buClr>
              <a:buSzPct val="30136"/>
              <a:buFont typeface="Arial"/>
              <a:buNone/>
            </a:pPr>
            <a:r>
              <a:rPr lang="uk" sz="1100" dirty="0">
                <a:solidFill>
                  <a:schemeClr val="dk1"/>
                </a:solidFill>
                <a:ea typeface="Helvetica Neue"/>
                <a:cs typeface="Arial" panose="020B0604020202020204" pitchFamily="34" charset="0"/>
                <a:sym typeface="Helvetica Neue"/>
              </a:rPr>
              <a:t>внаслідок пожежі та подальших вибухів на портовому складі в китайському місті Тяньцзінь загинуло 139 осіб і більше 700 постраждали. було винесено умовний смертний вирок керівнику логістичної компанії Ruihai International Logistics Юй Сюевею. Суд постановив, що голова компанії платив хабарі, щоб отримати дозвіл на незаконне зберігання понад 49 000 тонн ціаніду натрію та інших високотоксичних хімікатів на складі компанії</a:t>
            </a:r>
            <a:endParaRPr sz="1100" dirty="0">
              <a:solidFill>
                <a:schemeClr val="dk1"/>
              </a:solidFill>
              <a:ea typeface="Helvetica Neue"/>
              <a:cs typeface="Arial" panose="020B0604020202020204" pitchFamily="34" charset="0"/>
              <a:sym typeface="Helvetica Neue"/>
            </a:endParaRPr>
          </a:p>
        </p:txBody>
      </p:sp>
      <p:pic>
        <p:nvPicPr>
          <p:cNvPr id="66" name="Google Shape;66;p14"/>
          <p:cNvPicPr preferRelativeResize="0"/>
          <p:nvPr/>
        </p:nvPicPr>
        <p:blipFill>
          <a:blip r:embed="rId3">
            <a:alphaModFix/>
          </a:blip>
          <a:stretch>
            <a:fillRect/>
          </a:stretch>
        </p:blipFill>
        <p:spPr>
          <a:xfrm>
            <a:off x="7466277" y="438318"/>
            <a:ext cx="631225" cy="596150"/>
          </a:xfrm>
          <a:prstGeom prst="rect">
            <a:avLst/>
          </a:prstGeom>
          <a:noFill/>
          <a:ln>
            <a:noFill/>
          </a:ln>
        </p:spPr>
      </p:pic>
      <p:pic>
        <p:nvPicPr>
          <p:cNvPr id="67" name="Google Shape;67;p14" descr="Вибух Китай"/>
          <p:cNvPicPr preferRelativeResize="0"/>
          <p:nvPr/>
        </p:nvPicPr>
        <p:blipFill>
          <a:blip r:embed="rId4">
            <a:alphaModFix/>
          </a:blip>
          <a:stretch>
            <a:fillRect/>
          </a:stretch>
        </p:blipFill>
        <p:spPr>
          <a:xfrm>
            <a:off x="1961713" y="1376805"/>
            <a:ext cx="2332684" cy="1553773"/>
          </a:xfrm>
          <a:prstGeom prst="rect">
            <a:avLst/>
          </a:prstGeom>
          <a:noFill/>
          <a:ln>
            <a:noFill/>
          </a:ln>
        </p:spPr>
      </p:pic>
      <p:pic>
        <p:nvPicPr>
          <p:cNvPr id="68" name="Google Shape;68;p14" descr="Вибух Китай"/>
          <p:cNvPicPr preferRelativeResize="0"/>
          <p:nvPr/>
        </p:nvPicPr>
        <p:blipFill>
          <a:blip r:embed="rId5">
            <a:alphaModFix/>
          </a:blip>
          <a:stretch>
            <a:fillRect/>
          </a:stretch>
        </p:blipFill>
        <p:spPr>
          <a:xfrm>
            <a:off x="4907656" y="1376805"/>
            <a:ext cx="2558621" cy="15537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9BF7C1-B6B6-4644-A048-D143D5D91094}"/>
              </a:ext>
            </a:extLst>
          </p:cNvPr>
          <p:cNvSpPr>
            <a:spLocks noGrp="1"/>
          </p:cNvSpPr>
          <p:nvPr>
            <p:ph type="title"/>
          </p:nvPr>
        </p:nvSpPr>
        <p:spPr>
          <a:xfrm>
            <a:off x="849080" y="928436"/>
            <a:ext cx="5349353" cy="2646718"/>
          </a:xfrm>
        </p:spPr>
        <p:txBody>
          <a:bodyPr>
            <a:noAutofit/>
          </a:bodyPr>
          <a:lstStyle/>
          <a:p>
            <a:pPr marL="0" lvl="0" indent="0" rtl="0">
              <a:lnSpc>
                <a:spcPct val="100000"/>
              </a:lnSpc>
              <a:spcBef>
                <a:spcPts val="0"/>
              </a:spcBef>
              <a:spcAft>
                <a:spcPts val="0"/>
              </a:spcAft>
            </a:pPr>
            <a:r>
              <a:rPr lang="ru-RU" sz="5000" b="1" dirty="0" err="1">
                <a:ea typeface="Roboto"/>
                <a:cs typeface="Arial" panose="020B0604020202020204" pitchFamily="34" charset="0"/>
                <a:sym typeface="Roboto"/>
              </a:rPr>
              <a:t>Принципи</a:t>
            </a:r>
            <a:r>
              <a:rPr lang="ru-RU" sz="5000" b="1" dirty="0">
                <a:ea typeface="Roboto"/>
                <a:cs typeface="Arial" panose="020B0604020202020204" pitchFamily="34" charset="0"/>
                <a:sym typeface="Roboto"/>
              </a:rPr>
              <a:t> доброго </a:t>
            </a:r>
            <a:r>
              <a:rPr lang="ru-RU" sz="5000" b="1" dirty="0" err="1">
                <a:ea typeface="Roboto"/>
                <a:cs typeface="Arial" panose="020B0604020202020204" pitchFamily="34" charset="0"/>
                <a:sym typeface="Roboto"/>
              </a:rPr>
              <a:t>врядування</a:t>
            </a:r>
            <a:endParaRPr lang="ru-RU" sz="5000" dirty="0"/>
          </a:p>
        </p:txBody>
      </p:sp>
      <p:sp>
        <p:nvSpPr>
          <p:cNvPr id="77" name="Google Shape;77;p15"/>
          <p:cNvSpPr/>
          <p:nvPr/>
        </p:nvSpPr>
        <p:spPr>
          <a:xfrm>
            <a:off x="0" y="4671475"/>
            <a:ext cx="3092100" cy="472200"/>
          </a:xfrm>
          <a:prstGeom prst="snip1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11" name="Google Shape;75;p15">
            <a:extLst>
              <a:ext uri="{FF2B5EF4-FFF2-40B4-BE49-F238E27FC236}">
                <a16:creationId xmlns:a16="http://schemas.microsoft.com/office/drawing/2014/main" id="{A5DD3A2E-D40E-4ABA-A0BA-E6FD87300C78}"/>
              </a:ext>
            </a:extLst>
          </p:cNvPr>
          <p:cNvSpPr/>
          <p:nvPr/>
        </p:nvSpPr>
        <p:spPr>
          <a:xfrm rot="5400000">
            <a:off x="4339740" y="552828"/>
            <a:ext cx="419552" cy="7180292"/>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83" name="Google Shape;83;p16"/>
          <p:cNvSpPr txBox="1">
            <a:spLocks noGrp="1"/>
          </p:cNvSpPr>
          <p:nvPr>
            <p:ph type="title"/>
          </p:nvPr>
        </p:nvSpPr>
        <p:spPr>
          <a:xfrm>
            <a:off x="840360" y="231598"/>
            <a:ext cx="8359141" cy="595317"/>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uk" sz="3000" b="1" dirty="0">
                <a:ea typeface="Roboto"/>
                <a:cs typeface="Arial" panose="020B0604020202020204" pitchFamily="34" charset="0"/>
                <a:sym typeface="Roboto"/>
              </a:rPr>
              <a:t>12 принципів доброго врядування</a:t>
            </a:r>
            <a:endParaRPr sz="3000" b="1" dirty="0">
              <a:ea typeface="Roboto"/>
              <a:cs typeface="Arial" panose="020B0604020202020204" pitchFamily="34" charset="0"/>
              <a:sym typeface="Roboto"/>
            </a:endParaRPr>
          </a:p>
        </p:txBody>
      </p:sp>
      <p:sp>
        <p:nvSpPr>
          <p:cNvPr id="84" name="Google Shape;84;p16"/>
          <p:cNvSpPr txBox="1">
            <a:spLocks noGrp="1"/>
          </p:cNvSpPr>
          <p:nvPr>
            <p:ph type="body" sz="quarter" idx="13"/>
          </p:nvPr>
        </p:nvSpPr>
        <p:spPr>
          <a:xfrm>
            <a:off x="885870" y="896048"/>
            <a:ext cx="7566660" cy="329784"/>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a:buNone/>
            </a:pPr>
            <a:r>
              <a:rPr lang="uk" sz="1200" b="1" dirty="0">
                <a:uFill>
                  <a:noFill/>
                </a:uFill>
                <a:ea typeface="Helvetica Neue"/>
                <a:cs typeface="Arial" panose="020B0604020202020204" pitchFamily="34" charset="0"/>
                <a:sym typeface="Helvetica Neue"/>
                <a:hlinkClick r:id="rId3">
                  <a:extLst>
                    <a:ext uri="{A12FA001-AC4F-418D-AE19-62706E023703}">
                      <ahyp:hlinkClr xmlns:ahyp="http://schemas.microsoft.com/office/drawing/2018/hyperlinkcolor" val="tx"/>
                    </a:ext>
                  </a:extLst>
                </a:hlinkClick>
              </a:rPr>
              <a:t>Європейська стратегія інновацій та доброго врядування на місцевому рівні</a:t>
            </a:r>
            <a:endParaRPr sz="1200" dirty="0"/>
          </a:p>
        </p:txBody>
      </p:sp>
      <p:sp>
        <p:nvSpPr>
          <p:cNvPr id="86" name="Google Shape;86;p16"/>
          <p:cNvSpPr txBox="1"/>
          <p:nvPr/>
        </p:nvSpPr>
        <p:spPr>
          <a:xfrm>
            <a:off x="718005" y="1404832"/>
            <a:ext cx="3261884" cy="2354460"/>
          </a:xfrm>
          <a:prstGeom prst="rect">
            <a:avLst/>
          </a:prstGeom>
          <a:noFill/>
          <a:ln>
            <a:noFill/>
          </a:ln>
        </p:spPr>
        <p:txBody>
          <a:bodyPr spcFirstLastPara="1" wrap="square" lIns="91425" tIns="91425" rIns="91425" bIns="91425" anchor="t" anchorCtr="0">
            <a:spAutoFit/>
          </a:bodyPr>
          <a:lstStyle/>
          <a:p>
            <a:pPr marL="457200" lvl="0" indent="-311150" algn="just" rtl="0">
              <a:spcBef>
                <a:spcPts val="0"/>
              </a:spcBef>
              <a:spcAft>
                <a:spcPts val="0"/>
              </a:spcAft>
              <a:buClr>
                <a:srgbClr val="B9D6D5"/>
              </a:buClr>
              <a:buSzPts val="1300"/>
              <a:buFont typeface="Helvetica Neue"/>
              <a:buChar char="●"/>
            </a:pPr>
            <a:r>
              <a:rPr lang="uk" sz="1300" dirty="0">
                <a:solidFill>
                  <a:schemeClr val="dk1"/>
                </a:solidFill>
                <a:latin typeface="Arial" panose="020B0604020202020204" pitchFamily="34" charset="0"/>
                <a:ea typeface="Helvetica Neue"/>
                <a:cs typeface="Arial" panose="020B0604020202020204" pitchFamily="34" charset="0"/>
                <a:sym typeface="Helvetica Neue"/>
              </a:rPr>
              <a:t>Чесне проведення виборів, представництво та участь </a:t>
            </a:r>
            <a:endParaRPr lang="ru-RU" sz="13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1150" algn="just" rtl="0">
              <a:spcBef>
                <a:spcPts val="1000"/>
              </a:spcBef>
              <a:spcAft>
                <a:spcPts val="0"/>
              </a:spcAft>
              <a:buClr>
                <a:srgbClr val="B9D6D5"/>
              </a:buClr>
              <a:buSzPts val="1300"/>
              <a:buFont typeface="Helvetica Neue"/>
              <a:buChar char="●"/>
            </a:pPr>
            <a:r>
              <a:rPr lang="ru-RU" sz="1300" dirty="0" err="1">
                <a:solidFill>
                  <a:schemeClr val="dk1"/>
                </a:solidFill>
                <a:latin typeface="Arial" panose="020B0604020202020204" pitchFamily="34" charset="0"/>
                <a:ea typeface="Helvetica Neue"/>
                <a:cs typeface="Arial" panose="020B0604020202020204" pitchFamily="34" charset="0"/>
                <a:sym typeface="Helvetica Neue"/>
              </a:rPr>
              <a:t>Зворотний</a:t>
            </a:r>
            <a:r>
              <a:rPr lang="ru-RU" sz="1300" dirty="0">
                <a:solidFill>
                  <a:schemeClr val="dk1"/>
                </a:solidFill>
                <a:latin typeface="Arial" panose="020B0604020202020204" pitchFamily="34" charset="0"/>
                <a:ea typeface="Helvetica Neue"/>
                <a:cs typeface="Arial" panose="020B0604020202020204" pitchFamily="34" charset="0"/>
                <a:sym typeface="Helvetica Neue"/>
              </a:rPr>
              <a:t> </a:t>
            </a:r>
            <a:r>
              <a:rPr lang="ru-RU" sz="1300" dirty="0" err="1">
                <a:solidFill>
                  <a:schemeClr val="dk1"/>
                </a:solidFill>
                <a:latin typeface="Arial" panose="020B0604020202020204" pitchFamily="34" charset="0"/>
                <a:ea typeface="Helvetica Neue"/>
                <a:cs typeface="Arial" panose="020B0604020202020204" pitchFamily="34" charset="0"/>
                <a:sym typeface="Helvetica Neue"/>
              </a:rPr>
              <a:t>зв’язок</a:t>
            </a:r>
            <a:r>
              <a:rPr lang="ru-RU" sz="1300" dirty="0">
                <a:solidFill>
                  <a:schemeClr val="dk1"/>
                </a:solidFill>
                <a:latin typeface="Arial" panose="020B0604020202020204" pitchFamily="34" charset="0"/>
                <a:ea typeface="Helvetica Neue"/>
                <a:cs typeface="Arial" panose="020B0604020202020204" pitchFamily="34" charset="0"/>
                <a:sym typeface="Helvetica Neue"/>
              </a:rPr>
              <a:t> </a:t>
            </a:r>
          </a:p>
          <a:p>
            <a:pPr marL="457200" lvl="0" indent="-311150" algn="just" rtl="0">
              <a:spcBef>
                <a:spcPts val="1000"/>
              </a:spcBef>
              <a:spcAft>
                <a:spcPts val="0"/>
              </a:spcAft>
              <a:buClr>
                <a:srgbClr val="B9D6D5"/>
              </a:buClr>
              <a:buSzPts val="1300"/>
              <a:buFont typeface="Helvetica Neue"/>
              <a:buChar char="●"/>
            </a:pPr>
            <a:r>
              <a:rPr lang="uk" sz="1300" dirty="0">
                <a:solidFill>
                  <a:schemeClr val="dk1"/>
                </a:solidFill>
                <a:latin typeface="Arial" panose="020B0604020202020204" pitchFamily="34" charset="0"/>
                <a:ea typeface="Helvetica Neue"/>
                <a:cs typeface="Arial" panose="020B0604020202020204" pitchFamily="34" charset="0"/>
                <a:sym typeface="Helvetica Neue"/>
              </a:rPr>
              <a:t>Ефективність та результативність </a:t>
            </a:r>
            <a:endParaRPr sz="13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1150" algn="just" rtl="0">
              <a:spcBef>
                <a:spcPts val="1000"/>
              </a:spcBef>
              <a:spcAft>
                <a:spcPts val="0"/>
              </a:spcAft>
              <a:buClr>
                <a:srgbClr val="B9D6D5"/>
              </a:buClr>
              <a:buSzPts val="1300"/>
              <a:buFont typeface="Helvetica Neue"/>
              <a:buChar char="●"/>
            </a:pPr>
            <a:r>
              <a:rPr lang="uk" sz="1300" dirty="0">
                <a:solidFill>
                  <a:schemeClr val="dk1"/>
                </a:solidFill>
                <a:latin typeface="Arial" panose="020B0604020202020204" pitchFamily="34" charset="0"/>
                <a:ea typeface="Helvetica Neue"/>
                <a:cs typeface="Arial" panose="020B0604020202020204" pitchFamily="34" charset="0"/>
                <a:sym typeface="Helvetica Neue"/>
              </a:rPr>
              <a:t>Відкритість і прозорість</a:t>
            </a:r>
            <a:endParaRPr sz="13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1150" algn="just" rtl="0">
              <a:spcBef>
                <a:spcPts val="1000"/>
              </a:spcBef>
              <a:spcAft>
                <a:spcPts val="0"/>
              </a:spcAft>
              <a:buClr>
                <a:srgbClr val="B9D6D5"/>
              </a:buClr>
              <a:buSzPts val="1300"/>
              <a:buFont typeface="Helvetica Neue"/>
              <a:buChar char="●"/>
            </a:pPr>
            <a:r>
              <a:rPr lang="uk" sz="1300" dirty="0">
                <a:solidFill>
                  <a:schemeClr val="dk1"/>
                </a:solidFill>
                <a:latin typeface="Arial" panose="020B0604020202020204" pitchFamily="34" charset="0"/>
                <a:ea typeface="Helvetica Neue"/>
                <a:cs typeface="Arial" panose="020B0604020202020204" pitchFamily="34" charset="0"/>
                <a:sym typeface="Helvetica Neue"/>
              </a:rPr>
              <a:t>Верховенство права </a:t>
            </a:r>
            <a:endParaRPr sz="13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1150" algn="just" rtl="0">
              <a:spcBef>
                <a:spcPts val="1000"/>
              </a:spcBef>
              <a:spcAft>
                <a:spcPts val="1000"/>
              </a:spcAft>
              <a:buClr>
                <a:srgbClr val="B9D6D5"/>
              </a:buClr>
              <a:buSzPts val="1300"/>
              <a:buFont typeface="Helvetica Neue"/>
              <a:buChar char="●"/>
            </a:pPr>
            <a:r>
              <a:rPr lang="uk" sz="1300" dirty="0">
                <a:solidFill>
                  <a:schemeClr val="dk1"/>
                </a:solidFill>
                <a:latin typeface="Arial" panose="020B0604020202020204" pitchFamily="34" charset="0"/>
                <a:ea typeface="Helvetica Neue"/>
                <a:cs typeface="Arial" panose="020B0604020202020204" pitchFamily="34" charset="0"/>
                <a:sym typeface="Helvetica Neue"/>
              </a:rPr>
              <a:t>Етична поведінка </a:t>
            </a:r>
            <a:endParaRPr sz="1300" dirty="0">
              <a:latin typeface="Arial" panose="020B0604020202020204" pitchFamily="34" charset="0"/>
              <a:ea typeface="Helvetica Neue"/>
              <a:cs typeface="Arial" panose="020B0604020202020204" pitchFamily="34" charset="0"/>
              <a:sym typeface="Helvetica Neue"/>
            </a:endParaRPr>
          </a:p>
        </p:txBody>
      </p:sp>
      <p:sp>
        <p:nvSpPr>
          <p:cNvPr id="87" name="Google Shape;87;p16"/>
          <p:cNvSpPr txBox="1"/>
          <p:nvPr/>
        </p:nvSpPr>
        <p:spPr>
          <a:xfrm>
            <a:off x="4572000" y="1378681"/>
            <a:ext cx="3787140" cy="2554515"/>
          </a:xfrm>
          <a:prstGeom prst="rect">
            <a:avLst/>
          </a:prstGeom>
          <a:noFill/>
          <a:ln>
            <a:noFill/>
          </a:ln>
        </p:spPr>
        <p:txBody>
          <a:bodyPr spcFirstLastPara="1" wrap="square" lIns="91425" tIns="91425" rIns="91425" bIns="91425" anchor="t" anchorCtr="0">
            <a:spAutoFit/>
          </a:bodyPr>
          <a:lstStyle/>
          <a:p>
            <a:pPr marL="457200" lvl="0" indent="-311150" rtl="0">
              <a:spcBef>
                <a:spcPts val="0"/>
              </a:spcBef>
              <a:spcAft>
                <a:spcPts val="0"/>
              </a:spcAft>
              <a:buClr>
                <a:srgbClr val="B9D6D5"/>
              </a:buClr>
              <a:buSzPts val="1300"/>
              <a:buFont typeface="Helvetica Neue"/>
              <a:buChar char="●"/>
            </a:pPr>
            <a:r>
              <a:rPr lang="uk" sz="1300" dirty="0">
                <a:solidFill>
                  <a:schemeClr val="dk1"/>
                </a:solidFill>
                <a:latin typeface="Arial" panose="020B0604020202020204" pitchFamily="34" charset="0"/>
                <a:ea typeface="Helvetica Neue"/>
                <a:cs typeface="Arial" panose="020B0604020202020204" pitchFamily="34" charset="0"/>
                <a:sym typeface="Helvetica Neue"/>
              </a:rPr>
              <a:t>Компетентність і спроможність </a:t>
            </a:r>
            <a:endParaRPr sz="13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1150" rtl="0">
              <a:spcBef>
                <a:spcPts val="1000"/>
              </a:spcBef>
              <a:spcAft>
                <a:spcPts val="0"/>
              </a:spcAft>
              <a:buClr>
                <a:srgbClr val="B9D6D5"/>
              </a:buClr>
              <a:buSzPts val="1300"/>
              <a:buFont typeface="Helvetica Neue"/>
              <a:buChar char="●"/>
            </a:pPr>
            <a:r>
              <a:rPr lang="uk" sz="1300" dirty="0">
                <a:solidFill>
                  <a:schemeClr val="dk1"/>
                </a:solidFill>
                <a:latin typeface="Arial" panose="020B0604020202020204" pitchFamily="34" charset="0"/>
                <a:ea typeface="Helvetica Neue"/>
                <a:cs typeface="Arial" panose="020B0604020202020204" pitchFamily="34" charset="0"/>
                <a:sym typeface="Helvetica Neue"/>
              </a:rPr>
              <a:t>Інноваційність та відкритість до змін </a:t>
            </a:r>
            <a:endParaRPr sz="13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1150" rtl="0">
              <a:spcBef>
                <a:spcPts val="1000"/>
              </a:spcBef>
              <a:spcAft>
                <a:spcPts val="0"/>
              </a:spcAft>
              <a:buClr>
                <a:srgbClr val="B9D6D5"/>
              </a:buClr>
              <a:buSzPts val="1300"/>
              <a:buFont typeface="Helvetica Neue"/>
              <a:buChar char="●"/>
            </a:pPr>
            <a:r>
              <a:rPr lang="uk" sz="1300" dirty="0">
                <a:solidFill>
                  <a:schemeClr val="dk1"/>
                </a:solidFill>
                <a:latin typeface="Arial" panose="020B0604020202020204" pitchFamily="34" charset="0"/>
                <a:ea typeface="Helvetica Neue"/>
                <a:cs typeface="Arial" panose="020B0604020202020204" pitchFamily="34" charset="0"/>
                <a:sym typeface="Helvetica Neue"/>
              </a:rPr>
              <a:t>Сталий розвиток та стратегічна орієнтація </a:t>
            </a:r>
            <a:endParaRPr sz="13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1150" rtl="0">
              <a:spcBef>
                <a:spcPts val="1000"/>
              </a:spcBef>
              <a:spcAft>
                <a:spcPts val="0"/>
              </a:spcAft>
              <a:buClr>
                <a:srgbClr val="B9D6D5"/>
              </a:buClr>
              <a:buSzPts val="1300"/>
              <a:buFont typeface="Helvetica Neue"/>
              <a:buChar char="●"/>
            </a:pPr>
            <a:r>
              <a:rPr lang="uk" sz="1300" dirty="0">
                <a:solidFill>
                  <a:schemeClr val="dk1"/>
                </a:solidFill>
                <a:latin typeface="Arial" panose="020B0604020202020204" pitchFamily="34" charset="0"/>
                <a:ea typeface="Helvetica Neue"/>
                <a:cs typeface="Arial" panose="020B0604020202020204" pitchFamily="34" charset="0"/>
                <a:sym typeface="Helvetica Neue"/>
              </a:rPr>
              <a:t>Раціональне управління фінансами </a:t>
            </a:r>
            <a:endParaRPr sz="13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1150" rtl="0">
              <a:spcBef>
                <a:spcPts val="1000"/>
              </a:spcBef>
              <a:spcAft>
                <a:spcPts val="0"/>
              </a:spcAft>
              <a:buClr>
                <a:srgbClr val="B9D6D5"/>
              </a:buClr>
              <a:buSzPts val="1300"/>
              <a:buFont typeface="Helvetica Neue"/>
              <a:buChar char="●"/>
            </a:pPr>
            <a:r>
              <a:rPr lang="uk" sz="1300" dirty="0">
                <a:solidFill>
                  <a:schemeClr val="dk1"/>
                </a:solidFill>
                <a:latin typeface="Arial" panose="020B0604020202020204" pitchFamily="34" charset="0"/>
                <a:ea typeface="Helvetica Neue"/>
                <a:cs typeface="Arial" panose="020B0604020202020204" pitchFamily="34" charset="0"/>
                <a:sym typeface="Helvetica Neue"/>
              </a:rPr>
              <a:t>Права людини, культурне різноманіття та соціальна згуртованість </a:t>
            </a:r>
            <a:endParaRPr sz="13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1150" rtl="0">
              <a:spcBef>
                <a:spcPts val="1000"/>
              </a:spcBef>
              <a:spcAft>
                <a:spcPts val="1000"/>
              </a:spcAft>
              <a:buClr>
                <a:srgbClr val="B9D6D5"/>
              </a:buClr>
              <a:buSzPts val="1300"/>
              <a:buFont typeface="Helvetica Neue"/>
              <a:buChar char="●"/>
            </a:pPr>
            <a:r>
              <a:rPr lang="uk" sz="1300" dirty="0">
                <a:solidFill>
                  <a:schemeClr val="dk1"/>
                </a:solidFill>
                <a:latin typeface="Arial" panose="020B0604020202020204" pitchFamily="34" charset="0"/>
                <a:ea typeface="Helvetica Neue"/>
                <a:cs typeface="Arial" panose="020B0604020202020204" pitchFamily="34" charset="0"/>
                <a:sym typeface="Helvetica Neue"/>
              </a:rPr>
              <a:t>Підзвітність </a:t>
            </a:r>
            <a:endParaRPr sz="1300"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88" name="Google Shape;88;p16"/>
          <p:cNvSpPr txBox="1"/>
          <p:nvPr/>
        </p:nvSpPr>
        <p:spPr>
          <a:xfrm>
            <a:off x="959370" y="3923234"/>
            <a:ext cx="7180292" cy="38469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uk" sz="1300" dirty="0">
                <a:latin typeface="Arial" panose="020B0604020202020204" pitchFamily="34" charset="0"/>
                <a:ea typeface="Helvetica Neue"/>
                <a:cs typeface="Arial" panose="020B0604020202020204" pitchFamily="34" charset="0"/>
                <a:sym typeface="Helvetica Neue"/>
              </a:rPr>
              <a:t>Добре врядування не може поєднуватись з високим рівнем корупції.</a:t>
            </a:r>
            <a:endParaRPr sz="1200" dirty="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35012D-C9A2-42E7-85C8-EB6C3F0D3DDA}"/>
              </a:ext>
            </a:extLst>
          </p:cNvPr>
          <p:cNvSpPr>
            <a:spLocks noGrp="1"/>
          </p:cNvSpPr>
          <p:nvPr>
            <p:ph type="title"/>
          </p:nvPr>
        </p:nvSpPr>
        <p:spPr>
          <a:xfrm>
            <a:off x="865475" y="1030118"/>
            <a:ext cx="6351040" cy="1619894"/>
          </a:xfrm>
        </p:spPr>
        <p:txBody>
          <a:bodyPr>
            <a:noAutofit/>
          </a:bodyPr>
          <a:lstStyle/>
          <a:p>
            <a:r>
              <a:rPr lang="uk" sz="5000" b="1" dirty="0">
                <a:ea typeface="Roboto"/>
                <a:cs typeface="Arial" panose="020B0604020202020204" pitchFamily="34" charset="0"/>
                <a:sym typeface="Roboto"/>
              </a:rPr>
              <a:t>Корупція в сферах функціонування державної влади</a:t>
            </a:r>
            <a:endParaRPr lang="ru-RU" sz="5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844440" y="219999"/>
            <a:ext cx="7566660" cy="54102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ea typeface="Roboto"/>
                <a:cs typeface="Arial" panose="020B0604020202020204" pitchFamily="34" charset="0"/>
                <a:sym typeface="Roboto"/>
              </a:rPr>
              <a:t>Зв’язок корупції та демократії</a:t>
            </a:r>
            <a:endParaRPr sz="3000" b="1" dirty="0">
              <a:solidFill>
                <a:schemeClr val="lt1"/>
              </a:solidFill>
              <a:ea typeface="Roboto"/>
              <a:cs typeface="Arial" panose="020B0604020202020204" pitchFamily="34" charset="0"/>
              <a:sym typeface="Roboto"/>
            </a:endParaRPr>
          </a:p>
        </p:txBody>
      </p:sp>
      <p:sp>
        <p:nvSpPr>
          <p:cNvPr id="103" name="Google Shape;103;p18"/>
          <p:cNvSpPr txBox="1"/>
          <p:nvPr/>
        </p:nvSpPr>
        <p:spPr>
          <a:xfrm>
            <a:off x="443220" y="1055555"/>
            <a:ext cx="7718700" cy="1846629"/>
          </a:xfrm>
          <a:prstGeom prst="rect">
            <a:avLst/>
          </a:prstGeom>
          <a:noFill/>
          <a:ln>
            <a:noFill/>
          </a:ln>
        </p:spPr>
        <p:txBody>
          <a:bodyPr spcFirstLastPara="1" wrap="square" lIns="91425" tIns="91425" rIns="91425" bIns="91425" anchor="t" anchorCtr="0">
            <a:spAutoFit/>
          </a:bodyPr>
          <a:lstStyle/>
          <a:p>
            <a:pPr marL="457200" lvl="0" indent="-317500" algn="just" rtl="0">
              <a:spcBef>
                <a:spcPts val="0"/>
              </a:spcBef>
              <a:spcAft>
                <a:spcPts val="0"/>
              </a:spcAft>
              <a:buClr>
                <a:srgbClr val="B9D6D5"/>
              </a:buClr>
              <a:buSzPts val="1400"/>
              <a:buFont typeface="Wingdings" panose="05000000000000000000" pitchFamily="2" charset="2"/>
              <a:buChar char="l"/>
            </a:pPr>
            <a:r>
              <a:rPr lang="uk" sz="1200" dirty="0">
                <a:solidFill>
                  <a:schemeClr val="dk1"/>
                </a:solidFill>
                <a:latin typeface="Arial" panose="020B0604020202020204" pitchFamily="34" charset="0"/>
                <a:ea typeface="Helvetica Neue"/>
                <a:cs typeface="Arial" panose="020B0604020202020204" pitchFamily="34" charset="0"/>
                <a:sym typeface="Helvetica Neue"/>
              </a:rPr>
              <a:t>Рівні корупції та демократії часто корелюють між собою. </a:t>
            </a:r>
            <a:r>
              <a:rPr lang="uk" sz="1200" u="sng" dirty="0">
                <a:solidFill>
                  <a:schemeClr val="dk1"/>
                </a:solidFill>
                <a:latin typeface="Arial" panose="020B0604020202020204" pitchFamily="34" charset="0"/>
                <a:ea typeface="Helvetica Neue"/>
                <a:cs typeface="Arial" panose="020B0604020202020204" pitchFamily="34" charset="0"/>
                <a:sym typeface="Helvetica Neue"/>
                <a:hlinkClick r:id="rId3">
                  <a:extLst>
                    <a:ext uri="{A12FA001-AC4F-418D-AE19-62706E023703}">
                      <ahyp:hlinkClr xmlns:ahyp="http://schemas.microsoft.com/office/drawing/2018/hyperlinkcolor" val="tx"/>
                    </a:ext>
                  </a:extLst>
                </a:hlinkClick>
              </a:rPr>
              <a:t>Індекс сприйняття корупції від Transparency International</a:t>
            </a:r>
            <a:r>
              <a:rPr lang="uk" sz="1200" dirty="0">
                <a:solidFill>
                  <a:schemeClr val="dk1"/>
                </a:solidFill>
                <a:latin typeface="Arial" panose="020B0604020202020204" pitchFamily="34" charset="0"/>
                <a:ea typeface="Helvetica Neue"/>
                <a:cs typeface="Arial" panose="020B0604020202020204" pitchFamily="34" charset="0"/>
                <a:sym typeface="Helvetica Neue"/>
              </a:rPr>
              <a:t> показує, що країни з більш високим рівнем корупції також мають слабкі демократичні інститути та політичні права.</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628650" lvl="0" indent="-171450" algn="just" rtl="0">
              <a:spcBef>
                <a:spcPts val="0"/>
              </a:spcBef>
              <a:spcAft>
                <a:spcPts val="0"/>
              </a:spcAft>
              <a:buClr>
                <a:srgbClr val="B9D6D5"/>
              </a:buClr>
              <a:buFont typeface="Wingdings" panose="05000000000000000000" pitchFamily="2" charset="2"/>
              <a:buChar char="l"/>
            </a:pP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algn="just" rtl="0">
              <a:spcBef>
                <a:spcPts val="0"/>
              </a:spcBef>
              <a:spcAft>
                <a:spcPts val="0"/>
              </a:spcAft>
              <a:buClr>
                <a:srgbClr val="B9D6D5"/>
              </a:buClr>
              <a:buSzPts val="1400"/>
              <a:buFont typeface="Wingdings" panose="05000000000000000000" pitchFamily="2" charset="2"/>
              <a:buChar char="l"/>
            </a:pPr>
            <a:r>
              <a:rPr lang="uk" sz="1200" dirty="0">
                <a:solidFill>
                  <a:schemeClr val="dk1"/>
                </a:solidFill>
                <a:latin typeface="Arial" panose="020B0604020202020204" pitchFamily="34" charset="0"/>
                <a:ea typeface="Helvetica Neue"/>
                <a:cs typeface="Arial" panose="020B0604020202020204" pitchFamily="34" charset="0"/>
                <a:sym typeface="Helvetica Neue"/>
              </a:rPr>
              <a:t>Це пояснюється тим, що інструменти, які забезпечують існування та розвиток демократії, часто є тими ж інструментами, які використовують для боротьби з корупцією. Демократичне врядування передбачає прозорі процеси в державі, незалежність різних гілок  влади та ефективні інституції. Боротьба з корупцією грає важливу роль в забезпеченні цього. </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171450" lvl="0" indent="-171450" algn="l" rtl="0">
              <a:spcBef>
                <a:spcPts val="0"/>
              </a:spcBef>
              <a:spcAft>
                <a:spcPts val="0"/>
              </a:spcAft>
              <a:buClr>
                <a:srgbClr val="B9D6D5"/>
              </a:buClr>
              <a:buFont typeface="Wingdings" panose="05000000000000000000" pitchFamily="2" charset="2"/>
              <a:buChar char="l"/>
            </a:pPr>
            <a:endParaRPr sz="1200" dirty="0">
              <a:latin typeface="Arial" panose="020B0604020202020204" pitchFamily="34" charset="0"/>
            </a:endParaRPr>
          </a:p>
        </p:txBody>
      </p:sp>
      <p:sp>
        <p:nvSpPr>
          <p:cNvPr id="104" name="Google Shape;104;p18"/>
          <p:cNvSpPr txBox="1"/>
          <p:nvPr/>
        </p:nvSpPr>
        <p:spPr>
          <a:xfrm>
            <a:off x="899410" y="3040678"/>
            <a:ext cx="7262510" cy="1108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1200" i="1"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Наприклад:</a:t>
            </a:r>
            <a:r>
              <a:rPr lang="uk" sz="1200" i="1" dirty="0">
                <a:solidFill>
                  <a:schemeClr val="dk1"/>
                </a:solidFill>
                <a:latin typeface="Arial" panose="020B0604020202020204" pitchFamily="34" charset="0"/>
                <a:ea typeface="Helvetica Neue"/>
                <a:cs typeface="Arial" panose="020B0604020202020204" pitchFamily="34" charset="0"/>
                <a:sym typeface="Helvetica Neue"/>
              </a:rPr>
              <a:t> У рейтингу від</a:t>
            </a:r>
            <a:r>
              <a:rPr lang="uk" sz="1200" i="1" dirty="0">
                <a:solidFill>
                  <a:schemeClr val="dk1"/>
                </a:solidFill>
                <a:uFill>
                  <a:noFill/>
                </a:uFill>
                <a:latin typeface="Arial" panose="020B0604020202020204" pitchFamily="34" charset="0"/>
                <a:ea typeface="Helvetica Neue"/>
                <a:cs typeface="Arial" panose="020B0604020202020204" pitchFamily="34" charset="0"/>
                <a:sym typeface="Helvetica Neue"/>
                <a:hlinkClick r:id="rId4">
                  <a:extLst>
                    <a:ext uri="{A12FA001-AC4F-418D-AE19-62706E023703}">
                      <ahyp:hlinkClr xmlns:ahyp="http://schemas.microsoft.com/office/drawing/2018/hyperlinkcolor" val="tx"/>
                    </a:ext>
                  </a:extLst>
                </a:hlinkClick>
              </a:rPr>
              <a:t> </a:t>
            </a:r>
            <a:r>
              <a:rPr lang="uk" sz="1200" i="1" u="sng" dirty="0">
                <a:solidFill>
                  <a:schemeClr val="dk1"/>
                </a:solidFill>
                <a:latin typeface="Arial" panose="020B0604020202020204" pitchFamily="34" charset="0"/>
                <a:ea typeface="Helvetica Neue"/>
                <a:cs typeface="Arial" panose="020B0604020202020204" pitchFamily="34" charset="0"/>
                <a:sym typeface="Helvetica Neue"/>
                <a:hlinkClick r:id="rId4">
                  <a:extLst>
                    <a:ext uri="{A12FA001-AC4F-418D-AE19-62706E023703}">
                      <ahyp:hlinkClr xmlns:ahyp="http://schemas.microsoft.com/office/drawing/2018/hyperlinkcolor" val="tx"/>
                    </a:ext>
                  </a:extLst>
                </a:hlinkClick>
              </a:rPr>
              <a:t>Freedom House</a:t>
            </a:r>
            <a:r>
              <a:rPr lang="uk" sz="1200" i="1" dirty="0">
                <a:solidFill>
                  <a:schemeClr val="dk1"/>
                </a:solidFill>
                <a:latin typeface="Arial" panose="020B0604020202020204" pitchFamily="34" charset="0"/>
                <a:ea typeface="Helvetica Neue"/>
                <a:cs typeface="Arial" panose="020B0604020202020204" pitchFamily="34" charset="0"/>
                <a:sym typeface="Helvetica Neue"/>
              </a:rPr>
              <a:t> - починаючи з 2012 року Туреччина втратила 19 балів (з 88 до 69), а Угорщина - 31 бал (з 63 до 32). Цей рейтинг вимірює стан політичних прав та громадянських свобод в країні. Ці ж країни паралельно знижують свої позиції і в Індексі сприйняття корупції. Починаючи з 2012 року Туреччина втратила 11 балів у Індексі сприйняття корупції (з 49 до 38), а Угорщина втратила 12 балів (з 55 до 43).</a:t>
            </a:r>
            <a:endParaRPr i="1" dirty="0">
              <a:latin typeface="Arial" panose="020B0604020202020204" pitchFamily="34" charset="0"/>
              <a:ea typeface="Helvetica Neue"/>
              <a:cs typeface="Arial" panose="020B0604020202020204" pitchFamily="34" charset="0"/>
              <a:sym typeface="Helvetica Neue"/>
            </a:endParaRPr>
          </a:p>
        </p:txBody>
      </p:sp>
      <p:sp>
        <p:nvSpPr>
          <p:cNvPr id="3" name="Прямокутник 2">
            <a:extLst>
              <a:ext uri="{FF2B5EF4-FFF2-40B4-BE49-F238E27FC236}">
                <a16:creationId xmlns:a16="http://schemas.microsoft.com/office/drawing/2014/main" id="{4E28E407-1311-41DB-A382-4DB37450B197}"/>
              </a:ext>
            </a:extLst>
          </p:cNvPr>
          <p:cNvSpPr/>
          <p:nvPr/>
        </p:nvSpPr>
        <p:spPr>
          <a:xfrm>
            <a:off x="712033" y="3040678"/>
            <a:ext cx="7699067" cy="1108200"/>
          </a:xfrm>
          <a:prstGeom prst="rect">
            <a:avLst/>
          </a:prstGeom>
          <a:noFill/>
          <a:ln w="19050">
            <a:solidFill>
              <a:srgbClr val="B9D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874927" y="220748"/>
            <a:ext cx="8179133" cy="54102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ea typeface="Roboto"/>
                <a:cs typeface="Arial" panose="020B0604020202020204" pitchFamily="34" charset="0"/>
                <a:sym typeface="Roboto"/>
              </a:rPr>
              <a:t>Зв’язок корупції та демократії</a:t>
            </a:r>
            <a:endParaRPr sz="3000" b="1" dirty="0">
              <a:solidFill>
                <a:schemeClr val="lt1"/>
              </a:solidFill>
              <a:ea typeface="Roboto"/>
              <a:cs typeface="Arial" panose="020B0604020202020204" pitchFamily="34" charset="0"/>
              <a:sym typeface="Roboto"/>
            </a:endParaRPr>
          </a:p>
        </p:txBody>
      </p:sp>
      <p:pic>
        <p:nvPicPr>
          <p:cNvPr id="110" name="Google Shape;110;p19"/>
          <p:cNvPicPr preferRelativeResize="0"/>
          <p:nvPr/>
        </p:nvPicPr>
        <p:blipFill>
          <a:blip r:embed="rId3">
            <a:alphaModFix/>
          </a:blip>
          <a:stretch>
            <a:fillRect/>
          </a:stretch>
        </p:blipFill>
        <p:spPr>
          <a:xfrm>
            <a:off x="0" y="4443414"/>
            <a:ext cx="9144000" cy="700086"/>
          </a:xfrm>
          <a:prstGeom prst="rect">
            <a:avLst/>
          </a:prstGeom>
          <a:noFill/>
          <a:ln>
            <a:noFill/>
          </a:ln>
        </p:spPr>
      </p:pic>
      <p:sp>
        <p:nvSpPr>
          <p:cNvPr id="113" name="Google Shape;113;p19"/>
          <p:cNvSpPr txBox="1"/>
          <p:nvPr/>
        </p:nvSpPr>
        <p:spPr>
          <a:xfrm>
            <a:off x="5552633" y="3692764"/>
            <a:ext cx="2724905" cy="492412"/>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1000" dirty="0">
                <a:solidFill>
                  <a:schemeClr val="accent1">
                    <a:lumMod val="50000"/>
                  </a:schemeClr>
                </a:solidFill>
                <a:uFill>
                  <a:noFill/>
                </a:uFill>
                <a:latin typeface="Arial" panose="020B0604020202020204" pitchFamily="34" charset="0"/>
                <a:ea typeface="Helvetica Neue"/>
                <a:cs typeface="Arial" panose="020B0604020202020204" pitchFamily="34" charset="0"/>
                <a:sym typeface="Helvetica Neue"/>
                <a:hlinkClick r:id="rId4">
                  <a:extLst>
                    <a:ext uri="{A12FA001-AC4F-418D-AE19-62706E023703}">
                      <ahyp:hlinkClr xmlns:ahyp="http://schemas.microsoft.com/office/drawing/2018/hyperlinkcolor" val="tx"/>
                    </a:ext>
                  </a:extLst>
                </a:hlinkClick>
              </a:rPr>
              <a:t>Резолюція Ради Європи про 20 керівних принципів боротьби з корупцією</a:t>
            </a:r>
            <a:endParaRPr sz="1000" dirty="0">
              <a:solidFill>
                <a:schemeClr val="accent1">
                  <a:lumMod val="50000"/>
                </a:schemeClr>
              </a:solidFill>
              <a:latin typeface="Arial" panose="020B0604020202020204" pitchFamily="34" charset="0"/>
              <a:ea typeface="Helvetica Neue"/>
              <a:cs typeface="Arial" panose="020B0604020202020204" pitchFamily="34" charset="0"/>
              <a:sym typeface="Helvetica Neue"/>
            </a:endParaRPr>
          </a:p>
        </p:txBody>
      </p:sp>
      <p:sp>
        <p:nvSpPr>
          <p:cNvPr id="114" name="Google Shape;114;p19"/>
          <p:cNvSpPr txBox="1"/>
          <p:nvPr/>
        </p:nvSpPr>
        <p:spPr>
          <a:xfrm>
            <a:off x="1456793" y="1140574"/>
            <a:ext cx="6230411" cy="2262127"/>
          </a:xfrm>
          <a:prstGeom prst="rect">
            <a:avLst/>
          </a:prstGeom>
          <a:noFill/>
          <a:ln>
            <a:noFill/>
          </a:ln>
        </p:spPr>
        <p:txBody>
          <a:bodyPr spcFirstLastPara="1" wrap="square" lIns="91425" tIns="91425" rIns="91425" bIns="91425" anchor="t" anchorCtr="0">
            <a:spAutoFit/>
          </a:bodyPr>
          <a:lstStyle/>
          <a:p>
            <a:pPr marL="457200" lvl="0" indent="-317500" algn="just" rtl="0">
              <a:lnSpc>
                <a:spcPct val="150000"/>
              </a:lnSpc>
              <a:spcBef>
                <a:spcPts val="1200"/>
              </a:spcBef>
              <a:spcAft>
                <a:spcPts val="0"/>
              </a:spcAft>
              <a:buClr>
                <a:srgbClr val="B9D6D5"/>
              </a:buClr>
              <a:buSzPts val="14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підвищення в суспільстві рівня етичної поведінки;</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algn="just" rtl="0">
              <a:lnSpc>
                <a:spcPct val="150000"/>
              </a:lnSpc>
              <a:spcBef>
                <a:spcPts val="1000"/>
              </a:spcBef>
              <a:spcAft>
                <a:spcPts val="0"/>
              </a:spcAft>
              <a:buClr>
                <a:srgbClr val="B9D6D5"/>
              </a:buClr>
              <a:buSzPts val="14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незалежність антикорупційних органів</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algn="just" rtl="0">
              <a:lnSpc>
                <a:spcPct val="150000"/>
              </a:lnSpc>
              <a:spcBef>
                <a:spcPts val="1000"/>
              </a:spcBef>
              <a:spcAft>
                <a:spcPts val="0"/>
              </a:spcAft>
              <a:buClr>
                <a:srgbClr val="B9D6D5"/>
              </a:buClr>
              <a:buSzPts val="14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прозорість; моніторинг діяльності державних органів;</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algn="just" rtl="0">
              <a:lnSpc>
                <a:spcPct val="150000"/>
              </a:lnSpc>
              <a:spcBef>
                <a:spcPts val="1000"/>
              </a:spcBef>
              <a:spcAft>
                <a:spcPts val="0"/>
              </a:spcAft>
              <a:buClr>
                <a:srgbClr val="B9D6D5"/>
              </a:buClr>
              <a:buSzPts val="14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свобода ЗМІ;</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algn="just" rtl="0">
              <a:lnSpc>
                <a:spcPct val="150000"/>
              </a:lnSpc>
              <a:spcBef>
                <a:spcPts val="1200"/>
              </a:spcBef>
              <a:spcAft>
                <a:spcPts val="0"/>
              </a:spcAft>
              <a:buClr>
                <a:srgbClr val="B9D6D5"/>
              </a:buClr>
              <a:buSzPts val="14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закони, що передбачають боротьбу з корупцією; міжнародне співробітництво.</a:t>
            </a:r>
            <a:endParaRPr sz="1200" dirty="0">
              <a:latin typeface="Arial" panose="020B0604020202020204" pitchFamily="34" charset="0"/>
            </a:endParaRPr>
          </a:p>
        </p:txBody>
      </p:sp>
      <p:sp>
        <p:nvSpPr>
          <p:cNvPr id="5" name="Прямокутник 4">
            <a:extLst>
              <a:ext uri="{FF2B5EF4-FFF2-40B4-BE49-F238E27FC236}">
                <a16:creationId xmlns:a16="http://schemas.microsoft.com/office/drawing/2014/main" id="{86B4CE7B-1692-4A8C-B105-BE2B1CA688F1}"/>
              </a:ext>
            </a:extLst>
          </p:cNvPr>
          <p:cNvSpPr/>
          <p:nvPr/>
        </p:nvSpPr>
        <p:spPr>
          <a:xfrm>
            <a:off x="966866" y="1140574"/>
            <a:ext cx="7217764" cy="2419590"/>
          </a:xfrm>
          <a:prstGeom prst="rect">
            <a:avLst/>
          </a:prstGeom>
          <a:noFill/>
          <a:ln w="28575">
            <a:solidFill>
              <a:srgbClr val="B9D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ілка: вправо 5">
            <a:extLst>
              <a:ext uri="{FF2B5EF4-FFF2-40B4-BE49-F238E27FC236}">
                <a16:creationId xmlns:a16="http://schemas.microsoft.com/office/drawing/2014/main" id="{FE924F39-C7D5-4B37-9153-B136CEF6ADAC}"/>
              </a:ext>
            </a:extLst>
          </p:cNvPr>
          <p:cNvSpPr/>
          <p:nvPr/>
        </p:nvSpPr>
        <p:spPr>
          <a:xfrm>
            <a:off x="5295265" y="3818402"/>
            <a:ext cx="219268" cy="75178"/>
          </a:xfrm>
          <a:prstGeom prst="rightArrow">
            <a:avLst/>
          </a:prstGeom>
          <a:solidFill>
            <a:srgbClr val="B9D6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893445" y="229878"/>
            <a:ext cx="8244755" cy="738633"/>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ea typeface="Roboto"/>
                <a:cs typeface="Arial" panose="020B0604020202020204" pitchFamily="34" charset="0"/>
                <a:sym typeface="Roboto"/>
              </a:rPr>
              <a:t>Зв’язок корупції та демократії</a:t>
            </a:r>
            <a:endParaRPr sz="3000" b="1" dirty="0">
              <a:solidFill>
                <a:schemeClr val="lt1"/>
              </a:solidFill>
              <a:ea typeface="Roboto"/>
              <a:cs typeface="Arial" panose="020B0604020202020204" pitchFamily="34" charset="0"/>
              <a:sym typeface="Roboto"/>
            </a:endParaRPr>
          </a:p>
        </p:txBody>
      </p:sp>
      <p:sp>
        <p:nvSpPr>
          <p:cNvPr id="123" name="Google Shape;123;p20"/>
          <p:cNvSpPr txBox="1"/>
          <p:nvPr/>
        </p:nvSpPr>
        <p:spPr>
          <a:xfrm>
            <a:off x="6191250" y="3757354"/>
            <a:ext cx="1993380" cy="33852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1000" dirty="0">
                <a:solidFill>
                  <a:schemeClr val="accent1">
                    <a:lumMod val="50000"/>
                  </a:schemeClr>
                </a:solidFill>
                <a:uFill>
                  <a:noFill/>
                </a:uFill>
                <a:latin typeface="Arial" panose="020B0604020202020204" pitchFamily="34" charset="0"/>
                <a:cs typeface="Arial" panose="020B0604020202020204" pitchFamily="34" charset="0"/>
                <a:sym typeface="Helvetica Neue"/>
                <a:hlinkClick r:id="rId3">
                  <a:extLst>
                    <a:ext uri="{A12FA001-AC4F-418D-AE19-62706E023703}">
                      <ahyp:hlinkClr xmlns:ahyp="http://schemas.microsoft.com/office/drawing/2018/hyperlinkcolor" val="tx"/>
                    </a:ext>
                  </a:extLst>
                </a:hlinkClick>
              </a:rPr>
              <a:t>Конвенція ООН проти корупції</a:t>
            </a:r>
            <a:endParaRPr sz="1000" dirty="0">
              <a:solidFill>
                <a:schemeClr val="accent1">
                  <a:lumMod val="50000"/>
                </a:schemeClr>
              </a:solidFill>
              <a:uFill>
                <a:noFill/>
              </a:uFill>
              <a:latin typeface="Arial" panose="020B0604020202020204" pitchFamily="34" charset="0"/>
              <a:cs typeface="Arial" panose="020B0604020202020204" pitchFamily="34" charset="0"/>
              <a:sym typeface="Helvetica Neue"/>
            </a:endParaRPr>
          </a:p>
        </p:txBody>
      </p:sp>
      <p:sp>
        <p:nvSpPr>
          <p:cNvPr id="124" name="Google Shape;124;p20"/>
          <p:cNvSpPr txBox="1"/>
          <p:nvPr/>
        </p:nvSpPr>
        <p:spPr>
          <a:xfrm>
            <a:off x="1192900" y="1515713"/>
            <a:ext cx="6547750" cy="1826111"/>
          </a:xfrm>
          <a:prstGeom prst="rect">
            <a:avLst/>
          </a:prstGeom>
          <a:noFill/>
          <a:ln>
            <a:noFill/>
          </a:ln>
        </p:spPr>
        <p:txBody>
          <a:bodyPr spcFirstLastPara="1" wrap="square" lIns="91425" tIns="91425" rIns="91425" bIns="91425" anchor="t" anchorCtr="0">
            <a:spAutoFit/>
          </a:bodyPr>
          <a:lstStyle/>
          <a:p>
            <a:pPr marL="457200" lvl="0" indent="-317500" algn="just" rtl="0">
              <a:spcBef>
                <a:spcPts val="1200"/>
              </a:spcBef>
              <a:spcAft>
                <a:spcPts val="0"/>
              </a:spcAft>
              <a:buClr>
                <a:srgbClr val="B9D6D5"/>
              </a:buClr>
              <a:buSzPts val="14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публічна підзвітність;</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algn="just" rtl="0">
              <a:spcBef>
                <a:spcPts val="1000"/>
              </a:spcBef>
              <a:spcAft>
                <a:spcPts val="0"/>
              </a:spcAft>
              <a:buClr>
                <a:srgbClr val="B9D6D5"/>
              </a:buClr>
              <a:buSzPts val="14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незалежність судової влади та правоохоронних органів;</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algn="just" rtl="0">
              <a:spcBef>
                <a:spcPts val="1000"/>
              </a:spcBef>
              <a:spcAft>
                <a:spcPts val="0"/>
              </a:spcAft>
              <a:buClr>
                <a:srgbClr val="B9D6D5"/>
              </a:buClr>
              <a:buSzPts val="14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забезпечення участі громадянського суспільства, що передбачає доступ громадськості до інформації.</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algn="just" rtl="0">
              <a:spcBef>
                <a:spcPts val="1200"/>
              </a:spcBef>
              <a:spcAft>
                <a:spcPts val="0"/>
              </a:spcAft>
              <a:buClr>
                <a:srgbClr val="B9D6D5"/>
              </a:buClr>
              <a:buSzPts val="14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міжнародна співпраця</a:t>
            </a:r>
            <a:endParaRPr dirty="0">
              <a:latin typeface="Arial" panose="020B0604020202020204" pitchFamily="34" charset="0"/>
            </a:endParaRPr>
          </a:p>
        </p:txBody>
      </p:sp>
      <p:sp>
        <p:nvSpPr>
          <p:cNvPr id="9" name="Прямокутник 8">
            <a:extLst>
              <a:ext uri="{FF2B5EF4-FFF2-40B4-BE49-F238E27FC236}">
                <a16:creationId xmlns:a16="http://schemas.microsoft.com/office/drawing/2014/main" id="{7AEDE02F-D707-4CCC-9DD7-983AAC63CC30}"/>
              </a:ext>
            </a:extLst>
          </p:cNvPr>
          <p:cNvSpPr/>
          <p:nvPr/>
        </p:nvSpPr>
        <p:spPr>
          <a:xfrm>
            <a:off x="966866" y="1218974"/>
            <a:ext cx="7217764" cy="2419590"/>
          </a:xfrm>
          <a:prstGeom prst="rect">
            <a:avLst/>
          </a:prstGeom>
          <a:noFill/>
          <a:ln w="28575">
            <a:solidFill>
              <a:srgbClr val="B9D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ілка: вправо 9">
            <a:extLst>
              <a:ext uri="{FF2B5EF4-FFF2-40B4-BE49-F238E27FC236}">
                <a16:creationId xmlns:a16="http://schemas.microsoft.com/office/drawing/2014/main" id="{DB3E1524-BB95-4D86-93E4-CAC3BC0B08F5}"/>
              </a:ext>
            </a:extLst>
          </p:cNvPr>
          <p:cNvSpPr/>
          <p:nvPr/>
        </p:nvSpPr>
        <p:spPr>
          <a:xfrm>
            <a:off x="5842953" y="3889027"/>
            <a:ext cx="219268" cy="75178"/>
          </a:xfrm>
          <a:prstGeom prst="rightArrow">
            <a:avLst/>
          </a:prstGeom>
          <a:solidFill>
            <a:srgbClr val="B9D6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B7214C-E998-41E7-9923-EDC9BCC91EBE}"/>
              </a:ext>
            </a:extLst>
          </p:cNvPr>
          <p:cNvSpPr>
            <a:spLocks noGrp="1"/>
          </p:cNvSpPr>
          <p:nvPr>
            <p:ph type="title"/>
          </p:nvPr>
        </p:nvSpPr>
        <p:spPr>
          <a:xfrm>
            <a:off x="887600" y="344805"/>
            <a:ext cx="7566660" cy="541020"/>
          </a:xfrm>
        </p:spPr>
        <p:txBody>
          <a:bodyPr/>
          <a:lstStyle/>
          <a:p>
            <a:r>
              <a:rPr lang="uk-UA" dirty="0"/>
              <a:t>Рівні демократії та сприйняття корупції в Україні</a:t>
            </a:r>
            <a:endParaRPr lang="ru-RU" dirty="0"/>
          </a:p>
        </p:txBody>
      </p:sp>
      <p:pic>
        <p:nvPicPr>
          <p:cNvPr id="130" name="Google Shape;130;p21" title="Points scored"/>
          <p:cNvPicPr preferRelativeResize="0"/>
          <p:nvPr/>
        </p:nvPicPr>
        <p:blipFill rotWithShape="1">
          <a:blip r:embed="rId3">
            <a:alphaModFix/>
          </a:blip>
          <a:srcRect t="14495" b="4832"/>
          <a:stretch/>
        </p:blipFill>
        <p:spPr>
          <a:xfrm>
            <a:off x="887600" y="918888"/>
            <a:ext cx="7141975" cy="3305724"/>
          </a:xfrm>
          <a:prstGeom prst="rect">
            <a:avLst/>
          </a:prstGeom>
          <a:noFill/>
          <a:ln>
            <a:noFill/>
          </a:ln>
        </p:spPr>
      </p:pic>
    </p:spTree>
  </p:cSld>
  <p:clrMapOvr>
    <a:masterClrMapping/>
  </p:clrMapOvr>
</p:sld>
</file>

<file path=ppt/theme/theme1.xml><?xml version="1.0" encoding="utf-8"?>
<a:theme xmlns:a="http://schemas.openxmlformats.org/drawingml/2006/main" name="Презентація1">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резентація1.potx" id="{96D6AD7B-74D1-40D1-A768-61DEC996FD49}" vid="{E166343F-E5C6-42A2-AAFA-3AF86A18548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Презентація1</Template>
  <TotalTime>401</TotalTime>
  <Words>1128</Words>
  <Application>Microsoft Office PowerPoint</Application>
  <PresentationFormat>Екран (16:9)</PresentationFormat>
  <Paragraphs>92</Paragraphs>
  <Slides>16</Slides>
  <Notes>16</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16</vt:i4>
      </vt:variant>
    </vt:vector>
  </HeadingPairs>
  <TitlesOfParts>
    <vt:vector size="21" baseType="lpstr">
      <vt:lpstr>Wingdings</vt:lpstr>
      <vt:lpstr>Helvetica Neue</vt:lpstr>
      <vt:lpstr>Calibri</vt:lpstr>
      <vt:lpstr>Arial</vt:lpstr>
      <vt:lpstr>Презентація1</vt:lpstr>
      <vt:lpstr>Корупція та держава</vt:lpstr>
      <vt:lpstr>Адміністративна корупція: кейс Тяньцзінь (КНР)</vt:lpstr>
      <vt:lpstr>Принципи доброго врядування</vt:lpstr>
      <vt:lpstr>12 принципів доброго врядування</vt:lpstr>
      <vt:lpstr>Корупція в сферах функціонування державної влади</vt:lpstr>
      <vt:lpstr>Зв’язок корупції та демократії</vt:lpstr>
      <vt:lpstr>Зв’язок корупції та демократії</vt:lpstr>
      <vt:lpstr>Зв’язок корупції та демократії</vt:lpstr>
      <vt:lpstr>Рівні демократії та сприйняття корупції в Україні</vt:lpstr>
      <vt:lpstr>Презентація PowerPoint</vt:lpstr>
      <vt:lpstr>Презентація PowerPoint</vt:lpstr>
      <vt:lpstr>Корупція та економіка</vt:lpstr>
      <vt:lpstr>Корупція та національна безпека: оборонний сектор</vt:lpstr>
      <vt:lpstr>Приклад корупції в оборонному секторі: росія</vt:lpstr>
      <vt:lpstr>Корупція та національна безпека: політичні процеси та демократія </vt:lpstr>
      <vt:lpstr>Зверніть увагу як корупція в Україні грає та може грати на руку росії. Тому подумайте, чи толерування корупції українцями не допомагає російській владі?   *якщо вона ще існує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Корупція та держава</dc:title>
  <dc:creator>User</dc:creator>
  <cp:lastModifiedBy>User</cp:lastModifiedBy>
  <cp:revision>10</cp:revision>
  <dcterms:modified xsi:type="dcterms:W3CDTF">2023-06-19T06:16:31Z</dcterms:modified>
</cp:coreProperties>
</file>