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6" r:id="rId6"/>
    <p:sldId id="275" r:id="rId7"/>
    <p:sldId id="276" r:id="rId8"/>
    <p:sldId id="277" r:id="rId9"/>
    <p:sldId id="278" r:id="rId10"/>
    <p:sldId id="279" r:id="rId11"/>
    <p:sldId id="280" r:id="rId12"/>
    <p:sldId id="274"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96B41B59-A981-4867-8C9F-277D83CF6F1B}">
          <p14:sldIdLst>
            <p14:sldId id="256"/>
          </p14:sldIdLst>
        </p14:section>
        <p14:section name="Розділ без заголовка" id="{30944830-73EA-4A44-AFCF-A4CD555E4BC9}">
          <p14:sldIdLst>
            <p14:sldId id="257"/>
            <p14:sldId id="262"/>
            <p14:sldId id="263"/>
            <p14:sldId id="266"/>
            <p14:sldId id="275"/>
            <p14:sldId id="276"/>
            <p14:sldId id="277"/>
            <p14:sldId id="278"/>
            <p14:sldId id="279"/>
            <p14:sldId id="280"/>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32"/>
    <a:srgbClr val="363D48"/>
    <a:srgbClr val="4A53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57D02-51EE-4938-A705-ED9DACAE4346}" type="doc">
      <dgm:prSet loTypeId="urn:microsoft.com/office/officeart/2005/8/layout/hList7" loCatId="list" qsTypeId="urn:microsoft.com/office/officeart/2005/8/quickstyle/simple1" qsCatId="simple" csTypeId="urn:microsoft.com/office/officeart/2005/8/colors/accent1_2" csCatId="accent1" phldr="1"/>
      <dgm:spPr/>
    </dgm:pt>
    <dgm:pt modelId="{FDBE6D5C-AFD5-4C68-9116-1506406FF168}">
      <dgm:prSet phldrT="[Текст]" custT="1"/>
      <dgm:spPr/>
      <dgm:t>
        <a:bodyPr/>
        <a:lstStyle/>
        <a:p>
          <a:r>
            <a:rPr lang="uk-UA" sz="1400" b="0" i="0" u="none" dirty="0" err="1">
              <a:solidFill>
                <a:schemeClr val="bg1"/>
              </a:solidFill>
              <a:latin typeface="Times New Roman" panose="02020603050405020304" pitchFamily="18" charset="0"/>
              <a:cs typeface="Times New Roman" panose="02020603050405020304" pitchFamily="18" charset="0"/>
            </a:rPr>
            <a:t>Дигітайзери</a:t>
          </a:r>
          <a:endParaRPr lang="uk-UA" sz="1400" b="0" dirty="0">
            <a:solidFill>
              <a:schemeClr val="bg1"/>
            </a:solidFill>
            <a:latin typeface="Times New Roman" panose="02020603050405020304" pitchFamily="18" charset="0"/>
            <a:cs typeface="Times New Roman" panose="02020603050405020304" pitchFamily="18" charset="0"/>
          </a:endParaRPr>
        </a:p>
      </dgm:t>
    </dgm:pt>
    <dgm:pt modelId="{FB1646C1-DF67-453A-80EA-3B8EA3D367D9}" type="parTrans" cxnId="{01122FEE-6A14-4BB8-B758-DD9CCBD163BC}">
      <dgm:prSet/>
      <dgm:spPr/>
      <dgm:t>
        <a:bodyPr/>
        <a:lstStyle/>
        <a:p>
          <a:endParaRPr lang="uk-UA"/>
        </a:p>
      </dgm:t>
    </dgm:pt>
    <dgm:pt modelId="{52C32808-088E-40BB-A422-A2916F9BD3D3}" type="sibTrans" cxnId="{01122FEE-6A14-4BB8-B758-DD9CCBD163BC}">
      <dgm:prSet/>
      <dgm:spPr/>
      <dgm:t>
        <a:bodyPr/>
        <a:lstStyle/>
        <a:p>
          <a:endParaRPr lang="uk-UA"/>
        </a:p>
      </dgm:t>
    </dgm:pt>
    <dgm:pt modelId="{6D6920A1-AAAB-4958-B007-12D673468E7B}">
      <dgm:prSet phldrT="[Текст]" custT="1"/>
      <dgm:spPr/>
      <dgm:t>
        <a:bodyPr/>
        <a:lstStyle/>
        <a:p>
          <a:r>
            <a:rPr lang="uk-UA" sz="1400" b="0" i="0" u="none" dirty="0">
              <a:solidFill>
                <a:schemeClr val="bg1"/>
              </a:solidFill>
              <a:latin typeface="Times New Roman" panose="02020603050405020304" pitchFamily="18" charset="0"/>
              <a:cs typeface="Times New Roman" panose="02020603050405020304" pitchFamily="18" charset="0"/>
            </a:rPr>
            <a:t>Електронні геодезичні прилади</a:t>
          </a:r>
          <a:endParaRPr lang="uk-UA" sz="1400" b="0" dirty="0">
            <a:solidFill>
              <a:schemeClr val="bg1"/>
            </a:solidFill>
            <a:latin typeface="Times New Roman" panose="02020603050405020304" pitchFamily="18" charset="0"/>
            <a:cs typeface="Times New Roman" panose="02020603050405020304" pitchFamily="18" charset="0"/>
          </a:endParaRPr>
        </a:p>
      </dgm:t>
    </dgm:pt>
    <dgm:pt modelId="{10147538-2727-4508-93DD-2C4E2CBD4273}" type="parTrans" cxnId="{05DD46F1-5464-4F75-B024-86186BF07189}">
      <dgm:prSet/>
      <dgm:spPr/>
      <dgm:t>
        <a:bodyPr/>
        <a:lstStyle/>
        <a:p>
          <a:endParaRPr lang="uk-UA"/>
        </a:p>
      </dgm:t>
    </dgm:pt>
    <dgm:pt modelId="{E1B5D1BF-1F43-496B-83D4-36B78398F1AB}" type="sibTrans" cxnId="{05DD46F1-5464-4F75-B024-86186BF07189}">
      <dgm:prSet/>
      <dgm:spPr/>
      <dgm:t>
        <a:bodyPr/>
        <a:lstStyle/>
        <a:p>
          <a:endParaRPr lang="uk-UA"/>
        </a:p>
      </dgm:t>
    </dgm:pt>
    <dgm:pt modelId="{3BEDEAB7-DD7F-4130-9C66-4BB5395057D2}">
      <dgm:prSet phldrT="[Текст]" custT="1"/>
      <dgm:spPr/>
      <dgm:t>
        <a:bodyPr/>
        <a:lstStyle/>
        <a:p>
          <a:r>
            <a:rPr lang="uk-UA" sz="1400" b="0" i="0" u="none" dirty="0" err="1">
              <a:solidFill>
                <a:schemeClr val="bg1"/>
              </a:solidFill>
              <a:latin typeface="Times New Roman" panose="02020603050405020304" pitchFamily="18" charset="0"/>
              <a:cs typeface="Times New Roman" panose="02020603050405020304" pitchFamily="18" charset="0"/>
            </a:rPr>
            <a:t>Стереофотограметричні</a:t>
          </a:r>
          <a:r>
            <a:rPr lang="uk-UA" sz="1400" b="0" i="0" u="none" dirty="0">
              <a:solidFill>
                <a:schemeClr val="bg1"/>
              </a:solidFill>
              <a:latin typeface="Times New Roman" panose="02020603050405020304" pitchFamily="18" charset="0"/>
              <a:cs typeface="Times New Roman" panose="02020603050405020304" pitchFamily="18" charset="0"/>
            </a:rPr>
            <a:t> станції</a:t>
          </a:r>
          <a:endParaRPr lang="uk-UA" sz="1400" b="0" dirty="0">
            <a:solidFill>
              <a:schemeClr val="bg1"/>
            </a:solidFill>
            <a:latin typeface="Times New Roman" panose="02020603050405020304" pitchFamily="18" charset="0"/>
            <a:cs typeface="Times New Roman" panose="02020603050405020304" pitchFamily="18" charset="0"/>
          </a:endParaRPr>
        </a:p>
      </dgm:t>
    </dgm:pt>
    <dgm:pt modelId="{4843838D-CDFC-4E97-9F07-17222593E550}" type="parTrans" cxnId="{8BE49B7F-4114-40D6-95F6-F4ED1EC06EF7}">
      <dgm:prSet/>
      <dgm:spPr/>
      <dgm:t>
        <a:bodyPr/>
        <a:lstStyle/>
        <a:p>
          <a:endParaRPr lang="uk-UA"/>
        </a:p>
      </dgm:t>
    </dgm:pt>
    <dgm:pt modelId="{7F5D28A4-678D-4EC6-855C-90C8F1EA9022}" type="sibTrans" cxnId="{8BE49B7F-4114-40D6-95F6-F4ED1EC06EF7}">
      <dgm:prSet/>
      <dgm:spPr/>
      <dgm:t>
        <a:bodyPr/>
        <a:lstStyle/>
        <a:p>
          <a:endParaRPr lang="uk-UA"/>
        </a:p>
      </dgm:t>
    </dgm:pt>
    <dgm:pt modelId="{E1F7170E-E09B-448B-B216-45A19DD2DB41}">
      <dgm:prSet custT="1"/>
      <dgm:spPr/>
      <dgm:t>
        <a:bodyPr/>
        <a:lstStyle/>
        <a:p>
          <a:r>
            <a:rPr lang="uk-UA" sz="1400" b="0" dirty="0">
              <a:solidFill>
                <a:schemeClr val="bg1"/>
              </a:solidFill>
              <a:latin typeface="Times New Roman" panose="02020603050405020304" pitchFamily="18" charset="0"/>
              <a:cs typeface="Times New Roman" panose="02020603050405020304" pitchFamily="18" charset="0"/>
            </a:rPr>
            <a:t>Сканери</a:t>
          </a:r>
        </a:p>
      </dgm:t>
    </dgm:pt>
    <dgm:pt modelId="{7C5A0FAF-F166-4715-BDB2-E1D108F2972F}" type="parTrans" cxnId="{0E1F6901-C440-4956-8D88-BB5B986199E4}">
      <dgm:prSet/>
      <dgm:spPr/>
      <dgm:t>
        <a:bodyPr/>
        <a:lstStyle/>
        <a:p>
          <a:endParaRPr lang="uk-UA"/>
        </a:p>
      </dgm:t>
    </dgm:pt>
    <dgm:pt modelId="{027EEF3D-C479-4C67-847D-E0C4377A33BF}" type="sibTrans" cxnId="{0E1F6901-C440-4956-8D88-BB5B986199E4}">
      <dgm:prSet/>
      <dgm:spPr/>
      <dgm:t>
        <a:bodyPr/>
        <a:lstStyle/>
        <a:p>
          <a:endParaRPr lang="uk-UA"/>
        </a:p>
      </dgm:t>
    </dgm:pt>
    <dgm:pt modelId="{AA223592-17CA-4BA3-90E4-A4821D9FE359}">
      <dgm:prSet custT="1"/>
      <dgm:spPr/>
      <dgm:t>
        <a:bodyPr/>
        <a:lstStyle/>
        <a:p>
          <a:r>
            <a:rPr lang="en-US" sz="1400" b="0" i="0" u="none" dirty="0">
              <a:solidFill>
                <a:schemeClr val="bg1"/>
              </a:solidFill>
              <a:latin typeface="Times New Roman" panose="02020603050405020304" pitchFamily="18" charset="0"/>
              <a:cs typeface="Times New Roman" panose="02020603050405020304" pitchFamily="18" charset="0"/>
            </a:rPr>
            <a:t>GPS–</a:t>
          </a:r>
          <a:r>
            <a:rPr lang="uk-UA" sz="1400" b="0" i="0" u="none" dirty="0">
              <a:solidFill>
                <a:schemeClr val="bg1"/>
              </a:solidFill>
              <a:latin typeface="Times New Roman" panose="02020603050405020304" pitchFamily="18" charset="0"/>
              <a:cs typeface="Times New Roman" panose="02020603050405020304" pitchFamily="18" charset="0"/>
            </a:rPr>
            <a:t>приймачі</a:t>
          </a:r>
          <a:endParaRPr lang="uk-UA" sz="1400" b="0" dirty="0">
            <a:solidFill>
              <a:schemeClr val="bg1"/>
            </a:solidFill>
            <a:latin typeface="Times New Roman" panose="02020603050405020304" pitchFamily="18" charset="0"/>
            <a:cs typeface="Times New Roman" panose="02020603050405020304" pitchFamily="18" charset="0"/>
          </a:endParaRPr>
        </a:p>
      </dgm:t>
    </dgm:pt>
    <dgm:pt modelId="{238D78CB-5CA8-4E09-8D0E-891DDD7BB2AD}" type="parTrans" cxnId="{99B47658-1A50-414D-A3C6-E80817A30386}">
      <dgm:prSet/>
      <dgm:spPr/>
      <dgm:t>
        <a:bodyPr/>
        <a:lstStyle/>
        <a:p>
          <a:endParaRPr lang="uk-UA"/>
        </a:p>
      </dgm:t>
    </dgm:pt>
    <dgm:pt modelId="{C59323E5-9461-4993-B233-AC7362D3A991}" type="sibTrans" cxnId="{99B47658-1A50-414D-A3C6-E80817A30386}">
      <dgm:prSet/>
      <dgm:spPr/>
      <dgm:t>
        <a:bodyPr/>
        <a:lstStyle/>
        <a:p>
          <a:endParaRPr lang="uk-UA"/>
        </a:p>
      </dgm:t>
    </dgm:pt>
    <dgm:pt modelId="{9DFC0670-C6EF-4C19-9C37-9B69203341F0}" type="pres">
      <dgm:prSet presAssocID="{C8F57D02-51EE-4938-A705-ED9DACAE4346}" presName="Name0" presStyleCnt="0">
        <dgm:presLayoutVars>
          <dgm:dir/>
          <dgm:resizeHandles val="exact"/>
        </dgm:presLayoutVars>
      </dgm:prSet>
      <dgm:spPr/>
    </dgm:pt>
    <dgm:pt modelId="{8A7C83E9-3637-4892-813F-E089A5AFDC76}" type="pres">
      <dgm:prSet presAssocID="{C8F57D02-51EE-4938-A705-ED9DACAE4346}" presName="fgShape" presStyleLbl="fgShp" presStyleIdx="0" presStyleCnt="1"/>
      <dgm:spPr/>
    </dgm:pt>
    <dgm:pt modelId="{D184FB48-FE19-47A2-BD52-8A339D627C0F}" type="pres">
      <dgm:prSet presAssocID="{C8F57D02-51EE-4938-A705-ED9DACAE4346}" presName="linComp" presStyleCnt="0"/>
      <dgm:spPr/>
    </dgm:pt>
    <dgm:pt modelId="{A84F487C-80C2-4F84-A503-F40B9A3AD2E4}" type="pres">
      <dgm:prSet presAssocID="{FDBE6D5C-AFD5-4C68-9116-1506406FF168}" presName="compNode" presStyleCnt="0"/>
      <dgm:spPr/>
    </dgm:pt>
    <dgm:pt modelId="{15C1DD08-B9D3-4466-BEA7-8A980A9D9AB5}" type="pres">
      <dgm:prSet presAssocID="{FDBE6D5C-AFD5-4C68-9116-1506406FF168}" presName="bkgdShape" presStyleLbl="node1" presStyleIdx="0" presStyleCnt="5"/>
      <dgm:spPr/>
    </dgm:pt>
    <dgm:pt modelId="{C7FCC1C5-97D5-4721-97D5-8A1E64B1B2D8}" type="pres">
      <dgm:prSet presAssocID="{FDBE6D5C-AFD5-4C68-9116-1506406FF168}" presName="nodeTx" presStyleLbl="node1" presStyleIdx="0" presStyleCnt="5">
        <dgm:presLayoutVars>
          <dgm:bulletEnabled val="1"/>
        </dgm:presLayoutVars>
      </dgm:prSet>
      <dgm:spPr/>
    </dgm:pt>
    <dgm:pt modelId="{0810FDA0-95AB-403A-B2B1-E4F67545D782}" type="pres">
      <dgm:prSet presAssocID="{FDBE6D5C-AFD5-4C68-9116-1506406FF168}" presName="invisiNode" presStyleLbl="node1" presStyleIdx="0" presStyleCnt="5"/>
      <dgm:spPr/>
    </dgm:pt>
    <dgm:pt modelId="{A808C834-F08C-48A4-AC3D-D10CA1F68B73}" type="pres">
      <dgm:prSet presAssocID="{FDBE6D5C-AFD5-4C68-9116-1506406FF168}" presName="imagNode" presStyleLbl="fgImgPlace1" presStyleIdx="0" presStyleCnt="5" custScaleX="110903" custScaleY="94768" custLinFactNeighborX="868" custLinFactNeighborY="3064"/>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77A411F4-AEE8-4050-9129-C47C63E8D520}" type="pres">
      <dgm:prSet presAssocID="{52C32808-088E-40BB-A422-A2916F9BD3D3}" presName="sibTrans" presStyleLbl="sibTrans2D1" presStyleIdx="0" presStyleCnt="0"/>
      <dgm:spPr/>
    </dgm:pt>
    <dgm:pt modelId="{58D5BA47-3CF7-4423-ABE3-F86788BE9259}" type="pres">
      <dgm:prSet presAssocID="{E1F7170E-E09B-448B-B216-45A19DD2DB41}" presName="compNode" presStyleCnt="0"/>
      <dgm:spPr/>
    </dgm:pt>
    <dgm:pt modelId="{763154A4-4575-4C01-AF70-6794ABB30EE4}" type="pres">
      <dgm:prSet presAssocID="{E1F7170E-E09B-448B-B216-45A19DD2DB41}" presName="bkgdShape" presStyleLbl="node1" presStyleIdx="1" presStyleCnt="5"/>
      <dgm:spPr/>
    </dgm:pt>
    <dgm:pt modelId="{A346BA19-F5F8-46D2-B3A6-3E075A982F40}" type="pres">
      <dgm:prSet presAssocID="{E1F7170E-E09B-448B-B216-45A19DD2DB41}" presName="nodeTx" presStyleLbl="node1" presStyleIdx="1" presStyleCnt="5">
        <dgm:presLayoutVars>
          <dgm:bulletEnabled val="1"/>
        </dgm:presLayoutVars>
      </dgm:prSet>
      <dgm:spPr/>
    </dgm:pt>
    <dgm:pt modelId="{B0FD7431-9105-40C2-A546-978067F245D4}" type="pres">
      <dgm:prSet presAssocID="{E1F7170E-E09B-448B-B216-45A19DD2DB41}" presName="invisiNode" presStyleLbl="node1" presStyleIdx="1" presStyleCnt="5"/>
      <dgm:spPr/>
    </dgm:pt>
    <dgm:pt modelId="{14BA66D9-0A96-4F10-9235-425A67F8B5D0}" type="pres">
      <dgm:prSet presAssocID="{E1F7170E-E09B-448B-B216-45A19DD2DB41}" presName="imagNode" presStyleLbl="fgImgPlace1" presStyleIdx="1" presStyleCnt="5" custScaleX="115945" custScaleY="108248"/>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B0C4A6EF-B0E1-4A97-ABA9-D4500DF12A09}" type="pres">
      <dgm:prSet presAssocID="{027EEF3D-C479-4C67-847D-E0C4377A33BF}" presName="sibTrans" presStyleLbl="sibTrans2D1" presStyleIdx="0" presStyleCnt="0"/>
      <dgm:spPr/>
    </dgm:pt>
    <dgm:pt modelId="{37ED8C30-B69D-4D03-ADC3-BA6BB84C2EB5}" type="pres">
      <dgm:prSet presAssocID="{AA223592-17CA-4BA3-90E4-A4821D9FE359}" presName="compNode" presStyleCnt="0"/>
      <dgm:spPr/>
    </dgm:pt>
    <dgm:pt modelId="{1F93CE8F-E81E-4ABB-9358-F8A291CB7925}" type="pres">
      <dgm:prSet presAssocID="{AA223592-17CA-4BA3-90E4-A4821D9FE359}" presName="bkgdShape" presStyleLbl="node1" presStyleIdx="2" presStyleCnt="5"/>
      <dgm:spPr/>
    </dgm:pt>
    <dgm:pt modelId="{C121E40C-1C9A-4AB9-8C3E-CB8B405A1013}" type="pres">
      <dgm:prSet presAssocID="{AA223592-17CA-4BA3-90E4-A4821D9FE359}" presName="nodeTx" presStyleLbl="node1" presStyleIdx="2" presStyleCnt="5">
        <dgm:presLayoutVars>
          <dgm:bulletEnabled val="1"/>
        </dgm:presLayoutVars>
      </dgm:prSet>
      <dgm:spPr/>
    </dgm:pt>
    <dgm:pt modelId="{5B420574-7FC5-46E0-8666-173E6ED496AC}" type="pres">
      <dgm:prSet presAssocID="{AA223592-17CA-4BA3-90E4-A4821D9FE359}" presName="invisiNode" presStyleLbl="node1" presStyleIdx="2" presStyleCnt="5"/>
      <dgm:spPr/>
    </dgm:pt>
    <dgm:pt modelId="{FFBC6EE5-2540-44FB-9C36-1C9C714B83C6}" type="pres">
      <dgm:prSet presAssocID="{AA223592-17CA-4BA3-90E4-A4821D9FE359}" presName="imagNode" presStyleLbl="fgImgPlace1" presStyleIdx="2" presStyleCnt="5"/>
      <dgm:spPr>
        <a:blipFill rotWithShape="1">
          <a:blip xmlns:r="http://schemas.openxmlformats.org/officeDocument/2006/relationships" r:embed="rId3"/>
          <a:srcRect/>
          <a:stretch>
            <a:fillRect l="-7000" r="-7000"/>
          </a:stretch>
        </a:blipFill>
      </dgm:spPr>
    </dgm:pt>
    <dgm:pt modelId="{1A8FFF9A-635C-4591-BB84-DFDFA76D2398}" type="pres">
      <dgm:prSet presAssocID="{C59323E5-9461-4993-B233-AC7362D3A991}" presName="sibTrans" presStyleLbl="sibTrans2D1" presStyleIdx="0" presStyleCnt="0"/>
      <dgm:spPr/>
    </dgm:pt>
    <dgm:pt modelId="{D925216C-AA8C-4A0E-8B0D-FD1F9CEE7D55}" type="pres">
      <dgm:prSet presAssocID="{6D6920A1-AAAB-4958-B007-12D673468E7B}" presName="compNode" presStyleCnt="0"/>
      <dgm:spPr/>
    </dgm:pt>
    <dgm:pt modelId="{4CF69413-5E60-45DE-84DF-A0F9746A48E9}" type="pres">
      <dgm:prSet presAssocID="{6D6920A1-AAAB-4958-B007-12D673468E7B}" presName="bkgdShape" presStyleLbl="node1" presStyleIdx="3" presStyleCnt="5"/>
      <dgm:spPr/>
    </dgm:pt>
    <dgm:pt modelId="{F330040A-21DB-4E50-9668-96A20C67FF0B}" type="pres">
      <dgm:prSet presAssocID="{6D6920A1-AAAB-4958-B007-12D673468E7B}" presName="nodeTx" presStyleLbl="node1" presStyleIdx="3" presStyleCnt="5">
        <dgm:presLayoutVars>
          <dgm:bulletEnabled val="1"/>
        </dgm:presLayoutVars>
      </dgm:prSet>
      <dgm:spPr/>
    </dgm:pt>
    <dgm:pt modelId="{20D2A8D5-180B-4CDF-9FE8-9386CC2078DE}" type="pres">
      <dgm:prSet presAssocID="{6D6920A1-AAAB-4958-B007-12D673468E7B}" presName="invisiNode" presStyleLbl="node1" presStyleIdx="3" presStyleCnt="5"/>
      <dgm:spPr/>
    </dgm:pt>
    <dgm:pt modelId="{D234DA85-69F7-489B-9961-76CE0D7A35EE}" type="pres">
      <dgm:prSet presAssocID="{6D6920A1-AAAB-4958-B007-12D673468E7B}"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7E7E430B-2C45-481F-A561-FEAF26C327C8}" type="pres">
      <dgm:prSet presAssocID="{E1B5D1BF-1F43-496B-83D4-36B78398F1AB}" presName="sibTrans" presStyleLbl="sibTrans2D1" presStyleIdx="0" presStyleCnt="0"/>
      <dgm:spPr/>
    </dgm:pt>
    <dgm:pt modelId="{EA0B4076-6162-49D3-B8BB-E0B304AE2B3F}" type="pres">
      <dgm:prSet presAssocID="{3BEDEAB7-DD7F-4130-9C66-4BB5395057D2}" presName="compNode" presStyleCnt="0"/>
      <dgm:spPr/>
    </dgm:pt>
    <dgm:pt modelId="{A6A6F030-F057-4AC9-8533-8DF211D78351}" type="pres">
      <dgm:prSet presAssocID="{3BEDEAB7-DD7F-4130-9C66-4BB5395057D2}" presName="bkgdShape" presStyleLbl="node1" presStyleIdx="4" presStyleCnt="5"/>
      <dgm:spPr/>
    </dgm:pt>
    <dgm:pt modelId="{0443A287-DB36-46E6-85C9-6061939FC67F}" type="pres">
      <dgm:prSet presAssocID="{3BEDEAB7-DD7F-4130-9C66-4BB5395057D2}" presName="nodeTx" presStyleLbl="node1" presStyleIdx="4" presStyleCnt="5">
        <dgm:presLayoutVars>
          <dgm:bulletEnabled val="1"/>
        </dgm:presLayoutVars>
      </dgm:prSet>
      <dgm:spPr/>
    </dgm:pt>
    <dgm:pt modelId="{4BCDB8AE-B9D9-4470-8D4B-57732DBD03B8}" type="pres">
      <dgm:prSet presAssocID="{3BEDEAB7-DD7F-4130-9C66-4BB5395057D2}" presName="invisiNode" presStyleLbl="node1" presStyleIdx="4" presStyleCnt="5"/>
      <dgm:spPr/>
    </dgm:pt>
    <dgm:pt modelId="{0969A485-61E7-4102-9D6F-0618F283150B}" type="pres">
      <dgm:prSet presAssocID="{3BEDEAB7-DD7F-4130-9C66-4BB5395057D2}" presName="imagNode" presStyleLbl="fgImgPlace1" presStyleIdx="4" presStyleCnt="5"/>
      <dgm:spPr>
        <a:blipFill rotWithShape="1">
          <a:blip xmlns:r="http://schemas.openxmlformats.org/officeDocument/2006/relationships" r:embed="rId5"/>
          <a:srcRect/>
          <a:stretch>
            <a:fillRect l="-5000" r="-5000"/>
          </a:stretch>
        </a:blipFill>
      </dgm:spPr>
    </dgm:pt>
  </dgm:ptLst>
  <dgm:cxnLst>
    <dgm:cxn modelId="{0E1F6901-C440-4956-8D88-BB5B986199E4}" srcId="{C8F57D02-51EE-4938-A705-ED9DACAE4346}" destId="{E1F7170E-E09B-448B-B216-45A19DD2DB41}" srcOrd="1" destOrd="0" parTransId="{7C5A0FAF-F166-4715-BDB2-E1D108F2972F}" sibTransId="{027EEF3D-C479-4C67-847D-E0C4377A33BF}"/>
    <dgm:cxn modelId="{CE63C40E-5BBF-4F41-8DF7-7FF12F7783C0}" type="presOf" srcId="{3BEDEAB7-DD7F-4130-9C66-4BB5395057D2}" destId="{A6A6F030-F057-4AC9-8533-8DF211D78351}" srcOrd="0" destOrd="0" presId="urn:microsoft.com/office/officeart/2005/8/layout/hList7"/>
    <dgm:cxn modelId="{5E6FC111-1361-49B7-B01A-D844FA1F63B0}" type="presOf" srcId="{E1F7170E-E09B-448B-B216-45A19DD2DB41}" destId="{A346BA19-F5F8-46D2-B3A6-3E075A982F40}" srcOrd="1" destOrd="0" presId="urn:microsoft.com/office/officeart/2005/8/layout/hList7"/>
    <dgm:cxn modelId="{0725B712-FF0C-46E5-9E6A-D836255DEE8D}" type="presOf" srcId="{E1B5D1BF-1F43-496B-83D4-36B78398F1AB}" destId="{7E7E430B-2C45-481F-A561-FEAF26C327C8}" srcOrd="0" destOrd="0" presId="urn:microsoft.com/office/officeart/2005/8/layout/hList7"/>
    <dgm:cxn modelId="{9C463419-44BC-4475-A3DB-8F62976AE94B}" type="presOf" srcId="{52C32808-088E-40BB-A422-A2916F9BD3D3}" destId="{77A411F4-AEE8-4050-9129-C47C63E8D520}" srcOrd="0" destOrd="0" presId="urn:microsoft.com/office/officeart/2005/8/layout/hList7"/>
    <dgm:cxn modelId="{928CAE2D-C61F-40D5-932B-309728A722D0}" type="presOf" srcId="{AA223592-17CA-4BA3-90E4-A4821D9FE359}" destId="{1F93CE8F-E81E-4ABB-9358-F8A291CB7925}" srcOrd="0" destOrd="0" presId="urn:microsoft.com/office/officeart/2005/8/layout/hList7"/>
    <dgm:cxn modelId="{250D8C33-039C-40CC-B910-976601A5E2EC}" type="presOf" srcId="{AA223592-17CA-4BA3-90E4-A4821D9FE359}" destId="{C121E40C-1C9A-4AB9-8C3E-CB8B405A1013}" srcOrd="1" destOrd="0" presId="urn:microsoft.com/office/officeart/2005/8/layout/hList7"/>
    <dgm:cxn modelId="{05C8093C-6097-49C3-8896-FF28CBFE3752}" type="presOf" srcId="{FDBE6D5C-AFD5-4C68-9116-1506406FF168}" destId="{C7FCC1C5-97D5-4721-97D5-8A1E64B1B2D8}" srcOrd="1" destOrd="0" presId="urn:microsoft.com/office/officeart/2005/8/layout/hList7"/>
    <dgm:cxn modelId="{743B566A-30B8-4CE5-A29D-F649E390D5C9}" type="presOf" srcId="{C59323E5-9461-4993-B233-AC7362D3A991}" destId="{1A8FFF9A-635C-4591-BB84-DFDFA76D2398}" srcOrd="0" destOrd="0" presId="urn:microsoft.com/office/officeart/2005/8/layout/hList7"/>
    <dgm:cxn modelId="{33B79077-28E9-45E3-AEC4-BF3B4AB0ECB3}" type="presOf" srcId="{6D6920A1-AAAB-4958-B007-12D673468E7B}" destId="{F330040A-21DB-4E50-9668-96A20C67FF0B}" srcOrd="1" destOrd="0" presId="urn:microsoft.com/office/officeart/2005/8/layout/hList7"/>
    <dgm:cxn modelId="{99B47658-1A50-414D-A3C6-E80817A30386}" srcId="{C8F57D02-51EE-4938-A705-ED9DACAE4346}" destId="{AA223592-17CA-4BA3-90E4-A4821D9FE359}" srcOrd="2" destOrd="0" parTransId="{238D78CB-5CA8-4E09-8D0E-891DDD7BB2AD}" sibTransId="{C59323E5-9461-4993-B233-AC7362D3A991}"/>
    <dgm:cxn modelId="{8BE49B7F-4114-40D6-95F6-F4ED1EC06EF7}" srcId="{C8F57D02-51EE-4938-A705-ED9DACAE4346}" destId="{3BEDEAB7-DD7F-4130-9C66-4BB5395057D2}" srcOrd="4" destOrd="0" parTransId="{4843838D-CDFC-4E97-9F07-17222593E550}" sibTransId="{7F5D28A4-678D-4EC6-855C-90C8F1EA9022}"/>
    <dgm:cxn modelId="{E739BC7F-6FAC-4D0B-9199-9C50B40E9B89}" type="presOf" srcId="{FDBE6D5C-AFD5-4C68-9116-1506406FF168}" destId="{15C1DD08-B9D3-4466-BEA7-8A980A9D9AB5}" srcOrd="0" destOrd="0" presId="urn:microsoft.com/office/officeart/2005/8/layout/hList7"/>
    <dgm:cxn modelId="{6176F3AC-B039-49D9-8A0F-3573B43F0962}" type="presOf" srcId="{3BEDEAB7-DD7F-4130-9C66-4BB5395057D2}" destId="{0443A287-DB36-46E6-85C9-6061939FC67F}" srcOrd="1" destOrd="0" presId="urn:microsoft.com/office/officeart/2005/8/layout/hList7"/>
    <dgm:cxn modelId="{588E19BB-830A-4BB1-B9B8-3E1A84AFA064}" type="presOf" srcId="{C8F57D02-51EE-4938-A705-ED9DACAE4346}" destId="{9DFC0670-C6EF-4C19-9C37-9B69203341F0}" srcOrd="0" destOrd="0" presId="urn:microsoft.com/office/officeart/2005/8/layout/hList7"/>
    <dgm:cxn modelId="{89ECB8C3-3EA5-49AE-91BD-F9C30B296517}" type="presOf" srcId="{6D6920A1-AAAB-4958-B007-12D673468E7B}" destId="{4CF69413-5E60-45DE-84DF-A0F9746A48E9}" srcOrd="0" destOrd="0" presId="urn:microsoft.com/office/officeart/2005/8/layout/hList7"/>
    <dgm:cxn modelId="{19500BD5-928B-4CAA-9296-7809F9264CDE}" type="presOf" srcId="{027EEF3D-C479-4C67-847D-E0C4377A33BF}" destId="{B0C4A6EF-B0E1-4A97-ABA9-D4500DF12A09}" srcOrd="0" destOrd="0" presId="urn:microsoft.com/office/officeart/2005/8/layout/hList7"/>
    <dgm:cxn modelId="{069A71DA-AB8A-4CAC-B608-92E774CE4BC8}" type="presOf" srcId="{E1F7170E-E09B-448B-B216-45A19DD2DB41}" destId="{763154A4-4575-4C01-AF70-6794ABB30EE4}" srcOrd="0" destOrd="0" presId="urn:microsoft.com/office/officeart/2005/8/layout/hList7"/>
    <dgm:cxn modelId="{01122FEE-6A14-4BB8-B758-DD9CCBD163BC}" srcId="{C8F57D02-51EE-4938-A705-ED9DACAE4346}" destId="{FDBE6D5C-AFD5-4C68-9116-1506406FF168}" srcOrd="0" destOrd="0" parTransId="{FB1646C1-DF67-453A-80EA-3B8EA3D367D9}" sibTransId="{52C32808-088E-40BB-A422-A2916F9BD3D3}"/>
    <dgm:cxn modelId="{05DD46F1-5464-4F75-B024-86186BF07189}" srcId="{C8F57D02-51EE-4938-A705-ED9DACAE4346}" destId="{6D6920A1-AAAB-4958-B007-12D673468E7B}" srcOrd="3" destOrd="0" parTransId="{10147538-2727-4508-93DD-2C4E2CBD4273}" sibTransId="{E1B5D1BF-1F43-496B-83D4-36B78398F1AB}"/>
    <dgm:cxn modelId="{89AD273C-AB52-41FD-B198-39E3660DAD6E}" type="presParOf" srcId="{9DFC0670-C6EF-4C19-9C37-9B69203341F0}" destId="{8A7C83E9-3637-4892-813F-E089A5AFDC76}" srcOrd="0" destOrd="0" presId="urn:microsoft.com/office/officeart/2005/8/layout/hList7"/>
    <dgm:cxn modelId="{127C041F-5686-4A5E-86A9-C46D5574AEFD}" type="presParOf" srcId="{9DFC0670-C6EF-4C19-9C37-9B69203341F0}" destId="{D184FB48-FE19-47A2-BD52-8A339D627C0F}" srcOrd="1" destOrd="0" presId="urn:microsoft.com/office/officeart/2005/8/layout/hList7"/>
    <dgm:cxn modelId="{919C79FC-A76E-4479-AFE9-0D603138AD39}" type="presParOf" srcId="{D184FB48-FE19-47A2-BD52-8A339D627C0F}" destId="{A84F487C-80C2-4F84-A503-F40B9A3AD2E4}" srcOrd="0" destOrd="0" presId="urn:microsoft.com/office/officeart/2005/8/layout/hList7"/>
    <dgm:cxn modelId="{3A1D4681-7C7F-42F3-B5CB-62411C70A805}" type="presParOf" srcId="{A84F487C-80C2-4F84-A503-F40B9A3AD2E4}" destId="{15C1DD08-B9D3-4466-BEA7-8A980A9D9AB5}" srcOrd="0" destOrd="0" presId="urn:microsoft.com/office/officeart/2005/8/layout/hList7"/>
    <dgm:cxn modelId="{5334FB20-A385-4FE9-98BF-57C77C85253F}" type="presParOf" srcId="{A84F487C-80C2-4F84-A503-F40B9A3AD2E4}" destId="{C7FCC1C5-97D5-4721-97D5-8A1E64B1B2D8}" srcOrd="1" destOrd="0" presId="urn:microsoft.com/office/officeart/2005/8/layout/hList7"/>
    <dgm:cxn modelId="{40592E43-059D-4512-B143-EC7284F84C91}" type="presParOf" srcId="{A84F487C-80C2-4F84-A503-F40B9A3AD2E4}" destId="{0810FDA0-95AB-403A-B2B1-E4F67545D782}" srcOrd="2" destOrd="0" presId="urn:microsoft.com/office/officeart/2005/8/layout/hList7"/>
    <dgm:cxn modelId="{2EB722AD-5C0F-4649-A8C6-DC41B0F426ED}" type="presParOf" srcId="{A84F487C-80C2-4F84-A503-F40B9A3AD2E4}" destId="{A808C834-F08C-48A4-AC3D-D10CA1F68B73}" srcOrd="3" destOrd="0" presId="urn:microsoft.com/office/officeart/2005/8/layout/hList7"/>
    <dgm:cxn modelId="{F83BB5D1-2B33-48FB-B8DC-B8B45904DAD0}" type="presParOf" srcId="{D184FB48-FE19-47A2-BD52-8A339D627C0F}" destId="{77A411F4-AEE8-4050-9129-C47C63E8D520}" srcOrd="1" destOrd="0" presId="urn:microsoft.com/office/officeart/2005/8/layout/hList7"/>
    <dgm:cxn modelId="{127C1C21-2DF6-4936-BCCB-BFC3C1F22550}" type="presParOf" srcId="{D184FB48-FE19-47A2-BD52-8A339D627C0F}" destId="{58D5BA47-3CF7-4423-ABE3-F86788BE9259}" srcOrd="2" destOrd="0" presId="urn:microsoft.com/office/officeart/2005/8/layout/hList7"/>
    <dgm:cxn modelId="{2E76597B-2C36-4384-BBBD-BC4E236ADD5F}" type="presParOf" srcId="{58D5BA47-3CF7-4423-ABE3-F86788BE9259}" destId="{763154A4-4575-4C01-AF70-6794ABB30EE4}" srcOrd="0" destOrd="0" presId="urn:microsoft.com/office/officeart/2005/8/layout/hList7"/>
    <dgm:cxn modelId="{A23BDD96-DB09-4368-B2C6-E8D24CA00823}" type="presParOf" srcId="{58D5BA47-3CF7-4423-ABE3-F86788BE9259}" destId="{A346BA19-F5F8-46D2-B3A6-3E075A982F40}" srcOrd="1" destOrd="0" presId="urn:microsoft.com/office/officeart/2005/8/layout/hList7"/>
    <dgm:cxn modelId="{33A30413-4B5F-44DD-9D1B-5DC2CA71CF8C}" type="presParOf" srcId="{58D5BA47-3CF7-4423-ABE3-F86788BE9259}" destId="{B0FD7431-9105-40C2-A546-978067F245D4}" srcOrd="2" destOrd="0" presId="urn:microsoft.com/office/officeart/2005/8/layout/hList7"/>
    <dgm:cxn modelId="{40F6DFC8-8010-47DC-B908-A87510B5CF25}" type="presParOf" srcId="{58D5BA47-3CF7-4423-ABE3-F86788BE9259}" destId="{14BA66D9-0A96-4F10-9235-425A67F8B5D0}" srcOrd="3" destOrd="0" presId="urn:microsoft.com/office/officeart/2005/8/layout/hList7"/>
    <dgm:cxn modelId="{97AA328B-4E9D-4F10-B1D1-9AA5CF688E6D}" type="presParOf" srcId="{D184FB48-FE19-47A2-BD52-8A339D627C0F}" destId="{B0C4A6EF-B0E1-4A97-ABA9-D4500DF12A09}" srcOrd="3" destOrd="0" presId="urn:microsoft.com/office/officeart/2005/8/layout/hList7"/>
    <dgm:cxn modelId="{499B69FF-C2E7-4AB9-BF1E-D2675ABAB842}" type="presParOf" srcId="{D184FB48-FE19-47A2-BD52-8A339D627C0F}" destId="{37ED8C30-B69D-4D03-ADC3-BA6BB84C2EB5}" srcOrd="4" destOrd="0" presId="urn:microsoft.com/office/officeart/2005/8/layout/hList7"/>
    <dgm:cxn modelId="{11876381-167D-4D01-9B01-2A9545229EBE}" type="presParOf" srcId="{37ED8C30-B69D-4D03-ADC3-BA6BB84C2EB5}" destId="{1F93CE8F-E81E-4ABB-9358-F8A291CB7925}" srcOrd="0" destOrd="0" presId="urn:microsoft.com/office/officeart/2005/8/layout/hList7"/>
    <dgm:cxn modelId="{472D0B1B-9A10-4975-A16D-83283A30D7F2}" type="presParOf" srcId="{37ED8C30-B69D-4D03-ADC3-BA6BB84C2EB5}" destId="{C121E40C-1C9A-4AB9-8C3E-CB8B405A1013}" srcOrd="1" destOrd="0" presId="urn:microsoft.com/office/officeart/2005/8/layout/hList7"/>
    <dgm:cxn modelId="{E0C63D11-9B35-44EF-BBC9-049D7B55B4B1}" type="presParOf" srcId="{37ED8C30-B69D-4D03-ADC3-BA6BB84C2EB5}" destId="{5B420574-7FC5-46E0-8666-173E6ED496AC}" srcOrd="2" destOrd="0" presId="urn:microsoft.com/office/officeart/2005/8/layout/hList7"/>
    <dgm:cxn modelId="{5910AA5C-B161-46F0-B11E-72A9FA7FEC2A}" type="presParOf" srcId="{37ED8C30-B69D-4D03-ADC3-BA6BB84C2EB5}" destId="{FFBC6EE5-2540-44FB-9C36-1C9C714B83C6}" srcOrd="3" destOrd="0" presId="urn:microsoft.com/office/officeart/2005/8/layout/hList7"/>
    <dgm:cxn modelId="{AA6F6F1F-2B06-467B-9159-026C3D7903CB}" type="presParOf" srcId="{D184FB48-FE19-47A2-BD52-8A339D627C0F}" destId="{1A8FFF9A-635C-4591-BB84-DFDFA76D2398}" srcOrd="5" destOrd="0" presId="urn:microsoft.com/office/officeart/2005/8/layout/hList7"/>
    <dgm:cxn modelId="{CEBFB1C5-C16B-4C45-8F84-F8BC9F041036}" type="presParOf" srcId="{D184FB48-FE19-47A2-BD52-8A339D627C0F}" destId="{D925216C-AA8C-4A0E-8B0D-FD1F9CEE7D55}" srcOrd="6" destOrd="0" presId="urn:microsoft.com/office/officeart/2005/8/layout/hList7"/>
    <dgm:cxn modelId="{033E60B4-92FB-4B59-99FA-709E5AFDDD12}" type="presParOf" srcId="{D925216C-AA8C-4A0E-8B0D-FD1F9CEE7D55}" destId="{4CF69413-5E60-45DE-84DF-A0F9746A48E9}" srcOrd="0" destOrd="0" presId="urn:microsoft.com/office/officeart/2005/8/layout/hList7"/>
    <dgm:cxn modelId="{206FDB3C-22D5-4D54-A18C-3CF5E6736B78}" type="presParOf" srcId="{D925216C-AA8C-4A0E-8B0D-FD1F9CEE7D55}" destId="{F330040A-21DB-4E50-9668-96A20C67FF0B}" srcOrd="1" destOrd="0" presId="urn:microsoft.com/office/officeart/2005/8/layout/hList7"/>
    <dgm:cxn modelId="{40F4CAA2-526E-4EBE-9E34-874FF7CBF851}" type="presParOf" srcId="{D925216C-AA8C-4A0E-8B0D-FD1F9CEE7D55}" destId="{20D2A8D5-180B-4CDF-9FE8-9386CC2078DE}" srcOrd="2" destOrd="0" presId="urn:microsoft.com/office/officeart/2005/8/layout/hList7"/>
    <dgm:cxn modelId="{CC04F53C-0783-43CC-ABB1-4F961739E919}" type="presParOf" srcId="{D925216C-AA8C-4A0E-8B0D-FD1F9CEE7D55}" destId="{D234DA85-69F7-489B-9961-76CE0D7A35EE}" srcOrd="3" destOrd="0" presId="urn:microsoft.com/office/officeart/2005/8/layout/hList7"/>
    <dgm:cxn modelId="{D85CDD16-21DF-435D-8035-A27F7872DB98}" type="presParOf" srcId="{D184FB48-FE19-47A2-BD52-8A339D627C0F}" destId="{7E7E430B-2C45-481F-A561-FEAF26C327C8}" srcOrd="7" destOrd="0" presId="urn:microsoft.com/office/officeart/2005/8/layout/hList7"/>
    <dgm:cxn modelId="{57CBC266-FDB4-462A-90E9-763AE311BF3C}" type="presParOf" srcId="{D184FB48-FE19-47A2-BD52-8A339D627C0F}" destId="{EA0B4076-6162-49D3-B8BB-E0B304AE2B3F}" srcOrd="8" destOrd="0" presId="urn:microsoft.com/office/officeart/2005/8/layout/hList7"/>
    <dgm:cxn modelId="{87D29BE9-2E42-468D-9DC4-ABFA772D242A}" type="presParOf" srcId="{EA0B4076-6162-49D3-B8BB-E0B304AE2B3F}" destId="{A6A6F030-F057-4AC9-8533-8DF211D78351}" srcOrd="0" destOrd="0" presId="urn:microsoft.com/office/officeart/2005/8/layout/hList7"/>
    <dgm:cxn modelId="{27B8026E-EEC6-474E-B0D9-DE21755989E8}" type="presParOf" srcId="{EA0B4076-6162-49D3-B8BB-E0B304AE2B3F}" destId="{0443A287-DB36-46E6-85C9-6061939FC67F}" srcOrd="1" destOrd="0" presId="urn:microsoft.com/office/officeart/2005/8/layout/hList7"/>
    <dgm:cxn modelId="{4D452255-F520-4292-8776-CDE75BA455B1}" type="presParOf" srcId="{EA0B4076-6162-49D3-B8BB-E0B304AE2B3F}" destId="{4BCDB8AE-B9D9-4470-8D4B-57732DBD03B8}" srcOrd="2" destOrd="0" presId="urn:microsoft.com/office/officeart/2005/8/layout/hList7"/>
    <dgm:cxn modelId="{241AA26B-5609-44A4-A845-E83B1C2BCB03}" type="presParOf" srcId="{EA0B4076-6162-49D3-B8BB-E0B304AE2B3F}" destId="{0969A485-61E7-4102-9D6F-0618F283150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1A6AE-53C8-4629-A1BA-E1435470F6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uk-UA"/>
        </a:p>
      </dgm:t>
    </dgm:pt>
    <dgm:pt modelId="{9F1E5A16-04C9-49F3-BECE-A554CF90B3F8}">
      <dgm:prSet phldrT="[Текст]"/>
      <dgm:spPr/>
      <dgm:t>
        <a:bodyPr/>
        <a:lstStyle/>
        <a:p>
          <a:pPr indent="457200" algn="just">
            <a:lnSpc>
              <a:spcPct val="100000"/>
            </a:lnSpc>
            <a:spcAft>
              <a:spcPts val="0"/>
            </a:spcAft>
          </a:pPr>
          <a:r>
            <a:rPr lang="uk-UA" b="0" i="0" u="none" dirty="0">
              <a:latin typeface="Times New Roman" panose="02020603050405020304" pitchFamily="18" charset="0"/>
              <a:cs typeface="Times New Roman" panose="02020603050405020304" pitchFamily="18" charset="0"/>
            </a:rPr>
            <a:t>Комп'ютерна техніка і пов'язана з нею периферія належать до галузі технології, що найбільш швидко розвивається. Однак більшість фахівців відзначає, що технічні характеристики сучасних чипів наблизилися до своєї фізичної межі. Можливості зменшення розмірів транзисторів і провідників обмежені властивостями хімічних елементів і електричних зарядів. </a:t>
          </a:r>
          <a:endParaRPr lang="uk-UA" dirty="0">
            <a:latin typeface="Times New Roman" panose="02020603050405020304" pitchFamily="18" charset="0"/>
            <a:cs typeface="Times New Roman" panose="02020603050405020304" pitchFamily="18" charset="0"/>
          </a:endParaRPr>
        </a:p>
      </dgm:t>
    </dgm:pt>
    <dgm:pt modelId="{5D649882-3BC9-4F28-BBF9-3DBEC7946DDD}" type="parTrans" cxnId="{7DD5DBC4-285B-4CA2-8946-A08CDD1FB400}">
      <dgm:prSet/>
      <dgm:spPr/>
      <dgm:t>
        <a:bodyPr/>
        <a:lstStyle/>
        <a:p>
          <a:endParaRPr lang="uk-UA"/>
        </a:p>
      </dgm:t>
    </dgm:pt>
    <dgm:pt modelId="{C4CA3376-C58E-4745-AA57-1115E4CD22F8}" type="sibTrans" cxnId="{7DD5DBC4-285B-4CA2-8946-A08CDD1FB400}">
      <dgm:prSet/>
      <dgm:spPr/>
      <dgm:t>
        <a:bodyPr/>
        <a:lstStyle/>
        <a:p>
          <a:endParaRPr lang="uk-UA"/>
        </a:p>
      </dgm:t>
    </dgm:pt>
    <dgm:pt modelId="{8089FC21-2B23-4777-9A11-29BD3DF72DAE}">
      <dgm:prSet phldrT="[Текст]"/>
      <dgm:spPr/>
      <dgm:t>
        <a:bodyPr/>
        <a:lstStyle/>
        <a:p>
          <a:pPr indent="457200" algn="just">
            <a:lnSpc>
              <a:spcPct val="100000"/>
            </a:lnSpc>
            <a:spcAft>
              <a:spcPts val="0"/>
            </a:spcAft>
          </a:pPr>
          <a:r>
            <a:rPr lang="uk-UA" b="0" i="0" u="none" dirty="0">
              <a:latin typeface="Times New Roman" panose="02020603050405020304" pitchFamily="18" charset="0"/>
              <a:cs typeface="Times New Roman" panose="02020603050405020304" pitchFamily="18" charset="0"/>
            </a:rPr>
            <a:t>У багатьох лабораторіях тривають інтенсивні дослідження, що вивчають можливості застосування для збереження і зчитування інформації оптичних елементів чи органічних молекул. Безупинно збільшується щільність запису на поверхні магнітних дисків Зростає ємність змінних носіїв інформації . Для передачі зростаючих обсягів графічної інформації всередині комп'ютера і на периферійні пристрої розробляються нові швидкісні дротові і бездротові інтерфейси, удосконалюються вже існуючі технології. </a:t>
          </a:r>
          <a:endParaRPr lang="uk-UA" dirty="0">
            <a:latin typeface="Times New Roman" panose="02020603050405020304" pitchFamily="18" charset="0"/>
            <a:cs typeface="Times New Roman" panose="02020603050405020304" pitchFamily="18" charset="0"/>
          </a:endParaRPr>
        </a:p>
      </dgm:t>
    </dgm:pt>
    <dgm:pt modelId="{E500D03C-68D4-47B0-BEB9-3C8089BA1E48}" type="parTrans" cxnId="{17E14FBF-C55D-4FF2-96AB-F08B23368C27}">
      <dgm:prSet/>
      <dgm:spPr/>
      <dgm:t>
        <a:bodyPr/>
        <a:lstStyle/>
        <a:p>
          <a:endParaRPr lang="uk-UA"/>
        </a:p>
      </dgm:t>
    </dgm:pt>
    <dgm:pt modelId="{A5510112-20F9-4E9F-BC65-2FFAB8EDF3C3}" type="sibTrans" cxnId="{17E14FBF-C55D-4FF2-96AB-F08B23368C27}">
      <dgm:prSet/>
      <dgm:spPr/>
      <dgm:t>
        <a:bodyPr/>
        <a:lstStyle/>
        <a:p>
          <a:endParaRPr lang="uk-UA"/>
        </a:p>
      </dgm:t>
    </dgm:pt>
    <dgm:pt modelId="{CDB9EDAB-BE89-4D29-9BE5-AFC650C26F73}">
      <dgm:prSet phldrT="[Текст]"/>
      <dgm:spPr/>
      <dgm:t>
        <a:bodyPr/>
        <a:lstStyle/>
        <a:p>
          <a:pPr indent="457200" algn="just">
            <a:lnSpc>
              <a:spcPct val="100000"/>
            </a:lnSpc>
            <a:spcAft>
              <a:spcPts val="0"/>
            </a:spcAft>
          </a:pPr>
          <a:r>
            <a:rPr lang="uk-UA" b="0" i="0" u="none" dirty="0">
              <a:latin typeface="Times New Roman" panose="02020603050405020304" pitchFamily="18" charset="0"/>
              <a:cs typeface="Times New Roman" panose="02020603050405020304" pitchFamily="18" charset="0"/>
            </a:rPr>
            <a:t>Ще одна тенденція розвитку пов'язана з підвищенням інтегрування і зменшенням розмірів багатьох класів комплектуючих ПК. Розробляються нові типи мікросхем, що поєднують функції центрального процесора, оперативної пам'яті, контролерів введення–виведення та ін. На основі таких чипів можливе створення мобільних комп'ютерів нового покоління, що виконують функції комунікації. </a:t>
          </a:r>
          <a:endParaRPr lang="uk-UA" b="0" dirty="0">
            <a:latin typeface="Times New Roman" panose="02020603050405020304" pitchFamily="18" charset="0"/>
            <a:cs typeface="Times New Roman" panose="02020603050405020304" pitchFamily="18" charset="0"/>
          </a:endParaRPr>
        </a:p>
        <a:p>
          <a:pPr indent="457200" algn="just">
            <a:lnSpc>
              <a:spcPct val="100000"/>
            </a:lnSpc>
            <a:spcAft>
              <a:spcPts val="0"/>
            </a:spcAft>
          </a:pPr>
          <a:endParaRPr lang="uk-UA" dirty="0">
            <a:latin typeface="Times New Roman" panose="02020603050405020304" pitchFamily="18" charset="0"/>
            <a:cs typeface="Times New Roman" panose="02020603050405020304" pitchFamily="18" charset="0"/>
          </a:endParaRPr>
        </a:p>
      </dgm:t>
    </dgm:pt>
    <dgm:pt modelId="{A70D9416-5E2E-4768-838B-F218AAD2130D}" type="parTrans" cxnId="{7A04FA0A-556B-4C1A-A9B7-A7B1BF1DB9A0}">
      <dgm:prSet/>
      <dgm:spPr/>
      <dgm:t>
        <a:bodyPr/>
        <a:lstStyle/>
        <a:p>
          <a:endParaRPr lang="uk-UA"/>
        </a:p>
      </dgm:t>
    </dgm:pt>
    <dgm:pt modelId="{C6D2E28A-D1B3-4BAD-86AD-96A054957E87}" type="sibTrans" cxnId="{7A04FA0A-556B-4C1A-A9B7-A7B1BF1DB9A0}">
      <dgm:prSet/>
      <dgm:spPr/>
      <dgm:t>
        <a:bodyPr/>
        <a:lstStyle/>
        <a:p>
          <a:endParaRPr lang="uk-UA"/>
        </a:p>
      </dgm:t>
    </dgm:pt>
    <dgm:pt modelId="{061EA2C2-75B1-4F09-BE5A-FAEE37CADFE2}">
      <dgm:prSet phldrT="[Текст]"/>
      <dgm:spPr/>
      <dgm:t>
        <a:bodyPr/>
        <a:lstStyle/>
        <a:p>
          <a:pPr indent="457200" algn="just">
            <a:lnSpc>
              <a:spcPct val="100000"/>
            </a:lnSpc>
            <a:spcAft>
              <a:spcPts val="0"/>
            </a:spcAft>
          </a:pPr>
          <a:r>
            <a:rPr lang="uk-UA" b="0" i="0" u="none" dirty="0">
              <a:latin typeface="Times New Roman" panose="02020603050405020304" pitchFamily="18" charset="0"/>
              <a:cs typeface="Times New Roman" panose="02020603050405020304" pitchFamily="18" charset="0"/>
            </a:rPr>
            <a:t>Уже з'явилися пристрої, які поєднують функції ПК, мобільного телефону і приймача </a:t>
          </a:r>
          <a:r>
            <a:rPr lang="en-US" b="0" i="0" u="none" dirty="0">
              <a:latin typeface="Times New Roman" panose="02020603050405020304" pitchFamily="18" charset="0"/>
              <a:cs typeface="Times New Roman" panose="02020603050405020304" pitchFamily="18" charset="0"/>
            </a:rPr>
            <a:t>GPS. </a:t>
          </a:r>
          <a:r>
            <a:rPr lang="uk-UA" b="0" i="0" u="none" dirty="0">
              <a:latin typeface="Times New Roman" panose="02020603050405020304" pitchFamily="18" charset="0"/>
              <a:cs typeface="Times New Roman" panose="02020603050405020304" pitchFamily="18" charset="0"/>
            </a:rPr>
            <a:t>Такий пристрій здатний визначити свої координати, передати їх у найближчий сервісний центр мережею </a:t>
          </a:r>
          <a:r>
            <a:rPr lang="en-US" b="0" i="0" u="none" dirty="0">
              <a:latin typeface="Times New Roman" panose="02020603050405020304" pitchFamily="18" charset="0"/>
              <a:cs typeface="Times New Roman" panose="02020603050405020304" pitchFamily="18" charset="0"/>
            </a:rPr>
            <a:t>INTERNET, </a:t>
          </a:r>
          <a:r>
            <a:rPr lang="uk-UA" b="0" i="0" u="none" dirty="0">
              <a:latin typeface="Times New Roman" panose="02020603050405020304" pitchFamily="18" charset="0"/>
              <a:cs typeface="Times New Roman" panose="02020603050405020304" pitchFamily="18" charset="0"/>
            </a:rPr>
            <a:t>завантажити з нього відповідну карту місцевості і відобразити її на екрані з розрахунком подальшого маршруту.</a:t>
          </a:r>
          <a:endParaRPr lang="uk-UA" dirty="0">
            <a:latin typeface="Times New Roman" panose="02020603050405020304" pitchFamily="18" charset="0"/>
            <a:cs typeface="Times New Roman" panose="02020603050405020304" pitchFamily="18" charset="0"/>
          </a:endParaRPr>
        </a:p>
      </dgm:t>
    </dgm:pt>
    <dgm:pt modelId="{CDD271E9-4228-47E8-8781-3456953DB291}" type="parTrans" cxnId="{4C99B51A-13D4-4325-8661-BEB77E02E1B2}">
      <dgm:prSet/>
      <dgm:spPr/>
      <dgm:t>
        <a:bodyPr/>
        <a:lstStyle/>
        <a:p>
          <a:endParaRPr lang="uk-UA"/>
        </a:p>
      </dgm:t>
    </dgm:pt>
    <dgm:pt modelId="{656AE9F0-A43B-4E6E-84A6-A505CFCFB55F}" type="sibTrans" cxnId="{4C99B51A-13D4-4325-8661-BEB77E02E1B2}">
      <dgm:prSet/>
      <dgm:spPr/>
      <dgm:t>
        <a:bodyPr/>
        <a:lstStyle/>
        <a:p>
          <a:endParaRPr lang="uk-UA"/>
        </a:p>
      </dgm:t>
    </dgm:pt>
    <dgm:pt modelId="{1F9A77FF-1323-40E7-87C3-518B17C7EED7}" type="pres">
      <dgm:prSet presAssocID="{A571A6AE-53C8-4629-A1BA-E1435470F612}" presName="diagram" presStyleCnt="0">
        <dgm:presLayoutVars>
          <dgm:dir/>
          <dgm:resizeHandles val="exact"/>
        </dgm:presLayoutVars>
      </dgm:prSet>
      <dgm:spPr/>
    </dgm:pt>
    <dgm:pt modelId="{D1FDED4A-CC24-449A-965E-7F625CF0061C}" type="pres">
      <dgm:prSet presAssocID="{9F1E5A16-04C9-49F3-BECE-A554CF90B3F8}" presName="node" presStyleLbl="node1" presStyleIdx="0" presStyleCnt="4" custScaleX="145322">
        <dgm:presLayoutVars>
          <dgm:bulletEnabled val="1"/>
        </dgm:presLayoutVars>
      </dgm:prSet>
      <dgm:spPr/>
    </dgm:pt>
    <dgm:pt modelId="{A864F5F1-C297-416B-BE9C-F3316D4FE62A}" type="pres">
      <dgm:prSet presAssocID="{C4CA3376-C58E-4745-AA57-1115E4CD22F8}" presName="sibTrans" presStyleCnt="0"/>
      <dgm:spPr/>
    </dgm:pt>
    <dgm:pt modelId="{56064803-3283-4926-9763-57C847EF3ABD}" type="pres">
      <dgm:prSet presAssocID="{8089FC21-2B23-4777-9A11-29BD3DF72DAE}" presName="node" presStyleLbl="node1" presStyleIdx="1" presStyleCnt="4" custScaleX="145322">
        <dgm:presLayoutVars>
          <dgm:bulletEnabled val="1"/>
        </dgm:presLayoutVars>
      </dgm:prSet>
      <dgm:spPr/>
    </dgm:pt>
    <dgm:pt modelId="{53690DEB-3479-4BD0-AB13-0A49B6D3302C}" type="pres">
      <dgm:prSet presAssocID="{A5510112-20F9-4E9F-BC65-2FFAB8EDF3C3}" presName="sibTrans" presStyleCnt="0"/>
      <dgm:spPr/>
    </dgm:pt>
    <dgm:pt modelId="{0B180C65-BC79-40B9-8509-C58923265710}" type="pres">
      <dgm:prSet presAssocID="{CDB9EDAB-BE89-4D29-9BE5-AFC650C26F73}" presName="node" presStyleLbl="node1" presStyleIdx="2" presStyleCnt="4" custScaleX="145322">
        <dgm:presLayoutVars>
          <dgm:bulletEnabled val="1"/>
        </dgm:presLayoutVars>
      </dgm:prSet>
      <dgm:spPr/>
    </dgm:pt>
    <dgm:pt modelId="{C7A1DF7D-7D61-4665-8412-7EF10301571D}" type="pres">
      <dgm:prSet presAssocID="{C6D2E28A-D1B3-4BAD-86AD-96A054957E87}" presName="sibTrans" presStyleCnt="0"/>
      <dgm:spPr/>
    </dgm:pt>
    <dgm:pt modelId="{AC29810B-2D1D-4D6E-B889-2746848386CA}" type="pres">
      <dgm:prSet presAssocID="{061EA2C2-75B1-4F09-BE5A-FAEE37CADFE2}" presName="node" presStyleLbl="node1" presStyleIdx="3" presStyleCnt="4" custScaleX="145322">
        <dgm:presLayoutVars>
          <dgm:bulletEnabled val="1"/>
        </dgm:presLayoutVars>
      </dgm:prSet>
      <dgm:spPr/>
    </dgm:pt>
  </dgm:ptLst>
  <dgm:cxnLst>
    <dgm:cxn modelId="{7A04FA0A-556B-4C1A-A9B7-A7B1BF1DB9A0}" srcId="{A571A6AE-53C8-4629-A1BA-E1435470F612}" destId="{CDB9EDAB-BE89-4D29-9BE5-AFC650C26F73}" srcOrd="2" destOrd="0" parTransId="{A70D9416-5E2E-4768-838B-F218AAD2130D}" sibTransId="{C6D2E28A-D1B3-4BAD-86AD-96A054957E87}"/>
    <dgm:cxn modelId="{4C99B51A-13D4-4325-8661-BEB77E02E1B2}" srcId="{A571A6AE-53C8-4629-A1BA-E1435470F612}" destId="{061EA2C2-75B1-4F09-BE5A-FAEE37CADFE2}" srcOrd="3" destOrd="0" parTransId="{CDD271E9-4228-47E8-8781-3456953DB291}" sibTransId="{656AE9F0-A43B-4E6E-84A6-A505CFCFB55F}"/>
    <dgm:cxn modelId="{0FE3833D-AC35-46DD-BF17-BFDF7BE08FD7}" type="presOf" srcId="{CDB9EDAB-BE89-4D29-9BE5-AFC650C26F73}" destId="{0B180C65-BC79-40B9-8509-C58923265710}" srcOrd="0" destOrd="0" presId="urn:microsoft.com/office/officeart/2005/8/layout/default"/>
    <dgm:cxn modelId="{5464B55C-413F-4548-B4DA-CC7AF3055616}" type="presOf" srcId="{9F1E5A16-04C9-49F3-BECE-A554CF90B3F8}" destId="{D1FDED4A-CC24-449A-965E-7F625CF0061C}" srcOrd="0" destOrd="0" presId="urn:microsoft.com/office/officeart/2005/8/layout/default"/>
    <dgm:cxn modelId="{63D2936F-9A12-4FF1-99F5-145173ABBE93}" type="presOf" srcId="{A571A6AE-53C8-4629-A1BA-E1435470F612}" destId="{1F9A77FF-1323-40E7-87C3-518B17C7EED7}" srcOrd="0" destOrd="0" presId="urn:microsoft.com/office/officeart/2005/8/layout/default"/>
    <dgm:cxn modelId="{B1889B7B-94EC-4F22-A8D6-DC758237611D}" type="presOf" srcId="{061EA2C2-75B1-4F09-BE5A-FAEE37CADFE2}" destId="{AC29810B-2D1D-4D6E-B889-2746848386CA}" srcOrd="0" destOrd="0" presId="urn:microsoft.com/office/officeart/2005/8/layout/default"/>
    <dgm:cxn modelId="{17E14FBF-C55D-4FF2-96AB-F08B23368C27}" srcId="{A571A6AE-53C8-4629-A1BA-E1435470F612}" destId="{8089FC21-2B23-4777-9A11-29BD3DF72DAE}" srcOrd="1" destOrd="0" parTransId="{E500D03C-68D4-47B0-BEB9-3C8089BA1E48}" sibTransId="{A5510112-20F9-4E9F-BC65-2FFAB8EDF3C3}"/>
    <dgm:cxn modelId="{7DD5DBC4-285B-4CA2-8946-A08CDD1FB400}" srcId="{A571A6AE-53C8-4629-A1BA-E1435470F612}" destId="{9F1E5A16-04C9-49F3-BECE-A554CF90B3F8}" srcOrd="0" destOrd="0" parTransId="{5D649882-3BC9-4F28-BBF9-3DBEC7946DDD}" sibTransId="{C4CA3376-C58E-4745-AA57-1115E4CD22F8}"/>
    <dgm:cxn modelId="{6492D0DA-C2ED-4FD4-AEA4-1CC87BED50F9}" type="presOf" srcId="{8089FC21-2B23-4777-9A11-29BD3DF72DAE}" destId="{56064803-3283-4926-9763-57C847EF3ABD}" srcOrd="0" destOrd="0" presId="urn:microsoft.com/office/officeart/2005/8/layout/default"/>
    <dgm:cxn modelId="{80FD4084-3DD7-49CA-AED9-04683A12D5F1}" type="presParOf" srcId="{1F9A77FF-1323-40E7-87C3-518B17C7EED7}" destId="{D1FDED4A-CC24-449A-965E-7F625CF0061C}" srcOrd="0" destOrd="0" presId="urn:microsoft.com/office/officeart/2005/8/layout/default"/>
    <dgm:cxn modelId="{3FB7FBA7-3A8F-4A7F-B3E3-AB2BE07C3E69}" type="presParOf" srcId="{1F9A77FF-1323-40E7-87C3-518B17C7EED7}" destId="{A864F5F1-C297-416B-BE9C-F3316D4FE62A}" srcOrd="1" destOrd="0" presId="urn:microsoft.com/office/officeart/2005/8/layout/default"/>
    <dgm:cxn modelId="{BB5F12C9-92DD-425D-A47C-44838D2D7FBF}" type="presParOf" srcId="{1F9A77FF-1323-40E7-87C3-518B17C7EED7}" destId="{56064803-3283-4926-9763-57C847EF3ABD}" srcOrd="2" destOrd="0" presId="urn:microsoft.com/office/officeart/2005/8/layout/default"/>
    <dgm:cxn modelId="{6B520496-D7CD-434F-9480-EB7EC68B8531}" type="presParOf" srcId="{1F9A77FF-1323-40E7-87C3-518B17C7EED7}" destId="{53690DEB-3479-4BD0-AB13-0A49B6D3302C}" srcOrd="3" destOrd="0" presId="urn:microsoft.com/office/officeart/2005/8/layout/default"/>
    <dgm:cxn modelId="{1ECD63DB-DB26-4F49-BA1B-F5170939BF1C}" type="presParOf" srcId="{1F9A77FF-1323-40E7-87C3-518B17C7EED7}" destId="{0B180C65-BC79-40B9-8509-C58923265710}" srcOrd="4" destOrd="0" presId="urn:microsoft.com/office/officeart/2005/8/layout/default"/>
    <dgm:cxn modelId="{9949D573-52A9-40E6-8E99-0CCFCAC332B5}" type="presParOf" srcId="{1F9A77FF-1323-40E7-87C3-518B17C7EED7}" destId="{C7A1DF7D-7D61-4665-8412-7EF10301571D}" srcOrd="5" destOrd="0" presId="urn:microsoft.com/office/officeart/2005/8/layout/default"/>
    <dgm:cxn modelId="{D57DDDAA-DBCA-4A45-9064-F225099B2408}" type="presParOf" srcId="{1F9A77FF-1323-40E7-87C3-518B17C7EED7}" destId="{AC29810B-2D1D-4D6E-B889-2746848386C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1DD08-B9D3-4466-BEA7-8A980A9D9AB5}">
      <dsp:nvSpPr>
        <dsp:cNvPr id="0" name=""/>
        <dsp:cNvSpPr/>
      </dsp:nvSpPr>
      <dsp:spPr>
        <a:xfrm>
          <a:off x="0"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0" i="0" u="none" kern="1200" dirty="0" err="1">
              <a:solidFill>
                <a:schemeClr val="bg1"/>
              </a:solidFill>
              <a:latin typeface="Times New Roman" panose="02020603050405020304" pitchFamily="18" charset="0"/>
              <a:cs typeface="Times New Roman" panose="02020603050405020304" pitchFamily="18" charset="0"/>
            </a:rPr>
            <a:t>Дигітайзери</a:t>
          </a:r>
          <a:endParaRPr lang="uk-UA" sz="1400" b="0" kern="1200" dirty="0">
            <a:solidFill>
              <a:schemeClr val="bg1"/>
            </a:solidFill>
            <a:latin typeface="Times New Roman" panose="02020603050405020304" pitchFamily="18" charset="0"/>
            <a:cs typeface="Times New Roman" panose="02020603050405020304" pitchFamily="18" charset="0"/>
          </a:endParaRPr>
        </a:p>
      </dsp:txBody>
      <dsp:txXfrm>
        <a:off x="0" y="1740535"/>
        <a:ext cx="2053828" cy="1740535"/>
      </dsp:txXfrm>
    </dsp:sp>
    <dsp:sp modelId="{A808C834-F08C-48A4-AC3D-D10CA1F68B73}">
      <dsp:nvSpPr>
        <dsp:cNvPr id="0" name=""/>
        <dsp:cNvSpPr/>
      </dsp:nvSpPr>
      <dsp:spPr>
        <a:xfrm>
          <a:off x="236001" y="343383"/>
          <a:ext cx="1606979" cy="13731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3154A4-4575-4C01-AF70-6794ABB30EE4}">
      <dsp:nvSpPr>
        <dsp:cNvPr id="0" name=""/>
        <dsp:cNvSpPr/>
      </dsp:nvSpPr>
      <dsp:spPr>
        <a:xfrm>
          <a:off x="2115442"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0" kern="1200" dirty="0">
              <a:solidFill>
                <a:schemeClr val="bg1"/>
              </a:solidFill>
              <a:latin typeface="Times New Roman" panose="02020603050405020304" pitchFamily="18" charset="0"/>
              <a:cs typeface="Times New Roman" panose="02020603050405020304" pitchFamily="18" charset="0"/>
            </a:rPr>
            <a:t>Сканери</a:t>
          </a:r>
        </a:p>
      </dsp:txBody>
      <dsp:txXfrm>
        <a:off x="2115442" y="1740535"/>
        <a:ext cx="2053828" cy="1740535"/>
      </dsp:txXfrm>
    </dsp:sp>
    <dsp:sp modelId="{14BA66D9-0A96-4F10-9235-425A67F8B5D0}">
      <dsp:nvSpPr>
        <dsp:cNvPr id="0" name=""/>
        <dsp:cNvSpPr/>
      </dsp:nvSpPr>
      <dsp:spPr>
        <a:xfrm>
          <a:off x="2302338" y="201323"/>
          <a:ext cx="1680037" cy="15685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93CE8F-E81E-4ABB-9358-F8A291CB7925}">
      <dsp:nvSpPr>
        <dsp:cNvPr id="0" name=""/>
        <dsp:cNvSpPr/>
      </dsp:nvSpPr>
      <dsp:spPr>
        <a:xfrm>
          <a:off x="4230885"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bg1"/>
              </a:solidFill>
              <a:latin typeface="Times New Roman" panose="02020603050405020304" pitchFamily="18" charset="0"/>
              <a:cs typeface="Times New Roman" panose="02020603050405020304" pitchFamily="18" charset="0"/>
            </a:rPr>
            <a:t>GPS–</a:t>
          </a:r>
          <a:r>
            <a:rPr lang="uk-UA" sz="1400" b="0" i="0" u="none" kern="1200" dirty="0">
              <a:solidFill>
                <a:schemeClr val="bg1"/>
              </a:solidFill>
              <a:latin typeface="Times New Roman" panose="02020603050405020304" pitchFamily="18" charset="0"/>
              <a:cs typeface="Times New Roman" panose="02020603050405020304" pitchFamily="18" charset="0"/>
            </a:rPr>
            <a:t>приймачі</a:t>
          </a:r>
          <a:endParaRPr lang="uk-UA" sz="1400" b="0" kern="1200" dirty="0">
            <a:solidFill>
              <a:schemeClr val="bg1"/>
            </a:solidFill>
            <a:latin typeface="Times New Roman" panose="02020603050405020304" pitchFamily="18" charset="0"/>
            <a:cs typeface="Times New Roman" panose="02020603050405020304" pitchFamily="18" charset="0"/>
          </a:endParaRPr>
        </a:p>
      </dsp:txBody>
      <dsp:txXfrm>
        <a:off x="4230885" y="1740535"/>
        <a:ext cx="2053828" cy="1740535"/>
      </dsp:txXfrm>
    </dsp:sp>
    <dsp:sp modelId="{FFBC6EE5-2540-44FB-9C36-1C9C714B83C6}">
      <dsp:nvSpPr>
        <dsp:cNvPr id="0" name=""/>
        <dsp:cNvSpPr/>
      </dsp:nvSpPr>
      <dsp:spPr>
        <a:xfrm>
          <a:off x="4533302" y="261080"/>
          <a:ext cx="1448995" cy="1448995"/>
        </a:xfrm>
        <a:prstGeom prst="ellipse">
          <a:avLst/>
        </a:prstGeom>
        <a:blipFill rotWithShape="1">
          <a:blip xmlns:r="http://schemas.openxmlformats.org/officeDocument/2006/relationships" r:embed="rId3"/>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F69413-5E60-45DE-84DF-A0F9746A48E9}">
      <dsp:nvSpPr>
        <dsp:cNvPr id="0" name=""/>
        <dsp:cNvSpPr/>
      </dsp:nvSpPr>
      <dsp:spPr>
        <a:xfrm>
          <a:off x="6346328"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0" i="0" u="none" kern="1200" dirty="0">
              <a:solidFill>
                <a:schemeClr val="bg1"/>
              </a:solidFill>
              <a:latin typeface="Times New Roman" panose="02020603050405020304" pitchFamily="18" charset="0"/>
              <a:cs typeface="Times New Roman" panose="02020603050405020304" pitchFamily="18" charset="0"/>
            </a:rPr>
            <a:t>Електронні геодезичні прилади</a:t>
          </a:r>
          <a:endParaRPr lang="uk-UA" sz="1400" b="0" kern="1200" dirty="0">
            <a:solidFill>
              <a:schemeClr val="bg1"/>
            </a:solidFill>
            <a:latin typeface="Times New Roman" panose="02020603050405020304" pitchFamily="18" charset="0"/>
            <a:cs typeface="Times New Roman" panose="02020603050405020304" pitchFamily="18" charset="0"/>
          </a:endParaRPr>
        </a:p>
      </dsp:txBody>
      <dsp:txXfrm>
        <a:off x="6346328" y="1740535"/>
        <a:ext cx="2053828" cy="1740535"/>
      </dsp:txXfrm>
    </dsp:sp>
    <dsp:sp modelId="{D234DA85-69F7-489B-9961-76CE0D7A35EE}">
      <dsp:nvSpPr>
        <dsp:cNvPr id="0" name=""/>
        <dsp:cNvSpPr/>
      </dsp:nvSpPr>
      <dsp:spPr>
        <a:xfrm>
          <a:off x="6648745"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6F030-F057-4AC9-8533-8DF211D78351}">
      <dsp:nvSpPr>
        <dsp:cNvPr id="0" name=""/>
        <dsp:cNvSpPr/>
      </dsp:nvSpPr>
      <dsp:spPr>
        <a:xfrm>
          <a:off x="8461771"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0" i="0" u="none" kern="1200" dirty="0" err="1">
              <a:solidFill>
                <a:schemeClr val="bg1"/>
              </a:solidFill>
              <a:latin typeface="Times New Roman" panose="02020603050405020304" pitchFamily="18" charset="0"/>
              <a:cs typeface="Times New Roman" panose="02020603050405020304" pitchFamily="18" charset="0"/>
            </a:rPr>
            <a:t>Стереофотограметричні</a:t>
          </a:r>
          <a:r>
            <a:rPr lang="uk-UA" sz="1400" b="0" i="0" u="none" kern="1200" dirty="0">
              <a:solidFill>
                <a:schemeClr val="bg1"/>
              </a:solidFill>
              <a:latin typeface="Times New Roman" panose="02020603050405020304" pitchFamily="18" charset="0"/>
              <a:cs typeface="Times New Roman" panose="02020603050405020304" pitchFamily="18" charset="0"/>
            </a:rPr>
            <a:t> станції</a:t>
          </a:r>
          <a:endParaRPr lang="uk-UA" sz="1400" b="0" kern="1200" dirty="0">
            <a:solidFill>
              <a:schemeClr val="bg1"/>
            </a:solidFill>
            <a:latin typeface="Times New Roman" panose="02020603050405020304" pitchFamily="18" charset="0"/>
            <a:cs typeface="Times New Roman" panose="02020603050405020304" pitchFamily="18" charset="0"/>
          </a:endParaRPr>
        </a:p>
      </dsp:txBody>
      <dsp:txXfrm>
        <a:off x="8461771" y="1740535"/>
        <a:ext cx="2053828" cy="1740535"/>
      </dsp:txXfrm>
    </dsp:sp>
    <dsp:sp modelId="{0969A485-61E7-4102-9D6F-0618F283150B}">
      <dsp:nvSpPr>
        <dsp:cNvPr id="0" name=""/>
        <dsp:cNvSpPr/>
      </dsp:nvSpPr>
      <dsp:spPr>
        <a:xfrm>
          <a:off x="8764188" y="261080"/>
          <a:ext cx="1448995" cy="1448995"/>
        </a:xfrm>
        <a:prstGeom prst="ellipse">
          <a:avLst/>
        </a:prstGeom>
        <a:blipFill rotWithShape="1">
          <a:blip xmlns:r="http://schemas.openxmlformats.org/officeDocument/2006/relationships" r:embed="rId5"/>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C83E9-3637-4892-813F-E089A5AFDC76}">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ED4A-CC24-449A-965E-7F625CF0061C}">
      <dsp:nvSpPr>
        <dsp:cNvPr id="0" name=""/>
        <dsp:cNvSpPr/>
      </dsp:nvSpPr>
      <dsp:spPr>
        <a:xfrm>
          <a:off x="233128" y="2975"/>
          <a:ext cx="4857540"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457200" algn="just" defTabSz="622300">
            <a:lnSpc>
              <a:spcPct val="100000"/>
            </a:lnSpc>
            <a:spcBef>
              <a:spcPct val="0"/>
            </a:spcBef>
            <a:spcAft>
              <a:spcPts val="0"/>
            </a:spcAft>
            <a:buNone/>
          </a:pPr>
          <a:r>
            <a:rPr lang="uk-UA" sz="1400" b="0" i="0" u="none" kern="1200" dirty="0">
              <a:latin typeface="Times New Roman" panose="02020603050405020304" pitchFamily="18" charset="0"/>
              <a:cs typeface="Times New Roman" panose="02020603050405020304" pitchFamily="18" charset="0"/>
            </a:rPr>
            <a:t>Комп'ютерна техніка і пов'язана з нею периферія належать до галузі технології, що найбільш швидко розвивається. Однак більшість фахівців відзначає, що технічні характеристики сучасних чипів наблизилися до своєї фізичної межі. Можливості зменшення розмірів транзисторів і провідників обмежені властивостями хімічних елементів і електричних зарядів. </a:t>
          </a:r>
          <a:endParaRPr lang="uk-UA" sz="1400" kern="1200" dirty="0">
            <a:latin typeface="Times New Roman" panose="02020603050405020304" pitchFamily="18" charset="0"/>
            <a:cs typeface="Times New Roman" panose="02020603050405020304" pitchFamily="18" charset="0"/>
          </a:endParaRPr>
        </a:p>
      </dsp:txBody>
      <dsp:txXfrm>
        <a:off x="233128" y="2975"/>
        <a:ext cx="4857540" cy="2005563"/>
      </dsp:txXfrm>
    </dsp:sp>
    <dsp:sp modelId="{56064803-3283-4926-9763-57C847EF3ABD}">
      <dsp:nvSpPr>
        <dsp:cNvPr id="0" name=""/>
        <dsp:cNvSpPr/>
      </dsp:nvSpPr>
      <dsp:spPr>
        <a:xfrm>
          <a:off x="5424930" y="2975"/>
          <a:ext cx="4857540"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457200" algn="just" defTabSz="622300">
            <a:lnSpc>
              <a:spcPct val="100000"/>
            </a:lnSpc>
            <a:spcBef>
              <a:spcPct val="0"/>
            </a:spcBef>
            <a:spcAft>
              <a:spcPts val="0"/>
            </a:spcAft>
            <a:buNone/>
          </a:pPr>
          <a:r>
            <a:rPr lang="uk-UA" sz="1400" b="0" i="0" u="none" kern="1200" dirty="0">
              <a:latin typeface="Times New Roman" panose="02020603050405020304" pitchFamily="18" charset="0"/>
              <a:cs typeface="Times New Roman" panose="02020603050405020304" pitchFamily="18" charset="0"/>
            </a:rPr>
            <a:t>У багатьох лабораторіях тривають інтенсивні дослідження, що вивчають можливості застосування для збереження і зчитування інформації оптичних елементів чи органічних молекул. Безупинно збільшується щільність запису на поверхні магнітних дисків Зростає ємність змінних носіїв інформації . Для передачі зростаючих обсягів графічної інформації всередині комп'ютера і на периферійні пристрої розробляються нові швидкісні дротові і бездротові інтерфейси, удосконалюються вже існуючі технології. </a:t>
          </a:r>
          <a:endParaRPr lang="uk-UA" sz="1400" kern="1200" dirty="0">
            <a:latin typeface="Times New Roman" panose="02020603050405020304" pitchFamily="18" charset="0"/>
            <a:cs typeface="Times New Roman" panose="02020603050405020304" pitchFamily="18" charset="0"/>
          </a:endParaRPr>
        </a:p>
      </dsp:txBody>
      <dsp:txXfrm>
        <a:off x="5424930" y="2975"/>
        <a:ext cx="4857540" cy="2005563"/>
      </dsp:txXfrm>
    </dsp:sp>
    <dsp:sp modelId="{0B180C65-BC79-40B9-8509-C58923265710}">
      <dsp:nvSpPr>
        <dsp:cNvPr id="0" name=""/>
        <dsp:cNvSpPr/>
      </dsp:nvSpPr>
      <dsp:spPr>
        <a:xfrm>
          <a:off x="233128" y="2342799"/>
          <a:ext cx="4857540"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457200" algn="just" defTabSz="622300">
            <a:lnSpc>
              <a:spcPct val="100000"/>
            </a:lnSpc>
            <a:spcBef>
              <a:spcPct val="0"/>
            </a:spcBef>
            <a:spcAft>
              <a:spcPts val="0"/>
            </a:spcAft>
            <a:buNone/>
          </a:pPr>
          <a:r>
            <a:rPr lang="uk-UA" sz="1400" b="0" i="0" u="none" kern="1200" dirty="0">
              <a:latin typeface="Times New Roman" panose="02020603050405020304" pitchFamily="18" charset="0"/>
              <a:cs typeface="Times New Roman" panose="02020603050405020304" pitchFamily="18" charset="0"/>
            </a:rPr>
            <a:t>Ще одна тенденція розвитку пов'язана з підвищенням інтегрування і зменшенням розмірів багатьох класів комплектуючих ПК. Розробляються нові типи мікросхем, що поєднують функції центрального процесора, оперативної пам'яті, контролерів введення–виведення та ін. На основі таких чипів можливе створення мобільних комп'ютерів нового покоління, що виконують функції комунікації. </a:t>
          </a:r>
          <a:endParaRPr lang="uk-UA" sz="1400" b="0" kern="1200" dirty="0">
            <a:latin typeface="Times New Roman" panose="02020603050405020304" pitchFamily="18" charset="0"/>
            <a:cs typeface="Times New Roman" panose="02020603050405020304" pitchFamily="18" charset="0"/>
          </a:endParaRPr>
        </a:p>
        <a:p>
          <a:pPr marL="0" lvl="0" indent="457200" algn="just" defTabSz="622300">
            <a:lnSpc>
              <a:spcPct val="100000"/>
            </a:lnSpc>
            <a:spcBef>
              <a:spcPct val="0"/>
            </a:spcBef>
            <a:spcAft>
              <a:spcPts val="0"/>
            </a:spcAft>
            <a:buNone/>
          </a:pPr>
          <a:endParaRPr lang="uk-UA" sz="1400" kern="1200" dirty="0">
            <a:latin typeface="Times New Roman" panose="02020603050405020304" pitchFamily="18" charset="0"/>
            <a:cs typeface="Times New Roman" panose="02020603050405020304" pitchFamily="18" charset="0"/>
          </a:endParaRPr>
        </a:p>
      </dsp:txBody>
      <dsp:txXfrm>
        <a:off x="233128" y="2342799"/>
        <a:ext cx="4857540" cy="2005563"/>
      </dsp:txXfrm>
    </dsp:sp>
    <dsp:sp modelId="{AC29810B-2D1D-4D6E-B889-2746848386CA}">
      <dsp:nvSpPr>
        <dsp:cNvPr id="0" name=""/>
        <dsp:cNvSpPr/>
      </dsp:nvSpPr>
      <dsp:spPr>
        <a:xfrm>
          <a:off x="5424930" y="2342799"/>
          <a:ext cx="4857540"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457200" algn="just" defTabSz="622300">
            <a:lnSpc>
              <a:spcPct val="100000"/>
            </a:lnSpc>
            <a:spcBef>
              <a:spcPct val="0"/>
            </a:spcBef>
            <a:spcAft>
              <a:spcPts val="0"/>
            </a:spcAft>
            <a:buNone/>
          </a:pPr>
          <a:r>
            <a:rPr lang="uk-UA" sz="1400" b="0" i="0" u="none" kern="1200" dirty="0">
              <a:latin typeface="Times New Roman" panose="02020603050405020304" pitchFamily="18" charset="0"/>
              <a:cs typeface="Times New Roman" panose="02020603050405020304" pitchFamily="18" charset="0"/>
            </a:rPr>
            <a:t>Уже з'явилися пристрої, які поєднують функції ПК, мобільного телефону і приймача </a:t>
          </a:r>
          <a:r>
            <a:rPr lang="en-US" sz="1400" b="0" i="0" u="none" kern="1200" dirty="0">
              <a:latin typeface="Times New Roman" panose="02020603050405020304" pitchFamily="18" charset="0"/>
              <a:cs typeface="Times New Roman" panose="02020603050405020304" pitchFamily="18" charset="0"/>
            </a:rPr>
            <a:t>GPS. </a:t>
          </a:r>
          <a:r>
            <a:rPr lang="uk-UA" sz="1400" b="0" i="0" u="none" kern="1200" dirty="0">
              <a:latin typeface="Times New Roman" panose="02020603050405020304" pitchFamily="18" charset="0"/>
              <a:cs typeface="Times New Roman" panose="02020603050405020304" pitchFamily="18" charset="0"/>
            </a:rPr>
            <a:t>Такий пристрій здатний визначити свої координати, передати їх у найближчий сервісний центр мережею </a:t>
          </a:r>
          <a:r>
            <a:rPr lang="en-US" sz="1400" b="0" i="0" u="none" kern="1200" dirty="0">
              <a:latin typeface="Times New Roman" panose="02020603050405020304" pitchFamily="18" charset="0"/>
              <a:cs typeface="Times New Roman" panose="02020603050405020304" pitchFamily="18" charset="0"/>
            </a:rPr>
            <a:t>INTERNET, </a:t>
          </a:r>
          <a:r>
            <a:rPr lang="uk-UA" sz="1400" b="0" i="0" u="none" kern="1200" dirty="0">
              <a:latin typeface="Times New Roman" panose="02020603050405020304" pitchFamily="18" charset="0"/>
              <a:cs typeface="Times New Roman" panose="02020603050405020304" pitchFamily="18" charset="0"/>
            </a:rPr>
            <a:t>завантажити з нього відповідну карту місцевості і відобразити її на екрані з розрахунком подальшого маршруту.</a:t>
          </a:r>
          <a:endParaRPr lang="uk-UA" sz="1400" kern="1200" dirty="0">
            <a:latin typeface="Times New Roman" panose="02020603050405020304" pitchFamily="18" charset="0"/>
            <a:cs typeface="Times New Roman" panose="02020603050405020304" pitchFamily="18" charset="0"/>
          </a:endParaRPr>
        </a:p>
      </dsp:txBody>
      <dsp:txXfrm>
        <a:off x="5424930" y="2342799"/>
        <a:ext cx="4857540"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CBD4333-8765-4373-994B-B2C4CD30C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1202E359-43A8-4663-B374-AFF6F46EDCE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F17E991-6BF7-42FB-BD5A-381824A00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A2ACFB8-7506-482D-B231-C980C2D8F442}"/>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5" name="Нижний колонтитул 4">
            <a:extLst>
              <a:ext uri="{FF2B5EF4-FFF2-40B4-BE49-F238E27FC236}">
                <a16:creationId xmlns:a16="http://schemas.microsoft.com/office/drawing/2014/main" id="{4AC199F4-016C-452B-B92B-FD7594D64F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34184A-E97B-4C44-A738-C6808DD2D52D}"/>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10805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1E52A-445B-4003-8330-C9C1F8D1431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6384515-B604-4B81-958B-46C790F03C1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575CF8-AA8A-4D65-81AB-92AA624C8F59}"/>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5" name="Нижний колонтитул 4">
            <a:extLst>
              <a:ext uri="{FF2B5EF4-FFF2-40B4-BE49-F238E27FC236}">
                <a16:creationId xmlns:a16="http://schemas.microsoft.com/office/drawing/2014/main" id="{D10C2321-D046-43DC-822E-2B925CBA56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DF8C07-8301-4549-A144-486E743A5E06}"/>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40838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57117D0-51FF-462F-87A5-8F763DB29BA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1F9D19D-DDD9-442E-A974-5F562456FF4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D332ADB-FF6B-4182-A33F-F14AA33DE477}"/>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5" name="Нижний колонтитул 4">
            <a:extLst>
              <a:ext uri="{FF2B5EF4-FFF2-40B4-BE49-F238E27FC236}">
                <a16:creationId xmlns:a16="http://schemas.microsoft.com/office/drawing/2014/main" id="{4DC536EC-5EE7-4A1D-AB65-56333D74EA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2528C87-E0CC-4401-80B2-1A5FE0BC3509}"/>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9598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1CE25-4CC8-4524-BC78-945C03B81B6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A62EFDD-9C97-4DFA-B7EF-AA3097E585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11039C-F79B-42AD-9BEE-8CAB91121368}"/>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5" name="Нижний колонтитул 4">
            <a:extLst>
              <a:ext uri="{FF2B5EF4-FFF2-40B4-BE49-F238E27FC236}">
                <a16:creationId xmlns:a16="http://schemas.microsoft.com/office/drawing/2014/main" id="{A35B3BBB-379E-452D-98B8-D8F0929768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B9BBEE-97C2-4DE1-9006-388B69B184F1}"/>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43380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D1288A-C689-4F3C-A5D6-7DFC82AEC2D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01F03C4-D983-4605-8DDC-22969BB07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02F1836-FDAE-4D30-9F24-CA0C31656DA9}"/>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5" name="Нижний колонтитул 4">
            <a:extLst>
              <a:ext uri="{FF2B5EF4-FFF2-40B4-BE49-F238E27FC236}">
                <a16:creationId xmlns:a16="http://schemas.microsoft.com/office/drawing/2014/main" id="{D2B648A3-3C2E-4580-86E1-FF7C49CF33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98BB75-5A23-4C9E-A6FC-F0D5409014E7}"/>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50836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E8138-14BB-479F-8605-6229E0BBB0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C12C7E9-342B-4821-B80C-A1735E154F6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A929AAF-2AEE-463F-87B7-30D4C837A31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844FC70-6B0C-4C37-9243-D068CA353FBC}"/>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6" name="Нижний колонтитул 5">
            <a:extLst>
              <a:ext uri="{FF2B5EF4-FFF2-40B4-BE49-F238E27FC236}">
                <a16:creationId xmlns:a16="http://schemas.microsoft.com/office/drawing/2014/main" id="{264D70FB-2759-4EF1-A94D-A626DEB0DC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15A50F-847C-4446-9B00-F674A888C16F}"/>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796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C5604-E9BD-4F6E-9BF9-7530919B208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15D398E-C1B1-4ABE-B800-2CB4B42C8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A75FA8E-4762-45B3-AAA3-EF59D8E88F9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1BC3476-8D2B-4747-A6DA-4E52D434E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A3CD930-E2D9-45CB-9825-F84B23C7267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1AF7561-EABF-431C-A944-66AF5BB686B8}"/>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8" name="Нижний колонтитул 7">
            <a:extLst>
              <a:ext uri="{FF2B5EF4-FFF2-40B4-BE49-F238E27FC236}">
                <a16:creationId xmlns:a16="http://schemas.microsoft.com/office/drawing/2014/main" id="{563B115A-3794-4F0E-A7BC-357B63B7282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8DC624C-5A8D-47E2-99D3-1B8ADAA81DA1}"/>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141625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82B8A-6393-4839-911C-43F299D5E9B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532EC08-A86C-43AF-8549-E8558FB44FC8}"/>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4" name="Нижний колонтитул 3">
            <a:extLst>
              <a:ext uri="{FF2B5EF4-FFF2-40B4-BE49-F238E27FC236}">
                <a16:creationId xmlns:a16="http://schemas.microsoft.com/office/drawing/2014/main" id="{1E06BBC2-C32C-4CC3-8AC2-FAA8B526BE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E288163-F7B8-45C6-B5DC-795CA5FAA958}"/>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44608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3CBDD11-2CE3-4DBE-ABA9-CF73E3431AD4}"/>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3" name="Нижний колонтитул 2">
            <a:extLst>
              <a:ext uri="{FF2B5EF4-FFF2-40B4-BE49-F238E27FC236}">
                <a16:creationId xmlns:a16="http://schemas.microsoft.com/office/drawing/2014/main" id="{631AB9AE-55CF-47DB-9199-08CD7E4C897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9D9D63-08B9-457F-B339-7BA8E4898679}"/>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8574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A89639-1F31-423A-BEA4-025341FE34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C5936EB-4833-428D-9D0D-85E67C5BD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24EE994-AAE4-4140-BEBC-A18F27FB5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4F5E72C-0030-4918-BE76-309E94441FD3}"/>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6" name="Нижний колонтитул 5">
            <a:extLst>
              <a:ext uri="{FF2B5EF4-FFF2-40B4-BE49-F238E27FC236}">
                <a16:creationId xmlns:a16="http://schemas.microsoft.com/office/drawing/2014/main" id="{A8DB6F35-947F-412D-9DEB-BCCDDC9A39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541BDB-D5E8-4538-8253-C81DEFC93827}"/>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89188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D518AA-415E-4B9E-B6CE-3D9512DC8A2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0757C97-FB6D-45E9-86D6-4D17B9E46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47D716E-729A-4CEE-A527-D5A88DC2C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E5531C1-0989-42F3-8B55-ED2B6369320F}"/>
              </a:ext>
            </a:extLst>
          </p:cNvPr>
          <p:cNvSpPr>
            <a:spLocks noGrp="1"/>
          </p:cNvSpPr>
          <p:nvPr>
            <p:ph type="dt" sz="half" idx="10"/>
          </p:nvPr>
        </p:nvSpPr>
        <p:spPr/>
        <p:txBody>
          <a:bodyPr/>
          <a:lstStyle/>
          <a:p>
            <a:fld id="{4BB36F46-D373-4305-8DD8-28FCC05803E0}" type="datetimeFigureOut">
              <a:rPr lang="ru-RU" smtClean="0"/>
              <a:t>03.09.2021</a:t>
            </a:fld>
            <a:endParaRPr lang="ru-RU"/>
          </a:p>
        </p:txBody>
      </p:sp>
      <p:sp>
        <p:nvSpPr>
          <p:cNvPr id="6" name="Нижний колонтитул 5">
            <a:extLst>
              <a:ext uri="{FF2B5EF4-FFF2-40B4-BE49-F238E27FC236}">
                <a16:creationId xmlns:a16="http://schemas.microsoft.com/office/drawing/2014/main" id="{B7A5DC33-81AA-4C8B-9524-D9DBAF26C9B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2AD5DE-476C-4848-A5E6-177BF17CC305}"/>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9160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5B0211F-5DAB-494F-AF3E-16B93A60AB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33A4367-D87A-4656-9B82-E7F93FA25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0BF2EBB-B7FB-4F01-8B69-0598994E4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E4841F7-36A3-4C94-A4C4-CB9E46D09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36F46-D373-4305-8DD8-28FCC05803E0}" type="datetimeFigureOut">
              <a:rPr lang="ru-RU" smtClean="0"/>
              <a:t>03.09.2021</a:t>
            </a:fld>
            <a:endParaRPr lang="ru-RU"/>
          </a:p>
        </p:txBody>
      </p:sp>
      <p:sp>
        <p:nvSpPr>
          <p:cNvPr id="5" name="Нижний колонтитул 4">
            <a:extLst>
              <a:ext uri="{FF2B5EF4-FFF2-40B4-BE49-F238E27FC236}">
                <a16:creationId xmlns:a16="http://schemas.microsoft.com/office/drawing/2014/main" id="{87915597-1FA5-476A-9CF9-902C4952C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5B2BF89-047B-45E4-8349-A678D5B03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C1024-499E-4324-A73D-2CC3F9B7708C}" type="slidenum">
              <a:rPr lang="ru-RU" smtClean="0"/>
              <a:t>‹№›</a:t>
            </a:fld>
            <a:endParaRPr lang="ru-RU"/>
          </a:p>
        </p:txBody>
      </p:sp>
    </p:spTree>
    <p:extLst>
      <p:ext uri="{BB962C8B-B14F-4D97-AF65-F5344CB8AC3E}">
        <p14:creationId xmlns:p14="http://schemas.microsoft.com/office/powerpoint/2010/main" val="53111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A9BE6E-42CD-4DE4-B5B6-5BCA9FB336F9}"/>
              </a:ext>
            </a:extLst>
          </p:cNvPr>
          <p:cNvSpPr>
            <a:spLocks noGrp="1"/>
          </p:cNvSpPr>
          <p:nvPr>
            <p:ph type="ctrTitle"/>
          </p:nvPr>
        </p:nvSpPr>
        <p:spPr>
          <a:xfrm>
            <a:off x="665825" y="168676"/>
            <a:ext cx="7777915" cy="3867760"/>
          </a:xfrm>
          <a:noFill/>
        </p:spPr>
        <p:txBody>
          <a:bodyPr>
            <a:normAutofit/>
          </a:bodyPr>
          <a:lstStyle/>
          <a:p>
            <a:r>
              <a:rPr lang="ru-RU" sz="6700" b="1" dirty="0">
                <a:latin typeface="Times New Roman" panose="02020603050405020304" pitchFamily="18" charset="0"/>
                <a:cs typeface="Times New Roman" panose="02020603050405020304" pitchFamily="18" charset="0"/>
              </a:rPr>
              <a:t>ТЕМА</a:t>
            </a:r>
            <a:r>
              <a:rPr lang="ru-RU" b="1" dirty="0">
                <a:latin typeface="Times New Roman" panose="02020603050405020304" pitchFamily="18" charset="0"/>
                <a:cs typeface="Times New Roman" panose="02020603050405020304" pitchFamily="18" charset="0"/>
              </a:rPr>
              <a:t> </a:t>
            </a:r>
            <a:r>
              <a:rPr lang="ru-RU" sz="6700" b="1" dirty="0">
                <a:latin typeface="Times New Roman" panose="02020603050405020304" pitchFamily="18" charset="0"/>
                <a:cs typeface="Times New Roman" panose="02020603050405020304" pitchFamily="18" charset="0"/>
              </a:rPr>
              <a:t>2</a:t>
            </a:r>
            <a:r>
              <a:rPr lang="ru-RU" b="1" dirty="0">
                <a:latin typeface="Times New Roman" panose="02020603050405020304" pitchFamily="18" charset="0"/>
                <a:cs typeface="Times New Roman" panose="02020603050405020304" pitchFamily="18" charset="0"/>
              </a:rPr>
              <a:t>. </a:t>
            </a:r>
            <a:r>
              <a:rPr lang="uk-UA" sz="6600" b="1" dirty="0">
                <a:latin typeface="Times New Roman" panose="02020603050405020304" pitchFamily="18" charset="0"/>
                <a:cs typeface="Times New Roman" panose="02020603050405020304" pitchFamily="18" charset="0"/>
              </a:rPr>
              <a:t>Апаратне забезпечення  </a:t>
            </a:r>
            <a:br>
              <a:rPr lang="uk-UA" sz="6600" b="1" dirty="0">
                <a:latin typeface="Times New Roman" panose="02020603050405020304" pitchFamily="18" charset="0"/>
                <a:cs typeface="Times New Roman" panose="02020603050405020304" pitchFamily="18" charset="0"/>
              </a:rPr>
            </a:br>
            <a:r>
              <a:rPr lang="uk-UA" sz="6600" b="1" dirty="0">
                <a:latin typeface="Times New Roman" panose="02020603050405020304" pitchFamily="18" charset="0"/>
                <a:cs typeface="Times New Roman" panose="02020603050405020304" pitchFamily="18" charset="0"/>
              </a:rPr>
              <a:t>геоінформаційних систем і технологій</a:t>
            </a:r>
            <a:endParaRPr lang="uk-UA" sz="6600" b="1" dirty="0">
              <a:effectLst/>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E934C232-B14D-41D5-879C-C24B3FF9D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976" y="4127475"/>
            <a:ext cx="4296793" cy="2292315"/>
          </a:xfrm>
          <a:prstGeom prst="rect">
            <a:avLst/>
          </a:prstGeom>
        </p:spPr>
      </p:pic>
    </p:spTree>
    <p:extLst>
      <p:ext uri="{BB962C8B-B14F-4D97-AF65-F5344CB8AC3E}">
        <p14:creationId xmlns:p14="http://schemas.microsoft.com/office/powerpoint/2010/main" val="262891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7A13734-1C89-4F90-8DAF-3379FE23CBFB}"/>
              </a:ext>
            </a:extLst>
          </p:cNvPr>
          <p:cNvSpPr>
            <a:spLocks noGrp="1"/>
          </p:cNvSpPr>
          <p:nvPr>
            <p:ph idx="1"/>
          </p:nvPr>
        </p:nvSpPr>
        <p:spPr>
          <a:xfrm>
            <a:off x="284085" y="514905"/>
            <a:ext cx="11638626" cy="5662058"/>
          </a:xfrm>
        </p:spPr>
        <p:txBody>
          <a:bodyPr/>
          <a:lstStyle/>
          <a:p>
            <a:pPr marL="0" indent="0" algn="ctr">
              <a:buNone/>
            </a:pPr>
            <a:r>
              <a:rPr lang="uk-UA" dirty="0">
                <a:latin typeface="Century Schoolbook" panose="02040604050505020304" pitchFamily="18" charset="0"/>
              </a:rPr>
              <a:t> </a:t>
            </a:r>
            <a:r>
              <a:rPr lang="uk-UA" b="1" dirty="0">
                <a:latin typeface="Century Schoolbook" panose="02040604050505020304" pitchFamily="18" charset="0"/>
              </a:rPr>
              <a:t>Дисплеї</a:t>
            </a:r>
            <a:r>
              <a:rPr lang="uk-UA" dirty="0">
                <a:latin typeface="Century Schoolbook" panose="02040604050505020304" pitchFamily="18" charset="0"/>
              </a:rPr>
              <a:t> </a:t>
            </a:r>
          </a:p>
        </p:txBody>
      </p:sp>
      <p:sp>
        <p:nvSpPr>
          <p:cNvPr id="9" name="Стрілка: вліво-вправо-вгору 8">
            <a:extLst>
              <a:ext uri="{FF2B5EF4-FFF2-40B4-BE49-F238E27FC236}">
                <a16:creationId xmlns:a16="http://schemas.microsoft.com/office/drawing/2014/main" id="{E2A1F842-CAAD-42A5-9759-314D051B93C3}"/>
              </a:ext>
            </a:extLst>
          </p:cNvPr>
          <p:cNvSpPr/>
          <p:nvPr/>
        </p:nvSpPr>
        <p:spPr>
          <a:xfrm>
            <a:off x="5161625" y="887765"/>
            <a:ext cx="1868750" cy="169563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1" name="Рисунок 10">
            <a:extLst>
              <a:ext uri="{FF2B5EF4-FFF2-40B4-BE49-F238E27FC236}">
                <a16:creationId xmlns:a16="http://schemas.microsoft.com/office/drawing/2014/main" id="{CDBEADFA-BDAF-420C-89A7-B758C6C3B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875" y="1109709"/>
            <a:ext cx="2164783" cy="1695635"/>
          </a:xfrm>
          <a:prstGeom prst="rect">
            <a:avLst/>
          </a:prstGeom>
        </p:spPr>
      </p:pic>
      <p:pic>
        <p:nvPicPr>
          <p:cNvPr id="13" name="Рисунок 12">
            <a:extLst>
              <a:ext uri="{FF2B5EF4-FFF2-40B4-BE49-F238E27FC236}">
                <a16:creationId xmlns:a16="http://schemas.microsoft.com/office/drawing/2014/main" id="{F31CDBFC-257B-4B56-B63C-FF4F0E3C7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726" y="993304"/>
            <a:ext cx="2125399" cy="1812040"/>
          </a:xfrm>
          <a:prstGeom prst="rect">
            <a:avLst/>
          </a:prstGeom>
        </p:spPr>
      </p:pic>
      <p:sp>
        <p:nvSpPr>
          <p:cNvPr id="14" name="TextBox 13">
            <a:extLst>
              <a:ext uri="{FF2B5EF4-FFF2-40B4-BE49-F238E27FC236}">
                <a16:creationId xmlns:a16="http://schemas.microsoft.com/office/drawing/2014/main" id="{EAEA88EB-1AEE-4B0B-BD31-98BBDBE851C7}"/>
              </a:ext>
            </a:extLst>
          </p:cNvPr>
          <p:cNvSpPr txBox="1"/>
          <p:nvPr/>
        </p:nvSpPr>
        <p:spPr>
          <a:xfrm>
            <a:off x="1438184" y="2862152"/>
            <a:ext cx="2993492" cy="646331"/>
          </a:xfrm>
          <a:prstGeom prst="rect">
            <a:avLst/>
          </a:prstGeom>
          <a:noFill/>
        </p:spPr>
        <p:txBody>
          <a:bodyPr wrap="square" rtlCol="0">
            <a:spAutoFit/>
          </a:bodyPr>
          <a:lstStyle/>
          <a:p>
            <a:pPr algn="ct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основі</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електронно</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променевих</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трубок</a:t>
            </a:r>
            <a:endPar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C4F1D8E-9D76-4899-8EDA-006A536C0A10}"/>
              </a:ext>
            </a:extLst>
          </p:cNvPr>
          <p:cNvSpPr txBox="1"/>
          <p:nvPr/>
        </p:nvSpPr>
        <p:spPr>
          <a:xfrm>
            <a:off x="7688062" y="2960577"/>
            <a:ext cx="2751763" cy="646331"/>
          </a:xfrm>
          <a:prstGeom prst="rect">
            <a:avLst/>
          </a:prstGeom>
          <a:noFill/>
        </p:spPr>
        <p:txBody>
          <a:bodyPr wrap="square" rtlCol="0">
            <a:spAutoFit/>
          </a:bodyPr>
          <a:lstStyle/>
          <a:p>
            <a:pPr algn="ct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Рідинно–кристалічний дисплей</a:t>
            </a:r>
            <a:endParaRPr lang="uk-U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 name="Рисунок 16">
            <a:extLst>
              <a:ext uri="{FF2B5EF4-FFF2-40B4-BE49-F238E27FC236}">
                <a16:creationId xmlns:a16="http://schemas.microsoft.com/office/drawing/2014/main" id="{913B0B45-3F66-4997-9B34-744646EC940F}"/>
              </a:ext>
            </a:extLst>
          </p:cNvPr>
          <p:cNvPicPr>
            <a:picLocks noChangeAspect="1"/>
          </p:cNvPicPr>
          <p:nvPr/>
        </p:nvPicPr>
        <p:blipFill>
          <a:blip r:embed="rId4"/>
          <a:stretch>
            <a:fillRect/>
          </a:stretch>
        </p:blipFill>
        <p:spPr>
          <a:xfrm>
            <a:off x="1936875" y="3639345"/>
            <a:ext cx="2164783" cy="2082314"/>
          </a:xfrm>
          <a:prstGeom prst="rect">
            <a:avLst/>
          </a:prstGeom>
        </p:spPr>
      </p:pic>
      <p:sp>
        <p:nvSpPr>
          <p:cNvPr id="18" name="Стрілка: вліво 17">
            <a:extLst>
              <a:ext uri="{FF2B5EF4-FFF2-40B4-BE49-F238E27FC236}">
                <a16:creationId xmlns:a16="http://schemas.microsoft.com/office/drawing/2014/main" id="{B7A17FE3-99AB-4485-9D5B-F7E9839DC4AA}"/>
              </a:ext>
            </a:extLst>
          </p:cNvPr>
          <p:cNvSpPr/>
          <p:nvPr/>
        </p:nvSpPr>
        <p:spPr>
          <a:xfrm>
            <a:off x="4083189" y="4376692"/>
            <a:ext cx="1969124" cy="527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Стрілка: вправо 18">
            <a:extLst>
              <a:ext uri="{FF2B5EF4-FFF2-40B4-BE49-F238E27FC236}">
                <a16:creationId xmlns:a16="http://schemas.microsoft.com/office/drawing/2014/main" id="{E4177789-7605-426C-89C7-CEECA806FFCB}"/>
              </a:ext>
            </a:extLst>
          </p:cNvPr>
          <p:cNvSpPr/>
          <p:nvPr/>
        </p:nvSpPr>
        <p:spPr>
          <a:xfrm>
            <a:off x="5948104" y="4666985"/>
            <a:ext cx="2117325" cy="527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TextBox 19">
            <a:extLst>
              <a:ext uri="{FF2B5EF4-FFF2-40B4-BE49-F238E27FC236}">
                <a16:creationId xmlns:a16="http://schemas.microsoft.com/office/drawing/2014/main" id="{4DA951DF-C27C-42D3-99AD-E540678E9B0C}"/>
              </a:ext>
            </a:extLst>
          </p:cNvPr>
          <p:cNvSpPr txBox="1"/>
          <p:nvPr/>
        </p:nvSpPr>
        <p:spPr>
          <a:xfrm>
            <a:off x="4309420" y="4118130"/>
            <a:ext cx="1731146" cy="369332"/>
          </a:xfrm>
          <a:prstGeom prst="rect">
            <a:avLst/>
          </a:prstGeom>
          <a:noFill/>
        </p:spPr>
        <p:txBody>
          <a:bodyPr wrap="square" rtlCol="0">
            <a:spAutoFit/>
          </a:bodyPr>
          <a:lstStyle/>
          <a:p>
            <a:pPr algn="ct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Принтер</a:t>
            </a:r>
          </a:p>
        </p:txBody>
      </p:sp>
      <p:pic>
        <p:nvPicPr>
          <p:cNvPr id="21" name="Рисунок 20">
            <a:extLst>
              <a:ext uri="{FF2B5EF4-FFF2-40B4-BE49-F238E27FC236}">
                <a16:creationId xmlns:a16="http://schemas.microsoft.com/office/drawing/2014/main" id="{30ED5AE2-83AE-4DEF-9804-895CB3400748}"/>
              </a:ext>
            </a:extLst>
          </p:cNvPr>
          <p:cNvPicPr>
            <a:picLocks noChangeAspect="1"/>
          </p:cNvPicPr>
          <p:nvPr/>
        </p:nvPicPr>
        <p:blipFill>
          <a:blip r:embed="rId5"/>
          <a:stretch>
            <a:fillRect/>
          </a:stretch>
        </p:blipFill>
        <p:spPr>
          <a:xfrm>
            <a:off x="8129726" y="3639345"/>
            <a:ext cx="2125399" cy="2082314"/>
          </a:xfrm>
          <a:prstGeom prst="rect">
            <a:avLst/>
          </a:prstGeom>
        </p:spPr>
      </p:pic>
      <p:sp>
        <p:nvSpPr>
          <p:cNvPr id="23" name="TextBox 22">
            <a:extLst>
              <a:ext uri="{FF2B5EF4-FFF2-40B4-BE49-F238E27FC236}">
                <a16:creationId xmlns:a16="http://schemas.microsoft.com/office/drawing/2014/main" id="{217F292C-E620-49ED-BB9B-E1D71811D400}"/>
              </a:ext>
            </a:extLst>
          </p:cNvPr>
          <p:cNvSpPr txBox="1"/>
          <p:nvPr/>
        </p:nvSpPr>
        <p:spPr>
          <a:xfrm>
            <a:off x="6257629" y="4452155"/>
            <a:ext cx="1437970" cy="369332"/>
          </a:xfrm>
          <a:prstGeom prst="rect">
            <a:avLst/>
          </a:prstGeom>
          <a:noFill/>
        </p:spPr>
        <p:txBody>
          <a:bodyPr wrap="square" rtlCol="0">
            <a:spAutoFit/>
          </a:bodyPr>
          <a:lstStyle/>
          <a:p>
            <a:pPr algn="ctr"/>
            <a:r>
              <a:rPr lang="uk-UA"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Плотер</a:t>
            </a:r>
            <a:endPar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19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3AA3E2-424B-41A3-AE04-E6ABEB80FCBB}"/>
              </a:ext>
            </a:extLst>
          </p:cNvPr>
          <p:cNvSpPr>
            <a:spLocks noGrp="1"/>
          </p:cNvSpPr>
          <p:nvPr>
            <p:ph type="title"/>
          </p:nvPr>
        </p:nvSpPr>
        <p:spPr/>
        <p:txBody>
          <a:bodyPr/>
          <a:lstStyle/>
          <a:p>
            <a:pPr algn="ctr"/>
            <a:r>
              <a:rPr lang="uk-UA" b="1" dirty="0"/>
              <a:t> </a:t>
            </a:r>
            <a:r>
              <a:rPr lang="uk-UA" b="1" dirty="0">
                <a:latin typeface="Century Schoolbook" panose="02040604050505020304" pitchFamily="18" charset="0"/>
              </a:rPr>
              <a:t>Тенденції розвитку апаратного забезпечення</a:t>
            </a:r>
            <a:endParaRPr lang="uk-UA" dirty="0">
              <a:latin typeface="Century Schoolbook" panose="02040604050505020304" pitchFamily="18" charset="0"/>
            </a:endParaRPr>
          </a:p>
        </p:txBody>
      </p:sp>
      <p:graphicFrame>
        <p:nvGraphicFramePr>
          <p:cNvPr id="4" name="Місце для вмісту 3">
            <a:extLst>
              <a:ext uri="{FF2B5EF4-FFF2-40B4-BE49-F238E27FC236}">
                <a16:creationId xmlns:a16="http://schemas.microsoft.com/office/drawing/2014/main" id="{12B8D48F-18AA-46EF-9811-04D070AB6E92}"/>
              </a:ext>
            </a:extLst>
          </p:cNvPr>
          <p:cNvGraphicFramePr>
            <a:graphicFrameLocks noGrp="1"/>
          </p:cNvGraphicFramePr>
          <p:nvPr>
            <p:ph idx="1"/>
            <p:extLst>
              <p:ext uri="{D42A27DB-BD31-4B8C-83A1-F6EECF244321}">
                <p14:modId xmlns:p14="http://schemas.microsoft.com/office/powerpoint/2010/main" val="17303448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00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F146A6-5D1E-4D9E-A646-4D3ECC6F98C0}"/>
              </a:ext>
            </a:extLst>
          </p:cNvPr>
          <p:cNvSpPr>
            <a:spLocks noGrp="1"/>
          </p:cNvSpPr>
          <p:nvPr>
            <p:ph type="title"/>
          </p:nvPr>
        </p:nvSpPr>
        <p:spPr/>
        <p:txBody>
          <a:bodyPr>
            <a:normAutofit fontScale="90000"/>
          </a:bodyPr>
          <a:lstStyle/>
          <a:p>
            <a:pPr algn="ctr"/>
            <a:r>
              <a:rPr lang="uk-UA" sz="4900" b="1" dirty="0">
                <a:latin typeface="Times New Roman" panose="02020603050405020304" pitchFamily="18" charset="0"/>
                <a:cs typeface="Times New Roman" panose="02020603050405020304" pitchFamily="18" charset="0"/>
              </a:rPr>
              <a:t>Контрольні запитання і завдання для самостійної роботи </a:t>
            </a:r>
            <a:br>
              <a:rPr lang="uk-UA" dirty="0"/>
            </a:br>
            <a:endParaRPr lang="uk-UA" dirty="0"/>
          </a:p>
        </p:txBody>
      </p:sp>
      <p:sp>
        <p:nvSpPr>
          <p:cNvPr id="3" name="Місце для вмісту 2">
            <a:extLst>
              <a:ext uri="{FF2B5EF4-FFF2-40B4-BE49-F238E27FC236}">
                <a16:creationId xmlns:a16="http://schemas.microsoft.com/office/drawing/2014/main" id="{A67A6AAF-19BD-4FD9-8A32-D6D250C854E7}"/>
              </a:ext>
            </a:extLst>
          </p:cNvPr>
          <p:cNvSpPr>
            <a:spLocks noGrp="1"/>
          </p:cNvSpPr>
          <p:nvPr>
            <p:ph idx="1"/>
          </p:nvPr>
        </p:nvSpPr>
        <p:spPr>
          <a:xfrm>
            <a:off x="838200" y="1457518"/>
            <a:ext cx="10515600" cy="5239544"/>
          </a:xfrm>
        </p:spPr>
        <p:txBody>
          <a:bodyPr>
            <a:normAutofit fontScale="70000" lnSpcReduction="20000"/>
          </a:bodyPr>
          <a:lstStyle/>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1. Дайте загальну характеристику апаратного забезпечення ГІС.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2. Що таке пристрої збору і введення інформації? Наведіть приклади.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3. Яке призначення </a:t>
            </a:r>
            <a:r>
              <a:rPr lang="uk-UA" sz="2900" dirty="0" err="1">
                <a:latin typeface="Times New Roman" panose="02020603050405020304" pitchFamily="18" charset="0"/>
                <a:cs typeface="Times New Roman" panose="02020603050405020304" pitchFamily="18" charset="0"/>
              </a:rPr>
              <a:t>дигітайзерів</a:t>
            </a:r>
            <a:r>
              <a:rPr lang="uk-UA" sz="2900" dirty="0">
                <a:latin typeface="Times New Roman" panose="02020603050405020304" pitchFamily="18" charset="0"/>
                <a:cs typeface="Times New Roman" panose="02020603050405020304" pitchFamily="18" charset="0"/>
              </a:rPr>
              <a:t>? Поясніть на прикладі принцип роботи цих приладів.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4. Охарактеризуйте призначення сканерів, як апаратного забезпечення ГІС– технологій.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5. Поясніть можливості орієнтування на місцевості при застосуванні </a:t>
            </a:r>
            <a:r>
              <a:rPr lang="en-US" sz="2900" dirty="0">
                <a:latin typeface="Times New Roman" panose="02020603050405020304" pitchFamily="18" charset="0"/>
                <a:cs typeface="Times New Roman" panose="02020603050405020304" pitchFamily="18" charset="0"/>
              </a:rPr>
              <a:t>GPS – </a:t>
            </a:r>
            <a:r>
              <a:rPr lang="uk-UA" sz="2900" dirty="0">
                <a:latin typeface="Times New Roman" panose="02020603050405020304" pitchFamily="18" charset="0"/>
                <a:cs typeface="Times New Roman" panose="02020603050405020304" pitchFamily="18" charset="0"/>
              </a:rPr>
              <a:t>приймачів.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6. Що таке </a:t>
            </a:r>
            <a:r>
              <a:rPr lang="uk-UA" sz="2900" dirty="0" err="1">
                <a:latin typeface="Times New Roman" panose="02020603050405020304" pitchFamily="18" charset="0"/>
                <a:cs typeface="Times New Roman" panose="02020603050405020304" pitchFamily="18" charset="0"/>
              </a:rPr>
              <a:t>плотери</a:t>
            </a:r>
            <a:r>
              <a:rPr lang="uk-UA" sz="2900" dirty="0">
                <a:latin typeface="Times New Roman" panose="02020603050405020304" pitchFamily="18" charset="0"/>
                <a:cs typeface="Times New Roman" panose="02020603050405020304" pitchFamily="18" charset="0"/>
              </a:rPr>
              <a:t>? Які існують види </a:t>
            </a:r>
            <a:r>
              <a:rPr lang="uk-UA" sz="2900" dirty="0" err="1">
                <a:latin typeface="Times New Roman" panose="02020603050405020304" pitchFamily="18" charset="0"/>
                <a:cs typeface="Times New Roman" panose="02020603050405020304" pitchFamily="18" charset="0"/>
              </a:rPr>
              <a:t>плотерів</a:t>
            </a:r>
            <a:r>
              <a:rPr lang="uk-UA" sz="2900" dirty="0">
                <a:latin typeface="Times New Roman" panose="02020603050405020304" pitchFamily="18" charset="0"/>
                <a:cs typeface="Times New Roman" panose="02020603050405020304" pitchFamily="18" charset="0"/>
              </a:rPr>
              <a:t>?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7. Проаналізуйте тенденції розвитку апаратного забезпечення ГІС– технологій.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8. Поясніть поняття «планшетний сканер.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9. Що таке принтер? Види принтерів.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10. Охарактеризуйте дисплеї та їх види. </a:t>
            </a:r>
          </a:p>
          <a:p>
            <a:pPr marL="0" indent="457200" algn="just" fontAlgn="base">
              <a:lnSpc>
                <a:spcPct val="120000"/>
              </a:lnSpc>
              <a:spcBef>
                <a:spcPts val="0"/>
              </a:spcBef>
              <a:buNone/>
            </a:pPr>
            <a:r>
              <a:rPr lang="uk-UA" sz="2900" dirty="0">
                <a:latin typeface="Times New Roman" panose="02020603050405020304" pitchFamily="18" charset="0"/>
                <a:cs typeface="Times New Roman" panose="02020603050405020304" pitchFamily="18" charset="0"/>
              </a:rPr>
              <a:t>11. Проаналізуйте види </a:t>
            </a:r>
            <a:r>
              <a:rPr lang="en-US" sz="2900" dirty="0">
                <a:latin typeface="Times New Roman" panose="02020603050405020304" pitchFamily="18" charset="0"/>
                <a:cs typeface="Times New Roman" panose="02020603050405020304" pitchFamily="18" charset="0"/>
              </a:rPr>
              <a:t>GPS –</a:t>
            </a:r>
            <a:r>
              <a:rPr lang="uk-UA" sz="2900" dirty="0">
                <a:latin typeface="Times New Roman" panose="02020603050405020304" pitchFamily="18" charset="0"/>
                <a:cs typeface="Times New Roman" panose="02020603050405020304" pitchFamily="18" charset="0"/>
              </a:rPr>
              <a:t>приймачів та надайте їм характеристику. </a:t>
            </a:r>
          </a:p>
          <a:p>
            <a:pPr marL="0" indent="457200" algn="just">
              <a:lnSpc>
                <a:spcPct val="120000"/>
              </a:lnSpc>
              <a:spcBef>
                <a:spcPts val="0"/>
              </a:spcBef>
              <a:buNone/>
            </a:pPr>
            <a:br>
              <a:rPr lang="uk-UA" dirty="0">
                <a:latin typeface="Times New Roman" panose="02020603050405020304" pitchFamily="18" charset="0"/>
                <a:cs typeface="Times New Roman" panose="02020603050405020304" pitchFamily="18" charset="0"/>
              </a:rPr>
            </a:br>
            <a:br>
              <a:rPr lang="uk-UA" dirty="0"/>
            </a:br>
            <a:endParaRPr lang="uk-UA" dirty="0"/>
          </a:p>
        </p:txBody>
      </p:sp>
    </p:spTree>
    <p:extLst>
      <p:ext uri="{BB962C8B-B14F-4D97-AF65-F5344CB8AC3E}">
        <p14:creationId xmlns:p14="http://schemas.microsoft.com/office/powerpoint/2010/main" val="417964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D39528-A488-4C64-A503-8EC5F30DBA77}"/>
              </a:ext>
            </a:extLst>
          </p:cNvPr>
          <p:cNvSpPr>
            <a:spLocks noGrp="1"/>
          </p:cNvSpPr>
          <p:nvPr>
            <p:ph type="title"/>
          </p:nvPr>
        </p:nvSpPr>
        <p:spPr/>
        <p:txBody>
          <a:bodyPr/>
          <a:lstStyle/>
          <a:p>
            <a:pPr algn="ctr"/>
            <a:r>
              <a:rPr lang="ru-RU" b="1" u="sng" dirty="0">
                <a:latin typeface="Century Schoolbook" panose="02040604050505020304" pitchFamily="18" charset="0"/>
              </a:rPr>
              <a:t>ПЛАН</a:t>
            </a:r>
          </a:p>
        </p:txBody>
      </p:sp>
      <p:grpSp>
        <p:nvGrpSpPr>
          <p:cNvPr id="4" name="Group 2">
            <a:extLst>
              <a:ext uri="{FF2B5EF4-FFF2-40B4-BE49-F238E27FC236}">
                <a16:creationId xmlns:a16="http://schemas.microsoft.com/office/drawing/2014/main" id="{F2BA2E71-DC01-4D5E-AED6-EF4C0AE402F8}"/>
              </a:ext>
            </a:extLst>
          </p:cNvPr>
          <p:cNvGrpSpPr>
            <a:grpSpLocks/>
          </p:cNvGrpSpPr>
          <p:nvPr/>
        </p:nvGrpSpPr>
        <p:grpSpPr bwMode="auto">
          <a:xfrm>
            <a:off x="1378716" y="4856227"/>
            <a:ext cx="8532955" cy="1296988"/>
            <a:chOff x="1248" y="1440"/>
            <a:chExt cx="4791" cy="817"/>
          </a:xfrm>
        </p:grpSpPr>
        <p:sp>
          <p:nvSpPr>
            <p:cNvPr id="5" name="Line 3">
              <a:extLst>
                <a:ext uri="{FF2B5EF4-FFF2-40B4-BE49-F238E27FC236}">
                  <a16:creationId xmlns:a16="http://schemas.microsoft.com/office/drawing/2014/main" id="{5314DF18-AABC-4B0B-B244-31BC89A163C3}"/>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a:extLst>
                <a:ext uri="{FF2B5EF4-FFF2-40B4-BE49-F238E27FC236}">
                  <a16:creationId xmlns:a16="http://schemas.microsoft.com/office/drawing/2014/main" id="{AD3CA9B3-3BC8-4172-8569-87EF83E75A0F}"/>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5">
              <a:extLst>
                <a:ext uri="{FF2B5EF4-FFF2-40B4-BE49-F238E27FC236}">
                  <a16:creationId xmlns:a16="http://schemas.microsoft.com/office/drawing/2014/main" id="{0534EB7D-6FD0-4F93-9EE0-EBC1969D3959}"/>
                </a:ext>
              </a:extLst>
            </p:cNvPr>
            <p:cNvSpPr txBox="1">
              <a:spLocks noChangeArrowheads="1"/>
            </p:cNvSpPr>
            <p:nvPr/>
          </p:nvSpPr>
          <p:spPr bwMode="gray">
            <a:xfrm>
              <a:off x="1854" y="1482"/>
              <a:ext cx="4185"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uk-UA" sz="2800" dirty="0">
                  <a:latin typeface="Times New Roman" panose="02020603050405020304" pitchFamily="18" charset="0"/>
                  <a:cs typeface="Times New Roman" panose="02020603050405020304" pitchFamily="18" charset="0"/>
                </a:rPr>
                <a:t>Тенденції розвитку апаратного забезпечення</a:t>
              </a:r>
            </a:p>
            <a:p>
              <a:pPr fontAlgn="base"/>
              <a:r>
                <a:rPr lang="uk-UA" dirty="0"/>
                <a:t> </a:t>
              </a:r>
            </a:p>
          </p:txBody>
        </p:sp>
        <p:sp>
          <p:nvSpPr>
            <p:cNvPr id="8" name="Text Box 6">
              <a:extLst>
                <a:ext uri="{FF2B5EF4-FFF2-40B4-BE49-F238E27FC236}">
                  <a16:creationId xmlns:a16="http://schemas.microsoft.com/office/drawing/2014/main" id="{D2E6B006-9F4A-4FB5-BC38-A73DCF762BE6}"/>
                </a:ext>
              </a:extLst>
            </p:cNvPr>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4</a:t>
              </a:r>
            </a:p>
          </p:txBody>
        </p:sp>
      </p:grpSp>
      <p:grpSp>
        <p:nvGrpSpPr>
          <p:cNvPr id="9" name="Group 7">
            <a:extLst>
              <a:ext uri="{FF2B5EF4-FFF2-40B4-BE49-F238E27FC236}">
                <a16:creationId xmlns:a16="http://schemas.microsoft.com/office/drawing/2014/main" id="{19D21F89-7A0F-4C61-9E8C-FE24B8455A8D}"/>
              </a:ext>
            </a:extLst>
          </p:cNvPr>
          <p:cNvGrpSpPr>
            <a:grpSpLocks/>
          </p:cNvGrpSpPr>
          <p:nvPr/>
        </p:nvGrpSpPr>
        <p:grpSpPr bwMode="auto">
          <a:xfrm>
            <a:off x="1062101" y="1369654"/>
            <a:ext cx="10755003" cy="562310"/>
            <a:chOff x="1248" y="2030"/>
            <a:chExt cx="5418" cy="371"/>
          </a:xfrm>
        </p:grpSpPr>
        <p:sp>
          <p:nvSpPr>
            <p:cNvPr id="10" name="Line 8">
              <a:extLst>
                <a:ext uri="{FF2B5EF4-FFF2-40B4-BE49-F238E27FC236}">
                  <a16:creationId xmlns:a16="http://schemas.microsoft.com/office/drawing/2014/main" id="{F9F3D652-6D35-4788-B859-C06C2F8E4D9C}"/>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a:extLst>
                <a:ext uri="{FF2B5EF4-FFF2-40B4-BE49-F238E27FC236}">
                  <a16:creationId xmlns:a16="http://schemas.microsoft.com/office/drawing/2014/main" id="{FF8DA88F-D311-414C-A7B6-A744AD4B19C6}"/>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id="{E0375F19-64A9-4C40-8A9A-39ED63748B7B}"/>
                </a:ext>
              </a:extLst>
            </p:cNvPr>
            <p:cNvSpPr txBox="1">
              <a:spLocks noChangeArrowheads="1"/>
            </p:cNvSpPr>
            <p:nvPr/>
          </p:nvSpPr>
          <p:spPr bwMode="gray">
            <a:xfrm>
              <a:off x="1703" y="2056"/>
              <a:ext cx="4963"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800" dirty="0" err="1">
                  <a:latin typeface="Times New Roman" panose="02020603050405020304" pitchFamily="18" charset="0"/>
                  <a:cs typeface="Times New Roman" panose="02020603050405020304" pitchFamily="18" charset="0"/>
                </a:rPr>
                <a:t>Загальна</a:t>
              </a:r>
              <a:r>
                <a:rPr lang="ru-RU" sz="2800" dirty="0">
                  <a:latin typeface="Times New Roman" panose="02020603050405020304" pitchFamily="18" charset="0"/>
                  <a:cs typeface="Times New Roman" panose="02020603050405020304" pitchFamily="18" charset="0"/>
                </a:rPr>
                <a:t> характеристика </a:t>
              </a:r>
              <a:r>
                <a:rPr lang="ru-RU" sz="2800" dirty="0" err="1">
                  <a:latin typeface="Times New Roman" panose="02020603050405020304" pitchFamily="18" charset="0"/>
                  <a:cs typeface="Times New Roman" panose="02020603050405020304" pitchFamily="18" charset="0"/>
                </a:rPr>
                <a:t>апаратного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забезпечення</a:t>
              </a:r>
              <a:r>
                <a:rPr lang="ru-RU" sz="2800" dirty="0">
                  <a:latin typeface="Times New Roman" panose="02020603050405020304" pitchFamily="18" charset="0"/>
                  <a:cs typeface="Times New Roman" panose="02020603050405020304" pitchFamily="18" charset="0"/>
                </a:rPr>
                <a:t> ГІС</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3" name="Text Box 11">
              <a:extLst>
                <a:ext uri="{FF2B5EF4-FFF2-40B4-BE49-F238E27FC236}">
                  <a16:creationId xmlns:a16="http://schemas.microsoft.com/office/drawing/2014/main" id="{821B2740-82CE-4FC6-9401-30512F202088}"/>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id="{4A690E77-0127-454C-976C-4B17B9F3E156}"/>
              </a:ext>
            </a:extLst>
          </p:cNvPr>
          <p:cNvGrpSpPr>
            <a:grpSpLocks/>
          </p:cNvGrpSpPr>
          <p:nvPr/>
        </p:nvGrpSpPr>
        <p:grpSpPr bwMode="auto">
          <a:xfrm>
            <a:off x="1464206" y="2505187"/>
            <a:ext cx="10449850" cy="567147"/>
            <a:chOff x="1252" y="2654"/>
            <a:chExt cx="3324" cy="356"/>
          </a:xfrm>
        </p:grpSpPr>
        <p:sp>
          <p:nvSpPr>
            <p:cNvPr id="15" name="Line 13">
              <a:extLst>
                <a:ext uri="{FF2B5EF4-FFF2-40B4-BE49-F238E27FC236}">
                  <a16:creationId xmlns:a16="http://schemas.microsoft.com/office/drawing/2014/main" id="{1023AE55-8AE1-471B-B607-E1CE0476841D}"/>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id="{94A60F29-704C-4379-8E62-A36A063FC6F1}"/>
                </a:ext>
              </a:extLst>
            </p:cNvPr>
            <p:cNvSpPr>
              <a:spLocks noChangeArrowheads="1"/>
            </p:cNvSpPr>
            <p:nvPr/>
          </p:nvSpPr>
          <p:spPr bwMode="gray">
            <a:xfrm rot="3419336">
              <a:off x="1237" y="2694"/>
              <a:ext cx="286" cy="256"/>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Text Box 15">
              <a:extLst>
                <a:ext uri="{FF2B5EF4-FFF2-40B4-BE49-F238E27FC236}">
                  <a16:creationId xmlns:a16="http://schemas.microsoft.com/office/drawing/2014/main" id="{A77E2FAE-8A14-41D8-B0AD-1DAAE9321A39}"/>
                </a:ext>
              </a:extLst>
            </p:cNvPr>
            <p:cNvSpPr txBox="1">
              <a:spLocks noChangeArrowheads="1"/>
            </p:cNvSpPr>
            <p:nvPr/>
          </p:nvSpPr>
          <p:spPr bwMode="gray">
            <a:xfrm>
              <a:off x="1591" y="2682"/>
              <a:ext cx="2985"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ru-RU" sz="2800" dirty="0" err="1">
                  <a:latin typeface="Times New Roman" panose="02020603050405020304" pitchFamily="18" charset="0"/>
                  <a:cs typeface="Times New Roman" panose="02020603050405020304" pitchFamily="18" charset="0"/>
                </a:rPr>
                <a:t>Пристрої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збору</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введення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інформації</a:t>
              </a:r>
              <a:r>
                <a:rPr lang="ru-RU" sz="2800" dirty="0">
                  <a:latin typeface="Times New Roman" panose="02020603050405020304" pitchFamily="18" charset="0"/>
                  <a:cs typeface="Times New Roman" panose="02020603050405020304" pitchFamily="18" charset="0"/>
                </a:rPr>
                <a:t> </a:t>
              </a:r>
            </a:p>
          </p:txBody>
        </p:sp>
        <p:sp>
          <p:nvSpPr>
            <p:cNvPr id="18" name="Text Box 16">
              <a:extLst>
                <a:ext uri="{FF2B5EF4-FFF2-40B4-BE49-F238E27FC236}">
                  <a16:creationId xmlns:a16="http://schemas.microsoft.com/office/drawing/2014/main" id="{170A2FCB-C6CE-4FB9-ADE4-4960320B9D04}"/>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id="{C6ED0906-B0B4-4DD9-B2C5-8308A3059A4D}"/>
              </a:ext>
            </a:extLst>
          </p:cNvPr>
          <p:cNvGrpSpPr>
            <a:grpSpLocks/>
          </p:cNvGrpSpPr>
          <p:nvPr/>
        </p:nvGrpSpPr>
        <p:grpSpPr bwMode="auto">
          <a:xfrm>
            <a:off x="1861378" y="3604057"/>
            <a:ext cx="10173292" cy="651823"/>
            <a:chOff x="1248" y="3230"/>
            <a:chExt cx="5189" cy="350"/>
          </a:xfrm>
        </p:grpSpPr>
        <p:sp>
          <p:nvSpPr>
            <p:cNvPr id="20" name="Line 18">
              <a:extLst>
                <a:ext uri="{FF2B5EF4-FFF2-40B4-BE49-F238E27FC236}">
                  <a16:creationId xmlns:a16="http://schemas.microsoft.com/office/drawing/2014/main" id="{DFF356C5-A195-45CD-953E-5ED9829EC866}"/>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id="{7B47B1AF-2A30-4FB8-90F2-1D55C2B92063}"/>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 name="Text Box 20">
              <a:extLst>
                <a:ext uri="{FF2B5EF4-FFF2-40B4-BE49-F238E27FC236}">
                  <a16:creationId xmlns:a16="http://schemas.microsoft.com/office/drawing/2014/main" id="{63419F33-2A84-46C2-9EFF-2FFFAE292CBC}"/>
                </a:ext>
              </a:extLst>
            </p:cNvPr>
            <p:cNvSpPr txBox="1">
              <a:spLocks noChangeArrowheads="1"/>
            </p:cNvSpPr>
            <p:nvPr/>
          </p:nvSpPr>
          <p:spPr bwMode="gray">
            <a:xfrm>
              <a:off x="1727" y="3272"/>
              <a:ext cx="471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800" dirty="0" err="1">
                  <a:latin typeface="Times New Roman" panose="02020603050405020304" pitchFamily="18" charset="0"/>
                  <a:cs typeface="Times New Roman" panose="02020603050405020304" pitchFamily="18" charset="0"/>
                </a:rPr>
                <a:t>Пристрої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візуалізації</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подання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даних</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3" name="Text Box 21">
              <a:extLst>
                <a:ext uri="{FF2B5EF4-FFF2-40B4-BE49-F238E27FC236}">
                  <a16:creationId xmlns:a16="http://schemas.microsoft.com/office/drawing/2014/main" id="{A8A33593-6210-40D3-BEE1-E28DFA2FB80B}"/>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Tree>
    <p:extLst>
      <p:ext uri="{BB962C8B-B14F-4D97-AF65-F5344CB8AC3E}">
        <p14:creationId xmlns:p14="http://schemas.microsoft.com/office/powerpoint/2010/main" val="52652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B07FF-695F-4946-893F-C6541B33EA53}"/>
              </a:ext>
            </a:extLst>
          </p:cNvPr>
          <p:cNvSpPr>
            <a:spLocks noGrp="1"/>
          </p:cNvSpPr>
          <p:nvPr>
            <p:ph type="title"/>
          </p:nvPr>
        </p:nvSpPr>
        <p:spPr/>
        <p:txBody>
          <a:bodyPr/>
          <a:lstStyle/>
          <a:p>
            <a:pPr algn="ctr"/>
            <a:r>
              <a:rPr lang="ru-RU" b="1" dirty="0" err="1">
                <a:latin typeface="Century Schoolbook" panose="02040604050505020304" pitchFamily="18" charset="0"/>
              </a:rPr>
              <a:t>Загальна</a:t>
            </a:r>
            <a:r>
              <a:rPr lang="ru-RU" b="1" dirty="0">
                <a:latin typeface="Century Schoolbook" panose="02040604050505020304" pitchFamily="18" charset="0"/>
              </a:rPr>
              <a:t> характеристика </a:t>
            </a:r>
            <a:r>
              <a:rPr lang="ru-RU" b="1" dirty="0" err="1">
                <a:latin typeface="Century Schoolbook" panose="02040604050505020304" pitchFamily="18" charset="0"/>
              </a:rPr>
              <a:t>апаратного</a:t>
            </a:r>
            <a:r>
              <a:rPr lang="ru-RU" b="1" dirty="0">
                <a:latin typeface="Century Schoolbook" panose="02040604050505020304" pitchFamily="18" charset="0"/>
              </a:rPr>
              <a:t> </a:t>
            </a:r>
            <a:r>
              <a:rPr lang="ru-RU" b="1" dirty="0" err="1">
                <a:latin typeface="Century Schoolbook" panose="02040604050505020304" pitchFamily="18" charset="0"/>
              </a:rPr>
              <a:t>забезпечення</a:t>
            </a:r>
            <a:r>
              <a:rPr lang="ru-RU" b="1" dirty="0">
                <a:latin typeface="Century Schoolbook" panose="02040604050505020304" pitchFamily="18" charset="0"/>
              </a:rPr>
              <a:t> ГІС</a:t>
            </a:r>
            <a:endParaRPr lang="uk-UA" dirty="0">
              <a:latin typeface="Century Schoolbook" panose="02040604050505020304" pitchFamily="18" charset="0"/>
            </a:endParaRPr>
          </a:p>
        </p:txBody>
      </p:sp>
      <p:sp>
        <p:nvSpPr>
          <p:cNvPr id="3" name="Місце для вмісту 2">
            <a:extLst>
              <a:ext uri="{FF2B5EF4-FFF2-40B4-BE49-F238E27FC236}">
                <a16:creationId xmlns:a16="http://schemas.microsoft.com/office/drawing/2014/main" id="{0ABB3F03-6D79-4435-B2D7-AE79D895443D}"/>
              </a:ext>
            </a:extLst>
          </p:cNvPr>
          <p:cNvSpPr>
            <a:spLocks noGrp="1"/>
          </p:cNvSpPr>
          <p:nvPr>
            <p:ph idx="1"/>
          </p:nvPr>
        </p:nvSpPr>
        <p:spPr>
          <a:xfrm>
            <a:off x="838200" y="1825625"/>
            <a:ext cx="10515600" cy="4351338"/>
          </a:xfrm>
        </p:spPr>
        <p:txBody>
          <a:bodyPr>
            <a:normAutofit fontScale="70000" lnSpcReduction="20000"/>
          </a:bodyPr>
          <a:lstStyle/>
          <a:p>
            <a:pPr marL="0" indent="450000" algn="just">
              <a:lnSpc>
                <a:spcPct val="120000"/>
              </a:lnSpc>
              <a:spcBef>
                <a:spcPts val="0"/>
              </a:spcBef>
              <a:buNone/>
            </a:pPr>
            <a:r>
              <a:rPr lang="uk-UA" dirty="0">
                <a:latin typeface="Times New Roman" panose="02020603050405020304" pitchFamily="18" charset="0"/>
                <a:cs typeface="Times New Roman" panose="02020603050405020304" pitchFamily="18" charset="0"/>
              </a:rPr>
              <a:t>Геоінформаційні системи базуються на певному наборі технічного обладнання, основними функціями якого є забезпечення роботи програмних ГІС–продуктів і допоміжних програм, збереження масивів цифрових даних, забезпечення збору і введення даних, представлення готової інформації. Комплекс електронних і електронно–механічних пристроїв, призначений для технічної підтримки працездатності ГІС, називається </a:t>
            </a:r>
            <a:r>
              <a:rPr lang="uk-UA" b="1" dirty="0">
                <a:latin typeface="Times New Roman" panose="02020603050405020304" pitchFamily="18" charset="0"/>
                <a:cs typeface="Times New Roman" panose="02020603050405020304" pitchFamily="18" charset="0"/>
              </a:rPr>
              <a:t>апаратним забезпеченням ГІС</a:t>
            </a:r>
            <a:r>
              <a:rPr lang="uk-UA" b="1" i="1" dirty="0">
                <a:latin typeface="Times New Roman" panose="02020603050405020304" pitchFamily="18" charset="0"/>
                <a:cs typeface="Times New Roman" panose="02020603050405020304" pitchFamily="18" charset="0"/>
              </a:rPr>
              <a:t>.</a:t>
            </a:r>
          </a:p>
          <a:p>
            <a:pPr marL="0" indent="450000" algn="just">
              <a:lnSpc>
                <a:spcPct val="120000"/>
              </a:lnSpc>
              <a:spcBef>
                <a:spcPts val="0"/>
              </a:spcBef>
              <a:buNone/>
            </a:pPr>
            <a:r>
              <a:rPr lang="uk-UA" dirty="0">
                <a:latin typeface="Times New Roman" panose="02020603050405020304" pitchFamily="18" charset="0"/>
                <a:cs typeface="Times New Roman" panose="02020603050405020304" pitchFamily="18" charset="0"/>
              </a:rPr>
              <a:t>Апаратне забезпечення </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технічне устаткування геоінформаційної системи, що містить власне комп'ютер і інші механічні, магнітні, електричні, електронні й оптичні периферійні пристрої чи аналогічні прилади, що працюють у складі апаратного комплексу або </a:t>
            </a:r>
            <a:r>
              <a:rPr lang="uk-UA" dirty="0" err="1">
                <a:latin typeface="Times New Roman" panose="02020603050405020304" pitchFamily="18" charset="0"/>
                <a:cs typeface="Times New Roman" panose="02020603050405020304" pitchFamily="18" charset="0"/>
              </a:rPr>
              <a:t>автономно</a:t>
            </a:r>
            <a:r>
              <a:rPr lang="uk-UA" dirty="0">
                <a:latin typeface="Times New Roman" panose="02020603050405020304" pitchFamily="18" charset="0"/>
                <a:cs typeface="Times New Roman" panose="02020603050405020304" pitchFamily="18" charset="0"/>
              </a:rPr>
              <a:t>, а також будь–які пристрої, необхідні для функціонування геоінформаційної системи (наприклад, </a:t>
            </a:r>
            <a:r>
              <a:rPr lang="en-US" dirty="0">
                <a:latin typeface="Times New Roman" panose="02020603050405020304" pitchFamily="18" charset="0"/>
                <a:cs typeface="Times New Roman" panose="02020603050405020304" pitchFamily="18" charset="0"/>
              </a:rPr>
              <a:t>GPS–</a:t>
            </a:r>
            <a:r>
              <a:rPr lang="uk-UA" dirty="0">
                <a:latin typeface="Times New Roman" panose="02020603050405020304" pitchFamily="18" charset="0"/>
                <a:cs typeface="Times New Roman" panose="02020603050405020304" pitchFamily="18" charset="0"/>
              </a:rPr>
              <a:t>апаратура, електронні картографічні прилади і геодезичні прилади). </a:t>
            </a:r>
          </a:p>
          <a:p>
            <a:pPr marL="0" indent="450000" algn="just">
              <a:lnSpc>
                <a:spcPct val="120000"/>
              </a:lnSpc>
              <a:spcBef>
                <a:spcPts val="0"/>
              </a:spcBef>
              <a:buNone/>
            </a:pPr>
            <a:r>
              <a:rPr lang="uk-UA" dirty="0">
                <a:latin typeface="Times New Roman" panose="02020603050405020304" pitchFamily="18" charset="0"/>
                <a:cs typeface="Times New Roman" panose="02020603050405020304" pitchFamily="18" charset="0"/>
              </a:rPr>
              <a:t>Загальна організація взаємозв'язку елементів апаратного забезпечення геоінформаційної системи називається </a:t>
            </a:r>
            <a:r>
              <a:rPr lang="uk-UA" b="1" dirty="0">
                <a:latin typeface="Times New Roman" panose="02020603050405020304" pitchFamily="18" charset="0"/>
                <a:cs typeface="Times New Roman" panose="02020603050405020304" pitchFamily="18" charset="0"/>
              </a:rPr>
              <a:t>архітектурою,</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сукупність функціональних частин – </a:t>
            </a:r>
            <a:r>
              <a:rPr lang="uk-UA" b="1" dirty="0">
                <a:latin typeface="Times New Roman" panose="02020603050405020304" pitchFamily="18" charset="0"/>
                <a:cs typeface="Times New Roman" panose="02020603050405020304" pitchFamily="18" charset="0"/>
              </a:rPr>
              <a:t>конфігурацією</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системи. </a:t>
            </a:r>
            <a:endParaRPr lang="uk-UA"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98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F5164-7F61-485D-909E-69437ABCE0B0}"/>
              </a:ext>
            </a:extLst>
          </p:cNvPr>
          <p:cNvSpPr>
            <a:spLocks noGrp="1"/>
          </p:cNvSpPr>
          <p:nvPr>
            <p:ph type="title"/>
          </p:nvPr>
        </p:nvSpPr>
        <p:spPr>
          <a:xfrm>
            <a:off x="1118586" y="435005"/>
            <a:ext cx="10236802" cy="2192785"/>
          </a:xfrm>
        </p:spPr>
        <p:txBody>
          <a:bodyPr>
            <a:normAutofit fontScale="90000"/>
          </a:bodyPr>
          <a:lstStyle/>
          <a:p>
            <a:pPr indent="457200" algn="just">
              <a:lnSpc>
                <a:spcPct val="100000"/>
              </a:lnSpc>
            </a:pPr>
            <a:r>
              <a:rPr lang="ru-RU" dirty="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зв'язку</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особливостями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організаційної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структури</a:t>
            </a:r>
            <a:r>
              <a:rPr lang="ru-RU" dirty="0">
                <a:latin typeface="Times New Roman" panose="02020603050405020304" pitchFamily="18" charset="0"/>
                <a:cs typeface="Times New Roman" panose="02020603050405020304" pitchFamily="18" charset="0"/>
              </a:rPr>
              <a:t> ГІС </a:t>
            </a:r>
            <a:r>
              <a:rPr lang="ru-RU" dirty="0" err="1">
                <a:latin typeface="Times New Roman" panose="02020603050405020304" pitchFamily="18" charset="0"/>
                <a:cs typeface="Times New Roman" panose="02020603050405020304" pitchFamily="18" charset="0"/>
              </a:rPr>
              <a:t>апаратне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прийнято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поділяти</a:t>
            </a:r>
            <a:r>
              <a:rPr lang="ru-RU" dirty="0">
                <a:latin typeface="Times New Roman" panose="02020603050405020304" pitchFamily="18" charset="0"/>
                <a:cs typeface="Times New Roman" panose="02020603050405020304" pitchFamily="18" charset="0"/>
              </a:rPr>
              <a:t> на </a:t>
            </a:r>
            <a:r>
              <a:rPr lang="ru-RU" b="1" u="sng" dirty="0">
                <a:latin typeface="Times New Roman" panose="02020603050405020304" pitchFamily="18" charset="0"/>
                <a:cs typeface="Times New Roman" panose="02020603050405020304" pitchFamily="18" charset="0"/>
              </a:rPr>
              <a:t>три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групи</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15" name="Стрілка: вправо 14">
            <a:extLst>
              <a:ext uri="{FF2B5EF4-FFF2-40B4-BE49-F238E27FC236}">
                <a16:creationId xmlns:a16="http://schemas.microsoft.com/office/drawing/2014/main" id="{4FC4A79F-2B43-4394-8B69-9C50844EBD04}"/>
              </a:ext>
            </a:extLst>
          </p:cNvPr>
          <p:cNvSpPr/>
          <p:nvPr/>
        </p:nvSpPr>
        <p:spPr>
          <a:xfrm>
            <a:off x="1242874" y="2627790"/>
            <a:ext cx="1731145" cy="80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ілка: вправо 15">
            <a:extLst>
              <a:ext uri="{FF2B5EF4-FFF2-40B4-BE49-F238E27FC236}">
                <a16:creationId xmlns:a16="http://schemas.microsoft.com/office/drawing/2014/main" id="{B518FA23-3377-4A4C-BADC-97D47449AE81}"/>
              </a:ext>
            </a:extLst>
          </p:cNvPr>
          <p:cNvSpPr/>
          <p:nvPr/>
        </p:nvSpPr>
        <p:spPr>
          <a:xfrm>
            <a:off x="1242874" y="3659079"/>
            <a:ext cx="1731145" cy="80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Стрілка: вправо 16">
            <a:extLst>
              <a:ext uri="{FF2B5EF4-FFF2-40B4-BE49-F238E27FC236}">
                <a16:creationId xmlns:a16="http://schemas.microsoft.com/office/drawing/2014/main" id="{DDB12820-FCDC-45FE-9DFA-FC35095C568A}"/>
              </a:ext>
            </a:extLst>
          </p:cNvPr>
          <p:cNvSpPr/>
          <p:nvPr/>
        </p:nvSpPr>
        <p:spPr>
          <a:xfrm>
            <a:off x="1242873" y="4789302"/>
            <a:ext cx="1731145" cy="801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Box 17">
            <a:extLst>
              <a:ext uri="{FF2B5EF4-FFF2-40B4-BE49-F238E27FC236}">
                <a16:creationId xmlns:a16="http://schemas.microsoft.com/office/drawing/2014/main" id="{6CA60BB7-812A-4AA7-ACA9-5F8B4F252C44}"/>
              </a:ext>
            </a:extLst>
          </p:cNvPr>
          <p:cNvSpPr txBox="1"/>
          <p:nvPr/>
        </p:nvSpPr>
        <p:spPr>
          <a:xfrm>
            <a:off x="3293616" y="2817926"/>
            <a:ext cx="6525087" cy="646331"/>
          </a:xfrm>
          <a:prstGeom prst="rect">
            <a:avLst/>
          </a:prstGeom>
          <a:noFill/>
        </p:spPr>
        <p:txBody>
          <a:bodyPr wrap="square" rtlCol="0">
            <a:spAutoFit/>
          </a:bodyPr>
          <a:lstStyle/>
          <a:p>
            <a:r>
              <a:rPr lang="ru-RU" b="1" u="sng" dirty="0" err="1">
                <a:latin typeface="Times New Roman" panose="02020603050405020304" pitchFamily="18" charset="0"/>
                <a:cs typeface="Times New Roman" panose="02020603050405020304" pitchFamily="18" charset="0"/>
              </a:rPr>
              <a:t>пристрої</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обробки</a:t>
            </a:r>
            <a:r>
              <a:rPr lang="ru-RU" b="1" u="sng" dirty="0">
                <a:latin typeface="Times New Roman" panose="02020603050405020304" pitchFamily="18" charset="0"/>
                <a:cs typeface="Times New Roman" panose="02020603050405020304" pitchFamily="18" charset="0"/>
              </a:rPr>
              <a:t> і </a:t>
            </a:r>
            <a:r>
              <a:rPr lang="ru-RU" b="1" u="sng" dirty="0" err="1">
                <a:latin typeface="Times New Roman" panose="02020603050405020304" pitchFamily="18" charset="0"/>
                <a:cs typeface="Times New Roman" panose="02020603050405020304" pitchFamily="18" charset="0"/>
              </a:rPr>
              <a:t>збереження</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даних</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власне</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комп'ютери</a:t>
            </a:r>
            <a:r>
              <a:rPr lang="ru-RU" b="1" u="sng" dirty="0">
                <a:latin typeface="Times New Roman" panose="02020603050405020304" pitchFamily="18" charset="0"/>
                <a:cs typeface="Times New Roman" panose="02020603050405020304" pitchFamily="18" charset="0"/>
              </a:rPr>
              <a:t>); </a:t>
            </a:r>
          </a:p>
          <a:p>
            <a:endParaRPr lang="uk-UA" dirty="0"/>
          </a:p>
        </p:txBody>
      </p:sp>
      <p:sp>
        <p:nvSpPr>
          <p:cNvPr id="19" name="TextBox 18">
            <a:extLst>
              <a:ext uri="{FF2B5EF4-FFF2-40B4-BE49-F238E27FC236}">
                <a16:creationId xmlns:a16="http://schemas.microsoft.com/office/drawing/2014/main" id="{13FD9BE9-51A2-435F-8672-E7681ACB5A0A}"/>
              </a:ext>
            </a:extLst>
          </p:cNvPr>
          <p:cNvSpPr txBox="1"/>
          <p:nvPr/>
        </p:nvSpPr>
        <p:spPr>
          <a:xfrm>
            <a:off x="3293616" y="3832493"/>
            <a:ext cx="5956916" cy="369332"/>
          </a:xfrm>
          <a:prstGeom prst="rect">
            <a:avLst/>
          </a:prstGeom>
          <a:noFill/>
        </p:spPr>
        <p:txBody>
          <a:bodyPr wrap="square" rtlCol="0">
            <a:spAutoFit/>
          </a:bodyPr>
          <a:lstStyle/>
          <a:p>
            <a:r>
              <a:rPr lang="ru-RU" b="1" u="sng" dirty="0" err="1">
                <a:latin typeface="Times New Roman" panose="02020603050405020304" pitchFamily="18" charset="0"/>
                <a:cs typeface="Times New Roman" panose="02020603050405020304" pitchFamily="18" charset="0"/>
              </a:rPr>
              <a:t>пристрої</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збору</a:t>
            </a:r>
            <a:r>
              <a:rPr lang="ru-RU" b="1" u="sng" dirty="0">
                <a:latin typeface="Times New Roman" panose="02020603050405020304" pitchFamily="18" charset="0"/>
                <a:cs typeface="Times New Roman" panose="02020603050405020304" pitchFamily="18" charset="0"/>
              </a:rPr>
              <a:t> і </a:t>
            </a:r>
            <a:r>
              <a:rPr lang="ru-RU" b="1" u="sng" dirty="0" err="1">
                <a:latin typeface="Times New Roman" panose="02020603050405020304" pitchFamily="18" charset="0"/>
                <a:cs typeface="Times New Roman" panose="02020603050405020304" pitchFamily="18" charset="0"/>
              </a:rPr>
              <a:t>введення</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даних</a:t>
            </a:r>
            <a:r>
              <a:rPr lang="ru-RU" b="1" u="sng" dirty="0">
                <a:latin typeface="Times New Roman" panose="02020603050405020304" pitchFamily="18" charset="0"/>
                <a:cs typeface="Times New Roman" panose="02020603050405020304" pitchFamily="18" charset="0"/>
              </a:rPr>
              <a:t>;</a:t>
            </a:r>
            <a:endParaRPr lang="uk-UA" b="1" u="sng"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B102E76-2718-4005-93CC-69B4953FAB34}"/>
              </a:ext>
            </a:extLst>
          </p:cNvPr>
          <p:cNvSpPr txBox="1"/>
          <p:nvPr/>
        </p:nvSpPr>
        <p:spPr>
          <a:xfrm>
            <a:off x="3293616" y="5005241"/>
            <a:ext cx="5956916" cy="369332"/>
          </a:xfrm>
          <a:prstGeom prst="rect">
            <a:avLst/>
          </a:prstGeom>
          <a:noFill/>
        </p:spPr>
        <p:txBody>
          <a:bodyPr wrap="square" rtlCol="0">
            <a:spAutoFit/>
          </a:bodyPr>
          <a:lstStyle/>
          <a:p>
            <a:r>
              <a:rPr lang="ru-RU" b="1" u="sng" dirty="0" err="1">
                <a:latin typeface="Times New Roman" panose="02020603050405020304" pitchFamily="18" charset="0"/>
                <a:cs typeface="Times New Roman" panose="02020603050405020304" pitchFamily="18" charset="0"/>
              </a:rPr>
              <a:t>пристрої</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візуалізації</a:t>
            </a:r>
            <a:r>
              <a:rPr lang="ru-RU" b="1" u="sng" dirty="0">
                <a:latin typeface="Times New Roman" panose="02020603050405020304" pitchFamily="18" charset="0"/>
                <a:cs typeface="Times New Roman" panose="02020603050405020304" pitchFamily="18" charset="0"/>
              </a:rPr>
              <a:t> і </a:t>
            </a:r>
            <a:r>
              <a:rPr lang="ru-RU" b="1" u="sng" dirty="0" err="1">
                <a:latin typeface="Times New Roman" panose="02020603050405020304" pitchFamily="18" charset="0"/>
                <a:cs typeface="Times New Roman" panose="02020603050405020304" pitchFamily="18" charset="0"/>
              </a:rPr>
              <a:t>представлення</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даних</a:t>
            </a:r>
            <a:r>
              <a:rPr lang="ru-RU" b="1" u="sng" dirty="0">
                <a:latin typeface="Times New Roman" panose="02020603050405020304" pitchFamily="18" charset="0"/>
                <a:cs typeface="Times New Roman" panose="02020603050405020304" pitchFamily="18" charset="0"/>
              </a:rPr>
              <a:t>.</a:t>
            </a:r>
            <a:endParaRPr lang="uk-UA"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81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B07FF-695F-4946-893F-C6541B33EA53}"/>
              </a:ext>
            </a:extLst>
          </p:cNvPr>
          <p:cNvSpPr>
            <a:spLocks noGrp="1"/>
          </p:cNvSpPr>
          <p:nvPr>
            <p:ph type="title"/>
          </p:nvPr>
        </p:nvSpPr>
        <p:spPr>
          <a:xfrm>
            <a:off x="838200" y="116550"/>
            <a:ext cx="10515600" cy="877749"/>
          </a:xfrm>
        </p:spPr>
        <p:txBody>
          <a:bodyPr>
            <a:normAutofit fontScale="90000"/>
          </a:bodyPr>
          <a:lstStyle/>
          <a:p>
            <a:pPr algn="ctr"/>
            <a:br>
              <a:rPr lang="ru-RU" sz="4900" b="1" dirty="0">
                <a:latin typeface="Times New Roman" panose="02020603050405020304" pitchFamily="18" charset="0"/>
                <a:cs typeface="Times New Roman" panose="02020603050405020304" pitchFamily="18" charset="0"/>
              </a:rPr>
            </a:br>
            <a:r>
              <a:rPr lang="ru-RU" sz="4900" b="1" dirty="0" err="1">
                <a:latin typeface="Times New Roman" panose="02020603050405020304" pitchFamily="18" charset="0"/>
                <a:cs typeface="Times New Roman" panose="02020603050405020304" pitchFamily="18" charset="0"/>
              </a:rPr>
              <a:t>Пристрої</a:t>
            </a:r>
            <a:r>
              <a:rPr lang="ru-RU" sz="4900" b="1" dirty="0">
                <a:latin typeface="Times New Roman" panose="02020603050405020304" pitchFamily="18" charset="0"/>
                <a:cs typeface="Times New Roman" panose="02020603050405020304" pitchFamily="18" charset="0"/>
              </a:rPr>
              <a:t> </a:t>
            </a:r>
            <a:r>
              <a:rPr lang="ru-RU" sz="4900" b="1" dirty="0" err="1">
                <a:latin typeface="Times New Roman" panose="02020603050405020304" pitchFamily="18" charset="0"/>
                <a:cs typeface="Times New Roman" panose="02020603050405020304" pitchFamily="18" charset="0"/>
              </a:rPr>
              <a:t>збору</a:t>
            </a:r>
            <a:r>
              <a:rPr lang="ru-RU" sz="4900" b="1" dirty="0">
                <a:latin typeface="Times New Roman" panose="02020603050405020304" pitchFamily="18" charset="0"/>
                <a:cs typeface="Times New Roman" panose="02020603050405020304" pitchFamily="18" charset="0"/>
              </a:rPr>
              <a:t> і </a:t>
            </a:r>
            <a:r>
              <a:rPr lang="ru-RU" sz="4900" b="1" dirty="0" err="1">
                <a:latin typeface="Times New Roman" panose="02020603050405020304" pitchFamily="18" charset="0"/>
                <a:cs typeface="Times New Roman" panose="02020603050405020304" pitchFamily="18" charset="0"/>
              </a:rPr>
              <a:t>введення</a:t>
            </a:r>
            <a:r>
              <a:rPr lang="ru-RU" sz="4900" b="1" dirty="0">
                <a:latin typeface="Times New Roman" panose="02020603050405020304" pitchFamily="18" charset="0"/>
                <a:cs typeface="Times New Roman" panose="02020603050405020304" pitchFamily="18" charset="0"/>
              </a:rPr>
              <a:t> </a:t>
            </a:r>
            <a:r>
              <a:rPr lang="ru-RU" sz="4900" b="1" dirty="0" err="1">
                <a:latin typeface="Times New Roman" panose="02020603050405020304" pitchFamily="18" charset="0"/>
                <a:cs typeface="Times New Roman" panose="02020603050405020304" pitchFamily="18" charset="0"/>
              </a:rPr>
              <a:t>інформації</a:t>
            </a:r>
            <a:br>
              <a:rPr lang="ru-RU" dirty="0"/>
            </a:br>
            <a:endParaRPr lang="uk-UA" dirty="0">
              <a:latin typeface="Century Schoolbook" panose="02040604050505020304" pitchFamily="18" charset="0"/>
            </a:endParaRPr>
          </a:p>
        </p:txBody>
      </p:sp>
      <p:sp>
        <p:nvSpPr>
          <p:cNvPr id="3" name="Місце для вмісту 2">
            <a:extLst>
              <a:ext uri="{FF2B5EF4-FFF2-40B4-BE49-F238E27FC236}">
                <a16:creationId xmlns:a16="http://schemas.microsoft.com/office/drawing/2014/main" id="{0ABB3F03-6D79-4435-B2D7-AE79D895443D}"/>
              </a:ext>
            </a:extLst>
          </p:cNvPr>
          <p:cNvSpPr>
            <a:spLocks noGrp="1"/>
          </p:cNvSpPr>
          <p:nvPr>
            <p:ph idx="1"/>
          </p:nvPr>
        </p:nvSpPr>
        <p:spPr>
          <a:xfrm>
            <a:off x="301841" y="994300"/>
            <a:ext cx="11514338" cy="5513032"/>
          </a:xfrm>
        </p:spPr>
        <p:txBody>
          <a:bodyPr>
            <a:normAutofit fontScale="55000" lnSpcReduction="20000"/>
          </a:bodyPr>
          <a:lstStyle/>
          <a:p>
            <a:pPr marL="0" indent="457200" algn="just">
              <a:lnSpc>
                <a:spcPct val="120000"/>
              </a:lnSpc>
              <a:spcBef>
                <a:spcPts val="0"/>
              </a:spcBef>
              <a:buNone/>
            </a:pPr>
            <a:r>
              <a:rPr lang="uk-UA" sz="3500" dirty="0">
                <a:latin typeface="Times New Roman" panose="02020603050405020304" pitchFamily="18" charset="0"/>
                <a:cs typeface="Times New Roman" panose="02020603050405020304" pitchFamily="18" charset="0"/>
              </a:rPr>
              <a:t>Стандартними пристроями введення інформації в комп'ютер є клавіатура і графічний маніпулятор «миша». За допомогою клавіатури в комп'ютер вводиться цифрова і символьна інформація. Маніпулятор «миша» використовується в програмах із графічним інтерфейсом. За допомогою курсора миші користувач указує на різні елементи керування, розміщені на екрані, чи робить оконтурювання об'єктів. Для керування і введення даних застосовують різні типи графічних маніпуляторів: механічні (рух миші передається в комп'ютер за допомогою обертання кульки і системи валиків) і оптичні (світлочутливий елемент зчитує рухи по спеціальній поверхні).</a:t>
            </a:r>
          </a:p>
          <a:p>
            <a:pPr marL="0" indent="457200" algn="just">
              <a:lnSpc>
                <a:spcPct val="120000"/>
              </a:lnSpc>
              <a:spcBef>
                <a:spcPts val="0"/>
              </a:spcBef>
              <a:buNone/>
            </a:pPr>
            <a:r>
              <a:rPr lang="ru-RU" sz="3500" dirty="0">
                <a:latin typeface="Times New Roman" panose="02020603050405020304" pitchFamily="18" charset="0"/>
                <a:cs typeface="Times New Roman" panose="02020603050405020304" pitchFamily="18" charset="0"/>
              </a:rPr>
              <a:t>Для </a:t>
            </a:r>
            <a:r>
              <a:rPr lang="ru-RU" sz="3500" dirty="0" err="1">
                <a:latin typeface="Times New Roman" panose="02020603050405020304" pitchFamily="18" charset="0"/>
                <a:cs typeface="Times New Roman" panose="02020603050405020304" pitchFamily="18" charset="0"/>
              </a:rPr>
              <a:t>введення</a:t>
            </a:r>
            <a:r>
              <a:rPr lang="ru-RU" sz="3500" dirty="0">
                <a:latin typeface="Times New Roman" panose="02020603050405020304" pitchFamily="18" charset="0"/>
                <a:cs typeface="Times New Roman" panose="02020603050405020304" pitchFamily="18" charset="0"/>
              </a:rPr>
              <a:t> великих </a:t>
            </a:r>
            <a:r>
              <a:rPr lang="ru-RU" sz="3500" dirty="0" err="1">
                <a:latin typeface="Times New Roman" panose="02020603050405020304" pitchFamily="18" charset="0"/>
                <a:cs typeface="Times New Roman" panose="02020603050405020304" pitchFamily="18" charset="0"/>
              </a:rPr>
              <a:t>масивів</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просторово</a:t>
            </a:r>
            <a:r>
              <a:rPr lang="ru-RU" sz="3500" dirty="0">
                <a:latin typeface="Times New Roman" panose="02020603050405020304" pitchFamily="18" charset="0"/>
                <a:cs typeface="Times New Roman" panose="02020603050405020304" pitchFamily="18" charset="0"/>
              </a:rPr>
              <a:t>–</a:t>
            </a:r>
            <a:r>
              <a:rPr lang="ru-RU" sz="3500" dirty="0" err="1">
                <a:latin typeface="Times New Roman" panose="02020603050405020304" pitchFamily="18" charset="0"/>
                <a:cs typeface="Times New Roman" panose="02020603050405020304" pitchFamily="18" charset="0"/>
              </a:rPr>
              <a:t>розподілених</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даних</a:t>
            </a:r>
            <a:r>
              <a:rPr lang="ru-RU" sz="3500" dirty="0">
                <a:latin typeface="Times New Roman" panose="02020603050405020304" pitchFamily="18" charset="0"/>
                <a:cs typeface="Times New Roman" panose="02020603050405020304" pitchFamily="18" charset="0"/>
              </a:rPr>
              <a:t> у ГІС </a:t>
            </a:r>
            <a:r>
              <a:rPr lang="ru-RU" sz="3500" dirty="0" err="1">
                <a:latin typeface="Times New Roman" panose="02020603050405020304" pitchFamily="18" charset="0"/>
                <a:cs typeface="Times New Roman" panose="02020603050405020304" pitchFamily="18" charset="0"/>
              </a:rPr>
              <a:t>використовуються</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спеціальні</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периферійні</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пристрої</a:t>
            </a:r>
            <a:r>
              <a:rPr lang="ru-RU" sz="3500" dirty="0">
                <a:latin typeface="Times New Roman" panose="02020603050405020304" pitchFamily="18" charset="0"/>
                <a:cs typeface="Times New Roman" panose="02020603050405020304" pitchFamily="18" charset="0"/>
              </a:rPr>
              <a:t>. Для </a:t>
            </a:r>
            <a:r>
              <a:rPr lang="ru-RU" sz="3500" dirty="0" err="1">
                <a:latin typeface="Times New Roman" panose="02020603050405020304" pitchFamily="18" charset="0"/>
                <a:cs typeface="Times New Roman" panose="02020603050405020304" pitchFamily="18" charset="0"/>
              </a:rPr>
              <a:t>цифрування</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паперових</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картографічних</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матеріалів</a:t>
            </a:r>
            <a:r>
              <a:rPr lang="ru-RU" sz="3500" dirty="0">
                <a:latin typeface="Times New Roman" panose="02020603050405020304" pitchFamily="18" charset="0"/>
                <a:cs typeface="Times New Roman" panose="02020603050405020304" pitchFamily="18" charset="0"/>
              </a:rPr>
              <a:t> в </a:t>
            </a:r>
            <a:r>
              <a:rPr lang="ru-RU" sz="3500" dirty="0" err="1">
                <a:latin typeface="Times New Roman" panose="02020603050405020304" pitchFamily="18" charset="0"/>
                <a:cs typeface="Times New Roman" panose="02020603050405020304" pitchFamily="18" charset="0"/>
              </a:rPr>
              <a:t>умовах</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офісу</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призначені</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дигітайзери</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ручне</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введення</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даних</a:t>
            </a:r>
            <a:r>
              <a:rPr lang="ru-RU" sz="3500" dirty="0">
                <a:latin typeface="Times New Roman" panose="02020603050405020304" pitchFamily="18" charset="0"/>
                <a:cs typeface="Times New Roman" panose="02020603050405020304" pitchFamily="18" charset="0"/>
              </a:rPr>
              <a:t>) і </a:t>
            </a:r>
            <a:r>
              <a:rPr lang="ru-RU" sz="3500" dirty="0" err="1">
                <a:latin typeface="Times New Roman" panose="02020603050405020304" pitchFamily="18" charset="0"/>
                <a:cs typeface="Times New Roman" panose="02020603050405020304" pitchFamily="18" charset="0"/>
              </a:rPr>
              <a:t>сканери</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автоматичне</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введення</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даних</a:t>
            </a:r>
            <a:r>
              <a:rPr lang="ru-RU" sz="3500" dirty="0">
                <a:latin typeface="Times New Roman" panose="02020603050405020304" pitchFamily="18" charset="0"/>
                <a:cs typeface="Times New Roman" panose="02020603050405020304" pitchFamily="18" charset="0"/>
              </a:rPr>
              <a:t>). При </a:t>
            </a:r>
            <a:r>
              <a:rPr lang="ru-RU" sz="3500" dirty="0" err="1">
                <a:latin typeface="Times New Roman" panose="02020603050405020304" pitchFamily="18" charset="0"/>
                <a:cs typeface="Times New Roman" panose="02020603050405020304" pitchFamily="18" charset="0"/>
              </a:rPr>
              <a:t>цифруванні</a:t>
            </a:r>
            <a:r>
              <a:rPr lang="ru-RU" sz="3500" dirty="0">
                <a:latin typeface="Times New Roman" panose="02020603050405020304" pitchFamily="18" charset="0"/>
                <a:cs typeface="Times New Roman" panose="02020603050405020304" pitchFamily="18" charset="0"/>
              </a:rPr>
              <a:t> за </a:t>
            </a:r>
            <a:r>
              <a:rPr lang="ru-RU" sz="3500" dirty="0" err="1">
                <a:latin typeface="Times New Roman" panose="02020603050405020304" pitchFamily="18" charset="0"/>
                <a:cs typeface="Times New Roman" panose="02020603050405020304" pitchFamily="18" charset="0"/>
              </a:rPr>
              <a:t>допомогою</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дигітайзера</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картографічні</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об'єкти</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обводяться</a:t>
            </a:r>
            <a:r>
              <a:rPr lang="ru-RU" sz="3500" dirty="0">
                <a:latin typeface="Times New Roman" panose="02020603050405020304" pitchFamily="18" charset="0"/>
                <a:cs typeface="Times New Roman" panose="02020603050405020304" pitchFamily="18" charset="0"/>
              </a:rPr>
              <a:t> по </a:t>
            </a:r>
            <a:r>
              <a:rPr lang="ru-RU" sz="3500" dirty="0" err="1">
                <a:latin typeface="Times New Roman" panose="02020603050405020304" pitchFamily="18" charset="0"/>
                <a:cs typeface="Times New Roman" panose="02020603050405020304" pitchFamily="18" charset="0"/>
              </a:rPr>
              <a:t>зовнішньому</a:t>
            </a:r>
            <a:r>
              <a:rPr lang="ru-RU" sz="3500" dirty="0">
                <a:latin typeface="Times New Roman" panose="02020603050405020304" pitchFamily="18" charset="0"/>
                <a:cs typeface="Times New Roman" panose="02020603050405020304" pitchFamily="18" charset="0"/>
              </a:rPr>
              <a:t> контуру </a:t>
            </a:r>
            <a:r>
              <a:rPr lang="ru-RU" sz="3500" dirty="0" err="1">
                <a:latin typeface="Times New Roman" panose="02020603050405020304" pitchFamily="18" charset="0"/>
                <a:cs typeface="Times New Roman" panose="02020603050405020304" pitchFamily="18" charset="0"/>
              </a:rPr>
              <a:t>чи</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осьовій</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лінії</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векторне</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представлення</a:t>
            </a:r>
            <a:r>
              <a:rPr lang="ru-RU" sz="3500" dirty="0">
                <a:latin typeface="Times New Roman" panose="02020603050405020304" pitchFamily="18" charset="0"/>
                <a:cs typeface="Times New Roman" panose="02020603050405020304" pitchFamily="18" charset="0"/>
              </a:rPr>
              <a:t>). Сканер </a:t>
            </a:r>
            <a:r>
              <a:rPr lang="ru-RU" sz="3500" dirty="0" err="1">
                <a:latin typeface="Times New Roman" panose="02020603050405020304" pitchFamily="18" charset="0"/>
                <a:cs typeface="Times New Roman" panose="02020603050405020304" pitchFamily="18" charset="0"/>
              </a:rPr>
              <a:t>повністю</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копіює</a:t>
            </a:r>
            <a:r>
              <a:rPr lang="ru-RU" sz="3500" dirty="0">
                <a:latin typeface="Times New Roman" panose="02020603050405020304" pitchFamily="18" charset="0"/>
                <a:cs typeface="Times New Roman" panose="02020603050405020304" pitchFamily="18" charset="0"/>
              </a:rPr>
              <a:t> всю </a:t>
            </a:r>
            <a:r>
              <a:rPr lang="ru-RU" sz="3500" dirty="0" err="1">
                <a:latin typeface="Times New Roman" panose="02020603050405020304" pitchFamily="18" charset="0"/>
                <a:cs typeface="Times New Roman" panose="02020603050405020304" pitchFamily="18" charset="0"/>
              </a:rPr>
              <a:t>поверхню</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вихідного</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графічного</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джерела</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площина</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карти</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розбивається</a:t>
            </a:r>
            <a:r>
              <a:rPr lang="ru-RU" sz="3500" dirty="0">
                <a:latin typeface="Times New Roman" panose="02020603050405020304" pitchFamily="18" charset="0"/>
                <a:cs typeface="Times New Roman" panose="02020603050405020304" pitchFamily="18" charset="0"/>
              </a:rPr>
              <a:t> на </a:t>
            </a:r>
            <a:r>
              <a:rPr lang="ru-RU" sz="3500" dirty="0" err="1">
                <a:latin typeface="Times New Roman" panose="02020603050405020304" pitchFamily="18" charset="0"/>
                <a:cs typeface="Times New Roman" panose="02020603050405020304" pitchFamily="18" charset="0"/>
              </a:rPr>
              <a:t>окремі</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елементи</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певного</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розміру</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растрове</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представлення</a:t>
            </a:r>
            <a:r>
              <a:rPr lang="ru-RU" sz="3500" dirty="0">
                <a:latin typeface="Times New Roman" panose="02020603050405020304" pitchFamily="18" charset="0"/>
                <a:cs typeface="Times New Roman" panose="02020603050405020304" pitchFamily="18" charset="0"/>
              </a:rPr>
              <a:t>), кожному </a:t>
            </a:r>
            <a:r>
              <a:rPr lang="ru-RU" sz="3500" dirty="0" err="1">
                <a:latin typeface="Times New Roman" panose="02020603050405020304" pitchFamily="18" charset="0"/>
                <a:cs typeface="Times New Roman" panose="02020603050405020304" pitchFamily="18" charset="0"/>
              </a:rPr>
              <a:t>елементу</a:t>
            </a:r>
            <a:r>
              <a:rPr lang="ru-RU" sz="3500" dirty="0">
                <a:latin typeface="Times New Roman" panose="02020603050405020304" pitchFamily="18" charset="0"/>
                <a:cs typeface="Times New Roman" panose="02020603050405020304" pitchFamily="18" charset="0"/>
              </a:rPr>
              <a:t> </a:t>
            </a:r>
            <a:r>
              <a:rPr lang="ru-RU" sz="3500" dirty="0" err="1">
                <a:latin typeface="Times New Roman" panose="02020603050405020304" pitchFamily="18" charset="0"/>
                <a:cs typeface="Times New Roman" panose="02020603050405020304" pitchFamily="18" charset="0"/>
              </a:rPr>
              <a:t>присвоюється</a:t>
            </a:r>
            <a:r>
              <a:rPr lang="ru-RU" sz="3500" dirty="0">
                <a:latin typeface="Times New Roman" panose="02020603050405020304" pitchFamily="18" charset="0"/>
                <a:cs typeface="Times New Roman" panose="02020603050405020304" pitchFamily="18" charset="0"/>
              </a:rPr>
              <a:t> код </a:t>
            </a:r>
            <a:r>
              <a:rPr lang="ru-RU" sz="3500" dirty="0" err="1">
                <a:latin typeface="Times New Roman" panose="02020603050405020304" pitchFamily="18" charset="0"/>
                <a:cs typeface="Times New Roman" panose="02020603050405020304" pitchFamily="18" charset="0"/>
              </a:rPr>
              <a:t>кольору</a:t>
            </a:r>
            <a:r>
              <a:rPr lang="ru-RU" sz="3500"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uk-UA" sz="3500" dirty="0">
                <a:latin typeface="Times New Roman" panose="02020603050405020304" pitchFamily="18" charset="0"/>
                <a:cs typeface="Times New Roman" panose="02020603050405020304" pitchFamily="18" charset="0"/>
              </a:rPr>
              <a:t>Для збору і просторової прив'язки даних у польових умовах використовуються приймачі </a:t>
            </a:r>
            <a:r>
              <a:rPr lang="en-US" sz="3500" dirty="0">
                <a:latin typeface="Times New Roman" panose="02020603050405020304" pitchFamily="18" charset="0"/>
                <a:cs typeface="Times New Roman" panose="02020603050405020304" pitchFamily="18" charset="0"/>
              </a:rPr>
              <a:t>GPS </a:t>
            </a:r>
            <a:r>
              <a:rPr lang="uk-UA" sz="3500" dirty="0">
                <a:latin typeface="Times New Roman" panose="02020603050405020304" pitchFamily="18" charset="0"/>
                <a:cs typeface="Times New Roman" panose="02020603050405020304" pitchFamily="18" charset="0"/>
              </a:rPr>
              <a:t>і електронні геодезичні прилади. Сучасні моделі цих пристроїв можуть працювати як </a:t>
            </a:r>
            <a:r>
              <a:rPr lang="uk-UA" sz="3500" dirty="0" err="1">
                <a:latin typeface="Times New Roman" panose="02020603050405020304" pitchFamily="18" charset="0"/>
                <a:cs typeface="Times New Roman" panose="02020603050405020304" pitchFamily="18" charset="0"/>
              </a:rPr>
              <a:t>автономно</a:t>
            </a:r>
            <a:r>
              <a:rPr lang="uk-UA" sz="3500" dirty="0">
                <a:latin typeface="Times New Roman" panose="02020603050405020304" pitchFamily="18" charset="0"/>
                <a:cs typeface="Times New Roman" panose="02020603050405020304" pitchFamily="18" charset="0"/>
              </a:rPr>
              <a:t>, обмінюючись даними з ПК за допомогою </a:t>
            </a:r>
            <a:r>
              <a:rPr lang="en-US" sz="3500" dirty="0">
                <a:latin typeface="Times New Roman" panose="02020603050405020304" pitchFamily="18" charset="0"/>
                <a:cs typeface="Times New Roman" panose="02020603050405020304" pitchFamily="18" charset="0"/>
              </a:rPr>
              <a:t>flash–</a:t>
            </a:r>
            <a:r>
              <a:rPr lang="uk-UA" sz="3500" dirty="0">
                <a:latin typeface="Times New Roman" panose="02020603050405020304" pitchFamily="18" charset="0"/>
                <a:cs typeface="Times New Roman" panose="02020603050405020304" pitchFamily="18" charset="0"/>
              </a:rPr>
              <a:t>карт, так і бути прямо підключеними до мобільного ПК. </a:t>
            </a:r>
            <a:br>
              <a:rPr lang="uk-UA" dirty="0"/>
            </a:br>
            <a:endParaRPr lang="uk-UA"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33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ABB3F03-6D79-4435-B2D7-AE79D895443D}"/>
              </a:ext>
            </a:extLst>
          </p:cNvPr>
          <p:cNvSpPr>
            <a:spLocks noGrp="1"/>
          </p:cNvSpPr>
          <p:nvPr>
            <p:ph idx="1"/>
          </p:nvPr>
        </p:nvSpPr>
        <p:spPr>
          <a:xfrm>
            <a:off x="597023" y="645850"/>
            <a:ext cx="10997954" cy="5941381"/>
          </a:xfrm>
        </p:spPr>
        <p:txBody>
          <a:bodyPr>
            <a:normAutofit fontScale="25000" lnSpcReduction="20000"/>
          </a:bodyPr>
          <a:lstStyle/>
          <a:p>
            <a:pPr marL="0" indent="457200" algn="just">
              <a:lnSpc>
                <a:spcPct val="120000"/>
              </a:lnSpc>
              <a:spcBef>
                <a:spcPts val="0"/>
              </a:spcBef>
              <a:buNone/>
            </a:pPr>
            <a:r>
              <a:rPr lang="uk-UA" sz="6400" b="1" dirty="0" err="1">
                <a:latin typeface="Times New Roman" panose="02020603050405020304" pitchFamily="18" charset="0"/>
                <a:cs typeface="Times New Roman" panose="02020603050405020304" pitchFamily="18" charset="0"/>
              </a:rPr>
              <a:t>Дигітайзер</a:t>
            </a:r>
            <a:r>
              <a:rPr lang="uk-UA" sz="6400" b="1" dirty="0">
                <a:latin typeface="Times New Roman" panose="02020603050405020304" pitchFamily="18" charset="0"/>
                <a:cs typeface="Times New Roman" panose="02020603050405020304" pitchFamily="18" charset="0"/>
              </a:rPr>
              <a:t> - </a:t>
            </a:r>
            <a:r>
              <a:rPr lang="uk-UA" sz="6400" dirty="0">
                <a:latin typeface="Times New Roman" panose="02020603050405020304" pitchFamily="18" charset="0"/>
                <a:cs typeface="Times New Roman" panose="02020603050405020304" pitchFamily="18" charset="0"/>
              </a:rPr>
              <a:t>пристрій для ручного цифрування картографічної і графічної документації у вигляді послідовності точок, положення яких описується прямокутними декартовими координатами площини. </a:t>
            </a:r>
            <a:r>
              <a:rPr lang="uk-UA" sz="6400" dirty="0" err="1">
                <a:latin typeface="Times New Roman" panose="02020603050405020304" pitchFamily="18" charset="0"/>
                <a:cs typeface="Times New Roman" panose="02020603050405020304" pitchFamily="18" charset="0"/>
              </a:rPr>
              <a:t>Дигітайзер</a:t>
            </a:r>
            <a:r>
              <a:rPr lang="uk-UA" sz="6400" dirty="0">
                <a:latin typeface="Times New Roman" panose="02020603050405020304" pitchFamily="18" charset="0"/>
                <a:cs typeface="Times New Roman" panose="02020603050405020304" pitchFamily="18" charset="0"/>
              </a:rPr>
              <a:t> складається з плоскої панелі (</a:t>
            </a:r>
            <a:r>
              <a:rPr lang="en-US" sz="6400" dirty="0">
                <a:latin typeface="Times New Roman" panose="02020603050405020304" pitchFamily="18" charset="0"/>
                <a:cs typeface="Times New Roman" panose="02020603050405020304" pitchFamily="18" charset="0"/>
              </a:rPr>
              <a:t>tablet) </a:t>
            </a:r>
            <a:r>
              <a:rPr lang="uk-UA" sz="6400" dirty="0">
                <a:latin typeface="Times New Roman" panose="02020603050405020304" pitchFamily="18" charset="0"/>
                <a:cs typeface="Times New Roman" panose="02020603050405020304" pitchFamily="18" charset="0"/>
              </a:rPr>
              <a:t>з мережею горизонтальних і вертикальних провідників і магнітно–індукційного курсора. </a:t>
            </a:r>
          </a:p>
          <a:p>
            <a:pPr marL="0" indent="457200" algn="just">
              <a:lnSpc>
                <a:spcPct val="120000"/>
              </a:lnSpc>
              <a:spcBef>
                <a:spcPts val="0"/>
              </a:spcBef>
              <a:buNone/>
            </a:pPr>
            <a:r>
              <a:rPr lang="uk-UA" sz="6400" dirty="0">
                <a:latin typeface="Times New Roman" panose="02020603050405020304" pitchFamily="18" charset="0"/>
                <a:cs typeface="Times New Roman" panose="02020603050405020304" pitchFamily="18" charset="0"/>
              </a:rPr>
              <a:t>Залежно від призначення може комплектуватися курсорами двох типів: курсором з індукційним кільцем (за розмірами і конфігурацією подібний до курсора миші) для високоточного введення або пером (</a:t>
            </a:r>
            <a:r>
              <a:rPr lang="en-US" sz="6400" dirty="0">
                <a:latin typeface="Times New Roman" panose="02020603050405020304" pitchFamily="18" charset="0"/>
                <a:cs typeface="Times New Roman" panose="02020603050405020304" pitchFamily="18" charset="0"/>
              </a:rPr>
              <a:t>stylus</a:t>
            </a:r>
            <a:r>
              <a:rPr lang="uk-UA" sz="640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 </a:t>
            </a:r>
            <a:r>
              <a:rPr lang="uk-UA" sz="6400" dirty="0">
                <a:latin typeface="Times New Roman" panose="02020603050405020304" pitchFamily="18" charset="0"/>
                <a:cs typeface="Times New Roman" panose="02020603050405020304" pitchFamily="18" charset="0"/>
              </a:rPr>
              <a:t>для </a:t>
            </a:r>
            <a:r>
              <a:rPr lang="uk-UA" sz="6400" dirty="0" err="1">
                <a:latin typeface="Times New Roman" panose="02020603050405020304" pitchFamily="18" charset="0"/>
                <a:cs typeface="Times New Roman" panose="02020603050405020304" pitchFamily="18" charset="0"/>
              </a:rPr>
              <a:t>низькоточного</a:t>
            </a:r>
            <a:r>
              <a:rPr lang="uk-UA" sz="6400" dirty="0">
                <a:latin typeface="Times New Roman" panose="02020603050405020304" pitchFamily="18" charset="0"/>
                <a:cs typeface="Times New Roman" panose="02020603050405020304" pitchFamily="18" charset="0"/>
              </a:rPr>
              <a:t> введення координат. </a:t>
            </a:r>
          </a:p>
          <a:p>
            <a:pPr marL="0" indent="457200" algn="just">
              <a:lnSpc>
                <a:spcPct val="120000"/>
              </a:lnSpc>
              <a:spcBef>
                <a:spcPts val="0"/>
              </a:spcBef>
              <a:buNone/>
            </a:pPr>
            <a:r>
              <a:rPr lang="uk-UA" sz="6400" b="1" dirty="0">
                <a:latin typeface="Times New Roman" panose="02020603050405020304" pitchFamily="18" charset="0"/>
                <a:cs typeface="Times New Roman" panose="02020603050405020304" pitchFamily="18" charset="0"/>
              </a:rPr>
              <a:t>Технічні характеристики </a:t>
            </a:r>
            <a:r>
              <a:rPr lang="uk-UA" sz="6400" b="1" dirty="0" err="1">
                <a:latin typeface="Times New Roman" panose="02020603050405020304" pitchFamily="18" charset="0"/>
                <a:cs typeface="Times New Roman" panose="02020603050405020304" pitchFamily="18" charset="0"/>
              </a:rPr>
              <a:t>дигітайзерів</a:t>
            </a:r>
            <a:r>
              <a:rPr lang="uk-UA" sz="6400" dirty="0">
                <a:latin typeface="Times New Roman" panose="02020603050405020304" pitchFamily="18" charset="0"/>
                <a:cs typeface="Times New Roman" panose="02020603050405020304" pitchFamily="18" charset="0"/>
              </a:rPr>
              <a:t> визначаються: </a:t>
            </a:r>
          </a:p>
          <a:p>
            <a:pPr indent="457200" algn="just" fontAlgn="base">
              <a:lnSpc>
                <a:spcPct val="120000"/>
              </a:lnSpc>
              <a:spcBef>
                <a:spcPts val="0"/>
              </a:spcBef>
            </a:pPr>
            <a:r>
              <a:rPr lang="uk-UA" sz="6400" dirty="0">
                <a:latin typeface="Times New Roman" panose="02020603050405020304" pitchFamily="18" charset="0"/>
                <a:cs typeface="Times New Roman" panose="02020603050405020304" pitchFamily="18" charset="0"/>
              </a:rPr>
              <a:t>розмірами робочої області; </a:t>
            </a:r>
          </a:p>
          <a:p>
            <a:pPr indent="457200" algn="just" fontAlgn="base">
              <a:lnSpc>
                <a:spcPct val="120000"/>
              </a:lnSpc>
              <a:spcBef>
                <a:spcPts val="0"/>
              </a:spcBef>
            </a:pPr>
            <a:r>
              <a:rPr lang="uk-UA" sz="6400" dirty="0">
                <a:latin typeface="Times New Roman" panose="02020603050405020304" pitchFamily="18" charset="0"/>
                <a:cs typeface="Times New Roman" panose="02020603050405020304" pitchFamily="18" charset="0"/>
              </a:rPr>
              <a:t>загальними габаритами, приблизно відповідними форматам А4–А0; </a:t>
            </a:r>
          </a:p>
          <a:p>
            <a:pPr indent="457200" algn="just" fontAlgn="base">
              <a:lnSpc>
                <a:spcPct val="120000"/>
              </a:lnSpc>
              <a:spcBef>
                <a:spcPts val="0"/>
              </a:spcBef>
            </a:pPr>
            <a:r>
              <a:rPr lang="uk-UA" sz="6400" dirty="0">
                <a:latin typeface="Times New Roman" panose="02020603050405020304" pitchFamily="18" charset="0"/>
                <a:cs typeface="Times New Roman" panose="02020603050405020304" pitchFamily="18" charset="0"/>
              </a:rPr>
              <a:t>просторовою точністю курсора; </a:t>
            </a:r>
          </a:p>
          <a:p>
            <a:pPr indent="457200" algn="just">
              <a:lnSpc>
                <a:spcPct val="120000"/>
              </a:lnSpc>
              <a:spcBef>
                <a:spcPts val="0"/>
              </a:spcBef>
            </a:pPr>
            <a:r>
              <a:rPr lang="uk-UA" sz="6400" dirty="0">
                <a:latin typeface="Times New Roman" panose="02020603050405020304" pitchFamily="18" charset="0"/>
                <a:cs typeface="Times New Roman" panose="02020603050405020304" pitchFamily="18" charset="0"/>
              </a:rPr>
              <a:t>просторовою точністю поля </a:t>
            </a:r>
            <a:r>
              <a:rPr lang="uk-UA" sz="6400" dirty="0" err="1">
                <a:latin typeface="Times New Roman" panose="02020603050405020304" pitchFamily="18" charset="0"/>
                <a:cs typeface="Times New Roman" panose="02020603050405020304" pitchFamily="18" charset="0"/>
              </a:rPr>
              <a:t>дигітайзера</a:t>
            </a:r>
            <a:r>
              <a:rPr lang="uk-UA" sz="6400" dirty="0">
                <a:latin typeface="Times New Roman" panose="02020603050405020304" pitchFamily="18" charset="0"/>
                <a:cs typeface="Times New Roman" panose="02020603050405020304" pitchFamily="18" charset="0"/>
              </a:rPr>
              <a:t>, закладеною в його конструкцію, тобто величиною мінімального кроку між сусідніми провідникам.</a:t>
            </a:r>
          </a:p>
          <a:p>
            <a:pPr indent="457200" algn="just">
              <a:lnSpc>
                <a:spcPct val="120000"/>
              </a:lnSpc>
              <a:spcBef>
                <a:spcPts val="0"/>
              </a:spcBef>
              <a:buNone/>
            </a:pPr>
            <a:r>
              <a:rPr lang="ru-RU" sz="6400" b="1" dirty="0">
                <a:latin typeface="Times New Roman" panose="02020603050405020304" pitchFamily="18" charset="0"/>
                <a:cs typeface="Times New Roman" panose="02020603050405020304" pitchFamily="18" charset="0"/>
              </a:rPr>
              <a:t>Сканер </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пристрій</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аналого</a:t>
            </a:r>
            <a:r>
              <a:rPr lang="ru-RU" sz="6400" dirty="0">
                <a:latin typeface="Times New Roman" panose="02020603050405020304" pitchFamily="18" charset="0"/>
                <a:cs typeface="Times New Roman" panose="02020603050405020304" pitchFamily="18" charset="0"/>
              </a:rPr>
              <a:t>–цифрового </a:t>
            </a:r>
            <a:r>
              <a:rPr lang="ru-RU" sz="6400" dirty="0" err="1">
                <a:latin typeface="Times New Roman" panose="02020603050405020304" pitchFamily="18" charset="0"/>
                <a:cs typeface="Times New Roman" panose="02020603050405020304" pitchFamily="18" charset="0"/>
              </a:rPr>
              <a:t>перетворення</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зображення</a:t>
            </a:r>
            <a:r>
              <a:rPr lang="ru-RU" sz="6400" dirty="0">
                <a:latin typeface="Times New Roman" panose="02020603050405020304" pitchFamily="18" charset="0"/>
                <a:cs typeface="Times New Roman" panose="02020603050405020304" pitchFamily="18" charset="0"/>
              </a:rPr>
              <a:t> для </a:t>
            </a:r>
            <a:r>
              <a:rPr lang="ru-RU" sz="6400" dirty="0" err="1">
                <a:latin typeface="Times New Roman" panose="02020603050405020304" pitchFamily="18" charset="0"/>
                <a:cs typeface="Times New Roman" panose="02020603050405020304" pitchFamily="18" charset="0"/>
              </a:rPr>
              <a:t>його</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автоматизованого</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введення</a:t>
            </a:r>
            <a:r>
              <a:rPr lang="ru-RU" sz="6400" dirty="0">
                <a:latin typeface="Times New Roman" panose="02020603050405020304" pitchFamily="18" charset="0"/>
                <a:cs typeface="Times New Roman" panose="02020603050405020304" pitchFamily="18" charset="0"/>
              </a:rPr>
              <a:t> в </a:t>
            </a:r>
            <a:r>
              <a:rPr lang="ru-RU" sz="6400" dirty="0" err="1">
                <a:latin typeface="Times New Roman" panose="02020603050405020304" pitchFamily="18" charset="0"/>
                <a:cs typeface="Times New Roman" panose="02020603050405020304" pitchFamily="18" charset="0"/>
              </a:rPr>
              <a:t>комп'ютер</a:t>
            </a:r>
            <a:r>
              <a:rPr lang="ru-RU" sz="6400" dirty="0">
                <a:latin typeface="Times New Roman" panose="02020603050405020304" pitchFamily="18" charset="0"/>
                <a:cs typeface="Times New Roman" panose="02020603050405020304" pitchFamily="18" charset="0"/>
              </a:rPr>
              <a:t> у растровому </a:t>
            </a:r>
            <a:r>
              <a:rPr lang="ru-RU" sz="6400" dirty="0" err="1">
                <a:latin typeface="Times New Roman" panose="02020603050405020304" pitchFamily="18" charset="0"/>
                <a:cs typeface="Times New Roman" panose="02020603050405020304" pitchFamily="18" charset="0"/>
              </a:rPr>
              <a:t>форматі</a:t>
            </a:r>
            <a:r>
              <a:rPr lang="ru-RU" sz="6400" dirty="0">
                <a:latin typeface="Times New Roman" panose="02020603050405020304" pitchFamily="18" charset="0"/>
                <a:cs typeface="Times New Roman" panose="02020603050405020304" pitchFamily="18" charset="0"/>
              </a:rPr>
              <a:t> шляхом </a:t>
            </a:r>
            <a:r>
              <a:rPr lang="ru-RU" sz="6400" dirty="0" err="1">
                <a:latin typeface="Times New Roman" panose="02020603050405020304" pitchFamily="18" charset="0"/>
                <a:cs typeface="Times New Roman" panose="02020603050405020304" pitchFamily="18" charset="0"/>
              </a:rPr>
              <a:t>сканування</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послідовного</a:t>
            </a:r>
            <a:r>
              <a:rPr lang="ru-RU" sz="6400" dirty="0">
                <a:latin typeface="Times New Roman" panose="02020603050405020304" pitchFamily="18" charset="0"/>
                <a:cs typeface="Times New Roman" panose="02020603050405020304" pitchFamily="18" charset="0"/>
              </a:rPr>
              <a:t> перегляду і </a:t>
            </a:r>
            <a:r>
              <a:rPr lang="ru-RU" sz="6400" dirty="0" err="1">
                <a:latin typeface="Times New Roman" panose="02020603050405020304" pitchFamily="18" charset="0"/>
                <a:cs typeface="Times New Roman" panose="02020603050405020304" pitchFamily="18" charset="0"/>
              </a:rPr>
              <a:t>зчитування</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смуг</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зображення</a:t>
            </a:r>
            <a:r>
              <a:rPr lang="ru-RU" sz="6400" dirty="0">
                <a:latin typeface="Times New Roman" panose="02020603050405020304" pitchFamily="18" charset="0"/>
                <a:cs typeface="Times New Roman" panose="02020603050405020304" pitchFamily="18" charset="0"/>
              </a:rPr>
              <a:t>) у </a:t>
            </a:r>
            <a:r>
              <a:rPr lang="ru-RU" sz="6400" dirty="0" err="1">
                <a:latin typeface="Times New Roman" panose="02020603050405020304" pitchFamily="18" charset="0"/>
                <a:cs typeface="Times New Roman" panose="02020603050405020304" pitchFamily="18" charset="0"/>
              </a:rPr>
              <a:t>відбитому</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чи</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прохідному</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світлі</a:t>
            </a:r>
            <a:r>
              <a:rPr lang="ru-RU" sz="6400" dirty="0">
                <a:latin typeface="Times New Roman" panose="02020603050405020304" pitchFamily="18" charset="0"/>
                <a:cs typeface="Times New Roman" panose="02020603050405020304" pitchFamily="18" charset="0"/>
              </a:rPr>
              <a:t> з </a:t>
            </a:r>
            <a:r>
              <a:rPr lang="ru-RU" sz="6400" dirty="0" err="1">
                <a:latin typeface="Times New Roman" panose="02020603050405020304" pitchFamily="18" charset="0"/>
                <a:cs typeface="Times New Roman" panose="02020603050405020304" pitchFamily="18" charset="0"/>
              </a:rPr>
              <a:t>непрозорого</a:t>
            </a:r>
            <a:r>
              <a:rPr lang="ru-RU" sz="6400" dirty="0">
                <a:latin typeface="Times New Roman" panose="02020603050405020304" pitchFamily="18" charset="0"/>
                <a:cs typeface="Times New Roman" panose="02020603050405020304" pitchFamily="18" charset="0"/>
              </a:rPr>
              <a:t> і </a:t>
            </a:r>
            <a:r>
              <a:rPr lang="ru-RU" sz="6400" dirty="0" err="1">
                <a:latin typeface="Times New Roman" panose="02020603050405020304" pitchFamily="18" charset="0"/>
                <a:cs typeface="Times New Roman" panose="02020603050405020304" pitchFamily="18" charset="0"/>
              </a:rPr>
              <a:t>прозорого</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оригіналу</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кольорового</a:t>
            </a:r>
            <a:r>
              <a:rPr lang="ru-RU" sz="6400" dirty="0">
                <a:latin typeface="Times New Roman" panose="02020603050405020304" pitchFamily="18" charset="0"/>
                <a:cs typeface="Times New Roman" panose="02020603050405020304" pitchFamily="18" charset="0"/>
              </a:rPr>
              <a:t>, монохромного </a:t>
            </a:r>
            <a:r>
              <a:rPr lang="ru-RU" sz="6400" dirty="0" err="1">
                <a:latin typeface="Times New Roman" panose="02020603050405020304" pitchFamily="18" charset="0"/>
                <a:cs typeface="Times New Roman" panose="02020603050405020304" pitchFamily="18" charset="0"/>
              </a:rPr>
              <a:t>напівтонового</a:t>
            </a:r>
            <a:r>
              <a:rPr lang="ru-RU" sz="6400" dirty="0">
                <a:latin typeface="Times New Roman" panose="02020603050405020304" pitchFamily="18" charset="0"/>
                <a:cs typeface="Times New Roman" panose="02020603050405020304" pitchFamily="18" charset="0"/>
              </a:rPr>
              <a:t>, штрихового). </a:t>
            </a:r>
          </a:p>
          <a:p>
            <a:pPr marL="0" indent="457200">
              <a:lnSpc>
                <a:spcPct val="120000"/>
              </a:lnSpc>
              <a:spcBef>
                <a:spcPts val="0"/>
              </a:spcBef>
              <a:buNone/>
            </a:pPr>
            <a:r>
              <a:rPr lang="uk-UA" sz="6400" dirty="0">
                <a:latin typeface="Times New Roman" panose="02020603050405020304" pitchFamily="18" charset="0"/>
                <a:cs typeface="Times New Roman" panose="02020603050405020304" pitchFamily="18" charset="0"/>
              </a:rPr>
              <a:t>Технічні характеристики й сфери застосування сканерів залежать від виду і технології подачі матеріалу, що сканується, просторового дозволу (визначається кількістю елементів растра на дюйм, звичайно 300–600 </a:t>
            </a:r>
            <a:r>
              <a:rPr lang="en-US" sz="6400" dirty="0">
                <a:latin typeface="Times New Roman" panose="02020603050405020304" pitchFamily="18" charset="0"/>
                <a:cs typeface="Times New Roman" panose="02020603050405020304" pitchFamily="18" charset="0"/>
              </a:rPr>
              <a:t>dpi </a:t>
            </a:r>
            <a:r>
              <a:rPr lang="uk-UA" sz="6400" dirty="0">
                <a:latin typeface="Times New Roman" panose="02020603050405020304" pitchFamily="18" charset="0"/>
                <a:cs typeface="Times New Roman" panose="02020603050405020304" pitchFamily="18" charset="0"/>
              </a:rPr>
              <a:t>і більше), точністю розпізнавання кольору і півтонів (характеризується кількістю біт, що описують кожен елемент растра). </a:t>
            </a:r>
          </a:p>
          <a:p>
            <a:pPr marL="0" indent="457200">
              <a:lnSpc>
                <a:spcPct val="120000"/>
              </a:lnSpc>
              <a:spcBef>
                <a:spcPts val="0"/>
              </a:spcBef>
              <a:buNone/>
            </a:pPr>
            <a:r>
              <a:rPr lang="uk-UA" sz="6400" dirty="0">
                <a:latin typeface="Times New Roman" panose="02020603050405020304" pitchFamily="18" charset="0"/>
                <a:cs typeface="Times New Roman" panose="02020603050405020304" pitchFamily="18" charset="0"/>
              </a:rPr>
              <a:t>Розрізняють планшетні сканери (</a:t>
            </a:r>
            <a:r>
              <a:rPr lang="en-US" sz="6400" dirty="0">
                <a:latin typeface="Times New Roman" panose="02020603050405020304" pitchFamily="18" charset="0"/>
                <a:cs typeface="Times New Roman" panose="02020603050405020304" pitchFamily="18" charset="0"/>
              </a:rPr>
              <a:t>flatbed scanner), </a:t>
            </a:r>
            <a:r>
              <a:rPr lang="uk-UA" sz="6400" dirty="0">
                <a:latin typeface="Times New Roman" panose="02020603050405020304" pitchFamily="18" charset="0"/>
                <a:cs typeface="Times New Roman" panose="02020603050405020304" pitchFamily="18" charset="0"/>
              </a:rPr>
              <a:t>барабанні сканери (</a:t>
            </a:r>
            <a:r>
              <a:rPr lang="en-US" sz="6400" dirty="0">
                <a:latin typeface="Times New Roman" panose="02020603050405020304" pitchFamily="18" charset="0"/>
                <a:cs typeface="Times New Roman" panose="02020603050405020304" pitchFamily="18" charset="0"/>
              </a:rPr>
              <a:t>drum scanner), </a:t>
            </a:r>
            <a:r>
              <a:rPr lang="uk-UA" sz="6400" dirty="0">
                <a:latin typeface="Times New Roman" panose="02020603050405020304" pitchFamily="18" charset="0"/>
                <a:cs typeface="Times New Roman" panose="02020603050405020304" pitchFamily="18" charset="0"/>
              </a:rPr>
              <a:t>роликові сканери</a:t>
            </a:r>
            <a:r>
              <a:rPr lang="uk-UA" sz="6400" i="1" dirty="0">
                <a:latin typeface="Times New Roman" panose="02020603050405020304" pitchFamily="18" charset="0"/>
                <a:cs typeface="Times New Roman" panose="02020603050405020304" pitchFamily="18" charset="0"/>
              </a:rPr>
              <a:t> </a:t>
            </a:r>
            <a:r>
              <a:rPr lang="uk-UA" sz="6400" dirty="0">
                <a:latin typeface="Times New Roman" panose="02020603050405020304" pitchFamily="18" charset="0"/>
                <a:cs typeface="Times New Roman" panose="02020603050405020304" pitchFamily="18" charset="0"/>
              </a:rPr>
              <a:t>(</a:t>
            </a:r>
            <a:r>
              <a:rPr lang="en-US" sz="6400" dirty="0">
                <a:latin typeface="Times New Roman" panose="02020603050405020304" pitchFamily="18" charset="0"/>
                <a:cs typeface="Times New Roman" panose="02020603050405020304" pitchFamily="18" charset="0"/>
              </a:rPr>
              <a:t>sheet–feed scanner) </a:t>
            </a:r>
            <a:r>
              <a:rPr lang="uk-UA" sz="6400" dirty="0">
                <a:latin typeface="Times New Roman" panose="02020603050405020304" pitchFamily="18" charset="0"/>
                <a:cs typeface="Times New Roman" panose="02020603050405020304" pitchFamily="18" charset="0"/>
              </a:rPr>
              <a:t>і ручні сканери (</a:t>
            </a:r>
            <a:r>
              <a:rPr lang="en-US" sz="6400" dirty="0">
                <a:latin typeface="Times New Roman" panose="02020603050405020304" pitchFamily="18" charset="0"/>
                <a:cs typeface="Times New Roman" panose="02020603050405020304" pitchFamily="18" charset="0"/>
              </a:rPr>
              <a:t>handheld scanner). </a:t>
            </a:r>
            <a:r>
              <a:rPr lang="uk-UA" sz="6400" dirty="0">
                <a:latin typeface="Times New Roman" panose="02020603050405020304" pitchFamily="18" charset="0"/>
                <a:cs typeface="Times New Roman" panose="02020603050405020304" pitchFamily="18" charset="0"/>
              </a:rPr>
              <a:t>Застосування останніх у ГІС обмежене малим форматом сканованого аркуша в додатках щодо розпізнавання тексту. Найбільш поширені моделі планшетних сканерів фірм </a:t>
            </a:r>
            <a:r>
              <a:rPr lang="en-US" sz="6400" dirty="0">
                <a:latin typeface="Times New Roman" panose="02020603050405020304" pitchFamily="18" charset="0"/>
                <a:cs typeface="Times New Roman" panose="02020603050405020304" pitchFamily="18" charset="0"/>
              </a:rPr>
              <a:t>Epson, Canon, AGFA, </a:t>
            </a:r>
            <a:r>
              <a:rPr lang="en-US" sz="6400" dirty="0" err="1">
                <a:latin typeface="Times New Roman" panose="02020603050405020304" pitchFamily="18" charset="0"/>
                <a:cs typeface="Times New Roman" panose="02020603050405020304" pitchFamily="18" charset="0"/>
              </a:rPr>
              <a:t>Mustek</a:t>
            </a:r>
            <a:r>
              <a:rPr lang="en-US" sz="6400" dirty="0">
                <a:latin typeface="Times New Roman" panose="02020603050405020304" pitchFamily="18" charset="0"/>
                <a:cs typeface="Times New Roman" panose="02020603050405020304" pitchFamily="18" charset="0"/>
              </a:rPr>
              <a:t>, HP, UMAX. </a:t>
            </a:r>
            <a:r>
              <a:rPr lang="uk-UA" sz="6400" dirty="0">
                <a:latin typeface="Times New Roman" panose="02020603050405020304" pitchFamily="18" charset="0"/>
                <a:cs typeface="Times New Roman" panose="02020603050405020304" pitchFamily="18" charset="0"/>
              </a:rPr>
              <a:t>У зв'язку з конструкційними особливостями формат планшетних сканерів не перевищує </a:t>
            </a:r>
            <a:r>
              <a:rPr lang="en-US" sz="6400" dirty="0">
                <a:latin typeface="Times New Roman" panose="02020603050405020304" pitchFamily="18" charset="0"/>
                <a:cs typeface="Times New Roman" panose="02020603050405020304" pitchFamily="18" charset="0"/>
              </a:rPr>
              <a:t>A3.</a:t>
            </a:r>
            <a:endParaRPr lang="uk-UA" sz="6400" dirty="0">
              <a:latin typeface="Times New Roman" panose="02020603050405020304" pitchFamily="18" charset="0"/>
              <a:cs typeface="Times New Roman" panose="02020603050405020304" pitchFamily="18" charset="0"/>
            </a:endParaRPr>
          </a:p>
          <a:p>
            <a:pPr marL="0" indent="0">
              <a:buNone/>
            </a:pPr>
            <a:br>
              <a:rPr lang="uk-UA" dirty="0"/>
            </a:br>
            <a:endParaRPr lang="uk-UA"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03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ABB3F03-6D79-4435-B2D7-AE79D895443D}"/>
              </a:ext>
            </a:extLst>
          </p:cNvPr>
          <p:cNvSpPr>
            <a:spLocks noGrp="1"/>
          </p:cNvSpPr>
          <p:nvPr>
            <p:ph idx="1"/>
          </p:nvPr>
        </p:nvSpPr>
        <p:spPr>
          <a:xfrm>
            <a:off x="597023" y="645850"/>
            <a:ext cx="10997954" cy="5941381"/>
          </a:xfrm>
        </p:spPr>
        <p:txBody>
          <a:bodyPr>
            <a:normAutofit fontScale="62500" lnSpcReduction="20000"/>
          </a:bodyPr>
          <a:lstStyle/>
          <a:p>
            <a:pPr marL="0" indent="457200" algn="just">
              <a:lnSpc>
                <a:spcPct val="120000"/>
              </a:lnSpc>
              <a:spcBef>
                <a:spcPts val="0"/>
              </a:spcBef>
              <a:buNone/>
            </a:pPr>
            <a:r>
              <a:rPr lang="en-US" b="1" dirty="0">
                <a:latin typeface="Times New Roman" panose="02020603050405020304" pitchFamily="18" charset="0"/>
                <a:cs typeface="Times New Roman" panose="02020603050405020304" pitchFamily="18" charset="0"/>
              </a:rPr>
              <a:t>GPS–</a:t>
            </a:r>
            <a:r>
              <a:rPr lang="uk-UA" b="1" dirty="0">
                <a:latin typeface="Times New Roman" panose="02020603050405020304" pitchFamily="18" charset="0"/>
                <a:cs typeface="Times New Roman" panose="02020603050405020304" pitchFamily="18" charset="0"/>
              </a:rPr>
              <a:t>приймачі.</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GPS–</a:t>
            </a:r>
            <a:r>
              <a:rPr lang="uk-UA" dirty="0">
                <a:latin typeface="Times New Roman" panose="02020603050405020304" pitchFamily="18" charset="0"/>
                <a:cs typeface="Times New Roman" panose="02020603050405020304" pitchFamily="18" charset="0"/>
              </a:rPr>
              <a:t>приймачі є користувацьким компонентом системи </a:t>
            </a:r>
            <a:r>
              <a:rPr lang="en-US" dirty="0">
                <a:latin typeface="Times New Roman" panose="02020603050405020304" pitchFamily="18" charset="0"/>
                <a:cs typeface="Times New Roman" panose="02020603050405020304" pitchFamily="18" charset="0"/>
              </a:rPr>
              <a:t>GPS (Global Positioning System, </a:t>
            </a:r>
            <a:r>
              <a:rPr lang="uk-UA" dirty="0">
                <a:latin typeface="Times New Roman" panose="02020603050405020304" pitchFamily="18" charset="0"/>
                <a:cs typeface="Times New Roman" panose="02020603050405020304" pitchFamily="18" charset="0"/>
              </a:rPr>
              <a:t>Глобальна система </a:t>
            </a:r>
            <a:r>
              <a:rPr lang="uk-UA" dirty="0" err="1">
                <a:latin typeface="Times New Roman" panose="02020603050405020304" pitchFamily="18" charset="0"/>
                <a:cs typeface="Times New Roman" panose="02020603050405020304" pitchFamily="18" charset="0"/>
              </a:rPr>
              <a:t>місцевизначення</a:t>
            </a:r>
            <a:r>
              <a:rPr lang="uk-UA" dirty="0">
                <a:latin typeface="Times New Roman" panose="02020603050405020304" pitchFamily="18" charset="0"/>
                <a:cs typeface="Times New Roman" panose="02020603050405020304" pitchFamily="18" charset="0"/>
              </a:rPr>
              <a:t>, система супутникового </a:t>
            </a:r>
            <a:r>
              <a:rPr lang="uk-UA" dirty="0" err="1">
                <a:latin typeface="Times New Roman" panose="02020603050405020304" pitchFamily="18" charset="0"/>
                <a:cs typeface="Times New Roman" panose="02020603050405020304" pitchFamily="18" charset="0"/>
              </a:rPr>
              <a:t>місцевизначення</a:t>
            </a:r>
            <a:r>
              <a:rPr lang="uk-UA" dirty="0">
                <a:latin typeface="Times New Roman" panose="02020603050405020304" pitchFamily="18" charset="0"/>
                <a:cs typeface="Times New Roman" panose="02020603050405020304" pitchFamily="18" charset="0"/>
              </a:rPr>
              <a:t>, система супутникового визначення координат) і призначені для визначення географічних координат і висот щодо </a:t>
            </a:r>
            <a:r>
              <a:rPr lang="uk-UA" dirty="0" err="1">
                <a:latin typeface="Times New Roman" panose="02020603050405020304" pitchFamily="18" charset="0"/>
                <a:cs typeface="Times New Roman" panose="02020603050405020304" pitchFamily="18" charset="0"/>
              </a:rPr>
              <a:t>координатно</a:t>
            </a:r>
            <a:r>
              <a:rPr lang="uk-UA" dirty="0">
                <a:latin typeface="Times New Roman" panose="02020603050405020304" pitchFamily="18" charset="0"/>
                <a:cs typeface="Times New Roman" panose="02020603050405020304" pitchFamily="18" charset="0"/>
              </a:rPr>
              <a:t>–висотної системи </a:t>
            </a:r>
            <a:r>
              <a:rPr lang="en-US" dirty="0">
                <a:latin typeface="Times New Roman" panose="02020603050405020304" pitchFamily="18" charset="0"/>
                <a:cs typeface="Times New Roman" panose="02020603050405020304" pitchFamily="18" charset="0"/>
              </a:rPr>
              <a:t>WGS–84.</a:t>
            </a:r>
            <a:endParaRPr lang="uk-UA"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Приймачі </a:t>
            </a:r>
            <a:r>
              <a:rPr lang="uk-UA" b="1" dirty="0" err="1">
                <a:latin typeface="Times New Roman" panose="02020603050405020304" pitchFamily="18" charset="0"/>
                <a:cs typeface="Times New Roman" panose="02020603050405020304" pitchFamily="18" charset="0"/>
              </a:rPr>
              <a:t>місцевизначення</a:t>
            </a:r>
            <a:r>
              <a:rPr lang="uk-UA"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електронні пристрої, що приймають сигнали супутників з метою </a:t>
            </a:r>
            <a:r>
              <a:rPr lang="uk-UA" dirty="0" err="1">
                <a:latin typeface="Times New Roman" panose="02020603050405020304" pitchFamily="18" charset="0"/>
                <a:cs typeface="Times New Roman" panose="02020603050405020304" pitchFamily="18" charset="0"/>
              </a:rPr>
              <a:t>місцевизначення</a:t>
            </a:r>
            <a:r>
              <a:rPr lang="uk-UA" dirty="0">
                <a:latin typeface="Times New Roman" panose="02020603050405020304" pitchFamily="18" charset="0"/>
                <a:cs typeface="Times New Roman" panose="02020603050405020304" pitchFamily="18" charset="0"/>
              </a:rPr>
              <a:t>. Приймачі </a:t>
            </a:r>
            <a:r>
              <a:rPr lang="uk-UA" dirty="0" err="1">
                <a:latin typeface="Times New Roman" panose="02020603050405020304" pitchFamily="18" charset="0"/>
                <a:cs typeface="Times New Roman" panose="02020603050405020304" pitchFamily="18" charset="0"/>
              </a:rPr>
              <a:t>місцевизначення</a:t>
            </a:r>
            <a:r>
              <a:rPr lang="uk-UA" dirty="0">
                <a:latin typeface="Times New Roman" panose="02020603050405020304" pitchFamily="18" charset="0"/>
                <a:cs typeface="Times New Roman" panose="02020603050405020304" pitchFamily="18" charset="0"/>
              </a:rPr>
              <a:t> розрізняють, від якого супутника приймається сигнал, розділяють ці сигнали, ведуть спостереження за ними, вимірюють, переводять результати в цифрову форму, попередньо їх обробляють, зберігають та ін. Приймачі бувають послідовного спостереження (1–2 канали) і багатоканальні (</a:t>
            </a:r>
            <a:r>
              <a:rPr lang="en-US" dirty="0">
                <a:latin typeface="Times New Roman" panose="02020603050405020304" pitchFamily="18" charset="0"/>
                <a:cs typeface="Times New Roman" panose="02020603050405020304" pitchFamily="18" charset="0"/>
              </a:rPr>
              <a:t>multi–channel) </a:t>
            </a:r>
            <a:r>
              <a:rPr lang="uk-UA" dirty="0">
                <a:latin typeface="Times New Roman" panose="02020603050405020304" pitchFamily="18" charset="0"/>
                <a:cs typeface="Times New Roman" panose="02020603050405020304" pitchFamily="18" charset="0"/>
              </a:rPr>
              <a:t>рівнобіжного спостереження (6–12 і більше каналів), застосовуючи кодовий метод вимірювання; </a:t>
            </a:r>
            <a:r>
              <a:rPr lang="uk-UA" dirty="0" err="1">
                <a:latin typeface="Times New Roman" panose="02020603050405020304" pitchFamily="18" charset="0"/>
                <a:cs typeface="Times New Roman" panose="02020603050405020304" pitchFamily="18" charset="0"/>
              </a:rPr>
              <a:t>одночастотні</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L1 </a:t>
            </a:r>
            <a:r>
              <a:rPr lang="uk-UA" dirty="0">
                <a:latin typeface="Times New Roman" panose="02020603050405020304" pitchFamily="18" charset="0"/>
                <a:cs typeface="Times New Roman" panose="02020603050405020304" pitchFamily="18" charset="0"/>
              </a:rPr>
              <a:t>і </a:t>
            </a:r>
            <a:r>
              <a:rPr lang="uk-UA" dirty="0" err="1">
                <a:latin typeface="Times New Roman" panose="02020603050405020304" pitchFamily="18" charset="0"/>
                <a:cs typeface="Times New Roman" panose="02020603050405020304" pitchFamily="18" charset="0"/>
              </a:rPr>
              <a:t>двочастотні</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L1 </a:t>
            </a:r>
            <a:r>
              <a:rPr lang="uk-UA" dirty="0">
                <a:latin typeface="Times New Roman" panose="02020603050405020304" pitchFamily="18" charset="0"/>
                <a:cs typeface="Times New Roman" panose="02020603050405020304" pitchFamily="18" charset="0"/>
              </a:rPr>
              <a:t>і </a:t>
            </a:r>
            <a:r>
              <a:rPr lang="en-US" dirty="0">
                <a:latin typeface="Times New Roman" panose="02020603050405020304" pitchFamily="18" charset="0"/>
                <a:cs typeface="Times New Roman" panose="02020603050405020304" pitchFamily="18" charset="0"/>
              </a:rPr>
              <a:t>L2, </a:t>
            </a:r>
            <a:r>
              <a:rPr lang="uk-UA" dirty="0">
                <a:latin typeface="Times New Roman" panose="02020603050405020304" pitchFamily="18" charset="0"/>
                <a:cs typeface="Times New Roman" panose="02020603050405020304" pitchFamily="18" charset="0"/>
              </a:rPr>
              <a:t>що вимірюють кодовим і фазовим методами; </a:t>
            </a:r>
            <a:r>
              <a:rPr lang="uk-UA" dirty="0" err="1">
                <a:latin typeface="Times New Roman" panose="02020603050405020304" pitchFamily="18" charset="0"/>
                <a:cs typeface="Times New Roman" panose="02020603050405020304" pitchFamily="18" charset="0"/>
              </a:rPr>
              <a:t>безкодові</a:t>
            </a:r>
            <a:r>
              <a:rPr lang="uk-UA" dirty="0">
                <a:latin typeface="Times New Roman" panose="02020603050405020304" pitchFamily="18" charset="0"/>
                <a:cs typeface="Times New Roman" panose="02020603050405020304" pitchFamily="18" charset="0"/>
              </a:rPr>
              <a:t>, що вимірюють різниці фаз подвоєних частот </a:t>
            </a:r>
            <a:r>
              <a:rPr lang="en-US" dirty="0">
                <a:latin typeface="Times New Roman" panose="02020603050405020304" pitchFamily="18" charset="0"/>
                <a:cs typeface="Times New Roman" panose="02020603050405020304" pitchFamily="18" charset="0"/>
              </a:rPr>
              <a:t>L1, L2; </a:t>
            </a:r>
            <a:r>
              <a:rPr lang="uk-UA" dirty="0">
                <a:latin typeface="Times New Roman" panose="02020603050405020304" pitchFamily="18" charset="0"/>
                <a:cs typeface="Times New Roman" panose="02020603050405020304" pitchFamily="18" charset="0"/>
              </a:rPr>
              <a:t>мініатюрні, ручні, малогабаритні; розраховані на прийом сигналів </a:t>
            </a:r>
            <a:r>
              <a:rPr lang="en-US" dirty="0">
                <a:latin typeface="Times New Roman" panose="02020603050405020304" pitchFamily="18" charset="0"/>
                <a:cs typeface="Times New Roman" panose="02020603050405020304" pitchFamily="18" charset="0"/>
              </a:rPr>
              <a:t>GPS, </a:t>
            </a:r>
            <a:r>
              <a:rPr lang="uk-UA" dirty="0">
                <a:latin typeface="Times New Roman" panose="02020603050405020304" pitchFamily="18" charset="0"/>
                <a:cs typeface="Times New Roman" panose="02020603050405020304" pitchFamily="18" charset="0"/>
              </a:rPr>
              <a:t>ГЛОНАСС чи обох систем.</a:t>
            </a:r>
          </a:p>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Електронні геодезичні прилади. </a:t>
            </a:r>
            <a:r>
              <a:rPr lang="uk-UA" dirty="0">
                <a:latin typeface="Times New Roman" panose="02020603050405020304" pitchFamily="18" charset="0"/>
                <a:cs typeface="Times New Roman" panose="02020603050405020304" pitchFamily="18" charset="0"/>
              </a:rPr>
              <a:t>Пристроями, призначеними для використання в геодезії, є: </a:t>
            </a:r>
            <a:r>
              <a:rPr lang="uk-UA" b="1" dirty="0">
                <a:latin typeface="Times New Roman" panose="02020603050405020304" pitchFamily="18" charset="0"/>
                <a:cs typeface="Times New Roman" panose="02020603050405020304" pitchFamily="18" charset="0"/>
              </a:rPr>
              <a:t>теодоліт</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theodolite) – </a:t>
            </a:r>
            <a:r>
              <a:rPr lang="uk-UA" dirty="0">
                <a:latin typeface="Times New Roman" panose="02020603050405020304" pitchFamily="18" charset="0"/>
                <a:cs typeface="Times New Roman" panose="02020603050405020304" pitchFamily="18" charset="0"/>
              </a:rPr>
              <a:t>для вимірювання горизонтальних і вертикальних кутів; </a:t>
            </a:r>
            <a:r>
              <a:rPr lang="uk-UA" b="1" dirty="0">
                <a:latin typeface="Times New Roman" panose="02020603050405020304" pitchFamily="18" charset="0"/>
                <a:cs typeface="Times New Roman" panose="02020603050405020304" pitchFamily="18" charset="0"/>
              </a:rPr>
              <a:t>далекомір</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distancemeter</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для вимірювання відстаней; </a:t>
            </a:r>
            <a:r>
              <a:rPr lang="uk-UA" b="1" dirty="0">
                <a:latin typeface="Times New Roman" panose="02020603050405020304" pitchFamily="18" charset="0"/>
                <a:cs typeface="Times New Roman" panose="02020603050405020304" pitchFamily="18" charset="0"/>
              </a:rPr>
              <a:t>нівелір</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level) – </a:t>
            </a:r>
            <a:r>
              <a:rPr lang="uk-UA" dirty="0">
                <a:latin typeface="Times New Roman" panose="02020603050405020304" pitchFamily="18" charset="0"/>
                <a:cs typeface="Times New Roman" panose="02020603050405020304" pitchFamily="18" charset="0"/>
              </a:rPr>
              <a:t>для визначення перевищень горизонтальною лінією візування; </a:t>
            </a:r>
            <a:r>
              <a:rPr lang="uk-UA" b="1" dirty="0">
                <a:latin typeface="Times New Roman" panose="02020603050405020304" pitchFamily="18" charset="0"/>
                <a:cs typeface="Times New Roman" panose="02020603050405020304" pitchFamily="18" charset="0"/>
              </a:rPr>
              <a:t>тахеометр</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tacheometer</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для виміру горизонтальних і вертикальних кутів, довжин ліній і перевищень.</a:t>
            </a:r>
          </a:p>
          <a:p>
            <a:pPr marL="0" indent="457200" algn="just">
              <a:lnSpc>
                <a:spcPct val="120000"/>
              </a:lnSpc>
              <a:spcBef>
                <a:spcPts val="0"/>
              </a:spcBef>
              <a:buNone/>
            </a:pPr>
            <a:r>
              <a:rPr lang="uk-UA" b="1" dirty="0" err="1">
                <a:latin typeface="Times New Roman" panose="02020603050405020304" pitchFamily="18" charset="0"/>
                <a:cs typeface="Times New Roman" panose="02020603050405020304" pitchFamily="18" charset="0"/>
              </a:rPr>
              <a:t>Стереофотограметричні</a:t>
            </a:r>
            <a:r>
              <a:rPr lang="uk-UA" b="1" dirty="0">
                <a:latin typeface="Times New Roman" panose="02020603050405020304" pitchFamily="18" charset="0"/>
                <a:cs typeface="Times New Roman" panose="02020603050405020304" pitchFamily="18" charset="0"/>
              </a:rPr>
              <a:t> станції.</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Стереофотограметричні</a:t>
            </a:r>
            <a:r>
              <a:rPr lang="uk-UA" dirty="0">
                <a:latin typeface="Times New Roman" panose="02020603050405020304" pitchFamily="18" charset="0"/>
                <a:cs typeface="Times New Roman" panose="02020603050405020304" pitchFamily="18" charset="0"/>
              </a:rPr>
              <a:t> станції призначені для побудови об'ємних зображень рельєфу земної поверхні за двома </a:t>
            </a:r>
            <a:r>
              <a:rPr lang="uk-UA" dirty="0" err="1">
                <a:latin typeface="Times New Roman" panose="02020603050405020304" pitchFamily="18" charset="0"/>
                <a:cs typeface="Times New Roman" panose="02020603050405020304" pitchFamily="18" charset="0"/>
              </a:rPr>
              <a:t>аерофотознімками</a:t>
            </a:r>
            <a:r>
              <a:rPr lang="uk-UA" dirty="0">
                <a:latin typeface="Times New Roman" panose="02020603050405020304" pitchFamily="18" charset="0"/>
                <a:cs typeface="Times New Roman" panose="02020603050405020304" pitchFamily="18" charset="0"/>
              </a:rPr>
              <a:t> поверхні Землі. За конструктивним виконанням і технологією обробки знімків розрізняють: </a:t>
            </a:r>
            <a:r>
              <a:rPr lang="uk-UA" b="1" dirty="0">
                <a:latin typeface="Times New Roman" panose="02020603050405020304" pitchFamily="18" charset="0"/>
                <a:cs typeface="Times New Roman" panose="02020603050405020304" pitchFamily="18" charset="0"/>
              </a:rPr>
              <a:t>аналогові</a:t>
            </a:r>
            <a:r>
              <a:rPr lang="uk-UA" dirty="0">
                <a:latin typeface="Times New Roman" panose="02020603050405020304" pitchFamily="18" charset="0"/>
                <a:cs typeface="Times New Roman" panose="02020603050405020304" pitchFamily="18" charset="0"/>
              </a:rPr>
              <a:t> ( працюють з негативами чи фотовідбитками) і </a:t>
            </a:r>
            <a:r>
              <a:rPr lang="uk-UA" b="1" dirty="0">
                <a:latin typeface="Times New Roman" panose="02020603050405020304" pitchFamily="18" charset="0"/>
                <a:cs typeface="Times New Roman" panose="02020603050405020304" pitchFamily="18" charset="0"/>
              </a:rPr>
              <a:t>цифрові</a:t>
            </a:r>
            <a:r>
              <a:rPr lang="uk-UA" dirty="0">
                <a:latin typeface="Times New Roman" panose="02020603050405020304" pitchFamily="18" charset="0"/>
                <a:cs typeface="Times New Roman" panose="02020603050405020304" pitchFamily="18" charset="0"/>
              </a:rPr>
              <a:t> ( працюють зі сканованими знімками) </a:t>
            </a:r>
            <a:r>
              <a:rPr lang="uk-UA" dirty="0" err="1">
                <a:latin typeface="Times New Roman" panose="02020603050405020304" pitchFamily="18" charset="0"/>
                <a:cs typeface="Times New Roman" panose="02020603050405020304" pitchFamily="18" charset="0"/>
              </a:rPr>
              <a:t>стереофограметричні</a:t>
            </a:r>
            <a:r>
              <a:rPr lang="uk-UA" dirty="0">
                <a:latin typeface="Times New Roman" panose="02020603050405020304" pitchFamily="18" charset="0"/>
                <a:cs typeface="Times New Roman" panose="02020603050405020304" pitchFamily="18" charset="0"/>
              </a:rPr>
              <a:t> станції.</a:t>
            </a:r>
          </a:p>
        </p:txBody>
      </p:sp>
    </p:spTree>
    <p:extLst>
      <p:ext uri="{BB962C8B-B14F-4D97-AF65-F5344CB8AC3E}">
        <p14:creationId xmlns:p14="http://schemas.microsoft.com/office/powerpoint/2010/main" val="246335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CD7D47-03C4-4A4D-889E-60DBF8213F2E}"/>
              </a:ext>
            </a:extLst>
          </p:cNvPr>
          <p:cNvSpPr>
            <a:spLocks noGrp="1"/>
          </p:cNvSpPr>
          <p:nvPr>
            <p:ph type="title"/>
          </p:nvPr>
        </p:nvSpPr>
        <p:spPr/>
        <p:txBody>
          <a:bodyPr/>
          <a:lstStyle/>
          <a:p>
            <a:pPr algn="ctr"/>
            <a:r>
              <a:rPr lang="ru-RU" b="1" dirty="0" err="1">
                <a:latin typeface="Century Schoolbook" panose="02040604050505020304" pitchFamily="18" charset="0"/>
              </a:rPr>
              <a:t>Пристрої</a:t>
            </a:r>
            <a:r>
              <a:rPr lang="ru-RU" b="1" dirty="0">
                <a:latin typeface="Century Schoolbook" panose="02040604050505020304" pitchFamily="18" charset="0"/>
              </a:rPr>
              <a:t> </a:t>
            </a:r>
            <a:r>
              <a:rPr lang="ru-RU" b="1" dirty="0" err="1">
                <a:latin typeface="Century Schoolbook" panose="02040604050505020304" pitchFamily="18" charset="0"/>
              </a:rPr>
              <a:t>збору</a:t>
            </a:r>
            <a:r>
              <a:rPr lang="ru-RU" b="1" dirty="0">
                <a:latin typeface="Century Schoolbook" panose="02040604050505020304" pitchFamily="18" charset="0"/>
              </a:rPr>
              <a:t> і </a:t>
            </a:r>
            <a:r>
              <a:rPr lang="ru-RU" b="1" dirty="0" err="1">
                <a:latin typeface="Century Schoolbook" panose="02040604050505020304" pitchFamily="18" charset="0"/>
              </a:rPr>
              <a:t>введення</a:t>
            </a:r>
            <a:r>
              <a:rPr lang="ru-RU" b="1" dirty="0">
                <a:latin typeface="Century Schoolbook" panose="02040604050505020304" pitchFamily="18" charset="0"/>
              </a:rPr>
              <a:t> </a:t>
            </a:r>
            <a:r>
              <a:rPr lang="ru-RU" b="1" dirty="0" err="1">
                <a:latin typeface="Century Schoolbook" panose="02040604050505020304" pitchFamily="18" charset="0"/>
              </a:rPr>
              <a:t>інформації</a:t>
            </a:r>
            <a:r>
              <a:rPr lang="ru-RU" b="1" dirty="0">
                <a:latin typeface="Century Schoolbook" panose="02040604050505020304" pitchFamily="18" charset="0"/>
              </a:rPr>
              <a:t> </a:t>
            </a:r>
            <a:endParaRPr lang="uk-UA" dirty="0">
              <a:latin typeface="Century Schoolbook" panose="02040604050505020304" pitchFamily="18" charset="0"/>
            </a:endParaRPr>
          </a:p>
        </p:txBody>
      </p:sp>
      <p:graphicFrame>
        <p:nvGraphicFramePr>
          <p:cNvPr id="4" name="Місце для вмісту 3">
            <a:extLst>
              <a:ext uri="{FF2B5EF4-FFF2-40B4-BE49-F238E27FC236}">
                <a16:creationId xmlns:a16="http://schemas.microsoft.com/office/drawing/2014/main" id="{46E8C02C-7897-47FB-9D5E-FCB1D1267F7D}"/>
              </a:ext>
            </a:extLst>
          </p:cNvPr>
          <p:cNvGraphicFramePr>
            <a:graphicFrameLocks noGrp="1"/>
          </p:cNvGraphicFramePr>
          <p:nvPr>
            <p:ph idx="1"/>
            <p:extLst>
              <p:ext uri="{D42A27DB-BD31-4B8C-83A1-F6EECF244321}">
                <p14:modId xmlns:p14="http://schemas.microsoft.com/office/powerpoint/2010/main" val="20498231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31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B07FF-695F-4946-893F-C6541B33EA53}"/>
              </a:ext>
            </a:extLst>
          </p:cNvPr>
          <p:cNvSpPr>
            <a:spLocks noGrp="1"/>
          </p:cNvSpPr>
          <p:nvPr>
            <p:ph type="title"/>
          </p:nvPr>
        </p:nvSpPr>
        <p:spPr>
          <a:xfrm>
            <a:off x="838200" y="223082"/>
            <a:ext cx="10515600" cy="877749"/>
          </a:xfrm>
        </p:spPr>
        <p:txBody>
          <a:bodyPr>
            <a:noAutofit/>
          </a:bodyPr>
          <a:lstStyle/>
          <a:p>
            <a:pPr algn="ctr"/>
            <a:br>
              <a:rPr lang="ru-RU" b="1" dirty="0">
                <a:latin typeface="Century Schoolbook" panose="02040604050505020304" pitchFamily="18" charset="0"/>
                <a:cs typeface="Times New Roman" panose="02020603050405020304" pitchFamily="18" charset="0"/>
              </a:rPr>
            </a:br>
            <a:r>
              <a:rPr lang="ru-RU" b="1" dirty="0" err="1">
                <a:latin typeface="Century Schoolbook" panose="02040604050505020304" pitchFamily="18" charset="0"/>
              </a:rPr>
              <a:t>Пристрої</a:t>
            </a:r>
            <a:r>
              <a:rPr lang="ru-RU" b="1" dirty="0">
                <a:latin typeface="Century Schoolbook" panose="02040604050505020304" pitchFamily="18" charset="0"/>
              </a:rPr>
              <a:t> </a:t>
            </a:r>
            <a:r>
              <a:rPr lang="ru-RU" b="1" dirty="0" err="1">
                <a:latin typeface="Century Schoolbook" panose="02040604050505020304" pitchFamily="18" charset="0"/>
              </a:rPr>
              <a:t>візуалізації</a:t>
            </a:r>
            <a:r>
              <a:rPr lang="ru-RU" b="1" dirty="0">
                <a:latin typeface="Century Schoolbook" panose="02040604050505020304" pitchFamily="18" charset="0"/>
              </a:rPr>
              <a:t> і </a:t>
            </a:r>
            <a:r>
              <a:rPr lang="ru-RU" b="1" dirty="0" err="1">
                <a:latin typeface="Century Schoolbook" panose="02040604050505020304" pitchFamily="18" charset="0"/>
              </a:rPr>
              <a:t>подання</a:t>
            </a:r>
            <a:r>
              <a:rPr lang="ru-RU" b="1" dirty="0">
                <a:latin typeface="Century Schoolbook" panose="02040604050505020304" pitchFamily="18" charset="0"/>
              </a:rPr>
              <a:t> </a:t>
            </a:r>
            <a:r>
              <a:rPr lang="ru-RU" b="1" dirty="0" err="1">
                <a:latin typeface="Century Schoolbook" panose="02040604050505020304" pitchFamily="18" charset="0"/>
              </a:rPr>
              <a:t>даних</a:t>
            </a:r>
            <a:br>
              <a:rPr lang="ru-RU" dirty="0">
                <a:latin typeface="Century Schoolbook" panose="02040604050505020304" pitchFamily="18" charset="0"/>
              </a:rPr>
            </a:br>
            <a:endParaRPr lang="uk-UA" dirty="0">
              <a:latin typeface="Century Schoolbook" panose="02040604050505020304" pitchFamily="18" charset="0"/>
            </a:endParaRPr>
          </a:p>
        </p:txBody>
      </p:sp>
      <p:sp>
        <p:nvSpPr>
          <p:cNvPr id="3" name="Місце для вмісту 2">
            <a:extLst>
              <a:ext uri="{FF2B5EF4-FFF2-40B4-BE49-F238E27FC236}">
                <a16:creationId xmlns:a16="http://schemas.microsoft.com/office/drawing/2014/main" id="{0ABB3F03-6D79-4435-B2D7-AE79D895443D}"/>
              </a:ext>
            </a:extLst>
          </p:cNvPr>
          <p:cNvSpPr>
            <a:spLocks noGrp="1"/>
          </p:cNvSpPr>
          <p:nvPr>
            <p:ph idx="1"/>
          </p:nvPr>
        </p:nvSpPr>
        <p:spPr>
          <a:xfrm>
            <a:off x="365464" y="976545"/>
            <a:ext cx="11461072" cy="5344357"/>
          </a:xfrm>
        </p:spPr>
        <p:txBody>
          <a:bodyPr>
            <a:noAutofit/>
          </a:bodyPr>
          <a:lstStyle/>
          <a:p>
            <a:pPr marL="0" indent="457200" algn="just">
              <a:lnSpc>
                <a:spcPct val="120000"/>
              </a:lnSpc>
              <a:spcBef>
                <a:spcPts val="0"/>
              </a:spcBef>
              <a:buNone/>
            </a:pPr>
            <a:endParaRPr lang="uk-UA" sz="1100" b="1"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sz="1100" b="1" dirty="0">
                <a:latin typeface="Times New Roman" panose="02020603050405020304" pitchFamily="18" charset="0"/>
                <a:cs typeface="Times New Roman" panose="02020603050405020304" pitchFamily="18" charset="0"/>
              </a:rPr>
              <a:t>Візуалізація </a:t>
            </a:r>
            <a:r>
              <a:rPr lang="uk-UA" sz="1100" dirty="0">
                <a:latin typeface="Times New Roman" panose="02020603050405020304" pitchFamily="18" charset="0"/>
                <a:cs typeface="Times New Roman" panose="02020603050405020304" pitchFamily="18" charset="0"/>
              </a:rPr>
              <a:t>– проектування і генерація зображень, у тому числі </a:t>
            </a:r>
            <a:r>
              <a:rPr lang="uk-UA" sz="1100" dirty="0" err="1">
                <a:latin typeface="Times New Roman" panose="02020603050405020304" pitchFamily="18" charset="0"/>
                <a:cs typeface="Times New Roman" panose="02020603050405020304" pitchFamily="18" charset="0"/>
              </a:rPr>
              <a:t>геозображень</a:t>
            </a:r>
            <a:r>
              <a:rPr lang="uk-UA" sz="1100" dirty="0">
                <a:latin typeface="Times New Roman" panose="02020603050405020304" pitchFamily="18" charset="0"/>
                <a:cs typeface="Times New Roman" panose="02020603050405020304" pitchFamily="18" charset="0"/>
              </a:rPr>
              <a:t>, картографічних зображень та іншої графіки на пристроях відображення (переважно на екрані дисплея) на основі вихідних цифрових даних і алгоритмів їхнього перетворення. </a:t>
            </a:r>
          </a:p>
          <a:p>
            <a:pPr marL="0" indent="457200" algn="just">
              <a:lnSpc>
                <a:spcPct val="120000"/>
              </a:lnSpc>
              <a:spcBef>
                <a:spcPts val="0"/>
              </a:spcBef>
              <a:buNone/>
            </a:pPr>
            <a:r>
              <a:rPr lang="uk-UA" sz="1100" b="1" dirty="0">
                <a:latin typeface="Times New Roman" panose="02020603050405020304" pitchFamily="18" charset="0"/>
                <a:cs typeface="Times New Roman" panose="02020603050405020304" pitchFamily="18" charset="0"/>
              </a:rPr>
              <a:t>Дисплей</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пристрій відображення, </a:t>
            </a:r>
            <a:r>
              <a:rPr lang="uk-UA" sz="1100" dirty="0" err="1">
                <a:latin typeface="Times New Roman" panose="02020603050405020304" pitchFamily="18" charset="0"/>
                <a:cs typeface="Times New Roman" panose="02020603050405020304" pitchFamily="18" charset="0"/>
              </a:rPr>
              <a:t>відеоекран</a:t>
            </a:r>
            <a:r>
              <a:rPr lang="uk-UA" sz="1100" dirty="0">
                <a:latin typeface="Times New Roman" panose="02020603050405020304" pitchFamily="18" charset="0"/>
                <a:cs typeface="Times New Roman" panose="02020603050405020304" pitchFamily="18" charset="0"/>
              </a:rPr>
              <a:t> – пристрій (система) виведення, що здійснює візуальне подання чи відображення</a:t>
            </a:r>
            <a:r>
              <a:rPr lang="en-US" sz="1100"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виведених даних на екран комп'ютера</a:t>
            </a:r>
            <a:r>
              <a:rPr lang="en-US" sz="1100"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монітор. За конструкцією розрізняють дисплеї на основі електронно–променевих трубок (ЕПТ–монітор, </a:t>
            </a:r>
            <a:r>
              <a:rPr lang="en-US" sz="1100" dirty="0">
                <a:latin typeface="Times New Roman" panose="02020603050405020304" pitchFamily="18" charset="0"/>
                <a:cs typeface="Times New Roman" panose="02020603050405020304" pitchFamily="18" charset="0"/>
              </a:rPr>
              <a:t>CRT–display) </a:t>
            </a:r>
            <a:r>
              <a:rPr lang="uk-UA" sz="1100" dirty="0">
                <a:latin typeface="Times New Roman" panose="02020603050405020304" pitchFamily="18" charset="0"/>
                <a:cs typeface="Times New Roman" panose="02020603050405020304" pitchFamily="18" charset="0"/>
              </a:rPr>
              <a:t>і рідинно– кристалічні дисплеї (РК–дисплеї, </a:t>
            </a:r>
            <a:r>
              <a:rPr lang="en-US" sz="1100" dirty="0">
                <a:latin typeface="Times New Roman" panose="02020603050405020304" pitchFamily="18" charset="0"/>
                <a:cs typeface="Times New Roman" panose="02020603050405020304" pitchFamily="18" charset="0"/>
              </a:rPr>
              <a:t>LCD–display), </a:t>
            </a:r>
            <a:r>
              <a:rPr lang="uk-UA" sz="1100" dirty="0">
                <a:latin typeface="Times New Roman" panose="02020603050405020304" pitchFamily="18" charset="0"/>
                <a:cs typeface="Times New Roman" panose="02020603050405020304" pitchFamily="18" charset="0"/>
              </a:rPr>
              <a:t>плазмові дисплеї.</a:t>
            </a:r>
          </a:p>
          <a:p>
            <a:pPr marL="0" indent="457200" algn="just">
              <a:lnSpc>
                <a:spcPct val="120000"/>
              </a:lnSpc>
              <a:spcBef>
                <a:spcPts val="0"/>
              </a:spcBef>
              <a:buNone/>
            </a:pPr>
            <a:r>
              <a:rPr lang="uk-UA" sz="1100" dirty="0">
                <a:latin typeface="Times New Roman" panose="02020603050405020304" pitchFamily="18" charset="0"/>
                <a:cs typeface="Times New Roman" panose="02020603050405020304" pitchFamily="18" charset="0"/>
              </a:rPr>
              <a:t> Дисплеї на основі </a:t>
            </a:r>
            <a:r>
              <a:rPr lang="uk-UA" sz="1100" b="1" dirty="0">
                <a:latin typeface="Times New Roman" panose="02020603050405020304" pitchFamily="18" charset="0"/>
                <a:cs typeface="Times New Roman" panose="02020603050405020304" pitchFamily="18" charset="0"/>
              </a:rPr>
              <a:t>електронно–променевих трубок</a:t>
            </a:r>
            <a:r>
              <a:rPr lang="uk-UA" sz="1100" dirty="0">
                <a:latin typeface="Times New Roman" panose="02020603050405020304" pitchFamily="18" charset="0"/>
                <a:cs typeface="Times New Roman" panose="02020603050405020304" pitchFamily="18" charset="0"/>
              </a:rPr>
              <a:t> є найбільш давньою і поширеною технологією візуалізації цифрових зображень. Зображення формується шляхом опромінення електронним променем плям люмінесцентної речовини на передній стінці</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вакуумної трубки.</a:t>
            </a:r>
            <a:endParaRPr lang="uk-UA" sz="1100" b="1"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sz="1100" dirty="0">
                <a:latin typeface="Times New Roman" panose="02020603050405020304" pitchFamily="18" charset="0"/>
                <a:cs typeface="Times New Roman" panose="02020603050405020304" pitchFamily="18" charset="0"/>
              </a:rPr>
              <a:t> З появою технології </a:t>
            </a:r>
            <a:r>
              <a:rPr lang="uk-UA" sz="1100" b="1" dirty="0">
                <a:latin typeface="Times New Roman" panose="02020603050405020304" pitchFamily="18" charset="0"/>
                <a:cs typeface="Times New Roman" panose="02020603050405020304" pitchFamily="18" charset="0"/>
              </a:rPr>
              <a:t>рідинно–кристалічних дисплеїв</a:t>
            </a:r>
            <a:r>
              <a:rPr lang="uk-UA" sz="1100" dirty="0">
                <a:latin typeface="Times New Roman" panose="02020603050405020304" pitchFamily="18" charset="0"/>
                <a:cs typeface="Times New Roman" panose="02020603050405020304" pitchFamily="18" charset="0"/>
              </a:rPr>
              <a:t> почалося поступове збільшення їхніх розмірів і екранного розділення. Пікселі на цьому типі пристроїв формуються зі світлодіодів трьох основних кольорів, видимість чи невидимість </a:t>
            </a:r>
            <a:r>
              <a:rPr lang="uk-UA" sz="1100" dirty="0" err="1">
                <a:latin typeface="Times New Roman" panose="02020603050405020304" pitchFamily="18" charset="0"/>
                <a:cs typeface="Times New Roman" panose="02020603050405020304" pitchFamily="18" charset="0"/>
              </a:rPr>
              <a:t>світлодіода</a:t>
            </a:r>
            <a:r>
              <a:rPr lang="uk-UA" sz="1100" dirty="0">
                <a:latin typeface="Times New Roman" panose="02020603050405020304" pitchFamily="18" charset="0"/>
                <a:cs typeface="Times New Roman" panose="02020603050405020304" pitchFamily="18" charset="0"/>
              </a:rPr>
              <a:t> визначається станом рідкого кристала. </a:t>
            </a:r>
            <a:endParaRPr lang="uk-UA" sz="1100" b="1"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sz="1100" b="1" dirty="0">
                <a:latin typeface="Times New Roman" panose="02020603050405020304" pitchFamily="18" charset="0"/>
                <a:cs typeface="Times New Roman" panose="02020603050405020304" pitchFamily="18" charset="0"/>
              </a:rPr>
              <a:t>Принтер </a:t>
            </a:r>
            <a:r>
              <a:rPr lang="uk-UA" sz="1100" dirty="0">
                <a:latin typeface="Times New Roman" panose="02020603050405020304" pitchFamily="18" charset="0"/>
                <a:cs typeface="Times New Roman" panose="02020603050405020304" pitchFamily="18" charset="0"/>
              </a:rPr>
              <a:t>– друкувальний пристрій – пристрій відображення текстової (алфавітно–цифрової) і графічної інформації, що базується на тому чи іншому принципі друку. Розрізняють друкувальні пристрої: </a:t>
            </a:r>
            <a:r>
              <a:rPr lang="uk-UA" sz="1100" b="1" dirty="0">
                <a:latin typeface="Times New Roman" panose="02020603050405020304" pitchFamily="18" charset="0"/>
                <a:cs typeface="Times New Roman" panose="02020603050405020304" pitchFamily="18" charset="0"/>
              </a:rPr>
              <a:t>пелюсткові,</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або </a:t>
            </a:r>
            <a:r>
              <a:rPr lang="uk-UA" sz="1100" b="1" dirty="0">
                <a:latin typeface="Times New Roman" panose="02020603050405020304" pitchFamily="18" charset="0"/>
                <a:cs typeface="Times New Roman" panose="02020603050405020304" pitchFamily="18" charset="0"/>
              </a:rPr>
              <a:t>ромашкові,</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принтери – послідовні шрифтові ударні пристрої типу механічних друкарських машинок (забезпечують тільки алфавітно–символьний друк і практично вийшли чи виходять із використання); </a:t>
            </a:r>
            <a:r>
              <a:rPr lang="uk-UA" sz="1100" b="1" dirty="0">
                <a:latin typeface="Times New Roman" panose="02020603050405020304" pitchFamily="18" charset="0"/>
                <a:cs typeface="Times New Roman" panose="02020603050405020304" pitchFamily="18" charset="0"/>
              </a:rPr>
              <a:t>матричні</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принтери з генерацією </a:t>
            </a:r>
            <a:r>
              <a:rPr lang="uk-UA" sz="1100" dirty="0" err="1">
                <a:latin typeface="Times New Roman" panose="02020603050405020304" pitchFamily="18" charset="0"/>
                <a:cs typeface="Times New Roman" panose="02020603050405020304" pitchFamily="18" charset="0"/>
              </a:rPr>
              <a:t>знака</a:t>
            </a:r>
            <a:r>
              <a:rPr lang="uk-UA" sz="1100" dirty="0">
                <a:latin typeface="Times New Roman" panose="02020603050405020304" pitchFamily="18" charset="0"/>
                <a:cs typeface="Times New Roman" panose="02020603050405020304" pitchFamily="18" charset="0"/>
              </a:rPr>
              <a:t> у вигляді точок растра шляхом удару голок друкуючої голівки по фарбувальній стрічці (з просторовим розділенням до 300 </a:t>
            </a:r>
            <a:r>
              <a:rPr lang="en-US" sz="1100" dirty="0">
                <a:latin typeface="Times New Roman" panose="02020603050405020304" pitchFamily="18" charset="0"/>
                <a:cs typeface="Times New Roman" panose="02020603050405020304" pitchFamily="18" charset="0"/>
              </a:rPr>
              <a:t>dpi), </a:t>
            </a:r>
            <a:r>
              <a:rPr lang="uk-UA" sz="1100" b="1" dirty="0">
                <a:latin typeface="Times New Roman" panose="02020603050405020304" pitchFamily="18" charset="0"/>
                <a:cs typeface="Times New Roman" panose="02020603050405020304" pitchFamily="18" charset="0"/>
              </a:rPr>
              <a:t>лазерні</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принтери, у яких зображення переноситься лазерним променем на папір чи інший матеріал методом ксерографії, забезпечуючи високий просторове розділення (звичайно 300–1200 </a:t>
            </a:r>
            <a:r>
              <a:rPr lang="en-US" sz="1100" dirty="0">
                <a:latin typeface="Times New Roman" panose="02020603050405020304" pitchFamily="18" charset="0"/>
                <a:cs typeface="Times New Roman" panose="02020603050405020304" pitchFamily="18" charset="0"/>
              </a:rPr>
              <a:t>dpi) </a:t>
            </a:r>
            <a:r>
              <a:rPr lang="uk-UA" sz="1100" dirty="0">
                <a:latin typeface="Times New Roman" panose="02020603050405020304" pitchFamily="18" charset="0"/>
                <a:cs typeface="Times New Roman" panose="02020603050405020304" pitchFamily="18" charset="0"/>
              </a:rPr>
              <a:t>і аналогічні їм принтери з перенесенням зображення за допомогою матриці світлодіодних елементів, які називають </a:t>
            </a:r>
            <a:r>
              <a:rPr lang="uk-UA" sz="1100" b="1" dirty="0">
                <a:latin typeface="Times New Roman" panose="02020603050405020304" pitchFamily="18" charset="0"/>
                <a:cs typeface="Times New Roman" panose="02020603050405020304" pitchFamily="18" charset="0"/>
              </a:rPr>
              <a:t>світлодіодними</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принтерами; </a:t>
            </a:r>
            <a:r>
              <a:rPr lang="uk-UA" sz="1100" b="1" dirty="0" err="1">
                <a:latin typeface="Times New Roman" panose="02020603050405020304" pitchFamily="18" charset="0"/>
                <a:cs typeface="Times New Roman" panose="02020603050405020304" pitchFamily="18" charset="0"/>
              </a:rPr>
              <a:t>термопринтери</a:t>
            </a:r>
            <a:r>
              <a:rPr lang="uk-UA" sz="1100" dirty="0">
                <a:latin typeface="Times New Roman" panose="02020603050405020304" pitchFamily="18" charset="0"/>
                <a:cs typeface="Times New Roman" panose="02020603050405020304" pitchFamily="18" charset="0"/>
              </a:rPr>
              <a:t> і </a:t>
            </a:r>
            <a:r>
              <a:rPr lang="uk-UA" sz="1100" b="1" dirty="0">
                <a:latin typeface="Times New Roman" panose="02020603050405020304" pitchFamily="18" charset="0"/>
                <a:cs typeface="Times New Roman" panose="02020603050405020304" pitchFamily="18" charset="0"/>
              </a:rPr>
              <a:t>принтери з </a:t>
            </a:r>
            <a:r>
              <a:rPr lang="uk-UA" sz="1100" b="1" dirty="0" err="1">
                <a:latin typeface="Times New Roman" panose="02020603050405020304" pitchFamily="18" charset="0"/>
                <a:cs typeface="Times New Roman" panose="02020603050405020304" pitchFamily="18" charset="0"/>
              </a:rPr>
              <a:t>термопереносом</a:t>
            </a:r>
            <a:r>
              <a:rPr lang="uk-UA" sz="1100" b="1" dirty="0">
                <a:latin typeface="Times New Roman" panose="02020603050405020304" pitchFamily="18" charset="0"/>
                <a:cs typeface="Times New Roman" panose="02020603050405020304" pitchFamily="18" charset="0"/>
              </a:rPr>
              <a:t>,</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що базуються на принципі </a:t>
            </a:r>
            <a:r>
              <a:rPr lang="uk-UA" sz="1100" dirty="0" err="1">
                <a:latin typeface="Times New Roman" panose="02020603050405020304" pitchFamily="18" charset="0"/>
                <a:cs typeface="Times New Roman" panose="02020603050405020304" pitchFamily="18" charset="0"/>
              </a:rPr>
              <a:t>термодруку</a:t>
            </a:r>
            <a:r>
              <a:rPr lang="uk-UA" sz="1100" dirty="0">
                <a:latin typeface="Times New Roman" panose="02020603050405020304" pitchFamily="18" charset="0"/>
                <a:cs typeface="Times New Roman" panose="02020603050405020304" pitchFamily="18" charset="0"/>
              </a:rPr>
              <a:t> на </a:t>
            </a:r>
            <a:r>
              <a:rPr lang="uk-UA" sz="1100" dirty="0" err="1">
                <a:latin typeface="Times New Roman" panose="02020603050405020304" pitchFamily="18" charset="0"/>
                <a:cs typeface="Times New Roman" panose="02020603050405020304" pitchFamily="18" charset="0"/>
              </a:rPr>
              <a:t>термочуттєвому</a:t>
            </a:r>
            <a:r>
              <a:rPr lang="uk-UA" sz="1100" dirty="0">
                <a:latin typeface="Times New Roman" panose="02020603050405020304" pitchFamily="18" charset="0"/>
                <a:cs typeface="Times New Roman" panose="02020603050405020304" pitchFamily="18" charset="0"/>
              </a:rPr>
              <a:t> чи звичайному папері відповідно; </a:t>
            </a:r>
            <a:r>
              <a:rPr lang="uk-UA" sz="1100" b="1" dirty="0">
                <a:latin typeface="Times New Roman" panose="02020603050405020304" pitchFamily="18" charset="0"/>
                <a:cs typeface="Times New Roman" panose="02020603050405020304" pitchFamily="18" charset="0"/>
              </a:rPr>
              <a:t>струминні</a:t>
            </a:r>
            <a:r>
              <a:rPr lang="uk-UA" sz="1100" dirty="0">
                <a:latin typeface="Times New Roman" panose="02020603050405020304" pitchFamily="18" charset="0"/>
                <a:cs typeface="Times New Roman" panose="02020603050405020304" pitchFamily="18" charset="0"/>
              </a:rPr>
              <a:t> принтери з видавлюванням фарбувальної речовини через сопла форсунок (звичайно до 1200 </a:t>
            </a:r>
            <a:r>
              <a:rPr lang="en-US" sz="1100" dirty="0">
                <a:latin typeface="Times New Roman" panose="02020603050405020304" pitchFamily="18" charset="0"/>
                <a:cs typeface="Times New Roman" panose="02020603050405020304" pitchFamily="18" charset="0"/>
              </a:rPr>
              <a:t>dpi). </a:t>
            </a:r>
            <a:r>
              <a:rPr lang="uk-UA" sz="1100" dirty="0">
                <a:latin typeface="Times New Roman" panose="02020603050405020304" pitchFamily="18" charset="0"/>
                <a:cs typeface="Times New Roman" panose="02020603050405020304" pitchFamily="18" charset="0"/>
              </a:rPr>
              <a:t>За можливостями відтворення кольору принтери поділяються на багатокольорові і монохромні, або чорно–білі, принтери, що забезпечують штриховий і/чи </a:t>
            </a:r>
            <a:r>
              <a:rPr lang="uk-UA" sz="1100" dirty="0" err="1">
                <a:latin typeface="Times New Roman" panose="02020603050405020304" pitchFamily="18" charset="0"/>
                <a:cs typeface="Times New Roman" panose="02020603050405020304" pitchFamily="18" charset="0"/>
              </a:rPr>
              <a:t>напівтоновий</a:t>
            </a:r>
            <a:r>
              <a:rPr lang="uk-UA" sz="1100" dirty="0">
                <a:latin typeface="Times New Roman" panose="02020603050405020304" pitchFamily="18" charset="0"/>
                <a:cs typeface="Times New Roman" panose="02020603050405020304" pitchFamily="18" charset="0"/>
              </a:rPr>
              <a:t> друк. </a:t>
            </a:r>
          </a:p>
          <a:p>
            <a:pPr marL="0" indent="457200" algn="just">
              <a:lnSpc>
                <a:spcPct val="120000"/>
              </a:lnSpc>
              <a:spcBef>
                <a:spcPts val="0"/>
              </a:spcBef>
              <a:buNone/>
            </a:pPr>
            <a:r>
              <a:rPr lang="uk-UA" sz="1100" b="1" dirty="0" err="1">
                <a:latin typeface="Times New Roman" panose="02020603050405020304" pitchFamily="18" charset="0"/>
                <a:cs typeface="Times New Roman" panose="02020603050405020304" pitchFamily="18" charset="0"/>
              </a:rPr>
              <a:t>Плотер</a:t>
            </a:r>
            <a:r>
              <a:rPr lang="uk-UA" sz="1100" b="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 графобудівник, автоматичний координатограф – пристрій відображення, призначений для виведення даних у графічній формі на папір, пластик, </a:t>
            </a:r>
            <a:r>
              <a:rPr lang="uk-UA" sz="1100" dirty="0" err="1">
                <a:latin typeface="Times New Roman" panose="02020603050405020304" pitchFamily="18" charset="0"/>
                <a:cs typeface="Times New Roman" panose="02020603050405020304" pitchFamily="18" charset="0"/>
              </a:rPr>
              <a:t>фоточуттєвий</a:t>
            </a:r>
            <a:r>
              <a:rPr lang="uk-UA" sz="1100" dirty="0">
                <a:latin typeface="Times New Roman" panose="02020603050405020304" pitchFamily="18" charset="0"/>
                <a:cs typeface="Times New Roman" panose="02020603050405020304" pitchFamily="18" charset="0"/>
              </a:rPr>
              <a:t> матеріал чи інший носій шляхом креслення, гравіювання чи фото–реєстрації іншим способом. Розрізняють </a:t>
            </a:r>
            <a:r>
              <a:rPr lang="uk-UA" sz="1100" b="1" dirty="0">
                <a:latin typeface="Times New Roman" panose="02020603050405020304" pitchFamily="18" charset="0"/>
                <a:cs typeface="Times New Roman" panose="02020603050405020304" pitchFamily="18" charset="0"/>
              </a:rPr>
              <a:t>планшетні</a:t>
            </a:r>
            <a:r>
              <a:rPr lang="uk-UA" sz="1100" dirty="0">
                <a:latin typeface="Times New Roman" panose="02020603050405020304" pitchFamily="18" charset="0"/>
                <a:cs typeface="Times New Roman" panose="02020603050405020304" pitchFamily="18" charset="0"/>
              </a:rPr>
              <a:t>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з розміщенням носія на плоскій поверхні, </a:t>
            </a:r>
            <a:r>
              <a:rPr lang="uk-UA" sz="1100" b="1" dirty="0">
                <a:latin typeface="Times New Roman" panose="02020603050405020304" pitchFamily="18" charset="0"/>
                <a:cs typeface="Times New Roman" panose="02020603050405020304" pitchFamily="18" charset="0"/>
              </a:rPr>
              <a:t>барабанні</a:t>
            </a:r>
            <a:r>
              <a:rPr lang="uk-UA" sz="1100" dirty="0">
                <a:latin typeface="Times New Roman" panose="02020603050405020304" pitchFamily="18" charset="0"/>
                <a:cs typeface="Times New Roman" panose="02020603050405020304" pitchFamily="18" charset="0"/>
              </a:rPr>
              <a:t>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з носієм, що закріплюється на обертовому барабані, </a:t>
            </a:r>
            <a:r>
              <a:rPr lang="uk-UA" sz="1100" b="1" dirty="0">
                <a:latin typeface="Times New Roman" panose="02020603050405020304" pitchFamily="18" charset="0"/>
                <a:cs typeface="Times New Roman" panose="02020603050405020304" pitchFamily="18" charset="0"/>
              </a:rPr>
              <a:t>рулонні,</a:t>
            </a:r>
            <a:r>
              <a:rPr lang="uk-UA" sz="1100" dirty="0">
                <a:latin typeface="Times New Roman" panose="02020603050405020304" pitchFamily="18" charset="0"/>
                <a:cs typeface="Times New Roman" panose="02020603050405020304" pitchFamily="18" charset="0"/>
              </a:rPr>
              <a:t> або роликові,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із креслярською голівкою, що переміщується в одному напрямку при одночасному переміщенні носія в перпендикулярному йому напрямку. </a:t>
            </a:r>
          </a:p>
          <a:p>
            <a:pPr marL="0" indent="457200" algn="just">
              <a:lnSpc>
                <a:spcPct val="120000"/>
              </a:lnSpc>
              <a:spcBef>
                <a:spcPts val="0"/>
              </a:spcBef>
              <a:buNone/>
            </a:pPr>
            <a:r>
              <a:rPr lang="uk-UA" sz="1100" dirty="0">
                <a:latin typeface="Times New Roman" panose="02020603050405020304" pitchFamily="18" charset="0"/>
                <a:cs typeface="Times New Roman" panose="02020603050405020304" pitchFamily="18" charset="0"/>
              </a:rPr>
              <a:t>За принципом побудови зображення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поділяються на векторні і растрові. </a:t>
            </a:r>
            <a:r>
              <a:rPr lang="uk-UA" sz="1100" b="1" dirty="0">
                <a:latin typeface="Times New Roman" panose="02020603050405020304" pitchFamily="18" charset="0"/>
                <a:cs typeface="Times New Roman" panose="02020603050405020304" pitchFamily="18" charset="0"/>
              </a:rPr>
              <a:t>Векторні</a:t>
            </a:r>
            <a:r>
              <a:rPr lang="uk-UA" sz="1100" i="1" dirty="0">
                <a:latin typeface="Times New Roman" panose="02020603050405020304" pitchFamily="18" charset="0"/>
                <a:cs typeface="Times New Roman" panose="02020603050405020304" pitchFamily="18" charset="0"/>
              </a:rPr>
              <a:t>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створюють зображення пером чи олівцем. </a:t>
            </a:r>
            <a:r>
              <a:rPr lang="uk-UA" sz="1100" b="1" dirty="0">
                <a:latin typeface="Times New Roman" panose="02020603050405020304" pitchFamily="18" charset="0"/>
                <a:cs typeface="Times New Roman" panose="02020603050405020304" pitchFamily="18" charset="0"/>
              </a:rPr>
              <a:t>Растрові</a:t>
            </a:r>
            <a:r>
              <a:rPr lang="uk-UA" sz="1100" i="1" dirty="0">
                <a:latin typeface="Times New Roman" panose="02020603050405020304" pitchFamily="18" charset="0"/>
                <a:cs typeface="Times New Roman" panose="02020603050405020304" pitchFamily="18" charset="0"/>
              </a:rPr>
              <a:t>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успадковуючи конструктивні особливості принтерів, створюють зображення шляхом порядкового відтворення і за способом друку поділяються на </a:t>
            </a:r>
            <a:r>
              <a:rPr lang="uk-UA" sz="1100" b="1" dirty="0">
                <a:latin typeface="Times New Roman" panose="02020603050405020304" pitchFamily="18" charset="0"/>
                <a:cs typeface="Times New Roman" panose="02020603050405020304" pitchFamily="18" charset="0"/>
              </a:rPr>
              <a:t>електростатичні</a:t>
            </a:r>
            <a:r>
              <a:rPr lang="uk-UA" sz="1100" i="1" dirty="0">
                <a:latin typeface="Times New Roman" panose="02020603050405020304" pitchFamily="18" charset="0"/>
                <a:cs typeface="Times New Roman" panose="02020603050405020304" pitchFamily="18" charset="0"/>
              </a:rPr>
              <a:t>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з електростатичним принципом відтворення, </a:t>
            </a:r>
            <a:r>
              <a:rPr lang="uk-UA" sz="1100" b="1" dirty="0">
                <a:latin typeface="Times New Roman" panose="02020603050405020304" pitchFamily="18" charset="0"/>
                <a:cs typeface="Times New Roman" panose="02020603050405020304" pitchFamily="18" charset="0"/>
              </a:rPr>
              <a:t>струминні</a:t>
            </a:r>
            <a:r>
              <a:rPr lang="uk-UA" sz="1100" i="1" dirty="0">
                <a:latin typeface="Times New Roman" panose="02020603050405020304" pitchFamily="18" charset="0"/>
                <a:cs typeface="Times New Roman" panose="02020603050405020304" pitchFamily="18" charset="0"/>
              </a:rPr>
              <a:t> –</a:t>
            </a:r>
            <a:r>
              <a:rPr lang="uk-UA" sz="1100" dirty="0">
                <a:latin typeface="Times New Roman" panose="02020603050405020304" pitchFamily="18" charset="0"/>
                <a:cs typeface="Times New Roman" panose="02020603050405020304" pitchFamily="18" charset="0"/>
              </a:rPr>
              <a:t> базуються на принципі струминного друку (видавлюванні фарбувальної речовини через сопла форсунок), </a:t>
            </a:r>
            <a:r>
              <a:rPr lang="uk-UA" sz="1100" b="1" dirty="0">
                <a:latin typeface="Times New Roman" panose="02020603050405020304" pitchFamily="18" charset="0"/>
                <a:cs typeface="Times New Roman" panose="02020603050405020304" pitchFamily="18" charset="0"/>
              </a:rPr>
              <a:t>лазерні</a:t>
            </a:r>
            <a:r>
              <a:rPr lang="uk-UA" sz="1100" dirty="0">
                <a:latin typeface="Times New Roman" panose="02020603050405020304" pitchFamily="18" charset="0"/>
                <a:cs typeface="Times New Roman" panose="02020603050405020304" pitchFamily="18" charset="0"/>
              </a:rPr>
              <a:t> – відтворюють зображення з використанням світлового </a:t>
            </a:r>
            <a:r>
              <a:rPr lang="uk-UA" sz="1100" dirty="0" err="1">
                <a:latin typeface="Times New Roman" panose="02020603050405020304" pitchFamily="18" charset="0"/>
                <a:cs typeface="Times New Roman" panose="02020603050405020304" pitchFamily="18" charset="0"/>
              </a:rPr>
              <a:t>променя</a:t>
            </a:r>
            <a:r>
              <a:rPr lang="uk-UA" sz="1100" dirty="0">
                <a:latin typeface="Times New Roman" panose="02020603050405020304" pitchFamily="18" charset="0"/>
                <a:cs typeface="Times New Roman" panose="02020603050405020304" pitchFamily="18" charset="0"/>
              </a:rPr>
              <a:t> чи лазера, </a:t>
            </a:r>
            <a:r>
              <a:rPr lang="uk-UA" sz="1100" b="1" dirty="0">
                <a:latin typeface="Times New Roman" panose="02020603050405020304" pitchFamily="18" charset="0"/>
                <a:cs typeface="Times New Roman" panose="02020603050405020304" pitchFamily="18" charset="0"/>
              </a:rPr>
              <a:t>світлодіодні</a:t>
            </a:r>
            <a:r>
              <a:rPr lang="uk-UA" sz="1100" dirty="0">
                <a:latin typeface="Times New Roman" panose="02020603050405020304" pitchFamily="18" charset="0"/>
                <a:cs typeface="Times New Roman" panose="02020603050405020304" pitchFamily="18" charset="0"/>
              </a:rPr>
              <a:t> – відрізняються від лазерних </a:t>
            </a:r>
            <a:r>
              <a:rPr lang="uk-UA" sz="1100" dirty="0" err="1">
                <a:latin typeface="Times New Roman" panose="02020603050405020304" pitchFamily="18" charset="0"/>
                <a:cs typeface="Times New Roman" panose="02020603050405020304" pitchFamily="18" charset="0"/>
              </a:rPr>
              <a:t>плотерів</a:t>
            </a:r>
            <a:r>
              <a:rPr lang="uk-UA" sz="1100" dirty="0">
                <a:latin typeface="Times New Roman" panose="02020603050405020304" pitchFamily="18" charset="0"/>
                <a:cs typeface="Times New Roman" panose="02020603050405020304" pitchFamily="18" charset="0"/>
              </a:rPr>
              <a:t> способом перенесення зображення з барабана на папір, </a:t>
            </a:r>
            <a:r>
              <a:rPr lang="uk-UA" sz="1100" b="1" dirty="0">
                <a:latin typeface="Times New Roman" panose="02020603050405020304" pitchFamily="18" charset="0"/>
                <a:cs typeface="Times New Roman" panose="02020603050405020304" pitchFamily="18" charset="0"/>
              </a:rPr>
              <a:t>термічні</a:t>
            </a:r>
            <a:r>
              <a:rPr lang="uk-UA" sz="1100" dirty="0">
                <a:latin typeface="Times New Roman" panose="02020603050405020304" pitchFamily="18" charset="0"/>
                <a:cs typeface="Times New Roman" panose="02020603050405020304" pitchFamily="18" charset="0"/>
              </a:rPr>
              <a:t> </a:t>
            </a:r>
            <a:r>
              <a:rPr lang="uk-UA" sz="1100" dirty="0" err="1">
                <a:latin typeface="Times New Roman" panose="02020603050405020304" pitchFamily="18" charset="0"/>
                <a:cs typeface="Times New Roman" panose="02020603050405020304" pitchFamily="18" charset="0"/>
              </a:rPr>
              <a:t>плотери</a:t>
            </a:r>
            <a:r>
              <a:rPr lang="uk-UA" sz="1100" dirty="0">
                <a:latin typeface="Times New Roman" panose="02020603050405020304" pitchFamily="18" charset="0"/>
                <a:cs typeface="Times New Roman" panose="02020603050405020304" pitchFamily="18" charset="0"/>
              </a:rPr>
              <a:t>, </a:t>
            </a:r>
            <a:r>
              <a:rPr lang="uk-UA" sz="1100" b="1" dirty="0">
                <a:latin typeface="Times New Roman" panose="02020603050405020304" pitchFamily="18" charset="0"/>
                <a:cs typeface="Times New Roman" panose="02020603050405020304" pitchFamily="18" charset="0"/>
              </a:rPr>
              <a:t>мікрофільм–</a:t>
            </a:r>
            <a:r>
              <a:rPr lang="uk-UA" sz="1100" b="1" dirty="0" err="1">
                <a:latin typeface="Times New Roman" panose="02020603050405020304" pitchFamily="18" charset="0"/>
                <a:cs typeface="Times New Roman" panose="02020603050405020304" pitchFamily="18" charset="0"/>
              </a:rPr>
              <a:t>плотери</a:t>
            </a:r>
            <a:r>
              <a:rPr lang="uk-UA" sz="1100" b="1" dirty="0">
                <a:latin typeface="Times New Roman" panose="02020603050405020304" pitchFamily="18" charset="0"/>
                <a:cs typeface="Times New Roman" panose="02020603050405020304" pitchFamily="18" charset="0"/>
              </a:rPr>
              <a:t>,</a:t>
            </a:r>
            <a:r>
              <a:rPr lang="uk-UA" sz="1100" dirty="0">
                <a:latin typeface="Times New Roman" panose="02020603050405020304" pitchFamily="18" charset="0"/>
                <a:cs typeface="Times New Roman" panose="02020603050405020304" pitchFamily="18" charset="0"/>
              </a:rPr>
              <a:t> або </a:t>
            </a:r>
            <a:r>
              <a:rPr lang="uk-UA" sz="1100" dirty="0" err="1">
                <a:latin typeface="Times New Roman" panose="02020603050405020304" pitchFamily="18" charset="0"/>
                <a:cs typeface="Times New Roman" panose="02020603050405020304" pitchFamily="18" charset="0"/>
              </a:rPr>
              <a:t>фотоплотери</a:t>
            </a:r>
            <a:r>
              <a:rPr lang="uk-UA" sz="1100" dirty="0">
                <a:latin typeface="Times New Roman" panose="02020603050405020304" pitchFamily="18" charset="0"/>
                <a:cs typeface="Times New Roman" panose="02020603050405020304" pitchFamily="18" charset="0"/>
              </a:rPr>
              <a:t> з фіксацією зображення на світлочутливому матеріалі. </a:t>
            </a:r>
          </a:p>
          <a:p>
            <a:pPr marL="0" indent="0">
              <a:buNone/>
            </a:pPr>
            <a:br>
              <a:rPr lang="uk-UA" sz="1100" dirty="0"/>
            </a:br>
            <a:br>
              <a:rPr lang="uk-UA" sz="1100" dirty="0"/>
            </a:br>
            <a:endParaRPr lang="uk-UA" sz="1100" dirty="0"/>
          </a:p>
          <a:p>
            <a:pPr marL="0" indent="0">
              <a:buNone/>
            </a:pPr>
            <a:br>
              <a:rPr lang="uk-UA" sz="1100" dirty="0"/>
            </a:br>
            <a:endParaRPr lang="uk-UA" sz="11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1097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1079</Words>
  <Application>Microsoft Office PowerPoint</Application>
  <PresentationFormat>Широкий екран</PresentationFormat>
  <Paragraphs>78</Paragraphs>
  <Slides>12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Calibri</vt:lpstr>
      <vt:lpstr>Calibri Light</vt:lpstr>
      <vt:lpstr>Century Schoolbook</vt:lpstr>
      <vt:lpstr>Times New Roman</vt:lpstr>
      <vt:lpstr>Тема Office</vt:lpstr>
      <vt:lpstr>ТЕМА 2. Апаратне забезпечення   геоінформаційних систем і технологій</vt:lpstr>
      <vt:lpstr>ПЛАН</vt:lpstr>
      <vt:lpstr>Загальна характеристика апаратного забезпечення ГІС</vt:lpstr>
      <vt:lpstr>У зв'язку з особливостями організаційної структури ГІС апаратне забезпечення прийнято поділяти на три основні групи:</vt:lpstr>
      <vt:lpstr> Пристрої збору і введення інформації </vt:lpstr>
      <vt:lpstr>Презентація PowerPoint</vt:lpstr>
      <vt:lpstr>Презентація PowerPoint</vt:lpstr>
      <vt:lpstr>Пристрої збору і введення інформації </vt:lpstr>
      <vt:lpstr> Пристрої візуалізації і подання даних </vt:lpstr>
      <vt:lpstr>Презентація PowerPoint</vt:lpstr>
      <vt:lpstr> Тенденції розвитку апаратного забезпечення</vt:lpstr>
      <vt:lpstr>Контрольні запитання і завдання для самостійної роботи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Ярик</cp:lastModifiedBy>
  <cp:revision>41</cp:revision>
  <dcterms:created xsi:type="dcterms:W3CDTF">2021-04-14T06:25:05Z</dcterms:created>
  <dcterms:modified xsi:type="dcterms:W3CDTF">2021-09-03T09:46:57Z</dcterms:modified>
</cp:coreProperties>
</file>