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0"/>
  </p:notesMasterIdLst>
  <p:sldIdLst>
    <p:sldId id="292" r:id="rId2"/>
    <p:sldId id="538" r:id="rId3"/>
    <p:sldId id="541" r:id="rId4"/>
    <p:sldId id="537" r:id="rId5"/>
    <p:sldId id="540" r:id="rId6"/>
    <p:sldId id="542" r:id="rId7"/>
    <p:sldId id="535" r:id="rId8"/>
    <p:sldId id="266" r:id="rId9"/>
    <p:sldId id="517" r:id="rId10"/>
    <p:sldId id="512" r:id="rId11"/>
    <p:sldId id="533" r:id="rId12"/>
    <p:sldId id="340" r:id="rId13"/>
    <p:sldId id="544" r:id="rId14"/>
    <p:sldId id="545" r:id="rId15"/>
    <p:sldId id="513" r:id="rId16"/>
    <p:sldId id="515" r:id="rId17"/>
    <p:sldId id="339" r:id="rId18"/>
    <p:sldId id="516" r:id="rId19"/>
    <p:sldId id="514" r:id="rId20"/>
    <p:sldId id="327" r:id="rId21"/>
    <p:sldId id="518" r:id="rId22"/>
    <p:sldId id="519" r:id="rId23"/>
    <p:sldId id="532" r:id="rId24"/>
    <p:sldId id="520" r:id="rId25"/>
    <p:sldId id="521" r:id="rId26"/>
    <p:sldId id="543" r:id="rId27"/>
    <p:sldId id="522" r:id="rId28"/>
    <p:sldId id="358" r:id="rId29"/>
    <p:sldId id="523" r:id="rId30"/>
    <p:sldId id="360" r:id="rId31"/>
    <p:sldId id="362" r:id="rId32"/>
    <p:sldId id="530" r:id="rId33"/>
    <p:sldId id="534" r:id="rId34"/>
    <p:sldId id="524" r:id="rId35"/>
    <p:sldId id="359" r:id="rId36"/>
    <p:sldId id="525" r:id="rId37"/>
    <p:sldId id="526" r:id="rId38"/>
    <p:sldId id="527" r:id="rId39"/>
    <p:sldId id="528" r:id="rId40"/>
    <p:sldId id="529" r:id="rId41"/>
    <p:sldId id="365" r:id="rId42"/>
    <p:sldId id="531" r:id="rId43"/>
    <p:sldId id="363" r:id="rId44"/>
    <p:sldId id="364" r:id="rId45"/>
    <p:sldId id="550" r:id="rId46"/>
    <p:sldId id="548" r:id="rId47"/>
    <p:sldId id="549" r:id="rId48"/>
    <p:sldId id="347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B8"/>
    <a:srgbClr val="794CF6"/>
    <a:srgbClr val="CC99FF"/>
    <a:srgbClr val="00C060"/>
    <a:srgbClr val="A143FF"/>
    <a:srgbClr val="AD972B"/>
    <a:srgbClr val="E7C2F8"/>
    <a:srgbClr val="AE2A88"/>
    <a:srgbClr val="3DC5F5"/>
    <a:srgbClr val="009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00" autoAdjust="0"/>
    <p:restoredTop sz="94676" autoAdjust="0"/>
  </p:normalViewPr>
  <p:slideViewPr>
    <p:cSldViewPr>
      <p:cViewPr>
        <p:scale>
          <a:sx n="110" d="100"/>
          <a:sy n="110" d="100"/>
        </p:scale>
        <p:origin x="576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0:52.505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9643 265,'-64'1,"31"1,0-2,0-1,0-2,-54-11,29 1,-58-5,13 3,0 0,-34-7,99 16,0 1,0 3,-64 2,-40-2,131 1,0-2,0 0,0 0,0-1,0 0,1-1,-13-7,12 6,0 0,-1 1,1 0,-1 1,-23-5,-32 3,-1 2,-78 8,19-1,22-1,-125-5,140-15,67 12,0 1,-29-2,-171-17,135 13,0 5,-149 6,88 3,-4669-3,4797 1,0 1,0 1,0 1,0 1,1 0,0 2,0 0,0 2,1 0,-22 14,7-4,0-2,-1-1,-1-2,0-2,-73 16,94-26,-5 1,1 0,1 1,-1 1,1 0,-1 2,-17 8,17-7,0-1,-1 0,0-2,0-1,-1 0,1-1,-39-1,22 0,-42 8,57-6,0 0,1 1,-1 1,1 1,1 1,0 1,0 1,0 0,1 2,1 0,0 1,-31 29,0 4,-96 68,-4 3,137-106,1 0,0 1,1 0,0 1,1 0,1 1,0 0,1 0,-11 30,15-34,0 0,1-1,0 2,0-1,1 0,1 0,-1 0,2 1,0-1,0 0,0 0,1 0,1 0,0 0,0-1,8 16,-1-5,-1 0,0 1,-2-1,0 2,-2-1,0 1,2 27,4 14,21 67,-5-21,-19-85,1 0,1 0,1-1,1 0,22 30,-4-3,11 15,18 32,-54-89,0 0,1 0,1 0,-1-1,1 0,0-1,1 1,-1-1,1-1,15 9,-11-7,-1 1,1 0,-1 1,13 14,16 24,-23-25,0-1,1-1,1-1,1 0,1-2,0 0,39 23,-38-30,-2 1,0 1,0 1,33 29,-32-25,0-2,1-1,0 0,42 18,-36-19,0 2,44 30,-52-32,1-1,1-1,-1-1,2 0,-1-2,27 6,12 5,-37-12,1-1,0-1,35 2,-36-5,0 1,0 1,46 14,-33-6,0-2,1-1,1-3,63 4,-92-9,103 16,-70-10,62 4,-74-8,56 11,15 2,365-11,-258-7,-197 2,-1 1,1 1,-1-1,0 2,0 0,0 0,0 1,0 0,-1 1,0 0,13 8,-11-7,0 0,1-1,0-1,0 0,1 0,-1-1,1-1,17 0,119-3,-79-2,1306 0,-750 5,-579 1,0 2,-1 2,54 15,-42-8,77 7,279-16,-223-7,808 2,-965-2,0-2,60-14,-39 6,176-28,-213 36,-1 0,0-1,-1-1,19-9,46-14,-13 11,53-11,-80 19,-1-2,0-1,51-25,-57 22,0 2,0 2,1 0,1 3,38-5,-51 11,0 0,-1-2,1 0,-1-1,0-2,-1 0,0-2,31-17,29-16,-59 33,0-2,-1 0,-1-1,22-18,20-17,-48 39,0-2,-1 0,0 0,-1-2,-1 1,1-2,9-14,-15 18,1 0,0 1,14-13,-13 14,-1 0,0-1,-1 0,9-12,62-111,-71 118,-1 1,-1-1,0-1,-1 1,2-16,-2 13,0 0,2 0,7-19,-5 15,0 0,-1-1,-2-1,0 1,-1-1,-1 1,-1-39,1 7,14-65,-9 77,3-60,-10-488,-3 283,2 302,0-1,0 0,-1 0,1 0,-1 1,-1-1,1 0,-1 1,0-1,0 1,0 0,-7-10,5 10,-1 0,0 0,0 0,-1 1,0 0,1 0,-1 0,0 1,-1 0,-9-4,-6-2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3:36:31.65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1,'0'1,"1"1,-1-1,1 1,0-1,0 1,-1-1,1 0,0 0,0 1,0-1,0 0,0 0,1 0,-1 0,0 0,1 0,-1-1,0 1,1 0,-1-1,1 1,-1 0,1-1,-1 0,1 1,-1-1,3 0,50 6,-48-5,444 2,-232-6,264 3,-453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3:36:34.03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915 1,'-556'0,"550"0,-1 0,1 0,0 1,-1 0,1 0,0 1,0 0,0 0,0 0,0 1,0 0,1 0,-8 5,6-2,0 1,0 0,1 0,0 0,0 1,1 0,0 0,-6 11,-36 63,33-60,0 1,2 0,1 1,0 0,-8 32,-15 51,24-83,2 0,1 0,1 1,0 0,-2 40,9 323,1-157,0-209,2 0,0-1,1 1,1-1,1 0,1-1,1 0,20 34,-26-48,3 4,1 0,0-1,1 0,0 0,0 0,13 9,-9-7,0 0,18 23,50 67,-76-95,0-1,0 0,0-1,1 1,0-1,0 0,0 0,0 0,1-1,-1 0,1 0,0 0,0-1,0 0,0 0,1 0,-1-1,8 1,14 1,0-2,0-1,28-4,-2 1,68 4,-62 1,1-3,59-8,-101 4,0-1,0 0,-1-1,0-1,-1-1,1 0,-2-1,24-19,16-8,-27 16,-1-1,-1-2,-1 0,25-32,21-20,-53 57,-2-2,25-37,-3 3,-16 26,-2-1,-1-1,-2-1,0-1,-3 0,0-1,13-52,-27 83,35-171,-34 154,0-1,-1 1,-1-1,-1 1,-1-1,-6-32,3 40,0 2,-1-1,0 0,0 1,-2 0,1 1,-1-1,-1 1,-11-11,7 8,1 0,1-1,1 0,-13-22,19 29,-1 0,1 1,-1-1,0 1,-1 1,1-1,-1 1,-12-9,-60-34,49 32,-9-3,0 1,-58-18,39 16,35 10,2 0,-22-13,24 12,0 0,-37-13,40 18,0-1,1 0,-26-18,23 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3T18:58:30.41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2059 226,'0'-2,"-1"0,0 1,1-1,-1 0,0 1,0-1,0 0,-1 1,1-1,0 1,0 0,-1-1,1 1,-1 0,1 0,-4-2,-30-17,33 19,-16-9,0 1,0 0,-1 1,0 2,0 0,-1 0,0 2,-31-3,3 2,1-2,-66-18,66 13,0 2,-65-5,-36-3,-9-1,-214 17,189 4,152 0,1 2,0 0,0 3,0 0,1 2,-31 13,-81 23,130-43,0 0,0 1,0 1,1 0,-1 0,1 1,0 0,-9 6,13-7,1 0,-1 0,1 1,0-1,1 1,-1 0,1 0,0 0,0 0,0 1,1-1,0 1,0 0,0-1,-1 10,0 17,1 0,3 53,0-53,-1-32,0 1,0 0,0 0,0 0,0 0,0 0,0 0,0 0,1 0,-1 0,0 0,1 0,-1 0,1 0,-1 0,1-1,-1 1,1 0,-1 0,2 1,3 0,-1 1,0-1,1 0,0 0,-1 0,1 0,0-1,8 2,286 34,131-5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3T18:58:32.92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2397 264,'-21'-1,"1"-1,0 0,0-2,1 0,-23-8,-94-42,-15-5,49 29,-135-36,191 56,-1 2,0 2,-57 0,-905 8,995-1,0 0,1 0,-1 2,0-1,0 2,1 0,0 1,0 0,-17 9,21-9,1 0,0 0,1 0,-1 1,1 1,0-1,1 1,-1 0,1 1,1-1,-1 1,1 0,1 1,-7 14,3-3,-2 0,0 0,-15 21,16-29,1 1,1 0,0 0,0 0,2 1,-1 0,2 0,0 1,-3 20,6-22,0 0,1 0,0 0,1 0,1 0,4 19,-5-28,0 0,1 0,0 0,0 0,0 0,0 0,0 0,1-1,-1 1,1-1,0 0,0 0,1 0,-1 0,0-1,1 1,0-1,0 0,-1 0,1 0,0 0,9 2,17 0,0 0,1-2,-1-1,60-6,-5 1,1078 2,-603 4,-529-2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3T18:58:35.50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2286 416,'-16'-18,"12"14,1-1,-1 2,1-1,-1 0,0 1,-1-1,1 1,0 0,-1 1,0-1,0 1,-7-3,-44-12,0 1,2-2,0-3,-60-32,78 36,-1 2,0 1,-69-17,-14-4,-33-5,105 29,-73-25,101 30,0 0,-1 1,1 1,-1 1,-24-1,-109 5,69 2,-479-3,556 0,0 0,0 1,0 0,0 0,0 1,0 0,0 0,0 1,1 0,-1 0,1 1,0-1,0 2,-9 6,6-1,1 0,-1 0,1 1,1 0,0 0,1 1,-9 19,4-6,1 0,1 0,1 1,-7 32,14-47,0 1,0-1,1 1,1-1,0 1,1-1,0 1,1-1,0 0,0 1,2-1,6 17,-7-23,1 1,-1-1,1 1,0-1,1-1,-1 1,1 0,0-1,0 0,0 0,9 4,75 34,-29-15,88 37,-114-51,-10-2,41 25,-47-25,1 0,0-1,36 12,58 15,-58-17,0-3,1-2,67 8,394-14,-301-12,322 3,-506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3T18:58:37.10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0,'0'2,"1"-1,-1 0,0 1,1-1,-1 0,1 0,0 0,-1 1,1-1,0 0,0 0,0 0,0 0,0 0,0 0,0 0,0-1,0 1,0 0,0 0,0-1,1 1,-1-1,0 1,1-1,2 1,39 7,-39-7,111 15,-44-5,118 4,-161-14,1 2,50 11,-48-7,0-2,33 2,272-8,-304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3T18:58:45.7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1 647 24575,'15'0'0,"0"1"0,0 1 0,0 0 0,0 2 0,0-1 0,-1 2 0,1 0 0,-1 0 0,0 2 0,-1 0 0,1 0 0,-1 1 0,-1 1 0,0 0 0,0 0 0,17 19 0,-7-3 0,0 1 0,-2 1 0,-2 0 0,0 2 0,-2 0 0,20 49 0,-15-32 0,2-1 0,1 0 0,36 48 0,-59-91 0,0 0 0,1 0 0,-1 0 0,1 0 0,-1 0 0,1 0 0,0 0 0,0-1 0,-1 1 0,1-1 0,0 1 0,1-1 0,-1 0 0,0 1 0,0-1 0,1 0 0,-1-1 0,0 1 0,1 0 0,-1-1 0,0 1 0,1-1 0,-1 0 0,1 0 0,-1 0 0,1 0 0,-1 0 0,1 0 0,-1-1 0,1 1 0,-1-1 0,0 0 0,1 0 0,-1 1 0,0-2 0,1 1 0,-1 0 0,0 0 0,0-1 0,0 1 0,0-1 0,0 1 0,2-4 0,9-9 0,-1 0 0,0-1 0,-1 0 0,16-29 0,-13 20 0,139-184 0,-107 152 0,-3-3 0,-2-1 0,-3-2 0,35-75 0,-28 53 0,-6 15 0,93-167 82,-61 116-1529,-60 99-5379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3T18:58:47.9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1 469 24575,'6'4'0,"-1"0"0,2 0 0,-1-1 0,0 0 0,1 0 0,-1 0 0,1-1 0,0 0 0,0 0 0,0-1 0,0 0 0,8 0 0,36 10 0,-37-5 0,0 0 0,0 1 0,-1 0 0,0 1 0,0 1 0,17 15 0,67 71 0,-33-31 0,-46-44 0,0 0 0,-1 1 0,-1 1 0,-1 0 0,-1 1 0,11 26 0,34 46 0,-23-41 0,-34-49 0,1 0 0,0-1 0,0 1 0,1-1 0,-1 0 0,1 0 0,0 0 0,5 3 0,-8-6 0,1-1 0,-1 1 0,1 0 0,-1-1 0,1 0 0,-1 1 0,1-1 0,0 0 0,-1 0 0,1 0 0,-1 0 0,1 0 0,-1 0 0,1-1 0,0 1 0,-1 0 0,1-1 0,-1 1 0,1-1 0,-1 0 0,0 1 0,1-1 0,-1 0 0,1 0 0,-1 0 0,0 0 0,0 0 0,0 0 0,0 0 0,0 0 0,2-3 0,13-14 0,-1 0 0,-1-2 0,-1 1 0,18-35 0,36-94 0,-42 88 0,6-1 0,2 2 0,2 1 0,53-65 0,-63 87 0,-1-1 0,-2-1 0,25-61 0,-30 58-116,4-10-508,47-83-1,-55 114-6201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3T18:58:49.7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1 682 24575,'8'0'0,"0"1"0,0-1 0,0 1 0,0 0 0,0 1 0,0 0 0,-1 0 0,1 1 0,-1 0 0,1 0 0,10 7 0,-9-3 0,-1-1 0,0 1 0,0 1 0,-1 0 0,0 0 0,0 0 0,-1 1 0,7 11 0,-3-2 0,0 1 0,-2 0 0,0 0 0,-1 1 0,7 32 0,11 105 0,-21-119 0,0-22 0,0 1 0,1-1 0,1 0 0,0 0 0,15 25 0,10 27 0,65 166 0,-95-232 0,0 0 0,-1 0 0,1 0 0,0 0 0,1 0 0,-1 0 0,0 0 0,0-1 0,1 1 0,-1 0 0,1-1 0,-1 1 0,1-1 0,0 0 0,-1 1 0,1-1 0,0 0 0,0 0 0,0 0 0,3 1 0,-3-2 0,0 0 0,0 0 0,0-1 0,0 1 0,0 0 0,-1-1 0,1 1 0,0-1 0,0 1 0,0-1 0,0 0 0,-1 0 0,1 0 0,0 0 0,-1 0 0,1 0 0,-1-1 0,2 0 0,6-8 0,0 0 0,-1 0 0,0-1 0,-1 1 0,8-16 0,56-98 0,37-69 0,-90 152 0,-1-2 0,14-60 0,-5 17 0,-5 28 0,33-61 0,-35 81 0,20-32 0,3 1 0,2 3 0,4 1 0,2 3 0,74-70 0,64-75-1365,-169 184-5461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19:29:16.437"/>
    </inkml:context>
    <inkml:brush xml:id="br0">
      <inkml:brushProperty name="width" value="0.35" units="cm"/>
      <inkml:brushProperty name="height" value="0.35" units="cm"/>
      <inkml:brushProperty name="color" value="#FF0066"/>
    </inkml:brush>
  </inkml:definitions>
  <inkml:trace contextRef="#ctx0" brushRef="#br0">9 1 24575,'0'0'0,"-1"0"0,1 0 0,0 0 0,-1 0 0,1 0 0,0 0 0,0 0 0,-1 0 0,1 0 0,0 0 0,-1 0 0,1 0 0,0 0 0,0 0 0,-1 1 0,1-1 0,0 0 0,0 0 0,-1 0 0,1 0 0,0 1 0,0-1 0,0 0 0,-1 0 0,1 0 0,0 1 0,0-1 0,0 0 0,0 0 0,-1 1 0,1-1 0,0 0 0,0 0 0,0 1 0,0-1 0,0 0 0,0 1 0,0-1 0,0 0 0,0 1 0,0-1 0,0 0 0,0 0 0,0 1 0,0-1 0,0 0 0,0 1 0,0-1 0,0 0 0,1 0 0,-1 1 0,0-1 0,0 0 0,0 0 0,0 1 0,0-1 0,1 0 0,-1 0 0,0 0 0,0 1 0,1-1 0,-1 0 0,0 0 0,0 0 0,1 0 0,-1 1 0,0-1 0,0 0 0,1 0 0,19 19 0,-19-18 0,81 74 0,109 127 0,54 103 0,-94-113 0,640 898 0,-429-582-3353,-103-152-67,36 137 2943,-43-63 509,537 626-32,-520-715 0,133 120 0,-343-401 1302,-3 2-1,55 80 1,-80-96-640,-2 1 1,-2 1 0,-2 2 0,23 65-1,6 22-662,7-2 0,5-3 0,6-3 0,175 235 0,86 4 0,-208-239 0,-18-24 0,30 33 0,-45-32 0,170 179 0,-243-264 0,-1 1 0,-1 1 0,21 37 0,-19-29 0,32 40 0,272 288 0,-306-340 0,-2 2 0,0-1 0,16 32 0,-17-27 0,2-1 0,26 33 0,-21-34 0,-1 2 0,-1 0 0,-1 1 0,-1 1 0,-2 0 0,18 42 0,-17-33 0,2 0 0,1-2 0,2-1 0,35 44 0,-19-26 0,50 55 0,-52-65 0,34 50 0,28 38-1365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20:09:55.529"/>
    </inkml:context>
    <inkml:brush xml:id="br0">
      <inkml:brushProperty name="width" value="0.35" units="cm"/>
      <inkml:brushProperty name="height" value="0.35" units="cm"/>
      <inkml:brushProperty name="color" value="#F3F3F3"/>
    </inkml:brush>
  </inkml:definitions>
  <inkml:trace contextRef="#ctx0" brushRef="#br0">127 95 24575,'2'-2'0,"0"1"0,0-1 0,0 0 0,0 1 0,1-1 0,-1 1 0,0 0 0,1 0 0,-1 0 0,1 0 0,-1 0 0,1 1 0,-1-1 0,1 1 0,-1-1 0,1 1 0,0 0 0,-1 0 0,1 0 0,0 0 0,-1 1 0,1-1 0,-1 1 0,1 0 0,-1-1 0,1 1 0,-1 0 0,1 0 0,-1 1 0,3 1 0,-1 0 0,0-1 0,0 1 0,0 1 0,-1-1 0,0 0 0,1 1 0,-1 0 0,0-1 0,-1 1 0,1 0 0,-1 1 0,0-1 0,0 0 0,0 1 0,2 7 0,14 69 0,-5-25 0,8 73 0,-21-127 0,0 1 0,0 0 0,0 0 0,0-1 0,0 1 0,-1 0 0,1 0 0,-1-1 0,0 1 0,0 0 0,0-1 0,0 1 0,0-1 0,0 1 0,-1-1 0,1 0 0,-1 1 0,0-1 0,0 0 0,0 0 0,0 0 0,0 0 0,0-1 0,0 1 0,0-1 0,-1 1 0,1-1 0,-1 0 0,1 1 0,-1-1 0,1-1 0,-1 1 0,0 0 0,0-1 0,1 1 0,-6-1 0,-10 2 0,-1-1 0,0-1 0,0 0 0,-25-5 0,29 3 0,10 2 0,0-1 0,1 0 0,-1-1 0,0 1 0,1-1 0,-1 0 0,1 0 0,0 0 0,-1-1 0,1 1 0,0-1 0,1 0 0,-1 0 0,0-1 0,1 1 0,0-1 0,0 1 0,0-1 0,0 0 0,0 0 0,1-1 0,0 1 0,0 0 0,0-1 0,0 1 0,1-1 0,0 0 0,-1-5 0,-3-14 0,2-1 0,1 0 0,0 0 0,3-28 0,0 31 0,-2 15 0,1-1 0,0 1 0,1-1 0,-1 1 0,1 0 0,1-1 0,0 1 0,0 0 0,0 0 0,1 0 0,0 0 0,0 1 0,0-1 0,1 1 0,0-1 0,1 1 0,-1 1 0,1-1 0,0 1 0,0-1 0,1 2 0,0-1 0,0 0 0,0 1 0,0 0 0,1 1 0,-1-1 0,1 1 0,9-3 0,8-2 0,0 0 0,0 2 0,0 0 0,1 2 0,35-2 0,-6 5 0,77 6 0,-124-3 0,-1-1 0,0 1 0,0 0 0,0 0 0,0 0 0,0 1 0,0 0 0,-1 0 0,1 1 0,-1 0 0,0 0 0,0 0 0,0 0 0,-1 1 0,1-1 0,6 11 0,5 8 0,0 1 0,17 38 0,-24-44 0,-2-5 0,-1 0 0,-1 0 0,-1 1 0,1-1 0,-2 1 0,3 24 0,-6-36 0,0-1 0,0 0 0,0 1 0,0-1 0,0 1 0,-1-1 0,1 1 0,-1-1 0,1 0 0,-1 1 0,1-1 0,-1 0 0,0 0 0,0 1 0,1-1 0,-1 0 0,0 0 0,0 0 0,0 0 0,0 0 0,0 0 0,-1 0 0,1 0 0,0-1 0,0 1 0,-1 0 0,1-1 0,0 1 0,-1-1 0,1 1 0,0-1 0,-1 0 0,1 1 0,-1-1 0,1 0 0,-1 0 0,1 0 0,-1 0 0,1 0 0,0 0 0,-1-1 0,1 1 0,-1 0 0,-1-2 0,-2 1 0,0 0 0,0 0 0,1 0 0,-1-1 0,1 1 0,-1-1 0,1-1 0,0 1 0,0 0 0,0-1 0,0 0 0,-7-6 0,7 2 0,0 0 0,0 0 0,1 0 0,0-1 0,0 0 0,0 1 0,1-1 0,1 0 0,-3-14 0,3 2 0,0 0 0,3-36 0,-1 53 0,-1 0 0,1 1 0,-1-1 0,1 0 0,0 1 0,0-1 0,0 1 0,0-1 0,1 1 0,-1 0 0,1 0 0,-1-1 0,1 1 0,0 0 0,0 0 0,0 0 0,0 1 0,0-1 0,0 0 0,1 1 0,-1 0 0,0-1 0,1 1 0,-1 0 0,1 0 0,-1 0 0,1 0 0,0 1 0,-1-1 0,5 1 0,10-2 0,0 1 0,0 0 0,33 5 0,-11-2 0,-29-2 0,1 0 0,0 1 0,-1 0 0,1 1 0,11 3 0,-17-3 0,0 0 0,0 0 0,-1 1 0,0 0 0,1 0 0,-1 0 0,0 0 0,0 0 0,-1 1 0,1 0 0,-1 0 0,5 7 0,20 33 0,-2 2 0,40 95 0,-63-132 0,0-1 0,0 1 0,-1 0 0,0 0 0,-1 0 0,0 0 0,0 0 0,-2 19 0,1-26 0,0 0 0,0 0 0,-1 0 0,1 0 0,0 0 0,-1 0 0,0 0 0,1 0 0,-1 0 0,0 0 0,0 0 0,0 0 0,0-1 0,0 1 0,-1 0 0,1-1 0,0 1 0,-1-1 0,0 1 0,1-1 0,-1 0 0,0 0 0,1 1 0,-1-1 0,0 0 0,0-1 0,0 1 0,0 0 0,0-1 0,0 1 0,0-1 0,0 1 0,0-1 0,0 0 0,0 0 0,0 0 0,0 0 0,0 0 0,0 0 0,0-1 0,0 1 0,0-1 0,-4-1 0,2 0 0,-1 0 0,1 0 0,0 0 0,0-1 0,1 0 0,-1 0 0,0 0 0,1 0 0,0 0 0,0-1 0,0 1 0,0-1 0,0 0 0,1 0 0,-1 0 0,1 0 0,0 0 0,1 0 0,-1-1 0,1 1 0,0-1 0,-2-8 0,-1-10 0,0-1 0,0-48 0,3 32 0,-1 26 0,1 0 0,0-1 0,1 1 0,1 0 0,0 0 0,1 0 0,0 0 0,1 0 0,6-13 0,-7 24 0,0 0 0,1 0 0,0 1 0,-1-1 0,1 1 0,0-1 0,0 1 0,1 0 0,-1 0 0,0 1 0,1-1 0,-1 1 0,1-1 0,-1 1 0,1 0 0,0 0 0,-1 1 0,1-1 0,0 1 0,6 0 0,12 0 0,1 0 0,27 5 0,-32-3 0,-7 0 0,0 1 0,1 0 0,-1 1 0,0 0 0,0 1 0,-1 0 0,0 1 0,0 0 0,0 0 0,10 10 0,12 10 0,42 46 0,-57-56 0,36 44 0,-51-57 0,0-1 0,0 1 0,0 0 0,0 0 0,-1 0 0,1 0 0,-1 0 0,0 1 0,0-1 0,0 0 0,-1 0 0,1 1 0,-1-1 0,1 0 0,-1 1 0,0-1 0,-1 1 0,1-1 0,-1 4 0,1-6 0,0 0 0,-1 0 0,1 0 0,0 0 0,-1 0 0,1 0 0,-1 0 0,1 0 0,-1 0 0,1 0 0,-1 0 0,1-1 0,-1 1 0,0 0 0,0 0 0,1-1 0,-1 1 0,0 0 0,0-1 0,0 1 0,0-1 0,1 1 0,-1-1 0,0 0 0,0 1 0,0-1 0,0 0 0,0 1 0,0-1 0,0 0 0,0 0 0,0 0 0,0 0 0,-1 0 0,1 0 0,0 0 0,0-1 0,0 1 0,0 0 0,0 0 0,0-1 0,1 1 0,-1-1 0,0 1 0,0-1 0,0 1 0,0-1 0,0 1 0,0-1 0,0-1 0,-3-1 0,0 0 0,0 0 0,1-1 0,-1 0 0,1 0 0,0 0 0,0 0 0,0 0 0,-2-5 0,1-4 0,0-1 0,1 0 0,0 0 0,1 0 0,1 0 0,0 0 0,1 0 0,1 0 0,0 0 0,1 0 0,4-17 0,-5 28 0,1 0 0,0-1 0,0 1 0,0 0 0,0 1 0,1-1 0,-1 0 0,1 1 0,0-1 0,0 1 0,0 0 0,0 0 0,0 0 0,0 0 0,0 0 0,1 1 0,-1 0 0,0-1 0,1 1 0,0 0 0,-1 1 0,7-1 0,10-2 0,1 1 0,35 1 0,-48 1 0,2 0 0,1 0 0,-1 1 0,1 0 0,-1 1 0,0 0 0,0 1 0,0 0 0,0 0 0,13 7 0,-18-7 0,-1 0 0,1 0 0,-1 1 0,0-1 0,0 1 0,0 0 0,-1 0 0,0 0 0,1 1 0,-1-1 0,-1 1 0,1 0 0,-1 0 0,0 0 0,0 0 0,0 0 0,-1 0 0,1 0 0,-1 1 0,0 5 0,0-8 0,-1 1 0,1-1 0,-1 1 0,0 0 0,0-1 0,-1 1 0,1 0 0,-1-1 0,1 1 0,-1-1 0,0 1 0,0-1 0,-1 1 0,1-1 0,-1 0 0,-3 5 0,4-7 0,-1 1 0,1-1 0,-1 0 0,1 0 0,-1 0 0,0 0 0,0 0 0,0 0 0,0-1 0,1 1 0,-1-1 0,0 1 0,0-1 0,0 0 0,0 0 0,0 0 0,0 0 0,0 0 0,0 0 0,0 0 0,0-1 0,0 1 0,0 0 0,0-1 0,0 0 0,0 0 0,1 1 0,-1-1 0,0 0 0,1 0 0,-1-1 0,-1 0 0,-6-5 0,0 1 0,1-1 0,0-1 0,0 1 0,1-1 0,0-1 0,0 1 0,1-1 0,0 0 0,1-1 0,-7-16 0,6 14 0,1-1 0,1 1 0,0-1 0,1 0 0,0 0 0,1 0 0,0 0 0,1-1 0,1-16 0,0 29 0,0-1 0,0 1 0,0-1 0,1 1 0,-1-1 0,0 1 0,1-1 0,-1 1 0,1-1 0,-1 1 0,1-1 0,0 1 0,0 0 0,0-1 0,0 1 0,0 0 0,0 0 0,0 0 0,0 0 0,0 0 0,0 0 0,0 0 0,1 0 0,-1 0 0,0 0 0,3 0 0,0 0 0,-1 1 0,0-1 0,0 1 0,1 0 0,-1 0 0,0 0 0,0 1 0,1-1 0,-1 1 0,0-1 0,0 1 0,4 2 0,2 1 0,1 0 0,-1 0 0,0 1 0,-1 0 0,1 1 0,-1 0 0,12 11 0,-11-4 0,-1 0 0,0 0 0,-2 1 0,1 0 0,-1 0 0,-1 1 0,-1 0 0,0-1 0,-1 1 0,0 1 0,-2-1 0,1 0 0,-3 31 0,1-44 0,-1 0 0,0 0 0,1 0 0,-1 0 0,0 0 0,0-1 0,0 1 0,-1 0 0,1 0 0,0-1 0,-1 1 0,1-1 0,-1 1 0,1-1 0,-1 1 0,0-1 0,1 0 0,-1 0 0,0 0 0,0 0 0,0 0 0,0 0 0,0-1 0,0 1 0,0-1 0,0 1 0,0-1 0,0 0 0,-3 0 0,-12 2 0,1-1 0,-31-2 0,28 0 0,-19 0-1365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19:29:18.367"/>
    </inkml:context>
    <inkml:brush xml:id="br0">
      <inkml:brushProperty name="width" value="0.35" units="cm"/>
      <inkml:brushProperty name="height" value="0.35" units="cm"/>
      <inkml:brushProperty name="color" value="#FF0066"/>
    </inkml:brush>
  </inkml:definitions>
  <inkml:trace contextRef="#ctx0" brushRef="#br0">7146 1 24575,'-10'1'0,"-1"0"0,1 0 0,0 1 0,-1 0 0,1 1 0,0 0 0,0 1 0,1 0 0,-1 1 0,1 0 0,-16 11 0,-5 7 0,-53 51 0,37-29 0,1-1 0,2 3 0,-63 90 0,71-88 0,-2-2 0,-2-1 0,-53 49 0,-54 27 0,-168 154 0,258-220 0,1 2 0,-56 80 0,-8 26 0,-145 219 0,212-300 0,-45 73 0,-80 174 0,-99 195 0,96-199 0,-183 305 0,177-321 0,143-242 0,-3-2 0,-94 103 0,98-115 0,2 1 0,3 2 0,-57 118 0,30-53 0,-181 306 0,27-104 0,54-89 0,-119 135 0,-5 8 0,-183 342 0,370-571 0,-67 110 0,-33 80 0,149-255 0,-85 106 0,-14 20 0,115-159 0,-84 90 0,70-85 0,23-29 0,0-2 0,-1-1 0,-36 23 0,29-22 0,-53 49 0,63-51 0,-46 33 0,44-37 0,-41 38 0,-263 282 0,321-329-170,0 1-1,1 1 0,0 0 1,1 0-1,1 0 0,0 1 1,-9 23-1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20:10:00.061"/>
    </inkml:context>
    <inkml:brush xml:id="br0">
      <inkml:brushProperty name="width" value="0.35" units="cm"/>
      <inkml:brushProperty name="height" value="0.35" units="cm"/>
      <inkml:brushProperty name="color" value="#F3F3F3"/>
    </inkml:brush>
  </inkml:definitions>
  <inkml:trace contextRef="#ctx0" brushRef="#br0">2008 221 24575,'-3'0'0,"1"1"0,-1 0 0,0 0 0,1 0 0,-1 0 0,1 0 0,-1 1 0,1-1 0,-1 1 0,1-1 0,0 1 0,0 0 0,-3 3 0,-30 32 0,25-25 0,2-2 0,1 0 0,0 0 0,-9 18 0,13-21 0,0 0 0,-1 0 0,-1 0 0,1-1 0,-1 1 0,0-1 0,0 0 0,-1 0 0,0-1 0,-7 6 0,1-6 0,0-1 0,0 0 0,0-1 0,0 0 0,0-1 0,-1-1 0,-14 0 0,-5 2 0,3 1 0,0-2 0,0-1 0,0-1 0,-34-4 0,59 2 0,-1 0 0,1 0 0,0 0 0,0 0 0,0-1 0,0 1 0,0-1 0,0 0 0,1 0 0,-1-1 0,1 1 0,0-1 0,0 1 0,0-1 0,1 0 0,-1 0 0,1-1 0,0 1 0,0 0 0,-2-9 0,-4-9 0,2 0 0,-8-42 0,10 42 0,0 0 0,2 0 0,0-1 0,2 1 0,0 0 0,7-45 0,-7 66 0,0-1 0,1 1 0,-1-1 0,1 1 0,-1-1 0,1 1 0,-1-1 0,1 1 0,0 0 0,-1-1 0,1 1 0,0 0 0,0-1 0,0 1 0,0 0 0,0 0 0,0 0 0,1 0 0,-1 0 0,0 0 0,0 0 0,1 0 0,-1 1 0,1-1 0,-1 0 0,1 1 0,-1-1 0,1 1 0,-1 0 0,1-1 0,-1 1 0,1 0 0,-1 0 0,1 0 0,-1 0 0,1 0 0,0 1 0,-1-1 0,1 0 0,-1 1 0,1-1 0,-1 1 0,1-1 0,-1 1 0,0 0 0,1-1 0,-1 1 0,3 2 0,2 1 0,1 1 0,0 0 0,-1 1 0,0-1 0,0 1 0,-1 0 0,0 1 0,5 7 0,0 3 0,-1 2 0,-1-1 0,-1 1 0,-1 0 0,0 1 0,-1-1 0,-1 1 0,1 27 0,-2 8 0,-7 100 0,4-147 0,-1 0 0,0 0 0,-1-1 0,1 1 0,-1 0 0,-1-1 0,1 1 0,-6 8 0,7-14 0,0 0 0,-1 1 0,0-1 0,1 0 0,-1-1 0,0 1 0,0 0 0,0-1 0,0 1 0,0-1 0,0 1 0,0-1 0,-1 0 0,1 0 0,0 0 0,-1 0 0,1 0 0,-1-1 0,1 1 0,-1-1 0,1 1 0,-1-1 0,1 0 0,-1 0 0,0 0 0,1-1 0,-1 1 0,-4-2 0,-2 0 0,1 0 0,-1-1 0,1 0 0,0 0 0,0-1 0,0 0 0,0 0 0,1-1 0,-1 0 0,1-1 0,1 1 0,-10-11 0,6 5 0,1-1 0,1 1 0,0-2 0,0 1 0,1-1 0,1 0 0,-5-15 0,1-4 0,1 0 0,2 0 0,1-1 0,2 0 0,1 0 0,1-35 0,1 26 0,-1 29 0,1 1 0,1-1 0,0 0 0,1 0 0,1 0 0,4-21 0,-5 32 0,0 1 0,0-1 0,1 0 0,-1 1 0,0-1 0,1 1 0,-1-1 0,0 1 0,1 0 0,0 0 0,-1 0 0,1 0 0,0 0 0,-1 0 0,1 0 0,0 0 0,0 1 0,0-1 0,0 1 0,0-1 0,0 1 0,0 0 0,0 0 0,0 0 0,0 0 0,0 0 0,0 0 0,0 0 0,0 1 0,2 0 0,3 0 0,0 1 0,0-1 0,0 2 0,-1-1 0,1 1 0,12 7 0,-6 0 0,-1 0 0,0 1 0,-1 1 0,0 0 0,-1 0 0,0 1 0,-1 0 0,0 1 0,-1 0 0,-1 0 0,8 21 0,3 15 0,-2 1 0,11 57 0,-21-79 0,-1 1 0,-1 0 0,-1 0 0,-2 0 0,-3 35 0,2-63 0,0 0 0,-1 0 0,1 0 0,0 0 0,-1 0 0,1 0 0,-1 1 0,1-1 0,-1 0 0,0-1 0,0 1 0,0 0 0,0 0 0,0 0 0,-1-1 0,1 1 0,0 0 0,-1-1 0,1 1 0,-1-1 0,0 0 0,1 1 0,-1-1 0,0 0 0,-2 1 0,0-1 0,0 0 0,0-1 0,1 1 0,-1-1 0,0 0 0,0 0 0,0-1 0,1 1 0,-1-1 0,0 0 0,1 1 0,-1-2 0,-4-1 0,-7-3 0,-1-1 0,1-1 0,1-1 0,0 0 0,-18-15 0,15 8 0,0-1 0,1 0 0,1-1 0,1-1 0,-12-20 0,-51-107 0,60 77 0,13 49 0,3 54 0,2 15 0,-2-1 0,-2 1 0,-11 53 0,11-85 0,-1 0 0,-1 0 0,0-1 0,-1 1 0,-1-2 0,-1 1 0,0-1 0,-1 0 0,-1 0 0,0-1 0,-1-1 0,-17 18 0,22-27 0,1 0 0,-1 0 0,0-1 0,0 0 0,-1 0 0,1-1 0,-1 0 0,1 0 0,-1 0 0,0-1 0,1 0 0,-1 0 0,0-1 0,0 0 0,0 0 0,1-1 0,-1 1 0,-13-4 0,6 1 0,0-1 0,1 0 0,-1-1 0,1 0 0,0-1 0,0 0 0,1-1 0,-14-10 0,9 2 0,0-1 0,0 0 0,2-2 0,0 0 0,1 0 0,0-1 0,2-1 0,1 0 0,0-1 0,1 0 0,1-1 0,2 0 0,0 0 0,1-1 0,1 0 0,-2-24 0,7 44 0,0 0 0,0 1 0,0-1 0,0 0 0,1 1 0,-1-1 0,1 0 0,-1 1 0,1-1 0,2-4 0,-2 6 0,-1 1 0,1-1 0,-1 0 0,1 1 0,-1-1 0,1 0 0,0 1 0,-1-1 0,1 1 0,0-1 0,0 1 0,0-1 0,-1 1 0,1-1 0,0 1 0,0 0 0,0-1 0,0 1 0,0 0 0,-1 0 0,3 0 0,1 0 0,-1 1 0,0 0 0,1-1 0,-1 2 0,0-1 0,0 0 0,0 1 0,1-1 0,-1 1 0,-1 0 0,1 0 0,0 0 0,0 1 0,-1-1 0,3 3 0,16 17 0,-1 0 0,-1 2 0,-1 0 0,26 49 0,-34-55 0,-1 1 0,-1 1 0,-1-1 0,0 1 0,-2 1 0,0-1 0,3 38 0,-8-56 0,1 0 0,-1 0 0,0 0 0,0 0 0,0 0 0,0 0 0,0 0 0,0 0 0,0 0 0,-1 0 0,1 0 0,-1 0 0,1-1 0,-1 1 0,0 0 0,0 0 0,0 0 0,0-1 0,0 1 0,0 0 0,0-1 0,-1 1 0,1-1 0,0 1 0,-1-1 0,1 0 0,-1 0 0,0 0 0,1 0 0,-1 0 0,0 0 0,0 0 0,0 0 0,1-1 0,-1 1 0,0 0 0,0-1 0,0 0 0,0 0 0,0 1 0,0-1 0,0 0 0,0-1 0,0 1 0,0 0 0,0 0 0,-2-1 0,-2-1 0,1 1 0,0-1 0,-1 0 0,1 0 0,0 0 0,0-1 0,0 1 0,0-1 0,0-1 0,1 1 0,-1-1 0,1 1 0,0-1 0,0 0 0,1-1 0,-5-4 0,-4-15 0,0-1 0,2 0 0,1-1 0,0 1 0,2-2 0,-6-41 0,9 27 0,1 0 0,2 0 0,7-68 0,-6 108 0,0-1 0,0 1 0,0-1 0,0 1 0,0-1 0,1 1 0,-1 0 0,0-1 0,1 1 0,0 0 0,-1-1 0,1 1 0,-1 0 0,1 0 0,0-1 0,0 1 0,0 0 0,0 0 0,0 0 0,0 0 0,0 0 0,0 0 0,0 0 0,0 1 0,1-1 0,-1 0 0,0 1 0,1-1 0,-1 1 0,0-1 0,1 1 0,-1-1 0,0 1 0,1 0 0,-1 0 0,1 0 0,-1 0 0,1 0 0,-1 0 0,0 0 0,1 0 0,-1 1 0,3 0 0,1 0 0,0 1 0,-1 0 0,1 0 0,-1 0 0,1 1 0,-1-1 0,0 1 0,0 0 0,0 0 0,0 0 0,5 8 0,2 2 0,-2 1 0,1 0 0,-2 0 0,0 1 0,-1 0 0,0 1 0,-1-1 0,-1 1 0,5 25 0,-8-40 0,-1 1 0,1-1 0,0 1 0,0-1 0,0 0 0,0 1 0,0-1 0,0 0 0,0 0 0,0-1 0,1 1 0,-1 0 0,0-1 0,0 1 0,1-1 0,-1 0 0,0 0 0,3 0 0,12 3 0,0 4 0,0 0 0,0 2 0,-1 0 0,0 0 0,0 1 0,-1 1 0,18 18 0,-13-11 0,-1 2 0,-1 0 0,-1 0 0,22 36 0,-26-21 0,-13-30 0,-7-23 0,-169-411 0,176 427 0,0 1 0,-1-1 0,1 1 0,-1-1 0,1 0 0,-1 1 0,0-1 0,0 1 0,1 0 0,-1-1 0,0 1 0,0-1 0,0 1 0,0 0 0,-1 0 0,1 0 0,0 0 0,-1 0 0,1 0 0,0 0 0,-1 0 0,1 0 0,-1 1 0,1-1 0,-1 0 0,1 1 0,-3-1 0,1 2 0,1 0 0,-1 0 0,1 0 0,-1 0 0,1 1 0,0-1 0,0 1 0,0-1 0,0 1 0,0 0 0,0 0 0,0 0 0,0 0 0,1 0 0,-1 0 0,-2 4 0,-111 151 0,-198 209 0,310-363 0,0 0 0,0-1 0,0 1 0,-1-1 0,1 0 0,-1 0 0,0 0 0,0-1 0,1 1 0,-1-1 0,0 0 0,0 0 0,0 0 0,0 0 0,0-1 0,0 0 0,-1 0 0,1 0 0,0 0 0,0-1 0,0 1 0,0-1 0,0 0 0,0 0 0,0-1 0,-3-1 0,1 1 0,1-1 0,0 1 0,0-1 0,0 0 0,0-1 0,1 1 0,-1-1 0,1 0 0,0 0 0,0 0 0,0 0 0,1-1 0,-1 1 0,1-1 0,0 0 0,1 0 0,-1-1 0,-1-5 0,-1-17 0,0-1 0,2 1 0,2-1 0,0 0 0,5-35 0,-1-11 0,-3 72 0,0-1 0,0 1 0,0-1 0,1 1 0,-1-1 0,1 1 0,0-1 0,0 1 0,0 0 0,1-1 0,-1 1 0,1 0 0,-1 0 0,4-4 0,-4 6 0,1 0 0,-1 0 0,1 0 0,-1 0 0,1 0 0,0 0 0,-1 1 0,1-1 0,0 0 0,-1 1 0,1-1 0,0 1 0,0 0 0,0 0 0,-1 0 0,1 0 0,0 0 0,0 0 0,0 0 0,-1 0 0,1 1 0,0-1 0,0 1 0,-1-1 0,1 1 0,0 0 0,-1-1 0,1 1 0,2 2 0,4 3 0,0-1 0,0 1 0,-1 0 0,0 1 0,0 0 0,-1 0 0,0 0 0,0 1 0,0 0 0,-1 0 0,0 0 0,5 14 0,-3-6 0,-1 0 0,0 0 0,-1 1 0,-1 0 0,-1 0 0,2 21 0,-5-37 0,0 0 0,0 1 0,1-1 0,-1 1 0,0-1 0,-1 0 0,1 1 0,0-1 0,0 1 0,-1-1 0,1 0 0,0 1 0,-1-1 0,1 0 0,-1 0 0,0 1 0,1-1 0,-1 0 0,0 0 0,0 0 0,0 0 0,0 0 0,0 0 0,0 0 0,0 0 0,0 0 0,0 0 0,-1-1 0,1 1 0,0 0 0,0-1 0,-1 1 0,1-1 0,0 1 0,-1-1 0,1 0 0,-3 1 0,1-1 0,0 0 0,0-1 0,1 1 0,-1 0 0,0-1 0,1 0 0,-1 1 0,0-1 0,1 0 0,-1-1 0,1 1 0,-1 0 0,1-1 0,-1 1 0,1-1 0,0 0 0,0 1 0,-3-5 0,-2-3 0,0-1 0,1 1 0,0-1 0,0-1 0,2 1 0,-1-1 0,1 0 0,0 0 0,1 0 0,-3-23 0,3-3 0,2 0 0,2-40 0,1 34 0,-2 47 0,-1-1 0,1 1 0,-1 0 0,0 0 0,0 0 0,0-1 0,-1 1 0,1 0 0,-1-1 0,0 1 0,0-1 0,0 0 0,0 0 0,-1 0 0,1 0 0,-1 0 0,0 0 0,0 0 0,0-1 0,0 0 0,0 1 0,-1-1 0,1-1 0,0 1 0,-1 0 0,0-1 0,1 0 0,-1 1 0,0-1 0,0-1 0,0 1 0,1-1 0,-1 1 0,0-1 0,0 0 0,0-1 0,0 1 0,0-1 0,0 1 0,-5-3 0,-33-8 0,0 2 0,-60-4 0,98 12-136,1 1-1,-1-1 1,1 1-1,-1-1 1,1 0-1,-1-1 1,1 1-1,0 0 0,-6-4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2T06:57:28.038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5569 157,'-3065'0,"3026"-1,0-3,-44-10,43 7,-66-4,71 10,0-1,0-2,0-2,1-1,0-1,-37-15,51 16,1 2,-2 0,1 1,-1 1,-23-1,-109 6,65 1,61-4,0-1,0-1,0-1,-29-9,2 4,-1 2,0 2,0 3,-70 7,7-2,-339-3,442 1,0 1,0 0,0 1,0 1,1 1,-1 0,1 0,-22 13,-4 1,27-12,0 1,1 0,0 1,1 0,0 1,0 1,1 0,-9 13,4-7,-1 0,-21 18,30-30,1 0,0 1,1-1,-1 1,1 1,0-1,1 0,-1 1,1 0,1 0,-1 1,1-1,1 1,-1-1,1 1,1 0,-1 0,1 0,0 0,1 12,3 3,0-1,1 1,1-1,2 0,16 41,-6-15,-14-38,-1 0,2 0,0 0,0 0,0 0,1-1,1 0,0 0,0 0,0-1,1 0,1 0,-1-1,11 9,41 25,-26-16,1-2,41 20,-6-8,-36-17,1-1,0-2,1-1,48 12,-29-14,-26-4,1-2,52 4,37-8,0-5,120-18,-91 8,234 9,-191 6,1799-2,-1862-3,238-38,-209 23,1 6,173 10,-170 3,-151-1,1 0,-1-1,0 0,0-1,0 0,0-1,0 0,14-6,-4-1,0-2,22-17,-12 8,-26 19,0 0,-1 0,0 0,1 0,-1 0,0 0,0-1,0 1,0-1,0 1,-1-1,1 0,-1 0,0 0,0 1,0-1,0 0,0 0,0-7,-1 6,-1-1,1 0,-1 1,0-1,0 1,-1-1,1 1,-1-1,0 1,0 0,0 0,-4-4,-3-5,-2 1,1 0,-1 1,-1 0,0 0,-24-15,-5 4,0 2,-2 2,0 1,-63-15,-77-29,128 40,-2 3,-89-17,-42-12,148 36,1 2,-2 1,-80-5,-125 14,108 2,-1092-3,1183 3,0 1,0 3,1 2,-59 18,82-20,-30 2,0-1,0-3,0-2,-87-7,30 1,-735 3,822-2,-1 0,1-1,-27-8,22 4,-48-4,31 9,25 2,-1-1,1-1,0-1,-24-6,20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3:36:06.02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10200 655,'-1'-2,"1"1,-1-1,0 1,0 0,1-1,-1 1,0 0,0-1,0 1,0 0,0 0,0 0,-1 0,1 0,0 0,0 0,-1 1,1-1,-1 0,1 1,-1-1,1 1,-1-1,1 1,-1 0,1 0,-3 0,-50-6,48 5,-24-3,0-1,0-2,0-1,-49-21,-34-10,-431-129,398 122,-171-31,-156-4,252 46,-413-54,-3 54,-2085 40,1631-6,837 17,43-1,104-13,50-4,0 4,0 1,0 4,-106 25,146-27,-30 11,-1-3,-71 10,72-14,1 1,1 3,-64 26,-3 1,-165 73,101-37,142-61,1 2,0 1,1 1,-45 37,24-13,-73 80,8 12,-99 97,203-218,0 1,1 0,0 0,1 1,1 1,0 0,2 1,0 0,1 0,0 1,2 0,-6 27,-17 55,19-70,1 0,2 1,-6 53,9-35,-2-1,-22 91,17-95,3 0,2 1,-1 50,9 142,1-81,-5-23,5 150,-1-269,1 0,0 0,0 0,2-1,0 1,0-1,2-1,0 1,12 18,8 5,57 60,-28-36,21 22,136 114,122 38,-148-111,-49-37,3-5,285 117,-186-94,-54-22,297 89,-412-152,223 54,-224-60,0-4,93 3,237-15,-153-2,313 33,-217 9,193 28,-399-47,164 1,141-22,-181-1,888 3,-1104-2,0-2,-1-2,0-1,0-3,0-1,60-25,-10 6,-59 20,51-22,347-159,-312 142,-71 30,70-37,158-82,-259 129,-1 0,-1-2,0 0,0-1,28-26,66-82,-24 24,-71 81,126-138,-124 130,-1 0,-1 0,-1-2,-1 0,14-35,-2-7,86-254,-24 86,-1 0,-41 86,-24 85,-2-2,18-114,-5-4,-20 124,-3 0,5-92,-15 25,-2 53,3-1,17-112,-8 109,-3-2,-8-140,-2 80,3 124,0 0,-2 0,1 0,-2 0,-7-24,9 36,-1 0,1-1,-1 1,0 0,0 0,-1 0,1 0,-1 1,0-1,0 1,0-1,0 1,-1 0,1 0,-1 1,0-1,0 1,0-1,0 1,0 1,0-1,-1 0,-6-1,-104-11,92 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3:36:27.13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1082 134,'0'-3,"0"1,-1 0,1-1,-1 1,0 0,0 0,0 0,0-1,0 1,0 0,0 0,-1 1,1-1,-1 0,1 0,-1 1,0-1,0 1,0-1,0 1,0 0,0 0,0 0,-4-2,-7-2,-1 0,-28-5,21 5,-18-4,0 2,-68-3,59 7,-59-12,63 8,-65-2,44 8,-130 4,189-2,1 0,-1 0,0 0,1 1,0 0,-1 0,1 0,0 1,0 0,0 0,0 0,0 0,1 1,0 0,0 0,0 0,0 1,0-1,1 1,0 0,-3 5,-5 11,2 1,0 0,-10 44,5-15,3-6,2-1,3 1,1 1,2-1,2 1,10 80,-8-119,0 0,1 0,0 0,0-1,0 1,1-1,0 1,1-1,-1 0,1 0,0-1,1 1,-1-1,1 0,0 0,1 0,-1-1,1 0,8 5,11 5,2 0,-1-2,39 12,-30-12,55 18,41 15,-102-34,0-1,36 7,36 12,-59-14,-20-8,0 1,0 0,-1 2,-1 1,29 19,-32-18,-1 0,0 1,-1 0,0 1,-1 1,-1 0,0 1,-2 1,1 0,-2 0,0 1,13 36,-15-32,0-2,-1 0,-1 0,-1 1,5 39,-9-56,-1 1,0-1,0 1,-1 0,1-1,-1 0,0 1,0-1,0 1,-1-1,1 0,-1 0,0 0,0 0,-1 0,1 0,-1-1,0 1,0-1,0 1,0-1,-1 0,1-1,-1 1,0 0,0-1,0 0,0 0,-4 1,-14 3,1-1,-1-2,0 0,0-1,0-1,0-2,-36-4,-15 2,-46 4,-87-4,176-1,1-2,-51-16,-15-4,71 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3:36:28.05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0,'0'1338,"1"-1321,1 0,1 0,6 25,1 0,-6-18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3:36:28.84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38,'1'-1,"-1"0,0 0,1 0,-1 0,1-1,-1 1,1 0,-1 0,1 0,0 0,-1 0,1 1,0-1,0 0,0 0,0 0,0 1,0-1,0 0,0 1,0-1,0 1,0-1,0 1,0-1,1 1,0 0,37-7,-37 6,120-6,141 8,-98 2,891-3,-1028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3:36:30.43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1,'46'2,"74"13,-73-7,68 2,-95-9,0 1,38 9,9 2,-42-10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67D00-86D6-43A8-B25B-D64DBEEBB8A4}" type="datetimeFigureOut">
              <a:rPr lang="uk-UA" smtClean="0"/>
              <a:t>16.10.2024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11E9A-B038-44FB-B4F4-B51C5E646F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00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6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ustomXml" Target="../ink/ink3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customXml" Target="../ink/ink2.xml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NUlemI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hyperlink" Target="https://ag.marketing/blog/navishcho-biznesu-potriben-sayt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customXml" Target="../ink/ink10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330.png"/><Relationship Id="rId2" Type="http://schemas.openxmlformats.org/officeDocument/2006/relationships/image" Target="../media/image6.png"/><Relationship Id="rId16" Type="http://schemas.openxmlformats.org/officeDocument/2006/relationships/image" Target="../media/image3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0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10" Type="http://schemas.openxmlformats.org/officeDocument/2006/relationships/image" Target="../media/image320.png"/><Relationship Id="rId4" Type="http://schemas.openxmlformats.org/officeDocument/2006/relationships/image" Target="../media/image290.png"/><Relationship Id="rId9" Type="http://schemas.openxmlformats.org/officeDocument/2006/relationships/customXml" Target="../ink/ink8.xml"/><Relationship Id="rId14" Type="http://schemas.openxmlformats.org/officeDocument/2006/relationships/image" Target="../media/image3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400.png"/><Relationship Id="rId3" Type="http://schemas.openxmlformats.org/officeDocument/2006/relationships/image" Target="../media/image41.png"/><Relationship Id="rId7" Type="http://schemas.openxmlformats.org/officeDocument/2006/relationships/image" Target="../media/image370.png"/><Relationship Id="rId12" Type="http://schemas.openxmlformats.org/officeDocument/2006/relationships/customXml" Target="../ink/ink16.xml"/><Relationship Id="rId17" Type="http://schemas.openxmlformats.org/officeDocument/2006/relationships/image" Target="../media/image42.png"/><Relationship Id="rId2" Type="http://schemas.openxmlformats.org/officeDocument/2006/relationships/image" Target="../media/image6.png"/><Relationship Id="rId16" Type="http://schemas.openxmlformats.org/officeDocument/2006/relationships/customXml" Target="../ink/ink1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.xml"/><Relationship Id="rId11" Type="http://schemas.openxmlformats.org/officeDocument/2006/relationships/image" Target="../media/image390.png"/><Relationship Id="rId5" Type="http://schemas.openxmlformats.org/officeDocument/2006/relationships/image" Target="../media/image360.png"/><Relationship Id="rId15" Type="http://schemas.openxmlformats.org/officeDocument/2006/relationships/image" Target="../media/image410.png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380.png"/><Relationship Id="rId14" Type="http://schemas.openxmlformats.org/officeDocument/2006/relationships/customXml" Target="../ink/ink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.xml"/><Relationship Id="rId5" Type="http://schemas.openxmlformats.org/officeDocument/2006/relationships/image" Target="../media/image230.png"/><Relationship Id="rId4" Type="http://schemas.openxmlformats.org/officeDocument/2006/relationships/customXml" Target="../ink/ink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6133DD-6B91-06AE-A9A5-7EE5D6D87801}"/>
              </a:ext>
            </a:extLst>
          </p:cNvPr>
          <p:cNvSpPr txBox="1">
            <a:spLocks/>
          </p:cNvSpPr>
          <p:nvPr/>
        </p:nvSpPr>
        <p:spPr>
          <a:xfrm>
            <a:off x="2987824" y="1217721"/>
            <a:ext cx="3168352" cy="621199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37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1</a:t>
            </a:r>
            <a:endParaRPr lang="uk-UA" sz="195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9B24E52-C997-D4EE-EE1A-06B6695B9F66}"/>
              </a:ext>
            </a:extLst>
          </p:cNvPr>
          <p:cNvSpPr txBox="1">
            <a:spLocks/>
          </p:cNvSpPr>
          <p:nvPr/>
        </p:nvSpPr>
        <p:spPr>
          <a:xfrm>
            <a:off x="755576" y="1857176"/>
            <a:ext cx="7740146" cy="4272124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Колібрі, Голуб, Панда і Пінгвін</a:t>
            </a:r>
          </a:p>
          <a:p>
            <a:r>
              <a:rPr lang="uk-UA" sz="4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пошукового алгоритму </a:t>
            </a:r>
            <a:r>
              <a:rPr lang="en-US" sz="4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uk-UA" sz="46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9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76140" y="867865"/>
            <a:ext cx="31814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Вебсайт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(до 2019 року правильне написання веб-сайт)</a:t>
            </a:r>
          </a:p>
          <a:p>
            <a:pPr algn="ctr"/>
            <a:endParaRPr lang="uk-UA" sz="20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altLang="uk-UA" sz="2200" dirty="0">
                <a:latin typeface="Times New Roman" pitchFamily="18" charset="0"/>
                <a:cs typeface="Times New Roman" pitchFamily="18" charset="0"/>
              </a:rPr>
              <a:t> це набір вебсторінок і пов’язаного вмісту, ідентифікованого загальним дом</a:t>
            </a:r>
            <a:r>
              <a:rPr lang="uk-UA" altLang="uk-UA" sz="22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altLang="uk-UA" sz="2200" dirty="0">
                <a:latin typeface="Times New Roman" pitchFamily="18" charset="0"/>
                <a:cs typeface="Times New Roman" pitchFamily="18" charset="0"/>
              </a:rPr>
              <a:t>нним іменем і опублікованого принаймні на одному вебсервері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7E88C9-E937-709C-E67A-7E9B9CBF1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76" y="1268760"/>
            <a:ext cx="4510691" cy="29530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20BE0E-5734-D337-72F1-74BBB6AC1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221844"/>
            <a:ext cx="2153791" cy="21691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D766C6-4716-7055-C456-6094EF532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821" y="4634464"/>
            <a:ext cx="5369587" cy="15261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680B83-4C84-737F-CD70-149D57F3B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414" y="6105362"/>
            <a:ext cx="59055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9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5">
            <a:extLst>
              <a:ext uri="{FF2B5EF4-FFF2-40B4-BE49-F238E27FC236}">
                <a16:creationId xmlns:a16="http://schemas.microsoft.com/office/drawing/2014/main" id="{E21031C5-827B-CE11-98D1-CECADE9F6ED3}"/>
              </a:ext>
            </a:extLst>
          </p:cNvPr>
          <p:cNvSpPr/>
          <p:nvPr/>
        </p:nvSpPr>
        <p:spPr>
          <a:xfrm>
            <a:off x="933350" y="1268760"/>
            <a:ext cx="7562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Найвідвідуваніші вебсайти у світі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3A8E31-AC3A-B5CF-F1B9-B46DB0922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61" y="2374188"/>
            <a:ext cx="2090572" cy="3966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14DF41-27A4-4CAE-4BA9-D09380297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96" y="3087791"/>
            <a:ext cx="2340883" cy="25014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347E45-8E36-5396-CD0F-1889532A7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266" y="3119970"/>
            <a:ext cx="864096" cy="3541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6547BA-582E-675D-6168-605D37F46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783" y="3650926"/>
            <a:ext cx="833701" cy="3541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3D16B35-AA0F-DE57-930D-D448C80A50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266" y="4172325"/>
            <a:ext cx="833701" cy="3605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77D079B-5E02-C874-D290-FB3E6E1FD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7250" y="4635720"/>
            <a:ext cx="704101" cy="3774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EC5D8B2-2D8F-9EDE-E21E-412D547C99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7250" y="5230419"/>
            <a:ext cx="704101" cy="35882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7B373F-5088-7B94-656A-0B0602DF36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9839" y="3573799"/>
            <a:ext cx="1011307" cy="49361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F623E8C-9981-9F17-301C-C49C5B1CB19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119"/>
          <a:stretch/>
        </p:blipFill>
        <p:spPr>
          <a:xfrm>
            <a:off x="2641477" y="2684577"/>
            <a:ext cx="975645" cy="43135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755B628-2A47-8E8A-6222-55A65FE7E5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7669" y="2763484"/>
            <a:ext cx="975645" cy="22623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480E038-9288-F5B3-57EF-0F3F635CB8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7107" y="419842"/>
            <a:ext cx="2571357" cy="7012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89182B-0D38-755F-B60E-35B4C7F8A0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6017" y="3119969"/>
            <a:ext cx="2149709" cy="25156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1698C0-E342-862F-1654-A086998D15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5605" y="3172200"/>
            <a:ext cx="832859" cy="24633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82828C-3A2B-F612-BD08-11440732AC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5726" y="2782991"/>
            <a:ext cx="1314450" cy="304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E1974E-9282-126E-DC9E-E50FA10B0D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04248" y="1984775"/>
            <a:ext cx="1844337" cy="6313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C115D1-48A8-534D-7D75-82EC28F283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65726" y="3163427"/>
            <a:ext cx="975646" cy="3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9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95536" y="119675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ДОМЕННЕ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ІМ’Я – ЦЕ ІМ’Я САЙТУ В ІНТЕРНЕТІ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5532"/>
            <a:ext cx="5238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9" y="3276600"/>
            <a:ext cx="1759924" cy="3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94" y="1916832"/>
            <a:ext cx="1849039" cy="38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77" y="2060848"/>
            <a:ext cx="1764196" cy="35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25" y="2787402"/>
            <a:ext cx="12668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40532"/>
            <a:ext cx="2181364" cy="117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316" y="4329941"/>
            <a:ext cx="2178803" cy="149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75" y="3947264"/>
            <a:ext cx="4658198" cy="124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Рукописні дані 1">
                <a:extLst>
                  <a:ext uri="{FF2B5EF4-FFF2-40B4-BE49-F238E27FC236}">
                    <a16:creationId xmlns:a16="http://schemas.microsoft.com/office/drawing/2014/main" id="{89C410C3-73DA-DB8E-EAEF-6B5203FC8A0F}"/>
                  </a:ext>
                </a:extLst>
              </p14:cNvPr>
              <p14:cNvContentPartPr/>
              <p14:nvPr/>
            </p14:nvContentPartPr>
            <p14:xfrm>
              <a:off x="5208708" y="2805490"/>
              <a:ext cx="606600" cy="184320"/>
            </p14:xfrm>
          </p:contentPart>
        </mc:Choice>
        <mc:Fallback xmlns="">
          <p:pic>
            <p:nvPicPr>
              <p:cNvPr id="2" name="Рукописні дані 1">
                <a:extLst>
                  <a:ext uri="{FF2B5EF4-FFF2-40B4-BE49-F238E27FC236}">
                    <a16:creationId xmlns:a16="http://schemas.microsoft.com/office/drawing/2014/main" id="{89C410C3-73DA-DB8E-EAEF-6B5203FC8A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45708" y="2742850"/>
                <a:ext cx="732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Рукописні дані 2">
                <a:extLst>
                  <a:ext uri="{FF2B5EF4-FFF2-40B4-BE49-F238E27FC236}">
                    <a16:creationId xmlns:a16="http://schemas.microsoft.com/office/drawing/2014/main" id="{C4059BB7-7C63-0F00-F3E6-89E8AB082E1D}"/>
                  </a:ext>
                </a:extLst>
              </p14:cNvPr>
              <p14:cNvContentPartPr/>
              <p14:nvPr/>
            </p14:nvContentPartPr>
            <p14:xfrm>
              <a:off x="4544508" y="2728090"/>
              <a:ext cx="722880" cy="287640"/>
            </p14:xfrm>
          </p:contentPart>
        </mc:Choice>
        <mc:Fallback xmlns="">
          <p:pic>
            <p:nvPicPr>
              <p:cNvPr id="3" name="Рукописні дані 2">
                <a:extLst>
                  <a:ext uri="{FF2B5EF4-FFF2-40B4-BE49-F238E27FC236}">
                    <a16:creationId xmlns:a16="http://schemas.microsoft.com/office/drawing/2014/main" id="{C4059BB7-7C63-0F00-F3E6-89E8AB082E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1868" y="2665450"/>
                <a:ext cx="848520" cy="4132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рямоугольник 5"/>
          <p:cNvSpPr/>
          <p:nvPr/>
        </p:nvSpPr>
        <p:spPr>
          <a:xfrm>
            <a:off x="5222637" y="1774438"/>
            <a:ext cx="35456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Доменна зона першого або верхнього рівня визначає приналежність до організації, країні або території</a:t>
            </a: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 правило, доменні імена поділяють на рівні – від першого і так далі. Причому ці рівні визначаються справа наліво</a:t>
            </a:r>
          </a:p>
        </p:txBody>
      </p:sp>
    </p:spTree>
    <p:extLst>
      <p:ext uri="{BB962C8B-B14F-4D97-AF65-F5344CB8AC3E}">
        <p14:creationId xmlns:p14="http://schemas.microsoft.com/office/powerpoint/2010/main" val="389885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2EA0AA-7174-8D2A-81F4-BCF5F72123EB}"/>
              </a:ext>
            </a:extLst>
          </p:cNvPr>
          <p:cNvSpPr txBox="1"/>
          <p:nvPr/>
        </p:nvSpPr>
        <p:spPr>
          <a:xfrm>
            <a:off x="827584" y="2794284"/>
            <a:ext cx="3868291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домен верхнього рівня?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DF797-8D1B-B26C-EDF8-31ECD5EC4E6C}"/>
              </a:ext>
            </a:extLst>
          </p:cNvPr>
          <p:cNvSpPr txBox="1"/>
          <p:nvPr/>
        </p:nvSpPr>
        <p:spPr>
          <a:xfrm>
            <a:off x="1649066" y="1681795"/>
            <a:ext cx="609361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кореневий домен?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6AAB0-26E1-40B0-4525-2313E1ED1EA5}"/>
              </a:ext>
            </a:extLst>
          </p:cNvPr>
          <p:cNvSpPr txBox="1"/>
          <p:nvPr/>
        </p:nvSpPr>
        <p:spPr>
          <a:xfrm>
            <a:off x="4810497" y="2794284"/>
            <a:ext cx="4037098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субдомен?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898559-9B7C-E358-6034-A946054FDF96}"/>
              </a:ext>
            </a:extLst>
          </p:cNvPr>
          <p:cNvSpPr txBox="1"/>
          <p:nvPr/>
        </p:nvSpPr>
        <p:spPr>
          <a:xfrm>
            <a:off x="1525191" y="4500561"/>
            <a:ext cx="609361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URL-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адреса?</a:t>
            </a:r>
          </a:p>
        </p:txBody>
      </p:sp>
    </p:spTree>
    <p:extLst>
      <p:ext uri="{BB962C8B-B14F-4D97-AF65-F5344CB8AC3E}">
        <p14:creationId xmlns:p14="http://schemas.microsoft.com/office/powerpoint/2010/main" val="1021619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5DF797-8D1B-B26C-EDF8-31ECD5EC4E6C}"/>
              </a:ext>
            </a:extLst>
          </p:cNvPr>
          <p:cNvSpPr txBox="1"/>
          <p:nvPr/>
        </p:nvSpPr>
        <p:spPr>
          <a:xfrm>
            <a:off x="1649066" y="1681795"/>
            <a:ext cx="609361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кореневий домен?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84695E-BD97-41B3-6F60-A7AEE8F69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20887"/>
            <a:ext cx="9147856" cy="32138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Рукописні дані 5">
                <a:extLst>
                  <a:ext uri="{FF2B5EF4-FFF2-40B4-BE49-F238E27FC236}">
                    <a16:creationId xmlns:a16="http://schemas.microsoft.com/office/drawing/2014/main" id="{CCC75029-8F08-5DA9-258D-5A49110CE748}"/>
                  </a:ext>
                </a:extLst>
              </p14:cNvPr>
              <p14:cNvContentPartPr/>
              <p14:nvPr/>
            </p14:nvContentPartPr>
            <p14:xfrm>
              <a:off x="214136" y="3533548"/>
              <a:ext cx="2004840" cy="380520"/>
            </p14:xfrm>
          </p:contentPart>
        </mc:Choice>
        <mc:Fallback xmlns="">
          <p:pic>
            <p:nvPicPr>
              <p:cNvPr id="6" name="Рукописні дані 5">
                <a:extLst>
                  <a:ext uri="{FF2B5EF4-FFF2-40B4-BE49-F238E27FC236}">
                    <a16:creationId xmlns:a16="http://schemas.microsoft.com/office/drawing/2014/main" id="{CCC75029-8F08-5DA9-258D-5A49110CE7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136" y="3389548"/>
                <a:ext cx="2148480" cy="66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150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78253" y="1931595"/>
            <a:ext cx="34337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ЧИ ПОТРІБЕН ДЛЯ РОЗВИТКУ БІЗНЕСУ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ВЛАСНИЙ ВЕБСАЙТ?</a:t>
            </a:r>
            <a:endParaRPr lang="uk-UA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2893396"/>
            <a:ext cx="1285978" cy="630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endParaRPr lang="uk-UA" sz="3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26752" y="2906215"/>
            <a:ext cx="1296043" cy="630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5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endParaRPr lang="uk-UA" sz="35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329586" y="3221686"/>
            <a:ext cx="576064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512000" y="3208868"/>
            <a:ext cx="612681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369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4628" y="2043303"/>
            <a:ext cx="5045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Бізнес-сайт – це інструмент для ведення бізнесу, збору інформації про потенційних клієнтів, залучення нових клієнтів та управління різними бізнес-процесами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3870" y="3028558"/>
            <a:ext cx="6669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Бізнес-сайт може виконувати функції соціальної корпоративної мережі, яка дає можливість без обмеження спілкуватися співробітникам, обмінюватися різною інформацією, розміщувати новини компанії й інший корисний контент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2652" y="4145710"/>
            <a:ext cx="5507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Сайт в бізнесі – це двигун продажів, адже з його допомогою можна запропоновувати користувачів глобальної мережі свою продукцію, послуги, роботи, сервіси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1405225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ЧИ ПОТРІБЕН ДЛЯ РОЗВИТКУ БІЗНЕСУ ВЛАСНИЙ ВЕБСАЙТ?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5616" y="5036875"/>
            <a:ext cx="4267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Бізнес-сайт як візитівка компанії може багато розказати про неї та про її відношення до власних клієнтів різними мовами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96601" y="2512767"/>
            <a:ext cx="269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Кожен сайт має свою 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uk-UA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-адресу (адреса сайту в інтернеті)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14998" y="1543724"/>
            <a:ext cx="900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endParaRPr lang="uk-UA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1592126"/>
            <a:ext cx="900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endParaRPr lang="uk-UA" sz="1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051720" y="1728390"/>
            <a:ext cx="576064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677927" y="1797684"/>
            <a:ext cx="612681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admin\Desktop\Новый рисуно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63" y="1268760"/>
            <a:ext cx="6589713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200664" y="5086925"/>
            <a:ext cx="3547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Доменне ім'я –  унікальний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буквено-цифровий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символів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сайт в </a:t>
            </a:r>
            <a:r>
              <a:rPr lang="uk-UA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пошукових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системах і для </a:t>
            </a:r>
            <a:r>
              <a:rPr lang="uk-UA" sz="1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відвідувачів</a:t>
            </a:r>
          </a:p>
        </p:txBody>
      </p:sp>
    </p:spTree>
    <p:extLst>
      <p:ext uri="{BB962C8B-B14F-4D97-AF65-F5344CB8AC3E}">
        <p14:creationId xmlns:p14="http://schemas.microsoft.com/office/powerpoint/2010/main" val="270322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95736" y="1270501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НАВІЩО САЙТ ДЛЯ БІЗНЕСУ?</a:t>
            </a:r>
          </a:p>
          <a:p>
            <a:pPr algn="ctr"/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ПРИЧИН ЧОМУ ВІН НЕОБХІДНИЙ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652" y="2111558"/>
            <a:ext cx="43423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1. Охоплення широкої аудиторії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Дешевше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друкована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реклама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3. Доступний цілодобово</a:t>
            </a:r>
          </a:p>
          <a:p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Зручність клієнта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довіру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авторитет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Рекламує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вашу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фізичну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присутність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7. Маркетингова комунікація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Економічне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ринку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9. Ефективність</a:t>
            </a:r>
          </a:p>
          <a:p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Захистіть свій бренд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1" y="5601434"/>
            <a:ext cx="8119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: 10 причин, 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чому вашому бізнесу потрібен </a:t>
            </a: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веб-сайт, режим доступу: </a:t>
            </a:r>
            <a:r>
              <a:rPr lang="en-US" sz="1000" i="1" u="sng" dirty="0">
                <a:latin typeface="Times New Roman" pitchFamily="18" charset="0"/>
                <a:cs typeface="Times New Roman" pitchFamily="18" charset="0"/>
                <a:hlinkClick r:id="rId3"/>
              </a:rPr>
              <a:t>https://cutt.ly/NUlemID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Навіщо бізнесу потрібен сайт? 8 важливих переваг, які Ви отримаєте, режим доступу: 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  <a:hlinkClick r:id="rId4"/>
              </a:rPr>
              <a:t>https://ag.marketing/blog/navishcho-biznesu-potriben-sayt/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31476"/>
            <a:ext cx="4303083" cy="330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484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97984087-FDB1-B3E9-4F9F-1B75F8D423B9}"/>
              </a:ext>
            </a:extLst>
          </p:cNvPr>
          <p:cNvSpPr/>
          <p:nvPr/>
        </p:nvSpPr>
        <p:spPr>
          <a:xfrm>
            <a:off x="1259632" y="1492340"/>
            <a:ext cx="669674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Лендинг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чи </a:t>
            </a:r>
            <a:r>
              <a:rPr lang="uk-UA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сайт-вітрина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landing page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– це окремий сайт чи окрема сторінка сайту, створена в маркетингових або рекламних цілях для підвищення конверсії</a:t>
            </a:r>
          </a:p>
          <a:p>
            <a:pPr algn="just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2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лендинг – одна пропозиція (оффер)</a:t>
            </a:r>
          </a:p>
          <a:p>
            <a:pPr algn="ctr"/>
            <a:r>
              <a:rPr lang="uk-UA" sz="22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Конкретизуйте оффер</a:t>
            </a:r>
          </a:p>
          <a:p>
            <a:pPr algn="ctr"/>
            <a:r>
              <a:rPr lang="uk-UA" sz="22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Грамотний таргетинг (націлювання)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02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8DADE1-E15B-B0EC-5506-9EDC3E7A8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85" y="1269176"/>
            <a:ext cx="8378839" cy="3685915"/>
          </a:xfrm>
          <a:prstGeom prst="rect">
            <a:avLst/>
          </a:prstGeom>
        </p:spPr>
      </p:pic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8391DBC6-F76E-EA0C-CECA-6D7001630341}"/>
              </a:ext>
            </a:extLst>
          </p:cNvPr>
          <p:cNvSpPr/>
          <p:nvPr/>
        </p:nvSpPr>
        <p:spPr>
          <a:xfrm>
            <a:off x="512246" y="5909566"/>
            <a:ext cx="81195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https://www.netflix.com/ua/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https://unbounce.com/landing-page-examples/best-landing-page-examples/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id="{E4775E50-B22B-3FBA-5DAF-B95EC52CA7F4}"/>
              </a:ext>
            </a:extLst>
          </p:cNvPr>
          <p:cNvSpPr/>
          <p:nvPr/>
        </p:nvSpPr>
        <p:spPr>
          <a:xfrm>
            <a:off x="414767" y="4955091"/>
            <a:ext cx="83629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3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Переваги цього лендингу:</a:t>
            </a:r>
          </a:p>
          <a:p>
            <a:pPr algn="just"/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1) необхідно вказати тільки електронну пошту (кнопка цільової дії «Почати»)</a:t>
            </a:r>
          </a:p>
          <a:p>
            <a:pPr algn="just"/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2) розкривний список з поширеними запитаннями</a:t>
            </a:r>
          </a:p>
          <a:p>
            <a:pPr algn="just"/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3) не перенасичений текстовою складовою</a:t>
            </a:r>
          </a:p>
        </p:txBody>
      </p:sp>
    </p:spTree>
    <p:extLst>
      <p:ext uri="{BB962C8B-B14F-4D97-AF65-F5344CB8AC3E}">
        <p14:creationId xmlns:p14="http://schemas.microsoft.com/office/powerpoint/2010/main" val="47502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лгоритм Google Panda">
            <a:extLst>
              <a:ext uri="{FF2B5EF4-FFF2-40B4-BE49-F238E27FC236}">
                <a16:creationId xmlns:a16="http://schemas.microsoft.com/office/drawing/2014/main" id="{EE25268F-3754-ABB1-9F07-3E8F60B9A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48" y="3284984"/>
            <a:ext cx="4830704" cy="20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193F77C-A5A8-D94F-18C7-8C78ADB176D7}"/>
              </a:ext>
            </a:extLst>
          </p:cNvPr>
          <p:cNvSpPr txBox="1">
            <a:spLocks/>
          </p:cNvSpPr>
          <p:nvPr/>
        </p:nvSpPr>
        <p:spPr>
          <a:xfrm>
            <a:off x="1043608" y="1196752"/>
            <a:ext cx="7056784" cy="2016224"/>
          </a:xfrm>
          <a:prstGeom prst="rect">
            <a:avLst/>
          </a:prstGeom>
          <a:noFill/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Панда</a:t>
            </a:r>
          </a:p>
          <a:p>
            <a:r>
              <a:rPr lang="uk-UA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алгоритм, </a:t>
            </a:r>
            <a:r>
              <a:rPr lang="uk-UA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якого є зниження ресурсів наповнених контентом низької якості</a:t>
            </a:r>
            <a:endParaRPr lang="uk-UA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C2D9B19-7100-8D2D-1A34-5F4870FFF971}"/>
              </a:ext>
            </a:extLst>
          </p:cNvPr>
          <p:cNvSpPr txBox="1">
            <a:spLocks/>
          </p:cNvSpPr>
          <p:nvPr/>
        </p:nvSpPr>
        <p:spPr>
          <a:xfrm>
            <a:off x="5534255" y="5221970"/>
            <a:ext cx="1453097" cy="360040"/>
          </a:xfrm>
          <a:prstGeom prst="rect">
            <a:avLst/>
          </a:prstGeom>
          <a:noFill/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 рік</a:t>
            </a:r>
            <a:endParaRPr lang="uk-UA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7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48278" y="1313036"/>
            <a:ext cx="784744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kern="0" dirty="0">
                <a:latin typeface="Times New Roman" pitchFamily="18" charset="0"/>
                <a:cs typeface="Times New Roman" pitchFamily="18" charset="0"/>
              </a:rPr>
              <a:t>Мета створення будь-якого сайту</a:t>
            </a:r>
          </a:p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– залучення на нього цільових відвідувачів</a:t>
            </a:r>
          </a:p>
          <a:p>
            <a:pPr algn="ctr"/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5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 нам необхідно знайти щось в інтернеті, ми звертаємось до пошукових систем. </a:t>
            </a:r>
          </a:p>
          <a:p>
            <a:pPr algn="ctr"/>
            <a:r>
              <a:rPr lang="uk-UA" sz="25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відповідь на наш запит система видає ряд посилань, за якими ми можемо отримати необхідну інформацію.</a:t>
            </a:r>
          </a:p>
          <a:p>
            <a:pPr algn="ctr"/>
            <a:r>
              <a:rPr lang="uk-UA" sz="25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 як визначити, за яким принципом вони відображаються?</a:t>
            </a:r>
          </a:p>
          <a:p>
            <a:pPr algn="ctr"/>
            <a:r>
              <a:rPr lang="uk-UA" sz="25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Адже чим вище знаходиться сайт у видачі, тим більша ймовірність переходу користувача на нього</a:t>
            </a:r>
          </a:p>
        </p:txBody>
      </p:sp>
    </p:spTree>
    <p:extLst>
      <p:ext uri="{BB962C8B-B14F-4D97-AF65-F5344CB8AC3E}">
        <p14:creationId xmlns:p14="http://schemas.microsoft.com/office/powerpoint/2010/main" val="1967989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39553" y="5805264"/>
            <a:ext cx="81747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https://happymonday.ua/kto-takoj-linkbilder-i-kak-im-stat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2563" y="2591973"/>
            <a:ext cx="20237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kern="0" dirty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uk-UA" sz="2500" kern="0" dirty="0">
                <a:latin typeface="Times New Roman" pitchFamily="18" charset="0"/>
                <a:cs typeface="Times New Roman" pitchFamily="18" charset="0"/>
              </a:rPr>
              <a:t>користувачів (клієнтів)</a:t>
            </a:r>
            <a:endParaRPr lang="uk-UA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44414" y="1412776"/>
            <a:ext cx="4575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kern="0" dirty="0">
                <a:latin typeface="Times New Roman" pitchFamily="18" charset="0"/>
                <a:cs typeface="Times New Roman" pitchFamily="18" charset="0"/>
              </a:rPr>
              <a:t>СТВОРЕНИЙ САЙТ </a:t>
            </a:r>
            <a:endParaRPr lang="en-US" sz="3000" b="1" kern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000" kern="0" dirty="0">
                <a:latin typeface="Times New Roman" pitchFamily="18" charset="0"/>
                <a:cs typeface="Times New Roman" pitchFamily="18" charset="0"/>
              </a:rPr>
              <a:t>має бути орієнтований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1580" y="2613291"/>
            <a:ext cx="183795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kern="0" dirty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uk-UA" sz="2500" kern="0" dirty="0">
                <a:latin typeface="Times New Roman" pitchFamily="18" charset="0"/>
                <a:cs typeface="Times New Roman" pitchFamily="18" charset="0"/>
              </a:rPr>
              <a:t>пошукові алгоритми</a:t>
            </a:r>
            <a:endParaRPr lang="uk-UA" sz="2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>
            <a:cxnSpLocks/>
            <a:stCxn id="9" idx="2"/>
          </p:cNvCxnSpPr>
          <p:nvPr/>
        </p:nvCxnSpPr>
        <p:spPr>
          <a:xfrm>
            <a:off x="4732343" y="2428439"/>
            <a:ext cx="1960543" cy="37474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stCxn id="9" idx="2"/>
          </p:cNvCxnSpPr>
          <p:nvPr/>
        </p:nvCxnSpPr>
        <p:spPr>
          <a:xfrm flipH="1">
            <a:off x="2771800" y="2428439"/>
            <a:ext cx="1960543" cy="37474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54628" y="3839846"/>
            <a:ext cx="7452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ранжування сайтів впливають:</a:t>
            </a:r>
          </a:p>
          <a:p>
            <a:pPr algn="just"/>
            <a:r>
              <a:rPr lang="uk-UA" sz="2000" kern="0" dirty="0">
                <a:latin typeface="Times New Roman" pitchFamily="18" charset="0"/>
                <a:cs typeface="Times New Roman" pitchFamily="18" charset="0"/>
              </a:rPr>
              <a:t>- наявність якісного контенту;</a:t>
            </a: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наявність посилань, що ведуть на сайт з інших сайтів (авторитетних ресурсів);</a:t>
            </a: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проведення відкритих рекламних кампаній;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реєстрація в каталогах тощо</a:t>
            </a:r>
          </a:p>
        </p:txBody>
      </p:sp>
    </p:spTree>
    <p:extLst>
      <p:ext uri="{BB962C8B-B14F-4D97-AF65-F5344CB8AC3E}">
        <p14:creationId xmlns:p14="http://schemas.microsoft.com/office/powerpoint/2010/main" val="3802876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3">
            <a:extLst>
              <a:ext uri="{FF2B5EF4-FFF2-40B4-BE49-F238E27FC236}">
                <a16:creationId xmlns:a16="http://schemas.microsoft.com/office/drawing/2014/main" id="{64E9376B-1182-22CE-ECF4-598018213521}"/>
              </a:ext>
            </a:extLst>
          </p:cNvPr>
          <p:cNvSpPr txBox="1">
            <a:spLocks/>
          </p:cNvSpPr>
          <p:nvPr/>
        </p:nvSpPr>
        <p:spPr>
          <a:xfrm>
            <a:off x="854628" y="2492896"/>
            <a:ext cx="764109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Інструментарій пошукової оптимізації сайту (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6911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бъект 3"/>
          <p:cNvSpPr txBox="1">
            <a:spLocks/>
          </p:cNvSpPr>
          <p:nvPr/>
        </p:nvSpPr>
        <p:spPr>
          <a:xfrm>
            <a:off x="683570" y="3032956"/>
            <a:ext cx="7991660" cy="21962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ПОШУКОВА ОПТИМІЗАЦІЯ САЙТУ</a:t>
            </a:r>
            <a:r>
              <a:rPr lang="uk-UA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en-US" sz="28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ru-RU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en-US" sz="2500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Search Engine Optimization</a:t>
            </a:r>
            <a:r>
              <a:rPr lang="ru-RU" sz="2500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це </a:t>
            </a:r>
            <a:r>
              <a:rPr lang="uk-UA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 заходів, результатом яких є досягнення більш високих позицій сайту в пошуковій системі</a:t>
            </a:r>
            <a:endParaRPr lang="ru-RU" sz="13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0743" y="1336700"/>
            <a:ext cx="79772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Оптимізація сайту</a:t>
            </a:r>
            <a:r>
              <a:rPr lang="uk-UA" sz="2500" kern="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2500" kern="0" dirty="0">
                <a:latin typeface="Times New Roman" pitchFamily="18" charset="0"/>
                <a:cs typeface="Times New Roman" pitchFamily="18" charset="0"/>
              </a:rPr>
              <a:t> як комплекс методів, зробить сайт не тільки цікавим для користувача, але й зрозумілим для пошукових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51490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75657" y="1727434"/>
            <a:ext cx="60486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5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Головна мета пошукового просування </a:t>
            </a:r>
          </a:p>
          <a:p>
            <a:pPr algn="ctr"/>
            <a:r>
              <a:rPr lang="uk-UA" sz="2800" kern="0" dirty="0">
                <a:latin typeface="Times New Roman" pitchFamily="18" charset="0"/>
                <a:cs typeface="Times New Roman" pitchFamily="18" charset="0"/>
              </a:rPr>
              <a:t>– зробити так, щоб пошукові системи показували його за найбільшою кількістю ключових слів і показували в ТОП-результатів пошуку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164752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8">
            <a:extLst>
              <a:ext uri="{FF2B5EF4-FFF2-40B4-BE49-F238E27FC236}">
                <a16:creationId xmlns:a16="http://schemas.microsoft.com/office/drawing/2014/main" id="{3518BACC-5BF9-FF81-6293-8E8AE4256D56}"/>
              </a:ext>
            </a:extLst>
          </p:cNvPr>
          <p:cNvSpPr/>
          <p:nvPr/>
        </p:nvSpPr>
        <p:spPr>
          <a:xfrm>
            <a:off x="467543" y="3179233"/>
            <a:ext cx="820891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2900" b="1" kern="0" dirty="0">
                <a:latin typeface="Times New Roman" pitchFamily="18" charset="0"/>
                <a:cs typeface="Times New Roman" pitchFamily="18" charset="0"/>
              </a:rPr>
              <a:t>Основні канали</a:t>
            </a:r>
            <a:endParaRPr lang="ru-RU" sz="2900" b="1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2500" kern="0" dirty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25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kern="0" dirty="0">
                <a:latin typeface="Times New Roman" pitchFamily="18" charset="0"/>
                <a:cs typeface="Times New Roman" pitchFamily="18" charset="0"/>
              </a:rPr>
              <a:t>відвідувачів</a:t>
            </a:r>
            <a:r>
              <a:rPr lang="ru-RU" sz="2500" kern="0" dirty="0">
                <a:latin typeface="Times New Roman" pitchFamily="18" charset="0"/>
                <a:cs typeface="Times New Roman" pitchFamily="18" charset="0"/>
              </a:rPr>
              <a:t> на вебсайт</a:t>
            </a:r>
          </a:p>
        </p:txBody>
      </p:sp>
      <p:sp>
        <p:nvSpPr>
          <p:cNvPr id="3" name="Прямоугольник 8">
            <a:extLst>
              <a:ext uri="{FF2B5EF4-FFF2-40B4-BE49-F238E27FC236}">
                <a16:creationId xmlns:a16="http://schemas.microsoft.com/office/drawing/2014/main" id="{06CEBAC8-DCBA-3AA0-BF3A-7D93DB4311EB}"/>
              </a:ext>
            </a:extLst>
          </p:cNvPr>
          <p:cNvSpPr/>
          <p:nvPr/>
        </p:nvSpPr>
        <p:spPr>
          <a:xfrm>
            <a:off x="3125976" y="2515833"/>
            <a:ext cx="2892045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22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Пошуковий трафік</a:t>
            </a:r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B593A40B-B833-92FD-521F-60D46DD155FD}"/>
              </a:ext>
            </a:extLst>
          </p:cNvPr>
          <p:cNvSpPr/>
          <p:nvPr/>
        </p:nvSpPr>
        <p:spPr>
          <a:xfrm>
            <a:off x="7311471" y="4308192"/>
            <a:ext cx="1436993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22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Медійний </a:t>
            </a:r>
            <a:r>
              <a:rPr lang="uk-UA" sz="22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трафік (медійна мережа </a:t>
            </a:r>
            <a:r>
              <a:rPr lang="en-US" sz="22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Google)</a:t>
            </a:r>
            <a:r>
              <a:rPr lang="uk-UA" sz="20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id="{44B11900-1F5B-0DA9-D71A-9C04B8AEF9B2}"/>
              </a:ext>
            </a:extLst>
          </p:cNvPr>
          <p:cNvSpPr/>
          <p:nvPr/>
        </p:nvSpPr>
        <p:spPr>
          <a:xfrm>
            <a:off x="359264" y="4307546"/>
            <a:ext cx="1692456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22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Прямий</a:t>
            </a:r>
            <a:r>
              <a:rPr lang="en-US" sz="22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директний)</a:t>
            </a:r>
            <a:r>
              <a:rPr lang="uk-UA" sz="20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трафік</a:t>
            </a:r>
            <a:r>
              <a:rPr lang="uk-UA" sz="20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8">
            <a:extLst>
              <a:ext uri="{FF2B5EF4-FFF2-40B4-BE49-F238E27FC236}">
                <a16:creationId xmlns:a16="http://schemas.microsoft.com/office/drawing/2014/main" id="{E977CB96-479C-D629-63C0-AC09E2023134}"/>
              </a:ext>
            </a:extLst>
          </p:cNvPr>
          <p:cNvSpPr/>
          <p:nvPr/>
        </p:nvSpPr>
        <p:spPr>
          <a:xfrm>
            <a:off x="2126895" y="4308192"/>
            <a:ext cx="187778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22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Реферальний</a:t>
            </a:r>
            <a:r>
              <a:rPr lang="uk-UA" sz="20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трафік</a:t>
            </a:r>
            <a:r>
              <a:rPr lang="uk-UA" sz="20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8">
            <a:extLst>
              <a:ext uri="{FF2B5EF4-FFF2-40B4-BE49-F238E27FC236}">
                <a16:creationId xmlns:a16="http://schemas.microsoft.com/office/drawing/2014/main" id="{A2226A9C-0F34-7CF3-DDA1-A4EAA92D8CF6}"/>
              </a:ext>
            </a:extLst>
          </p:cNvPr>
          <p:cNvSpPr/>
          <p:nvPr/>
        </p:nvSpPr>
        <p:spPr>
          <a:xfrm>
            <a:off x="4087395" y="4308192"/>
            <a:ext cx="1691877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22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Трафік із </a:t>
            </a:r>
            <a:r>
              <a:rPr lang="uk-UA" sz="22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соціальних мереж</a:t>
            </a:r>
            <a:r>
              <a:rPr lang="uk-UA" sz="20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4CFA83-8098-D782-962B-5C51DECE9401}"/>
              </a:ext>
            </a:extLst>
          </p:cNvPr>
          <p:cNvSpPr/>
          <p:nvPr/>
        </p:nvSpPr>
        <p:spPr>
          <a:xfrm>
            <a:off x="1397943" y="1451681"/>
            <a:ext cx="2981351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22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Органічний </a:t>
            </a:r>
            <a:r>
              <a:rPr lang="uk-UA" sz="22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(безоплатний) трафік</a:t>
            </a:r>
            <a:r>
              <a:rPr lang="uk-UA" sz="20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F3EDAB00-8EBF-4C80-4E88-63F6F3CF61E3}"/>
              </a:ext>
            </a:extLst>
          </p:cNvPr>
          <p:cNvSpPr/>
          <p:nvPr/>
        </p:nvSpPr>
        <p:spPr>
          <a:xfrm>
            <a:off x="5870732" y="4308192"/>
            <a:ext cx="136556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2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Email-</a:t>
            </a:r>
            <a:r>
              <a:rPr lang="uk-UA" sz="22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розсилки</a:t>
            </a:r>
            <a:endParaRPr lang="uk-UA" sz="20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8">
            <a:extLst>
              <a:ext uri="{FF2B5EF4-FFF2-40B4-BE49-F238E27FC236}">
                <a16:creationId xmlns:a16="http://schemas.microsoft.com/office/drawing/2014/main" id="{951215E1-1704-1A55-B3E0-FAF1E6906849}"/>
              </a:ext>
            </a:extLst>
          </p:cNvPr>
          <p:cNvSpPr/>
          <p:nvPr/>
        </p:nvSpPr>
        <p:spPr>
          <a:xfrm>
            <a:off x="4527345" y="1451681"/>
            <a:ext cx="2981351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22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Платний </a:t>
            </a:r>
            <a:r>
              <a:rPr lang="uk-UA" sz="22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(рекламний) трафік</a:t>
            </a:r>
            <a:r>
              <a:rPr lang="uk-UA" sz="20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3E0BE5F4-78E3-CF6C-7B6F-3B608EB99AB1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3567930" y="2197023"/>
            <a:ext cx="1004069" cy="318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5F020226-3B9A-A57B-3D92-80C3FE28792C}"/>
              </a:ext>
            </a:extLst>
          </p:cNvPr>
          <p:cNvCxnSpPr>
            <a:cxnSpLocks/>
          </p:cNvCxnSpPr>
          <p:nvPr/>
        </p:nvCxnSpPr>
        <p:spPr>
          <a:xfrm flipV="1">
            <a:off x="4546408" y="2221122"/>
            <a:ext cx="1067462" cy="295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2C6463AF-9149-78C2-1FBC-0891A621E9D1}"/>
              </a:ext>
            </a:extLst>
          </p:cNvPr>
          <p:cNvCxnSpPr>
            <a:cxnSpLocks/>
          </p:cNvCxnSpPr>
          <p:nvPr/>
        </p:nvCxnSpPr>
        <p:spPr>
          <a:xfrm>
            <a:off x="1205492" y="4102563"/>
            <a:ext cx="0" cy="2452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A475E54A-F3D7-E1C0-53C2-C7E28C29617F}"/>
              </a:ext>
            </a:extLst>
          </p:cNvPr>
          <p:cNvCxnSpPr>
            <a:cxnSpLocks/>
          </p:cNvCxnSpPr>
          <p:nvPr/>
        </p:nvCxnSpPr>
        <p:spPr>
          <a:xfrm flipV="1">
            <a:off x="4546937" y="2926455"/>
            <a:ext cx="0" cy="252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>
            <a:extLst>
              <a:ext uri="{FF2B5EF4-FFF2-40B4-BE49-F238E27FC236}">
                <a16:creationId xmlns:a16="http://schemas.microsoft.com/office/drawing/2014/main" id="{D6D350B3-0C56-326D-A65F-F2C31FD6BD82}"/>
              </a:ext>
            </a:extLst>
          </p:cNvPr>
          <p:cNvCxnSpPr>
            <a:cxnSpLocks/>
          </p:cNvCxnSpPr>
          <p:nvPr/>
        </p:nvCxnSpPr>
        <p:spPr>
          <a:xfrm>
            <a:off x="3065788" y="4102563"/>
            <a:ext cx="0" cy="2452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>
            <a:extLst>
              <a:ext uri="{FF2B5EF4-FFF2-40B4-BE49-F238E27FC236}">
                <a16:creationId xmlns:a16="http://schemas.microsoft.com/office/drawing/2014/main" id="{EA444413-C0E0-197F-1CD2-109415F18E0B}"/>
              </a:ext>
            </a:extLst>
          </p:cNvPr>
          <p:cNvCxnSpPr>
            <a:cxnSpLocks/>
          </p:cNvCxnSpPr>
          <p:nvPr/>
        </p:nvCxnSpPr>
        <p:spPr>
          <a:xfrm>
            <a:off x="4904229" y="4102563"/>
            <a:ext cx="0" cy="2452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>
            <a:extLst>
              <a:ext uri="{FF2B5EF4-FFF2-40B4-BE49-F238E27FC236}">
                <a16:creationId xmlns:a16="http://schemas.microsoft.com/office/drawing/2014/main" id="{9C62F784-2501-89C8-B44E-2DDC71BD4B60}"/>
              </a:ext>
            </a:extLst>
          </p:cNvPr>
          <p:cNvCxnSpPr>
            <a:cxnSpLocks/>
          </p:cNvCxnSpPr>
          <p:nvPr/>
        </p:nvCxnSpPr>
        <p:spPr>
          <a:xfrm>
            <a:off x="6553514" y="4102563"/>
            <a:ext cx="0" cy="2452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>
            <a:extLst>
              <a:ext uri="{FF2B5EF4-FFF2-40B4-BE49-F238E27FC236}">
                <a16:creationId xmlns:a16="http://schemas.microsoft.com/office/drawing/2014/main" id="{16FEC9A8-C1D3-834C-AC9F-EFE4C0862839}"/>
              </a:ext>
            </a:extLst>
          </p:cNvPr>
          <p:cNvCxnSpPr>
            <a:cxnSpLocks/>
          </p:cNvCxnSpPr>
          <p:nvPr/>
        </p:nvCxnSpPr>
        <p:spPr>
          <a:xfrm>
            <a:off x="7884368" y="4102563"/>
            <a:ext cx="0" cy="2452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Рукописні дані 12">
                <a:extLst>
                  <a:ext uri="{FF2B5EF4-FFF2-40B4-BE49-F238E27FC236}">
                    <a16:creationId xmlns:a16="http://schemas.microsoft.com/office/drawing/2014/main" id="{88BC221D-995B-4797-8B3E-2070C3A7CF3A}"/>
                  </a:ext>
                </a:extLst>
              </p14:cNvPr>
              <p14:cNvContentPartPr/>
              <p14:nvPr/>
            </p14:nvContentPartPr>
            <p14:xfrm>
              <a:off x="736098" y="995262"/>
              <a:ext cx="3755160" cy="1773360"/>
            </p14:xfrm>
          </p:contentPart>
        </mc:Choice>
        <mc:Fallback xmlns="">
          <p:pic>
            <p:nvPicPr>
              <p:cNvPr id="13" name="Рукописні дані 12">
                <a:extLst>
                  <a:ext uri="{FF2B5EF4-FFF2-40B4-BE49-F238E27FC236}">
                    <a16:creationId xmlns:a16="http://schemas.microsoft.com/office/drawing/2014/main" id="{88BC221D-995B-4797-8B3E-2070C3A7CF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458" y="923262"/>
                <a:ext cx="3826800" cy="19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Рукописні дані 15">
                <a:extLst>
                  <a:ext uri="{FF2B5EF4-FFF2-40B4-BE49-F238E27FC236}">
                    <a16:creationId xmlns:a16="http://schemas.microsoft.com/office/drawing/2014/main" id="{39551234-4462-7868-0045-55A8AAA5266D}"/>
                  </a:ext>
                </a:extLst>
              </p14:cNvPr>
              <p14:cNvContentPartPr/>
              <p14:nvPr/>
            </p14:nvContentPartPr>
            <p14:xfrm>
              <a:off x="2892858" y="608622"/>
              <a:ext cx="411120" cy="578880"/>
            </p14:xfrm>
          </p:contentPart>
        </mc:Choice>
        <mc:Fallback xmlns="">
          <p:pic>
            <p:nvPicPr>
              <p:cNvPr id="16" name="Рукописні дані 15">
                <a:extLst>
                  <a:ext uri="{FF2B5EF4-FFF2-40B4-BE49-F238E27FC236}">
                    <a16:creationId xmlns:a16="http://schemas.microsoft.com/office/drawing/2014/main" id="{39551234-4462-7868-0045-55A8AAA526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6858" y="536982"/>
                <a:ext cx="48276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Рукописні дані 16">
                <a:extLst>
                  <a:ext uri="{FF2B5EF4-FFF2-40B4-BE49-F238E27FC236}">
                    <a16:creationId xmlns:a16="http://schemas.microsoft.com/office/drawing/2014/main" id="{96E82972-9246-02E2-9E1C-21DB98E5F73B}"/>
                  </a:ext>
                </a:extLst>
              </p14:cNvPr>
              <p14:cNvContentPartPr/>
              <p14:nvPr/>
            </p14:nvContentPartPr>
            <p14:xfrm>
              <a:off x="3458418" y="609702"/>
              <a:ext cx="10800" cy="539280"/>
            </p14:xfrm>
          </p:contentPart>
        </mc:Choice>
        <mc:Fallback xmlns="">
          <p:pic>
            <p:nvPicPr>
              <p:cNvPr id="17" name="Рукописні дані 16">
                <a:extLst>
                  <a:ext uri="{FF2B5EF4-FFF2-40B4-BE49-F238E27FC236}">
                    <a16:creationId xmlns:a16="http://schemas.microsoft.com/office/drawing/2014/main" id="{96E82972-9246-02E2-9E1C-21DB98E5F7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2418" y="537702"/>
                <a:ext cx="8244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Рукописні дані 17">
                <a:extLst>
                  <a:ext uri="{FF2B5EF4-FFF2-40B4-BE49-F238E27FC236}">
                    <a16:creationId xmlns:a16="http://schemas.microsoft.com/office/drawing/2014/main" id="{614FF89F-00FE-921B-3255-05231B92AC07}"/>
                  </a:ext>
                </a:extLst>
              </p14:cNvPr>
              <p14:cNvContentPartPr/>
              <p14:nvPr/>
            </p14:nvContentPartPr>
            <p14:xfrm>
              <a:off x="3505218" y="619422"/>
              <a:ext cx="612000" cy="14040"/>
            </p14:xfrm>
          </p:contentPart>
        </mc:Choice>
        <mc:Fallback xmlns="">
          <p:pic>
            <p:nvPicPr>
              <p:cNvPr id="18" name="Рукописні дані 17">
                <a:extLst>
                  <a:ext uri="{FF2B5EF4-FFF2-40B4-BE49-F238E27FC236}">
                    <a16:creationId xmlns:a16="http://schemas.microsoft.com/office/drawing/2014/main" id="{614FF89F-00FE-921B-3255-05231B92AC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9218" y="547782"/>
                <a:ext cx="6836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Рукописні дані 19">
                <a:extLst>
                  <a:ext uri="{FF2B5EF4-FFF2-40B4-BE49-F238E27FC236}">
                    <a16:creationId xmlns:a16="http://schemas.microsoft.com/office/drawing/2014/main" id="{DB29EC02-1CEC-F35A-5F7C-A633F7823336}"/>
                  </a:ext>
                </a:extLst>
              </p14:cNvPr>
              <p14:cNvContentPartPr/>
              <p14:nvPr/>
            </p14:nvContentPartPr>
            <p14:xfrm>
              <a:off x="3493338" y="831822"/>
              <a:ext cx="186840" cy="23760"/>
            </p14:xfrm>
          </p:contentPart>
        </mc:Choice>
        <mc:Fallback xmlns="">
          <p:pic>
            <p:nvPicPr>
              <p:cNvPr id="20" name="Рукописні дані 19">
                <a:extLst>
                  <a:ext uri="{FF2B5EF4-FFF2-40B4-BE49-F238E27FC236}">
                    <a16:creationId xmlns:a16="http://schemas.microsoft.com/office/drawing/2014/main" id="{DB29EC02-1CEC-F35A-5F7C-A633F78233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57338" y="760182"/>
                <a:ext cx="2584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2C3452F3-6021-4D8B-9022-35D582017559}"/>
                  </a:ext>
                </a:extLst>
              </p14:cNvPr>
              <p14:cNvContentPartPr/>
              <p14:nvPr/>
            </p14:nvContentPartPr>
            <p14:xfrm>
              <a:off x="3446178" y="1160142"/>
              <a:ext cx="458640" cy="13320"/>
            </p14:xfrm>
          </p:contentPart>
        </mc:Choice>
        <mc:Fallback xmlns=""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2C3452F3-6021-4D8B-9022-35D5820175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10538" y="1088502"/>
                <a:ext cx="5302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69CBB3C2-9FF5-9AD9-259F-66423BB09EE8}"/>
                  </a:ext>
                </a:extLst>
              </p14:cNvPr>
              <p14:cNvContentPartPr/>
              <p14:nvPr/>
            </p14:nvContentPartPr>
            <p14:xfrm>
              <a:off x="4230978" y="574062"/>
              <a:ext cx="624960" cy="648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69CBB3C2-9FF5-9AD9-259F-66423BB09EE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94978" y="502422"/>
                <a:ext cx="696600" cy="7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670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9E21A15-19C2-0DBA-3AF5-E5D8121EC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6021"/>
            <a:ext cx="8315325" cy="5648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Рукописні дані 25">
                <a:extLst>
                  <a:ext uri="{FF2B5EF4-FFF2-40B4-BE49-F238E27FC236}">
                    <a16:creationId xmlns:a16="http://schemas.microsoft.com/office/drawing/2014/main" id="{26745274-487E-E779-32F9-AEA493FFA06A}"/>
                  </a:ext>
                </a:extLst>
              </p14:cNvPr>
              <p14:cNvContentPartPr/>
              <p14:nvPr/>
            </p14:nvContentPartPr>
            <p14:xfrm>
              <a:off x="1383268" y="1653268"/>
              <a:ext cx="741600" cy="187560"/>
            </p14:xfrm>
          </p:contentPart>
        </mc:Choice>
        <mc:Fallback xmlns="">
          <p:pic>
            <p:nvPicPr>
              <p:cNvPr id="26" name="Рукописні дані 25">
                <a:extLst>
                  <a:ext uri="{FF2B5EF4-FFF2-40B4-BE49-F238E27FC236}">
                    <a16:creationId xmlns:a16="http://schemas.microsoft.com/office/drawing/2014/main" id="{26745274-487E-E779-32F9-AEA493FFA0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3628" y="1473268"/>
                <a:ext cx="92124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C7807DE8-1691-75B3-B6F1-DA06CB7B168F}"/>
                  </a:ext>
                </a:extLst>
              </p14:cNvPr>
              <p14:cNvContentPartPr/>
              <p14:nvPr/>
            </p14:nvContentPartPr>
            <p14:xfrm>
              <a:off x="1396588" y="3630028"/>
              <a:ext cx="862920" cy="219600"/>
            </p14:xfrm>
          </p:contentPart>
        </mc:Choice>
        <mc:Fallback xmlns=""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C7807DE8-1691-75B3-B6F1-DA06CB7B16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6948" y="3450028"/>
                <a:ext cx="104256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6C27106F-6D9B-7910-EF2A-CD51F64C8AAB}"/>
                  </a:ext>
                </a:extLst>
              </p14:cNvPr>
              <p14:cNvContentPartPr/>
              <p14:nvPr/>
            </p14:nvContentPartPr>
            <p14:xfrm>
              <a:off x="1314868" y="4798948"/>
              <a:ext cx="835200" cy="325800"/>
            </p14:xfrm>
          </p:contentPart>
        </mc:Choice>
        <mc:Fallback xmlns=""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6C27106F-6D9B-7910-EF2A-CD51F64C8A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4868" y="4619308"/>
                <a:ext cx="101484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3C5B0FED-4EE4-C088-7E57-2FD4B2F14B47}"/>
                  </a:ext>
                </a:extLst>
              </p14:cNvPr>
              <p14:cNvContentPartPr/>
              <p14:nvPr/>
            </p14:nvContentPartPr>
            <p14:xfrm>
              <a:off x="1801588" y="1828588"/>
              <a:ext cx="388800" cy="4140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3C5B0FED-4EE4-C088-7E57-2FD4B2F14B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11948" y="1648588"/>
                <a:ext cx="5684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D93DE230-0D39-B320-31B3-E5103EBD7472}"/>
                  </a:ext>
                </a:extLst>
              </p14:cNvPr>
              <p14:cNvContentPartPr/>
              <p14:nvPr/>
            </p14:nvContentPartPr>
            <p14:xfrm>
              <a:off x="1075468" y="1461748"/>
              <a:ext cx="507600" cy="45360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D93DE230-0D39-B320-31B3-E5103EBD74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7828" y="1444108"/>
                <a:ext cx="54324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DD6B8115-2D63-C72C-7F9C-41CC0317AF13}"/>
                  </a:ext>
                </a:extLst>
              </p14:cNvPr>
              <p14:cNvContentPartPr/>
              <p14:nvPr/>
            </p14:nvContentPartPr>
            <p14:xfrm>
              <a:off x="1062148" y="3488908"/>
              <a:ext cx="475920" cy="40032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DD6B8115-2D63-C72C-7F9C-41CC0317AF1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4508" y="3470908"/>
                <a:ext cx="51156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169F1EC9-E111-BC02-4F13-1EE63B24EDA5}"/>
                  </a:ext>
                </a:extLst>
              </p14:cNvPr>
              <p14:cNvContentPartPr/>
              <p14:nvPr/>
            </p14:nvContentPartPr>
            <p14:xfrm>
              <a:off x="1048468" y="4608508"/>
              <a:ext cx="532800" cy="5727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169F1EC9-E111-BC02-4F13-1EE63B24ED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0828" y="4590868"/>
                <a:ext cx="568440" cy="6084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Прямоугольник 8">
            <a:extLst>
              <a:ext uri="{FF2B5EF4-FFF2-40B4-BE49-F238E27FC236}">
                <a16:creationId xmlns:a16="http://schemas.microsoft.com/office/drawing/2014/main" id="{951215E1-1704-1A55-B3E0-FAF1E6906849}"/>
              </a:ext>
            </a:extLst>
          </p:cNvPr>
          <p:cNvSpPr/>
          <p:nvPr/>
        </p:nvSpPr>
        <p:spPr>
          <a:xfrm>
            <a:off x="5440461" y="4847662"/>
            <a:ext cx="2981351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2200" b="1" ker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Платний </a:t>
            </a:r>
            <a:r>
              <a:rPr lang="uk-UA" sz="2200" ker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пошуковий трафік</a:t>
            </a:r>
            <a:r>
              <a:rPr lang="uk-UA" sz="2000" ker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52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48669" y="1621248"/>
            <a:ext cx="669000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2500" kern="0" dirty="0">
                <a:latin typeface="Times New Roman" pitchFamily="18" charset="0"/>
                <a:cs typeface="Times New Roman" pitchFamily="18" charset="0"/>
              </a:rPr>
              <a:t>Зараз </a:t>
            </a:r>
            <a:r>
              <a:rPr lang="en-US" sz="2500" kern="0" dirty="0">
                <a:latin typeface="Times New Roman" pitchFamily="18" charset="0"/>
                <a:cs typeface="Times New Roman" pitchFamily="18" charset="0"/>
              </a:rPr>
              <a:t>SEO – </a:t>
            </a:r>
            <a:r>
              <a:rPr lang="uk-UA" sz="2500" kern="0" dirty="0">
                <a:latin typeface="Times New Roman" pitchFamily="18" charset="0"/>
                <a:cs typeface="Times New Roman" pitchFamily="18" charset="0"/>
              </a:rPr>
              <a:t>це вже повноцінна наука, комплекс складних робіт із покращення відповідності сайту критеріям якості пошукових систем, які постійно вдосконалюються. </a:t>
            </a:r>
          </a:p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endParaRPr lang="uk-UA" sz="2500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2500" kern="0" dirty="0">
                <a:latin typeface="Times New Roman" pitchFamily="18" charset="0"/>
                <a:cs typeface="Times New Roman" pitchFamily="18" charset="0"/>
              </a:rPr>
              <a:t>Щоб досягти успіху в цій справі, краще звернутися до фахівців, щоб не витрачати час даремно й уникнути можливих негативних наслідків</a:t>
            </a:r>
          </a:p>
        </p:txBody>
      </p:sp>
    </p:spTree>
    <p:extLst>
      <p:ext uri="{BB962C8B-B14F-4D97-AF65-F5344CB8AC3E}">
        <p14:creationId xmlns:p14="http://schemas.microsoft.com/office/powerpoint/2010/main" val="1705513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бъект 3"/>
          <p:cNvSpPr txBox="1">
            <a:spLocks/>
          </p:cNvSpPr>
          <p:nvPr/>
        </p:nvSpPr>
        <p:spPr>
          <a:xfrm>
            <a:off x="1403648" y="1159538"/>
            <a:ext cx="6408712" cy="435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5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 </a:t>
            </a:r>
            <a:r>
              <a:rPr lang="en-US" sz="2500" b="1" kern="0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endParaRPr lang="uk-UA" sz="2500" b="1" kern="0" dirty="0">
              <a:solidFill>
                <a:srgbClr val="CC99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Реєстрація в самостійних каталогах (вручну чи через спеціальні ресурси)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Реєстрація в каталогах пошукових систем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Обмін посиланнями (прямий, взаємний, односторонній – покупка посилань)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Розміщення статей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Соціальні мережі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Пресрелізи (анонси)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Активна діяльність на тематичних блогах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Розміщення новин на сайтах, де висвітлюють новини (таких як </a:t>
            </a:r>
            <a:r>
              <a:rPr lang="en-US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Reddit)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Лінкбілдінг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Створення та ведення блогів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3" y="5805264"/>
            <a:ext cx="81747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https://cutt.ly/OUSMoGG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43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бъект 3"/>
          <p:cNvSpPr txBox="1">
            <a:spLocks/>
          </p:cNvSpPr>
          <p:nvPr/>
        </p:nvSpPr>
        <p:spPr>
          <a:xfrm>
            <a:off x="854628" y="1592796"/>
            <a:ext cx="7461788" cy="4068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Лінкбілдінг</a:t>
            </a:r>
            <a:r>
              <a:rPr lang="uk-UA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один з методів </a:t>
            </a:r>
            <a:r>
              <a:rPr lang="en-US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SEO-</a:t>
            </a:r>
            <a:r>
              <a:rPr lang="uk-UA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оптимізації, характеризується як процес нарощування якісної зовнішньої посилальної маси з метою збільшення рейтингу окремої сторінки або сайту у пошукових системах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стратегія з розміщення посилань на ваш ресурс на сторонніх сайтах 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більше посилань на </a:t>
            </a:r>
            <a:r>
              <a:rPr lang="uk-UA" sz="2000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авторитетних і релевантних </a:t>
            </a:r>
            <a:r>
              <a:rPr lang="uk-UA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сайтах ведуть на вашу сторінку, тим вище ви будете підніматися в ранжуванні пошукової системи</a:t>
            </a:r>
          </a:p>
        </p:txBody>
      </p:sp>
    </p:spTree>
    <p:extLst>
      <p:ext uri="{BB962C8B-B14F-4D97-AF65-F5344CB8AC3E}">
        <p14:creationId xmlns:p14="http://schemas.microsoft.com/office/powerpoint/2010/main" val="303561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193F77C-A5A8-D94F-18C7-8C78ADB176D7}"/>
              </a:ext>
            </a:extLst>
          </p:cNvPr>
          <p:cNvSpPr txBox="1">
            <a:spLocks/>
          </p:cNvSpPr>
          <p:nvPr/>
        </p:nvSpPr>
        <p:spPr>
          <a:xfrm>
            <a:off x="1043608" y="1196752"/>
            <a:ext cx="7056784" cy="1491753"/>
          </a:xfrm>
          <a:prstGeom prst="rect">
            <a:avLst/>
          </a:prstGeom>
          <a:noFill/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Пінгвін</a:t>
            </a:r>
          </a:p>
          <a:p>
            <a:r>
              <a:rPr lang="uk-UA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алгоритм, </a:t>
            </a:r>
            <a:r>
              <a:rPr lang="uk-UA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знижує позиції сайтів, які маніпулюють посиланнями</a:t>
            </a:r>
            <a:endParaRPr lang="uk-UA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C2D9B19-7100-8D2D-1A34-5F4870FFF971}"/>
              </a:ext>
            </a:extLst>
          </p:cNvPr>
          <p:cNvSpPr txBox="1">
            <a:spLocks/>
          </p:cNvSpPr>
          <p:nvPr/>
        </p:nvSpPr>
        <p:spPr>
          <a:xfrm>
            <a:off x="5508104" y="5025473"/>
            <a:ext cx="1453097" cy="360040"/>
          </a:xfrm>
          <a:prstGeom prst="rect">
            <a:avLst/>
          </a:prstGeom>
          <a:noFill/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рік</a:t>
            </a:r>
            <a:endParaRPr lang="uk-UA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Пінгвін гугл алгоритм">
            <a:extLst>
              <a:ext uri="{FF2B5EF4-FFF2-40B4-BE49-F238E27FC236}">
                <a16:creationId xmlns:a16="http://schemas.microsoft.com/office/drawing/2014/main" id="{3EC3F864-CAFE-1113-A1C3-6DCB5A79B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01" y="2768526"/>
            <a:ext cx="5379347" cy="227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5D06BA5-73B0-BE41-A109-DE44A0B213E5}"/>
              </a:ext>
            </a:extLst>
          </p:cNvPr>
          <p:cNvSpPr txBox="1">
            <a:spLocks/>
          </p:cNvSpPr>
          <p:nvPr/>
        </p:nvSpPr>
        <p:spPr>
          <a:xfrm>
            <a:off x="179512" y="5445224"/>
            <a:ext cx="8784976" cy="723372"/>
          </a:xfrm>
          <a:prstGeom prst="rect">
            <a:avLst/>
          </a:prstGeom>
          <a:noFill/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5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Неприродні посилання 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 посилання, за які ви платите або які випрошуєте; вони створюються в першу чергу для цілей пошукової оптимізації. </a:t>
            </a:r>
            <a:r>
              <a:rPr lang="uk-UA" sz="15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посилання 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посилання, які інші користувачі ставлять на ваш сайт, тому що вони хочуть цілеспрямовано спрямувати користувачів на сайт</a:t>
            </a:r>
          </a:p>
        </p:txBody>
      </p:sp>
    </p:spTree>
    <p:extLst>
      <p:ext uri="{BB962C8B-B14F-4D97-AF65-F5344CB8AC3E}">
        <p14:creationId xmlns:p14="http://schemas.microsoft.com/office/powerpoint/2010/main" val="1295720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бъект 3"/>
          <p:cNvSpPr txBox="1">
            <a:spLocks/>
          </p:cNvSpPr>
          <p:nvPr/>
        </p:nvSpPr>
        <p:spPr>
          <a:xfrm>
            <a:off x="1197101" y="1293514"/>
            <a:ext cx="3744416" cy="565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uk-UA" sz="30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-фахівці</a:t>
            </a:r>
            <a:endParaRPr lang="uk-UA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4628" y="5718479"/>
            <a:ext cx="74807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https://cutt.ly/OUSMoGG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https://cutt.ly/NUSMvHA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29" y="1844648"/>
            <a:ext cx="4429360" cy="40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07" y="1278652"/>
            <a:ext cx="2842826" cy="18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28" y="4201681"/>
            <a:ext cx="2338618" cy="33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375705"/>
            <a:ext cx="4782169" cy="215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976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бъект 3"/>
          <p:cNvSpPr txBox="1">
            <a:spLocks/>
          </p:cNvSpPr>
          <p:nvPr/>
        </p:nvSpPr>
        <p:spPr>
          <a:xfrm>
            <a:off x="576170" y="1159539"/>
            <a:ext cx="7919552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ПРИНЦИПИ </a:t>
            </a:r>
            <a:r>
              <a:rPr lang="uk-UA" sz="1700" b="1" kern="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ПОШУКОВОЇ ОПТИМІЗАЦІЇ САЙТУ </a:t>
            </a:r>
            <a:r>
              <a:rPr lang="uk-UA" sz="17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uk-UA" sz="13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kern="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endParaRPr lang="uk-UA" sz="1300" kern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590" y="5805264"/>
            <a:ext cx="81747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https://cutt.ly/gUS0Qo1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8" y="3678065"/>
            <a:ext cx="25431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48" y="1555583"/>
            <a:ext cx="55054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560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DE0D9-DBE0-BF20-0BC1-5AA76984BD86}"/>
              </a:ext>
            </a:extLst>
          </p:cNvPr>
          <p:cNvSpPr txBox="1"/>
          <p:nvPr/>
        </p:nvSpPr>
        <p:spPr>
          <a:xfrm>
            <a:off x="1475656" y="1843950"/>
            <a:ext cx="6120680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Траст сайту</a:t>
            </a:r>
          </a:p>
          <a:p>
            <a:pPr algn="ctr"/>
            <a:r>
              <a:rPr lang="uk-UA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це рівень довіри пошукової системи до вебсайту</a:t>
            </a:r>
          </a:p>
          <a:p>
            <a:pPr algn="ctr"/>
            <a:r>
              <a:rPr lang="uk-UA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Оцінюється за шкалою від 1 до 10</a:t>
            </a:r>
          </a:p>
          <a:p>
            <a:pPr algn="ctr"/>
            <a:r>
              <a:rPr lang="uk-UA" sz="25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Цей показник складається із сукупності факторів – вік домену, вік сайту, відвідуваність, унікальність контенту, швидкість завантаження сторінки, методи оптимізації та просування, якість посилальної маси тощо</a:t>
            </a:r>
            <a:endParaRPr lang="uk-UA" sz="2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35542-91ED-14FA-5245-589F82F8D62B}"/>
              </a:ext>
            </a:extLst>
          </p:cNvPr>
          <p:cNvSpPr txBox="1"/>
          <p:nvPr/>
        </p:nvSpPr>
        <p:spPr>
          <a:xfrm>
            <a:off x="6211858" y="391016"/>
            <a:ext cx="27689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Посилальна маса</a:t>
            </a:r>
          </a:p>
          <a:p>
            <a:pPr algn="ctr"/>
            <a:r>
              <a:rPr lang="uk-UA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– це сумарна кількість всіх вхідних та вихідних активних посилань</a:t>
            </a:r>
          </a:p>
        </p:txBody>
      </p:sp>
    </p:spTree>
    <p:extLst>
      <p:ext uri="{BB962C8B-B14F-4D97-AF65-F5344CB8AC3E}">
        <p14:creationId xmlns:p14="http://schemas.microsoft.com/office/powerpoint/2010/main" val="1655315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DE0D9-DBE0-BF20-0BC1-5AA76984BD86}"/>
              </a:ext>
            </a:extLst>
          </p:cNvPr>
          <p:cNvSpPr txBox="1"/>
          <p:nvPr/>
        </p:nvSpPr>
        <p:spPr>
          <a:xfrm>
            <a:off x="854628" y="1330891"/>
            <a:ext cx="764109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Крауд-маркетинг</a:t>
            </a:r>
          </a:p>
          <a:p>
            <a:pPr algn="ctr"/>
            <a:r>
              <a:rPr lang="uk-UA" sz="2500" dirty="0">
                <a:latin typeface="Times New Roman" panose="02020603050405020304" pitchFamily="18" charset="0"/>
              </a:rPr>
              <a:t>– спосіб взаємодії бренду з цільовою аудиторією на тематичних форумах, в блогах і соцмережах за допомогою розміщення посилань і рекомендацій</a:t>
            </a:r>
            <a:endParaRPr lang="uk-UA" sz="2800" dirty="0">
              <a:solidFill>
                <a:srgbClr val="000000"/>
              </a:solidFill>
              <a:latin typeface="mont"/>
            </a:endParaRPr>
          </a:p>
          <a:p>
            <a:pPr algn="ctr"/>
            <a:endParaRPr lang="uk-UA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US" sz="2200" dirty="0">
                <a:latin typeface="Times New Roman" panose="02020603050405020304" pitchFamily="18" charset="0"/>
              </a:rPr>
              <a:t>Crowd-marketing </a:t>
            </a:r>
            <a:r>
              <a:rPr lang="uk-UA" sz="2200" dirty="0">
                <a:latin typeface="Times New Roman" panose="02020603050405020304" pitchFamily="18" charset="0"/>
              </a:rPr>
              <a:t>в </a:t>
            </a:r>
            <a:r>
              <a:rPr lang="en-US" sz="2200" dirty="0">
                <a:latin typeface="Times New Roman" panose="02020603050405020304" pitchFamily="18" charset="0"/>
              </a:rPr>
              <a:t>SEO-</a:t>
            </a:r>
            <a:r>
              <a:rPr lang="uk-UA" sz="2200" dirty="0">
                <a:latin typeface="Times New Roman" panose="02020603050405020304" pitchFamily="18" charset="0"/>
              </a:rPr>
              <a:t>просуванні дозволяє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uk-UA" sz="2200" i="1" dirty="0">
                <a:latin typeface="Times New Roman" panose="02020603050405020304" pitchFamily="18" charset="0"/>
              </a:rPr>
              <a:t>підвищити вагу посилальної маси</a:t>
            </a:r>
            <a:r>
              <a:rPr lang="uk-UA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. Пошукові системи вважають крауд-посилання природними, тому їх можна розміщувати в будь-якій кількості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uk-UA" sz="2200" i="1" dirty="0">
                <a:latin typeface="Times New Roman" panose="02020603050405020304" pitchFamily="18" charset="0"/>
              </a:rPr>
              <a:t>поліпшити поведінкові метрики і репутацію сайту</a:t>
            </a:r>
            <a:r>
              <a:rPr lang="uk-UA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. Крауд-посилання розміщуються на тематичних ресурсах і форумах з великою кількістю користувачів, тому переходи на сайт від вже підігрітої аудиторії покращують поведінкові чинники</a:t>
            </a:r>
            <a:endParaRPr lang="uk-UA" sz="2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39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3">
            <a:extLst>
              <a:ext uri="{FF2B5EF4-FFF2-40B4-BE49-F238E27FC236}">
                <a16:creationId xmlns:a16="http://schemas.microsoft.com/office/drawing/2014/main" id="{64E9376B-1182-22CE-ECF4-598018213521}"/>
              </a:ext>
            </a:extLst>
          </p:cNvPr>
          <p:cNvSpPr txBox="1">
            <a:spLocks/>
          </p:cNvSpPr>
          <p:nvPr/>
        </p:nvSpPr>
        <p:spPr>
          <a:xfrm>
            <a:off x="854628" y="2492896"/>
            <a:ext cx="764109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 пошукової оптимізації сайту (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3950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бъект 3"/>
          <p:cNvSpPr txBox="1">
            <a:spLocks/>
          </p:cNvSpPr>
          <p:nvPr/>
        </p:nvSpPr>
        <p:spPr>
          <a:xfrm>
            <a:off x="576170" y="1052736"/>
            <a:ext cx="7991660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ТИПИ </a:t>
            </a:r>
            <a:r>
              <a:rPr lang="en-US" sz="17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endParaRPr lang="uk-UA" sz="13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170" y="3021635"/>
            <a:ext cx="809906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Біла оптимізація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 робота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щодо оптимізації ресурсу без застосування офіційно заборонених пошуковими системами методів розкручування ресурсу – без впливу на пошукові алгоритми сайтів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3" y="5868568"/>
            <a:ext cx="81747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https://cutt.ly/6UG6avF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https://seoduke.blogspot.com/2020/08/white-hat-seo-vs-grey-hat-seo-vs-black.html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44" y="1397396"/>
            <a:ext cx="4529311" cy="161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6170" y="3544126"/>
            <a:ext cx="80990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сірої пошукової оптимізації </a:t>
            </a:r>
            <a:r>
              <a:rPr lang="uk-U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 віднести додавання великої кількості ключових слів в текст сторінки, часто з втратою сутнісного наповнення для людини. По суті, оптимізація полягає спочатку в підборі ключових запитів для конкретної вебсторінки, визначенні розміру цільового «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SEO-</a:t>
            </a:r>
            <a:r>
              <a:rPr lang="uk-U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тексту» і необхідної частоти ключових слів у ньому, а потім у формулюванні пропозицій і фраз, які містять кількаразове повторення ключових запитів певну кількість разів у різних відмінках, однині та множині, а також різних формах дієслів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265" y="4929121"/>
            <a:ext cx="8085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чорної оптимізації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відносяться всі методи, які суперечать правилам пошукових систем. Серед них можна виділити наступні: використання дорвеїв, прийом під назвою клоакінг, використання прихованого тексту на сторінках сайту, використання «однопіксельних посилань»</a:t>
            </a:r>
          </a:p>
        </p:txBody>
      </p:sp>
    </p:spTree>
    <p:extLst>
      <p:ext uri="{BB962C8B-B14F-4D97-AF65-F5344CB8AC3E}">
        <p14:creationId xmlns:p14="http://schemas.microsoft.com/office/powerpoint/2010/main" val="25131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8"/>
          <a:stretch/>
        </p:blipFill>
        <p:spPr bwMode="auto">
          <a:xfrm>
            <a:off x="975862" y="2231812"/>
            <a:ext cx="2071905" cy="239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53352" y="1313277"/>
            <a:ext cx="534427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itchFamily="18" charset="0"/>
                <a:cs typeface="Times New Roman" pitchFamily="18" charset="0"/>
              </a:rPr>
              <a:t>ЧОРНІ методи пошукової оптимізації 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– методи розкрутки сайту, заборонені до застосування пошуковими машинами. Для власника сайту – це низькі витрати на самостійне просування сайту. Для оптимізатора – швидка індексація з виведенням сайту, що просувається у верхні рядки пошукової видачі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Кількість загальновживаних методів «чорного» просування та оптимізації сайтів не перевищує десяти. До найбільш поширених способів модератори пошукових машин відносять спамдексинг, клоакінг, свопінг, створення фальшивих сайтів – дорвеїв, різні види посилального спаму, наприклад, лінкбомбинг</a:t>
            </a:r>
          </a:p>
        </p:txBody>
      </p:sp>
    </p:spTree>
    <p:extLst>
      <p:ext uri="{BB962C8B-B14F-4D97-AF65-F5344CB8AC3E}">
        <p14:creationId xmlns:p14="http://schemas.microsoft.com/office/powerpoint/2010/main" val="2483846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8"/>
          <a:stretch/>
        </p:blipFill>
        <p:spPr bwMode="auto">
          <a:xfrm>
            <a:off x="975862" y="2231812"/>
            <a:ext cx="2071905" cy="239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77168" y="1485426"/>
            <a:ext cx="5344276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СПАМДЕКСИНГ</a:t>
            </a:r>
          </a:p>
          <a:p>
            <a:pPr algn="ctr"/>
            <a:r>
              <a:rPr lang="uk-UA" sz="25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(від слів </a:t>
            </a:r>
            <a:r>
              <a:rPr lang="uk-UA" sz="2500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spam</a:t>
            </a:r>
            <a:r>
              <a:rPr lang="uk-UA" sz="25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500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indexing</a:t>
            </a:r>
            <a:r>
              <a:rPr lang="uk-UA" sz="25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 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– це метод чорної оптимізації, за якого сторінки сайту створюються тільки для індексації пошуковими системами.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Наприклад: надміру насичують сторінки пошуковими фразами, які до тематики сайту не мають ніякого відношення. Нетематичні пошукові фрази ховають від відвідувачів, набираючи їх дуже дрібним шрифтом, або літерами того ж кольору, що і фон сторінки. В результаті пошукову фразу бачать тільки роботи, але не бачать відвідувачі</a:t>
            </a:r>
          </a:p>
        </p:txBody>
      </p:sp>
    </p:spTree>
    <p:extLst>
      <p:ext uri="{BB962C8B-B14F-4D97-AF65-F5344CB8AC3E}">
        <p14:creationId xmlns:p14="http://schemas.microsoft.com/office/powerpoint/2010/main" val="1409896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8"/>
          <a:stretch/>
        </p:blipFill>
        <p:spPr bwMode="auto">
          <a:xfrm>
            <a:off x="975862" y="2231812"/>
            <a:ext cx="2071905" cy="239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51446" y="1412776"/>
            <a:ext cx="53442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solidFill>
                  <a:srgbClr val="A143FF"/>
                </a:solidFill>
                <a:latin typeface="Times New Roman" pitchFamily="18" charset="0"/>
                <a:cs typeface="Times New Roman" pitchFamily="18" charset="0"/>
              </a:rPr>
              <a:t>КЛОАКІНГ</a:t>
            </a:r>
          </a:p>
          <a:p>
            <a:pPr algn="ctr"/>
            <a:r>
              <a:rPr lang="ru-RU" sz="25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5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5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англ. </a:t>
            </a:r>
            <a:r>
              <a:rPr lang="en-US" sz="25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cloak</a:t>
            </a:r>
            <a:r>
              <a:rPr lang="ru-RU" sz="25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5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плащ, мантія, маска, прикриття)</a:t>
            </a:r>
          </a:p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 це метод чорної оптимізації, за якого пошуковому роботу пропонується сторінка з контентом, який повністю відрізняється від контенту, який бачать користувачі. При зверненні до сторінки пошуковика вміст сторінки підміняється на оптимізовану саме під вимоги робота</a:t>
            </a:r>
          </a:p>
        </p:txBody>
      </p:sp>
    </p:spTree>
    <p:extLst>
      <p:ext uri="{BB962C8B-B14F-4D97-AF65-F5344CB8AC3E}">
        <p14:creationId xmlns:p14="http://schemas.microsoft.com/office/powerpoint/2010/main" val="3394961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79520" y="1052736"/>
            <a:ext cx="5344276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ДОРВЕЇ</a:t>
            </a:r>
          </a:p>
          <a:p>
            <a:pPr algn="ctr"/>
            <a:r>
              <a:rPr lang="uk-UA" sz="25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 англ. «</a:t>
            </a:r>
            <a:r>
              <a:rPr lang="en-US" sz="25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doorway</a:t>
            </a:r>
            <a:r>
              <a:rPr lang="uk-UA" sz="25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– вхідні двері)</a:t>
            </a:r>
          </a:p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 це сайти, створювані виключно з метою успішної індексації з метою залучення органічного трафіку з пошуковиків. Після попадання на головну сторінку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цього сайту відвідувач автоматично перенаправляється на сайт, що просувається оптимізатором.</a:t>
            </a:r>
          </a:p>
          <a:p>
            <a:pPr algn="just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Чорні оптимізатори створюють десятки дорвеїв, істотно навантажуючи апаратні ресурси кожної пошукової системи окремо і підриваючи авторитет пошукових машин загалом. Тому створення дорвеїв жорстко карається, інколи навіть виключенням з індексу пошукової системи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76A9655-4EAE-D6CF-F26D-1C853FADB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8"/>
          <a:stretch/>
        </p:blipFill>
        <p:spPr bwMode="auto">
          <a:xfrm>
            <a:off x="975862" y="2231812"/>
            <a:ext cx="2071905" cy="239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24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8964BC1-5E89-03B8-2CC7-192AEBE980AF}"/>
              </a:ext>
            </a:extLst>
          </p:cNvPr>
          <p:cNvSpPr txBox="1">
            <a:spLocks/>
          </p:cNvSpPr>
          <p:nvPr/>
        </p:nvSpPr>
        <p:spPr>
          <a:xfrm>
            <a:off x="1043608" y="1196752"/>
            <a:ext cx="7056784" cy="2016224"/>
          </a:xfrm>
          <a:prstGeom prst="rect">
            <a:avLst/>
          </a:prstGeom>
          <a:noFill/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Колібрі</a:t>
            </a:r>
          </a:p>
          <a:p>
            <a:r>
              <a:rPr lang="uk-UA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алгоритм, метою якої стало формування видачі на основі оцінки смислової складової запиту</a:t>
            </a:r>
            <a:endParaRPr lang="uk-UA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7FEC39-5635-F6D7-D189-CB5A513AA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911" y="3212976"/>
            <a:ext cx="4752528" cy="270512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FD90A80-4A6A-2A54-41D9-CF0DDA9277F3}"/>
              </a:ext>
            </a:extLst>
          </p:cNvPr>
          <p:cNvSpPr txBox="1">
            <a:spLocks/>
          </p:cNvSpPr>
          <p:nvPr/>
        </p:nvSpPr>
        <p:spPr>
          <a:xfrm>
            <a:off x="5351151" y="5488012"/>
            <a:ext cx="1764704" cy="360040"/>
          </a:xfrm>
          <a:prstGeom prst="rect">
            <a:avLst/>
          </a:prstGeom>
          <a:noFill/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рік</a:t>
            </a:r>
            <a:endParaRPr lang="uk-UA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52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8"/>
          <a:stretch/>
        </p:blipFill>
        <p:spPr bwMode="auto">
          <a:xfrm>
            <a:off x="854628" y="1575172"/>
            <a:ext cx="2925283" cy="338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79912" y="1366198"/>
            <a:ext cx="471581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!!!</a:t>
            </a:r>
            <a:r>
              <a:rPr lang="uk-UA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 пошукові системи </a:t>
            </a:r>
            <a:r>
              <a:rPr lang="uk-UA" sz="2800" b="0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протидіють</a:t>
            </a:r>
            <a:r>
              <a:rPr lang="uk-UA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просуванню сайтів чорними методами оптимізації!!! </a:t>
            </a:r>
          </a:p>
          <a:p>
            <a:pPr algn="ctr"/>
            <a:r>
              <a:rPr lang="uk-UA" sz="24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Сайти, помічені у використанні чорних способів оптимізації, досить часто навіть виключаються з індексу на якийсь термін, або назавжди</a:t>
            </a:r>
            <a:endParaRPr lang="uk-UA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3E14A725-0344-EB6F-6241-9394DB92C6FC}"/>
              </a:ext>
            </a:extLst>
          </p:cNvPr>
          <p:cNvGrpSpPr/>
          <p:nvPr/>
        </p:nvGrpSpPr>
        <p:grpSpPr>
          <a:xfrm>
            <a:off x="731071" y="1393666"/>
            <a:ext cx="3076200" cy="3574080"/>
            <a:chOff x="731071" y="1393666"/>
            <a:chExt cx="3076200" cy="357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9" name="Рукописні дані 38">
                  <a:extLst>
                    <a:ext uri="{FF2B5EF4-FFF2-40B4-BE49-F238E27FC236}">
                      <a16:creationId xmlns:a16="http://schemas.microsoft.com/office/drawing/2014/main" id="{8B5DAC92-373E-02FB-830B-8542E0B8525D}"/>
                    </a:ext>
                  </a:extLst>
                </p14:cNvPr>
                <p14:cNvContentPartPr/>
                <p14:nvPr/>
              </p14:nvContentPartPr>
              <p14:xfrm>
                <a:off x="731071" y="1439026"/>
                <a:ext cx="2624400" cy="3528720"/>
              </p14:xfrm>
            </p:contentPart>
          </mc:Choice>
          <mc:Fallback xmlns="">
            <p:pic>
              <p:nvPicPr>
                <p:cNvPr id="39" name="Рукописні дані 38">
                  <a:extLst>
                    <a:ext uri="{FF2B5EF4-FFF2-40B4-BE49-F238E27FC236}">
                      <a16:creationId xmlns:a16="http://schemas.microsoft.com/office/drawing/2014/main" id="{8B5DAC92-373E-02FB-830B-8542E0B8525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8431" y="1376386"/>
                  <a:ext cx="2750040" cy="36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0" name="Рукописні дані 39">
                  <a:extLst>
                    <a:ext uri="{FF2B5EF4-FFF2-40B4-BE49-F238E27FC236}">
                      <a16:creationId xmlns:a16="http://schemas.microsoft.com/office/drawing/2014/main" id="{3D1423AA-4013-B1E4-AE2A-317D180F849C}"/>
                    </a:ext>
                  </a:extLst>
                </p14:cNvPr>
                <p14:cNvContentPartPr/>
                <p14:nvPr/>
              </p14:nvContentPartPr>
              <p14:xfrm>
                <a:off x="1234711" y="1393666"/>
                <a:ext cx="2572560" cy="3508920"/>
              </p14:xfrm>
            </p:contentPart>
          </mc:Choice>
          <mc:Fallback xmlns="">
            <p:pic>
              <p:nvPicPr>
                <p:cNvPr id="40" name="Рукописні дані 39">
                  <a:extLst>
                    <a:ext uri="{FF2B5EF4-FFF2-40B4-BE49-F238E27FC236}">
                      <a16:creationId xmlns:a16="http://schemas.microsoft.com/office/drawing/2014/main" id="{3D1423AA-4013-B1E4-AE2A-317D180F849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2071" y="1331026"/>
                  <a:ext cx="2698200" cy="363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47502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2892" y="5943551"/>
            <a:ext cx="81747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https://mediahead.com.ua/blog/mail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https://cutt.ly/wUGZlkF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242" y="1133200"/>
            <a:ext cx="83883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highlight>
                  <a:srgbClr val="EDEEB8"/>
                </a:highlight>
                <a:latin typeface="Times New Roman" pitchFamily="18" charset="0"/>
                <a:cs typeface="Times New Roman" pitchFamily="18" charset="0"/>
              </a:rPr>
              <a:t>ВНУТРІШНЯ ОПТИМІЗАЦІЯ</a:t>
            </a:r>
            <a:r>
              <a:rPr lang="uk-UA" sz="2000" dirty="0">
                <a:highlight>
                  <a:srgbClr val="EDEEB8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 робіт </a:t>
            </a:r>
            <a:r>
              <a:rPr lang="uk-UA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сайту</a:t>
            </a:r>
            <a:r>
              <a:rPr lang="uk-UA" sz="2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що впливають на підвищення релевантності сайту конкретним пошуковим запитам: приведення тексту і розмітки сторінок у відповідність з обраними запитами, поліпшення якості і кількості тексту на сайті, стилістичне оформлення тексту (заголовки, жирний шрифт), коригування та поліпшення структури і навігації, використання внутрішніх посилань</a:t>
            </a:r>
          </a:p>
          <a:p>
            <a:pPr algn="just"/>
            <a:r>
              <a:rPr lang="uk-UA" sz="2000" b="1" dirty="0">
                <a:solidFill>
                  <a:srgbClr val="7030A0"/>
                </a:solidFill>
                <a:highlight>
                  <a:srgbClr val="EDEEB8"/>
                </a:highlight>
                <a:latin typeface="Times New Roman" pitchFamily="18" charset="0"/>
                <a:cs typeface="Times New Roman" pitchFamily="18" charset="0"/>
              </a:rPr>
              <a:t>ЗОВНІШНЯ ОПТИМІЗАЦІЯ</a:t>
            </a:r>
            <a:r>
              <a:rPr lang="uk-UA" sz="2000" dirty="0">
                <a:highlight>
                  <a:srgbClr val="EDEEB8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робота з </a:t>
            </a:r>
            <a:r>
              <a:rPr lang="uk-UA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зовнішніми посиланнями </a:t>
            </a:r>
            <a:r>
              <a:rPr lang="uk-UA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сайт, що просувається</a:t>
            </a:r>
            <a:r>
              <a:rPr lang="uk-UA" sz="2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Це комплекс заходів для підвищення і стимулювання посилання на ресурс: тематичний обмін посиланнями, реєстрація в каталогах, покупка посилань через спеціальні системи і вручну через </a:t>
            </a:r>
            <a:r>
              <a:rPr lang="uk-UA" sz="22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вебмайстрів</a:t>
            </a:r>
            <a:r>
              <a:rPr lang="uk-UA" sz="2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розміщення посилань на ресурсах компанії, розміщення </a:t>
            </a:r>
            <a:r>
              <a:rPr lang="uk-UA" sz="22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пресрелізів</a:t>
            </a:r>
            <a:r>
              <a:rPr lang="uk-UA" sz="2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статей з посиланням на просувний сайт</a:t>
            </a:r>
          </a:p>
        </p:txBody>
      </p:sp>
    </p:spTree>
    <p:extLst>
      <p:ext uri="{BB962C8B-B14F-4D97-AF65-F5344CB8AC3E}">
        <p14:creationId xmlns:p14="http://schemas.microsoft.com/office/powerpoint/2010/main" val="1986760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3">
            <a:extLst>
              <a:ext uri="{FF2B5EF4-FFF2-40B4-BE49-F238E27FC236}">
                <a16:creationId xmlns:a16="http://schemas.microsoft.com/office/drawing/2014/main" id="{64E9376B-1182-22CE-ECF4-598018213521}"/>
              </a:ext>
            </a:extLst>
          </p:cNvPr>
          <p:cNvSpPr txBox="1">
            <a:spLocks/>
          </p:cNvSpPr>
          <p:nvPr/>
        </p:nvSpPr>
        <p:spPr>
          <a:xfrm>
            <a:off x="854628" y="2492896"/>
            <a:ext cx="764109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Тренди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endParaRPr lang="uk-U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uk-UA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16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бъект 3"/>
          <p:cNvSpPr txBox="1">
            <a:spLocks/>
          </p:cNvSpPr>
          <p:nvPr/>
        </p:nvSpPr>
        <p:spPr>
          <a:xfrm>
            <a:off x="721398" y="1637194"/>
            <a:ext cx="7919552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5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МІФИ ЧИ ПРАВДА про </a:t>
            </a:r>
            <a:r>
              <a:rPr lang="en-US" sz="2500" b="1" kern="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endParaRPr lang="uk-UA" sz="2500" kern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590" y="5805264"/>
            <a:ext cx="81747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https://mediahead.com.ua/blog/mail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4628" y="2249262"/>
            <a:ext cx="76410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 SEO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померло.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Правда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Content is a KING (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тільки якісним контентом можна просувати сайт).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Частково правда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3. Важливі лише позиції. Найпопулярніший міф. 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4. Посилання не працюють. 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Неправда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5. Реклама впливає на позиції у видачі. 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Неправда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6. На результати просування необхідно довго чекати. Ще один популярний міф. 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Неправда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7. Я вже в ТОПах видачі, можна завершувати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Неправда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5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бъект 3"/>
          <p:cNvSpPr txBox="1">
            <a:spLocks/>
          </p:cNvSpPr>
          <p:nvPr/>
        </p:nvSpPr>
        <p:spPr>
          <a:xfrm>
            <a:off x="576170" y="1159539"/>
            <a:ext cx="7919552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ПІДСУМОВУЄМО ПРО </a:t>
            </a:r>
            <a:r>
              <a:rPr lang="en-US" sz="17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endParaRPr lang="uk-UA" sz="1300" kern="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590" y="5805264"/>
            <a:ext cx="81747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https://mediahead.com.ua/blog/mail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https://www.work.ua/ru/articles/career/2344/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55583"/>
            <a:ext cx="77401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Пошукова оптимізація сайту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комплекс заходів щодо внутрішньої та зовнішньої оптимізації для підняття позицій сайту в результатах видачі пошукових систем за певними запитами користувачів, із метою збільшення інтернет-трафіку (для інформаційних ресурсів) та потенційних клієнтів (для комерційних ресурсів) і подальшої монетизації (отримання прибутку) цього трафіку. </a:t>
            </a:r>
          </a:p>
          <a:p>
            <a:pPr algn="just"/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SEO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може бути орієнтоване на різні види пошуку, включаючи пошук зображень, відеороликів, пошук новин і специфічні галузеві пошукові системи».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Простіше кажучи, це робота з сайтом, щоб він влаштовував користувачів і був зрозумілим для роботів пошукових систем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2974690" cy="122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7"/>
            <a:ext cx="375161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1BA2BEB3-BAED-CF36-525F-D9B0F8A7961D}"/>
              </a:ext>
            </a:extLst>
          </p:cNvPr>
          <p:cNvSpPr txBox="1">
            <a:spLocks/>
          </p:cNvSpPr>
          <p:nvPr/>
        </p:nvSpPr>
        <p:spPr>
          <a:xfrm>
            <a:off x="854628" y="6129300"/>
            <a:ext cx="7641094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i="1" dirty="0">
                <a:solidFill>
                  <a:srgbClr val="3DC5F5"/>
                </a:solidFill>
                <a:latin typeface="Times New Roman" pitchFamily="18" charset="0"/>
                <a:cs typeface="Times New Roman" pitchFamily="18" charset="0"/>
              </a:rPr>
              <a:t>Підготувала </a:t>
            </a:r>
            <a:r>
              <a:rPr lang="en-US" sz="1600" i="1" dirty="0">
                <a:solidFill>
                  <a:srgbClr val="3DC5F5"/>
                </a:solidFill>
                <a:latin typeface="Times New Roman" pitchFamily="18" charset="0"/>
                <a:cs typeface="Times New Roman" pitchFamily="18" charset="0"/>
              </a:rPr>
              <a:t>PhD </a:t>
            </a:r>
            <a:r>
              <a:rPr lang="uk-UA" sz="1600" i="1" dirty="0">
                <a:solidFill>
                  <a:srgbClr val="3DC5F5"/>
                </a:solidFill>
                <a:latin typeface="Times New Roman" pitchFamily="18" charset="0"/>
                <a:cs typeface="Times New Roman" pitchFamily="18" charset="0"/>
              </a:rPr>
              <a:t>Тетяна ЗАВАЛІЙ</a:t>
            </a:r>
            <a:endParaRPr lang="ru-RU" sz="1600" i="1" dirty="0">
              <a:solidFill>
                <a:srgbClr val="3DC5F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92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бъект 3"/>
          <p:cNvSpPr txBox="1">
            <a:spLocks/>
          </p:cNvSpPr>
          <p:nvPr/>
        </p:nvSpPr>
        <p:spPr>
          <a:xfrm>
            <a:off x="2627784" y="962937"/>
            <a:ext cx="3816423" cy="417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ТРЕНДИ </a:t>
            </a:r>
            <a:r>
              <a:rPr lang="en-US" sz="28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ru-RU" sz="28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uk-UA" sz="2800" b="1" kern="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2647" y="1610106"/>
            <a:ext cx="2631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1.Тексти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людей</a:t>
            </a:r>
            <a:endParaRPr lang="uk-UA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9840" y="3677260"/>
            <a:ext cx="3185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2.Поновлений і актуальний контент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59292" y="4424246"/>
            <a:ext cx="2071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3.Довгий текст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8613" y="4897903"/>
            <a:ext cx="2426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4.Досягнення цілі користувача і клієнтський досвід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61419" y="2753930"/>
            <a:ext cx="2093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5.Експертність, авторитетність, довіра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5812" y="3716454"/>
            <a:ext cx="2613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6.Швидкість і продуктивність праці</a:t>
            </a:r>
            <a:endParaRPr lang="uk-UA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24738" y="5374957"/>
            <a:ext cx="3539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7.Відмова від застарілих способів отримання посилань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18652" y="1772984"/>
            <a:ext cx="1968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8.Відеоконтент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12511" y="2305255"/>
            <a:ext cx="200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9.Візуалізація контенту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39489" y="3431926"/>
            <a:ext cx="1434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 Discover</a:t>
            </a:r>
            <a:endParaRPr lang="uk-UA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52" y="3291004"/>
            <a:ext cx="624720" cy="57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18" y="1588793"/>
            <a:ext cx="99536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76" y="2250039"/>
            <a:ext cx="1907832" cy="94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08" y="4390494"/>
            <a:ext cx="1194984" cy="75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546" y="1973645"/>
            <a:ext cx="1587677" cy="777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6" y="2504409"/>
            <a:ext cx="2587534" cy="5208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5" y="1934448"/>
            <a:ext cx="2631506" cy="495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70" y="5300903"/>
            <a:ext cx="1174823" cy="67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218D94-D7A9-CFDC-ED55-C4E6145926F2}"/>
              </a:ext>
            </a:extLst>
          </p:cNvPr>
          <p:cNvSpPr txBox="1"/>
          <p:nvPr/>
        </p:nvSpPr>
        <p:spPr>
          <a:xfrm>
            <a:off x="6178823" y="4026305"/>
            <a:ext cx="29651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персоналізована стрічка рекомендацій від </a:t>
            </a:r>
            <a:r>
              <a:rPr lang="en-A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Google, </a:t>
            </a:r>
            <a:r>
              <a:rPr lang="uk-UA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яка показує користувачу контент, що його цікавить</a:t>
            </a:r>
          </a:p>
        </p:txBody>
      </p:sp>
    </p:spTree>
    <p:extLst>
      <p:ext uri="{BB962C8B-B14F-4D97-AF65-F5344CB8AC3E}">
        <p14:creationId xmlns:p14="http://schemas.microsoft.com/office/powerpoint/2010/main" val="3144722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ACE05-0939-15E9-7612-377F26824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56BA5852-66E4-1C5F-3988-2F2197994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бъект 3">
            <a:extLst>
              <a:ext uri="{FF2B5EF4-FFF2-40B4-BE49-F238E27FC236}">
                <a16:creationId xmlns:a16="http://schemas.microsoft.com/office/drawing/2014/main" id="{751045A0-BD33-62B0-C2AF-6A7A4E885520}"/>
              </a:ext>
            </a:extLst>
          </p:cNvPr>
          <p:cNvSpPr txBox="1">
            <a:spLocks/>
          </p:cNvSpPr>
          <p:nvPr/>
        </p:nvSpPr>
        <p:spPr>
          <a:xfrm>
            <a:off x="2627784" y="962937"/>
            <a:ext cx="3816423" cy="417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ТРЕНДИ </a:t>
            </a:r>
            <a:r>
              <a:rPr lang="en-US" sz="28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ru-RU" sz="28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800" b="1" kern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uk-UA" sz="2800" b="1" kern="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1364C95-A6AD-6716-AF51-8CACF0D621CA}"/>
              </a:ext>
            </a:extLst>
          </p:cNvPr>
          <p:cNvSpPr/>
          <p:nvPr/>
        </p:nvSpPr>
        <p:spPr>
          <a:xfrm>
            <a:off x="1079612" y="1493858"/>
            <a:ext cx="70927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kern="0" dirty="0">
                <a:latin typeface="Times New Roman" pitchFamily="18" charset="0"/>
                <a:cs typeface="Times New Roman" pitchFamily="18" charset="0"/>
              </a:rPr>
              <a:t>1.Google’s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Search Generative Engine </a:t>
            </a:r>
            <a:r>
              <a:rPr lang="uk-UA" sz="2800" kern="0" dirty="0">
                <a:latin typeface="Times New Roman" pitchFamily="18" charset="0"/>
                <a:cs typeface="Times New Roman" pitchFamily="18" charset="0"/>
              </a:rPr>
              <a:t>(SGE) продовжує розвиватися</a:t>
            </a:r>
          </a:p>
          <a:p>
            <a:pPr algn="just"/>
            <a:r>
              <a:rPr lang="uk-UA" sz="2800" kern="0" dirty="0">
                <a:latin typeface="Times New Roman" pitchFamily="18" charset="0"/>
                <a:cs typeface="Times New Roman" pitchFamily="18" charset="0"/>
              </a:rPr>
              <a:t>2.Еволюція факторів ранжування</a:t>
            </a:r>
          </a:p>
          <a:p>
            <a:pPr algn="just"/>
            <a:r>
              <a:rPr lang="uk-UA" sz="2800" kern="0" dirty="0">
                <a:latin typeface="Times New Roman" pitchFamily="18" charset="0"/>
                <a:cs typeface="Times New Roman" pitchFamily="18" charset="0"/>
              </a:rPr>
              <a:t>3.Очищення сайту від «сміття»</a:t>
            </a:r>
          </a:p>
          <a:p>
            <a:pPr algn="just"/>
            <a:r>
              <a:rPr lang="uk-UA" sz="2800" kern="0" dirty="0">
                <a:latin typeface="Times New Roman" pitchFamily="18" charset="0"/>
                <a:cs typeface="Times New Roman" pitchFamily="18" charset="0"/>
              </a:rPr>
              <a:t>4.Бренди завойовують видачу</a:t>
            </a:r>
          </a:p>
          <a:p>
            <a:pPr algn="just"/>
            <a:r>
              <a:rPr lang="uk-UA" sz="2800" kern="0" dirty="0">
                <a:latin typeface="Times New Roman" pitchFamily="18" charset="0"/>
                <a:cs typeface="Times New Roman" pitchFamily="18" charset="0"/>
              </a:rPr>
              <a:t>5.Максимум уваги на SEO для відеоконтенту</a:t>
            </a:r>
          </a:p>
          <a:p>
            <a:pPr algn="just"/>
            <a:r>
              <a:rPr lang="uk-UA" sz="2800" kern="0" dirty="0">
                <a:latin typeface="Times New Roman" pitchFamily="18" charset="0"/>
                <a:cs typeface="Times New Roman" pitchFamily="18" charset="0"/>
              </a:rPr>
              <a:t>6.Нові патерни пошуку, що вимагають інших підходів до оптимізації</a:t>
            </a:r>
          </a:p>
          <a:p>
            <a:pPr algn="just"/>
            <a:r>
              <a:rPr lang="uk-UA" sz="2800" kern="0" dirty="0">
                <a:latin typeface="Times New Roman" pitchFamily="18" charset="0"/>
                <a:cs typeface="Times New Roman" pitchFamily="18" charset="0"/>
              </a:rPr>
              <a:t>7.Результати видачі, на які не клікають</a:t>
            </a:r>
          </a:p>
        </p:txBody>
      </p:sp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id="{4DC9AE46-E9ED-8089-FBC7-89F38E4E7EF8}"/>
              </a:ext>
            </a:extLst>
          </p:cNvPr>
          <p:cNvSpPr/>
          <p:nvPr/>
        </p:nvSpPr>
        <p:spPr>
          <a:xfrm>
            <a:off x="1623691" y="5771952"/>
            <a:ext cx="58966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https://www.promodo.ua/blog/trendi-seo-u-2024-roci-7-vazhlivih-tendenciy-pro-yaki-vsi-govoryat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26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1C0C3-9E63-C851-1A54-A5ADE0A87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D61E94AE-997B-0910-9BD2-8679C0201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бъект 3">
            <a:extLst>
              <a:ext uri="{FF2B5EF4-FFF2-40B4-BE49-F238E27FC236}">
                <a16:creationId xmlns:a16="http://schemas.microsoft.com/office/drawing/2014/main" id="{B3BD0107-9DAF-B86A-0E6E-D20810113F01}"/>
              </a:ext>
            </a:extLst>
          </p:cNvPr>
          <p:cNvSpPr txBox="1">
            <a:spLocks/>
          </p:cNvSpPr>
          <p:nvPr/>
        </p:nvSpPr>
        <p:spPr>
          <a:xfrm>
            <a:off x="2627784" y="962937"/>
            <a:ext cx="3816423" cy="417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ТРЕНДИ </a:t>
            </a:r>
            <a:r>
              <a:rPr lang="en-US" sz="28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ru-RU" sz="28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800" b="1" kern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uk-UA" sz="2800" b="1" kern="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811D5D-44ED-1D85-4442-350255343447}"/>
              </a:ext>
            </a:extLst>
          </p:cNvPr>
          <p:cNvSpPr/>
          <p:nvPr/>
        </p:nvSpPr>
        <p:spPr>
          <a:xfrm>
            <a:off x="755576" y="1700808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kern="0" dirty="0">
                <a:latin typeface="Times New Roman" pitchFamily="18" charset="0"/>
                <a:cs typeface="Times New Roman" pitchFamily="18" charset="0"/>
              </a:rPr>
              <a:t>Тренд 7. Результати видачі, на які не клікають</a:t>
            </a:r>
          </a:p>
          <a:p>
            <a:pPr algn="ctr"/>
            <a:r>
              <a:rPr lang="uk-UA" sz="2800" kern="0" dirty="0">
                <a:latin typeface="Times New Roman" pitchFamily="18" charset="0"/>
                <a:cs typeface="Times New Roman" pitchFamily="18" charset="0"/>
              </a:rPr>
              <a:t>Кількість пошукових запитів без кліків зростає. Це означає, що користувач не натискає на жоден з відображених результатів. За результатами дослідженням </a:t>
            </a:r>
            <a:r>
              <a:rPr lang="en-AU" sz="2800" kern="0" dirty="0">
                <a:latin typeface="Times New Roman" pitchFamily="18" charset="0"/>
                <a:cs typeface="Times New Roman" pitchFamily="18" charset="0"/>
              </a:rPr>
              <a:t>Semrush, 57% </a:t>
            </a:r>
            <a:r>
              <a:rPr lang="uk-UA" sz="2800" kern="0" dirty="0">
                <a:latin typeface="Times New Roman" pitchFamily="18" charset="0"/>
                <a:cs typeface="Times New Roman" pitchFamily="18" charset="0"/>
              </a:rPr>
              <a:t>користувачів з мобільних пристроїв та приблизно чверть користувачів десктопних версій вводять пошуковий запит та задовільняються отриманою інформацією, не переходячи далі</a:t>
            </a:r>
          </a:p>
        </p:txBody>
      </p:sp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id="{478647CF-3AD2-41A7-890A-C11C9F0B3C2F}"/>
              </a:ext>
            </a:extLst>
          </p:cNvPr>
          <p:cNvSpPr/>
          <p:nvPr/>
        </p:nvSpPr>
        <p:spPr>
          <a:xfrm>
            <a:off x="1623691" y="5771952"/>
            <a:ext cx="58966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https://www.promodo.ua/blog/trendi-seo-u-2024-roci-7-vazhlivih-tendenciy-pro-yaki-vsi-govoryat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681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89175" y="287500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76434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EE3FEB-E056-1355-5B9E-F05442014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53414"/>
            <a:ext cx="8064896" cy="531189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8964BC1-5E89-03B8-2CC7-192AEBE980AF}"/>
              </a:ext>
            </a:extLst>
          </p:cNvPr>
          <p:cNvSpPr txBox="1">
            <a:spLocks/>
          </p:cNvSpPr>
          <p:nvPr/>
        </p:nvSpPr>
        <p:spPr>
          <a:xfrm>
            <a:off x="6166522" y="2221566"/>
            <a:ext cx="2345097" cy="86409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Контекстний пошук</a:t>
            </a:r>
            <a:endParaRPr lang="uk-UA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8076287-D46B-9E05-5773-FC97F3F03D36}"/>
              </a:ext>
            </a:extLst>
          </p:cNvPr>
          <p:cNvSpPr txBox="1">
            <a:spLocks/>
          </p:cNvSpPr>
          <p:nvPr/>
        </p:nvSpPr>
        <p:spPr>
          <a:xfrm>
            <a:off x="6135164" y="3509359"/>
            <a:ext cx="2345097" cy="86409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 мова</a:t>
            </a:r>
            <a:endParaRPr lang="uk-UA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310426C-0EBA-2649-CBBF-667FF6E76681}"/>
              </a:ext>
            </a:extLst>
          </p:cNvPr>
          <p:cNvSpPr txBox="1">
            <a:spLocks/>
          </p:cNvSpPr>
          <p:nvPr/>
        </p:nvSpPr>
        <p:spPr>
          <a:xfrm>
            <a:off x="5940153" y="4857416"/>
            <a:ext cx="2540108" cy="1036557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Семантичний пошук</a:t>
            </a:r>
            <a:endParaRPr lang="uk-UA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466D2FF-31EF-B807-C3C9-A06DDA7270C2}"/>
              </a:ext>
            </a:extLst>
          </p:cNvPr>
          <p:cNvSpPr txBox="1">
            <a:spLocks/>
          </p:cNvSpPr>
          <p:nvPr/>
        </p:nvSpPr>
        <p:spPr>
          <a:xfrm>
            <a:off x="4067944" y="1340768"/>
            <a:ext cx="1517005" cy="457101"/>
          </a:xfrm>
          <a:prstGeom prst="rect">
            <a:avLst/>
          </a:prstGeom>
          <a:noFill/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Колібрі</a:t>
            </a:r>
            <a:endParaRPr lang="uk-UA" sz="30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Рукописні дані 8">
                <a:extLst>
                  <a:ext uri="{FF2B5EF4-FFF2-40B4-BE49-F238E27FC236}">
                    <a16:creationId xmlns:a16="http://schemas.microsoft.com/office/drawing/2014/main" id="{B627FE5E-6F82-A8E1-7F96-4E9187CFD5C9}"/>
                  </a:ext>
                </a:extLst>
              </p14:cNvPr>
              <p14:cNvContentPartPr/>
              <p14:nvPr/>
            </p14:nvContentPartPr>
            <p14:xfrm>
              <a:off x="3130645" y="724828"/>
              <a:ext cx="3567240" cy="1064880"/>
            </p14:xfrm>
          </p:contentPart>
        </mc:Choice>
        <mc:Fallback xmlns="">
          <p:pic>
            <p:nvPicPr>
              <p:cNvPr id="9" name="Рукописні дані 8">
                <a:extLst>
                  <a:ext uri="{FF2B5EF4-FFF2-40B4-BE49-F238E27FC236}">
                    <a16:creationId xmlns:a16="http://schemas.microsoft.com/office/drawing/2014/main" id="{B627FE5E-6F82-A8E1-7F96-4E9187CFD5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4645" y="653188"/>
                <a:ext cx="3638880" cy="12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35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8964BC1-5E89-03B8-2CC7-192AEBE980AF}"/>
              </a:ext>
            </a:extLst>
          </p:cNvPr>
          <p:cNvSpPr txBox="1">
            <a:spLocks/>
          </p:cNvSpPr>
          <p:nvPr/>
        </p:nvSpPr>
        <p:spPr>
          <a:xfrm>
            <a:off x="1043608" y="1196752"/>
            <a:ext cx="7056784" cy="1440160"/>
          </a:xfrm>
          <a:prstGeom prst="rect">
            <a:avLst/>
          </a:prstGeom>
          <a:noFill/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</a:t>
            </a:r>
          </a:p>
          <a:p>
            <a:r>
              <a:rPr lang="uk-UA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алгоритм, створений для оптимізації видачі локального пошуку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FD90A80-4A6A-2A54-41D9-CF0DDA9277F3}"/>
              </a:ext>
            </a:extLst>
          </p:cNvPr>
          <p:cNvSpPr txBox="1">
            <a:spLocks/>
          </p:cNvSpPr>
          <p:nvPr/>
        </p:nvSpPr>
        <p:spPr>
          <a:xfrm>
            <a:off x="5508104" y="5059334"/>
            <a:ext cx="1764704" cy="360040"/>
          </a:xfrm>
          <a:prstGeom prst="rect">
            <a:avLst/>
          </a:prstGeom>
          <a:noFill/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рік</a:t>
            </a:r>
            <a:endParaRPr lang="uk-UA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Google голуб алгоритм">
            <a:extLst>
              <a:ext uri="{FF2B5EF4-FFF2-40B4-BE49-F238E27FC236}">
                <a16:creationId xmlns:a16="http://schemas.microsoft.com/office/drawing/2014/main" id="{86DD1E88-6301-FAF2-CD08-996C52E8D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00" y="2780928"/>
            <a:ext cx="5000799" cy="21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9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992888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3600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2</a:t>
            </a:r>
            <a:br>
              <a:rPr lang="en-US" sz="3600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300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Пошукова оптимізація сайту </a:t>
            </a:r>
            <a:r>
              <a:rPr lang="en-US" sz="3300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(SEO) </a:t>
            </a:r>
            <a:br>
              <a:rPr lang="uk-UA" sz="3300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300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 інструмент інтернет-маркетингу</a:t>
            </a:r>
            <a:endParaRPr lang="uk-UA" sz="330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68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76637" y="1340768"/>
            <a:ext cx="2520280" cy="75326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ЛЕКЦІЇ</a:t>
            </a:r>
            <a:endParaRPr lang="ru-RU" sz="25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854628" y="2060848"/>
            <a:ext cx="7461788" cy="2304256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сайтів у діяльності підприємства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Інструментарій пошукової оптимізації сайту (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uk-UA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 пошукової оптимізації сайту (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uk-UA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Тренди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endParaRPr lang="uk-UA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83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3">
            <a:extLst>
              <a:ext uri="{FF2B5EF4-FFF2-40B4-BE49-F238E27FC236}">
                <a16:creationId xmlns:a16="http://schemas.microsoft.com/office/drawing/2014/main" id="{64E9376B-1182-22CE-ECF4-598018213521}"/>
              </a:ext>
            </a:extLst>
          </p:cNvPr>
          <p:cNvSpPr txBox="1">
            <a:spLocks/>
          </p:cNvSpPr>
          <p:nvPr/>
        </p:nvSpPr>
        <p:spPr>
          <a:xfrm>
            <a:off x="854628" y="2492896"/>
            <a:ext cx="764109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Роль сайтів у діяльності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29789337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16225</TotalTime>
  <Words>2343</Words>
  <Application>Microsoft Office PowerPoint</Application>
  <PresentationFormat>Екран (4:3)</PresentationFormat>
  <Paragraphs>226</Paragraphs>
  <Slides>48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48</vt:i4>
      </vt:variant>
    </vt:vector>
  </HeadingPairs>
  <TitlesOfParts>
    <vt:vector size="55" baseType="lpstr">
      <vt:lpstr>Arial</vt:lpstr>
      <vt:lpstr>Calibri</vt:lpstr>
      <vt:lpstr>Georgia</vt:lpstr>
      <vt:lpstr>mont</vt:lpstr>
      <vt:lpstr>Times New Roman</vt:lpstr>
      <vt:lpstr>Trebuchet MS</vt:lpstr>
      <vt:lpstr>Воздушный поток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Тема 2 Пошукова оптимізація сайту (SEO)  як інструмент інтернет-маркетингу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Цифровий маркетинг</dc:title>
  <dc:creator>admin</dc:creator>
  <cp:lastModifiedBy>Tetiana Zavalii</cp:lastModifiedBy>
  <cp:revision>1183</cp:revision>
  <dcterms:created xsi:type="dcterms:W3CDTF">2021-03-05T12:47:04Z</dcterms:created>
  <dcterms:modified xsi:type="dcterms:W3CDTF">2024-10-16T15:48:02Z</dcterms:modified>
</cp:coreProperties>
</file>