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0"/>
  </p:handout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6" r:id="rId18"/>
    <p:sldId id="317" r:id="rId19"/>
    <p:sldId id="314" r:id="rId20"/>
    <p:sldId id="315" r:id="rId21"/>
    <p:sldId id="259" r:id="rId22"/>
    <p:sldId id="260" r:id="rId23"/>
    <p:sldId id="261" r:id="rId24"/>
    <p:sldId id="263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6" r:id="rId46"/>
    <p:sldId id="285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  <p:sldId id="295" r:id="rId56"/>
    <p:sldId id="296" r:id="rId57"/>
    <p:sldId id="297" r:id="rId58"/>
    <p:sldId id="298" r:id="rId5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54CAA-45AF-404D-834E-7C5D75DA5987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97B14-F9B8-4781-AE6D-3D96BA1D9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111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4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8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9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 flipV="1">
            <a:off x="-2689" y="308386"/>
            <a:ext cx="9146689" cy="6553200"/>
            <a:chOff x="-2689" y="0"/>
            <a:chExt cx="9146689" cy="655320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689" y="2975386"/>
              <a:ext cx="9144000" cy="357781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33"/>
            <a:stretch/>
          </p:blipFill>
          <p:spPr>
            <a:xfrm>
              <a:off x="0" y="0"/>
              <a:ext cx="9144000" cy="3280186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95740"/>
          <a:stretch/>
        </p:blipFill>
        <p:spPr>
          <a:xfrm flipV="1">
            <a:off x="4569311" y="-4283"/>
            <a:ext cx="4572000" cy="46148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95740"/>
          <a:stretch/>
        </p:blipFill>
        <p:spPr>
          <a:xfrm flipH="1" flipV="1">
            <a:off x="-2689" y="-1"/>
            <a:ext cx="4572000" cy="45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571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7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1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6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5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3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B9A30-296B-4DDE-BCEB-9E370C44C7C9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DFB80-C652-4E6C-99CB-19F52C11B85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9" y="1828800"/>
            <a:ext cx="9144000" cy="5029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33"/>
          <a:stretch/>
        </p:blipFill>
        <p:spPr>
          <a:xfrm>
            <a:off x="0" y="0"/>
            <a:ext cx="9144000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382" t="95972"/>
          <a:stretch/>
        </p:blipFill>
        <p:spPr>
          <a:xfrm flipH="1">
            <a:off x="-2690" y="6658984"/>
            <a:ext cx="1153757" cy="20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8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24/section-140/article-14911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752600"/>
            <a:ext cx="8382000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base"/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дебіторської заборгованості та резерву </a:t>
            </a:r>
            <a:r>
              <a:rPr lang="uk-UA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сумнівних </a:t>
            </a:r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endParaRPr lang="uk-UA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48200"/>
            <a:ext cx="6400800" cy="1143000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9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3"/>
            <a:ext cx="7239000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u="sng" dirty="0" smtClean="0"/>
              <a:t>Поточна  дебіторська заборгованість </a:t>
            </a:r>
            <a:endParaRPr lang="ru-RU" u="sng" dirty="0"/>
          </a:p>
        </p:txBody>
      </p:sp>
      <p:sp>
        <p:nvSpPr>
          <p:cNvPr id="11267" name="Текст 2"/>
          <p:cNvSpPr>
            <a:spLocks noGrp="1"/>
          </p:cNvSpPr>
          <p:nvPr>
            <p:ph type="body" idx="1"/>
          </p:nvPr>
        </p:nvSpPr>
        <p:spPr>
          <a:xfrm>
            <a:off x="381000" y="2214563"/>
            <a:ext cx="8120063" cy="2286000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uk-UA" altLang="uk-UA" sz="3600" smtClean="0">
                <a:solidFill>
                  <a:schemeClr val="tx1"/>
                </a:solidFill>
              </a:rPr>
              <a:t>сума дебіторської заборгованості, яка виникає під час нормального операційного циклу або буде погашена протягом дванадцяти місяців з </a:t>
            </a:r>
            <a:br>
              <a:rPr lang="uk-UA" altLang="uk-UA" sz="3600" smtClean="0">
                <a:solidFill>
                  <a:schemeClr val="tx1"/>
                </a:solidFill>
              </a:rPr>
            </a:br>
            <a:r>
              <a:rPr lang="uk-UA" altLang="uk-UA" sz="3600" smtClean="0">
                <a:solidFill>
                  <a:schemeClr val="tx1"/>
                </a:solidFill>
              </a:rPr>
              <a:t>дати балансу</a:t>
            </a:r>
            <a:endParaRPr lang="ru-RU" altLang="uk-UA" sz="360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ED769C1-9060-4EB2-A532-092B5518E525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60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ctrTitle"/>
          </p:nvPr>
        </p:nvSpPr>
        <p:spPr>
          <a:xfrm>
            <a:off x="142875" y="571500"/>
            <a:ext cx="7772400" cy="1470025"/>
          </a:xfrm>
        </p:spPr>
        <p:txBody>
          <a:bodyPr/>
          <a:lstStyle/>
          <a:p>
            <a:pPr algn="l" eaLnBrk="1" hangingPunct="1"/>
            <a:r>
              <a:rPr lang="uk-UA" altLang="uk-UA" sz="6600" i="1" u="sng" smtClean="0"/>
              <a:t>Покупці</a:t>
            </a:r>
            <a:r>
              <a:rPr lang="uk-UA" altLang="uk-UA" sz="6600" u="sng" smtClean="0"/>
              <a:t> </a:t>
            </a:r>
            <a:endParaRPr lang="ru-RU" altLang="uk-UA" sz="6600" u="sng" smtClean="0"/>
          </a:p>
        </p:txBody>
      </p:sp>
      <p:sp>
        <p:nvSpPr>
          <p:cNvPr id="122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2214563"/>
            <a:ext cx="8062913" cy="1752600"/>
          </a:xfrm>
        </p:spPr>
        <p:txBody>
          <a:bodyPr/>
          <a:lstStyle/>
          <a:p>
            <a:pPr algn="just" eaLnBrk="1" hangingPunct="1"/>
            <a:r>
              <a:rPr lang="uk-UA" altLang="uk-UA" sz="3600" smtClean="0">
                <a:solidFill>
                  <a:schemeClr val="tx1"/>
                </a:solidFill>
              </a:rPr>
              <a:t>це фізичні або юридичні особи, які придбають товари (роботи, послуги)</a:t>
            </a:r>
            <a:endParaRPr lang="ru-RU" altLang="uk-UA" sz="360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BA316E-9B8D-435D-9BA3-F93A847FCE31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2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214313" y="142875"/>
            <a:ext cx="7772400" cy="1470025"/>
          </a:xfrm>
        </p:spPr>
        <p:txBody>
          <a:bodyPr/>
          <a:lstStyle/>
          <a:p>
            <a:pPr algn="l" eaLnBrk="1" hangingPunct="1"/>
            <a:r>
              <a:rPr lang="uk-UA" altLang="uk-UA" sz="6600" i="1" u="sng" smtClean="0"/>
              <a:t>Замовники</a:t>
            </a:r>
            <a:r>
              <a:rPr lang="uk-UA" altLang="uk-UA" sz="6600" u="sng" smtClean="0"/>
              <a:t> </a:t>
            </a:r>
            <a:endParaRPr lang="ru-RU" altLang="uk-UA" sz="6600" u="sng" smtClean="0"/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714500"/>
            <a:ext cx="8643938" cy="1752600"/>
          </a:xfrm>
        </p:spPr>
        <p:txBody>
          <a:bodyPr>
            <a:normAutofit fontScale="77500" lnSpcReduction="20000"/>
          </a:bodyPr>
          <a:lstStyle/>
          <a:p>
            <a:pPr algn="just" eaLnBrk="1" hangingPunct="1"/>
            <a:r>
              <a:rPr lang="uk-UA" altLang="uk-UA" sz="3600" smtClean="0">
                <a:solidFill>
                  <a:schemeClr val="tx1"/>
                </a:solidFill>
              </a:rPr>
              <a:t>це учасники договору, на підставі замовлення яких виготовляється конкретна продукція, надаються </a:t>
            </a:r>
            <a:br>
              <a:rPr lang="uk-UA" altLang="uk-UA" sz="3600" smtClean="0">
                <a:solidFill>
                  <a:schemeClr val="tx1"/>
                </a:solidFill>
              </a:rPr>
            </a:br>
            <a:r>
              <a:rPr lang="uk-UA" altLang="uk-UA" sz="3600" smtClean="0">
                <a:solidFill>
                  <a:schemeClr val="tx1"/>
                </a:solidFill>
              </a:rPr>
              <a:t>послуги, виконуються роботи іншим учасником договору</a:t>
            </a:r>
            <a:endParaRPr lang="ru-RU" altLang="uk-UA" sz="360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76079EB-41C4-4686-9C61-EE2B65D618EE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7772400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u="sng" dirty="0" smtClean="0"/>
              <a:t>Товарообмінна (бартерна) операція</a:t>
            </a:r>
            <a:endParaRPr lang="ru-RU" u="sng" dirty="0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>
          <a:xfrm>
            <a:off x="142875" y="1428750"/>
            <a:ext cx="8405813" cy="4224338"/>
          </a:xfrm>
        </p:spPr>
        <p:txBody>
          <a:bodyPr/>
          <a:lstStyle/>
          <a:p>
            <a:pPr algn="just" eaLnBrk="1" hangingPunct="1"/>
            <a:r>
              <a:rPr lang="uk-UA" altLang="uk-UA" sz="2800" smtClean="0">
                <a:solidFill>
                  <a:schemeClr val="tx1"/>
                </a:solidFill>
              </a:rPr>
              <a:t>це господарська операція суб’єкта підприємницької діяльності, яка передбачає розрахунок за продану продукцію (роботи, послуги) в іншій, ніж грошовій, формі, включаючи різні види погашення (заліку) взаємозаборгованості між сторонами господарської операції без проведення грошових розрахунків. </a:t>
            </a:r>
          </a:p>
          <a:p>
            <a:pPr algn="just" eaLnBrk="1" hangingPunct="1"/>
            <a:r>
              <a:rPr lang="uk-UA" altLang="uk-UA" sz="2800" b="1" i="1" smtClean="0">
                <a:solidFill>
                  <a:schemeClr val="tx1"/>
                </a:solidFill>
              </a:rPr>
              <a:t>Тобто розрахунок між суб’єктами товарообмінної операції передбачає еквівалентний за вартістю обмін одних товарів (робіт, послуг) на інші</a:t>
            </a:r>
            <a:endParaRPr lang="ru-RU" altLang="uk-UA" sz="2800" b="1" i="1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D1E22D-32EC-48F6-90C1-CA5C6BA093A5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79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3"/>
          <p:cNvSpPr>
            <a:spLocks noGrp="1"/>
          </p:cNvSpPr>
          <p:nvPr>
            <p:ph type="body" sz="half" idx="2"/>
          </p:nvPr>
        </p:nvSpPr>
        <p:spPr>
          <a:xfrm>
            <a:off x="928688" y="5072063"/>
            <a:ext cx="7334250" cy="338137"/>
          </a:xfrm>
          <a:solidFill>
            <a:schemeClr val="accent1">
              <a:alpha val="14902"/>
            </a:schemeClr>
          </a:solidFill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uk-UA" altLang="uk-UA" i="1" smtClean="0"/>
              <a:t>Рис.1  Оцінка поточної дебіторської заборгованості</a:t>
            </a:r>
            <a:endParaRPr lang="ru-RU" altLang="uk-UA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graphicFrame>
        <p:nvGraphicFramePr>
          <p:cNvPr id="15364" name="Object 1"/>
          <p:cNvGraphicFramePr>
            <a:graphicFrameLocks noChangeAspect="1"/>
          </p:cNvGraphicFramePr>
          <p:nvPr/>
        </p:nvGraphicFramePr>
        <p:xfrm>
          <a:off x="214313" y="2000250"/>
          <a:ext cx="8715375" cy="235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icture" r:id="rId3" imgW="5038725" imgH="1314450" progId="Word.Picture.8">
                  <p:embed/>
                </p:oleObj>
              </mc:Choice>
              <mc:Fallback>
                <p:oleObj name="Picture" r:id="rId3" imgW="5038725" imgH="131445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2000250"/>
                        <a:ext cx="8715375" cy="23574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Прямоугольник 6"/>
          <p:cNvSpPr>
            <a:spLocks noChangeArrowheads="1"/>
          </p:cNvSpPr>
          <p:nvPr/>
        </p:nvSpPr>
        <p:spPr bwMode="auto">
          <a:xfrm>
            <a:off x="428625" y="285750"/>
            <a:ext cx="83581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uk-UA" sz="2000">
                <a:latin typeface="Calibri" panose="020F0502020204030204" pitchFamily="34" charset="0"/>
              </a:rPr>
              <a:t>Дебіторська заборгованість як складова елементу фінансової звітності активу має визнаватися і відображатися у звітності в сумі, яка визначається з урахуванням оцінки дебіторської заборгованості в поточному </a:t>
            </a:r>
            <a:br>
              <a:rPr lang="uk-UA" altLang="uk-UA" sz="2000">
                <a:latin typeface="Calibri" panose="020F0502020204030204" pitchFamily="34" charset="0"/>
              </a:rPr>
            </a:br>
            <a:r>
              <a:rPr lang="uk-UA" altLang="uk-UA" sz="2000">
                <a:latin typeface="Calibri" panose="020F0502020204030204" pitchFamily="34" charset="0"/>
              </a:rPr>
              <a:t>обліку (рис. 1)</a:t>
            </a:r>
            <a:endParaRPr lang="ru-RU" altLang="uk-UA" sz="2000">
              <a:latin typeface="Calibri" panose="020F0502020204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96CB8A-5CF3-4F22-A995-FA0065F0845A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14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eaLnBrk="1" hangingPunct="1"/>
            <a:r>
              <a:rPr lang="uk-UA" altLang="uk-UA" sz="2400" smtClean="0"/>
              <a:t>Основними джерелами інформації для контролю розрахункових відносин з покупцями і замовниками слугують первинні документи з обліку розрахунків (табл.1 ).</a:t>
            </a:r>
            <a:endParaRPr lang="ru-RU" altLang="uk-UA" sz="24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38" y="2143125"/>
          <a:ext cx="7858125" cy="4143375"/>
        </p:xfrm>
        <a:graphic>
          <a:graphicData uri="http://schemas.openxmlformats.org/drawingml/2006/table">
            <a:tbl>
              <a:tblPr/>
              <a:tblGrid>
                <a:gridCol w="2872038"/>
                <a:gridCol w="4986087"/>
              </a:tblGrid>
              <a:tr h="67766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uk-UA" sz="800" i="1" spc="-2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45021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Розрахунки </a:t>
                      </a:r>
                      <a:r>
                        <a:rPr lang="uk-UA" sz="1600" i="1" spc="-2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 вітчизняними покупцями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uk-UA" sz="1600" i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45021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Розрахунки </a:t>
                      </a:r>
                      <a:r>
                        <a:rPr lang="uk-UA" sz="16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 іноземними покупцями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5229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Виникнення заборгованості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4787">
                <a:tc>
                  <a:txBody>
                    <a:bodyPr/>
                    <a:lstStyle/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накладні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рахунки-фактури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рахунки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spc="-3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акти прийнятих робіт, наданих послуг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податкові накладні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spc="-2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товарно-транспортні накладні (ТМ-1)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товарні накладні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uk-UA" sz="1600" spc="-4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комерційні документи (рахунки-фактури – </a:t>
                      </a:r>
                      <a:r>
                        <a:rPr lang="uk-UA" sz="1600" spc="-4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invoice</a:t>
                      </a:r>
                      <a:r>
                        <a:rPr lang="uk-UA" sz="1600" spc="-4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транспортні накладні (CMR – залізнична накладна, 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авіанакладна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коносамент, товарно-транспортна накладна, пакувальні листи)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uk-UA" sz="1600" spc="-3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платіжні документи на перерахування сум митних платежів та інших податків на рахунки митних установ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 розрахунки бухгалтерії про наявність курсових різниць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5229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Погашення заборгованості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461">
                <a:tc>
                  <a:txBody>
                    <a:bodyPr/>
                    <a:lstStyle/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Виписки банку, ПКО, векселі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Виписки банку, векселі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6407" name="Rectangle 1"/>
          <p:cNvSpPr>
            <a:spLocks noChangeArrowheads="1"/>
          </p:cNvSpPr>
          <p:nvPr/>
        </p:nvSpPr>
        <p:spPr bwMode="auto">
          <a:xfrm>
            <a:off x="285750" y="1571625"/>
            <a:ext cx="8234363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0" anchor="ctr">
            <a:spAutoFit/>
          </a:bodyPr>
          <a:lstStyle>
            <a:lvl1pPr indent="450850" eaLnBrk="0" hangingPunct="0"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uk-UA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  Документування розрахунків з покупцями та замовниками</a:t>
            </a:r>
            <a:endParaRPr lang="uk-UA" altLang="uk-UA" sz="2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altLang="uk-UA" sz="2000">
              <a:latin typeface="Calibri" panose="020F0502020204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13714E-2EDA-4B0C-854E-EA16DCB09C7E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15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Текст 2"/>
          <p:cNvSpPr>
            <a:spLocks noGrp="1"/>
          </p:cNvSpPr>
          <p:nvPr>
            <p:ph type="body" idx="1"/>
          </p:nvPr>
        </p:nvSpPr>
        <p:spPr>
          <a:xfrm>
            <a:off x="214313" y="1357313"/>
            <a:ext cx="8501062" cy="3929062"/>
          </a:xfrm>
          <a:solidFill>
            <a:schemeClr val="bg1"/>
          </a:solidFill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2800" dirty="0" smtClean="0">
                <a:solidFill>
                  <a:schemeClr val="tx1"/>
                </a:solidFill>
              </a:rPr>
              <a:t>це резерв, який створюється з метою покриття у майбутньому безнадійної дебіторської заборгованості. Він коригує дебіторську заборгованість до її чистої реалізаційної вартості, дозволяє підприємству показати, що відповідна сума не може бути стягнута з дебіторів. Таким чином, в умовах ризику неплатоспроможності покупців, підприємство попереджає виникнення втрат від сумнівної дебіторської заборгованості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428625" y="285750"/>
            <a:ext cx="85010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uk-UA" sz="4400" i="1" u="sng">
                <a:latin typeface="Calibri" panose="020F0502020204030204" pitchFamily="34" charset="0"/>
              </a:rPr>
              <a:t>Резерв сумнівних боргів</a:t>
            </a:r>
            <a:r>
              <a:rPr lang="uk-UA" altLang="uk-UA" sz="4400" u="sng">
                <a:latin typeface="Calibri" panose="020F0502020204030204" pitchFamily="34" charset="0"/>
              </a:rPr>
              <a:t> </a:t>
            </a:r>
            <a:endParaRPr lang="ru-RU" altLang="uk-UA" sz="4400" u="sng">
              <a:latin typeface="Calibri" panose="020F0502020204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FC28F7-B048-4539-A5C0-D6A5E1631F6A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16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20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     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сумнівних боргів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сума, яка визначається оціночним шляхом на підставі аналізу дебіторської заборгованості підприємства та зменшує вартість дебіторської заборгованості в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балансі.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69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 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 сумнівних боргів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обачна і достовірна оцінка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як частина її може бути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 підприємству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погашена й по факту актив відсутній. Разом з тим,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оцінка фінансового результату (прибутку/збитку)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945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3"/>
          <p:cNvSpPr>
            <a:spLocks noGrp="1"/>
          </p:cNvSpPr>
          <p:nvPr>
            <p:ph sz="quarter" idx="1"/>
          </p:nvPr>
        </p:nvSpPr>
        <p:spPr>
          <a:xfrm>
            <a:off x="385763" y="2273300"/>
            <a:ext cx="8472487" cy="1941513"/>
          </a:xfrm>
        </p:spPr>
        <p:txBody>
          <a:bodyPr/>
          <a:lstStyle/>
          <a:p>
            <a:pPr algn="just" eaLnBrk="1" hangingPunct="1"/>
            <a:r>
              <a:rPr lang="uk-UA" altLang="uk-UA" sz="3600" b="1" u="sng" smtClean="0"/>
              <a:t>Запам’ятайте!</a:t>
            </a:r>
            <a:r>
              <a:rPr lang="uk-UA" altLang="uk-UA" sz="3600" b="1" smtClean="0"/>
              <a:t> </a:t>
            </a:r>
            <a:r>
              <a:rPr lang="uk-UA" altLang="uk-UA" sz="3600" smtClean="0"/>
              <a:t>Резерв сумнівних боргів нараховується тільки для сумнівної дебіторської заборгованості</a:t>
            </a:r>
            <a:endParaRPr lang="ru-RU" altLang="uk-UA" sz="3600" b="1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FF99D2-1886-4D4B-ACAD-4703F4AFF618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19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8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29540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 база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ПКУ – Податковий кодекс України від 02.12.2010 р. № 2755-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КпАП – Кодекс про адміністративні правопорушення від 07.12.84 р. № 8073-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про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бухоблік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Закон України "Про бухгалтерський облік та фінансову звітність в Україні" від 16.07.99 р. № 996-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НП(С)БО 1 – Національне положення (стандарт) бухгалтерського обліку 1 "Загальні вимоги до фінансової звітності", затверджене наказом Мінфіну від 07.02.2013 р. 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73.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П(С)БО 10 – Положення (стандарт) бухгалтерського обліку 10 "Дебіторська заборгованість", затверджене наказом Мінфіну від 08.10.99 р. 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237.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П(С)БО 25 – Положення (стандарт) бухгалтерського обліку 25 "Фінансовий звіт суб'єкта малого підприємництва", затверджене наказом Мінфіну від 25.02.2000 р. 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39.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Методрекомендації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635 – Методичні рекомендації щодо облікової політики підприємства, затверджені наказом Мінфіну від 27.06.2013 р. № 635.</a:t>
            </a:r>
          </a:p>
        </p:txBody>
      </p:sp>
    </p:spTree>
    <p:extLst>
      <p:ext uri="{BB962C8B-B14F-4D97-AF65-F5344CB8AC3E}">
        <p14:creationId xmlns:p14="http://schemas.microsoft.com/office/powerpoint/2010/main" val="1559328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214313"/>
            <a:ext cx="8013700" cy="922337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800" dirty="0" smtClean="0"/>
              <a:t>Класифікація поточної дебіторської заборгованості за можливістю погашення </a:t>
            </a:r>
            <a:endParaRPr lang="ru-RU" sz="28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28625" y="1214438"/>
          <a:ext cx="8313738" cy="542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icture" r:id="rId3" imgW="4677156" imgH="3220212" progId="Word.Picture.8">
                  <p:embed/>
                </p:oleObj>
              </mc:Choice>
              <mc:Fallback>
                <p:oleObj name="Picture" r:id="rId3" imgW="4677156" imgH="3220212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214438"/>
                        <a:ext cx="8313738" cy="54292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6CD5B0-60FB-4061-9ECF-716FC6445359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20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15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1543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П(С)БО 10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«Дебіторська заборгованість» передбачає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методи розрахунку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РСБ: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«абсолютної суми»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з використанням коефіцієнта сумнівності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141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981200"/>
            <a:ext cx="8763000" cy="114300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сумнівності розраховується одним із трьох способів:</a:t>
            </a: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3200400"/>
            <a:ext cx="8229600" cy="3581400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питомої ваги в чистому доході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«середньої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питомої ваги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Головне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 політику обраний метод розрахунку РСБ, а в разі необхідності — і спосіб визначення коефіцієнта.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06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«абсолютної суми»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19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Ґрунтується на аналізі 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платоспроможності кожного конкретного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дебітора. Ключовим моментом для такого аналізу будуть чітко визначені та зафіксовані в наказі про облікову політику тимчасові 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сумнівним боргом. </a:t>
            </a:r>
            <a:r>
              <a:rPr lang="uk-UA" dirty="0" smtClean="0"/>
              <a:t>Сумнівна заборгованість окремих дебіторів, виявлена на основі такого аналізу, підсумовується. Отриманий показник і буде сумою РСБ.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142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057400"/>
            <a:ext cx="8610600" cy="5181600"/>
          </a:xfrm>
        </p:spPr>
        <p:txBody>
          <a:bodyPr>
            <a:normAutofit fontScale="40000" lnSpcReduction="20000"/>
          </a:bodyPr>
          <a:lstStyle/>
          <a:p>
            <a:pPr marL="0" indent="0" algn="just" fontAlgn="base">
              <a:buNone/>
            </a:pPr>
            <a:r>
              <a:rPr lang="ru-RU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 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31.03.2017 р. в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значиться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ТОВ «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Квіточка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60000 грн. (оплату прострочено на 15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CLUMBA (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Англія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GBP (оплату прострочено на 40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ТОВ «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Ягідка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30000 грн. (оплату прострочено на 80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Приймемо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31.03.2017 р.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 33,78 грн./GBP.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31.03.2017 р.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93378 грн. (60000 грн. + 100 GBP х 33,78 грн./GBP + 30000 грн</a:t>
            </a:r>
            <a:r>
              <a:rPr lang="ru-RU" sz="5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5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облікову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прописано,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класифікується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сумнівна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оплата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контрагента не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надійшла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установленої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</a:t>
            </a:r>
            <a:r>
              <a:rPr lang="ru-RU" sz="5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58254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4800600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нашому випадку цьому критерію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>
              <a:buFont typeface="Times New Roman" panose="02020603050405020304" pitchFamily="18" charset="0"/>
              <a:buChar char="‾"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«Ягідка» у сумі 30000 грн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algn="just" fontAlgn="base">
              <a:buFont typeface="Times New Roman" panose="02020603050405020304" pitchFamily="18" charset="0"/>
              <a:buChar char="‾"/>
            </a:pP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CLUMBA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Англія) у сумі 100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GBP.</a:t>
            </a:r>
          </a:p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Зверніть увагу: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перед нерезидентом, виражена в іноземній валюті, належить до монетарної статті балансу і підлягає перерахунку на дату балансу і на дату здійснення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госпоперації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п. 8 П(С)БО 21 «Вплив змін валютних курсів»).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 на рахунку 38 обліковуються операції виключно в національній валюті. </a:t>
            </a: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3378 грн. (100 GBP х 33,78 грн./GBP).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8051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 заборгованість обліковується </a:t>
            </a:r>
            <a:r>
              <a:rPr lang="uk-U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дату балансу 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чистою вартістю реалізації, то резерв, створений під заборгованість нерезидента, виражену в іноземній валюті, доведеться коригувати на кожну дату балансу у зв’язку з коливаннями курсу валют.</a:t>
            </a:r>
          </a:p>
          <a:p>
            <a:pPr marL="0" indent="0" algn="just" fontAlgn="base">
              <a:buNone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на дату балансу (31.03.2017 р.) в обліку підприємства нараховуємо РСБ у сумі заборгованості 33378 грн., що складається із заборгованостей:</a:t>
            </a:r>
          </a:p>
          <a:p>
            <a:pPr algn="just" fontAlgn="base">
              <a:buFont typeface="Times New Roman" panose="02020603050405020304" pitchFamily="18" charset="0"/>
              <a:buChar char="‾"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 «Ягідка» — у сумі 30000 грн.;</a:t>
            </a:r>
          </a:p>
          <a:p>
            <a:pPr algn="just" fontAlgn="base">
              <a:buFont typeface="Times New Roman" panose="02020603050405020304" pitchFamily="18" charset="0"/>
              <a:buChar char="‾"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CLUMBA (Англія) — у сумі 3378,20 грн.</a:t>
            </a:r>
          </a:p>
        </p:txBody>
      </p:sp>
    </p:spTree>
    <p:extLst>
      <p:ext uri="{BB962C8B-B14F-4D97-AF65-F5344CB8AC3E}">
        <p14:creationId xmlns:p14="http://schemas.microsoft.com/office/powerpoint/2010/main" val="2574793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Спосіб «питомої ваги в чистому доході».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 спосіб передбачає визначення питомої ваги безнадійних боргів у сумі чистого доходу від реалізації продукції (товарів, робіт, послуг) на умовах подальшої оплати за період спостереження (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Увага!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Один з показників такого розрахунку — величина чистого доходу 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реалізації продукції (товарів, робіт, послуг).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Тому такий спосіб розрахунку застосовний тільки до РСБ за заборгованістю за реалізовану продукцію, товари, роботи, послуги.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469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marL="0" indent="0" algn="r">
              <a:buNone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 Визначаємо РСБ за питомою вагою в чистому доході</a:t>
            </a:r>
          </a:p>
          <a:p>
            <a:pPr marL="0" indent="0" algn="r">
              <a:buNone/>
            </a:pP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85854"/>
              </p:ext>
            </p:extLst>
          </p:nvPr>
        </p:nvGraphicFramePr>
        <p:xfrm>
          <a:off x="304800" y="2743200"/>
          <a:ext cx="8610600" cy="4056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5731"/>
                <a:gridCol w="6254869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спостереження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uk-UA" b="1" noProof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 правило, його приймають за три попередні роки. Хоча кількість попередніх періодів та їх тривалість підприємство може встановити самостійно</a:t>
                      </a:r>
                      <a:endParaRPr lang="uk-UA" b="1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 для розрахунку </a:t>
                      </a:r>
                      <a:r>
                        <a:rPr lang="uk-UA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=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БДЗ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: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ЧД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endParaRPr lang="uk-UA" sz="18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base"/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 </a:t>
                      </a:r>
                      <a:r>
                        <a:rPr lang="uk-UA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БДЗ</a:t>
                      </a:r>
                      <a:r>
                        <a:rPr lang="uk-UA" sz="1800" b="0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сума дебіторської заборгованості за продукцію, товари, роботи, послуги,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визнана безнадійною за період спостереження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грн.;</a:t>
                      </a:r>
                    </a:p>
                    <a:p>
                      <a:pPr fontAlgn="base"/>
                      <a:r>
                        <a:rPr lang="uk-UA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ЧД</a:t>
                      </a:r>
                      <a:r>
                        <a:rPr lang="uk-UA" sz="1800" b="0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чистий дохід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 реалізації продукції (товарів, робіт, послуг)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умовах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подальшої оплати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період спостереження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грн.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Формула для розрахунку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РСБ</a:t>
                      </a: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РСБ = К</a:t>
                      </a:r>
                      <a:r>
                        <a:rPr lang="ru-RU" sz="1800" b="1" i="0" kern="1200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х ЧД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fontAlgn="base"/>
                      <a:r>
                        <a:rPr lang="uk-UA" sz="1800" b="0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 ЧД — </a:t>
                      </a:r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чистий дохід </a:t>
                      </a:r>
                      <a:r>
                        <a:rPr lang="uk-UA" sz="1800" b="0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 реалізації продукції (товарів, робіт, послуг) </a:t>
                      </a:r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умовах </a:t>
                      </a:r>
                      <a:r>
                        <a:rPr lang="uk-UA" sz="1800" b="0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подальшої оплати за звітний період, грн.</a:t>
                      </a:r>
                    </a:p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70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8229600" cy="960438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розрахунку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РСБ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1.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Визначаємо 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 у 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періоді спостереження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робимо вибірку даних про:</a:t>
            </a:r>
          </a:p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суму дебіторської заборгованості, визнаної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безнадійною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величину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чистого доходу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реалізації продукції (товарів, робіт, послуг)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умовах подальшої оплати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 тільки ту частину чистого доходу, яку отримали від реалізації на умовах подальшої 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</a:t>
            </a:r>
            <a:r>
              <a:rPr lang="ru-RU" sz="2900" dirty="0" smtClean="0"/>
              <a:t>)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25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8" y="2143125"/>
            <a:ext cx="8929687" cy="1785938"/>
          </a:xfrm>
        </p:spPr>
        <p:txBody>
          <a:bodyPr rtlCol="0"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b="0" dirty="0" smtClean="0"/>
              <a:t>є певний період в часі, який вимірюється роками, місяцями, неділями, днями, часами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b="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313" y="1006475"/>
            <a:ext cx="27146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b="1" i="1" u="sng" cap="all" dirty="0">
                <a:latin typeface="+mj-lt"/>
                <a:ea typeface="+mj-ea"/>
                <a:cs typeface="+mj-cs"/>
              </a:rPr>
              <a:t>Строком</a:t>
            </a:r>
            <a:r>
              <a:rPr lang="uk-UA" sz="4000" u="sng" dirty="0">
                <a:latin typeface="+mn-lt"/>
              </a:rPr>
              <a:t> </a:t>
            </a:r>
            <a:endParaRPr lang="ru-RU" sz="4000" dirty="0"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080A3C8-6924-4096-AF1D-F7C99A2DE1FB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8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 величину чистого доходу за даними </a:t>
            </a:r>
            <a:r>
              <a:rPr lang="uk-UA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бухобліку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28600" y="2484437"/>
            <a:ext cx="8686800" cy="43735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загальному випадку, коли відсутні інші вирахування з доходу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704) та отримання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передоплат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відображають типовою кореспонденцією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31 —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681),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постоплатний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дохід можна визначити як різницю між оборотом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701, 702, 703 —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79 і оборотом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681 —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36 (без урахування ПДВ). Крім того, у загальному обсязі чистого доходу не враховують і роздрібний дохід (оборот за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702 —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79 у частині роздрібних продажів). В усіх інших випадках доведеться аналізувати показник чистого доходу «уручну» і обирати за ним суми 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постоплатою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612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коефіцієнт сумнівності пораховано, визначаємо за відповідний звітний період величину резерву за формулою (див. табл. 1).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У п. 8 П(С)БО 10 зазначено, що за цим методом РСБ розраховується «множенням суми залишку дебіторської заборгованості на початок періоду на коефіцієнт сумнівності». Але </a:t>
            </a:r>
            <a:r>
              <a:rPr lang="uk-UA" dirty="0" smtClean="0"/>
              <a:t>при розрахунку РСБ коефіцієнт сумнівності множать </a:t>
            </a:r>
            <a:r>
              <a:rPr lang="uk-UA" b="1" dirty="0" smtClean="0"/>
              <a:t>на суму чистого доходу </a:t>
            </a:r>
            <a:r>
              <a:rPr lang="uk-UA" dirty="0" smtClean="0"/>
              <a:t>від реалізації продукції (товарів, робіт, послуг) </a:t>
            </a:r>
            <a:r>
              <a:rPr lang="uk-UA" b="1" dirty="0" smtClean="0"/>
              <a:t>на умовах </a:t>
            </a:r>
            <a:r>
              <a:rPr lang="uk-UA" dirty="0" err="1" smtClean="0"/>
              <a:t>постоплати</a:t>
            </a:r>
            <a:r>
              <a:rPr lang="uk-UA" dirty="0" smtClean="0"/>
              <a:t> </a:t>
            </a:r>
            <a:r>
              <a:rPr lang="uk-UA" b="1" dirty="0" smtClean="0"/>
              <a:t>за звітний період</a:t>
            </a:r>
            <a:r>
              <a:rPr lang="uk-UA" dirty="0" smtClean="0"/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7731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Чистий дохід від реалізації товарів ТОВ «Білочка» на умовах подальшої оплати за 1 квартал 2017 року становив 100000 грн.</a:t>
            </a: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Залишок РСБ на 01.01.2017 р. становить</a:t>
            </a:r>
            <a:b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5000 грн.</a:t>
            </a: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коефіцієнта сумнівності бухгалтер використовує дані за попередні три квартали. Вихідні дані для розрахунку РСБ наведено в табл. 2.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22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0" y="1828800"/>
            <a:ext cx="7086600" cy="1219200"/>
          </a:xfrm>
        </p:spPr>
        <p:txBody>
          <a:bodyPr/>
          <a:lstStyle/>
          <a:p>
            <a:pPr marL="0" indent="0" algn="r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РСБ методом 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ваги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781298"/>
              </p:ext>
            </p:extLst>
          </p:nvPr>
        </p:nvGraphicFramePr>
        <p:xfrm>
          <a:off x="228600" y="2895600"/>
          <a:ext cx="8686800" cy="3726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6400"/>
                <a:gridCol w="3276600"/>
                <a:gridCol w="3733800"/>
              </a:tblGrid>
              <a:tr h="1294612"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спостереження (квартал)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Чистий дохід від реалізації продукції (товарів, робіт, послуг) на умовах подальшої оплати, грн.</a:t>
                      </a:r>
                      <a:endParaRPr lang="uk-UA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Сума дебіторської заборгованості за продукцію (товари, роботи, послуги), визнаної безнадійною, грн</a:t>
                      </a:r>
                      <a:endParaRPr lang="uk-UA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97099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квартал 2016 року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</a:rPr>
                        <a:t>150000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</a:rPr>
                        <a:t>20000</a:t>
                      </a:r>
                    </a:p>
                  </a:txBody>
                  <a:tcPr marL="16625" marR="16625" marT="16625" marB="16625"/>
                </a:tc>
              </a:tr>
              <a:tr h="697099"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квартал 2016 року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700000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</a:rPr>
                        <a:t>—</a:t>
                      </a:r>
                    </a:p>
                  </a:txBody>
                  <a:tcPr marL="16625" marR="16625" marT="16625" marB="16625"/>
                </a:tc>
              </a:tr>
              <a:tr h="633725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</a:rPr>
                        <a:t>4 квартал 2016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200000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</a:rPr>
                        <a:t>1600</a:t>
                      </a:r>
                    </a:p>
                  </a:txBody>
                  <a:tcPr marL="16625" marR="16625" marT="16625" marB="16625"/>
                </a:tc>
              </a:tr>
              <a:tr h="403875">
                <a:tc>
                  <a:txBody>
                    <a:bodyPr/>
                    <a:lstStyle/>
                    <a:p>
                      <a:pPr algn="l" fontAlgn="base"/>
                      <a:r>
                        <a:rPr lang="uk-UA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</a:rPr>
                        <a:t>1050000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</a:rPr>
                        <a:t>21600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718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Розрахуємо коефіцієнт сумнівності за даними прикладу:</a:t>
            </a:r>
          </a:p>
          <a:p>
            <a:pPr marL="0" indent="0" algn="just">
              <a:buNone/>
            </a:pP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21600 : 1050000 = 0,02057143.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РСБ за 1 квартал 2017 року становить 2057,14 грн. (100000 грн. х 0,02057143).</a:t>
            </a: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</a:t>
            </a: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використанні цього методу РСБ на кінець звітного періоду (кварталу, року) визначаємо сумуванням створеного за звітний період (квартал, рік) резерву та залишку РСБ на початок періоду (кварталу, року).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92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255837"/>
            <a:ext cx="84582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умовами прикладу залишок РСБ на початок 1 кварталу 2017 року становить 5000 грн., а з урахуванням цього залишку величина РСБ на 31.03.2017 р. дорівнюватиме 7057,14 грн. (5000 грн. + 2057,14 грн.).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4735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 РСБ цим способом можна щомісячно. При цьому до чистого доходу звітного місяця застосовують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визначений з урахуванням визнаної безнадійної дебіторської заборгованості за минулий рік. Отримана сума буде щомісяця збільшувати залишок РСБ.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забудьте (!) правило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РСБ на дату балансу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ту саму дату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383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55837"/>
            <a:ext cx="8229600" cy="4144963"/>
          </a:xfrm>
        </p:spPr>
        <p:txBody>
          <a:bodyPr/>
          <a:lstStyle/>
          <a:p>
            <a:pPr marL="0" indent="0" algn="just">
              <a:buNone/>
            </a:pPr>
            <a:r>
              <a:rPr lang="uk-UA" i="1" dirty="0"/>
              <a:t>2. </a:t>
            </a:r>
            <a:r>
              <a:rPr lang="uk-UA" b="1" i="1" dirty="0"/>
              <a:t>Спосіб «класифікації </a:t>
            </a:r>
            <a:r>
              <a:rPr lang="uk-UA" b="1" i="1" dirty="0" err="1"/>
              <a:t>дебіторки</a:t>
            </a:r>
            <a:r>
              <a:rPr lang="uk-UA" b="1" i="1" dirty="0"/>
              <a:t>».</a:t>
            </a:r>
            <a:r>
              <a:rPr lang="uk-UA" i="1" dirty="0"/>
              <a:t> </a:t>
            </a:r>
            <a:r>
              <a:rPr lang="uk-UA" dirty="0"/>
              <a:t>Цей спосіб заснований на класифікації дебіторської заборгованості </a:t>
            </a:r>
            <a:r>
              <a:rPr lang="uk-UA" b="1" dirty="0"/>
              <a:t>за строками непогашення </a:t>
            </a:r>
            <a:r>
              <a:rPr lang="uk-UA" dirty="0"/>
              <a:t>та передбачає два варіанти розрахунку коефіцієнта </a:t>
            </a:r>
            <a:r>
              <a:rPr lang="uk-UA" dirty="0" smtClean="0"/>
              <a:t>сумнівності </a:t>
            </a:r>
            <a:br>
              <a:rPr lang="uk-UA" dirty="0" smtClean="0"/>
            </a:br>
            <a:r>
              <a:rPr lang="uk-UA" dirty="0" smtClean="0"/>
              <a:t>(</a:t>
            </a:r>
            <a:r>
              <a:rPr lang="uk-UA" i="1" dirty="0" smtClean="0"/>
              <a:t>див. табл. 3</a:t>
            </a:r>
            <a:r>
              <a:rPr lang="uk-UA" dirty="0" smtClean="0"/>
              <a:t>).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6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6200" y="1600200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РСБ методом «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дебіторки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184961"/>
              </p:ext>
            </p:extLst>
          </p:nvPr>
        </p:nvGraphicFramePr>
        <p:xfrm>
          <a:off x="152400" y="2819400"/>
          <a:ext cx="8763000" cy="37895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3648"/>
                <a:gridCol w="6789352"/>
              </a:tblGrid>
              <a:tr h="838200">
                <a:tc>
                  <a:txBody>
                    <a:bodyPr/>
                    <a:lstStyle/>
                    <a:p>
                      <a:r>
                        <a:rPr lang="uk-UA" sz="19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спостереження</a:t>
                      </a:r>
                      <a:endParaRPr lang="uk-UA" sz="19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900" b="1" kern="12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 само, як і за «методом питомої ваги», період спостереження підприємство встановлює на власний розсуд</a:t>
                      </a:r>
                      <a:endParaRPr lang="uk-UA" sz="1900" b="1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36909">
                <a:tc rowSpan="2">
                  <a:txBody>
                    <a:bodyPr/>
                    <a:lstStyle/>
                    <a:p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 для розрахунку</a:t>
                      </a:r>
                      <a:r>
                        <a:rPr lang="uk-UA" sz="18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8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uk-UA" sz="1800" b="1" kern="1200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свою чергу, для кожної з груп, виходячи з фактичної суми безнадійної дебіторської заборгованості, стандарт пропонує два варіанти розрахунку </a:t>
                      </a: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(див. приклади 1 і 2 з додатка до П(С)БО 10).</a:t>
                      </a:r>
                    </a:p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Перший варіант ( приклад 1 з додатка до П(С)БО 10) базується на розрахунку питомої ваги списаної безнадійної заборгованості в сумі дебіторської заборгованості на кінець попереднього місяця.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4993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endParaRPr lang="uk-UA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endParaRPr lang="uk-UA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endParaRPr lang="uk-UA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836917"/>
            <a:ext cx="2283426" cy="79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6080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33514"/>
              </p:ext>
            </p:extLst>
          </p:nvPr>
        </p:nvGraphicFramePr>
        <p:xfrm>
          <a:off x="304800" y="2209800"/>
          <a:ext cx="8458200" cy="426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1183"/>
                <a:gridCol w="6187017"/>
              </a:tblGrid>
              <a:tr h="2601951">
                <a:tc rowSpan="2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 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БДЗ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— фактично списана безнадійна дебіторська заборгованість відповідної групи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тий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місяць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обраного для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спостереження періоду,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грн.;</a:t>
                      </a:r>
                    </a:p>
                    <a:p>
                      <a:pPr fontAlgn="base"/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ДЗп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— сальдо дебіторської заборгованості відповідної групи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початок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 місяця (кінець попереднього)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обраного для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спостереження періоду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грн.;</a:t>
                      </a:r>
                    </a:p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кількість місяців в обраному для спостереження періоді</a:t>
                      </a:r>
                    </a:p>
                    <a:p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6524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Другий варіант ( приклад 2 з додатка до П(С)БО 10) визначення коефіцієнта сумнівності ґрунтується на розрахунку середньої питомої ваги безнадійної заборгованості у складі дебіторської заборгованості.</a:t>
                      </a:r>
                    </a:p>
                    <a:p>
                      <a:pPr algn="ctr" fontAlgn="base"/>
                      <a:r>
                        <a:rPr lang="uk-UA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= ∑</a:t>
                      </a:r>
                      <a:r>
                        <a:rPr lang="uk-UA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БДЗі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∑</a:t>
                      </a:r>
                      <a:r>
                        <a:rPr lang="uk-UA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ДЗпі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859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1714500"/>
            <a:ext cx="8358188" cy="2357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0" dirty="0" smtClean="0"/>
              <a:t>є певний період, момент в часі, який визначається календарною датою або вказівкою на подію, яке неминуче повинно наступити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88" y="1068388"/>
            <a:ext cx="2520950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u="sng" cap="all" dirty="0">
                <a:latin typeface="+mj-lt"/>
                <a:ea typeface="+mj-ea"/>
                <a:cs typeface="+mj-cs"/>
              </a:rPr>
              <a:t>Терміном</a:t>
            </a:r>
            <a:r>
              <a:rPr lang="en-US" sz="3600" b="1" i="1" u="sng" cap="all" dirty="0">
                <a:latin typeface="+mj-lt"/>
                <a:ea typeface="+mj-ea"/>
                <a:cs typeface="+mj-cs"/>
              </a:rPr>
              <a:t> </a:t>
            </a:r>
            <a:endParaRPr lang="ru-RU" sz="3600" b="1" i="1" u="sng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4535AD-2593-4E78-A5AA-2DF0F7F48045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94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93603"/>
              </p:ext>
            </p:extLst>
          </p:nvPr>
        </p:nvGraphicFramePr>
        <p:xfrm>
          <a:off x="457200" y="2306320"/>
          <a:ext cx="8229600" cy="3632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l" fontAlgn="base"/>
                      <a:endParaRPr lang="uk-UA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 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БДЗі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сума фактично списаної безнадійної дебіторської заборгованості відповідної групи, що значилася у складі сальдо дебіторської заборгованості на дату балансу в періоді спостереження, грн.;</a:t>
                      </a:r>
                    </a:p>
                    <a:p>
                      <a:pPr algn="just" fontAlgn="base"/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ДЗпі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— сальдо дебіторської заборгованості відповідної групи на дату балансу в періоді спостереження, грн</a:t>
                      </a:r>
                      <a:endParaRPr lang="uk-UA" sz="1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effectLst/>
                        </a:rPr>
                        <a:t>Формула для розрахунку РСБ</a:t>
                      </a:r>
                      <a:endParaRPr lang="uk-UA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effectLst/>
                        </a:rPr>
                        <a:t>РСБ = </a:t>
                      </a:r>
                      <a:r>
                        <a:rPr lang="uk-UA" dirty="0" err="1">
                          <a:effectLst/>
                        </a:rPr>
                        <a:t>Кс</a:t>
                      </a:r>
                      <a:r>
                        <a:rPr lang="uk-UA" dirty="0">
                          <a:effectLst/>
                        </a:rPr>
                        <a:t> х </a:t>
                      </a:r>
                      <a:r>
                        <a:rPr lang="uk-UA" dirty="0" err="1">
                          <a:effectLst/>
                        </a:rPr>
                        <a:t>ДЗ</a:t>
                      </a:r>
                      <a:r>
                        <a:rPr lang="uk-UA" baseline="-25000" dirty="0" err="1">
                          <a:effectLst/>
                        </a:rPr>
                        <a:t>к</a:t>
                      </a:r>
                      <a:r>
                        <a:rPr lang="uk-UA" dirty="0">
                          <a:effectLst/>
                        </a:rPr>
                        <a:t>,</a:t>
                      </a:r>
                    </a:p>
                    <a:p>
                      <a:pPr algn="l" fontAlgn="base"/>
                      <a:r>
                        <a:rPr lang="uk-UA" dirty="0">
                          <a:effectLst/>
                        </a:rPr>
                        <a:t>де </a:t>
                      </a:r>
                      <a:r>
                        <a:rPr lang="uk-UA" dirty="0" err="1">
                          <a:effectLst/>
                        </a:rPr>
                        <a:t>ДЗ</a:t>
                      </a:r>
                      <a:r>
                        <a:rPr lang="uk-UA" baseline="-25000" dirty="0" err="1">
                          <a:effectLst/>
                        </a:rPr>
                        <a:t>к</a:t>
                      </a:r>
                      <a:r>
                        <a:rPr lang="uk-UA" dirty="0">
                          <a:effectLst/>
                        </a:rPr>
                        <a:t> — сальдо дебіторської заборгованості відповідної групи на кінець звітного періоду, грн.</a:t>
                      </a:r>
                      <a:endParaRPr lang="uk-UA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970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uk-UA" b="1" dirty="0"/>
              <a:t>Крок 1.</a:t>
            </a:r>
            <a:r>
              <a:rPr lang="uk-UA" dirty="0"/>
              <a:t> Перш за все, необхідно за </a:t>
            </a:r>
            <a:r>
              <a:rPr lang="uk-UA" b="1" dirty="0"/>
              <a:t>період спостереження </a:t>
            </a:r>
            <a:r>
              <a:rPr lang="uk-UA" dirty="0"/>
              <a:t>класифікувати дебіторську заборгованість за </a:t>
            </a:r>
            <a:r>
              <a:rPr lang="uk-UA" b="1" dirty="0"/>
              <a:t>строками непогашення</a:t>
            </a:r>
            <a:r>
              <a:rPr lang="uk-UA" dirty="0"/>
              <a:t>. Як правило, орієнтуємося на класифікацію дебіторської заборгованості, наведену в розділі </a:t>
            </a:r>
            <a:r>
              <a:rPr lang="en-US" dirty="0"/>
              <a:t>IX «</a:t>
            </a:r>
            <a:r>
              <a:rPr lang="uk-UA" dirty="0"/>
              <a:t>Дебіторська заборгованість» Приміток до річної фінансової звітності (форма № 5), а саме </a:t>
            </a:r>
            <a:r>
              <a:rPr lang="uk-UA" b="1" dirty="0"/>
              <a:t>непогашення заборгованості у строк</a:t>
            </a:r>
            <a:r>
              <a:rPr lang="uk-UA" dirty="0"/>
              <a:t>:</a:t>
            </a:r>
          </a:p>
          <a:p>
            <a:pPr fontAlgn="base"/>
            <a:r>
              <a:rPr lang="uk-UA" dirty="0"/>
              <a:t>1 група — до 12 місяців;</a:t>
            </a:r>
          </a:p>
          <a:p>
            <a:pPr fontAlgn="base"/>
            <a:r>
              <a:rPr lang="uk-UA" dirty="0"/>
              <a:t>2 група — від 12 до 18 місяців;</a:t>
            </a:r>
          </a:p>
          <a:p>
            <a:pPr fontAlgn="base"/>
            <a:r>
              <a:rPr lang="uk-UA" dirty="0"/>
              <a:t>3 група — від 18 до 36 місяців.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142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Розраховуємо розмір РСБ шляхом множення коефіцієнта сумнівності на залишок заборгованості в кожній групі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дату балансу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Причому формула розрахунку РСБ однакова незалежно від обраного варіанту розрахунку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95990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3.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визначає величину РСБ із застосуванням коефіцієнта сумнівності на основі класифікації дебіторської заборгованості за строками непогашення, зазначеними в розділі ІХ форми № 5.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Сальдо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дебіторської заборгованості на 31.03.2017 р. за строками її непогашення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становило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base">
              <a:buNone/>
            </a:pPr>
            <a:endParaRPr lang="ru-RU" sz="21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Ідеться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погашена в установлений договором строк, а не про всю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дебіторську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зависла за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36.</a:t>
            </a:r>
            <a:endParaRPr lang="uk-UA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8860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група — 8600 грн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група — 72000 грн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група — 230000 грн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Залишок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РСБ на 31.12.2016 р. — 5000 грн. Для розрахунку коефіцієнта сумнівності підприємством обраний період спостереження останні півроку (жовтень — грудень 2016 року і січень — березень 2017 року). Вихідні дані для розрахунку РСБ наведено в табл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5442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676400"/>
            <a:ext cx="8229600" cy="1295400"/>
          </a:xfrm>
        </p:spPr>
        <p:txBody>
          <a:bodyPr>
            <a:normAutofit/>
          </a:bodyPr>
          <a:lstStyle/>
          <a:p>
            <a:pPr algn="r"/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РСБ методом «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дебіторської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7032"/>
              </p:ext>
            </p:extLst>
          </p:nvPr>
        </p:nvGraphicFramePr>
        <p:xfrm>
          <a:off x="228601" y="3065090"/>
          <a:ext cx="8686797" cy="3335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199"/>
                <a:gridCol w="1262743"/>
                <a:gridCol w="1240971"/>
                <a:gridCol w="1240971"/>
                <a:gridCol w="1240971"/>
                <a:gridCol w="1240971"/>
                <a:gridCol w="1240971"/>
              </a:tblGrid>
              <a:tr h="1006356">
                <a:tc rowSpan="2"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Місяць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Фактично списана безнадійна дебіторська заборгованість за місяць, грн.</a:t>
                      </a:r>
                      <a:endParaRPr lang="uk-UA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uk-UA" sz="1800" b="1" i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Сальдо дебіторської заборгова-ності на початок місяця, грн.</a:t>
                      </a:r>
                      <a:endParaRPr lang="uk-UA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08133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1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2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3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1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2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3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  <a:tr h="640407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Жовтень 2016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65000</a:t>
                      </a:r>
                    </a:p>
                  </a:txBody>
                  <a:tcPr marL="16625" marR="16625" marT="16625" marB="16625"/>
                </a:tc>
              </a:tr>
              <a:tr h="640407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Листопад 2016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134500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133000</a:t>
                      </a:r>
                    </a:p>
                  </a:txBody>
                  <a:tcPr marL="16625" marR="16625" marT="16625" marB="16625"/>
                </a:tc>
              </a:tr>
              <a:tr h="640407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Грудень 2016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632000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72000</a:t>
                      </a: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8775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086257"/>
              </p:ext>
            </p:extLst>
          </p:nvPr>
        </p:nvGraphicFramePr>
        <p:xfrm>
          <a:off x="381000" y="2133600"/>
          <a:ext cx="8229599" cy="2116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Січень 2017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Лютий 2017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Березень 2017 року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1233500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1284000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605000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343400"/>
            <a:ext cx="8458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Розрахуємо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fontAlgn="base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(1000 : 11000 + 1800 : 632000 + 2000 : 126000) : 6 = 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0,018272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(2600 : 136000 + 7000 : 400000) : 6 =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0,00610294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(8000 : 72000 + 1000 : 179000) : 6 =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0,01945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8855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Таким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РСБ на 31.03.2017 р. становить: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8600 х 0,018272 + 72000 х 0,00610294 + 230000 х 0,01945 = 5070,05 (грн.).</a:t>
            </a:r>
          </a:p>
          <a:p>
            <a:pPr marL="0" indent="0" algn="just" fontAlgn="base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31.12.2016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РСБ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5000 грн., то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кварталу 2017 року бухгалтеру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донарахувати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70,05 грн. (5070,05 грн. - 5000 грн.).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85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marL="0" indent="0" algn="just" fontAlgn="base">
              <a:buNone/>
            </a:pPr>
            <a:r>
              <a:rPr lang="ru-RU" dirty="0" smtClean="0"/>
              <a:t>   </a:t>
            </a:r>
            <a:r>
              <a:rPr lang="ru-RU" dirty="0" err="1" smtClean="0"/>
              <a:t>Розрахуємо</a:t>
            </a:r>
            <a:r>
              <a:rPr lang="ru-RU" dirty="0" smtClean="0"/>
              <a:t> </a:t>
            </a:r>
            <a:r>
              <a:rPr lang="ru-RU" dirty="0"/>
              <a:t>РСБ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b="1" dirty="0"/>
              <a:t>К</a:t>
            </a:r>
            <a:r>
              <a:rPr lang="ru-RU" b="1" baseline="-25000" dirty="0"/>
              <a:t>с</a:t>
            </a:r>
            <a:r>
              <a:rPr lang="ru-RU" dirty="0"/>
              <a:t>, </a:t>
            </a:r>
            <a:r>
              <a:rPr lang="ru-RU" dirty="0" err="1"/>
              <a:t>розрахованого</a:t>
            </a:r>
            <a:r>
              <a:rPr lang="ru-RU" dirty="0"/>
              <a:t> за </a:t>
            </a:r>
            <a:r>
              <a:rPr lang="ru-RU" b="1" dirty="0"/>
              <a:t>другим </a:t>
            </a:r>
            <a:r>
              <a:rPr lang="ru-RU" b="1" dirty="0" err="1"/>
              <a:t>варіантом</a:t>
            </a:r>
            <a:r>
              <a:rPr lang="ru-RU" dirty="0"/>
              <a:t>. </a:t>
            </a:r>
            <a:r>
              <a:rPr lang="ru-RU" dirty="0" err="1"/>
              <a:t>Вихідні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беремо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, як у </a:t>
            </a:r>
            <a:r>
              <a:rPr lang="ru-RU" dirty="0" err="1"/>
              <a:t>розрахунку</a:t>
            </a:r>
            <a:r>
              <a:rPr lang="ru-RU" dirty="0"/>
              <a:t> К</a:t>
            </a:r>
            <a:r>
              <a:rPr lang="ru-RU" baseline="-25000" dirty="0"/>
              <a:t>с</a:t>
            </a:r>
            <a:r>
              <a:rPr lang="ru-RU" dirty="0"/>
              <a:t> першим </a:t>
            </a:r>
            <a:r>
              <a:rPr lang="ru-RU" dirty="0" err="1"/>
              <a:t>варіантом</a:t>
            </a:r>
            <a:r>
              <a:rPr lang="ru-RU" dirty="0"/>
              <a:t>.</a:t>
            </a:r>
          </a:p>
          <a:p>
            <a:pPr marL="0" indent="0" algn="just" fontAlgn="base">
              <a:buNone/>
            </a:pPr>
            <a:r>
              <a:rPr lang="ru-RU" dirty="0"/>
              <a:t>1 </a:t>
            </a:r>
            <a:r>
              <a:rPr lang="ru-RU" dirty="0" err="1"/>
              <a:t>група</a:t>
            </a:r>
            <a:r>
              <a:rPr lang="ru-RU" dirty="0"/>
              <a:t> — 4800 : 1233500 = 0,003891;</a:t>
            </a:r>
          </a:p>
          <a:p>
            <a:pPr marL="0" indent="0" algn="just" fontAlgn="base">
              <a:buNone/>
            </a:pPr>
            <a:r>
              <a:rPr lang="ru-RU" dirty="0"/>
              <a:t>2 </a:t>
            </a:r>
            <a:r>
              <a:rPr lang="ru-RU" dirty="0" err="1"/>
              <a:t>група</a:t>
            </a:r>
            <a:r>
              <a:rPr lang="ru-RU" dirty="0"/>
              <a:t> — 9600 : 1284000 = 0,007477;</a:t>
            </a:r>
          </a:p>
          <a:p>
            <a:pPr marL="0" indent="0" algn="just" fontAlgn="base">
              <a:buNone/>
            </a:pPr>
            <a:r>
              <a:rPr lang="ru-RU" dirty="0"/>
              <a:t>3 </a:t>
            </a:r>
            <a:r>
              <a:rPr lang="ru-RU" dirty="0" err="1"/>
              <a:t>група</a:t>
            </a:r>
            <a:r>
              <a:rPr lang="ru-RU" dirty="0"/>
              <a:t> — 9000 : 605000 = 0,014876.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911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 fontAlgn="base">
              <a:buNone/>
            </a:pPr>
            <a:r>
              <a:rPr lang="ru-RU" dirty="0" smtClean="0"/>
              <a:t>  Таким </a:t>
            </a:r>
            <a:r>
              <a:rPr lang="ru-RU" dirty="0"/>
              <a:t>чином, </a:t>
            </a:r>
            <a:r>
              <a:rPr lang="ru-RU" dirty="0" err="1"/>
              <a:t>розмір</a:t>
            </a:r>
            <a:r>
              <a:rPr lang="ru-RU" dirty="0"/>
              <a:t> РСБ на 31.03.2017 р. становить:</a:t>
            </a:r>
          </a:p>
          <a:p>
            <a:pPr marL="0" indent="0" algn="just" fontAlgn="base">
              <a:buNone/>
            </a:pPr>
            <a:r>
              <a:rPr lang="ru-RU" dirty="0"/>
              <a:t>8600 х 0,003891 + 72000 х 0,007477 + 230000 х 0,014876 = 3993,29 (грн.).</a:t>
            </a:r>
          </a:p>
          <a:p>
            <a:pPr marL="0" indent="0" algn="just" fontAlgn="base">
              <a:buNone/>
            </a:pPr>
            <a:r>
              <a:rPr lang="ru-RU" dirty="0" smtClean="0"/>
              <a:t> 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/>
              <a:t>на 31.12.2016 р. </a:t>
            </a:r>
            <a:r>
              <a:rPr lang="ru-RU" dirty="0" err="1"/>
              <a:t>залишок</a:t>
            </a:r>
            <a:r>
              <a:rPr lang="ru-RU" dirty="0"/>
              <a:t> РСБ в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становить 5000 грн., то за </a:t>
            </a:r>
            <a:r>
              <a:rPr lang="ru-RU" dirty="0" err="1"/>
              <a:t>підсумками</a:t>
            </a:r>
            <a:r>
              <a:rPr lang="ru-RU" dirty="0"/>
              <a:t> 1 кварталу 2017 року бухгалтеру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відкоригувати</a:t>
            </a:r>
            <a:r>
              <a:rPr lang="ru-RU" dirty="0"/>
              <a:t> (</a:t>
            </a:r>
            <a:r>
              <a:rPr lang="ru-RU" dirty="0" err="1"/>
              <a:t>зменшити</a:t>
            </a:r>
            <a:r>
              <a:rPr lang="ru-RU" dirty="0"/>
              <a:t>) сальдо за </a:t>
            </a:r>
            <a:r>
              <a:rPr lang="ru-RU" dirty="0" err="1"/>
              <a:t>рахунком</a:t>
            </a:r>
            <a:r>
              <a:rPr lang="ru-RU" dirty="0"/>
              <a:t> 38 на суму 1006,71 грн. (3993,29 грн. - 5000 грн.).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546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7772400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u="sng" dirty="0" smtClean="0"/>
              <a:t>Позовна давність  </a:t>
            </a:r>
            <a:endParaRPr lang="ru-RU" u="sng" dirty="0"/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>
          <a:xfrm>
            <a:off x="500063" y="3919538"/>
            <a:ext cx="7905750" cy="2295525"/>
          </a:xfrm>
        </p:spPr>
        <p:txBody>
          <a:bodyPr>
            <a:noAutofit/>
          </a:bodyPr>
          <a:lstStyle/>
          <a:p>
            <a:pPr algn="just" eaLnBrk="1" hangingPunct="1"/>
            <a:r>
              <a:rPr lang="uk-UA" altLang="uk-UA" sz="2800" dirty="0" smtClean="0">
                <a:solidFill>
                  <a:schemeClr val="tx1"/>
                </a:solidFill>
              </a:rPr>
              <a:t>це строк, в межах якого особа може звернутися в суд з вимогою про захист свого цивільного права або інтересу (ст. 256 ЦК). </a:t>
            </a:r>
          </a:p>
          <a:p>
            <a:pPr algn="just" eaLnBrk="1" hangingPunct="1"/>
            <a:endParaRPr lang="uk-UA" altLang="uk-UA" sz="2800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uk-UA" altLang="uk-UA" sz="2800" dirty="0" smtClean="0">
                <a:solidFill>
                  <a:schemeClr val="tx1"/>
                </a:solidFill>
              </a:rPr>
              <a:t>Позовна давність в новому цивільному законодавстві поділяється на загальну і спеціальну. Загальна позовна давність, як і раніше, встановлюється тривалістю в три роки (ст. 257 ЦК). Для окремих видів вимог законом може бути встановлена спеціальна позовна давність – скорочена або більш тривала у порівнянні з загальною позивною давністю</a:t>
            </a:r>
            <a:endParaRPr lang="ru-RU" altLang="uk-UA" sz="2800" dirty="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0DBC53-04C8-4778-9FB4-08A5B72CEBB6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56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962400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Спосіб «середньої питомої ваги».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визначення середньої питомої ваги списаної протягом періоду дебіторської заборгованості в сумі дебіторської заборгованості на початок відповідного періоду за попередні 3 — 5 років (див. табл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5).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728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676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5. Визначаємо РСБ способом «середньої питомої ваги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517966"/>
              </p:ext>
            </p:extLst>
          </p:nvPr>
        </p:nvGraphicFramePr>
        <p:xfrm>
          <a:off x="457200" y="2819400"/>
          <a:ext cx="8077200" cy="36114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/>
                <a:gridCol w="4038600"/>
              </a:tblGrid>
              <a:tr h="804471">
                <a:tc>
                  <a:txBody>
                    <a:bodyPr/>
                    <a:lstStyle/>
                    <a:p>
                      <a:pPr algn="l" fontAlgn="base"/>
                      <a:r>
                        <a:rPr lang="uk-UA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спостереження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спостереження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приймає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попередні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— 5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років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  <a:tr h="2700729">
                <a:tc>
                  <a:txBody>
                    <a:bodyPr/>
                    <a:lstStyle/>
                    <a:p>
                      <a:pPr algn="l" fontAlgn="base"/>
                      <a:r>
                        <a:rPr lang="uk-UA" noProof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 для розрахунку коефіцієнта сумнівності</a:t>
                      </a:r>
                      <a:endParaRPr lang="uk-UA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uk-UA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Визначають як частку від ділення суми списаної дебіторської заборгованості за обраний період на суму дебіторської заборгованості на початок кожного року в обраному періоді (див. </a:t>
                      </a:r>
                      <a:r>
                        <a:rPr lang="uk-UA" b="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лист Мінфіну від 05.06.2008 р. № 31-34000-20-25/21471</a:t>
                      </a:r>
                      <a:r>
                        <a:rPr lang="uk-UA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algn="l" fontAlgn="base"/>
                      <a:endParaRPr lang="uk-UA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r>
                        <a:rPr lang="uk-UA" sz="20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uk-UA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= ∑</a:t>
                      </a:r>
                      <a:r>
                        <a:rPr lang="uk-UA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БДЗ</a:t>
                      </a:r>
                      <a:r>
                        <a:rPr lang="uk-UA" sz="20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lang="uk-UA" sz="2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∑</a:t>
                      </a:r>
                      <a:r>
                        <a:rPr lang="uk-UA" sz="2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ДЗп</a:t>
                      </a:r>
                      <a:r>
                        <a:rPr lang="uk-UA" sz="20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lang="uk-UA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l" fontAlgn="base"/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0730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412935"/>
              </p:ext>
            </p:extLst>
          </p:nvPr>
        </p:nvGraphicFramePr>
        <p:xfrm>
          <a:off x="609600" y="2057400"/>
          <a:ext cx="7848600" cy="3965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300"/>
                <a:gridCol w="3924300"/>
              </a:tblGrid>
              <a:tr h="2167238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БДЗ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сума фактично списаної безнадійної дебіторської заборгованості, що значилася у складі сальдо дебіторської заборгованості на початок року в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періоді спостереження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грн.;</a:t>
                      </a:r>
                    </a:p>
                    <a:p>
                      <a:pPr fontAlgn="base"/>
                      <a:r>
                        <a:rPr lang="uk-UA" sz="18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ДЗп</a:t>
                      </a:r>
                      <a:r>
                        <a:rPr lang="uk-UA" sz="1800" b="1" i="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— сальдо дебіторської заборгованості на початок року в </a:t>
                      </a:r>
                      <a:r>
                        <a:rPr lang="uk-UA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періоді спостереження</a:t>
                      </a:r>
                      <a:r>
                        <a:rPr lang="uk-UA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грн.</a:t>
                      </a:r>
                    </a:p>
                    <a:p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6962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Формула для розрахунку РСБ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РСБ =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  <a:effectLst/>
                        </a:rPr>
                        <a:t>ДЗ</a:t>
                      </a:r>
                      <a:r>
                        <a:rPr lang="ru-RU" b="1" baseline="-25000" dirty="0" err="1">
                          <a:solidFill>
                            <a:srgbClr val="000000"/>
                          </a:solidFill>
                          <a:effectLst/>
                        </a:rPr>
                        <a:t>к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 х К</a:t>
                      </a:r>
                      <a:r>
                        <a:rPr lang="ru-RU" b="1" baseline="-25000" dirty="0">
                          <a:solidFill>
                            <a:srgbClr val="000000"/>
                          </a:solidFill>
                          <a:effectLst/>
                        </a:rPr>
                        <a:t>с</a:t>
                      </a:r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,</a:t>
                      </a:r>
                    </a:p>
                    <a:p>
                      <a:pPr algn="l" fontAlgn="base"/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де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  <a:effectLst/>
                        </a:rPr>
                        <a:t>ДЗ</a:t>
                      </a:r>
                      <a:r>
                        <a:rPr lang="ru-RU" b="1" baseline="-25000" dirty="0" err="1">
                          <a:solidFill>
                            <a:srgbClr val="000000"/>
                          </a:solidFill>
                          <a:effectLst/>
                        </a:rPr>
                        <a:t>к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— сальдо </a:t>
                      </a:r>
                      <a:r>
                        <a:rPr lang="ru-RU" dirty="0" err="1">
                          <a:solidFill>
                            <a:srgbClr val="000000"/>
                          </a:solidFill>
                          <a:effectLst/>
                        </a:rPr>
                        <a:t>дебіторської</a:t>
                      </a:r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ru-RU" dirty="0" err="1">
                          <a:solidFill>
                            <a:srgbClr val="000000"/>
                          </a:solidFill>
                          <a:effectLst/>
                        </a:rPr>
                        <a:t>заборгованості</a:t>
                      </a:r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на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  <a:effectLst/>
                        </a:rPr>
                        <a:t>кінець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  <a:effectLst/>
                        </a:rPr>
                        <a:t>звітного</a:t>
                      </a:r>
                      <a:r>
                        <a:rPr lang="ru-RU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ru-RU" b="1" dirty="0" err="1">
                          <a:solidFill>
                            <a:srgbClr val="000000"/>
                          </a:solidFill>
                          <a:effectLst/>
                        </a:rPr>
                        <a:t>періоду</a:t>
                      </a:r>
                      <a:r>
                        <a:rPr lang="ru-RU" dirty="0">
                          <a:solidFill>
                            <a:srgbClr val="000000"/>
                          </a:solidFill>
                          <a:effectLst/>
                        </a:rPr>
                        <a:t>, грн.</a:t>
                      </a: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5166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   По суті, цей спосіб розрахунку коефіцієнта сумнівності багато в чому схожий з другим варіантом розрахунку способом «класифікації </a:t>
            </a:r>
            <a:r>
              <a:rPr lang="uk-UA" dirty="0" err="1" smtClean="0"/>
              <a:t>дебіторки</a:t>
            </a:r>
            <a:r>
              <a:rPr lang="uk-UA" dirty="0" smtClean="0"/>
              <a:t>».</a:t>
            </a:r>
          </a:p>
          <a:p>
            <a:pPr marL="0" indent="0" algn="just">
              <a:buNone/>
            </a:pPr>
            <a:r>
              <a:rPr lang="uk-UA" dirty="0" smtClean="0"/>
              <a:t>   Проте різниця в тому, що, у способі «середньої питомої ваги», по-перше, відсутня необхідність класифікації заборгованості за строками її непогашення або за іншими будь-якими критеріями, а по-друге, для аналізу заборгованості пропонується період спостереження у межах від 3 до 5 років.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36163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marL="0" indent="0" algn="just" fontAlgn="base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4. 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 заборгованість на 31.03.2017 р. становила 180000 грн. Залишок РСБ на 31.12.2016 р. — 5000 грн.</a:t>
            </a:r>
          </a:p>
          <a:p>
            <a:pPr marL="0" indent="0" algn="just" fontAlgn="base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Для спостереження з метою розрахунку коефіцієнта сумнівності підприємство обрало період за попередні 3 роки. Дані для розрахунку РСБ представлено в табл. 6.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679331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/>
          <a:lstStyle/>
          <a:p>
            <a:pPr marL="0" indent="0" algn="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6. Дані для розрахунку РСБ методом «середньої питомої ваги»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230172"/>
              </p:ext>
            </p:extLst>
          </p:nvPr>
        </p:nvGraphicFramePr>
        <p:xfrm>
          <a:off x="381000" y="2895600"/>
          <a:ext cx="8382000" cy="2888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5165"/>
                <a:gridCol w="4692835"/>
                <a:gridCol w="2794000"/>
              </a:tblGrid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uk-UA" b="1" noProof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Фактично списана безнадійна дебіторська заборгованість за рік, що значилася у складі залишків дебіторської заборгованості на початок року, грн.</a:t>
                      </a:r>
                    </a:p>
                    <a:p>
                      <a:pPr algn="just" fontAlgn="base"/>
                      <a:endParaRPr lang="ru-RU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uk-UA" b="1" noProof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Сальдо дебіторської заборгованості на початок року, грн.</a:t>
                      </a:r>
                      <a:endParaRPr lang="uk-UA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11000</a:t>
                      </a: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304000</a:t>
                      </a:r>
                    </a:p>
                  </a:txBody>
                  <a:tcPr marL="16625" marR="16625" marT="16625" marB="16625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22000</a:t>
                      </a:r>
                      <a:endParaRPr lang="uk-UA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688000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25" marR="16625" marT="16625" marB="16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0751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/>
          <a:lstStyle/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сумнівності дорівнює: 22000 грн. : 688000 грн. = 0,03197674.</a:t>
            </a:r>
          </a:p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РСБ на 31.03.2017 р. становить: 180000 грн. х 0,03197674 = 5755,81 грн.</a:t>
            </a:r>
          </a:p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урахуванням залишку РСБ на 31.12.2016 р. необхідно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донарахувати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755,81 грн. (5755,81 грн. - 5000 грн.).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478012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 </a:t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 податковому обліку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438400"/>
            <a:ext cx="8686800" cy="4191000"/>
          </a:xfrm>
        </p:spPr>
        <p:txBody>
          <a:bodyPr>
            <a:normAutofit fontScale="47500" lnSpcReduction="20000"/>
          </a:bodyPr>
          <a:lstStyle/>
          <a:p>
            <a:pPr marL="0" indent="0" algn="just" fontAlgn="base">
              <a:buNone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обліку «перехідної» заборгованості у </a:t>
            </a:r>
            <a:r>
              <a:rPr lang="uk-UA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ПКУ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встановлений </a:t>
            </a:r>
            <a:r>
              <a:rPr lang="uk-UA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стосовно сумнівної заборгованості, тобто тієї, заходи щодо стягнення якої були розпочаті до 01.01.2015 р. за правилами «старого» </a:t>
            </a:r>
            <a:r>
              <a:rPr lang="uk-UA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159.1 ПКУ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sz="55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п. 17 </a:t>
            </a:r>
            <a:r>
              <a:rPr lang="uk-UA" sz="55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підрозд</a:t>
            </a:r>
            <a:r>
              <a:rPr lang="uk-UA" sz="55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 4 </a:t>
            </a:r>
            <a:r>
              <a:rPr lang="uk-UA" sz="55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розд</a:t>
            </a:r>
            <a:r>
              <a:rPr lang="uk-UA" sz="55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 XX ПКУ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Ці «перехідні» правила застосовуються платником податку на прибуток </a:t>
            </a:r>
            <a:r>
              <a:rPr lang="uk-UA" sz="5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 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того, проводить він коригування </a:t>
            </a:r>
            <a:r>
              <a:rPr lang="uk-UA" sz="5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фінрезультату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суму усіх різниць, передбачених </a:t>
            </a:r>
            <a:r>
              <a:rPr lang="uk-UA" sz="5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</a:t>
            </a:r>
            <a:r>
              <a:rPr lang="uk-UA" sz="5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III ПКУ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високодохідний платник чи не проводить.</a:t>
            </a:r>
          </a:p>
          <a:p>
            <a:pPr marL="0" indent="0" algn="just" fontAlgn="base">
              <a:buNone/>
            </a:pP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Операції зі створення, використання та коригування РСБ з 1 січня 2015 року в </a:t>
            </a:r>
            <a:r>
              <a:rPr lang="uk-UA" sz="5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податковоприбутковому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обліку відображаються так.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6385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905000"/>
            <a:ext cx="8839200" cy="4953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Для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малодохідних підприємств (дохід не перевищує 20 млн грн. за рік), які вирішили не коригувати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фінрезультат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різниці, усе дуже просто! Вони визначають об’єкт обкладення податком на прибуток виключно за правилами бухгалтерського обліку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Для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решти бухгалтерський фінансовий результат підлягає коригуванню згідно з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139.2.1 і 139.2.2 ПКУ. Так, бухгалтерський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фінрезультат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оподаткування потрібно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збільшити (+) на суму резерву сумнівних боргів, сформованого у звітному періоді, проводкою: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944 —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(ряд. 2.1.2 додатка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 (+) на суму витрат від списання дебіторської заборгованості, яка не відповідає ознакам, вказаним у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14.1.11 ПКУ, понад суму нарахованого РСБ проводкою: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944 —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34, 36, 37 (ряд. 2.1.3 додатка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 (-) на суму коригування (зменшення) РСБ, на яку збільшився фінансовий результат до оподаткування, нараховану проводкою: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—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719 (ряд. 2.2.3 додатка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PI).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69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7772400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u="sng" dirty="0" smtClean="0"/>
              <a:t>Претензія </a:t>
            </a:r>
            <a:endParaRPr lang="ru-RU" u="sng" dirty="0"/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>
          <a:xfrm>
            <a:off x="214313" y="1428750"/>
            <a:ext cx="8643937" cy="2286000"/>
          </a:xfrm>
        </p:spPr>
        <p:txBody>
          <a:bodyPr/>
          <a:lstStyle/>
          <a:p>
            <a:pPr algn="just" eaLnBrk="1" hangingPunct="1"/>
            <a:r>
              <a:rPr lang="uk-UA" altLang="uk-UA" sz="3200" smtClean="0">
                <a:solidFill>
                  <a:schemeClr val="tx1"/>
                </a:solidFill>
              </a:rPr>
              <a:t>вимога кредитора до боржника про добровільну сплату боргу, відшкодування збитків, сплату штрафу, усунення недоліків поставленої продукції або виконаної роботи</a:t>
            </a:r>
            <a:endParaRPr lang="ru-RU" altLang="uk-UA" sz="320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715A27D-5A87-4B06-A68F-E9068820B3A5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2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4"/>
          <p:cNvSpPr>
            <a:spLocks noChangeArrowheads="1"/>
          </p:cNvSpPr>
          <p:nvPr/>
        </p:nvSpPr>
        <p:spPr bwMode="auto">
          <a:xfrm>
            <a:off x="714375" y="142875"/>
            <a:ext cx="5391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uk-UA" sz="3200">
                <a:latin typeface="Calibri" panose="020F0502020204030204" pitchFamily="34" charset="0"/>
              </a:rPr>
              <a:t>Претензія повинна містити:</a:t>
            </a:r>
            <a:endParaRPr lang="ru-RU" altLang="uk-UA" sz="3200">
              <a:latin typeface="Calibri" panose="020F0502020204030204" pitchFamily="34" charset="0"/>
            </a:endParaRPr>
          </a:p>
        </p:txBody>
      </p:sp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0" y="500063"/>
            <a:ext cx="9567863" cy="637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 eaLnBrk="0" hangingPunct="0"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1350963" algn="l"/>
                <a:tab pos="588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повне найменування та поштові реквізити заявника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претензії й юридичної особи, до якої вона пред’являється;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дату пред’явлення та номер претензії;</a:t>
            </a:r>
            <a:endParaRPr lang="ru-RU" altLang="uk-UA" sz="2400">
              <a:latin typeface="Calibri" panose="020F0502020204030204" pitchFamily="34" charset="0"/>
            </a:endParaRPr>
          </a:p>
          <a:p>
            <a:pPr>
              <a:buFontTx/>
              <a:buChar char="•"/>
            </a:pPr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обставини, на підставі яких пред’явлена претензія; докази,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що їх підтверджують; посилання на відповідні нормативні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акти;</a:t>
            </a:r>
            <a:endParaRPr lang="ru-RU" altLang="uk-UA" sz="2400">
              <a:latin typeface="Calibri" panose="020F0502020204030204" pitchFamily="34" charset="0"/>
            </a:endParaRPr>
          </a:p>
          <a:p>
            <a:pPr>
              <a:buFontTx/>
              <a:buChar char="•"/>
            </a:pPr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вимоги заявника;</a:t>
            </a:r>
            <a:endParaRPr lang="ru-RU" altLang="uk-UA" sz="2400">
              <a:latin typeface="Calibri" panose="020F0502020204030204" pitchFamily="34" charset="0"/>
            </a:endParaRPr>
          </a:p>
          <a:p>
            <a:pPr>
              <a:buFontTx/>
              <a:buChar char="•"/>
            </a:pPr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суму претензії та її розрахунок (якщо претензія підлягає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грошовій оцінці), до якої включаються: сума основного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боргу (з врахуванням індексу інфляції); пеня за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прострочення (якщо вона передбачена в договорі, але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не більше подвійної ставки, встановленої НБУ);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розраховані 3 % річних (якщо в договорі не передбачена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пеня і якщо вимога грошова); сума штрафу; сума завданих 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збитків;</a:t>
            </a:r>
            <a:endParaRPr lang="ru-RU" altLang="uk-UA" sz="2400">
              <a:latin typeface="Calibri" panose="020F0502020204030204" pitchFamily="34" charset="0"/>
            </a:endParaRPr>
          </a:p>
          <a:p>
            <a:pPr>
              <a:buFontTx/>
              <a:buChar char="•"/>
            </a:pPr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платіжні реквізити заявника;</a:t>
            </a:r>
          </a:p>
          <a:p>
            <a:r>
              <a:rPr lang="uk-UA" altLang="uk-UA" sz="2400">
                <a:latin typeface="Calibri" panose="020F0502020204030204" pitchFamily="34" charset="0"/>
                <a:cs typeface="Times New Roman" panose="02020603050405020304" pitchFamily="18" charset="0"/>
              </a:rPr>
              <a:t>перелік документів, які додаються до претензії, та інші докази </a:t>
            </a:r>
            <a:endParaRPr lang="uk-UA" altLang="uk-UA" sz="2400">
              <a:latin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74B48C-B444-4DE7-8176-A8DDB6CFBF42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313" y="1500188"/>
            <a:ext cx="8643937" cy="35401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dirty="0"/>
              <a:t>Підставою для запису операцій на рахунку 374 </a:t>
            </a:r>
            <a:r>
              <a:rPr lang="uk-UA" sz="3200" dirty="0" err="1"/>
              <a:t>“Розрахунки</a:t>
            </a:r>
            <a:r>
              <a:rPr lang="uk-UA" sz="3200" dirty="0"/>
              <a:t> за </a:t>
            </a:r>
            <a:r>
              <a:rPr lang="uk-UA" sz="3200" dirty="0" err="1"/>
              <a:t>претензіями”</a:t>
            </a:r>
            <a:r>
              <a:rPr lang="uk-UA" sz="3200" dirty="0"/>
              <a:t> є акти приймання вантажу, рішення судових органів (арбітражу), письмова згода постачальників</a:t>
            </a:r>
            <a:br>
              <a:rPr lang="uk-UA" sz="3200" dirty="0"/>
            </a:br>
            <a:r>
              <a:rPr lang="uk-UA" sz="3200" dirty="0"/>
              <a:t> на пред’явлені претензії, виписки установ </a:t>
            </a:r>
            <a:br>
              <a:rPr lang="uk-UA" sz="3200" dirty="0"/>
            </a:br>
            <a:r>
              <a:rPr lang="uk-UA" sz="3200" dirty="0"/>
              <a:t>банку на суми, що надійшли в порядку задоволення претензій</a:t>
            </a: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E691C11-4197-4C4C-AC95-A9A5249855A1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2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4929188"/>
            <a:ext cx="7334250" cy="347662"/>
          </a:xfrm>
          <a:solidFill>
            <a:schemeClr val="accent1">
              <a:alpha val="14902"/>
            </a:schemeClr>
          </a:solidFill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uk-UA" altLang="uk-UA" i="1" smtClean="0"/>
              <a:t>Заходи доарбітражного врегулювання суперечок</a:t>
            </a:r>
            <a:endParaRPr lang="ru-RU" altLang="uk-UA" smtClean="0"/>
          </a:p>
          <a:p>
            <a:pPr algn="ctr"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graphicFrame>
        <p:nvGraphicFramePr>
          <p:cNvPr id="10244" name="Object 1"/>
          <p:cNvGraphicFramePr>
            <a:graphicFrameLocks noChangeAspect="1"/>
          </p:cNvGraphicFramePr>
          <p:nvPr/>
        </p:nvGraphicFramePr>
        <p:xfrm>
          <a:off x="214313" y="1357313"/>
          <a:ext cx="8666162" cy="321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icture" r:id="rId3" imgW="5099948" imgH="1882051" progId="Word.Picture.8">
                  <p:embed/>
                </p:oleObj>
              </mc:Choice>
              <mc:Fallback>
                <p:oleObj name="Picture" r:id="rId3" imgW="5099948" imgH="1882051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1357313"/>
                        <a:ext cx="8666162" cy="3214687"/>
                      </a:xfrm>
                      <a:prstGeom prst="rect">
                        <a:avLst/>
                      </a:prstGeom>
                      <a:solidFill>
                        <a:srgbClr val="FEB4B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7A3480-E238-4FCC-A04A-CCFE5FB1CBD8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2345</Words>
  <Application>Microsoft Office PowerPoint</Application>
  <PresentationFormat>Экран (4:3)</PresentationFormat>
  <Paragraphs>319</Paragraphs>
  <Slides>58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0" baseType="lpstr">
      <vt:lpstr>Office Theme</vt:lpstr>
      <vt:lpstr>Picture</vt:lpstr>
      <vt:lpstr>Облік дебіторської заборгованості та резерву сумнівних боргів</vt:lpstr>
      <vt:lpstr>Нормативно-правова база</vt:lpstr>
      <vt:lpstr>є певний період в часі, який вимірюється роками, місяцями, неділями, днями, часами </vt:lpstr>
      <vt:lpstr>є певний період, момент в часі, який визначається календарною датою або вказівкою на подію, яке неминуче повинно наступити  </vt:lpstr>
      <vt:lpstr>Позовна давність  </vt:lpstr>
      <vt:lpstr>Претензія </vt:lpstr>
      <vt:lpstr>Презентация PowerPoint</vt:lpstr>
      <vt:lpstr>Презентация PowerPoint</vt:lpstr>
      <vt:lpstr>Презентация PowerPoint</vt:lpstr>
      <vt:lpstr>Поточна  дебіторська заборгованість </vt:lpstr>
      <vt:lpstr>Покупці </vt:lpstr>
      <vt:lpstr>Замовники </vt:lpstr>
      <vt:lpstr>Товарообмінна (бартерна) операція</vt:lpstr>
      <vt:lpstr>Презентация PowerPoint</vt:lpstr>
      <vt:lpstr>Основними джерелами інформації для контролю розрахункових відносин з покупцями і замовниками слугують первинні документи з обліку розрахунків (табл.1 ).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поточної дебіторської заборгованості за можливістю погашення </vt:lpstr>
      <vt:lpstr>Презентация PowerPoint</vt:lpstr>
      <vt:lpstr>Коефіцієнт сумнівності розраховується одним із трьох способів:</vt:lpstr>
      <vt:lpstr>Метод «абсолютної суми»</vt:lpstr>
      <vt:lpstr>Презентация PowerPoint</vt:lpstr>
      <vt:lpstr>Презентация PowerPoint</vt:lpstr>
      <vt:lpstr>Презентация PowerPoint</vt:lpstr>
      <vt:lpstr>Метод з використанням коефіцієнта сумнівності</vt:lpstr>
      <vt:lpstr>Презентация PowerPoint</vt:lpstr>
      <vt:lpstr>Порядок розрахунку РСБ</vt:lpstr>
      <vt:lpstr>Визначаємо величину чистого доходу за даними бухобліку.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Таблиця 3. Визначаємо РСБ методом «класифікації дебіторки»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Таблиця 4. Дані для розрахунку РСБ методом «класифікації дебіторської заборгованості»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Таблиця 5. Визначаємо РСБ способом «середньої питомої ваги»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Відображення  в податковому обліку</vt:lpstr>
      <vt:lpstr>Презентация PowerPoint</vt:lpstr>
    </vt:vector>
  </TitlesOfParts>
  <Company>Fairmont Raffles Hotels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pmarkasian</dc:creator>
  <cp:lastModifiedBy>MSI</cp:lastModifiedBy>
  <cp:revision>50</cp:revision>
  <dcterms:created xsi:type="dcterms:W3CDTF">2014-07-15T22:51:24Z</dcterms:created>
  <dcterms:modified xsi:type="dcterms:W3CDTF">2021-12-16T11:19:52Z</dcterms:modified>
</cp:coreProperties>
</file>