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8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97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226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Право </a:t>
            </a:r>
            <a:r>
              <a:rPr lang="ru-RU" dirty="0" err="1" smtClean="0"/>
              <a:t>інтелектуальної</a:t>
            </a:r>
            <a:r>
              <a:rPr lang="ru-RU" dirty="0" smtClean="0"/>
              <a:t> </a:t>
            </a:r>
            <a:r>
              <a:rPr lang="ru-RU" dirty="0" err="1" smtClean="0"/>
              <a:t>власності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19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Законом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винятки</a:t>
            </a:r>
            <a:r>
              <a:rPr lang="ru-RU" dirty="0"/>
              <a:t> та </a:t>
            </a:r>
            <a:r>
              <a:rPr lang="ru-RU" dirty="0" err="1"/>
              <a:t>обмеження</a:t>
            </a:r>
            <a:r>
              <a:rPr lang="ru-RU" dirty="0"/>
              <a:t> в </a:t>
            </a:r>
            <a:r>
              <a:rPr lang="ru-RU" dirty="0" err="1"/>
              <a:t>майнових</a:t>
            </a:r>
            <a:r>
              <a:rPr lang="ru-RU" dirty="0"/>
              <a:t> правах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та </a:t>
            </a:r>
            <a:r>
              <a:rPr lang="ru-RU" dirty="0" err="1"/>
              <a:t>винятки</a:t>
            </a:r>
            <a:r>
              <a:rPr lang="ru-RU" dirty="0"/>
              <a:t> не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істотних</a:t>
            </a:r>
            <a:r>
              <a:rPr lang="ru-RU" dirty="0"/>
              <a:t> </a:t>
            </a:r>
            <a:r>
              <a:rPr lang="ru-RU" dirty="0" err="1"/>
              <a:t>перешкод</a:t>
            </a:r>
            <a:r>
              <a:rPr lang="ru-RU" dirty="0"/>
              <a:t> для </a:t>
            </a:r>
            <a:r>
              <a:rPr lang="ru-RU" dirty="0" err="1"/>
              <a:t>нормальної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та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законних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прав.</a:t>
            </a:r>
          </a:p>
          <a:p>
            <a:r>
              <a:rPr lang="ru-RU" dirty="0"/>
              <a:t>3.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бути вкладом до статутного </a:t>
            </a:r>
            <a:r>
              <a:rPr lang="ru-RU" dirty="0" err="1"/>
              <a:t>капіталу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предметом договору </a:t>
            </a:r>
            <a:r>
              <a:rPr lang="ru-RU" dirty="0" err="1"/>
              <a:t>застави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використовуватися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відносинах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612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425.</a:t>
            </a:r>
            <a:r>
              <a:rPr lang="ru-RU" dirty="0"/>
              <a:t> Строк </a:t>
            </a:r>
            <a:r>
              <a:rPr lang="ru-RU" dirty="0" err="1"/>
              <a:t>чинності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 </a:t>
            </a:r>
            <a:r>
              <a:rPr lang="ru-RU" dirty="0" err="1"/>
              <a:t>чинними</a:t>
            </a:r>
            <a:r>
              <a:rPr lang="ru-RU" dirty="0"/>
              <a:t> </a:t>
            </a:r>
            <a:r>
              <a:rPr lang="ru-RU" dirty="0" err="1"/>
              <a:t>безстроково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 </a:t>
            </a:r>
            <a:r>
              <a:rPr lang="ru-RU" dirty="0" err="1"/>
              <a:t>чинними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Кодексом, </a:t>
            </a:r>
            <a:r>
              <a:rPr lang="ru-RU" dirty="0" err="1"/>
              <a:t>іншим</a:t>
            </a:r>
            <a:r>
              <a:rPr lang="ru-RU" dirty="0"/>
              <a:t> законом </a:t>
            </a:r>
            <a:r>
              <a:rPr lang="ru-RU" dirty="0" err="1"/>
              <a:t>чи</a:t>
            </a:r>
            <a:r>
              <a:rPr lang="ru-RU" dirty="0"/>
              <a:t> договором.</a:t>
            </a:r>
          </a:p>
          <a:p>
            <a:r>
              <a:rPr lang="ru-RU" dirty="0"/>
              <a:t>3.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припинені</a:t>
            </a:r>
            <a:r>
              <a:rPr lang="ru-RU" dirty="0"/>
              <a:t> </a:t>
            </a:r>
            <a:r>
              <a:rPr lang="ru-RU" dirty="0" err="1"/>
              <a:t>достроково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Кодексом, </a:t>
            </a:r>
            <a:r>
              <a:rPr lang="ru-RU" dirty="0" err="1"/>
              <a:t>іншим</a:t>
            </a:r>
            <a:r>
              <a:rPr lang="ru-RU" dirty="0"/>
              <a:t> законом </a:t>
            </a:r>
            <a:r>
              <a:rPr lang="ru-RU" dirty="0" err="1"/>
              <a:t>чи</a:t>
            </a:r>
            <a:r>
              <a:rPr lang="ru-RU" dirty="0"/>
              <a:t> договором.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31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426.</a:t>
            </a:r>
            <a:r>
              <a:rPr lang="ru-RU" dirty="0"/>
              <a:t> 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та </a:t>
            </a:r>
            <a:r>
              <a:rPr lang="ru-RU" dirty="0" err="1"/>
              <a:t>іншим</a:t>
            </a:r>
            <a:r>
              <a:rPr lang="ru-RU" dirty="0"/>
              <a:t> законом.</a:t>
            </a:r>
          </a:p>
          <a:p>
            <a:r>
              <a:rPr lang="ru-RU" dirty="0"/>
              <a:t>2. Особа,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, з </a:t>
            </a:r>
            <a:r>
              <a:rPr lang="ru-RU" dirty="0" err="1"/>
              <a:t>додержанням</a:t>
            </a:r>
            <a:r>
              <a:rPr lang="ru-RU" dirty="0"/>
              <a:t> при </a:t>
            </a:r>
            <a:r>
              <a:rPr lang="ru-RU" dirty="0" err="1"/>
              <a:t>цьому</a:t>
            </a:r>
            <a:r>
              <a:rPr lang="ru-RU" dirty="0"/>
              <a:t> прав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особою </a:t>
            </a:r>
            <a:r>
              <a:rPr lang="ru-RU" dirty="0" err="1"/>
              <a:t>здійснюється</a:t>
            </a:r>
            <a:r>
              <a:rPr lang="ru-RU" dirty="0"/>
              <a:t> з </a:t>
            </a:r>
            <a:r>
              <a:rPr lang="ru-RU" dirty="0" err="1"/>
              <a:t>дозволу</a:t>
            </a:r>
            <a:r>
              <a:rPr lang="ru-RU" dirty="0"/>
              <a:t> особи,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правомірного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без такого </a:t>
            </a:r>
            <a:r>
              <a:rPr lang="ru-RU" dirty="0" err="1"/>
              <a:t>дозволу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та </a:t>
            </a:r>
            <a:r>
              <a:rPr lang="ru-RU" dirty="0" err="1"/>
              <a:t>іншим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970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дозволу</a:t>
            </a:r>
            <a:r>
              <a:rPr lang="ru-RU" dirty="0"/>
              <a:t> (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)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ліцензійним</a:t>
            </a:r>
            <a:r>
              <a:rPr lang="ru-RU" dirty="0"/>
              <a:t> договором,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з </a:t>
            </a:r>
            <a:r>
              <a:rPr lang="ru-RU" dirty="0" err="1"/>
              <a:t>додержанням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Кодексу та </a:t>
            </a:r>
            <a:r>
              <a:rPr lang="ru-RU" dirty="0" err="1"/>
              <a:t>іншого</a:t>
            </a:r>
            <a:r>
              <a:rPr lang="ru-RU" dirty="0"/>
              <a:t> закону.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427.</a:t>
            </a:r>
            <a:r>
              <a:rPr lang="ru-RU" dirty="0"/>
              <a:t> 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передані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визначені</a:t>
            </a:r>
            <a:r>
              <a:rPr lang="ru-RU" dirty="0"/>
              <a:t> договором,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Кодексу та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smtClean="0"/>
              <a:t>закону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875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428.</a:t>
            </a:r>
            <a:r>
              <a:rPr lang="ru-RU" dirty="0"/>
              <a:t> </a:t>
            </a:r>
            <a:r>
              <a:rPr lang="ru-RU" dirty="0" err="1"/>
              <a:t>Здійснення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кільком</a:t>
            </a:r>
            <a:r>
              <a:rPr lang="ru-RU" dirty="0"/>
              <a:t> особам</a:t>
            </a:r>
          </a:p>
          <a:p>
            <a:r>
              <a:rPr lang="ru-RU" dirty="0"/>
              <a:t>1.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кільком</a:t>
            </a:r>
            <a:r>
              <a:rPr lang="ru-RU" dirty="0"/>
              <a:t> особам </a:t>
            </a:r>
            <a:r>
              <a:rPr lang="ru-RU" dirty="0" err="1"/>
              <a:t>спільно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за договором </a:t>
            </a:r>
            <a:r>
              <a:rPr lang="ru-RU" dirty="0" err="1"/>
              <a:t>між</a:t>
            </a:r>
            <a:r>
              <a:rPr lang="ru-RU" dirty="0"/>
              <a:t> ними.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такого договору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кільком</a:t>
            </a:r>
            <a:r>
              <a:rPr lang="ru-RU" dirty="0"/>
              <a:t> особам,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468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429. </a:t>
            </a:r>
            <a:r>
              <a:rPr lang="ru-RU" dirty="0"/>
              <a:t>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трудового договору (контракту)</a:t>
            </a:r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трудового договору, належать </a:t>
            </a:r>
            <a:r>
              <a:rPr lang="ru-RU" dirty="0" err="1"/>
              <a:t>працівникові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створив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законом,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де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 </a:t>
            </a:r>
            <a:r>
              <a:rPr lang="ru-RU" dirty="0" err="1"/>
              <a:t>працівник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трудового договору (контракту), належать </a:t>
            </a:r>
            <a:r>
              <a:rPr lang="ru-RU" dirty="0" err="1"/>
              <a:t>працівникові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створив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, та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де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, </a:t>
            </a:r>
            <a:r>
              <a:rPr lang="ru-RU" dirty="0" err="1"/>
              <a:t>спільно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smtClean="0"/>
              <a:t>договором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465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3.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трудового договору,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430.</a:t>
            </a:r>
            <a:r>
              <a:rPr lang="ru-RU" dirty="0"/>
              <a:t> 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за </a:t>
            </a:r>
            <a:r>
              <a:rPr lang="ru-RU" dirty="0" err="1"/>
              <a:t>замовленням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за </a:t>
            </a:r>
            <a:r>
              <a:rPr lang="ru-RU" dirty="0" err="1"/>
              <a:t>замовленням</a:t>
            </a:r>
            <a:r>
              <a:rPr lang="ru-RU" dirty="0"/>
              <a:t>, належать </a:t>
            </a:r>
            <a:r>
              <a:rPr lang="ru-RU" dirty="0" err="1"/>
              <a:t>творцеві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законом,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</a:t>
            </a:r>
            <a:r>
              <a:rPr lang="ru-RU" dirty="0" err="1"/>
              <a:t>замовникові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об'єкт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за </a:t>
            </a:r>
            <a:r>
              <a:rPr lang="ru-RU" dirty="0" err="1"/>
              <a:t>замовленням</a:t>
            </a:r>
            <a:r>
              <a:rPr lang="ru-RU" dirty="0"/>
              <a:t>, належать </a:t>
            </a:r>
            <a:r>
              <a:rPr lang="ru-RU" dirty="0" err="1"/>
              <a:t>творцеві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та </a:t>
            </a:r>
            <a:r>
              <a:rPr lang="ru-RU" dirty="0" err="1"/>
              <a:t>замовникові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66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431.</a:t>
            </a:r>
            <a:r>
              <a:rPr lang="ru-RU" dirty="0"/>
              <a:t> 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Порушення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невизнання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права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посягання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, </a:t>
            </a:r>
            <a:r>
              <a:rPr lang="ru-RU" dirty="0" err="1"/>
              <a:t>тягне</a:t>
            </a:r>
            <a:r>
              <a:rPr lang="ru-RU" dirty="0"/>
              <a:t> за собою </a:t>
            </a:r>
            <a:r>
              <a:rPr lang="ru-RU" dirty="0" err="1"/>
              <a:t>відповідальність</a:t>
            </a:r>
            <a:r>
              <a:rPr lang="ru-RU" dirty="0"/>
              <a:t>, </a:t>
            </a:r>
            <a:r>
              <a:rPr lang="ru-RU" dirty="0" err="1"/>
              <a:t>встановлену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Кодексом, </a:t>
            </a:r>
            <a:r>
              <a:rPr lang="ru-RU" dirty="0" err="1"/>
              <a:t>іншим</a:t>
            </a:r>
            <a:r>
              <a:rPr lang="ru-RU" dirty="0"/>
              <a:t> законом </a:t>
            </a:r>
            <a:r>
              <a:rPr lang="ru-RU" dirty="0" err="1"/>
              <a:t>чи</a:t>
            </a:r>
            <a:r>
              <a:rPr lang="ru-RU" dirty="0"/>
              <a:t> договором.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432.</a:t>
            </a:r>
            <a:r>
              <a:rPr lang="ru-RU" dirty="0"/>
              <a:t> </a:t>
            </a:r>
            <a:r>
              <a:rPr lang="ru-RU" dirty="0" err="1"/>
              <a:t>Захист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судом</a:t>
            </a:r>
          </a:p>
          <a:p>
            <a:r>
              <a:rPr lang="ru-RU" dirty="0"/>
              <a:t>1. </a:t>
            </a:r>
            <a:r>
              <a:rPr lang="ru-RU" dirty="0" err="1"/>
              <a:t>Кожна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звернутися</a:t>
            </a:r>
            <a:r>
              <a:rPr lang="ru-RU" dirty="0"/>
              <a:t> до суду за </a:t>
            </a:r>
            <a:r>
              <a:rPr lang="ru-RU" dirty="0" err="1"/>
              <a:t>захистом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16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2. Суд у </a:t>
            </a:r>
            <a:r>
              <a:rPr lang="ru-RU" dirty="0" err="1"/>
              <a:t>випадках</a:t>
            </a:r>
            <a:r>
              <a:rPr lang="ru-RU" dirty="0"/>
              <a:t> та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постановити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про:</a:t>
            </a:r>
          </a:p>
          <a:p>
            <a:r>
              <a:rPr lang="ru-RU" dirty="0"/>
              <a:t>1)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негайних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порушенню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та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доказів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зупинення</a:t>
            </a:r>
            <a:r>
              <a:rPr lang="ru-RU" dirty="0"/>
              <a:t> пропуску через </a:t>
            </a:r>
            <a:r>
              <a:rPr lang="ru-RU" dirty="0" err="1"/>
              <a:t>митний</a:t>
            </a:r>
            <a:r>
              <a:rPr lang="ru-RU" dirty="0"/>
              <a:t> кордон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імпорт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експорт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 </a:t>
            </a:r>
            <a:r>
              <a:rPr lang="ru-RU" dirty="0" err="1"/>
              <a:t>порушенням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5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3) </a:t>
            </a:r>
            <a:r>
              <a:rPr lang="ru-RU" dirty="0" err="1"/>
              <a:t>вилучення</a:t>
            </a:r>
            <a:r>
              <a:rPr lang="ru-RU" dirty="0"/>
              <a:t> з </a:t>
            </a:r>
            <a:r>
              <a:rPr lang="ru-RU" dirty="0" err="1"/>
              <a:t>цивільного</a:t>
            </a:r>
            <a:r>
              <a:rPr lang="ru-RU" dirty="0"/>
              <a:t> обороту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виготовлених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введених</a:t>
            </a:r>
            <a:r>
              <a:rPr lang="ru-RU" dirty="0"/>
              <a:t> у </a:t>
            </a:r>
            <a:r>
              <a:rPr lang="ru-RU" dirty="0" err="1"/>
              <a:t>цивільний</a:t>
            </a:r>
            <a:r>
              <a:rPr lang="ru-RU" dirty="0"/>
              <a:t> оборот з </a:t>
            </a:r>
            <a:r>
              <a:rPr lang="ru-RU" dirty="0" err="1"/>
              <a:t>порушенням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та </a:t>
            </a:r>
            <a:r>
              <a:rPr lang="ru-RU" dirty="0" err="1"/>
              <a:t>знищення</a:t>
            </a:r>
            <a:r>
              <a:rPr lang="ru-RU" dirty="0"/>
              <a:t> таких </a:t>
            </a:r>
            <a:r>
              <a:rPr lang="ru-RU" dirty="0" err="1"/>
              <a:t>товарів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особи, яка вчинила </a:t>
            </a:r>
            <a:r>
              <a:rPr lang="ru-RU" dirty="0" err="1"/>
              <a:t>порушення</a:t>
            </a:r>
            <a:r>
              <a:rPr lang="ru-RU" dirty="0"/>
              <a:t>;</a:t>
            </a:r>
          </a:p>
          <a:p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dirty="0" err="1"/>
              <a:t>вилучення</a:t>
            </a:r>
            <a:r>
              <a:rPr lang="ru-RU" dirty="0"/>
              <a:t> з </a:t>
            </a:r>
            <a:r>
              <a:rPr lang="ru-RU" dirty="0" err="1"/>
              <a:t>цивільного</a:t>
            </a:r>
            <a:r>
              <a:rPr lang="ru-RU" dirty="0"/>
              <a:t> обороту </a:t>
            </a:r>
            <a:r>
              <a:rPr lang="ru-RU" dirty="0" err="1"/>
              <a:t>матеріалів</a:t>
            </a:r>
            <a:r>
              <a:rPr lang="ru-RU" dirty="0"/>
              <a:t> та </a:t>
            </a:r>
            <a:r>
              <a:rPr lang="ru-RU" dirty="0" err="1"/>
              <a:t>знарядь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використовувалися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для </a:t>
            </a:r>
            <a:r>
              <a:rPr lang="ru-RU" dirty="0" err="1"/>
              <a:t>виготовлення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з </a:t>
            </a:r>
            <a:r>
              <a:rPr lang="ru-RU" dirty="0" err="1"/>
              <a:t>порушенням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вилучення</a:t>
            </a:r>
            <a:r>
              <a:rPr lang="ru-RU" dirty="0"/>
              <a:t> та </a:t>
            </a:r>
            <a:r>
              <a:rPr lang="ru-RU" dirty="0" err="1"/>
              <a:t>знищення</a:t>
            </a:r>
            <a:r>
              <a:rPr lang="ru-RU" dirty="0"/>
              <a:t> таких </a:t>
            </a:r>
            <a:r>
              <a:rPr lang="ru-RU" dirty="0" err="1"/>
              <a:t>матеріалів</a:t>
            </a:r>
            <a:r>
              <a:rPr lang="ru-RU" dirty="0"/>
              <a:t> та </a:t>
            </a:r>
            <a:r>
              <a:rPr lang="ru-RU" dirty="0" err="1"/>
              <a:t>знарядь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особи, яка вчинила </a:t>
            </a:r>
            <a:r>
              <a:rPr lang="ru-RU" dirty="0" err="1"/>
              <a:t>порушення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668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</a:t>
            </a:r>
            <a:r>
              <a:rPr lang="ru-RU" b="1" baseline="30000" dirty="0"/>
              <a:t>-1</a:t>
            </a:r>
            <a:r>
              <a:rPr lang="ru-RU" dirty="0"/>
              <a:t>)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разової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пунктами 3 та/</a:t>
            </a:r>
            <a:r>
              <a:rPr lang="ru-RU" dirty="0" err="1"/>
              <a:t>або</a:t>
            </a:r>
            <a:r>
              <a:rPr lang="ru-RU" dirty="0"/>
              <a:t> 4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разової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відповідача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що</a:t>
            </a:r>
            <a:r>
              <a:rPr lang="ru-RU" dirty="0"/>
              <a:t>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порушено </a:t>
            </a:r>
            <a:r>
              <a:rPr lang="ru-RU" dirty="0" err="1"/>
              <a:t>відповідачем</a:t>
            </a:r>
            <a:r>
              <a:rPr lang="ru-RU" dirty="0"/>
              <a:t> </a:t>
            </a:r>
            <a:r>
              <a:rPr lang="ru-RU" dirty="0" err="1"/>
              <a:t>ненавмисно</a:t>
            </a:r>
            <a:r>
              <a:rPr lang="ru-RU" dirty="0"/>
              <a:t> і без </a:t>
            </a:r>
            <a:r>
              <a:rPr lang="ru-RU" dirty="0" err="1"/>
              <a:t>недбалості</a:t>
            </a:r>
            <a:r>
              <a:rPr lang="ru-RU" dirty="0"/>
              <a:t> та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пунктами 3 і 4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є </a:t>
            </a:r>
            <a:r>
              <a:rPr lang="ru-RU" dirty="0" err="1"/>
              <a:t>неспівмірним</a:t>
            </a:r>
            <a:r>
              <a:rPr lang="ru-RU" dirty="0"/>
              <a:t> </a:t>
            </a:r>
            <a:r>
              <a:rPr lang="ru-RU" dirty="0" err="1"/>
              <a:t>шкоді</a:t>
            </a:r>
            <a:r>
              <a:rPr lang="ru-RU" dirty="0"/>
              <a:t>, </a:t>
            </a:r>
            <a:r>
              <a:rPr lang="ru-RU" dirty="0" err="1"/>
              <a:t>заподіяній</a:t>
            </a:r>
            <a:r>
              <a:rPr lang="ru-RU" dirty="0"/>
              <a:t> </a:t>
            </a:r>
            <a:r>
              <a:rPr lang="ru-RU" dirty="0" err="1"/>
              <a:t>позивачеві</a:t>
            </a:r>
            <a:r>
              <a:rPr lang="ru-RU" dirty="0"/>
              <a:t>.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разової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судом як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винагороди</a:t>
            </a:r>
            <a:r>
              <a:rPr lang="ru-RU" dirty="0"/>
              <a:t>, яка </a:t>
            </a:r>
            <a:r>
              <a:rPr lang="ru-RU" dirty="0" err="1"/>
              <a:t>була</a:t>
            </a:r>
            <a:r>
              <a:rPr lang="ru-RU" dirty="0"/>
              <a:t> б </a:t>
            </a:r>
            <a:r>
              <a:rPr lang="ru-RU" dirty="0" err="1"/>
              <a:t>сплачена</a:t>
            </a:r>
            <a:r>
              <a:rPr lang="ru-RU" dirty="0"/>
              <a:t> за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позивачем</a:t>
            </a:r>
            <a:r>
              <a:rPr lang="ru-RU" dirty="0"/>
              <a:t> </a:t>
            </a:r>
            <a:r>
              <a:rPr lang="ru-RU" dirty="0" err="1"/>
              <a:t>дозволу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виник</a:t>
            </a:r>
            <a:r>
              <a:rPr lang="ru-RU" dirty="0"/>
              <a:t> </a:t>
            </a:r>
            <a:r>
              <a:rPr lang="ru-RU" dirty="0" err="1"/>
              <a:t>спір</a:t>
            </a:r>
            <a:r>
              <a:rPr lang="ru-RU" dirty="0"/>
              <a:t>, і </a:t>
            </a:r>
            <a:r>
              <a:rPr lang="ru-RU" dirty="0" err="1"/>
              <a:t>обґрунтовано</a:t>
            </a:r>
            <a:r>
              <a:rPr lang="ru-RU" dirty="0"/>
              <a:t> </a:t>
            </a:r>
            <a:r>
              <a:rPr lang="ru-RU" dirty="0" err="1"/>
              <a:t>задовольняє</a:t>
            </a:r>
            <a:r>
              <a:rPr lang="ru-RU" dirty="0"/>
              <a:t> </a:t>
            </a:r>
            <a:r>
              <a:rPr lang="ru-RU" dirty="0" err="1"/>
              <a:t>позивача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9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b="1" dirty="0" err="1"/>
              <a:t>Стаття</a:t>
            </a:r>
            <a:r>
              <a:rPr lang="ru-RU" sz="2000" b="1" dirty="0"/>
              <a:t> 418.</a:t>
            </a:r>
            <a:r>
              <a:rPr lang="ru-RU" sz="2000" dirty="0"/>
              <a:t> </a:t>
            </a:r>
            <a:r>
              <a:rPr lang="ru-RU" sz="2000" dirty="0" err="1"/>
              <a:t>Поняття</a:t>
            </a:r>
            <a:r>
              <a:rPr lang="ru-RU" sz="2000" dirty="0"/>
              <a:t> права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endParaRPr lang="ru-RU" sz="2000" dirty="0"/>
          </a:p>
          <a:p>
            <a:r>
              <a:rPr lang="ru-RU" sz="2000" dirty="0"/>
              <a:t>1. Право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 - </a:t>
            </a:r>
            <a:r>
              <a:rPr lang="ru-RU" sz="2000" dirty="0" err="1"/>
              <a:t>це</a:t>
            </a:r>
            <a:r>
              <a:rPr lang="ru-RU" sz="2000" dirty="0"/>
              <a:t> право особи на результат </a:t>
            </a:r>
            <a:r>
              <a:rPr lang="ru-RU" sz="2000" dirty="0" err="1"/>
              <a:t>інтелектуальної</a:t>
            </a:r>
            <a:r>
              <a:rPr lang="ru-RU" sz="2000" dirty="0"/>
              <a:t>, </a:t>
            </a:r>
            <a:r>
              <a:rPr lang="ru-RU" sz="2000" dirty="0" err="1"/>
              <a:t>творчої</a:t>
            </a:r>
            <a:r>
              <a:rPr lang="ru-RU" sz="2000" dirty="0"/>
              <a:t> </a:t>
            </a:r>
            <a:r>
              <a:rPr lang="ru-RU" sz="2000" dirty="0" err="1"/>
              <a:t>діяльності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на </a:t>
            </a:r>
            <a:r>
              <a:rPr lang="ru-RU" sz="2000" dirty="0" err="1"/>
              <a:t>інший</a:t>
            </a:r>
            <a:r>
              <a:rPr lang="ru-RU" sz="2000" dirty="0"/>
              <a:t> </a:t>
            </a:r>
            <a:r>
              <a:rPr lang="ru-RU" sz="2000" dirty="0" err="1"/>
              <a:t>об'єкт</a:t>
            </a:r>
            <a:r>
              <a:rPr lang="ru-RU" sz="2000" dirty="0"/>
              <a:t> права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, </a:t>
            </a:r>
            <a:r>
              <a:rPr lang="ru-RU" sz="2000" dirty="0" err="1"/>
              <a:t>визначений</a:t>
            </a:r>
            <a:r>
              <a:rPr lang="ru-RU" sz="2000" dirty="0"/>
              <a:t> </a:t>
            </a:r>
            <a:r>
              <a:rPr lang="ru-RU" sz="2000" dirty="0" err="1"/>
              <a:t>цим</a:t>
            </a:r>
            <a:r>
              <a:rPr lang="ru-RU" sz="2000" dirty="0"/>
              <a:t> Кодексом та </a:t>
            </a:r>
            <a:r>
              <a:rPr lang="ru-RU" sz="2000" dirty="0" err="1"/>
              <a:t>іншим</a:t>
            </a:r>
            <a:r>
              <a:rPr lang="ru-RU" sz="2000" dirty="0"/>
              <a:t> законом.</a:t>
            </a:r>
          </a:p>
          <a:p>
            <a:r>
              <a:rPr lang="ru-RU" sz="2000" dirty="0"/>
              <a:t>2. Право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 </a:t>
            </a:r>
            <a:r>
              <a:rPr lang="ru-RU" sz="2000" dirty="0" err="1"/>
              <a:t>становлять</a:t>
            </a:r>
            <a:r>
              <a:rPr lang="ru-RU" sz="2000" dirty="0"/>
              <a:t> </a:t>
            </a:r>
            <a:r>
              <a:rPr lang="ru-RU" sz="2000" dirty="0" err="1"/>
              <a:t>особисті</a:t>
            </a:r>
            <a:r>
              <a:rPr lang="ru-RU" sz="2000" dirty="0"/>
              <a:t> </a:t>
            </a:r>
            <a:r>
              <a:rPr lang="ru-RU" sz="2000" dirty="0" err="1"/>
              <a:t>немайнові</a:t>
            </a:r>
            <a:r>
              <a:rPr lang="ru-RU" sz="2000" dirty="0"/>
              <a:t> права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 та (</a:t>
            </a:r>
            <a:r>
              <a:rPr lang="ru-RU" sz="2000" dirty="0" err="1"/>
              <a:t>або</a:t>
            </a:r>
            <a:r>
              <a:rPr lang="ru-RU" sz="2000" dirty="0"/>
              <a:t>) </a:t>
            </a:r>
            <a:r>
              <a:rPr lang="ru-RU" sz="2000" dirty="0" err="1"/>
              <a:t>майнові</a:t>
            </a:r>
            <a:r>
              <a:rPr lang="ru-RU" sz="2000" dirty="0"/>
              <a:t> права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, </a:t>
            </a:r>
            <a:r>
              <a:rPr lang="ru-RU" sz="2000" dirty="0" err="1"/>
              <a:t>зміст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певних</a:t>
            </a:r>
            <a:r>
              <a:rPr lang="ru-RU" sz="2000" dirty="0"/>
              <a:t> </a:t>
            </a:r>
            <a:r>
              <a:rPr lang="ru-RU" sz="2000" dirty="0" err="1"/>
              <a:t>об'єктів</a:t>
            </a:r>
            <a:r>
              <a:rPr lang="ru-RU" sz="2000" dirty="0"/>
              <a:t> права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 </a:t>
            </a:r>
            <a:r>
              <a:rPr lang="ru-RU" sz="2000" dirty="0" err="1"/>
              <a:t>визначається</a:t>
            </a:r>
            <a:r>
              <a:rPr lang="ru-RU" sz="2000" dirty="0"/>
              <a:t> </a:t>
            </a:r>
            <a:r>
              <a:rPr lang="ru-RU" sz="2000" dirty="0" err="1"/>
              <a:t>цим</a:t>
            </a:r>
            <a:r>
              <a:rPr lang="ru-RU" sz="2000" dirty="0"/>
              <a:t> Кодексом та </a:t>
            </a:r>
            <a:r>
              <a:rPr lang="ru-RU" sz="2000" dirty="0" err="1"/>
              <a:t>іншим</a:t>
            </a:r>
            <a:r>
              <a:rPr lang="ru-RU" sz="2000" dirty="0"/>
              <a:t> законом.</a:t>
            </a:r>
          </a:p>
          <a:p>
            <a:r>
              <a:rPr lang="ru-RU" sz="2000" dirty="0"/>
              <a:t>3. Право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 є </a:t>
            </a:r>
            <a:r>
              <a:rPr lang="ru-RU" sz="2000" dirty="0" err="1"/>
              <a:t>непорушним</a:t>
            </a:r>
            <a:r>
              <a:rPr lang="ru-RU" sz="2000" dirty="0"/>
              <a:t>. </a:t>
            </a:r>
            <a:r>
              <a:rPr lang="ru-RU" sz="2000" dirty="0" err="1"/>
              <a:t>Ніхто</a:t>
            </a:r>
            <a:r>
              <a:rPr lang="ru-RU" sz="2000" dirty="0"/>
              <a:t> не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позбавлений</a:t>
            </a:r>
            <a:r>
              <a:rPr lang="ru-RU" sz="2000" dirty="0"/>
              <a:t> права </a:t>
            </a:r>
            <a:r>
              <a:rPr lang="ru-RU" sz="2000" dirty="0" err="1"/>
              <a:t>інтелектуальної</a:t>
            </a:r>
            <a:r>
              <a:rPr lang="ru-RU" sz="2000" dirty="0"/>
              <a:t> </a:t>
            </a:r>
            <a:r>
              <a:rPr lang="ru-RU" sz="2000" dirty="0" err="1"/>
              <a:t>власності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обмежений</a:t>
            </a:r>
            <a:r>
              <a:rPr lang="ru-RU" sz="2000" dirty="0"/>
              <a:t> у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здійсненні</a:t>
            </a:r>
            <a:r>
              <a:rPr lang="ru-RU" sz="2000" dirty="0"/>
              <a:t>, </a:t>
            </a:r>
            <a:r>
              <a:rPr lang="ru-RU" sz="2000" dirty="0" err="1"/>
              <a:t>крім</a:t>
            </a:r>
            <a:r>
              <a:rPr lang="ru-RU" sz="2000" dirty="0"/>
              <a:t> </a:t>
            </a:r>
            <a:r>
              <a:rPr lang="ru-RU" sz="2000" dirty="0" err="1"/>
              <a:t>випадків</a:t>
            </a:r>
            <a:r>
              <a:rPr lang="ru-RU" sz="2000" dirty="0"/>
              <a:t>, </a:t>
            </a:r>
            <a:r>
              <a:rPr lang="ru-RU" sz="2000" dirty="0" err="1"/>
              <a:t>передбачених</a:t>
            </a:r>
            <a:r>
              <a:rPr lang="ru-RU" sz="2000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55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5)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компенсації</a:t>
            </a:r>
            <a:r>
              <a:rPr lang="ru-RU" dirty="0"/>
              <a:t>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за </a:t>
            </a:r>
            <a:r>
              <a:rPr lang="ru-RU" dirty="0" err="1"/>
              <a:t>неправомірне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компенсації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з </a:t>
            </a:r>
            <a:r>
              <a:rPr lang="ru-RU" dirty="0" err="1"/>
              <a:t>урахуванням</a:t>
            </a:r>
            <a:r>
              <a:rPr lang="ru-RU" dirty="0"/>
              <a:t> вини особи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;</a:t>
            </a:r>
          </a:p>
          <a:p>
            <a:r>
              <a:rPr lang="ru-RU" dirty="0" smtClean="0"/>
              <a:t>6</a:t>
            </a:r>
            <a:r>
              <a:rPr lang="ru-RU" dirty="0"/>
              <a:t>) </a:t>
            </a:r>
            <a:r>
              <a:rPr lang="ru-RU" dirty="0" err="1"/>
              <a:t>опублікування</a:t>
            </a:r>
            <a:r>
              <a:rPr lang="ru-RU" dirty="0"/>
              <a:t>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позивача</a:t>
            </a:r>
            <a:r>
              <a:rPr lang="ru-RU" dirty="0"/>
              <a:t> в </a:t>
            </a:r>
            <a:r>
              <a:rPr lang="ru-RU" dirty="0" err="1"/>
              <a:t>засобах</a:t>
            </a:r>
            <a:r>
              <a:rPr lang="ru-RU" dirty="0"/>
              <a:t> </a:t>
            </a:r>
            <a:r>
              <a:rPr lang="ru-RU" dirty="0" err="1"/>
              <a:t>масової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доведення</a:t>
            </a:r>
            <a:r>
              <a:rPr lang="ru-RU" dirty="0"/>
              <a:t> до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відома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визначеним</a:t>
            </a:r>
            <a:r>
              <a:rPr lang="ru-RU" dirty="0"/>
              <a:t> судом шляхом </a:t>
            </a:r>
            <a:r>
              <a:rPr lang="ru-RU" dirty="0" err="1"/>
              <a:t>відомостей</a:t>
            </a:r>
            <a:r>
              <a:rPr lang="ru-RU" dirty="0"/>
              <a:t> про </a:t>
            </a:r>
            <a:r>
              <a:rPr lang="ru-RU" dirty="0" err="1"/>
              <a:t>порушення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та </a:t>
            </a:r>
            <a:r>
              <a:rPr lang="ru-RU" dirty="0" err="1"/>
              <a:t>зміст</a:t>
            </a:r>
            <a:r>
              <a:rPr lang="ru-RU" dirty="0"/>
              <a:t> судового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такого </a:t>
            </a:r>
            <a:r>
              <a:rPr lang="ru-RU" dirty="0" err="1"/>
              <a:t>порушення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особи, яка вчинила </a:t>
            </a:r>
            <a:r>
              <a:rPr lang="ru-RU" dirty="0" err="1"/>
              <a:t>правопорушення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851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ІНТЕЛЕКТУАЛЬНОЇ ВЛАСНОСТІ НА ЛІТЕРАТУРНИЙ, ХУДОЖНІЙ ТА ІНШИЙ ТВІР (АВТОРСЬКЕ ПРАВО)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433.</a:t>
            </a:r>
            <a:r>
              <a:rPr lang="ru-RU" dirty="0"/>
              <a:t> 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</a:t>
            </a:r>
          </a:p>
          <a:p>
            <a:r>
              <a:rPr lang="ru-RU" dirty="0"/>
              <a:t>1.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є твори, а </a:t>
            </a:r>
            <a:r>
              <a:rPr lang="ru-RU" dirty="0" err="1"/>
              <a:t>саме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літературні</a:t>
            </a:r>
            <a:r>
              <a:rPr lang="ru-RU" dirty="0"/>
              <a:t> та </a:t>
            </a:r>
            <a:r>
              <a:rPr lang="ru-RU" dirty="0" err="1"/>
              <a:t>художні</a:t>
            </a:r>
            <a:r>
              <a:rPr lang="ru-RU" dirty="0"/>
              <a:t> твори, </a:t>
            </a:r>
            <a:r>
              <a:rPr lang="ru-RU" dirty="0" err="1"/>
              <a:t>зокрема</a:t>
            </a:r>
            <a:r>
              <a:rPr lang="ru-RU" dirty="0"/>
              <a:t>:</a:t>
            </a:r>
          </a:p>
          <a:p>
            <a:r>
              <a:rPr lang="ru-RU" dirty="0" err="1"/>
              <a:t>романи</a:t>
            </a:r>
            <a:r>
              <a:rPr lang="ru-RU" dirty="0"/>
              <a:t>, </a:t>
            </a:r>
            <a:r>
              <a:rPr lang="ru-RU" dirty="0" err="1"/>
              <a:t>поеми</a:t>
            </a:r>
            <a:r>
              <a:rPr lang="ru-RU" dirty="0"/>
              <a:t>, </a:t>
            </a:r>
            <a:r>
              <a:rPr lang="ru-RU" dirty="0" err="1"/>
              <a:t>статті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письмові</a:t>
            </a:r>
            <a:r>
              <a:rPr lang="ru-RU" dirty="0"/>
              <a:t> твори;</a:t>
            </a:r>
          </a:p>
          <a:p>
            <a:r>
              <a:rPr lang="ru-RU" dirty="0" err="1"/>
              <a:t>лекції</a:t>
            </a:r>
            <a:r>
              <a:rPr lang="ru-RU" dirty="0"/>
              <a:t>, </a:t>
            </a:r>
            <a:r>
              <a:rPr lang="ru-RU" dirty="0" err="1"/>
              <a:t>промови</a:t>
            </a:r>
            <a:r>
              <a:rPr lang="ru-RU" dirty="0"/>
              <a:t>, </a:t>
            </a:r>
            <a:r>
              <a:rPr lang="ru-RU" dirty="0" err="1"/>
              <a:t>проповіді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усні</a:t>
            </a:r>
            <a:r>
              <a:rPr lang="ru-RU" dirty="0"/>
              <a:t> твори;</a:t>
            </a:r>
          </a:p>
          <a:p>
            <a:r>
              <a:rPr lang="ru-RU" dirty="0" err="1"/>
              <a:t>драматичні</a:t>
            </a:r>
            <a:r>
              <a:rPr lang="ru-RU" dirty="0"/>
              <a:t>, </a:t>
            </a:r>
            <a:r>
              <a:rPr lang="ru-RU" dirty="0" err="1"/>
              <a:t>музично-драматичні</a:t>
            </a:r>
            <a:r>
              <a:rPr lang="ru-RU" dirty="0"/>
              <a:t> твори, </a:t>
            </a:r>
            <a:r>
              <a:rPr lang="ru-RU" dirty="0" err="1"/>
              <a:t>пантоміми</a:t>
            </a:r>
            <a:r>
              <a:rPr lang="ru-RU" dirty="0"/>
              <a:t>, </a:t>
            </a:r>
            <a:r>
              <a:rPr lang="ru-RU" dirty="0" err="1"/>
              <a:t>хореографічні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сценічні</a:t>
            </a:r>
            <a:r>
              <a:rPr lang="ru-RU" dirty="0"/>
              <a:t> твори;</a:t>
            </a:r>
          </a:p>
          <a:p>
            <a:r>
              <a:rPr lang="ru-RU" dirty="0" err="1"/>
              <a:t>музичні</a:t>
            </a:r>
            <a:r>
              <a:rPr lang="ru-RU" dirty="0"/>
              <a:t> твори (з текстом </a:t>
            </a:r>
            <a:r>
              <a:rPr lang="ru-RU" dirty="0" err="1"/>
              <a:t>або</a:t>
            </a:r>
            <a:r>
              <a:rPr lang="ru-RU" dirty="0"/>
              <a:t> без тексту);</a:t>
            </a:r>
          </a:p>
          <a:p>
            <a:r>
              <a:rPr lang="ru-RU" dirty="0" err="1"/>
              <a:t>аудіовізуальні</a:t>
            </a:r>
            <a:r>
              <a:rPr lang="ru-RU" dirty="0"/>
              <a:t> твори;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1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твори </a:t>
            </a:r>
            <a:r>
              <a:rPr lang="ru-RU" dirty="0" err="1"/>
              <a:t>живопису</a:t>
            </a:r>
            <a:r>
              <a:rPr lang="ru-RU" dirty="0"/>
              <a:t>, </a:t>
            </a:r>
            <a:r>
              <a:rPr lang="ru-RU" dirty="0" err="1"/>
              <a:t>архітектури</a:t>
            </a:r>
            <a:r>
              <a:rPr lang="ru-RU" dirty="0"/>
              <a:t>, </a:t>
            </a:r>
            <a:r>
              <a:rPr lang="ru-RU" dirty="0" err="1"/>
              <a:t>скульптури</a:t>
            </a:r>
            <a:r>
              <a:rPr lang="ru-RU" dirty="0"/>
              <a:t> та </a:t>
            </a:r>
            <a:r>
              <a:rPr lang="ru-RU" dirty="0" err="1"/>
              <a:t>графіки</a:t>
            </a:r>
            <a:r>
              <a:rPr lang="ru-RU" dirty="0"/>
              <a:t>;</a:t>
            </a:r>
          </a:p>
          <a:p>
            <a:r>
              <a:rPr lang="ru-RU" dirty="0" err="1"/>
              <a:t>фотографічні</a:t>
            </a:r>
            <a:r>
              <a:rPr lang="ru-RU" dirty="0"/>
              <a:t> твори;</a:t>
            </a:r>
          </a:p>
          <a:p>
            <a:r>
              <a:rPr lang="ru-RU" dirty="0"/>
              <a:t>твори </a:t>
            </a:r>
            <a:r>
              <a:rPr lang="ru-RU" dirty="0" err="1"/>
              <a:t>ужиткового</a:t>
            </a:r>
            <a:r>
              <a:rPr lang="ru-RU" dirty="0"/>
              <a:t> </a:t>
            </a:r>
            <a:r>
              <a:rPr lang="ru-RU" dirty="0" err="1"/>
              <a:t>мистецтва</a:t>
            </a:r>
            <a:r>
              <a:rPr lang="ru-RU" dirty="0"/>
              <a:t>;</a:t>
            </a:r>
          </a:p>
          <a:p>
            <a:r>
              <a:rPr lang="ru-RU" dirty="0" err="1"/>
              <a:t>ілюстрації</a:t>
            </a:r>
            <a:r>
              <a:rPr lang="ru-RU" dirty="0"/>
              <a:t>, </a:t>
            </a:r>
            <a:r>
              <a:rPr lang="ru-RU" dirty="0" err="1"/>
              <a:t>карти</a:t>
            </a:r>
            <a:r>
              <a:rPr lang="ru-RU" dirty="0"/>
              <a:t>, </a:t>
            </a:r>
            <a:r>
              <a:rPr lang="ru-RU" dirty="0" err="1"/>
              <a:t>плани</a:t>
            </a:r>
            <a:r>
              <a:rPr lang="ru-RU" dirty="0"/>
              <a:t>, </a:t>
            </a:r>
            <a:r>
              <a:rPr lang="ru-RU" dirty="0" err="1"/>
              <a:t>ескізи</a:t>
            </a:r>
            <a:r>
              <a:rPr lang="ru-RU" dirty="0"/>
              <a:t> і </a:t>
            </a:r>
            <a:r>
              <a:rPr lang="ru-RU" dirty="0" err="1"/>
              <a:t>пластичні</a:t>
            </a:r>
            <a:r>
              <a:rPr lang="ru-RU" dirty="0"/>
              <a:t> твори,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географії</a:t>
            </a:r>
            <a:r>
              <a:rPr lang="ru-RU" dirty="0"/>
              <a:t>, </a:t>
            </a:r>
            <a:r>
              <a:rPr lang="ru-RU" dirty="0" err="1"/>
              <a:t>топографії</a:t>
            </a:r>
            <a:r>
              <a:rPr lang="ru-RU" dirty="0"/>
              <a:t>, </a:t>
            </a:r>
            <a:r>
              <a:rPr lang="ru-RU" dirty="0" err="1"/>
              <a:t>архітектури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науки;</a:t>
            </a:r>
          </a:p>
          <a:p>
            <a:r>
              <a:rPr lang="ru-RU" dirty="0" err="1"/>
              <a:t>переклади</a:t>
            </a:r>
            <a:r>
              <a:rPr lang="ru-RU" dirty="0"/>
              <a:t>, </a:t>
            </a:r>
            <a:r>
              <a:rPr lang="ru-RU" dirty="0" err="1"/>
              <a:t>адаптації</a:t>
            </a:r>
            <a:r>
              <a:rPr lang="ru-RU" dirty="0"/>
              <a:t>, </a:t>
            </a:r>
            <a:r>
              <a:rPr lang="ru-RU" dirty="0" err="1"/>
              <a:t>аранжування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переробки</a:t>
            </a:r>
            <a:r>
              <a:rPr lang="ru-RU" dirty="0"/>
              <a:t> </a:t>
            </a:r>
            <a:r>
              <a:rPr lang="ru-RU" dirty="0" err="1"/>
              <a:t>літературних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художніх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;</a:t>
            </a:r>
          </a:p>
          <a:p>
            <a:r>
              <a:rPr lang="ru-RU" dirty="0" err="1"/>
              <a:t>збірники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вони за добором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упорядкуванням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є результатом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комп'ютерні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компіляції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(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вони за добором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упорядкуванням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є результатом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5927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Твори є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без </a:t>
            </a:r>
            <a:r>
              <a:rPr lang="ru-RU" dirty="0" err="1"/>
              <a:t>виконання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формальностей </a:t>
            </a:r>
            <a:r>
              <a:rPr lang="ru-RU" dirty="0" err="1"/>
              <a:t>щодо</a:t>
            </a:r>
            <a:r>
              <a:rPr lang="ru-RU" dirty="0"/>
              <a:t> них та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завершеності</a:t>
            </a:r>
            <a:r>
              <a:rPr lang="ru-RU" dirty="0"/>
              <a:t>,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цінності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способу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вираження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Авторське</a:t>
            </a:r>
            <a:r>
              <a:rPr lang="ru-RU" dirty="0"/>
              <a:t> право не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ідеї</a:t>
            </a:r>
            <a:r>
              <a:rPr lang="ru-RU" dirty="0"/>
              <a:t>, </a:t>
            </a:r>
            <a:r>
              <a:rPr lang="ru-RU" dirty="0" err="1"/>
              <a:t>процеси</a:t>
            </a:r>
            <a:r>
              <a:rPr lang="ru-RU" dirty="0"/>
              <a:t>,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математичні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 як </a:t>
            </a:r>
            <a:r>
              <a:rPr lang="ru-RU" dirty="0" err="1"/>
              <a:t>такі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Комп'ютерні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охороняються</a:t>
            </a:r>
            <a:r>
              <a:rPr lang="ru-RU" dirty="0"/>
              <a:t> як </a:t>
            </a:r>
            <a:r>
              <a:rPr lang="ru-RU" dirty="0" err="1"/>
              <a:t>літературні</a:t>
            </a:r>
            <a:r>
              <a:rPr lang="ru-RU" dirty="0"/>
              <a:t> твори.</a:t>
            </a:r>
          </a:p>
          <a:p>
            <a:r>
              <a:rPr lang="ru-RU" dirty="0"/>
              <a:t>5. </a:t>
            </a:r>
            <a:r>
              <a:rPr lang="ru-RU" dirty="0" err="1"/>
              <a:t>Компіляції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(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 </a:t>
            </a:r>
            <a:r>
              <a:rPr lang="ru-RU" dirty="0" err="1"/>
              <a:t>охороняються</a:t>
            </a:r>
            <a:r>
              <a:rPr lang="ru-RU" dirty="0"/>
              <a:t> як </a:t>
            </a:r>
            <a:r>
              <a:rPr lang="ru-RU" dirty="0" err="1"/>
              <a:t>такі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охорона</a:t>
            </a:r>
            <a:r>
              <a:rPr lang="ru-RU" dirty="0"/>
              <a:t> не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 як </a:t>
            </a:r>
            <a:r>
              <a:rPr lang="ru-RU" dirty="0" err="1"/>
              <a:t>такі</a:t>
            </a:r>
            <a:r>
              <a:rPr lang="ru-RU" dirty="0"/>
              <a:t> та не </a:t>
            </a:r>
            <a:r>
              <a:rPr lang="ru-RU" dirty="0" err="1"/>
              <a:t>зачіпає</a:t>
            </a:r>
            <a:r>
              <a:rPr lang="ru-RU" dirty="0"/>
              <a:t> </a:t>
            </a:r>
            <a:r>
              <a:rPr lang="ru-RU" dirty="0" err="1"/>
              <a:t>авторське</a:t>
            </a:r>
            <a:r>
              <a:rPr lang="ru-RU" dirty="0"/>
              <a:t> право на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складовими</a:t>
            </a:r>
            <a:r>
              <a:rPr lang="ru-RU" dirty="0"/>
              <a:t> </a:t>
            </a:r>
            <a:r>
              <a:rPr lang="ru-RU" dirty="0" err="1"/>
              <a:t>компіляції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443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434.</a:t>
            </a:r>
            <a:r>
              <a:rPr lang="ru-RU" dirty="0"/>
              <a:t> Твори, </a:t>
            </a:r>
            <a:r>
              <a:rPr lang="ru-RU" dirty="0" err="1"/>
              <a:t>які</a:t>
            </a:r>
            <a:r>
              <a:rPr lang="ru-RU" dirty="0"/>
              <a:t> не є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</a:t>
            </a:r>
          </a:p>
          <a:p>
            <a:r>
              <a:rPr lang="ru-RU" dirty="0"/>
              <a:t>1. Не є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права:</a:t>
            </a:r>
          </a:p>
          <a:p>
            <a:r>
              <a:rPr lang="ru-RU" dirty="0"/>
              <a:t>1) </a:t>
            </a:r>
            <a:r>
              <a:rPr lang="ru-RU" dirty="0" err="1"/>
              <a:t>акти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(</a:t>
            </a:r>
            <a:r>
              <a:rPr lang="ru-RU" dirty="0" err="1"/>
              <a:t>закони</a:t>
            </a:r>
            <a:r>
              <a:rPr lang="ru-RU" dirty="0"/>
              <a:t>, </a:t>
            </a:r>
            <a:r>
              <a:rPr lang="ru-RU" dirty="0" err="1"/>
              <a:t>укази</a:t>
            </a:r>
            <a:r>
              <a:rPr lang="ru-RU" dirty="0"/>
              <a:t>, постанови,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офіційні</a:t>
            </a:r>
            <a:r>
              <a:rPr lang="ru-RU" dirty="0"/>
              <a:t> </a:t>
            </a:r>
            <a:r>
              <a:rPr lang="ru-RU" dirty="0" err="1"/>
              <a:t>переклади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символи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грошові</a:t>
            </a:r>
            <a:r>
              <a:rPr lang="ru-RU" dirty="0"/>
              <a:t> знаки, </a:t>
            </a:r>
            <a:r>
              <a:rPr lang="ru-RU" dirty="0" err="1"/>
              <a:t>емблеми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затверджені</a:t>
            </a:r>
            <a:r>
              <a:rPr lang="ru-RU" dirty="0"/>
              <a:t> органами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новини</a:t>
            </a:r>
            <a:r>
              <a:rPr lang="ru-RU" dirty="0"/>
              <a:t> дня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характер </a:t>
            </a:r>
            <a:r>
              <a:rPr lang="ru-RU" dirty="0" err="1"/>
              <a:t>звичайної</a:t>
            </a:r>
            <a:r>
              <a:rPr lang="ru-RU" dirty="0"/>
              <a:t> </a:t>
            </a:r>
            <a:r>
              <a:rPr lang="ru-RU" dirty="0" err="1"/>
              <a:t>прес-інформації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твори,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019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435.</a:t>
            </a:r>
            <a:r>
              <a:rPr lang="ru-RU" dirty="0"/>
              <a:t> </a:t>
            </a:r>
            <a:r>
              <a:rPr lang="ru-RU" dirty="0" err="1"/>
              <a:t>Суб'єкти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</a:t>
            </a:r>
          </a:p>
          <a:p>
            <a:r>
              <a:rPr lang="ru-RU" dirty="0"/>
              <a:t>1. </a:t>
            </a:r>
            <a:r>
              <a:rPr lang="ru-RU" dirty="0" err="1"/>
              <a:t>Первинним</a:t>
            </a:r>
            <a:r>
              <a:rPr lang="ru-RU" dirty="0"/>
              <a:t> </a:t>
            </a:r>
            <a:r>
              <a:rPr lang="ru-RU" dirty="0" err="1"/>
              <a:t>суб'єктом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є автор </a:t>
            </a:r>
            <a:r>
              <a:rPr lang="ru-RU" dirty="0" err="1"/>
              <a:t>твору</a:t>
            </a:r>
            <a:r>
              <a:rPr lang="ru-RU" dirty="0"/>
              <a:t>.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доказів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автором </a:t>
            </a:r>
            <a:r>
              <a:rPr lang="ru-RU" dirty="0" err="1"/>
              <a:t>твору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</a:t>
            </a:r>
            <a:r>
              <a:rPr lang="ru-RU" dirty="0" err="1"/>
              <a:t>зазначена</a:t>
            </a:r>
            <a:r>
              <a:rPr lang="ru-RU" dirty="0"/>
              <a:t> </a:t>
            </a:r>
            <a:r>
              <a:rPr lang="ru-RU" dirty="0" err="1"/>
              <a:t>звичайним</a:t>
            </a:r>
            <a:r>
              <a:rPr lang="ru-RU" dirty="0"/>
              <a:t> способом як автор на </a:t>
            </a:r>
            <a:r>
              <a:rPr lang="ru-RU" dirty="0" err="1"/>
              <a:t>оригіналі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примірнику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(</a:t>
            </a:r>
            <a:r>
              <a:rPr lang="ru-RU" dirty="0" err="1"/>
              <a:t>презумпція</a:t>
            </a:r>
            <a:r>
              <a:rPr lang="ru-RU" dirty="0"/>
              <a:t> авторства).</a:t>
            </a:r>
          </a:p>
          <a:p>
            <a:r>
              <a:rPr lang="ru-RU" dirty="0"/>
              <a:t>2. </a:t>
            </a:r>
            <a:r>
              <a:rPr lang="ru-RU" dirty="0" err="1"/>
              <a:t>Суб'єктами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є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прав на твори </a:t>
            </a:r>
            <a:r>
              <a:rPr lang="ru-RU" dirty="0" err="1"/>
              <a:t>відповідно</a:t>
            </a:r>
            <a:r>
              <a:rPr lang="ru-RU" dirty="0"/>
              <a:t> до договору </a:t>
            </a:r>
            <a:r>
              <a:rPr lang="ru-RU" dirty="0" err="1"/>
              <a:t>або</a:t>
            </a:r>
            <a:r>
              <a:rPr lang="ru-RU" dirty="0"/>
              <a:t> закону.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820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436.</a:t>
            </a:r>
            <a:r>
              <a:rPr lang="ru-RU" dirty="0"/>
              <a:t> </a:t>
            </a:r>
            <a:r>
              <a:rPr lang="ru-RU" dirty="0" err="1"/>
              <a:t>Співавторство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Авторське</a:t>
            </a:r>
            <a:r>
              <a:rPr lang="ru-RU" dirty="0"/>
              <a:t> право на </a:t>
            </a:r>
            <a:r>
              <a:rPr lang="ru-RU" dirty="0" err="1"/>
              <a:t>твір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у </a:t>
            </a:r>
            <a:r>
              <a:rPr lang="ru-RU" dirty="0" err="1"/>
              <a:t>співавторстві</a:t>
            </a:r>
            <a:r>
              <a:rPr lang="ru-RU" dirty="0"/>
              <a:t>,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співавторам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становить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твір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нерозривне</a:t>
            </a:r>
            <a:r>
              <a:rPr lang="ru-RU" dirty="0"/>
              <a:t> </a:t>
            </a:r>
            <a:r>
              <a:rPr lang="ru-RU" dirty="0" err="1"/>
              <a:t>ціле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частин</a:t>
            </a:r>
            <a:r>
              <a:rPr lang="ru-RU" dirty="0"/>
              <a:t>, </a:t>
            </a:r>
            <a:r>
              <a:rPr lang="ru-RU" dirty="0" err="1"/>
              <a:t>кожна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й </a:t>
            </a:r>
            <a:r>
              <a:rPr lang="ru-RU" dirty="0" err="1"/>
              <a:t>самостійне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, </a:t>
            </a:r>
            <a:r>
              <a:rPr lang="ru-RU" dirty="0" err="1"/>
              <a:t>створеного</a:t>
            </a:r>
            <a:r>
              <a:rPr lang="ru-RU" dirty="0"/>
              <a:t> у </a:t>
            </a:r>
            <a:r>
              <a:rPr lang="ru-RU" dirty="0" err="1"/>
              <a:t>співавторстві</a:t>
            </a:r>
            <a:r>
              <a:rPr lang="ru-RU" dirty="0"/>
              <a:t>, </a:t>
            </a:r>
            <a:r>
              <a:rPr lang="ru-RU" dirty="0" err="1"/>
              <a:t>визнається</a:t>
            </a:r>
            <a:r>
              <a:rPr lang="ru-RU" dirty="0"/>
              <a:t> такою,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самостійне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використана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співавторів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авторське</a:t>
            </a:r>
            <a:r>
              <a:rPr lang="ru-RU" dirty="0"/>
              <a:t> право на </a:t>
            </a:r>
            <a:r>
              <a:rPr lang="ru-RU" dirty="0" err="1"/>
              <a:t>створену</a:t>
            </a:r>
            <a:r>
              <a:rPr lang="ru-RU" dirty="0"/>
              <a:t> ним </a:t>
            </a:r>
            <a:r>
              <a:rPr lang="ru-RU" dirty="0" err="1"/>
              <a:t>частину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самостійне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співавторами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визначені</a:t>
            </a:r>
            <a:r>
              <a:rPr lang="ru-RU" dirty="0"/>
              <a:t> договором.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такого договору </a:t>
            </a:r>
            <a:r>
              <a:rPr lang="ru-RU" dirty="0" err="1"/>
              <a:t>авторське</a:t>
            </a:r>
            <a:r>
              <a:rPr lang="ru-RU" dirty="0"/>
              <a:t> право на </a:t>
            </a:r>
            <a:r>
              <a:rPr lang="ru-RU" dirty="0" err="1"/>
              <a:t>твір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всіма</a:t>
            </a:r>
            <a:r>
              <a:rPr lang="ru-RU" dirty="0"/>
              <a:t> </a:t>
            </a:r>
            <a:r>
              <a:rPr lang="ru-RU" dirty="0" err="1"/>
              <a:t>співавторами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372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437.</a:t>
            </a:r>
            <a:r>
              <a:rPr lang="ru-RU" dirty="0"/>
              <a:t> 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</a:t>
            </a:r>
          </a:p>
          <a:p>
            <a:r>
              <a:rPr lang="ru-RU" dirty="0"/>
              <a:t>1. </a:t>
            </a:r>
            <a:r>
              <a:rPr lang="ru-RU" dirty="0" err="1"/>
              <a:t>Авторське</a:t>
            </a:r>
            <a:r>
              <a:rPr lang="ru-RU" dirty="0"/>
              <a:t> право </a:t>
            </a:r>
            <a:r>
              <a:rPr lang="ru-RU" dirty="0" err="1"/>
              <a:t>виникає</a:t>
            </a:r>
            <a:r>
              <a:rPr lang="ru-RU" dirty="0"/>
              <a:t> у </a:t>
            </a:r>
            <a:r>
              <a:rPr lang="ru-RU" dirty="0" err="1"/>
              <a:t>його</a:t>
            </a:r>
            <a:r>
              <a:rPr lang="ru-RU" dirty="0"/>
              <a:t> автора в момент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Суб’єкти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для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спеціальний</a:t>
            </a:r>
            <a:r>
              <a:rPr lang="ru-RU" dirty="0"/>
              <a:t> знак, </a:t>
            </a:r>
            <a:r>
              <a:rPr lang="ru-RU" dirty="0" err="1"/>
              <a:t>встановлений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249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438.</a:t>
            </a:r>
            <a:r>
              <a:rPr lang="ru-RU" dirty="0"/>
              <a:t> 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автора</a:t>
            </a:r>
          </a:p>
          <a:p>
            <a:r>
              <a:rPr lang="ru-RU" dirty="0"/>
              <a:t>1. Автору </a:t>
            </a:r>
            <a:r>
              <a:rPr lang="ru-RU" dirty="0" err="1"/>
              <a:t>твору</a:t>
            </a:r>
            <a:r>
              <a:rPr lang="ru-RU" dirty="0"/>
              <a:t> належать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права, </a:t>
            </a:r>
            <a:r>
              <a:rPr lang="ru-RU" dirty="0" err="1"/>
              <a:t>встановлені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423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 та </a:t>
            </a:r>
            <a:r>
              <a:rPr lang="ru-RU" dirty="0" err="1"/>
              <a:t>іншими</a:t>
            </a:r>
            <a:r>
              <a:rPr lang="ru-RU" dirty="0"/>
              <a:t> законами.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439.</a:t>
            </a:r>
            <a:r>
              <a:rPr lang="ru-RU" dirty="0"/>
              <a:t> 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недоторканності</a:t>
            </a:r>
            <a:r>
              <a:rPr lang="ru-RU" dirty="0"/>
              <a:t> </a:t>
            </a:r>
            <a:r>
              <a:rPr lang="ru-RU" dirty="0" err="1"/>
              <a:t>твору</a:t>
            </a:r>
            <a:endParaRPr lang="ru-RU" dirty="0"/>
          </a:p>
          <a:p>
            <a:r>
              <a:rPr lang="ru-RU" dirty="0"/>
              <a:t>1. Автор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цілісності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, </a:t>
            </a:r>
            <a:r>
              <a:rPr lang="ru-RU" dirty="0" err="1"/>
              <a:t>протидіяти</a:t>
            </a:r>
            <a:r>
              <a:rPr lang="ru-RU" dirty="0"/>
              <a:t>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перекрученню</a:t>
            </a:r>
            <a:r>
              <a:rPr lang="ru-RU" dirty="0"/>
              <a:t>, </a:t>
            </a:r>
            <a:r>
              <a:rPr lang="ru-RU" dirty="0" err="1"/>
              <a:t>спотворенню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супроводження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</a:t>
            </a:r>
            <a:r>
              <a:rPr lang="ru-RU" dirty="0" err="1"/>
              <a:t>ілюстраціями</a:t>
            </a:r>
            <a:r>
              <a:rPr lang="ru-RU" dirty="0"/>
              <a:t>, </a:t>
            </a:r>
            <a:r>
              <a:rPr lang="ru-RU" dirty="0" err="1"/>
              <a:t>передмовами</a:t>
            </a:r>
            <a:r>
              <a:rPr lang="ru-RU" dirty="0"/>
              <a:t>, </a:t>
            </a:r>
            <a:r>
              <a:rPr lang="ru-RU" dirty="0" err="1"/>
              <a:t>післямовами</a:t>
            </a:r>
            <a:r>
              <a:rPr lang="ru-RU" dirty="0"/>
              <a:t>, </a:t>
            </a:r>
            <a:r>
              <a:rPr lang="ru-RU" dirty="0" err="1"/>
              <a:t>коментарями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автора.</a:t>
            </a:r>
          </a:p>
          <a:p>
            <a:r>
              <a:rPr lang="ru-RU" dirty="0" smtClean="0"/>
              <a:t>2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автора </a:t>
            </a:r>
            <a:r>
              <a:rPr lang="ru-RU" dirty="0" err="1"/>
              <a:t>недоторканність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</a:t>
            </a:r>
            <a:r>
              <a:rPr lang="ru-RU" dirty="0" err="1"/>
              <a:t>охороняється</a:t>
            </a:r>
            <a:r>
              <a:rPr lang="ru-RU" dirty="0"/>
              <a:t> особою,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автором. За </a:t>
            </a:r>
            <a:r>
              <a:rPr lang="ru-RU" dirty="0" err="1"/>
              <a:t>відсутності</a:t>
            </a:r>
            <a:r>
              <a:rPr lang="ru-RU" dirty="0"/>
              <a:t> такого </a:t>
            </a:r>
            <a:r>
              <a:rPr lang="ru-RU" dirty="0" err="1"/>
              <a:t>уповноваження</a:t>
            </a:r>
            <a:r>
              <a:rPr lang="ru-RU" dirty="0"/>
              <a:t> </a:t>
            </a:r>
            <a:r>
              <a:rPr lang="ru-RU" dirty="0" err="1"/>
              <a:t>недоторканність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</a:t>
            </a:r>
            <a:r>
              <a:rPr lang="ru-RU" dirty="0" err="1"/>
              <a:t>охороняється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автора,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заінтересованими</a:t>
            </a:r>
            <a:r>
              <a:rPr lang="ru-RU" dirty="0"/>
              <a:t> особами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530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440.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r>
              <a:rPr lang="ru-RU" dirty="0"/>
              <a:t>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;</a:t>
            </a:r>
          </a:p>
          <a:p>
            <a:r>
              <a:rPr lang="ru-RU" dirty="0"/>
              <a:t>3)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неправомірному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Майнові</a:t>
            </a:r>
            <a:r>
              <a:rPr lang="ru-RU" dirty="0"/>
              <a:t> права на </a:t>
            </a:r>
            <a:r>
              <a:rPr lang="ru-RU" dirty="0" err="1"/>
              <a:t>твір</a:t>
            </a:r>
            <a:r>
              <a:rPr lang="ru-RU" dirty="0"/>
              <a:t> належать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авторові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чи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7131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419.</a:t>
            </a:r>
            <a:r>
              <a:rPr lang="ru-RU" dirty="0"/>
              <a:t> </a:t>
            </a:r>
            <a:r>
              <a:rPr lang="ru-RU" dirty="0" err="1"/>
              <a:t>Співвідношення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та права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та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річ</a:t>
            </a:r>
            <a:r>
              <a:rPr lang="ru-RU" dirty="0"/>
              <a:t> не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одного.</a:t>
            </a:r>
          </a:p>
          <a:p>
            <a:r>
              <a:rPr lang="ru-RU" dirty="0"/>
              <a:t>2. </a:t>
            </a:r>
            <a:r>
              <a:rPr lang="ru-RU" dirty="0" err="1"/>
              <a:t>Перехід</a:t>
            </a:r>
            <a:r>
              <a:rPr lang="ru-RU" dirty="0"/>
              <a:t> права на </a:t>
            </a:r>
            <a:r>
              <a:rPr lang="ru-RU" dirty="0" err="1"/>
              <a:t>об'єкт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не </a:t>
            </a:r>
            <a:r>
              <a:rPr lang="ru-RU" dirty="0" err="1"/>
              <a:t>означає</a:t>
            </a:r>
            <a:r>
              <a:rPr lang="ru-RU" dirty="0"/>
              <a:t> переходу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річ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Перехід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річ</a:t>
            </a:r>
            <a:r>
              <a:rPr lang="ru-RU" dirty="0"/>
              <a:t> не </a:t>
            </a:r>
            <a:r>
              <a:rPr lang="ru-RU" dirty="0" err="1"/>
              <a:t>означає</a:t>
            </a:r>
            <a:r>
              <a:rPr lang="ru-RU" dirty="0"/>
              <a:t> переходу права на </a:t>
            </a:r>
            <a:r>
              <a:rPr lang="ru-RU" dirty="0" err="1"/>
              <a:t>об'єкт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81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трудового договору (контракту),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де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 автор, з моменту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службового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складі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договором </a:t>
            </a:r>
            <a:r>
              <a:rPr lang="ru-RU" dirty="0" err="1"/>
              <a:t>чи</a:t>
            </a:r>
            <a:r>
              <a:rPr lang="ru-RU" dirty="0"/>
              <a:t> законом.</a:t>
            </a:r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r>
              <a:rPr lang="ru-RU" dirty="0"/>
              <a:t>, </a:t>
            </a:r>
            <a:r>
              <a:rPr lang="ru-RU" dirty="0" err="1"/>
              <a:t>створений</a:t>
            </a:r>
            <a:r>
              <a:rPr lang="ru-RU" dirty="0"/>
              <a:t> за </a:t>
            </a:r>
            <a:r>
              <a:rPr lang="ru-RU" dirty="0" err="1"/>
              <a:t>замовленням</a:t>
            </a:r>
            <a:r>
              <a:rPr lang="ru-RU" dirty="0"/>
              <a:t>, </a:t>
            </a:r>
            <a:r>
              <a:rPr lang="ru-RU" dirty="0" err="1"/>
              <a:t>переходять</a:t>
            </a:r>
            <a:r>
              <a:rPr lang="ru-RU" dirty="0"/>
              <a:t> до </a:t>
            </a:r>
            <a:r>
              <a:rPr lang="ru-RU" dirty="0" err="1"/>
              <a:t>замовника</a:t>
            </a:r>
            <a:r>
              <a:rPr lang="ru-RU" dirty="0"/>
              <a:t> з моменту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складі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договором </a:t>
            </a:r>
            <a:r>
              <a:rPr lang="ru-RU" dirty="0" err="1"/>
              <a:t>чи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889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441.</a:t>
            </a:r>
            <a:r>
              <a:rPr lang="ru-RU" dirty="0"/>
              <a:t> 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Суб’єкти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особисто</a:t>
            </a:r>
            <a:r>
              <a:rPr lang="ru-RU" dirty="0"/>
              <a:t>, через </a:t>
            </a:r>
            <a:r>
              <a:rPr lang="ru-RU" dirty="0" err="1"/>
              <a:t>представника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уповноважену</a:t>
            </a:r>
            <a:r>
              <a:rPr lang="ru-RU" dirty="0"/>
              <a:t> особу </a:t>
            </a:r>
            <a:r>
              <a:rPr lang="ru-RU" dirty="0" err="1"/>
              <a:t>або</a:t>
            </a:r>
            <a:r>
              <a:rPr lang="ru-RU" dirty="0"/>
              <a:t> через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колективного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442.</a:t>
            </a:r>
            <a:r>
              <a:rPr lang="ru-RU" dirty="0"/>
              <a:t> </a:t>
            </a:r>
            <a:r>
              <a:rPr lang="ru-RU" dirty="0" err="1"/>
              <a:t>Оприлюднення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endParaRPr lang="ru-RU" dirty="0"/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Оприлюдненням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будь-яка </a:t>
            </a:r>
            <a:r>
              <a:rPr lang="ru-RU" dirty="0" err="1"/>
              <a:t>дія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вперше</a:t>
            </a:r>
            <a:r>
              <a:rPr lang="ru-RU" dirty="0"/>
              <a:t> </a:t>
            </a:r>
            <a:r>
              <a:rPr lang="ru-RU" dirty="0" err="1"/>
              <a:t>робить</a:t>
            </a:r>
            <a:r>
              <a:rPr lang="ru-RU" dirty="0"/>
              <a:t> </a:t>
            </a:r>
            <a:r>
              <a:rPr lang="ru-RU" dirty="0" err="1"/>
              <a:t>твір</a:t>
            </a:r>
            <a:r>
              <a:rPr lang="ru-RU" dirty="0"/>
              <a:t> </a:t>
            </a:r>
            <a:r>
              <a:rPr lang="ru-RU" dirty="0" err="1"/>
              <a:t>доступним</a:t>
            </a:r>
            <a:r>
              <a:rPr lang="ru-RU" dirty="0"/>
              <a:t> для </a:t>
            </a:r>
            <a:r>
              <a:rPr lang="ru-RU" dirty="0" err="1"/>
              <a:t>необмеженого</a:t>
            </a:r>
            <a:r>
              <a:rPr lang="ru-RU" dirty="0"/>
              <a:t> кола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Твір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оприлюднений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порушує</a:t>
            </a:r>
            <a:r>
              <a:rPr lang="ru-RU" dirty="0"/>
              <a:t> права </a:t>
            </a:r>
            <a:r>
              <a:rPr lang="ru-RU" dirty="0" err="1"/>
              <a:t>людини</a:t>
            </a:r>
            <a:r>
              <a:rPr lang="ru-RU" dirty="0"/>
              <a:t> на </a:t>
            </a:r>
            <a:r>
              <a:rPr lang="ru-RU" dirty="0" err="1"/>
              <a:t>таємницю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і </a:t>
            </a:r>
            <a:r>
              <a:rPr lang="ru-RU" dirty="0" err="1"/>
              <a:t>сімейного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завдає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громадському</a:t>
            </a:r>
            <a:r>
              <a:rPr lang="ru-RU" dirty="0"/>
              <a:t> порядку, </a:t>
            </a:r>
            <a:r>
              <a:rPr lang="ru-RU" dirty="0" err="1"/>
              <a:t>фізичному</a:t>
            </a:r>
            <a:r>
              <a:rPr lang="ru-RU" dirty="0"/>
              <a:t> і моральному </a:t>
            </a:r>
            <a:r>
              <a:rPr lang="ru-RU" dirty="0" err="1"/>
              <a:t>здоров’ю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8060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443.</a:t>
            </a:r>
            <a:r>
              <a:rPr lang="ru-RU" dirty="0"/>
              <a:t> 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з </a:t>
            </a:r>
            <a:r>
              <a:rPr lang="ru-RU" dirty="0" err="1"/>
              <a:t>дозволу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</a:t>
            </a:r>
          </a:p>
          <a:p>
            <a:r>
              <a:rPr lang="ru-RU" dirty="0"/>
              <a:t>1.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</a:t>
            </a:r>
            <a:r>
              <a:rPr lang="ru-RU" dirty="0" err="1"/>
              <a:t>дозволу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уповноваженої</a:t>
            </a:r>
            <a:r>
              <a:rPr lang="ru-RU" dirty="0"/>
              <a:t> на </a:t>
            </a:r>
            <a:r>
              <a:rPr lang="ru-RU" dirty="0" err="1"/>
              <a:t>надання</a:t>
            </a:r>
            <a:r>
              <a:rPr lang="ru-RU" dirty="0"/>
              <a:t> такого </a:t>
            </a:r>
            <a:r>
              <a:rPr lang="ru-RU" dirty="0" err="1"/>
              <a:t>дозволу</a:t>
            </a:r>
            <a:r>
              <a:rPr lang="ru-RU" dirty="0"/>
              <a:t> особи,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правомірного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без такого </a:t>
            </a:r>
            <a:r>
              <a:rPr lang="ru-RU" dirty="0" err="1"/>
              <a:t>дозволу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444.</a:t>
            </a:r>
            <a:r>
              <a:rPr lang="ru-RU" dirty="0"/>
              <a:t> </a:t>
            </a:r>
            <a:r>
              <a:rPr lang="ru-RU" dirty="0" err="1"/>
              <a:t>Публічна</a:t>
            </a:r>
            <a:r>
              <a:rPr lang="ru-RU" dirty="0"/>
              <a:t> </a:t>
            </a:r>
            <a:r>
              <a:rPr lang="ru-RU" dirty="0" err="1"/>
              <a:t>ліцензія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Суб’єкт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дозвіл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будь-</a:t>
            </a:r>
            <a:r>
              <a:rPr lang="ru-RU" dirty="0" err="1"/>
              <a:t>якою</a:t>
            </a:r>
            <a:r>
              <a:rPr lang="ru-RU" dirty="0"/>
              <a:t> особою на </a:t>
            </a:r>
            <a:r>
              <a:rPr lang="ru-RU" dirty="0" err="1"/>
              <a:t>визначених</a:t>
            </a:r>
            <a:r>
              <a:rPr lang="ru-RU" dirty="0"/>
              <a:t> ним </a:t>
            </a:r>
            <a:r>
              <a:rPr lang="ru-RU" dirty="0" err="1"/>
              <a:t>умовах</a:t>
            </a:r>
            <a:r>
              <a:rPr lang="ru-RU" dirty="0"/>
              <a:t> (</a:t>
            </a:r>
            <a:r>
              <a:rPr lang="ru-RU" dirty="0" err="1"/>
              <a:t>публічна</a:t>
            </a:r>
            <a:r>
              <a:rPr lang="ru-RU" dirty="0"/>
              <a:t> </a:t>
            </a:r>
            <a:r>
              <a:rPr lang="ru-RU" dirty="0" err="1"/>
              <a:t>ліцензія</a:t>
            </a:r>
            <a:r>
              <a:rPr lang="ru-RU" dirty="0"/>
              <a:t>).</a:t>
            </a:r>
          </a:p>
          <a:p>
            <a:r>
              <a:rPr lang="ru-RU" dirty="0"/>
              <a:t>2. Особа, яка </a:t>
            </a:r>
            <a:r>
              <a:rPr lang="ru-RU" dirty="0" err="1"/>
              <a:t>використовує</a:t>
            </a:r>
            <a:r>
              <a:rPr lang="ru-RU" dirty="0"/>
              <a:t> </a:t>
            </a:r>
            <a:r>
              <a:rPr lang="ru-RU" dirty="0" err="1"/>
              <a:t>твір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публічної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, </a:t>
            </a:r>
            <a:r>
              <a:rPr lang="ru-RU" dirty="0" err="1"/>
              <a:t>зобов’язана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суб’єктом</a:t>
            </a:r>
            <a:r>
              <a:rPr lang="ru-RU" dirty="0"/>
              <a:t> </a:t>
            </a:r>
            <a:r>
              <a:rPr lang="ru-RU" dirty="0" err="1"/>
              <a:t>авторського</a:t>
            </a:r>
            <a:r>
              <a:rPr lang="ru-RU" dirty="0"/>
              <a:t> права умов, 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видано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091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445.</a:t>
            </a:r>
            <a:r>
              <a:rPr lang="ru-RU" dirty="0"/>
              <a:t> Право на </a:t>
            </a:r>
            <a:r>
              <a:rPr lang="ru-RU" dirty="0" err="1"/>
              <a:t>справедливу</a:t>
            </a:r>
            <a:r>
              <a:rPr lang="ru-RU" dirty="0"/>
              <a:t> </a:t>
            </a:r>
            <a:r>
              <a:rPr lang="ru-RU" dirty="0" err="1"/>
              <a:t>винагороду</a:t>
            </a:r>
            <a:r>
              <a:rPr lang="ru-RU" dirty="0"/>
              <a:t> за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твору</a:t>
            </a:r>
            <a:endParaRPr lang="ru-RU" dirty="0"/>
          </a:p>
          <a:p>
            <a:r>
              <a:rPr lang="ru-RU" dirty="0"/>
              <a:t>1. Автор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невідчужуване</a:t>
            </a:r>
            <a:r>
              <a:rPr lang="ru-RU" dirty="0"/>
              <a:t> право на </a:t>
            </a:r>
            <a:r>
              <a:rPr lang="ru-RU" dirty="0" err="1"/>
              <a:t>справедливу</a:t>
            </a:r>
            <a:r>
              <a:rPr lang="ru-RU" dirty="0"/>
              <a:t> </a:t>
            </a:r>
            <a:r>
              <a:rPr lang="ru-RU" dirty="0" err="1"/>
              <a:t>винагороду</a:t>
            </a:r>
            <a:r>
              <a:rPr lang="ru-RU" dirty="0"/>
              <a:t> за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в </a:t>
            </a:r>
            <a:r>
              <a:rPr lang="ru-RU" dirty="0" err="1"/>
              <a:t>розмірах</a:t>
            </a:r>
            <a:r>
              <a:rPr lang="ru-RU" dirty="0"/>
              <a:t> і на </a:t>
            </a:r>
            <a:r>
              <a:rPr lang="ru-RU" dirty="0" err="1"/>
              <a:t>умовах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законом. Право на </a:t>
            </a:r>
            <a:r>
              <a:rPr lang="ru-RU" dirty="0" err="1"/>
              <a:t>справедливу</a:t>
            </a:r>
            <a:r>
              <a:rPr lang="ru-RU" dirty="0"/>
              <a:t> </a:t>
            </a:r>
            <a:r>
              <a:rPr lang="ru-RU" dirty="0" err="1"/>
              <a:t>винагороду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автору </a:t>
            </a:r>
            <a:r>
              <a:rPr lang="ru-RU" dirty="0" err="1"/>
              <a:t>твору</a:t>
            </a:r>
            <a:r>
              <a:rPr lang="ru-RU" dirty="0"/>
              <a:t>, 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переходить до </a:t>
            </a:r>
            <a:r>
              <a:rPr lang="ru-RU" dirty="0" err="1"/>
              <a:t>спадкоємців</a:t>
            </a:r>
            <a:r>
              <a:rPr lang="ru-RU" dirty="0"/>
              <a:t> автора.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446.</a:t>
            </a:r>
            <a:r>
              <a:rPr lang="ru-RU" dirty="0"/>
              <a:t> 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endParaRPr lang="ru-RU" dirty="0"/>
          </a:p>
          <a:p>
            <a:r>
              <a:rPr lang="ru-RU" dirty="0"/>
              <a:t>1. Строк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r>
              <a:rPr lang="ru-RU" dirty="0"/>
              <a:t> </a:t>
            </a:r>
            <a:r>
              <a:rPr lang="ru-RU" dirty="0" err="1"/>
              <a:t>спливає</a:t>
            </a:r>
            <a:r>
              <a:rPr lang="ru-RU" dirty="0"/>
              <a:t> через </a:t>
            </a:r>
            <a:r>
              <a:rPr lang="ru-RU" dirty="0" err="1"/>
              <a:t>сімдесят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відліковуються</a:t>
            </a:r>
            <a:r>
              <a:rPr lang="ru-RU" dirty="0"/>
              <a:t> з 1 </a:t>
            </a:r>
            <a:r>
              <a:rPr lang="ru-RU" dirty="0" err="1"/>
              <a:t>січня</a:t>
            </a:r>
            <a:r>
              <a:rPr lang="ru-RU" dirty="0"/>
              <a:t> року, </a:t>
            </a:r>
            <a:r>
              <a:rPr lang="ru-RU" dirty="0" err="1"/>
              <a:t>наступного</a:t>
            </a:r>
            <a:r>
              <a:rPr lang="ru-RU" dirty="0"/>
              <a:t> за роком </a:t>
            </a:r>
            <a:r>
              <a:rPr lang="ru-RU" dirty="0" err="1"/>
              <a:t>смерті</a:t>
            </a:r>
            <a:r>
              <a:rPr lang="ru-RU" dirty="0"/>
              <a:t> автора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співавторів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пережив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співавторів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98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447.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строку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строку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та </a:t>
            </a:r>
            <a:r>
              <a:rPr lang="ru-RU" dirty="0" err="1"/>
              <a:t>безоплатно</a:t>
            </a:r>
            <a:r>
              <a:rPr lang="ru-RU" dirty="0"/>
              <a:t> </a:t>
            </a:r>
            <a:r>
              <a:rPr lang="ru-RU" dirty="0" err="1"/>
              <a:t>використовуватися</a:t>
            </a:r>
            <a:r>
              <a:rPr lang="ru-RU" dirty="0"/>
              <a:t> будь-</a:t>
            </a:r>
            <a:r>
              <a:rPr lang="ru-RU" dirty="0" err="1"/>
              <a:t>якою</a:t>
            </a:r>
            <a:r>
              <a:rPr lang="ru-RU" dirty="0"/>
              <a:t> особою, за </a:t>
            </a:r>
            <a:r>
              <a:rPr lang="ru-RU" dirty="0" err="1"/>
              <a:t>винятками</a:t>
            </a:r>
            <a:r>
              <a:rPr lang="ru-RU" dirty="0"/>
              <a:t>, </a:t>
            </a:r>
            <a:r>
              <a:rPr lang="ru-RU" dirty="0" err="1"/>
              <a:t>встановленими</a:t>
            </a:r>
            <a:r>
              <a:rPr lang="ru-RU" dirty="0"/>
              <a:t> законом.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448.</a:t>
            </a:r>
            <a:r>
              <a:rPr lang="ru-RU" dirty="0"/>
              <a:t> Право </a:t>
            </a:r>
            <a:r>
              <a:rPr lang="ru-RU" dirty="0" err="1"/>
              <a:t>слідування</a:t>
            </a:r>
            <a:endParaRPr lang="ru-RU" dirty="0"/>
          </a:p>
          <a:p>
            <a:r>
              <a:rPr lang="ru-RU" dirty="0"/>
              <a:t>1. Автор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невідчужуване</a:t>
            </a:r>
            <a:r>
              <a:rPr lang="ru-RU" dirty="0"/>
              <a:t> 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справедливої</a:t>
            </a:r>
            <a:r>
              <a:rPr lang="ru-RU" dirty="0"/>
              <a:t> </a:t>
            </a:r>
            <a:r>
              <a:rPr lang="ru-RU" dirty="0" err="1"/>
              <a:t>винагороди</a:t>
            </a:r>
            <a:r>
              <a:rPr lang="ru-RU" dirty="0"/>
              <a:t> як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відрахувань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кожного продажу </a:t>
            </a:r>
            <a:r>
              <a:rPr lang="ru-RU" dirty="0" err="1"/>
              <a:t>оригіналу</a:t>
            </a:r>
            <a:r>
              <a:rPr lang="ru-RU" dirty="0"/>
              <a:t> </a:t>
            </a:r>
            <a:r>
              <a:rPr lang="ru-RU" dirty="0" err="1"/>
              <a:t>художнього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, </a:t>
            </a:r>
            <a:r>
              <a:rPr lang="ru-RU" dirty="0" err="1"/>
              <a:t>оригіналу</a:t>
            </a:r>
            <a:r>
              <a:rPr lang="ru-RU" dirty="0"/>
              <a:t> </a:t>
            </a:r>
            <a:r>
              <a:rPr lang="ru-RU" dirty="0" err="1"/>
              <a:t>рукопису</a:t>
            </a:r>
            <a:r>
              <a:rPr lang="ru-RU" dirty="0"/>
              <a:t> </a:t>
            </a:r>
            <a:r>
              <a:rPr lang="ru-RU" dirty="0" err="1"/>
              <a:t>літературного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музичного</a:t>
            </a:r>
            <a:r>
              <a:rPr lang="ru-RU" dirty="0"/>
              <a:t> </a:t>
            </a:r>
            <a:r>
              <a:rPr lang="ru-RU" dirty="0" err="1"/>
              <a:t>твору</a:t>
            </a:r>
            <a:r>
              <a:rPr lang="ru-RU" dirty="0"/>
              <a:t>, </a:t>
            </a:r>
            <a:r>
              <a:rPr lang="ru-RU" dirty="0" err="1"/>
              <a:t>наступного</a:t>
            </a:r>
            <a:r>
              <a:rPr lang="ru-RU" dirty="0"/>
              <a:t> за </a:t>
            </a:r>
            <a:r>
              <a:rPr lang="ru-RU" dirty="0" err="1"/>
              <a:t>продажом</a:t>
            </a:r>
            <a:r>
              <a:rPr lang="ru-RU" dirty="0"/>
              <a:t> </a:t>
            </a:r>
            <a:r>
              <a:rPr lang="ru-RU" dirty="0" err="1"/>
              <a:t>оригіналу</a:t>
            </a:r>
            <a:r>
              <a:rPr lang="ru-RU" dirty="0"/>
              <a:t>, </a:t>
            </a:r>
            <a:r>
              <a:rPr lang="ru-RU" dirty="0" err="1"/>
              <a:t>здійсненим</a:t>
            </a:r>
            <a:r>
              <a:rPr lang="ru-RU" dirty="0"/>
              <a:t> автором (право </a:t>
            </a:r>
            <a:r>
              <a:rPr lang="ru-RU" dirty="0" err="1"/>
              <a:t>слідування</a:t>
            </a:r>
            <a:r>
              <a:rPr lang="ru-RU" dirty="0"/>
              <a:t>).</a:t>
            </a:r>
          </a:p>
          <a:p>
            <a:r>
              <a:rPr lang="ru-RU" dirty="0"/>
              <a:t>Для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до </a:t>
            </a:r>
            <a:r>
              <a:rPr lang="ru-RU" dirty="0" err="1"/>
              <a:t>оригіналів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, </a:t>
            </a:r>
            <a:r>
              <a:rPr lang="ru-RU" dirty="0" err="1"/>
              <a:t>зазначених</a:t>
            </a:r>
            <a:r>
              <a:rPr lang="ru-RU" dirty="0"/>
              <a:t> у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першій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прирівнюються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примірники</a:t>
            </a:r>
            <a:r>
              <a:rPr lang="ru-RU" dirty="0"/>
              <a:t>, </a:t>
            </a:r>
            <a:r>
              <a:rPr lang="ru-RU" dirty="0" err="1"/>
              <a:t>виготовлені</a:t>
            </a:r>
            <a:r>
              <a:rPr lang="ru-RU" dirty="0"/>
              <a:t> в </a:t>
            </a:r>
            <a:r>
              <a:rPr lang="ru-RU" dirty="0" err="1"/>
              <a:t>обмеженій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самим автором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керівництвом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пронумеровані</a:t>
            </a:r>
            <a:r>
              <a:rPr lang="ru-RU" dirty="0"/>
              <a:t>, </a:t>
            </a:r>
            <a:r>
              <a:rPr lang="ru-RU" dirty="0" err="1"/>
              <a:t>підписані</a:t>
            </a:r>
            <a:r>
              <a:rPr lang="ru-RU" dirty="0"/>
              <a:t> автором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позначення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засвідчують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авторство.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0093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Право </a:t>
            </a:r>
            <a:r>
              <a:rPr lang="ru-RU" dirty="0" err="1"/>
              <a:t>слідування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автору, а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переходить до </a:t>
            </a:r>
            <a:r>
              <a:rPr lang="ru-RU" dirty="0" err="1"/>
              <a:t>спадкоємців</a:t>
            </a:r>
            <a:r>
              <a:rPr lang="ru-RU" dirty="0"/>
              <a:t> автора та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і </a:t>
            </a:r>
            <a:r>
              <a:rPr lang="ru-RU" dirty="0" err="1"/>
              <a:t>діє</a:t>
            </a:r>
            <a:r>
              <a:rPr lang="ru-RU" dirty="0"/>
              <a:t> до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твір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права </a:t>
            </a:r>
            <a:r>
              <a:rPr lang="ru-RU" dirty="0" err="1"/>
              <a:t>слідування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217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420.</a:t>
            </a:r>
            <a:r>
              <a:rPr lang="ru-RU" dirty="0"/>
              <a:t> </a:t>
            </a:r>
            <a:r>
              <a:rPr lang="ru-RU" dirty="0" err="1"/>
              <a:t>Об'єкти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До </a:t>
            </a:r>
            <a:r>
              <a:rPr lang="ru-RU" dirty="0" err="1"/>
              <a:t>об'єктів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належать:</a:t>
            </a:r>
          </a:p>
          <a:p>
            <a:r>
              <a:rPr lang="ru-RU" dirty="0" err="1"/>
              <a:t>літературні</a:t>
            </a:r>
            <a:r>
              <a:rPr lang="ru-RU" dirty="0"/>
              <a:t> та </a:t>
            </a:r>
            <a:r>
              <a:rPr lang="ru-RU" dirty="0" err="1"/>
              <a:t>художні</a:t>
            </a:r>
            <a:r>
              <a:rPr lang="ru-RU" dirty="0"/>
              <a:t> твори;</a:t>
            </a:r>
          </a:p>
          <a:p>
            <a:r>
              <a:rPr lang="ru-RU" dirty="0" err="1"/>
              <a:t>комп'ютерні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;</a:t>
            </a:r>
          </a:p>
          <a:p>
            <a:r>
              <a:rPr lang="ru-RU" dirty="0" err="1"/>
              <a:t>компіляції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(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);</a:t>
            </a:r>
          </a:p>
          <a:p>
            <a:r>
              <a:rPr lang="ru-RU" dirty="0" err="1"/>
              <a:t>виконання</a:t>
            </a:r>
            <a:r>
              <a:rPr lang="ru-RU" dirty="0"/>
              <a:t>;</a:t>
            </a:r>
          </a:p>
          <a:p>
            <a:r>
              <a:rPr lang="ru-RU" dirty="0" err="1"/>
              <a:t>фонограми</a:t>
            </a:r>
            <a:r>
              <a:rPr lang="ru-RU" dirty="0"/>
              <a:t>, </a:t>
            </a:r>
            <a:r>
              <a:rPr lang="ru-RU" dirty="0" err="1"/>
              <a:t>відеограми</a:t>
            </a:r>
            <a:r>
              <a:rPr lang="ru-RU" dirty="0"/>
              <a:t>,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</a:t>
            </a:r>
            <a:r>
              <a:rPr lang="ru-RU" dirty="0" err="1"/>
              <a:t>мовлення</a:t>
            </a:r>
            <a:r>
              <a:rPr lang="ru-RU" dirty="0"/>
              <a:t>;</a:t>
            </a:r>
          </a:p>
          <a:p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;</a:t>
            </a:r>
          </a:p>
          <a:p>
            <a:r>
              <a:rPr lang="ru-RU" dirty="0" err="1"/>
              <a:t>винаходи</a:t>
            </a:r>
            <a:r>
              <a:rPr lang="ru-RU" dirty="0"/>
              <a:t>, </a:t>
            </a:r>
            <a:r>
              <a:rPr lang="ru-RU" dirty="0" err="1"/>
              <a:t>корисні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</a:t>
            </a:r>
            <a:r>
              <a:rPr lang="ru-RU" dirty="0" err="1"/>
              <a:t>промислові</a:t>
            </a:r>
            <a:r>
              <a:rPr lang="ru-RU" dirty="0"/>
              <a:t> </a:t>
            </a:r>
            <a:r>
              <a:rPr lang="ru-RU" dirty="0" err="1"/>
              <a:t>зразки</a:t>
            </a:r>
            <a:r>
              <a:rPr lang="ru-RU" dirty="0"/>
              <a:t>;</a:t>
            </a:r>
          </a:p>
          <a:p>
            <a:r>
              <a:rPr lang="ru-RU" dirty="0" err="1"/>
              <a:t>компонування</a:t>
            </a:r>
            <a:r>
              <a:rPr lang="ru-RU" dirty="0"/>
              <a:t> </a:t>
            </a:r>
            <a:r>
              <a:rPr lang="ru-RU" dirty="0" err="1"/>
              <a:t>напівпровідникових</a:t>
            </a:r>
            <a:r>
              <a:rPr lang="ru-RU" dirty="0"/>
              <a:t> </a:t>
            </a:r>
            <a:r>
              <a:rPr lang="ru-RU" dirty="0" err="1"/>
              <a:t>виробів</a:t>
            </a:r>
            <a:r>
              <a:rPr lang="ru-RU" dirty="0"/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23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раціоналізаторські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;</a:t>
            </a:r>
          </a:p>
          <a:p>
            <a:r>
              <a:rPr lang="ru-RU" dirty="0" err="1"/>
              <a:t>сорти</a:t>
            </a:r>
            <a:r>
              <a:rPr lang="ru-RU" dirty="0"/>
              <a:t> </a:t>
            </a:r>
            <a:r>
              <a:rPr lang="ru-RU" dirty="0" err="1"/>
              <a:t>рослин</a:t>
            </a:r>
            <a:r>
              <a:rPr lang="ru-RU" dirty="0"/>
              <a:t>, породи </a:t>
            </a:r>
            <a:r>
              <a:rPr lang="ru-RU" dirty="0" err="1"/>
              <a:t>тварин</a:t>
            </a:r>
            <a:r>
              <a:rPr lang="ru-RU" dirty="0"/>
              <a:t>;</a:t>
            </a:r>
          </a:p>
          <a:p>
            <a:r>
              <a:rPr lang="ru-RU" dirty="0" err="1"/>
              <a:t>комерційні</a:t>
            </a:r>
            <a:r>
              <a:rPr lang="ru-RU" dirty="0"/>
              <a:t> (</a:t>
            </a:r>
            <a:r>
              <a:rPr lang="ru-RU" dirty="0" err="1"/>
              <a:t>фірмові</a:t>
            </a:r>
            <a:r>
              <a:rPr lang="ru-RU" dirty="0"/>
              <a:t>) </a:t>
            </a:r>
            <a:r>
              <a:rPr lang="ru-RU" dirty="0" err="1"/>
              <a:t>найменування</a:t>
            </a:r>
            <a:r>
              <a:rPr lang="ru-RU" dirty="0"/>
              <a:t>, </a:t>
            </a:r>
            <a:r>
              <a:rPr lang="ru-RU" dirty="0" err="1"/>
              <a:t>торговельні</a:t>
            </a:r>
            <a:r>
              <a:rPr lang="ru-RU" dirty="0"/>
              <a:t> марки (знаки для </a:t>
            </a:r>
            <a:r>
              <a:rPr lang="ru-RU" dirty="0" err="1"/>
              <a:t>товарів</a:t>
            </a:r>
            <a:r>
              <a:rPr lang="ru-RU" dirty="0"/>
              <a:t> і </a:t>
            </a:r>
            <a:r>
              <a:rPr lang="ru-RU" dirty="0" err="1"/>
              <a:t>послуг</a:t>
            </a:r>
            <a:r>
              <a:rPr lang="ru-RU" dirty="0"/>
              <a:t>), </a:t>
            </a:r>
            <a:r>
              <a:rPr lang="ru-RU" dirty="0" err="1"/>
              <a:t>географічні</a:t>
            </a:r>
            <a:r>
              <a:rPr lang="ru-RU" dirty="0"/>
              <a:t> </a:t>
            </a:r>
            <a:r>
              <a:rPr lang="ru-RU" dirty="0" err="1"/>
              <a:t>зазначення</a:t>
            </a:r>
            <a:r>
              <a:rPr lang="ru-RU" dirty="0"/>
              <a:t>;</a:t>
            </a:r>
          </a:p>
          <a:p>
            <a:r>
              <a:rPr lang="ru-RU" dirty="0" err="1"/>
              <a:t>комерційні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275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421.</a:t>
            </a:r>
            <a:r>
              <a:rPr lang="ru-RU" dirty="0"/>
              <a:t> </a:t>
            </a:r>
            <a:r>
              <a:rPr lang="ru-RU" dirty="0" err="1"/>
              <a:t>Суб'єкти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Суб'єктами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є: </a:t>
            </a:r>
            <a:r>
              <a:rPr lang="ru-RU" dirty="0" err="1"/>
              <a:t>творець</a:t>
            </a:r>
            <a:r>
              <a:rPr lang="ru-RU" dirty="0"/>
              <a:t> (</a:t>
            </a:r>
            <a:r>
              <a:rPr lang="ru-RU" dirty="0" err="1"/>
              <a:t>творці</a:t>
            </a:r>
            <a:r>
              <a:rPr lang="ru-RU" dirty="0"/>
              <a:t>)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(автор, </a:t>
            </a:r>
            <a:r>
              <a:rPr lang="ru-RU" dirty="0" err="1"/>
              <a:t>виконавець</a:t>
            </a:r>
            <a:r>
              <a:rPr lang="ru-RU" dirty="0"/>
              <a:t>, </a:t>
            </a:r>
            <a:r>
              <a:rPr lang="ru-RU" dirty="0" err="1"/>
              <a:t>винахідник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та </a:t>
            </a:r>
            <a:r>
              <a:rPr lang="ru-RU" dirty="0" err="1"/>
              <a:t>інші</a:t>
            </a:r>
            <a:r>
              <a:rPr lang="ru-RU" dirty="0"/>
              <a:t> особи, </a:t>
            </a:r>
            <a:r>
              <a:rPr lang="ru-RU" dirty="0" err="1"/>
              <a:t>яким</a:t>
            </a:r>
            <a:r>
              <a:rPr lang="ru-RU" dirty="0"/>
              <a:t> належать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Кодексу, </a:t>
            </a:r>
            <a:r>
              <a:rPr lang="ru-RU" dirty="0" err="1"/>
              <a:t>іншого</a:t>
            </a:r>
            <a:r>
              <a:rPr lang="ru-RU" dirty="0"/>
              <a:t> закону </a:t>
            </a:r>
            <a:r>
              <a:rPr lang="ru-RU" dirty="0" err="1"/>
              <a:t>чи</a:t>
            </a:r>
            <a:r>
              <a:rPr lang="ru-RU" dirty="0"/>
              <a:t> договору.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422.</a:t>
            </a:r>
            <a:r>
              <a:rPr lang="ru-RU" dirty="0"/>
              <a:t> 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(</a:t>
            </a:r>
            <a:r>
              <a:rPr lang="ru-RU" dirty="0" err="1"/>
              <a:t>набуття</a:t>
            </a:r>
            <a:r>
              <a:rPr lang="ru-RU" dirty="0"/>
              <a:t>)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(</a:t>
            </a:r>
            <a:r>
              <a:rPr lang="ru-RU" dirty="0" err="1"/>
              <a:t>набувається</a:t>
            </a:r>
            <a:r>
              <a:rPr lang="ru-RU" dirty="0"/>
              <a:t>) з </a:t>
            </a:r>
            <a:r>
              <a:rPr lang="ru-RU" dirty="0" err="1"/>
              <a:t>підстав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Кодексом, </a:t>
            </a:r>
            <a:r>
              <a:rPr lang="ru-RU" dirty="0" err="1"/>
              <a:t>іншим</a:t>
            </a:r>
            <a:r>
              <a:rPr lang="ru-RU" dirty="0"/>
              <a:t> законом </a:t>
            </a:r>
            <a:r>
              <a:rPr lang="ru-RU" dirty="0" err="1"/>
              <a:t>чи</a:t>
            </a:r>
            <a:r>
              <a:rPr lang="ru-RU" dirty="0"/>
              <a:t> договором.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13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423.</a:t>
            </a:r>
            <a:r>
              <a:rPr lang="ru-RU" dirty="0"/>
              <a:t> 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Особистими</a:t>
            </a:r>
            <a:r>
              <a:rPr lang="ru-RU" dirty="0"/>
              <a:t> </a:t>
            </a:r>
            <a:r>
              <a:rPr lang="ru-RU" dirty="0" err="1"/>
              <a:t>немайновими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творцем</a:t>
            </a:r>
            <a:r>
              <a:rPr lang="ru-RU" dirty="0"/>
              <a:t> (автором, </a:t>
            </a:r>
            <a:r>
              <a:rPr lang="ru-RU" dirty="0" err="1"/>
              <a:t>виконавцем</a:t>
            </a:r>
            <a:r>
              <a:rPr lang="ru-RU" dirty="0"/>
              <a:t>, </a:t>
            </a:r>
            <a:r>
              <a:rPr lang="ru-RU" dirty="0" err="1"/>
              <a:t>винахідником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;</a:t>
            </a:r>
          </a:p>
          <a:p>
            <a:r>
              <a:rPr lang="ru-RU" dirty="0"/>
              <a:t>2) право </a:t>
            </a:r>
            <a:r>
              <a:rPr lang="ru-RU" dirty="0" err="1"/>
              <a:t>перешкоджати</a:t>
            </a:r>
            <a:r>
              <a:rPr lang="ru-RU" dirty="0"/>
              <a:t>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посяганню</a:t>
            </a:r>
            <a:r>
              <a:rPr lang="ru-RU" dirty="0"/>
              <a:t> на право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здатному</a:t>
            </a:r>
            <a:r>
              <a:rPr lang="ru-RU" dirty="0"/>
              <a:t>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честі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</a:t>
            </a:r>
            <a:r>
              <a:rPr lang="ru-RU" dirty="0" err="1"/>
              <a:t>творця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62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належать </a:t>
            </a:r>
            <a:r>
              <a:rPr lang="ru-RU" dirty="0" err="1"/>
              <a:t>творцеві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законом,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особам.</a:t>
            </a:r>
          </a:p>
          <a:p>
            <a:r>
              <a:rPr lang="ru-RU" dirty="0"/>
              <a:t>3.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не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відчужуватися</a:t>
            </a:r>
            <a:r>
              <a:rPr lang="ru-RU" dirty="0"/>
              <a:t> (</a:t>
            </a:r>
            <a:r>
              <a:rPr lang="ru-RU" dirty="0" err="1"/>
              <a:t>передаватися</a:t>
            </a:r>
            <a:r>
              <a:rPr lang="ru-RU" dirty="0"/>
              <a:t>), за </a:t>
            </a:r>
            <a:r>
              <a:rPr lang="ru-RU" dirty="0" err="1"/>
              <a:t>винятками</a:t>
            </a:r>
            <a:r>
              <a:rPr lang="ru-RU" dirty="0"/>
              <a:t>, </a:t>
            </a:r>
            <a:r>
              <a:rPr lang="ru-RU" dirty="0" err="1"/>
              <a:t>встановленими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84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424.</a:t>
            </a:r>
            <a:r>
              <a:rPr lang="ru-RU" dirty="0"/>
              <a:t> 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Майновими</a:t>
            </a:r>
            <a:r>
              <a:rPr lang="ru-RU" dirty="0"/>
              <a:t> правами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є:</a:t>
            </a:r>
          </a:p>
          <a:p>
            <a:r>
              <a:rPr lang="ru-RU" dirty="0"/>
              <a:t>1) право на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дозволяти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перешкоджати</a:t>
            </a:r>
            <a:r>
              <a:rPr lang="ru-RU" dirty="0"/>
              <a:t> </a:t>
            </a:r>
            <a:r>
              <a:rPr lang="ru-RU" dirty="0" err="1"/>
              <a:t>неправомірному</a:t>
            </a:r>
            <a:r>
              <a:rPr lang="ru-RU" dirty="0"/>
              <a:t> </a:t>
            </a:r>
            <a:r>
              <a:rPr lang="ru-RU" dirty="0" err="1"/>
              <a:t>використанню</a:t>
            </a:r>
            <a:r>
              <a:rPr lang="ru-RU" dirty="0"/>
              <a:t> </a:t>
            </a:r>
            <a:r>
              <a:rPr lang="ru-RU" dirty="0" err="1"/>
              <a:t>об'єкта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забороняти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встановлені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03052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872</Words>
  <Application>Microsoft Office PowerPoint</Application>
  <PresentationFormat>Широкоэкранный</PresentationFormat>
  <Paragraphs>152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Trebuchet MS</vt:lpstr>
      <vt:lpstr>Wingdings 3</vt:lpstr>
      <vt:lpstr>Аспект</vt:lpstr>
      <vt:lpstr>Право інтелектуальної власності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ПРАВО ІНТЕЛЕКТУАЛЬНОЇ ВЛАСНОСТІ НА ЛІТЕРАТУРНИЙ, ХУДОЖНІЙ ТА ІНШИЙ ТВІР (АВТОРСЬКЕ ПРАВО)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 інтелектуальної власності</dc:title>
  <dc:creator>ASUS</dc:creator>
  <cp:lastModifiedBy>ASUS</cp:lastModifiedBy>
  <cp:revision>4</cp:revision>
  <dcterms:created xsi:type="dcterms:W3CDTF">2024-10-23T16:19:54Z</dcterms:created>
  <dcterms:modified xsi:type="dcterms:W3CDTF">2024-10-23T16:42:50Z</dcterms:modified>
</cp:coreProperties>
</file>