
<file path=[Content_Types].xml><?xml version="1.0" encoding="utf-8"?>
<Types xmlns="http://schemas.openxmlformats.org/package/2006/content-types">
  <Default Extension="tmp"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browse/>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3" d="100"/>
          <a:sy n="83" d="100"/>
        </p:scale>
        <p:origin x="658"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ий слайд">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uk-UA"/>
              <a:t>Клацніть, щоб редагувати стиль зразка заголовка</a:t>
            </a:r>
            <a:endParaRPr lang="en-US" dirty="0"/>
          </a:p>
        </p:txBody>
      </p:sp>
      <p:sp>
        <p:nvSpPr>
          <p:cNvPr id="3" name="Subtitle 2"/>
          <p:cNvSpPr>
            <a:spLocks noGrp="1"/>
          </p:cNvSpPr>
          <p:nvPr>
            <p:ph type="subTitle" idx="1"/>
          </p:nvPr>
        </p:nvSpPr>
        <p:spPr>
          <a:xfrm>
            <a:off x="1100051" y="4455621"/>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uk-UA"/>
              <a:t>Клацніть, щоб редагувати стиль зразка підзаголовка</a:t>
            </a:r>
            <a:endParaRPr lang="en-US" dirty="0"/>
          </a:p>
        </p:txBody>
      </p:sp>
      <p:sp>
        <p:nvSpPr>
          <p:cNvPr id="4" name="Date Placeholder 3"/>
          <p:cNvSpPr>
            <a:spLocks noGrp="1"/>
          </p:cNvSpPr>
          <p:nvPr>
            <p:ph type="dt" sz="half" idx="10"/>
          </p:nvPr>
        </p:nvSpPr>
        <p:spPr/>
        <p:txBody>
          <a:bodyPr/>
          <a:lstStyle/>
          <a:p>
            <a:fld id="{E7513BD9-C538-4D63-A5A9-BC065871B509}" type="datetimeFigureOut">
              <a:rPr lang="uk-UA" smtClean="0"/>
              <a:t>13.05.2026</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1DBAA7CC-7FF3-4C84-87FC-B9FC08042B8C}" type="slidenum">
              <a:rPr lang="uk-UA" smtClean="0"/>
              <a:t>‹#›</a:t>
            </a:fld>
            <a:endParaRPr lang="uk-UA"/>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202980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і вертикальни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uk-UA"/>
              <a:t>Клацніть, щоб редагувати стиль зразка заголовка</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Date Placeholder 3"/>
          <p:cNvSpPr>
            <a:spLocks noGrp="1"/>
          </p:cNvSpPr>
          <p:nvPr>
            <p:ph type="dt" sz="half" idx="10"/>
          </p:nvPr>
        </p:nvSpPr>
        <p:spPr/>
        <p:txBody>
          <a:bodyPr/>
          <a:lstStyle/>
          <a:p>
            <a:fld id="{E7513BD9-C538-4D63-A5A9-BC065871B509}" type="datetimeFigureOut">
              <a:rPr lang="uk-UA" smtClean="0"/>
              <a:t>13.05.2026</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1DBAA7CC-7FF3-4C84-87FC-B9FC08042B8C}" type="slidenum">
              <a:rPr lang="uk-UA" smtClean="0"/>
              <a:t>‹#›</a:t>
            </a:fld>
            <a:endParaRPr lang="uk-UA"/>
          </a:p>
        </p:txBody>
      </p:sp>
    </p:spTree>
    <p:extLst>
      <p:ext uri="{BB962C8B-B14F-4D97-AF65-F5344CB8AC3E}">
        <p14:creationId xmlns:p14="http://schemas.microsoft.com/office/powerpoint/2010/main" val="12379669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Вертикальний заголовок і текст">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2302"/>
            <a:ext cx="2628900" cy="5759898"/>
          </a:xfrm>
        </p:spPr>
        <p:txBody>
          <a:bodyPr vert="eaVert"/>
          <a:lstStyle/>
          <a:p>
            <a:r>
              <a:rPr lang="uk-UA"/>
              <a:t>Клацніть, щоб редагувати стиль зразка заголовка</a:t>
            </a:r>
            <a:endParaRPr lang="en-US" dirty="0"/>
          </a:p>
        </p:txBody>
      </p:sp>
      <p:sp>
        <p:nvSpPr>
          <p:cNvPr id="3" name="Vertical Text Placeholder 2"/>
          <p:cNvSpPr>
            <a:spLocks noGrp="1"/>
          </p:cNvSpPr>
          <p:nvPr>
            <p:ph type="body" orient="vert" idx="1"/>
          </p:nvPr>
        </p:nvSpPr>
        <p:spPr>
          <a:xfrm>
            <a:off x="838200" y="412302"/>
            <a:ext cx="7734300" cy="5759898"/>
          </a:xfrm>
        </p:spPr>
        <p:txBody>
          <a:bodyPr vert="eaVert" lIns="45720" tIns="0" rIns="45720" bIns="0"/>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Date Placeholder 3"/>
          <p:cNvSpPr>
            <a:spLocks noGrp="1"/>
          </p:cNvSpPr>
          <p:nvPr>
            <p:ph type="dt" sz="half" idx="10"/>
          </p:nvPr>
        </p:nvSpPr>
        <p:spPr/>
        <p:txBody>
          <a:bodyPr/>
          <a:lstStyle/>
          <a:p>
            <a:fld id="{E7513BD9-C538-4D63-A5A9-BC065871B509}" type="datetimeFigureOut">
              <a:rPr lang="uk-UA" smtClean="0"/>
              <a:t>13.05.2026</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1DBAA7CC-7FF3-4C84-87FC-B9FC08042B8C}" type="slidenum">
              <a:rPr lang="uk-UA" smtClean="0"/>
              <a:t>‹#›</a:t>
            </a:fld>
            <a:endParaRPr lang="uk-UA"/>
          </a:p>
        </p:txBody>
      </p:sp>
    </p:spTree>
    <p:extLst>
      <p:ext uri="{BB962C8B-B14F-4D97-AF65-F5344CB8AC3E}">
        <p14:creationId xmlns:p14="http://schemas.microsoft.com/office/powerpoint/2010/main" val="41282505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Назва та вмі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uk-UA"/>
              <a:t>Клацніть, щоб редагувати стиль зразка заголовка</a:t>
            </a:r>
            <a:endParaRPr lang="en-US" dirty="0"/>
          </a:p>
        </p:txBody>
      </p:sp>
      <p:sp>
        <p:nvSpPr>
          <p:cNvPr id="3" name="Content Placeholder 2"/>
          <p:cNvSpPr>
            <a:spLocks noGrp="1"/>
          </p:cNvSpPr>
          <p:nvPr>
            <p:ph idx="1"/>
          </p:nvPr>
        </p:nvSpPr>
        <p:spPr/>
        <p:txBody>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Date Placeholder 3"/>
          <p:cNvSpPr>
            <a:spLocks noGrp="1"/>
          </p:cNvSpPr>
          <p:nvPr>
            <p:ph type="dt" sz="half" idx="10"/>
          </p:nvPr>
        </p:nvSpPr>
        <p:spPr/>
        <p:txBody>
          <a:bodyPr/>
          <a:lstStyle/>
          <a:p>
            <a:fld id="{E7513BD9-C538-4D63-A5A9-BC065871B509}" type="datetimeFigureOut">
              <a:rPr lang="uk-UA" smtClean="0"/>
              <a:t>13.05.2026</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1DBAA7CC-7FF3-4C84-87FC-B9FC08042B8C}" type="slidenum">
              <a:rPr lang="uk-UA" smtClean="0"/>
              <a:t>‹#›</a:t>
            </a:fld>
            <a:endParaRPr lang="uk-UA"/>
          </a:p>
        </p:txBody>
      </p:sp>
    </p:spTree>
    <p:extLst>
      <p:ext uri="{BB962C8B-B14F-4D97-AF65-F5344CB8AC3E}">
        <p14:creationId xmlns:p14="http://schemas.microsoft.com/office/powerpoint/2010/main" val="37559762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Назва розділу">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uk-UA"/>
              <a:t>Клацніть, щоб редагувати стиль зразка заголовка</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uk-UA"/>
              <a:t>Клацніть, щоб відредагувати стилі зразків тексту</a:t>
            </a:r>
          </a:p>
        </p:txBody>
      </p:sp>
      <p:sp>
        <p:nvSpPr>
          <p:cNvPr id="4" name="Date Placeholder 3"/>
          <p:cNvSpPr>
            <a:spLocks noGrp="1"/>
          </p:cNvSpPr>
          <p:nvPr>
            <p:ph type="dt" sz="half" idx="10"/>
          </p:nvPr>
        </p:nvSpPr>
        <p:spPr/>
        <p:txBody>
          <a:bodyPr/>
          <a:lstStyle/>
          <a:p>
            <a:fld id="{E7513BD9-C538-4D63-A5A9-BC065871B509}" type="datetimeFigureOut">
              <a:rPr lang="uk-UA" smtClean="0"/>
              <a:t>13.05.2026</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1DBAA7CC-7FF3-4C84-87FC-B9FC08042B8C}" type="slidenum">
              <a:rPr lang="uk-UA" smtClean="0"/>
              <a:t>‹#›</a:t>
            </a:fld>
            <a:endParaRPr lang="uk-UA"/>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565341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єкти">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uk-UA"/>
              <a:t>Клацніть, щоб редагувати стиль зразка заголовка</a:t>
            </a:r>
            <a:endParaRPr lang="en-US" dirty="0"/>
          </a:p>
        </p:txBody>
      </p:sp>
      <p:sp>
        <p:nvSpPr>
          <p:cNvPr id="3" name="Content Placeholder 2"/>
          <p:cNvSpPr>
            <a:spLocks noGrp="1"/>
          </p:cNvSpPr>
          <p:nvPr>
            <p:ph sz="half" idx="1"/>
          </p:nvPr>
        </p:nvSpPr>
        <p:spPr>
          <a:xfrm>
            <a:off x="1097278" y="1845734"/>
            <a:ext cx="4937760" cy="4023360"/>
          </a:xfrm>
        </p:spPr>
        <p:txBody>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5" name="Date Placeholder 4"/>
          <p:cNvSpPr>
            <a:spLocks noGrp="1"/>
          </p:cNvSpPr>
          <p:nvPr>
            <p:ph type="dt" sz="half" idx="10"/>
          </p:nvPr>
        </p:nvSpPr>
        <p:spPr/>
        <p:txBody>
          <a:bodyPr/>
          <a:lstStyle/>
          <a:p>
            <a:fld id="{E7513BD9-C538-4D63-A5A9-BC065871B509}" type="datetimeFigureOut">
              <a:rPr lang="uk-UA" smtClean="0"/>
              <a:t>13.05.2026</a:t>
            </a:fld>
            <a:endParaRPr lang="uk-UA"/>
          </a:p>
        </p:txBody>
      </p:sp>
      <p:sp>
        <p:nvSpPr>
          <p:cNvPr id="6" name="Footer Placeholder 5"/>
          <p:cNvSpPr>
            <a:spLocks noGrp="1"/>
          </p:cNvSpPr>
          <p:nvPr>
            <p:ph type="ftr" sz="quarter" idx="11"/>
          </p:nvPr>
        </p:nvSpPr>
        <p:spPr/>
        <p:txBody>
          <a:bodyPr/>
          <a:lstStyle/>
          <a:p>
            <a:endParaRPr lang="uk-UA"/>
          </a:p>
        </p:txBody>
      </p:sp>
      <p:sp>
        <p:nvSpPr>
          <p:cNvPr id="7" name="Slide Number Placeholder 6"/>
          <p:cNvSpPr>
            <a:spLocks noGrp="1"/>
          </p:cNvSpPr>
          <p:nvPr>
            <p:ph type="sldNum" sz="quarter" idx="12"/>
          </p:nvPr>
        </p:nvSpPr>
        <p:spPr/>
        <p:txBody>
          <a:bodyPr/>
          <a:lstStyle/>
          <a:p>
            <a:fld id="{1DBAA7CC-7FF3-4C84-87FC-B9FC08042B8C}" type="slidenum">
              <a:rPr lang="uk-UA" smtClean="0"/>
              <a:t>‹#›</a:t>
            </a:fld>
            <a:endParaRPr lang="uk-UA"/>
          </a:p>
        </p:txBody>
      </p:sp>
    </p:spTree>
    <p:extLst>
      <p:ext uri="{BB962C8B-B14F-4D97-AF65-F5344CB8AC3E}">
        <p14:creationId xmlns:p14="http://schemas.microsoft.com/office/powerpoint/2010/main" val="12308676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Порівняння">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uk-UA"/>
              <a:t>Клацніть, щоб редагувати стиль зразка заголовка</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a:t>Клацніть, щоб відредагувати стилі зразків тексту</a:t>
            </a:r>
          </a:p>
        </p:txBody>
      </p:sp>
      <p:sp>
        <p:nvSpPr>
          <p:cNvPr id="4" name="Content Placeholder 3"/>
          <p:cNvSpPr>
            <a:spLocks noGrp="1"/>
          </p:cNvSpPr>
          <p:nvPr>
            <p:ph sz="half" idx="2"/>
          </p:nvPr>
        </p:nvSpPr>
        <p:spPr>
          <a:xfrm>
            <a:off x="1097280" y="2582334"/>
            <a:ext cx="4937760" cy="3378200"/>
          </a:xfrm>
        </p:spPr>
        <p:txBody>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a:t>Клацніть, щоб відредагувати стилі зразків тексту</a:t>
            </a:r>
          </a:p>
        </p:txBody>
      </p:sp>
      <p:sp>
        <p:nvSpPr>
          <p:cNvPr id="6" name="Content Placeholder 5"/>
          <p:cNvSpPr>
            <a:spLocks noGrp="1"/>
          </p:cNvSpPr>
          <p:nvPr>
            <p:ph sz="quarter" idx="4"/>
          </p:nvPr>
        </p:nvSpPr>
        <p:spPr>
          <a:xfrm>
            <a:off x="6217920" y="2582334"/>
            <a:ext cx="4937760" cy="3378200"/>
          </a:xfrm>
        </p:spPr>
        <p:txBody>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7" name="Date Placeholder 6"/>
          <p:cNvSpPr>
            <a:spLocks noGrp="1"/>
          </p:cNvSpPr>
          <p:nvPr>
            <p:ph type="dt" sz="half" idx="10"/>
          </p:nvPr>
        </p:nvSpPr>
        <p:spPr/>
        <p:txBody>
          <a:bodyPr/>
          <a:lstStyle/>
          <a:p>
            <a:fld id="{E7513BD9-C538-4D63-A5A9-BC065871B509}" type="datetimeFigureOut">
              <a:rPr lang="uk-UA" smtClean="0"/>
              <a:t>13.05.2026</a:t>
            </a:fld>
            <a:endParaRPr lang="uk-UA"/>
          </a:p>
        </p:txBody>
      </p:sp>
      <p:sp>
        <p:nvSpPr>
          <p:cNvPr id="8" name="Footer Placeholder 7"/>
          <p:cNvSpPr>
            <a:spLocks noGrp="1"/>
          </p:cNvSpPr>
          <p:nvPr>
            <p:ph type="ftr" sz="quarter" idx="11"/>
          </p:nvPr>
        </p:nvSpPr>
        <p:spPr/>
        <p:txBody>
          <a:bodyPr/>
          <a:lstStyle/>
          <a:p>
            <a:endParaRPr lang="uk-UA"/>
          </a:p>
        </p:txBody>
      </p:sp>
      <p:sp>
        <p:nvSpPr>
          <p:cNvPr id="9" name="Slide Number Placeholder 8"/>
          <p:cNvSpPr>
            <a:spLocks noGrp="1"/>
          </p:cNvSpPr>
          <p:nvPr>
            <p:ph type="sldNum" sz="quarter" idx="12"/>
          </p:nvPr>
        </p:nvSpPr>
        <p:spPr/>
        <p:txBody>
          <a:bodyPr/>
          <a:lstStyle/>
          <a:p>
            <a:fld id="{1DBAA7CC-7FF3-4C84-87FC-B9FC08042B8C}" type="slidenum">
              <a:rPr lang="uk-UA" smtClean="0"/>
              <a:t>‹#›</a:t>
            </a:fld>
            <a:endParaRPr lang="uk-UA"/>
          </a:p>
        </p:txBody>
      </p:sp>
    </p:spTree>
    <p:extLst>
      <p:ext uri="{BB962C8B-B14F-4D97-AF65-F5344CB8AC3E}">
        <p14:creationId xmlns:p14="http://schemas.microsoft.com/office/powerpoint/2010/main" val="10052943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Лише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uk-UA"/>
              <a:t>Клацніть, щоб редагувати стиль зразка заголовка</a:t>
            </a:r>
            <a:endParaRPr lang="en-US" dirty="0"/>
          </a:p>
        </p:txBody>
      </p:sp>
      <p:sp>
        <p:nvSpPr>
          <p:cNvPr id="3" name="Date Placeholder 2"/>
          <p:cNvSpPr>
            <a:spLocks noGrp="1"/>
          </p:cNvSpPr>
          <p:nvPr>
            <p:ph type="dt" sz="half" idx="10"/>
          </p:nvPr>
        </p:nvSpPr>
        <p:spPr/>
        <p:txBody>
          <a:bodyPr/>
          <a:lstStyle/>
          <a:p>
            <a:fld id="{E7513BD9-C538-4D63-A5A9-BC065871B509}" type="datetimeFigureOut">
              <a:rPr lang="uk-UA" smtClean="0"/>
              <a:t>13.05.2026</a:t>
            </a:fld>
            <a:endParaRPr lang="uk-UA"/>
          </a:p>
        </p:txBody>
      </p:sp>
      <p:sp>
        <p:nvSpPr>
          <p:cNvPr id="4" name="Footer Placeholder 3"/>
          <p:cNvSpPr>
            <a:spLocks noGrp="1"/>
          </p:cNvSpPr>
          <p:nvPr>
            <p:ph type="ftr" sz="quarter" idx="11"/>
          </p:nvPr>
        </p:nvSpPr>
        <p:spPr/>
        <p:txBody>
          <a:bodyPr/>
          <a:lstStyle/>
          <a:p>
            <a:endParaRPr lang="uk-UA"/>
          </a:p>
        </p:txBody>
      </p:sp>
      <p:sp>
        <p:nvSpPr>
          <p:cNvPr id="5" name="Slide Number Placeholder 4"/>
          <p:cNvSpPr>
            <a:spLocks noGrp="1"/>
          </p:cNvSpPr>
          <p:nvPr>
            <p:ph type="sldNum" sz="quarter" idx="12"/>
          </p:nvPr>
        </p:nvSpPr>
        <p:spPr/>
        <p:txBody>
          <a:bodyPr/>
          <a:lstStyle/>
          <a:p>
            <a:fld id="{1DBAA7CC-7FF3-4C84-87FC-B9FC08042B8C}" type="slidenum">
              <a:rPr lang="uk-UA" smtClean="0"/>
              <a:t>‹#›</a:t>
            </a:fld>
            <a:endParaRPr lang="uk-UA"/>
          </a:p>
        </p:txBody>
      </p:sp>
    </p:spTree>
    <p:extLst>
      <p:ext uri="{BB962C8B-B14F-4D97-AF65-F5344CB8AC3E}">
        <p14:creationId xmlns:p14="http://schemas.microsoft.com/office/powerpoint/2010/main" val="375306164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Пустий слайд">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E7513BD9-C538-4D63-A5A9-BC065871B509}" type="datetimeFigureOut">
              <a:rPr lang="uk-UA" smtClean="0"/>
              <a:t>13.05.2026</a:t>
            </a:fld>
            <a:endParaRPr lang="uk-UA"/>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uk-UA"/>
          </a:p>
        </p:txBody>
      </p:sp>
      <p:sp>
        <p:nvSpPr>
          <p:cNvPr id="9" name="Slide Number Placeholder 8"/>
          <p:cNvSpPr>
            <a:spLocks noGrp="1"/>
          </p:cNvSpPr>
          <p:nvPr>
            <p:ph type="sldNum" sz="quarter" idx="12"/>
          </p:nvPr>
        </p:nvSpPr>
        <p:spPr/>
        <p:txBody>
          <a:bodyPr/>
          <a:lstStyle/>
          <a:p>
            <a:fld id="{1DBAA7CC-7FF3-4C84-87FC-B9FC08042B8C}" type="slidenum">
              <a:rPr lang="uk-UA" smtClean="0"/>
              <a:t>‹#›</a:t>
            </a:fld>
            <a:endParaRPr lang="uk-UA"/>
          </a:p>
        </p:txBody>
      </p:sp>
    </p:spTree>
    <p:extLst>
      <p:ext uri="{BB962C8B-B14F-4D97-AF65-F5344CB8AC3E}">
        <p14:creationId xmlns:p14="http://schemas.microsoft.com/office/powerpoint/2010/main" val="708154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Вміст і підпис">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uk-UA"/>
              <a:t>Клацніть, щоб редагувати стиль зразка заголовка</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uk-UA"/>
              <a:t>Клацніть, щоб відредагувати стилі зразків тексту</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E7513BD9-C538-4D63-A5A9-BC065871B509}" type="datetimeFigureOut">
              <a:rPr lang="uk-UA" smtClean="0"/>
              <a:t>13.05.2026</a:t>
            </a:fld>
            <a:endParaRPr lang="uk-UA"/>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uk-UA"/>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1DBAA7CC-7FF3-4C84-87FC-B9FC08042B8C}" type="slidenum">
              <a:rPr lang="uk-UA" smtClean="0"/>
              <a:t>‹#›</a:t>
            </a:fld>
            <a:endParaRPr lang="uk-UA"/>
          </a:p>
        </p:txBody>
      </p:sp>
    </p:spTree>
    <p:extLst>
      <p:ext uri="{BB962C8B-B14F-4D97-AF65-F5344CB8AC3E}">
        <p14:creationId xmlns:p14="http://schemas.microsoft.com/office/powerpoint/2010/main" val="24187433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і підпис">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645" cy="822960"/>
          </a:xfrm>
        </p:spPr>
        <p:txBody>
          <a:bodyPr lIns="91440" tIns="0" rIns="91440" bIns="0" anchor="b">
            <a:noAutofit/>
          </a:bodyPr>
          <a:lstStyle>
            <a:lvl1pPr>
              <a:defRPr sz="3600" b="0">
                <a:solidFill>
                  <a:srgbClr val="FFFFFF"/>
                </a:solidFill>
              </a:defRPr>
            </a:lvl1pPr>
          </a:lstStyle>
          <a:p>
            <a:r>
              <a:rPr lang="uk-UA"/>
              <a:t>Клацніть, щоб редагувати стиль зразка заголовка</a:t>
            </a:r>
            <a:endParaRPr lang="en-US" dirty="0"/>
          </a:p>
        </p:txBody>
      </p:sp>
      <p:sp>
        <p:nvSpPr>
          <p:cNvPr id="3" name="Picture Placeholder 2"/>
          <p:cNvSpPr>
            <a:spLocks noGrp="1" noChangeAspect="1"/>
          </p:cNvSpPr>
          <p:nvPr>
            <p:ph type="pic" idx="1"/>
          </p:nvPr>
        </p:nvSpPr>
        <p:spPr>
          <a:xfrm>
            <a:off x="15" y="0"/>
            <a:ext cx="12191985" cy="4915076"/>
          </a:xfrm>
          <a:solidFill>
            <a:schemeClr val="bg2">
              <a:lumMod val="90000"/>
            </a:schemeClr>
          </a:solidFill>
        </p:spPr>
        <p:txBody>
          <a:bodyPr lIns="457200" tIns="45720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uk-UA"/>
              <a:t>Клацніть піктограму, щоб додати зображення</a:t>
            </a:r>
            <a:endParaRPr lang="en-US" dirty="0"/>
          </a:p>
        </p:txBody>
      </p:sp>
      <p:sp>
        <p:nvSpPr>
          <p:cNvPr id="4" name="Text Placeholder 3"/>
          <p:cNvSpPr>
            <a:spLocks noGrp="1"/>
          </p:cNvSpPr>
          <p:nvPr>
            <p:ph type="body" sz="half" idx="2"/>
          </p:nvPr>
        </p:nvSpPr>
        <p:spPr>
          <a:xfrm>
            <a:off x="1097280" y="5907024"/>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uk-UA"/>
              <a:t>Клацніть, щоб відредагувати стилі зразків тексту</a:t>
            </a:r>
          </a:p>
        </p:txBody>
      </p:sp>
      <p:sp>
        <p:nvSpPr>
          <p:cNvPr id="5" name="Date Placeholder 4"/>
          <p:cNvSpPr>
            <a:spLocks noGrp="1"/>
          </p:cNvSpPr>
          <p:nvPr>
            <p:ph type="dt" sz="half" idx="10"/>
          </p:nvPr>
        </p:nvSpPr>
        <p:spPr/>
        <p:txBody>
          <a:bodyPr/>
          <a:lstStyle/>
          <a:p>
            <a:fld id="{E7513BD9-C538-4D63-A5A9-BC065871B509}" type="datetimeFigureOut">
              <a:rPr lang="uk-UA" smtClean="0"/>
              <a:t>13.05.2026</a:t>
            </a:fld>
            <a:endParaRPr lang="uk-UA"/>
          </a:p>
        </p:txBody>
      </p:sp>
      <p:sp>
        <p:nvSpPr>
          <p:cNvPr id="6" name="Footer Placeholder 5"/>
          <p:cNvSpPr>
            <a:spLocks noGrp="1"/>
          </p:cNvSpPr>
          <p:nvPr>
            <p:ph type="ftr" sz="quarter" idx="11"/>
          </p:nvPr>
        </p:nvSpPr>
        <p:spPr/>
        <p:txBody>
          <a:bodyPr/>
          <a:lstStyle/>
          <a:p>
            <a:endParaRPr lang="uk-UA"/>
          </a:p>
        </p:txBody>
      </p:sp>
      <p:sp>
        <p:nvSpPr>
          <p:cNvPr id="7" name="Slide Number Placeholder 6"/>
          <p:cNvSpPr>
            <a:spLocks noGrp="1"/>
          </p:cNvSpPr>
          <p:nvPr>
            <p:ph type="sldNum" sz="quarter" idx="12"/>
          </p:nvPr>
        </p:nvSpPr>
        <p:spPr/>
        <p:txBody>
          <a:bodyPr/>
          <a:lstStyle/>
          <a:p>
            <a:fld id="{1DBAA7CC-7FF3-4C84-87FC-B9FC08042B8C}" type="slidenum">
              <a:rPr lang="uk-UA" smtClean="0"/>
              <a:t>‹#›</a:t>
            </a:fld>
            <a:endParaRPr lang="uk-UA"/>
          </a:p>
        </p:txBody>
      </p:sp>
    </p:spTree>
    <p:extLst>
      <p:ext uri="{BB962C8B-B14F-4D97-AF65-F5344CB8AC3E}">
        <p14:creationId xmlns:p14="http://schemas.microsoft.com/office/powerpoint/2010/main" val="25363641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6334316"/>
            <a:ext cx="12191985" cy="66484"/>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uk-UA"/>
              <a:t>Клацніть, щоб редагувати стиль зразка заголовка</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E7513BD9-C538-4D63-A5A9-BC065871B509}" type="datetimeFigureOut">
              <a:rPr lang="uk-UA" smtClean="0"/>
              <a:t>13.05.2026</a:t>
            </a:fld>
            <a:endParaRPr lang="uk-UA"/>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uk-UA"/>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1DBAA7CC-7FF3-4C84-87FC-B9FC08042B8C}" type="slidenum">
              <a:rPr lang="uk-UA" smtClean="0"/>
              <a:t>‹#›</a:t>
            </a:fld>
            <a:endParaRPr lang="uk-UA"/>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897463839"/>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image" Target="../media/image1.tmp"/><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3E94AB2A-3CF7-42CD-9712-D24994635F37}"/>
              </a:ext>
            </a:extLst>
          </p:cNvPr>
          <p:cNvSpPr>
            <a:spLocks noGrp="1"/>
          </p:cNvSpPr>
          <p:nvPr>
            <p:ph type="ctrTitle"/>
          </p:nvPr>
        </p:nvSpPr>
        <p:spPr>
          <a:xfrm>
            <a:off x="923770" y="703534"/>
            <a:ext cx="10410962" cy="3566160"/>
          </a:xfrm>
        </p:spPr>
        <p:txBody>
          <a:bodyPr>
            <a:normAutofit fontScale="90000"/>
          </a:bodyPr>
          <a:lstStyle/>
          <a:p>
            <a:r>
              <a:rPr lang="uk-UA" dirty="0" smtClean="0"/>
              <a:t>Управління прибутком торговельного підприємства. Частина 1</a:t>
            </a:r>
            <a:endParaRPr lang="uk-UA" dirty="0"/>
          </a:p>
        </p:txBody>
      </p:sp>
      <p:sp>
        <p:nvSpPr>
          <p:cNvPr id="3" name="Підзаголовок 2">
            <a:extLst>
              <a:ext uri="{FF2B5EF4-FFF2-40B4-BE49-F238E27FC236}">
                <a16:creationId xmlns:a16="http://schemas.microsoft.com/office/drawing/2014/main" xmlns="" id="{C2F9EE46-D8CF-49B5-A6E0-D58505A66080}"/>
              </a:ext>
            </a:extLst>
          </p:cNvPr>
          <p:cNvSpPr>
            <a:spLocks noGrp="1"/>
          </p:cNvSpPr>
          <p:nvPr>
            <p:ph type="subTitle" idx="1"/>
          </p:nvPr>
        </p:nvSpPr>
        <p:spPr/>
        <p:txBody>
          <a:bodyPr/>
          <a:lstStyle/>
          <a:p>
            <a:r>
              <a:rPr lang="uk-UA" dirty="0"/>
              <a:t>Лекція з навчальної дисципліни «Економіка та управління в сфері торгівлі»</a:t>
            </a:r>
          </a:p>
        </p:txBody>
      </p:sp>
    </p:spTree>
    <p:extLst>
      <p:ext uri="{BB962C8B-B14F-4D97-AF65-F5344CB8AC3E}">
        <p14:creationId xmlns:p14="http://schemas.microsoft.com/office/powerpoint/2010/main" val="275879665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79E413F6-A4FD-4877-9EB8-4E12EEEA9C1C}"/>
              </a:ext>
            </a:extLst>
          </p:cNvPr>
          <p:cNvSpPr txBox="1"/>
          <p:nvPr/>
        </p:nvSpPr>
        <p:spPr>
          <a:xfrm>
            <a:off x="1296955" y="1859340"/>
            <a:ext cx="9134669" cy="2031325"/>
          </a:xfrm>
          <a:prstGeom prst="rect">
            <a:avLst/>
          </a:prstGeom>
          <a:noFill/>
        </p:spPr>
        <p:txBody>
          <a:bodyPr wrap="square">
            <a:spAutoFit/>
          </a:bodyPr>
          <a:lstStyle/>
          <a:p>
            <a:pPr algn="just"/>
            <a:r>
              <a:rPr lang="uk-UA" b="1" i="1" dirty="0" smtClean="0"/>
              <a:t>III. Залежно від методики оцінки </a:t>
            </a:r>
            <a:r>
              <a:rPr lang="uk-UA" dirty="0" smtClean="0"/>
              <a:t>визначають номінальний та реальний прибуток.</a:t>
            </a:r>
          </a:p>
          <a:p>
            <a:pPr algn="just"/>
            <a:endParaRPr lang="uk-UA" dirty="0" smtClean="0"/>
          </a:p>
          <a:p>
            <a:pPr algn="just"/>
            <a:r>
              <a:rPr lang="uk-UA" i="1" dirty="0" smtClean="0"/>
              <a:t>Номінальний прибуток </a:t>
            </a:r>
            <a:r>
              <a:rPr lang="uk-UA" dirty="0" smtClean="0"/>
              <a:t>характеризує фактично одержану величину прибутку. </a:t>
            </a:r>
          </a:p>
          <a:p>
            <a:pPr algn="just"/>
            <a:endParaRPr lang="uk-UA" dirty="0" smtClean="0"/>
          </a:p>
          <a:p>
            <a:pPr algn="just"/>
            <a:r>
              <a:rPr lang="uk-UA" i="1" dirty="0" smtClean="0"/>
              <a:t>Реальний прибуток </a:t>
            </a:r>
            <a:r>
              <a:rPr lang="uk-UA" dirty="0" smtClean="0"/>
              <a:t>- це номінальний прибуток, перерахований з огляду на інфляцію. Він характеризує реальну купівельну спроможність чистого доходу, отриманого підприємством.</a:t>
            </a:r>
            <a:endParaRPr lang="uk-UA" dirty="0"/>
          </a:p>
        </p:txBody>
      </p:sp>
    </p:spTree>
    <p:extLst>
      <p:ext uri="{BB962C8B-B14F-4D97-AF65-F5344CB8AC3E}">
        <p14:creationId xmlns:p14="http://schemas.microsoft.com/office/powerpoint/2010/main" val="13559270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C6CFE6A1-04D0-4372-9F14-C807AC4A2999}"/>
              </a:ext>
            </a:extLst>
          </p:cNvPr>
          <p:cNvSpPr txBox="1"/>
          <p:nvPr/>
        </p:nvSpPr>
        <p:spPr>
          <a:xfrm>
            <a:off x="1810139" y="1028343"/>
            <a:ext cx="8780106" cy="2862322"/>
          </a:xfrm>
          <a:prstGeom prst="rect">
            <a:avLst/>
          </a:prstGeom>
          <a:noFill/>
        </p:spPr>
        <p:txBody>
          <a:bodyPr wrap="square">
            <a:spAutoFit/>
          </a:bodyPr>
          <a:lstStyle/>
          <a:p>
            <a:pPr algn="just"/>
            <a:r>
              <a:rPr lang="en-US" b="1" i="1" dirty="0"/>
              <a:t>IV. </a:t>
            </a:r>
            <a:r>
              <a:rPr lang="uk-UA" b="1" i="1" dirty="0"/>
              <a:t>Залежно від мети визначення </a:t>
            </a:r>
            <a:r>
              <a:rPr lang="uk-UA" dirty="0"/>
              <a:t>розрізняють бухгалтерський та економічний прибуток.</a:t>
            </a:r>
          </a:p>
          <a:p>
            <a:pPr algn="just"/>
            <a:endParaRPr lang="uk-UA" dirty="0"/>
          </a:p>
          <a:p>
            <a:pPr algn="just"/>
            <a:r>
              <a:rPr lang="uk-UA" i="1" dirty="0"/>
              <a:t>Бухгалтерський прибуток </a:t>
            </a:r>
            <a:r>
              <a:rPr lang="uk-UA" dirty="0"/>
              <a:t>відповідає обсягу операційного прибутку.</a:t>
            </a:r>
          </a:p>
          <a:p>
            <a:pPr algn="just"/>
            <a:endParaRPr lang="uk-UA" dirty="0"/>
          </a:p>
          <a:p>
            <a:pPr algn="just"/>
            <a:r>
              <a:rPr lang="uk-UA" i="1" dirty="0"/>
              <a:t>Економічний прибуток </a:t>
            </a:r>
            <a:r>
              <a:rPr lang="uk-UA" dirty="0"/>
              <a:t>являє собою різницю між виручкою від реалізації та всіма витратами підприємства, в тому числі витратами втрачених можливостей. Витратами втрачених можливостей (або альтернативними) в мікроекономіці прийнято називати втрати на споживання якогось ресурсу, які виміряні з точки зору вигоди, що "втрачена" через невикористання цього ресурсу найкращим альтернативним шляхом.</a:t>
            </a:r>
          </a:p>
        </p:txBody>
      </p:sp>
    </p:spTree>
    <p:extLst>
      <p:ext uri="{BB962C8B-B14F-4D97-AF65-F5344CB8AC3E}">
        <p14:creationId xmlns:p14="http://schemas.microsoft.com/office/powerpoint/2010/main" val="153745938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D902225F-8AB7-4753-AB29-890A1FE3D214}"/>
              </a:ext>
            </a:extLst>
          </p:cNvPr>
          <p:cNvSpPr txBox="1"/>
          <p:nvPr/>
        </p:nvSpPr>
        <p:spPr>
          <a:xfrm>
            <a:off x="1483567" y="2050903"/>
            <a:ext cx="9022702" cy="1754326"/>
          </a:xfrm>
          <a:prstGeom prst="rect">
            <a:avLst/>
          </a:prstGeom>
          <a:noFill/>
        </p:spPr>
        <p:txBody>
          <a:bodyPr wrap="square">
            <a:spAutoFit/>
          </a:bodyPr>
          <a:lstStyle/>
          <a:p>
            <a:pPr algn="just"/>
            <a:r>
              <a:rPr lang="en-US" b="1" i="1" dirty="0"/>
              <a:t>V. </a:t>
            </a:r>
            <a:r>
              <a:rPr lang="uk-UA" b="1" i="1" dirty="0"/>
              <a:t>Залежно від розмірів </a:t>
            </a:r>
            <a:r>
              <a:rPr lang="uk-UA" dirty="0"/>
              <a:t>прибуток підприємства характеризується як </a:t>
            </a:r>
            <a:r>
              <a:rPr lang="uk-UA" i="1" dirty="0"/>
              <a:t>мінімальний,</a:t>
            </a:r>
            <a:r>
              <a:rPr lang="uk-UA" dirty="0"/>
              <a:t> </a:t>
            </a:r>
            <a:r>
              <a:rPr lang="uk-UA" i="1" dirty="0"/>
              <a:t>цільовий</a:t>
            </a:r>
            <a:r>
              <a:rPr lang="uk-UA" dirty="0"/>
              <a:t> або </a:t>
            </a:r>
            <a:r>
              <a:rPr lang="uk-UA" i="1" dirty="0"/>
              <a:t>максимальний </a:t>
            </a:r>
            <a:r>
              <a:rPr lang="uk-UA" dirty="0"/>
              <a:t>прибуток.</a:t>
            </a:r>
          </a:p>
          <a:p>
            <a:pPr algn="just"/>
            <a:endParaRPr lang="uk-UA" dirty="0"/>
          </a:p>
          <a:p>
            <a:pPr algn="just"/>
            <a:r>
              <a:rPr lang="uk-UA" dirty="0"/>
              <a:t>Такі види прибутку пов'язані з визначенням обсягів діяльності, досягнення яких обумовлює знаходження підприємства в зоні збитковості, беззбитковості або прибутковості.</a:t>
            </a:r>
          </a:p>
        </p:txBody>
      </p:sp>
    </p:spTree>
    <p:extLst>
      <p:ext uri="{BB962C8B-B14F-4D97-AF65-F5344CB8AC3E}">
        <p14:creationId xmlns:p14="http://schemas.microsoft.com/office/powerpoint/2010/main" val="13057868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D2FDE7D4-B4CF-44BF-A5B4-63BDADE60FE4}"/>
              </a:ext>
            </a:extLst>
          </p:cNvPr>
          <p:cNvSpPr txBox="1"/>
          <p:nvPr/>
        </p:nvSpPr>
        <p:spPr>
          <a:xfrm>
            <a:off x="1397848" y="1625661"/>
            <a:ext cx="9433249" cy="2308324"/>
          </a:xfrm>
          <a:prstGeom prst="rect">
            <a:avLst/>
          </a:prstGeom>
          <a:noFill/>
        </p:spPr>
        <p:txBody>
          <a:bodyPr wrap="square">
            <a:spAutoFit/>
          </a:bodyPr>
          <a:lstStyle/>
          <a:p>
            <a:pPr algn="just"/>
            <a:r>
              <a:rPr lang="uk-UA" dirty="0"/>
              <a:t>Під </a:t>
            </a:r>
            <a:r>
              <a:rPr lang="uk-UA" i="1" dirty="0"/>
              <a:t>мінімальним</a:t>
            </a:r>
            <a:r>
              <a:rPr lang="uk-UA" dirty="0"/>
              <a:t> розуміється прибуток, розмір якого після сплати податків задовольняє уявлення власників підприємства про мінімальний рівень рентабельності на вкладений капітал. Кількісно мінімальний рівень рентабельності відповідає рівню середньої процентної</a:t>
            </a:r>
          </a:p>
          <a:p>
            <a:pPr algn="just"/>
            <a:r>
              <a:rPr lang="uk-UA" dirty="0"/>
              <a:t>ставки банків по депозитам, що склалася в теперішній період часу. Це обумовлюється тим, що власник підприємства не зацікавлений інвестувати кошти в створення (функціонування) підприємства, якщо чистий прибуток за результатами діяльності підприємства менший за суми процентів, які б він міг одержати від зберігання своїх грошових</a:t>
            </a:r>
          </a:p>
          <a:p>
            <a:pPr algn="just"/>
            <a:r>
              <a:rPr lang="uk-UA" dirty="0"/>
              <a:t>коштів у банку чи придбання на них цінних паперів інших підприємств.</a:t>
            </a:r>
          </a:p>
        </p:txBody>
      </p:sp>
    </p:spTree>
    <p:extLst>
      <p:ext uri="{BB962C8B-B14F-4D97-AF65-F5344CB8AC3E}">
        <p14:creationId xmlns:p14="http://schemas.microsoft.com/office/powerpoint/2010/main" val="104125495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CC645815-D04F-4159-B1ED-11A328C26227}"/>
              </a:ext>
            </a:extLst>
          </p:cNvPr>
          <p:cNvSpPr txBox="1"/>
          <p:nvPr/>
        </p:nvSpPr>
        <p:spPr>
          <a:xfrm>
            <a:off x="1576873" y="1166843"/>
            <a:ext cx="8565503" cy="2585323"/>
          </a:xfrm>
          <a:prstGeom prst="rect">
            <a:avLst/>
          </a:prstGeom>
          <a:noFill/>
        </p:spPr>
        <p:txBody>
          <a:bodyPr wrap="square">
            <a:spAutoFit/>
          </a:bodyPr>
          <a:lstStyle/>
          <a:p>
            <a:pPr algn="just"/>
            <a:r>
              <a:rPr lang="uk-UA" dirty="0"/>
              <a:t>Під </a:t>
            </a:r>
            <a:r>
              <a:rPr lang="uk-UA" i="1" dirty="0"/>
              <a:t>необхідною</a:t>
            </a:r>
            <a:r>
              <a:rPr lang="uk-UA" dirty="0"/>
              <a:t> розуміється сума прибутку, яка відповідає потребам підприємства в коштах на виробничий та соціальний розвиток, що утворюються за рахунок прибутку після сплати податків.</a:t>
            </a:r>
          </a:p>
          <a:p>
            <a:pPr algn="just"/>
            <a:endParaRPr lang="uk-UA" dirty="0"/>
          </a:p>
          <a:p>
            <a:pPr algn="just"/>
            <a:r>
              <a:rPr lang="uk-UA" dirty="0"/>
              <a:t>Поняття </a:t>
            </a:r>
            <a:r>
              <a:rPr lang="uk-UA" i="1" dirty="0"/>
              <a:t>"максимальний прибуток"</a:t>
            </a:r>
            <a:r>
              <a:rPr lang="uk-UA" dirty="0"/>
              <a:t> пов'язане з реалізацією мети поведінки підприємства на ринку. Підприємство, яке намагається максимізувати одержуваний прибуток, мусить, з одного боку, визначити доцільність нарощування обсягів діяльності, з другого - розрахувати обсяг діяльності, що дозволяє одержати максимально можливий прибуток.</a:t>
            </a:r>
          </a:p>
        </p:txBody>
      </p:sp>
    </p:spTree>
    <p:extLst>
      <p:ext uri="{BB962C8B-B14F-4D97-AF65-F5344CB8AC3E}">
        <p14:creationId xmlns:p14="http://schemas.microsoft.com/office/powerpoint/2010/main" val="356584190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6650A6EE-F2A7-4E6D-B0A9-C22E11526205}"/>
              </a:ext>
            </a:extLst>
          </p:cNvPr>
          <p:cNvSpPr txBox="1"/>
          <p:nvPr/>
        </p:nvSpPr>
        <p:spPr>
          <a:xfrm>
            <a:off x="679580" y="929513"/>
            <a:ext cx="10832840" cy="3139321"/>
          </a:xfrm>
          <a:prstGeom prst="rect">
            <a:avLst/>
          </a:prstGeom>
          <a:noFill/>
        </p:spPr>
        <p:txBody>
          <a:bodyPr wrap="square">
            <a:spAutoFit/>
          </a:bodyPr>
          <a:lstStyle/>
          <a:p>
            <a:pPr algn="ctr"/>
            <a:r>
              <a:rPr lang="uk-UA" b="1" dirty="0"/>
              <a:t>2. Рентабельність торговельного підприємства, та показники, які її характеризують</a:t>
            </a:r>
          </a:p>
          <a:p>
            <a:endParaRPr lang="uk-UA" b="1" dirty="0"/>
          </a:p>
          <a:p>
            <a:pPr algn="just"/>
            <a:r>
              <a:rPr lang="uk-UA" i="1" dirty="0"/>
              <a:t>Абсолютна величина прибутку </a:t>
            </a:r>
            <a:r>
              <a:rPr lang="uk-UA" dirty="0"/>
              <a:t>виступає узагальнюючим підсумковим показником, який характеризує обсяг фінансових коштів підприємства для розрахунків з бюджетом та позабюджетними фондами, формування фондів підприємства, призначених для стимулювання і розширеного відтворення.</a:t>
            </a:r>
          </a:p>
          <a:p>
            <a:pPr algn="just"/>
            <a:endParaRPr lang="uk-UA" dirty="0"/>
          </a:p>
          <a:p>
            <a:pPr algn="just"/>
            <a:r>
              <a:rPr lang="uk-UA" dirty="0"/>
              <a:t>Але цей показник не відображає ступеня ефективності господарської діяльності підприємства. Маса прибутку може зростати при недостатньому використанні ресурсів підприємства, порушенні вимог</a:t>
            </a:r>
          </a:p>
          <a:p>
            <a:pPr algn="just"/>
            <a:r>
              <a:rPr lang="uk-UA" dirty="0"/>
              <a:t>режиму економії. Тому для характеристики ефективності господарської діяльності, ступеня використання його ресурсів, раціональності здійснених витрат набуло поширення застосування </a:t>
            </a:r>
            <a:r>
              <a:rPr lang="uk-UA" i="1" dirty="0"/>
              <a:t>показників відносної прибутковості</a:t>
            </a:r>
            <a:r>
              <a:rPr lang="uk-UA" dirty="0"/>
              <a:t>, які в економічній практиці одержали назву </a:t>
            </a:r>
            <a:r>
              <a:rPr lang="uk-UA" i="1" dirty="0"/>
              <a:t>рентабельності</a:t>
            </a:r>
            <a:r>
              <a:rPr lang="uk-UA" dirty="0"/>
              <a:t>.</a:t>
            </a:r>
          </a:p>
        </p:txBody>
      </p:sp>
    </p:spTree>
    <p:extLst>
      <p:ext uri="{BB962C8B-B14F-4D97-AF65-F5344CB8AC3E}">
        <p14:creationId xmlns:p14="http://schemas.microsoft.com/office/powerpoint/2010/main" val="60495663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36CCA631-7141-444A-8C21-AB2EE9AF2319}"/>
              </a:ext>
            </a:extLst>
          </p:cNvPr>
          <p:cNvSpPr txBox="1"/>
          <p:nvPr/>
        </p:nvSpPr>
        <p:spPr>
          <a:xfrm>
            <a:off x="1809479" y="1822363"/>
            <a:ext cx="8304244" cy="1477328"/>
          </a:xfrm>
          <a:prstGeom prst="rect">
            <a:avLst/>
          </a:prstGeom>
          <a:noFill/>
        </p:spPr>
        <p:txBody>
          <a:bodyPr wrap="square">
            <a:spAutoFit/>
          </a:bodyPr>
          <a:lstStyle/>
          <a:p>
            <a:pPr algn="just"/>
            <a:r>
              <a:rPr lang="uk-UA" dirty="0" smtClean="0"/>
              <a:t>Рівень рентабельності може бути визначений як процентне відношення суми одержаного прибутку до будь-якого показника: обсягу товарообороту, величини витрат обертання, середнього розміру основних фондів і оборотних коштів, суми коштів фонду оплати праці тощо. В умовах ринкової економіки та різноманітних форм власності виникає потреба в оцінці рентабельності капіталу.</a:t>
            </a:r>
            <a:endParaRPr lang="uk-UA" dirty="0"/>
          </a:p>
        </p:txBody>
      </p:sp>
    </p:spTree>
    <p:extLst>
      <p:ext uri="{BB962C8B-B14F-4D97-AF65-F5344CB8AC3E}">
        <p14:creationId xmlns:p14="http://schemas.microsoft.com/office/powerpoint/2010/main" val="411621513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a:extLst>
              <a:ext uri="{FF2B5EF4-FFF2-40B4-BE49-F238E27FC236}">
                <a16:creationId xmlns:a16="http://schemas.microsoft.com/office/drawing/2014/main" xmlns="" id="{DFC0D4F6-5959-4F8F-8238-2E3EE91B5D0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385740" y="490194"/>
            <a:ext cx="9117946" cy="4941620"/>
          </a:xfrm>
          <a:prstGeom prst="rect">
            <a:avLst/>
          </a:prstGeom>
        </p:spPr>
      </p:pic>
    </p:spTree>
    <p:extLst>
      <p:ext uri="{BB962C8B-B14F-4D97-AF65-F5344CB8AC3E}">
        <p14:creationId xmlns:p14="http://schemas.microsoft.com/office/powerpoint/2010/main" val="104026001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2944131A-C827-42A2-940C-0C42DD5AFAC5}"/>
              </a:ext>
            </a:extLst>
          </p:cNvPr>
          <p:cNvSpPr txBox="1"/>
          <p:nvPr/>
        </p:nvSpPr>
        <p:spPr>
          <a:xfrm>
            <a:off x="1281404" y="846366"/>
            <a:ext cx="9629192" cy="4247317"/>
          </a:xfrm>
          <a:prstGeom prst="rect">
            <a:avLst/>
          </a:prstGeom>
          <a:noFill/>
        </p:spPr>
        <p:txBody>
          <a:bodyPr wrap="square">
            <a:spAutoFit/>
          </a:bodyPr>
          <a:lstStyle/>
          <a:p>
            <a:r>
              <a:rPr lang="uk-UA" b="1" dirty="0"/>
              <a:t>1. Рентабельність товарообороту (продаж)</a:t>
            </a:r>
          </a:p>
          <a:p>
            <a:endParaRPr lang="uk-UA" dirty="0"/>
          </a:p>
          <a:p>
            <a:pPr algn="just"/>
            <a:r>
              <a:rPr lang="uk-UA" dirty="0" smtClean="0"/>
              <a:t>Цей показник використовується для оцінки результатів господарської діяльності торговельних підприємств. Він показує розмір прибутку на одиницю товарообороту або частку торговельного прибутку в ціні товару.</a:t>
            </a:r>
          </a:p>
          <a:p>
            <a:pPr algn="just"/>
            <a:endParaRPr lang="uk-UA" dirty="0" smtClean="0"/>
          </a:p>
          <a:p>
            <a:pPr algn="just"/>
            <a:r>
              <a:rPr lang="uk-UA" dirty="0" smtClean="0"/>
              <a:t>Недолік цього показника полягає в тому, що він не характеризує економічної ефективності використання ресурсів торговельного підприємства, позаяк не відображає залежності між одержаним прибутком і величиною факторів виробництва, які використовуються. Показники абсолютної суми прибутку і його рівня до обороту можуть бути високими навіть при недостатньо ефективному використанні основних фондів та оборотних коштів, наявності їх і понаднормативних залишків.</a:t>
            </a:r>
          </a:p>
          <a:p>
            <a:pPr algn="just"/>
            <a:r>
              <a:rPr lang="uk-UA" dirty="0" smtClean="0"/>
              <a:t>Показник </a:t>
            </a:r>
            <a:r>
              <a:rPr lang="uk-UA" dirty="0"/>
              <a:t>рівня рентабельності обороту орієнтує торговельне підприємство на продаж товарів з високою торговельною надбавкою, що в умовах дефіцитного ринку стимулює звуження асортименту товарів, які реалізуються, погіршення ступеня задоволення попиту покупців.</a:t>
            </a:r>
          </a:p>
        </p:txBody>
      </p:sp>
    </p:spTree>
    <p:extLst>
      <p:ext uri="{BB962C8B-B14F-4D97-AF65-F5344CB8AC3E}">
        <p14:creationId xmlns:p14="http://schemas.microsoft.com/office/powerpoint/2010/main" val="336881199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xmlns="" id="{53FB9D78-A0B4-4610-ABA6-06A14122D838}"/>
              </a:ext>
            </a:extLst>
          </p:cNvPr>
          <p:cNvSpPr txBox="1"/>
          <p:nvPr/>
        </p:nvSpPr>
        <p:spPr>
          <a:xfrm>
            <a:off x="1940767" y="939673"/>
            <a:ext cx="8294915" cy="4247317"/>
          </a:xfrm>
          <a:prstGeom prst="rect">
            <a:avLst/>
          </a:prstGeom>
          <a:noFill/>
        </p:spPr>
        <p:txBody>
          <a:bodyPr wrap="square">
            <a:spAutoFit/>
          </a:bodyPr>
          <a:lstStyle/>
          <a:p>
            <a:r>
              <a:rPr lang="uk-UA" b="1" dirty="0" smtClean="0"/>
              <a:t>2. Рентабельність витрат обігу (поточних витрат)</a:t>
            </a:r>
          </a:p>
          <a:p>
            <a:pPr algn="just"/>
            <a:r>
              <a:rPr lang="uk-UA" dirty="0" smtClean="0"/>
              <a:t>Цей </a:t>
            </a:r>
            <a:r>
              <a:rPr lang="uk-UA" dirty="0"/>
              <a:t>показник використовується при оцінці ефективності поточних витрат підприємства, їх окупності та показує розмір прибутку на одиницю витрат обігу. Рівень рентабельності дозволяє визначити прибутковість реалізації окремих товарів, що необхідно для встановлення економічно обґрунтованих розмірів торговельної надбавки (знижки).</a:t>
            </a:r>
          </a:p>
          <a:p>
            <a:pPr algn="just"/>
            <a:endParaRPr lang="uk-UA" dirty="0"/>
          </a:p>
          <a:p>
            <a:pPr algn="just"/>
            <a:r>
              <a:rPr lang="uk-UA" dirty="0"/>
              <a:t>Цей показник теж не вільний від недоліків. Він не стимулює найбільш ефективного використання виробничих фондів торговельних підприємств, оскільки не відображає всієї величини фондів і оборотних коштів, які використовуються.</a:t>
            </a:r>
          </a:p>
          <a:p>
            <a:pPr algn="just"/>
            <a:endParaRPr lang="uk-UA" dirty="0"/>
          </a:p>
          <a:p>
            <a:pPr algn="just"/>
            <a:r>
              <a:rPr lang="uk-UA" dirty="0"/>
              <a:t>По рівню рентабельності витрат обігу неможливо визначити, при якому обсязі основних фондів і оборотних коштів підприємство спроможне одержати певний обсяг прибутку, наскільки ефективно використовуються ці кошти, як швидко вони </a:t>
            </a:r>
            <a:r>
              <a:rPr lang="uk-UA" dirty="0" err="1"/>
              <a:t>окуповуються</a:t>
            </a:r>
            <a:r>
              <a:rPr lang="uk-UA" dirty="0"/>
              <a:t>.</a:t>
            </a:r>
          </a:p>
        </p:txBody>
      </p:sp>
    </p:spTree>
    <p:extLst>
      <p:ext uri="{BB962C8B-B14F-4D97-AF65-F5344CB8AC3E}">
        <p14:creationId xmlns:p14="http://schemas.microsoft.com/office/powerpoint/2010/main" val="350957845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xmlns="" id="{DCD193D4-74B4-4F62-838B-4A73DAAB68DD}"/>
              </a:ext>
            </a:extLst>
          </p:cNvPr>
          <p:cNvSpPr txBox="1"/>
          <p:nvPr/>
        </p:nvSpPr>
        <p:spPr>
          <a:xfrm>
            <a:off x="1623527" y="1434510"/>
            <a:ext cx="9610530" cy="2585323"/>
          </a:xfrm>
          <a:prstGeom prst="rect">
            <a:avLst/>
          </a:prstGeom>
          <a:noFill/>
        </p:spPr>
        <p:txBody>
          <a:bodyPr wrap="square">
            <a:spAutoFit/>
          </a:bodyPr>
          <a:lstStyle/>
          <a:p>
            <a:pPr algn="ctr"/>
            <a:r>
              <a:rPr lang="ru-RU" dirty="0"/>
              <a:t>ПЛАН</a:t>
            </a:r>
          </a:p>
          <a:p>
            <a:pPr algn="ctr"/>
            <a:endParaRPr lang="ru-RU" dirty="0"/>
          </a:p>
          <a:p>
            <a:r>
              <a:rPr lang="ru-RU" dirty="0"/>
              <a:t>1. </a:t>
            </a:r>
            <a:r>
              <a:rPr lang="uk-UA" dirty="0" smtClean="0"/>
              <a:t>Економічна природа та джерела утворення прибутку торговельного підприємства</a:t>
            </a:r>
          </a:p>
          <a:p>
            <a:r>
              <a:rPr lang="uk-UA" dirty="0" smtClean="0"/>
              <a:t>2. Рентабельність торговельного підприємства, та показники, котрі її характеризують</a:t>
            </a:r>
          </a:p>
          <a:p>
            <a:r>
              <a:rPr lang="uk-UA" dirty="0" smtClean="0"/>
              <a:t>3. Фактори, що визначають прибуток та рентабельність торговельного підприємства</a:t>
            </a:r>
          </a:p>
          <a:p>
            <a:r>
              <a:rPr lang="uk-UA" dirty="0" smtClean="0"/>
              <a:t>4. Стратегія управління прибутком торговельного підприємства</a:t>
            </a:r>
          </a:p>
          <a:p>
            <a:r>
              <a:rPr lang="uk-UA" dirty="0" smtClean="0"/>
              <a:t>5. Вихідні передумови та методика аналізу прибутку підприємства</a:t>
            </a:r>
          </a:p>
          <a:p>
            <a:r>
              <a:rPr lang="uk-UA" dirty="0" smtClean="0"/>
              <a:t>6. Методика обґрунтування (прогнозу) прибутку на майбутній період</a:t>
            </a:r>
          </a:p>
          <a:p>
            <a:r>
              <a:rPr lang="uk-UA" dirty="0" smtClean="0"/>
              <a:t>7. Розподіл та використання прибутку підприємства</a:t>
            </a:r>
            <a:endParaRPr lang="uk-UA" dirty="0"/>
          </a:p>
        </p:txBody>
      </p:sp>
    </p:spTree>
    <p:extLst>
      <p:ext uri="{BB962C8B-B14F-4D97-AF65-F5344CB8AC3E}">
        <p14:creationId xmlns:p14="http://schemas.microsoft.com/office/powerpoint/2010/main" val="277746998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6A0D8B03-7A94-4B30-9B08-5E36E34585FB}"/>
              </a:ext>
            </a:extLst>
          </p:cNvPr>
          <p:cNvSpPr txBox="1"/>
          <p:nvPr/>
        </p:nvSpPr>
        <p:spPr>
          <a:xfrm>
            <a:off x="1007705" y="1040277"/>
            <a:ext cx="9918441" cy="3693319"/>
          </a:xfrm>
          <a:prstGeom prst="rect">
            <a:avLst/>
          </a:prstGeom>
          <a:noFill/>
        </p:spPr>
        <p:txBody>
          <a:bodyPr wrap="square">
            <a:spAutoFit/>
          </a:bodyPr>
          <a:lstStyle/>
          <a:p>
            <a:r>
              <a:rPr lang="uk-UA" b="1" dirty="0"/>
              <a:t>3. Рентабельність виробничих фондів підприємства. </a:t>
            </a:r>
            <a:endParaRPr lang="uk-UA" b="1" dirty="0" smtClean="0"/>
          </a:p>
          <a:p>
            <a:pPr algn="just"/>
            <a:r>
              <a:rPr lang="uk-UA" dirty="0" smtClean="0"/>
              <a:t>Даний </a:t>
            </a:r>
            <a:r>
              <a:rPr lang="uk-UA" dirty="0"/>
              <a:t>показник визначається як відношення операційного прибутку до середньої вартості основних фондів і оборотних коштів.</a:t>
            </a:r>
          </a:p>
          <a:p>
            <a:pPr algn="just"/>
            <a:endParaRPr lang="uk-UA" dirty="0"/>
          </a:p>
          <a:p>
            <a:pPr algn="just"/>
            <a:r>
              <a:rPr lang="uk-UA" dirty="0"/>
              <a:t>Цей показник використовується для оцінки ефективності виробничих фондів підприємства та показує розмір прибутку в розрахунку на одиницю основних фондів і оборотних коштів.</a:t>
            </a:r>
          </a:p>
          <a:p>
            <a:pPr algn="just"/>
            <a:r>
              <a:rPr lang="uk-UA" dirty="0"/>
              <a:t>Динаміку рентабельності виробничих фондів обумовлюють зміни рівнів фондовіддачі і оборотність оборотних коштів, а також рентабельність товарообороту.</a:t>
            </a:r>
          </a:p>
          <a:p>
            <a:pPr algn="just"/>
            <a:endParaRPr lang="uk-UA" dirty="0"/>
          </a:p>
          <a:p>
            <a:pPr algn="just"/>
            <a:r>
              <a:rPr lang="uk-UA" dirty="0"/>
              <a:t>Цей показник рівня рентабельності узагальнює всі сторони господарської діяльності торговельного підприємства, тим самим найбільш повно виражає ефективність його роботи. У цьому показнику враховується вся сукупність засобів торговельного підприємства і відображається ефективність їх використання.</a:t>
            </a:r>
          </a:p>
        </p:txBody>
      </p:sp>
    </p:spTree>
    <p:extLst>
      <p:ext uri="{BB962C8B-B14F-4D97-AF65-F5344CB8AC3E}">
        <p14:creationId xmlns:p14="http://schemas.microsoft.com/office/powerpoint/2010/main" val="242686174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ADA166A1-593A-470A-B772-4791E92F210A}"/>
              </a:ext>
            </a:extLst>
          </p:cNvPr>
          <p:cNvSpPr txBox="1"/>
          <p:nvPr/>
        </p:nvSpPr>
        <p:spPr>
          <a:xfrm>
            <a:off x="1894114" y="1720840"/>
            <a:ext cx="7735078" cy="2585323"/>
          </a:xfrm>
          <a:prstGeom prst="rect">
            <a:avLst/>
          </a:prstGeom>
          <a:noFill/>
        </p:spPr>
        <p:txBody>
          <a:bodyPr wrap="square">
            <a:spAutoFit/>
          </a:bodyPr>
          <a:lstStyle/>
          <a:p>
            <a:r>
              <a:rPr lang="uk-UA" b="1" dirty="0" smtClean="0"/>
              <a:t>4. Рентабельність трудових ресурсів характеризується двома показниками</a:t>
            </a:r>
            <a:r>
              <a:rPr lang="ru-RU" dirty="0" smtClean="0"/>
              <a:t>:</a:t>
            </a:r>
            <a:endParaRPr lang="ru-RU" dirty="0"/>
          </a:p>
          <a:p>
            <a:endParaRPr lang="ru-RU" dirty="0"/>
          </a:p>
          <a:p>
            <a:pPr algn="just"/>
            <a:r>
              <a:rPr lang="ru-RU" dirty="0"/>
              <a:t>- </a:t>
            </a:r>
            <a:r>
              <a:rPr lang="uk-UA" dirty="0" smtClean="0"/>
              <a:t>прибутком в розрахунку на одного робітника підприємства, обчисленим як відношення суми прибутку до </a:t>
            </a:r>
            <a:r>
              <a:rPr lang="uk-UA" dirty="0" err="1" smtClean="0"/>
              <a:t>середньоспискової</a:t>
            </a:r>
            <a:r>
              <a:rPr lang="uk-UA" dirty="0" smtClean="0"/>
              <a:t> чисельності працівників підприємства;</a:t>
            </a:r>
          </a:p>
          <a:p>
            <a:pPr algn="just"/>
            <a:endParaRPr lang="uk-UA" dirty="0" smtClean="0"/>
          </a:p>
          <a:p>
            <a:pPr algn="just"/>
            <a:r>
              <a:rPr lang="uk-UA" dirty="0" smtClean="0"/>
              <a:t>- прибутком в розрахунку на одиницю витрат, що пов'язані з утримуванням трудових ресурсів (фонд споживання, витрати на підготовку кадрів, охорону праці тощо).</a:t>
            </a:r>
            <a:endParaRPr lang="uk-UA" dirty="0"/>
          </a:p>
        </p:txBody>
      </p:sp>
    </p:spTree>
    <p:extLst>
      <p:ext uri="{BB962C8B-B14F-4D97-AF65-F5344CB8AC3E}">
        <p14:creationId xmlns:p14="http://schemas.microsoft.com/office/powerpoint/2010/main" val="243179885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AEECB725-DC65-4EBB-86C2-EA84C320AD7C}"/>
              </a:ext>
            </a:extLst>
          </p:cNvPr>
          <p:cNvSpPr txBox="1"/>
          <p:nvPr/>
        </p:nvSpPr>
        <p:spPr>
          <a:xfrm>
            <a:off x="1687286" y="1951672"/>
            <a:ext cx="8817428" cy="1477328"/>
          </a:xfrm>
          <a:prstGeom prst="rect">
            <a:avLst/>
          </a:prstGeom>
          <a:noFill/>
        </p:spPr>
        <p:txBody>
          <a:bodyPr wrap="square">
            <a:spAutoFit/>
          </a:bodyPr>
          <a:lstStyle/>
          <a:p>
            <a:r>
              <a:rPr lang="uk-UA" b="1" dirty="0" smtClean="0"/>
              <a:t>5. Рентабельність вкладень у підприємство (активів).</a:t>
            </a:r>
          </a:p>
          <a:p>
            <a:endParaRPr lang="uk-UA" b="1" dirty="0" smtClean="0"/>
          </a:p>
          <a:p>
            <a:r>
              <a:rPr lang="uk-UA" dirty="0" smtClean="0"/>
              <a:t>Цей показник характеризує прибуток в розрахунку на одиницю майна, яке знаходиться в розпорядженні підприємства, визначається як відношення операційного прибутку до вартості майна, яке знаходиться в розпорядженні підприємства</a:t>
            </a:r>
            <a:r>
              <a:rPr lang="ru-RU" dirty="0" smtClean="0"/>
              <a:t>.</a:t>
            </a:r>
            <a:endParaRPr lang="uk-UA" dirty="0"/>
          </a:p>
        </p:txBody>
      </p:sp>
    </p:spTree>
    <p:extLst>
      <p:ext uri="{BB962C8B-B14F-4D97-AF65-F5344CB8AC3E}">
        <p14:creationId xmlns:p14="http://schemas.microsoft.com/office/powerpoint/2010/main" val="297072738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C8C925EB-76C4-4FF3-BDFD-213693D390E7}"/>
              </a:ext>
            </a:extLst>
          </p:cNvPr>
          <p:cNvSpPr txBox="1"/>
          <p:nvPr/>
        </p:nvSpPr>
        <p:spPr>
          <a:xfrm>
            <a:off x="1324946" y="1087246"/>
            <a:ext cx="9311951" cy="3139321"/>
          </a:xfrm>
          <a:prstGeom prst="rect">
            <a:avLst/>
          </a:prstGeom>
          <a:noFill/>
        </p:spPr>
        <p:txBody>
          <a:bodyPr wrap="square">
            <a:spAutoFit/>
          </a:bodyPr>
          <a:lstStyle/>
          <a:p>
            <a:r>
              <a:rPr lang="uk-UA" b="1" dirty="0"/>
              <a:t>6. Рентабельність власного капіталу.</a:t>
            </a:r>
          </a:p>
          <a:p>
            <a:endParaRPr lang="uk-UA" dirty="0"/>
          </a:p>
          <a:p>
            <a:pPr algn="just"/>
            <a:r>
              <a:rPr lang="uk-UA" dirty="0"/>
              <a:t>Цей показник характеризує розмір прибутку, який одержав власник підприємства на одиницю коштів, що вкладені в підприємство, та служить критерієм для оцінки котирування акцій підприємства на біржі.</a:t>
            </a:r>
          </a:p>
          <a:p>
            <a:pPr algn="just"/>
            <a:endParaRPr lang="uk-UA" dirty="0"/>
          </a:p>
          <a:p>
            <a:pPr algn="just"/>
            <a:r>
              <a:rPr lang="uk-UA" dirty="0"/>
              <a:t>Порівняння рентабельності вкладень в підприємство (активів) з рентабельністю власного капіталу дозволяє визначити ефективність умов залучення позикових коштів. Якщо різниця в рівні рентабельності менша за розмір процентів за позикові фінансові кошти, що</a:t>
            </a:r>
          </a:p>
          <a:p>
            <a:pPr algn="just"/>
            <a:r>
              <a:rPr lang="uk-UA" dirty="0"/>
              <a:t>використовуються, то залучення позикових коштів недоцільне, оскільки це ущемляє інтереси власників підприємства.</a:t>
            </a:r>
          </a:p>
        </p:txBody>
      </p:sp>
    </p:spTree>
    <p:extLst>
      <p:ext uri="{BB962C8B-B14F-4D97-AF65-F5344CB8AC3E}">
        <p14:creationId xmlns:p14="http://schemas.microsoft.com/office/powerpoint/2010/main" val="134795361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98EAB93D-972C-4C9C-97A5-25F491633D4B}"/>
              </a:ext>
            </a:extLst>
          </p:cNvPr>
          <p:cNvSpPr txBox="1"/>
          <p:nvPr/>
        </p:nvSpPr>
        <p:spPr>
          <a:xfrm>
            <a:off x="1772816" y="1859340"/>
            <a:ext cx="8546841" cy="1754326"/>
          </a:xfrm>
          <a:prstGeom prst="rect">
            <a:avLst/>
          </a:prstGeom>
          <a:noFill/>
        </p:spPr>
        <p:txBody>
          <a:bodyPr wrap="square">
            <a:spAutoFit/>
          </a:bodyPr>
          <a:lstStyle/>
          <a:p>
            <a:pPr algn="just"/>
            <a:r>
              <a:rPr lang="uk-UA" b="1" dirty="0" smtClean="0"/>
              <a:t>7. Рентабельність функціонуючого капіталу.</a:t>
            </a:r>
          </a:p>
          <a:p>
            <a:pPr algn="just"/>
            <a:endParaRPr lang="uk-UA" dirty="0" smtClean="0"/>
          </a:p>
          <a:p>
            <a:pPr algn="just"/>
            <a:r>
              <a:rPr lang="uk-UA" dirty="0" smtClean="0"/>
              <a:t>Даний показник характеризує розмір прибутку в розрахунку на одиницю функціонуючого капіталу. Під останнім розуміємо розмір власного капіталу, який реально брав участь в одержанні прибутку (сума всіх джерел власних коштів за мінусом капітальних вкладень, невстановленого обладнання та наданих авансів</a:t>
            </a:r>
            <a:r>
              <a:rPr lang="ru-RU" dirty="0" smtClean="0"/>
              <a:t>).</a:t>
            </a:r>
            <a:endParaRPr lang="uk-UA" dirty="0"/>
          </a:p>
        </p:txBody>
      </p:sp>
    </p:spTree>
    <p:extLst>
      <p:ext uri="{BB962C8B-B14F-4D97-AF65-F5344CB8AC3E}">
        <p14:creationId xmlns:p14="http://schemas.microsoft.com/office/powerpoint/2010/main" val="68315501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C39049B6-800E-4853-B4CF-DF3C988F11D9}"/>
              </a:ext>
            </a:extLst>
          </p:cNvPr>
          <p:cNvSpPr txBox="1"/>
          <p:nvPr/>
        </p:nvSpPr>
        <p:spPr>
          <a:xfrm>
            <a:off x="2043404" y="1368881"/>
            <a:ext cx="7823329" cy="1754326"/>
          </a:xfrm>
          <a:prstGeom prst="rect">
            <a:avLst/>
          </a:prstGeom>
          <a:noFill/>
        </p:spPr>
        <p:txBody>
          <a:bodyPr wrap="square">
            <a:spAutoFit/>
          </a:bodyPr>
          <a:lstStyle/>
          <a:p>
            <a:r>
              <a:rPr lang="uk-UA" b="1" dirty="0"/>
              <a:t>8. Рентабельність перманентного капіталу.</a:t>
            </a:r>
          </a:p>
          <a:p>
            <a:endParaRPr lang="uk-UA" dirty="0"/>
          </a:p>
          <a:p>
            <a:pPr algn="just"/>
            <a:r>
              <a:rPr lang="uk-UA" dirty="0" smtClean="0"/>
              <a:t>Цей показник рентабельності характеризує прибутковість використання капіталу, який знаходиться в тривалому (довгочасному) розпорядженні підприємства. Величина перманентного капіталу становить суму всіх джерел власних коштів і довгострокових кредитів підприємства</a:t>
            </a:r>
            <a:r>
              <a:rPr lang="ru-RU" dirty="0" smtClean="0"/>
              <a:t>.</a:t>
            </a:r>
            <a:endParaRPr lang="uk-UA" dirty="0"/>
          </a:p>
        </p:txBody>
      </p:sp>
    </p:spTree>
    <p:extLst>
      <p:ext uri="{BB962C8B-B14F-4D97-AF65-F5344CB8AC3E}">
        <p14:creationId xmlns:p14="http://schemas.microsoft.com/office/powerpoint/2010/main" val="124575443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FDB07916-C808-4FFA-8502-6D98D2D09BD1}"/>
              </a:ext>
            </a:extLst>
          </p:cNvPr>
          <p:cNvSpPr txBox="1"/>
          <p:nvPr/>
        </p:nvSpPr>
        <p:spPr>
          <a:xfrm>
            <a:off x="1744824" y="1135360"/>
            <a:ext cx="9246636" cy="2862322"/>
          </a:xfrm>
          <a:prstGeom prst="rect">
            <a:avLst/>
          </a:prstGeom>
          <a:noFill/>
        </p:spPr>
        <p:txBody>
          <a:bodyPr wrap="square">
            <a:spAutoFit/>
          </a:bodyPr>
          <a:lstStyle/>
          <a:p>
            <a:pPr algn="just"/>
            <a:r>
              <a:rPr lang="uk-UA" dirty="0"/>
              <a:t>Розглянуті показники рентабельності можна розраховувати як за</a:t>
            </a:r>
          </a:p>
          <a:p>
            <a:pPr algn="just"/>
            <a:r>
              <a:rPr lang="uk-UA" dirty="0"/>
              <a:t>операційним прибутком, так і за прибутком від основної діяльності, прибутком, який лишається в розпорядженні підприємства (чистим прибутком).</a:t>
            </a:r>
          </a:p>
          <a:p>
            <a:pPr algn="just"/>
            <a:endParaRPr lang="uk-UA" dirty="0"/>
          </a:p>
          <a:p>
            <a:pPr algn="just"/>
            <a:r>
              <a:rPr lang="uk-UA" dirty="0"/>
              <a:t>Використання показників рентабельності, обчислених за чистим прибутком, дозволяє виявити вплив на рентабельність податкових та інших обов'язкових платежів, котрі виплачуються із прибутку підприємства. Розрахунки показників рентабельності за прибутком від основної діяльності дозволяють оцінити окремо ефективність торговельної і інших видів  діяльності, що важливо для обґрунтування напрямків інвестиційної діяльності підприємства.</a:t>
            </a:r>
          </a:p>
        </p:txBody>
      </p:sp>
    </p:spTree>
    <p:extLst>
      <p:ext uri="{BB962C8B-B14F-4D97-AF65-F5344CB8AC3E}">
        <p14:creationId xmlns:p14="http://schemas.microsoft.com/office/powerpoint/2010/main" val="150167709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5D1C712C-82CE-4530-8976-C390A92E1CE0}"/>
              </a:ext>
            </a:extLst>
          </p:cNvPr>
          <p:cNvSpPr txBox="1"/>
          <p:nvPr/>
        </p:nvSpPr>
        <p:spPr>
          <a:xfrm>
            <a:off x="1464905" y="1212609"/>
            <a:ext cx="9582539" cy="2862322"/>
          </a:xfrm>
          <a:prstGeom prst="rect">
            <a:avLst/>
          </a:prstGeom>
          <a:noFill/>
        </p:spPr>
        <p:txBody>
          <a:bodyPr wrap="square">
            <a:spAutoFit/>
          </a:bodyPr>
          <a:lstStyle/>
          <a:p>
            <a:r>
              <a:rPr lang="uk-UA" b="1" dirty="0"/>
              <a:t>3. Фактори, що визначають прибуток та рентабельність торговельного підприємства</a:t>
            </a:r>
          </a:p>
          <a:p>
            <a:endParaRPr lang="uk-UA" dirty="0"/>
          </a:p>
          <a:p>
            <a:pPr algn="just"/>
            <a:r>
              <a:rPr lang="uk-UA" dirty="0"/>
              <a:t>Прибуток торговельного підприємства як результативний показник його діяльності, залежить від співвідношення між розміром доходів торговельного підприємства і витратами на здійснення торговельно-фінансової діяльності.</a:t>
            </a:r>
          </a:p>
          <a:p>
            <a:pPr algn="just"/>
            <a:endParaRPr lang="uk-UA" dirty="0"/>
          </a:p>
          <a:p>
            <a:pPr algn="just"/>
            <a:r>
              <a:rPr lang="uk-UA" dirty="0"/>
              <a:t>Розмір одержаного прибутку залежить від ціни реалізації і закупівлі товарів, кількості проданих товарів, різниці між доходами, витратами обігу і витратами від іншої (позареалізаційної)</a:t>
            </a:r>
          </a:p>
          <a:p>
            <a:pPr algn="just"/>
            <a:r>
              <a:rPr lang="uk-UA" dirty="0"/>
              <a:t>діяльності. Управління даними факторами та їх прогнозування дозволяє забезпечити отримання необхідного прибутку.</a:t>
            </a:r>
          </a:p>
        </p:txBody>
      </p:sp>
    </p:spTree>
    <p:extLst>
      <p:ext uri="{BB962C8B-B14F-4D97-AF65-F5344CB8AC3E}">
        <p14:creationId xmlns:p14="http://schemas.microsoft.com/office/powerpoint/2010/main" val="200633776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6A46732F-3230-4CAA-AF00-BF7791A61D02}"/>
              </a:ext>
            </a:extLst>
          </p:cNvPr>
          <p:cNvSpPr txBox="1"/>
          <p:nvPr/>
        </p:nvSpPr>
        <p:spPr>
          <a:xfrm>
            <a:off x="1492898" y="1147609"/>
            <a:ext cx="8677470" cy="2862322"/>
          </a:xfrm>
          <a:prstGeom prst="rect">
            <a:avLst/>
          </a:prstGeom>
          <a:noFill/>
        </p:spPr>
        <p:txBody>
          <a:bodyPr wrap="square">
            <a:spAutoFit/>
          </a:bodyPr>
          <a:lstStyle/>
          <a:p>
            <a:pPr algn="just"/>
            <a:r>
              <a:rPr lang="uk-UA" dirty="0"/>
              <a:t>Важливим фактором, який впливає на величину прибутку, є рівень ціни закупівлі товарів. Підприємство при здійсненні комерційних угод мусить намагатися закупити товар за якомога нижчою ціною. Це може бути досягнуто шляхом скорочення кількості посередників при закупівлі товарів, використання цінових знижок</a:t>
            </a:r>
          </a:p>
          <a:p>
            <a:pPr algn="just"/>
            <a:r>
              <a:rPr lang="uk-UA" dirty="0"/>
              <a:t>при узгодженні ціни товару, закупки партій товарів в період їх сезонного розпродажу. Якщо підприємство займається зовнішньоекономічною діяльністю, то зниженню ціни закупівлі товарів може сприяти придбання товарів у іноземних партнерів (при сприятливому співвідношенні курсів національної та іноземної валют) або здійснення прямих товарообмінних (бартерних) операцій (при сприятливому співвідношенні рівня цін на обмінювані товари).</a:t>
            </a:r>
          </a:p>
        </p:txBody>
      </p:sp>
    </p:spTree>
    <p:extLst>
      <p:ext uri="{BB962C8B-B14F-4D97-AF65-F5344CB8AC3E}">
        <p14:creationId xmlns:p14="http://schemas.microsoft.com/office/powerpoint/2010/main" val="428069936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4B4AF7E6-99B8-42EF-8993-FDE92265D1D5}"/>
              </a:ext>
            </a:extLst>
          </p:cNvPr>
          <p:cNvSpPr txBox="1"/>
          <p:nvPr/>
        </p:nvSpPr>
        <p:spPr>
          <a:xfrm>
            <a:off x="1589314" y="1429559"/>
            <a:ext cx="9013372" cy="2585323"/>
          </a:xfrm>
          <a:prstGeom prst="rect">
            <a:avLst/>
          </a:prstGeom>
          <a:noFill/>
        </p:spPr>
        <p:txBody>
          <a:bodyPr wrap="square">
            <a:spAutoFit/>
          </a:bodyPr>
          <a:lstStyle/>
          <a:p>
            <a:pPr algn="just"/>
            <a:r>
              <a:rPr lang="uk-UA" dirty="0"/>
              <a:t>Зростання розмірів одержання прибутку пов'язане також із збільшенням рівня цін продажу товарів. Управління цінами реалізації залежить від обґрунтованості вибору цінової політики підприємства на споживчому ринку, використання сприятливої торговельної кон'юнктури в окремі періоди року (днів тижня).</a:t>
            </a:r>
          </a:p>
          <a:p>
            <a:pPr algn="just"/>
            <a:endParaRPr lang="uk-UA" dirty="0"/>
          </a:p>
          <a:p>
            <a:pPr algn="just"/>
            <a:r>
              <a:rPr lang="uk-UA" dirty="0"/>
              <a:t>Збільшенню ціни реалізації товарів сприяє розширення продажу сезонних товарів перед початком сезону (коли ціни найвищі), реалізація окремих груп товарів на аукціонах і товарних біржах, експорт конкурентоздатних товарів при сприятливому співвідношенні курсів національної і іноземної валют.</a:t>
            </a:r>
          </a:p>
        </p:txBody>
      </p:sp>
    </p:spTree>
    <p:extLst>
      <p:ext uri="{BB962C8B-B14F-4D97-AF65-F5344CB8AC3E}">
        <p14:creationId xmlns:p14="http://schemas.microsoft.com/office/powerpoint/2010/main" val="69090118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8708BA61-A1C3-46C4-AE05-F2C6BEF585F0}"/>
              </a:ext>
            </a:extLst>
          </p:cNvPr>
          <p:cNvSpPr txBox="1"/>
          <p:nvPr/>
        </p:nvSpPr>
        <p:spPr>
          <a:xfrm>
            <a:off x="1393371" y="1155737"/>
            <a:ext cx="9405258" cy="2585323"/>
          </a:xfrm>
          <a:prstGeom prst="rect">
            <a:avLst/>
          </a:prstGeom>
          <a:noFill/>
        </p:spPr>
        <p:txBody>
          <a:bodyPr wrap="square">
            <a:spAutoFit/>
          </a:bodyPr>
          <a:lstStyle/>
          <a:p>
            <a:pPr marL="342900" indent="-342900" algn="just">
              <a:buAutoNum type="arabicPeriod"/>
            </a:pPr>
            <a:r>
              <a:rPr lang="uk-UA" b="1" dirty="0" smtClean="0"/>
              <a:t>Економічна природа та джерела утворення прибутку торговельного підприємства</a:t>
            </a:r>
          </a:p>
          <a:p>
            <a:pPr marL="342900" indent="-342900" algn="just">
              <a:buAutoNum type="arabicPeriod"/>
            </a:pPr>
            <a:endParaRPr lang="uk-UA" dirty="0" smtClean="0"/>
          </a:p>
          <a:p>
            <a:pPr algn="just"/>
            <a:r>
              <a:rPr lang="uk-UA" dirty="0" smtClean="0"/>
              <a:t>В торгівлі, з урахуванням специфіки виконуваних функцій і особливостей формування доходів та витрат, прибуток визначається як різниця між доходом підприємства і його поточними витратами.</a:t>
            </a:r>
          </a:p>
          <a:p>
            <a:pPr algn="just"/>
            <a:endParaRPr lang="uk-UA" dirty="0" smtClean="0"/>
          </a:p>
          <a:p>
            <a:pPr algn="just"/>
            <a:r>
              <a:rPr lang="uk-UA" dirty="0" smtClean="0"/>
              <a:t>Прибуток характеризує кінцевий результат діяльності торговельного підприємства. Його одержання є обов'язковою умовою розширеного відтворення на підприємстві, забезпечення його самофінансування і зміцнення конкурентоздатності на </a:t>
            </a:r>
            <a:r>
              <a:rPr lang="ru-RU" dirty="0" smtClean="0"/>
              <a:t>ринку</a:t>
            </a:r>
            <a:r>
              <a:rPr lang="ru-RU" dirty="0"/>
              <a:t>.</a:t>
            </a:r>
          </a:p>
        </p:txBody>
      </p:sp>
    </p:spTree>
    <p:extLst>
      <p:ext uri="{BB962C8B-B14F-4D97-AF65-F5344CB8AC3E}">
        <p14:creationId xmlns:p14="http://schemas.microsoft.com/office/powerpoint/2010/main" val="180653559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748E3027-3C45-40A3-8398-AC5A54E5B341}"/>
              </a:ext>
            </a:extLst>
          </p:cNvPr>
          <p:cNvSpPr txBox="1"/>
          <p:nvPr/>
        </p:nvSpPr>
        <p:spPr>
          <a:xfrm>
            <a:off x="1463351" y="1397675"/>
            <a:ext cx="9265298" cy="2862322"/>
          </a:xfrm>
          <a:prstGeom prst="rect">
            <a:avLst/>
          </a:prstGeom>
          <a:noFill/>
        </p:spPr>
        <p:txBody>
          <a:bodyPr wrap="square">
            <a:spAutoFit/>
          </a:bodyPr>
          <a:lstStyle/>
          <a:p>
            <a:pPr algn="just"/>
            <a:r>
              <a:rPr lang="uk-UA" dirty="0"/>
              <a:t>Маса одержання прибутку залежить від обсягу діяльності, підприємства (товарообороту), кількості реалізованих товарів. Збільшенню обсягу продажу сприяє здійснення ефективної маркетингової політики шляхом включення в перелік взаємодоповнюючих </a:t>
            </a:r>
            <a:r>
              <a:rPr lang="uk-UA" dirty="0" smtClean="0"/>
              <a:t>товарів, надання </a:t>
            </a:r>
            <a:r>
              <a:rPr lang="uk-UA" dirty="0"/>
              <a:t>споживчого кредиту при реалізації товарів, розширення системи додаткових торговельних послуг, пов'язаних із реалізацією товарів, здійснення ефективних рекламних заходів. Для оптової торгівлі важливе значення в розширенні продажу має регіональна</a:t>
            </a:r>
          </a:p>
          <a:p>
            <a:pPr algn="just"/>
            <a:r>
              <a:rPr lang="uk-UA" dirty="0"/>
              <a:t>диверсифікація збуту.</a:t>
            </a:r>
          </a:p>
          <a:p>
            <a:pPr algn="just"/>
            <a:endParaRPr lang="uk-UA" dirty="0"/>
          </a:p>
          <a:p>
            <a:pPr algn="just"/>
            <a:r>
              <a:rPr lang="uk-UA" dirty="0" smtClean="0"/>
              <a:t>Розглянуті фактори прямо впливають на величину доходів, а відповідно, і на прибуток підприємства.</a:t>
            </a:r>
            <a:endParaRPr lang="uk-UA" dirty="0"/>
          </a:p>
        </p:txBody>
      </p:sp>
    </p:spTree>
    <p:extLst>
      <p:ext uri="{BB962C8B-B14F-4D97-AF65-F5344CB8AC3E}">
        <p14:creationId xmlns:p14="http://schemas.microsoft.com/office/powerpoint/2010/main" val="90380578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6DDC9CED-212B-4CB2-B3C7-746180F93AB6}"/>
              </a:ext>
            </a:extLst>
          </p:cNvPr>
          <p:cNvSpPr txBox="1"/>
          <p:nvPr/>
        </p:nvSpPr>
        <p:spPr>
          <a:xfrm>
            <a:off x="1452937" y="1309958"/>
            <a:ext cx="8220269" cy="2308324"/>
          </a:xfrm>
          <a:prstGeom prst="rect">
            <a:avLst/>
          </a:prstGeom>
          <a:noFill/>
        </p:spPr>
        <p:txBody>
          <a:bodyPr wrap="square">
            <a:spAutoFit/>
          </a:bodyPr>
          <a:lstStyle/>
          <a:p>
            <a:pPr algn="just"/>
            <a:r>
              <a:rPr lang="uk-UA" dirty="0"/>
              <a:t>При тій же величині доходів підприємство може мати різний розмір прибутку, що залежить від величини витрат обігу. Розмір витрат обігу формується під впливом таких факторів, як: обсяг товарообороту, його склад та асортиментна структура, джерела надходження товарів, місцезнаходження контрагентів комерційних угод, умови страхування угод, рівень продуктивності праці на підприємстві, ступінь використання ресурсів, структура капіталу, розміри матеріально-технічної бази тощо. </a:t>
            </a:r>
          </a:p>
          <a:p>
            <a:pPr algn="just"/>
            <a:r>
              <a:rPr lang="uk-UA" dirty="0"/>
              <a:t>Вищерозглянуті фактори впливають на прибуток від реалізації товарів.</a:t>
            </a:r>
          </a:p>
        </p:txBody>
      </p:sp>
    </p:spTree>
    <p:extLst>
      <p:ext uri="{BB962C8B-B14F-4D97-AF65-F5344CB8AC3E}">
        <p14:creationId xmlns:p14="http://schemas.microsoft.com/office/powerpoint/2010/main" val="97017771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1F23FDD5-CD7B-49E4-AFE6-78CC4BF2B499}"/>
              </a:ext>
            </a:extLst>
          </p:cNvPr>
          <p:cNvSpPr txBox="1"/>
          <p:nvPr/>
        </p:nvSpPr>
        <p:spPr>
          <a:xfrm>
            <a:off x="1536829" y="1265416"/>
            <a:ext cx="9118341" cy="2862322"/>
          </a:xfrm>
          <a:prstGeom prst="rect">
            <a:avLst/>
          </a:prstGeom>
          <a:noFill/>
        </p:spPr>
        <p:txBody>
          <a:bodyPr wrap="square">
            <a:spAutoFit/>
          </a:bodyPr>
          <a:lstStyle/>
          <a:p>
            <a:pPr algn="just"/>
            <a:r>
              <a:rPr lang="uk-UA" dirty="0"/>
              <a:t>Джерелом зростання прибутку підприємства можуть бути також доходи від позареалізаційних операцій за мінусом витрат на ці операції.</a:t>
            </a:r>
          </a:p>
          <a:p>
            <a:pPr algn="just"/>
            <a:r>
              <a:rPr lang="uk-UA" dirty="0"/>
              <a:t>Зростання доходів від позареалізаційних операцій підприємства може бути забезпечено за рахунок вкладення вільних грошових коштів у різноманітні цінні папери; продажу їх на фінансовому ринку; придбання депозитних сертифікатів банків або відкриття в них депозитних рахунків; здачі в оренду основних фондів, які не використовуються в теперішній час; віднесення певної суми збитку на винних осіб і своєчасне її стягнення; стягнення штрафних санкцій, що пред'являються до контрагентів; урахування суми втрат від інфляції і втраченої (недоотриманої) вигоди. Прибуток від позареалізаційних операцій буде більший, якщо не допускати непродуктивних витрат і збитків.</a:t>
            </a:r>
          </a:p>
        </p:txBody>
      </p:sp>
    </p:spTree>
    <p:extLst>
      <p:ext uri="{BB962C8B-B14F-4D97-AF65-F5344CB8AC3E}">
        <p14:creationId xmlns:p14="http://schemas.microsoft.com/office/powerpoint/2010/main" val="319052501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2705EA85-47AA-457D-AA69-922F9B0884C7}"/>
              </a:ext>
            </a:extLst>
          </p:cNvPr>
          <p:cNvSpPr txBox="1"/>
          <p:nvPr/>
        </p:nvSpPr>
        <p:spPr>
          <a:xfrm>
            <a:off x="1725127" y="1046016"/>
            <a:ext cx="8595826" cy="4247317"/>
          </a:xfrm>
          <a:prstGeom prst="rect">
            <a:avLst/>
          </a:prstGeom>
          <a:noFill/>
        </p:spPr>
        <p:txBody>
          <a:bodyPr wrap="square">
            <a:spAutoFit/>
          </a:bodyPr>
          <a:lstStyle/>
          <a:p>
            <a:r>
              <a:rPr lang="uk-UA" dirty="0"/>
              <a:t>Прибуток виконує ряд </a:t>
            </a:r>
            <a:r>
              <a:rPr lang="uk-UA" b="1" dirty="0"/>
              <a:t>функцій:</a:t>
            </a:r>
          </a:p>
          <a:p>
            <a:endParaRPr lang="uk-UA" dirty="0"/>
          </a:p>
          <a:p>
            <a:pPr algn="just"/>
            <a:r>
              <a:rPr lang="uk-UA" b="1" dirty="0"/>
              <a:t>1. Оціночна функція. </a:t>
            </a:r>
            <a:r>
              <a:rPr lang="uk-UA" dirty="0"/>
              <a:t>Прибуток підприємства використовується як оціночний показник, що характеризує ефект його господарської діяльності. Використання цієї функції повною мірою можливе тільки в умовах ринкової економіки, яка передбачає свободу встановлення цін, свободу вибору постачальника і покупця.</a:t>
            </a:r>
          </a:p>
          <a:p>
            <a:pPr algn="just"/>
            <a:endParaRPr lang="uk-UA" dirty="0"/>
          </a:p>
          <a:p>
            <a:pPr algn="just"/>
            <a:r>
              <a:rPr lang="uk-UA" b="1" dirty="0"/>
              <a:t>2. Розподільча функція. </a:t>
            </a:r>
            <a:r>
              <a:rPr lang="uk-UA" dirty="0"/>
              <a:t>Її зміст полягає в тому, що прибуток використовується як інструмент розподілу чистого доходу суспільства на частину, що акумулюється в бюджетах різних рівнів та залишається в розпорядженні підприємства.</a:t>
            </a:r>
          </a:p>
          <a:p>
            <a:pPr algn="just"/>
            <a:endParaRPr lang="uk-UA" dirty="0"/>
          </a:p>
          <a:p>
            <a:pPr algn="just"/>
            <a:r>
              <a:rPr lang="uk-UA" b="1" dirty="0"/>
              <a:t>3. Стимулююча функція.</a:t>
            </a:r>
            <a:r>
              <a:rPr lang="uk-UA" dirty="0"/>
              <a:t> Виконання цієї функції визначається тим, що прибуток є джерелом формування різних фондів </a:t>
            </a:r>
            <a:r>
              <a:rPr lang="uk-UA" dirty="0" err="1"/>
              <a:t>стимулю</a:t>
            </a:r>
            <a:r>
              <a:rPr lang="ru-RU" dirty="0" err="1"/>
              <a:t>вання</a:t>
            </a:r>
            <a:r>
              <a:rPr lang="ru-RU" dirty="0"/>
              <a:t> (фонд </a:t>
            </a:r>
            <a:r>
              <a:rPr lang="uk-UA" dirty="0" smtClean="0"/>
              <a:t>заохочення</a:t>
            </a:r>
            <a:r>
              <a:rPr lang="ru-RU" dirty="0" smtClean="0"/>
              <a:t>, </a:t>
            </a:r>
            <a:r>
              <a:rPr lang="ru-RU" dirty="0"/>
              <a:t>фонд </a:t>
            </a:r>
            <a:r>
              <a:rPr lang="uk-UA" dirty="0" smtClean="0"/>
              <a:t>виробничого та соціального розвитку, фонд виплати дивідендів, пайовий фонд абощо</a:t>
            </a:r>
            <a:r>
              <a:rPr lang="ru-RU" dirty="0" smtClean="0"/>
              <a:t>).</a:t>
            </a:r>
            <a:endParaRPr lang="uk-UA" dirty="0"/>
          </a:p>
        </p:txBody>
      </p:sp>
    </p:spTree>
    <p:extLst>
      <p:ext uri="{BB962C8B-B14F-4D97-AF65-F5344CB8AC3E}">
        <p14:creationId xmlns:p14="http://schemas.microsoft.com/office/powerpoint/2010/main" val="385521647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918B2F1C-F9A4-4784-A5FC-1932C80E5D98}"/>
              </a:ext>
            </a:extLst>
          </p:cNvPr>
          <p:cNvSpPr txBox="1"/>
          <p:nvPr/>
        </p:nvSpPr>
        <p:spPr>
          <a:xfrm>
            <a:off x="1586203" y="2274838"/>
            <a:ext cx="8024327" cy="1200329"/>
          </a:xfrm>
          <a:prstGeom prst="rect">
            <a:avLst/>
          </a:prstGeom>
          <a:noFill/>
        </p:spPr>
        <p:txBody>
          <a:bodyPr wrap="square">
            <a:spAutoFit/>
          </a:bodyPr>
          <a:lstStyle/>
          <a:p>
            <a:pPr algn="just"/>
            <a:r>
              <a:rPr lang="uk-UA" dirty="0"/>
              <a:t>Прибуток, як економічний показник, дозволяє поєднувати економічні інтереси держави, підприємства, як господарюючого суб'єкта, робітників і власника підприємства. Вирішення цього завдання перш за все пов'язане з пропорціями в розподілі та використанні прибутку.</a:t>
            </a:r>
          </a:p>
        </p:txBody>
      </p:sp>
    </p:spTree>
    <p:extLst>
      <p:ext uri="{BB962C8B-B14F-4D97-AF65-F5344CB8AC3E}">
        <p14:creationId xmlns:p14="http://schemas.microsoft.com/office/powerpoint/2010/main" val="316121966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85709B69-EE87-4A87-9616-242228FA08DC}"/>
              </a:ext>
            </a:extLst>
          </p:cNvPr>
          <p:cNvSpPr txBox="1"/>
          <p:nvPr/>
        </p:nvSpPr>
        <p:spPr>
          <a:xfrm>
            <a:off x="852196" y="1305341"/>
            <a:ext cx="10487608" cy="3693319"/>
          </a:xfrm>
          <a:prstGeom prst="rect">
            <a:avLst/>
          </a:prstGeom>
          <a:noFill/>
        </p:spPr>
        <p:txBody>
          <a:bodyPr wrap="square">
            <a:spAutoFit/>
          </a:bodyPr>
          <a:lstStyle/>
          <a:p>
            <a:pPr algn="just"/>
            <a:r>
              <a:rPr lang="uk-UA" i="1" dirty="0"/>
              <a:t>Об'єктом економічних інтересів держави </a:t>
            </a:r>
            <a:r>
              <a:rPr lang="uk-UA" dirty="0"/>
              <a:t>є частина прибутку, яка виплачується у вигляді податків та обов'язкових платежів.</a:t>
            </a:r>
          </a:p>
          <a:p>
            <a:pPr algn="just"/>
            <a:r>
              <a:rPr lang="uk-UA" i="1" dirty="0"/>
              <a:t>Економічний інтерес підприємства як товаровиробника </a:t>
            </a:r>
            <a:r>
              <a:rPr lang="uk-UA" dirty="0"/>
              <a:t>знаходить своє узагальнення в обсязі прибутку, який залишається в розпорядженні підприємства і використовується для вирішення виробничих та соціальних завдань його розвитку. </a:t>
            </a:r>
          </a:p>
          <a:p>
            <a:pPr algn="just"/>
            <a:r>
              <a:rPr lang="uk-UA" i="1" dirty="0"/>
              <a:t>Економічний інтерес робітників підприємства </a:t>
            </a:r>
            <a:r>
              <a:rPr lang="uk-UA" dirty="0"/>
              <a:t>пов'язаний передусім з розміром прибутку, який спрямовується на матеріальне заохочення, соціальні виплати та соціальний розвиток. </a:t>
            </a:r>
          </a:p>
          <a:p>
            <a:pPr algn="just"/>
            <a:r>
              <a:rPr lang="uk-UA" i="1" dirty="0"/>
              <a:t>Власника підприємства цікавить </a:t>
            </a:r>
            <a:r>
              <a:rPr lang="uk-UA" dirty="0"/>
              <a:t>в першу чергу розмір фонду виплати дивідендів, а отже — та частина прибутку, котра пов'язана з виробничим розвитком, а відповідно приростом капіталу підприємства. </a:t>
            </a:r>
          </a:p>
          <a:p>
            <a:pPr algn="just"/>
            <a:endParaRPr lang="uk-UA" dirty="0"/>
          </a:p>
          <a:p>
            <a:pPr algn="just"/>
            <a:r>
              <a:rPr lang="uk-UA" dirty="0"/>
              <a:t>У зв'язку з тим, що прибуток є єдиним джерелом реалізації економічних інтересів всіх перерахованих сторін, жодна з них не може мати пріоритетів в задоволенні, оскільки це призведе до ущемлення інтересів інших сторін.</a:t>
            </a:r>
          </a:p>
        </p:txBody>
      </p:sp>
    </p:spTree>
    <p:extLst>
      <p:ext uri="{BB962C8B-B14F-4D97-AF65-F5344CB8AC3E}">
        <p14:creationId xmlns:p14="http://schemas.microsoft.com/office/powerpoint/2010/main" val="229280286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17C5C380-8AA9-4552-8A88-7ABA3780732B}"/>
              </a:ext>
            </a:extLst>
          </p:cNvPr>
          <p:cNvSpPr txBox="1"/>
          <p:nvPr/>
        </p:nvSpPr>
        <p:spPr>
          <a:xfrm>
            <a:off x="1539551" y="2094637"/>
            <a:ext cx="9246636" cy="1200329"/>
          </a:xfrm>
          <a:prstGeom prst="rect">
            <a:avLst/>
          </a:prstGeom>
          <a:noFill/>
        </p:spPr>
        <p:txBody>
          <a:bodyPr wrap="square">
            <a:spAutoFit/>
          </a:bodyPr>
          <a:lstStyle/>
          <a:p>
            <a:pPr algn="just"/>
            <a:r>
              <a:rPr lang="uk-UA" dirty="0" smtClean="0"/>
              <a:t>Прибуток є якісним показником, оскільки в його розмірі відображається зміна обсягу товарообороту, доходів підприємства, рівня використання ресурсів, величини витрат обертання. Таким чином, прибуток синтезує в собі всі сторони діяльності підприємства, характеризує ефективність його господарської діяльності в цілому.</a:t>
            </a:r>
            <a:endParaRPr lang="uk-UA" dirty="0"/>
          </a:p>
        </p:txBody>
      </p:sp>
    </p:spTree>
    <p:extLst>
      <p:ext uri="{BB962C8B-B14F-4D97-AF65-F5344CB8AC3E}">
        <p14:creationId xmlns:p14="http://schemas.microsoft.com/office/powerpoint/2010/main" val="187406012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79C929F3-4B7A-4704-A314-FB3ACA41F92E}"/>
              </a:ext>
            </a:extLst>
          </p:cNvPr>
          <p:cNvSpPr txBox="1"/>
          <p:nvPr/>
        </p:nvSpPr>
        <p:spPr>
          <a:xfrm>
            <a:off x="886409" y="1046432"/>
            <a:ext cx="10898154" cy="2862322"/>
          </a:xfrm>
          <a:prstGeom prst="rect">
            <a:avLst/>
          </a:prstGeom>
          <a:noFill/>
        </p:spPr>
        <p:txBody>
          <a:bodyPr wrap="square">
            <a:spAutoFit/>
          </a:bodyPr>
          <a:lstStyle/>
          <a:p>
            <a:r>
              <a:rPr lang="uk-UA" dirty="0"/>
              <a:t>В процесі управління прибутком торговельного підприємства використовують різні класифікації:</a:t>
            </a:r>
          </a:p>
          <a:p>
            <a:endParaRPr lang="uk-UA" dirty="0"/>
          </a:p>
          <a:p>
            <a:r>
              <a:rPr lang="en-US" b="1" i="1" dirty="0"/>
              <a:t>I. </a:t>
            </a:r>
            <a:r>
              <a:rPr lang="uk-UA" b="1" i="1" dirty="0"/>
              <a:t>Залежно від виду діяльності, завдяки якій отримано прибуток, виділяють:</a:t>
            </a:r>
          </a:p>
          <a:p>
            <a:r>
              <a:rPr lang="uk-UA" dirty="0"/>
              <a:t>- прибуток від реалізації товарів та платних торговельних послуг (прибуток від торговельної діяльності);</a:t>
            </a:r>
          </a:p>
          <a:p>
            <a:r>
              <a:rPr lang="uk-UA" dirty="0"/>
              <a:t>- прибуток від реалізації продукції неторгової діяльності (виробничої, транспортної, посередницької та інше);</a:t>
            </a:r>
          </a:p>
          <a:p>
            <a:r>
              <a:rPr lang="uk-UA" dirty="0"/>
              <a:t>- прибуток від реалізації майна, що є власністю підприємства (основних засобів, нематеріальних активів);</a:t>
            </a:r>
          </a:p>
          <a:p>
            <a:r>
              <a:rPr lang="uk-UA" dirty="0"/>
              <a:t>- прибуток від проведення позареалізаційних операцій, у складі якого виділяють: прибуток від інвестиційної діяльності; прибуток від орендних операцій; прибуток від інших позареалізаційних операцій.</a:t>
            </a:r>
          </a:p>
          <a:p>
            <a:endParaRPr lang="uk-UA" dirty="0"/>
          </a:p>
          <a:p>
            <a:r>
              <a:rPr lang="uk-UA" dirty="0"/>
              <a:t>Обсяг прибутку за кожним видом діяльності формується як сальдо доходів та витрат на її проведення.</a:t>
            </a:r>
          </a:p>
        </p:txBody>
      </p:sp>
    </p:spTree>
    <p:extLst>
      <p:ext uri="{BB962C8B-B14F-4D97-AF65-F5344CB8AC3E}">
        <p14:creationId xmlns:p14="http://schemas.microsoft.com/office/powerpoint/2010/main" val="195770416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AD45AC8E-79EA-49A6-93FC-7EAA7BAF9F12}"/>
              </a:ext>
            </a:extLst>
          </p:cNvPr>
          <p:cNvSpPr txBox="1"/>
          <p:nvPr/>
        </p:nvSpPr>
        <p:spPr>
          <a:xfrm>
            <a:off x="1595535" y="1305342"/>
            <a:ext cx="8266922" cy="3693319"/>
          </a:xfrm>
          <a:prstGeom prst="rect">
            <a:avLst/>
          </a:prstGeom>
          <a:noFill/>
        </p:spPr>
        <p:txBody>
          <a:bodyPr wrap="square">
            <a:spAutoFit/>
          </a:bodyPr>
          <a:lstStyle/>
          <a:p>
            <a:pPr algn="just"/>
            <a:r>
              <a:rPr lang="ru-RU" b="1" i="1" dirty="0"/>
              <a:t>II. </a:t>
            </a:r>
            <a:r>
              <a:rPr lang="uk-UA" b="1" i="1" dirty="0" smtClean="0"/>
              <a:t>Залежно від порядку визначення розрізняють:</a:t>
            </a:r>
          </a:p>
          <a:p>
            <a:pPr algn="just"/>
            <a:r>
              <a:rPr lang="uk-UA" dirty="0" smtClean="0"/>
              <a:t>- </a:t>
            </a:r>
            <a:r>
              <a:rPr lang="uk-UA" i="1" dirty="0" smtClean="0"/>
              <a:t>операційний прибуток</a:t>
            </a:r>
            <a:r>
              <a:rPr lang="uk-UA" dirty="0" smtClean="0"/>
              <a:t>, який характеризує кінцевий результат проведення всіх видів діяльності та є сумою отриманих прибутків (збитків).</a:t>
            </a:r>
          </a:p>
          <a:p>
            <a:pPr algn="just"/>
            <a:endParaRPr lang="uk-UA" dirty="0" smtClean="0"/>
          </a:p>
          <a:p>
            <a:pPr algn="just"/>
            <a:r>
              <a:rPr lang="uk-UA" dirty="0" smtClean="0"/>
              <a:t>- </a:t>
            </a:r>
            <a:r>
              <a:rPr lang="uk-UA" i="1" dirty="0" smtClean="0"/>
              <a:t>прибуток до оподаткування</a:t>
            </a:r>
            <a:r>
              <a:rPr lang="uk-UA" dirty="0" smtClean="0"/>
              <a:t>, обсяг якого визначається як різниця між валовими доходами та валовими витратами підприємства платника податку на прибуток, зменшений на суму амортизаційних відрахувань</a:t>
            </a:r>
            <a:r>
              <a:rPr lang="ru-RU" dirty="0" smtClean="0"/>
              <a:t>.</a:t>
            </a:r>
            <a:endParaRPr lang="ru-RU" dirty="0"/>
          </a:p>
          <a:p>
            <a:pPr algn="just"/>
            <a:endParaRPr lang="uk-UA" dirty="0"/>
          </a:p>
          <a:p>
            <a:pPr algn="just"/>
            <a:r>
              <a:rPr lang="uk-UA" dirty="0"/>
              <a:t>- </a:t>
            </a:r>
            <a:r>
              <a:rPr lang="uk-UA" i="1" dirty="0"/>
              <a:t>чистий прибуток</a:t>
            </a:r>
            <a:r>
              <a:rPr lang="uk-UA" dirty="0"/>
              <a:t>, який характеризує обсяг прибутку, що залишається в розпорядженні підприємства після сплати податку на прибуток та інших податків, обов'язкових платежів та зборів, що сплачуються за рахунок прибутку.</a:t>
            </a:r>
          </a:p>
          <a:p>
            <a:pPr algn="just"/>
            <a:r>
              <a:rPr lang="uk-UA" dirty="0"/>
              <a:t>Отриманий чистий прибуток є власністю підприємства, розподіляється та використовується на його розсуд.</a:t>
            </a:r>
          </a:p>
        </p:txBody>
      </p:sp>
    </p:spTree>
    <p:extLst>
      <p:ext uri="{BB962C8B-B14F-4D97-AF65-F5344CB8AC3E}">
        <p14:creationId xmlns:p14="http://schemas.microsoft.com/office/powerpoint/2010/main" val="3430622549"/>
      </p:ext>
    </p:extLst>
  </p:cSld>
  <p:clrMapOvr>
    <a:masterClrMapping/>
  </p:clrMapOvr>
</p:sld>
</file>

<file path=ppt/theme/theme1.xml><?xml version="1.0" encoding="utf-8"?>
<a:theme xmlns:a="http://schemas.openxmlformats.org/drawingml/2006/main" name="Ретроспектива">
  <a:themeElements>
    <a:clrScheme name="Ретроспектива">
      <a:dk1>
        <a:sysClr val="windowText" lastClr="000000"/>
      </a:dk1>
      <a:lt1>
        <a:sysClr val="window" lastClr="FFFFFF"/>
      </a:lt1>
      <a:dk2>
        <a:srgbClr val="514949"/>
      </a:dk2>
      <a:lt2>
        <a:srgbClr val="E1E1DB"/>
      </a:lt2>
      <a:accent1>
        <a:srgbClr val="9DBFBE"/>
      </a:accent1>
      <a:accent2>
        <a:srgbClr val="DB8631"/>
      </a:accent2>
      <a:accent3>
        <a:srgbClr val="E3CC5A"/>
      </a:accent3>
      <a:accent4>
        <a:srgbClr val="ACADA8"/>
      </a:accent4>
      <a:accent5>
        <a:srgbClr val="927C61"/>
      </a:accent5>
      <a:accent6>
        <a:srgbClr val="B3B435"/>
      </a:accent6>
      <a:hlink>
        <a:srgbClr val="0000FF"/>
      </a:hlink>
      <a:folHlink>
        <a:srgbClr val="800080"/>
      </a:folHlink>
    </a:clrScheme>
    <a:fontScheme name="Ретроспектива">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Ретроспектива">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243AF7DC-D15B-41C0-AE81-23980D1B9FC4}"/>
    </a:ext>
  </a:extLst>
</a:theme>
</file>

<file path=docProps/app.xml><?xml version="1.0" encoding="utf-8"?>
<Properties xmlns="http://schemas.openxmlformats.org/officeDocument/2006/extended-properties" xmlns:vt="http://schemas.openxmlformats.org/officeDocument/2006/docPropsVTypes">
  <Template>Retrospect</Template>
  <TotalTime>120</TotalTime>
  <Words>2419</Words>
  <Application>Microsoft Office PowerPoint</Application>
  <PresentationFormat>Широкоэкранный</PresentationFormat>
  <Paragraphs>135</Paragraphs>
  <Slides>32</Slides>
  <Notes>0</Notes>
  <HiddenSlides>0</HiddenSlides>
  <MMClips>0</MMClips>
  <ScaleCrop>false</ScaleCrop>
  <HeadingPairs>
    <vt:vector size="6" baseType="variant">
      <vt:variant>
        <vt:lpstr>Использованные шрифты</vt:lpstr>
      </vt:variant>
      <vt:variant>
        <vt:i4>2</vt:i4>
      </vt:variant>
      <vt:variant>
        <vt:lpstr>Тема</vt:lpstr>
      </vt:variant>
      <vt:variant>
        <vt:i4>1</vt:i4>
      </vt:variant>
      <vt:variant>
        <vt:lpstr>Заголовки слайдов</vt:lpstr>
      </vt:variant>
      <vt:variant>
        <vt:i4>32</vt:i4>
      </vt:variant>
    </vt:vector>
  </HeadingPairs>
  <TitlesOfParts>
    <vt:vector size="35" baseType="lpstr">
      <vt:lpstr>Calibri</vt:lpstr>
      <vt:lpstr>Calibri Light</vt:lpstr>
      <vt:lpstr>Ретроспектива</vt:lpstr>
      <vt:lpstr>Управління прибутком торговельного підприємства. Частина 1</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Управління прибутком торговельного підприємства</dc:title>
  <dc:creator>Катерина Бужимська</dc:creator>
  <cp:lastModifiedBy>Asus</cp:lastModifiedBy>
  <cp:revision>28</cp:revision>
  <dcterms:created xsi:type="dcterms:W3CDTF">2021-03-05T09:07:02Z</dcterms:created>
  <dcterms:modified xsi:type="dcterms:W3CDTF">2026-05-13T19:38:40Z</dcterms:modified>
</cp:coreProperties>
</file>