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4"/>
  </p:notesMasterIdLst>
  <p:sldIdLst>
    <p:sldId id="259" r:id="rId2"/>
    <p:sldId id="257" r:id="rId3"/>
    <p:sldId id="298" r:id="rId4"/>
    <p:sldId id="321" r:id="rId5"/>
    <p:sldId id="325" r:id="rId6"/>
    <p:sldId id="322" r:id="rId7"/>
    <p:sldId id="323" r:id="rId8"/>
    <p:sldId id="324" r:id="rId9"/>
    <p:sldId id="326" r:id="rId10"/>
    <p:sldId id="327" r:id="rId11"/>
    <p:sldId id="328" r:id="rId12"/>
    <p:sldId id="329" r:id="rId13"/>
    <p:sldId id="330" r:id="rId14"/>
    <p:sldId id="331" r:id="rId15"/>
    <p:sldId id="332" r:id="rId16"/>
    <p:sldId id="333" r:id="rId17"/>
    <p:sldId id="334" r:id="rId18"/>
    <p:sldId id="335" r:id="rId19"/>
    <p:sldId id="336" r:id="rId20"/>
    <p:sldId id="305" r:id="rId21"/>
    <p:sldId id="306" r:id="rId22"/>
    <p:sldId id="29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>
        <p:scale>
          <a:sx n="76" d="100"/>
          <a:sy n="76" d="100"/>
        </p:scale>
        <p:origin x="-1570" y="-12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958D43-CC2C-490D-A0DF-0D38F2A81689}" type="datetimeFigureOut">
              <a:rPr lang="uk-UA" smtClean="0"/>
              <a:pPr/>
              <a:t>30.03.2024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D978BB-B78B-4C97-947D-CFAAC39D324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5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235377-1327-45DF-8C75-EAB7EEEF2523}" type="slidenum">
              <a:rPr lang="uk-UA" smtClean="0"/>
              <a:pPr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67720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978BB-B78B-4C97-947D-CFAAC39D324D}" type="slidenum">
              <a:rPr lang="uk-UA" smtClean="0"/>
              <a:pPr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14973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978BB-B78B-4C97-947D-CFAAC39D324D}" type="slidenum">
              <a:rPr lang="uk-UA" smtClean="0"/>
              <a:pPr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14973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978BB-B78B-4C97-947D-CFAAC39D324D}" type="slidenum">
              <a:rPr lang="uk-UA" smtClean="0"/>
              <a:pPr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14973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978BB-B78B-4C97-947D-CFAAC39D324D}" type="slidenum">
              <a:rPr lang="uk-UA" smtClean="0"/>
              <a:pPr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14973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978BB-B78B-4C97-947D-CFAAC39D324D}" type="slidenum">
              <a:rPr lang="uk-UA" smtClean="0"/>
              <a:pPr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14973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978BB-B78B-4C97-947D-CFAAC39D324D}" type="slidenum">
              <a:rPr lang="uk-UA" smtClean="0"/>
              <a:pPr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14973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978BB-B78B-4C97-947D-CFAAC39D324D}" type="slidenum">
              <a:rPr lang="uk-UA" smtClean="0"/>
              <a:pPr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14973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978BB-B78B-4C97-947D-CFAAC39D324D}" type="slidenum">
              <a:rPr lang="uk-UA" smtClean="0"/>
              <a:pPr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14973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978BB-B78B-4C97-947D-CFAAC39D324D}" type="slidenum">
              <a:rPr lang="uk-UA" smtClean="0"/>
              <a:pPr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14973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978BB-B78B-4C97-947D-CFAAC39D324D}" type="slidenum">
              <a:rPr lang="uk-UA" smtClean="0"/>
              <a:pPr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1497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978BB-B78B-4C97-947D-CFAAC39D324D}" type="slidenum">
              <a:rPr lang="uk-UA" smtClean="0"/>
              <a:pPr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1497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978BB-B78B-4C97-947D-CFAAC39D324D}" type="slidenum">
              <a:rPr lang="uk-UA" smtClean="0"/>
              <a:pPr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14973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978BB-B78B-4C97-947D-CFAAC39D324D}" type="slidenum">
              <a:rPr lang="uk-UA" smtClean="0"/>
              <a:pPr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14973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978BB-B78B-4C97-947D-CFAAC39D324D}" type="slidenum">
              <a:rPr lang="uk-UA" smtClean="0"/>
              <a:pPr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14973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978BB-B78B-4C97-947D-CFAAC39D324D}" type="slidenum">
              <a:rPr lang="uk-UA" smtClean="0"/>
              <a:pPr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14973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978BB-B78B-4C97-947D-CFAAC39D324D}" type="slidenum">
              <a:rPr lang="uk-UA" smtClean="0"/>
              <a:pPr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14973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978BB-B78B-4C97-947D-CFAAC39D324D}" type="slidenum">
              <a:rPr lang="uk-UA" smtClean="0"/>
              <a:pPr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1497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978BB-B78B-4C97-947D-CFAAC39D324D}" type="slidenum">
              <a:rPr lang="uk-UA" smtClean="0"/>
              <a:pPr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1497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30.03.2024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3327247"/>
            <a:ext cx="8352928" cy="258532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5400" b="1" dirty="0"/>
              <a:t>Образний код художньої літератури.</a:t>
            </a:r>
            <a:r>
              <a:rPr lang="uk-UA" sz="5400" dirty="0"/>
              <a:t> </a:t>
            </a:r>
            <a:endParaRPr lang="ru-RU" sz="5400" dirty="0"/>
          </a:p>
          <a:p>
            <a:pPr algn="ctr"/>
            <a:endParaRPr lang="ru-RU" sz="5400" dirty="0">
              <a:effectLst/>
            </a:endParaRPr>
          </a:p>
        </p:txBody>
      </p:sp>
      <p:pic>
        <p:nvPicPr>
          <p:cNvPr id="1026" name="Picture 2" descr="Література як вид мистецтва. Художній образ - 6 клас - Зарубіжна література  - Допомога учню і вчителю - Світ літератур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88640"/>
            <a:ext cx="3442856" cy="2520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27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Сучасна література української діаспори»: Проєкт Канадсько-української  мистецької фундації – Стожа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5" descr="Сучасна література української діаспори»: Проєкт Канадсько-української  мистецької фундації – Стожар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Художня література сьогодні: підбірка творів, які повинен прочитати кожен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60375" y="465138"/>
            <a:ext cx="8288089" cy="30469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</a:rPr>
              <a:t>Образ-персонаж </a:t>
            </a:r>
            <a:r>
              <a:rPr lang="uk-UA" sz="2400" dirty="0" smtClean="0"/>
              <a:t>має свою структуру (модель), що складається з ряду смислових елементів: </a:t>
            </a:r>
            <a:endParaRPr lang="en-US" sz="2400" dirty="0" smtClean="0"/>
          </a:p>
          <a:p>
            <a:pPr marL="342900" indent="-342900">
              <a:buFontTx/>
              <a:buChar char="-"/>
            </a:pPr>
            <a:r>
              <a:rPr lang="uk-UA" sz="2400" dirty="0" smtClean="0"/>
              <a:t>вчинки персонажа; </a:t>
            </a:r>
            <a:endParaRPr lang="en-US" sz="2400" dirty="0" smtClean="0"/>
          </a:p>
          <a:p>
            <a:pPr marL="342900" indent="-342900">
              <a:buFontTx/>
              <a:buChar char="-"/>
            </a:pPr>
            <a:r>
              <a:rPr lang="uk-UA" sz="2400" dirty="0" smtClean="0"/>
              <a:t>- портрет; </a:t>
            </a:r>
            <a:endParaRPr lang="en-US" sz="2400" dirty="0" smtClean="0"/>
          </a:p>
          <a:p>
            <a:pPr marL="342900" indent="-342900">
              <a:buFontTx/>
              <a:buChar char="-"/>
            </a:pPr>
            <a:r>
              <a:rPr lang="uk-UA" sz="2400" dirty="0" smtClean="0"/>
              <a:t>- мова; </a:t>
            </a:r>
            <a:endParaRPr lang="en-US" sz="2400" dirty="0" smtClean="0"/>
          </a:p>
          <a:p>
            <a:pPr marL="342900" indent="-342900">
              <a:buFontTx/>
              <a:buChar char="-"/>
            </a:pPr>
            <a:r>
              <a:rPr lang="uk-UA" sz="2400" dirty="0" smtClean="0"/>
              <a:t>-монологи (зокрема і внутрішні), участь у діалогах; </a:t>
            </a:r>
            <a:endParaRPr lang="en-US" sz="2400" dirty="0" smtClean="0"/>
          </a:p>
          <a:p>
            <a:pPr marL="342900" indent="-342900">
              <a:buFontTx/>
              <a:buChar char="-"/>
            </a:pPr>
            <a:r>
              <a:rPr lang="uk-UA" sz="2400" dirty="0" smtClean="0"/>
              <a:t>-ставлення до нього інших персонажів; </a:t>
            </a:r>
            <a:endParaRPr lang="en-US" sz="2400" dirty="0" smtClean="0"/>
          </a:p>
          <a:p>
            <a:pPr marL="342900" indent="-342900">
              <a:buFontTx/>
              <a:buChar char="-"/>
            </a:pPr>
            <a:r>
              <a:rPr lang="uk-UA" sz="2400" dirty="0" smtClean="0"/>
              <a:t>- висловлювання про нього.</a:t>
            </a:r>
            <a:endParaRPr lang="uk-UA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612" y="3933056"/>
            <a:ext cx="4930775" cy="24844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051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Сучасна література української діаспори»: Проєкт Канадсько-української  мистецької фундації – Стожа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5" descr="Сучасна література української діаспори»: Проєкт Канадсько-української  мистецької фундації – Стожар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Художня література сьогодні: підбірка творів, які повинен прочитати кожен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60375" y="465138"/>
            <a:ext cx="8288089" cy="489364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b="1" dirty="0" smtClean="0"/>
              <a:t>Засобами індивідуалізації образу </a:t>
            </a:r>
            <a:r>
              <a:rPr lang="uk-UA" sz="2400" dirty="0" smtClean="0"/>
              <a:t>може бути характерно забарвлена мова, звички персонажа (переважно - особливі, дивні), його зовнішній вигляд, манери, певні здібності (наприклад, образи Миколи Джері, Сашка із "Зачарованої Десни", Платона Ангела з п’єси "Дикий Ангел" О. Колом і й ця та ін.) </a:t>
            </a:r>
          </a:p>
          <a:p>
            <a:r>
              <a:rPr lang="uk-UA" sz="2400" b="1" dirty="0" smtClean="0">
                <a:solidFill>
                  <a:srgbClr val="FF0000"/>
                </a:solidFill>
              </a:rPr>
              <a:t>Поетичні образи. </a:t>
            </a:r>
          </a:p>
          <a:p>
            <a:r>
              <a:rPr lang="uk-UA" sz="2400" dirty="0" smtClean="0"/>
              <a:t>Крім образів-персонажів, у літературі є: </a:t>
            </a:r>
          </a:p>
          <a:p>
            <a:pPr algn="ctr"/>
            <a:r>
              <a:rPr lang="uk-UA" sz="2400" b="1" dirty="0" smtClean="0">
                <a:solidFill>
                  <a:srgbClr val="FF0000"/>
                </a:solidFill>
              </a:rPr>
              <a:t>Образи-картини природи (пейзажі): </a:t>
            </a:r>
          </a:p>
          <a:p>
            <a:r>
              <a:rPr lang="uk-UA" sz="2400" dirty="0" smtClean="0"/>
              <a:t>Зеленим вогнем береза, </a:t>
            </a:r>
          </a:p>
          <a:p>
            <a:r>
              <a:rPr lang="uk-UA" sz="2400" dirty="0" smtClean="0"/>
              <a:t>Як свічка, у полі горить. </a:t>
            </a:r>
          </a:p>
          <a:p>
            <a:r>
              <a:rPr lang="uk-UA" sz="2400" dirty="0" smtClean="0"/>
              <a:t>Ні вітер, ні блискавок леза </a:t>
            </a:r>
          </a:p>
          <a:p>
            <a:r>
              <a:rPr lang="uk-UA" sz="2400" dirty="0" smtClean="0"/>
              <a:t>Не можуть її погасить (Д. Павличко).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41071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Сучасна література української діаспори»: Проєкт Канадсько-української  мистецької фундації – Стожа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5" descr="Сучасна література української діаспори»: Проєкт Канадсько-української  мистецької фундації – Стожар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Художня література сьогодні: підбірка творів, які повинен прочитати кожен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2"/>
          <a:stretch/>
        </p:blipFill>
        <p:spPr bwMode="auto">
          <a:xfrm>
            <a:off x="460499" y="335502"/>
            <a:ext cx="7407569" cy="40324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Книжковий континент: Найяскравіші жіночі образи в літературі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188" y="4077072"/>
            <a:ext cx="3422721" cy="25542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56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Сучасна література української діаспори»: Проєкт Канадсько-української  мистецької фундації – Стожа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5" descr="Сучасна література української діаспори»: Проєкт Канадсько-української  мистецької фундації – Стожар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Художня література сьогодні: підбірка творів, які повинен прочитати кожен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764704"/>
            <a:ext cx="5828989" cy="56166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✓Художній образ. Образ і знак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527170"/>
            <a:ext cx="3784287" cy="21292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Художній образ - Українська література. Повторне видання. 8 клас. Авраменко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364" y="2348880"/>
            <a:ext cx="2247900" cy="17335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Іва́н Іва́нович Соколо́в &quot;Дівчата ворожать у ніч під Івана Купала&quot; |  Moonlight painting, Painting, Sunrise sunse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098" y="312738"/>
            <a:ext cx="2806253" cy="16662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71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Сучасна література української діаспори»: Проєкт Канадсько-української  мистецької фундації – Стожа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5" descr="Сучасна література української діаспори»: Проєкт Канадсько-української  мистецької фундації – Стожар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Художня література сьогодні: підбірка творів, які повинен прочитати кожен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Художній образ - Українська література. Повторне видання. 8 клас. Авраменк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364" y="2348880"/>
            <a:ext cx="2247900" cy="17335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Іва́н Іва́нович Соколо́в &quot;Дівчата ворожать у ніч під Івана Купала&quot; |  Moonlight painting, Painting, Sunrise sunse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098" y="312738"/>
            <a:ext cx="2806253" cy="16662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0"/>
          <a:stretch/>
        </p:blipFill>
        <p:spPr bwMode="auto">
          <a:xfrm>
            <a:off x="328227" y="1100385"/>
            <a:ext cx="5766056" cy="2496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Івана Купала 2020 року - дата, як правильно відзначатиІвана Купала 2020  року - дата, як правильно відзначати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125" y="3931256"/>
            <a:ext cx="4726674" cy="26626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951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Сучасна література української діаспори»: Проєкт Канадсько-української  мистецької фундації – Стожа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5" descr="Сучасна література української діаспори»: Проєкт Канадсько-української  мистецької фундації – Стожар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Художня література сьогодні: підбірка творів, які повинен прочитати кожен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390" y="312738"/>
            <a:ext cx="5921375" cy="5784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Художній образ - Українська література. Повторне видання. 8 клас. Авраменк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205539"/>
            <a:ext cx="3390900" cy="1905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Художня література як одна з форм духовної діяльності людини - Українська  література. 8 клас. Авраменко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772816"/>
            <a:ext cx="2895600" cy="18954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766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Сучасна література української діаспори»: Проєкт Канадсько-української  мистецької фундації – Стожа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5" descr="Сучасна література української діаспори»: Проєкт Канадсько-української  мистецької фундації – Стожар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Художня література сьогодні: підбірка творів, які повинен прочитати кожен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83" y="214637"/>
            <a:ext cx="5894388" cy="4780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 descr="Художня література як одна із форм духовної діяльності людини. Художній  образ - Українська література. З поглибленим вивченням філології. 8 клас.  Авраменк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271" y="548680"/>
            <a:ext cx="2809875" cy="21717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Художня література як одна із форм духовної діяльності людини. Художній  образ - Українська література. З поглибленим вивченням філології. 8 клас.  Авраменко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520" y="3212976"/>
            <a:ext cx="2845631" cy="1600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Що таке художній образ в літературі?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5301208"/>
            <a:ext cx="2114600" cy="1247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8530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Сучасна література української діаспори»: Проєкт Канадсько-української  мистецької фундації – Стожа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5" descr="Сучасна література української діаспори»: Проєкт Канадсько-української  мистецької фундації – Стожар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Художня література сьогодні: підбірка творів, які повинен прочитати кожен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6091"/>
            <a:ext cx="6992400" cy="24764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 descr="Художній образ. Зарубіжна література – 6 клас. Ніколенк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212976"/>
            <a:ext cx="6488344" cy="31548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633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Сучасна література української діаспори»: Проєкт Канадсько-української  мистецької фундації – Стожа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5" descr="Сучасна література української діаспори»: Проєкт Канадсько-української  мистецької фундації – Стожар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Художня література сьогодні: підбірка творів, які повинен прочитати кожен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65138"/>
            <a:ext cx="5911150" cy="36968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 descr="Матеріали до уроку 2 (книга): Теоретичний аспект (урок2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748851"/>
            <a:ext cx="2143493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ВІЧНІ ОБРАЗИ І ПЛИННА ЛІТЕРАТУРА, ЯК ЇХ ПОШЛЮБИТИ: ДОН ЖУАН ЗНАЄ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221088"/>
            <a:ext cx="4988669" cy="24818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753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Сучасна література української діаспори»: Проєкт Канадсько-української  мистецької фундації – Стожа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5" descr="Сучасна література української діаспори»: Проєкт Канадсько-української  мистецької фундації – Стожар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Художня література сьогодні: підбірка творів, які повинен прочитати кожен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6" name="Picture 4" descr="Матеріали до уроку 2 (книга): Теоретичний аспект (урок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748851"/>
            <a:ext cx="2143493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3861048"/>
            <a:ext cx="7344571" cy="2358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 descr="Книги для підлітків: ТОП-5 найцікавіших книжок, 2 квітня, яке сьогодні свято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868" y="908720"/>
            <a:ext cx="6227058" cy="272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9039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7315200" cy="654021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План</a:t>
            </a:r>
            <a:endParaRPr lang="uk-UA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772816"/>
            <a:ext cx="8452792" cy="331236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dirty="0"/>
              <a:t>Поняття художнього образу. Класифікація образів. </a:t>
            </a:r>
            <a:endParaRPr lang="ru-RU" dirty="0"/>
          </a:p>
          <a:p>
            <a:r>
              <a:rPr lang="uk-UA" dirty="0"/>
              <a:t>Структура та функції художнього образу.</a:t>
            </a:r>
            <a:endParaRPr lang="ru-RU" dirty="0"/>
          </a:p>
          <a:p>
            <a:r>
              <a:rPr lang="uk-UA" dirty="0"/>
              <a:t>Образ і знак. Національні архетипи, </a:t>
            </a:r>
            <a:r>
              <a:rPr lang="uk-UA" dirty="0" err="1"/>
              <a:t>екзистенціали</a:t>
            </a:r>
            <a:r>
              <a:rPr lang="uk-UA" dirty="0"/>
              <a:t>, коди. </a:t>
            </a:r>
            <a:endParaRPr lang="ru-RU" dirty="0"/>
          </a:p>
          <a:p>
            <a:r>
              <a:rPr lang="uk-UA" dirty="0"/>
              <a:t>Художній домисел. Умовність і </a:t>
            </a:r>
            <a:r>
              <a:rPr lang="uk-UA" dirty="0" err="1"/>
              <a:t>життєподібність</a:t>
            </a:r>
            <a:r>
              <a:rPr lang="uk-UA" dirty="0"/>
              <a:t>. </a:t>
            </a:r>
            <a:endParaRPr lang="ru-RU" dirty="0"/>
          </a:p>
          <a:p>
            <a:r>
              <a:rPr lang="uk-UA" dirty="0"/>
              <a:t>Словесна пластика. Мова як предмет зображення. </a:t>
            </a:r>
            <a:endParaRPr lang="ru-RU" dirty="0"/>
          </a:p>
          <a:p>
            <a:pPr marL="0" indent="0" algn="ctr">
              <a:buNone/>
            </a:pP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1477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800" b="1" i="1" dirty="0" smtClean="0"/>
              <a:t>ЛІТЕРАТУРА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28" y="908720"/>
            <a:ext cx="8086746" cy="54726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857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800" b="1" i="1" dirty="0" smtClean="0"/>
              <a:t>ЛІТЕРАТУРА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900" y="1190625"/>
            <a:ext cx="7441294" cy="51907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462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4719" y="312738"/>
            <a:ext cx="8251304" cy="1878136"/>
          </a:xfrm>
        </p:spPr>
        <p:txBody>
          <a:bodyPr>
            <a:noAutofit/>
          </a:bodyPr>
          <a:lstStyle/>
          <a:p>
            <a:pPr algn="ctr"/>
            <a:r>
              <a:rPr lang="uk-UA" b="1" i="1" dirty="0" smtClean="0"/>
              <a:t>ДЯКУЮ </a:t>
            </a:r>
            <a:br>
              <a:rPr lang="uk-UA" b="1" i="1" dirty="0" smtClean="0"/>
            </a:br>
            <a:r>
              <a:rPr lang="uk-UA" b="1" i="1" dirty="0" smtClean="0"/>
              <a:t>ЗА </a:t>
            </a:r>
            <a:br>
              <a:rPr lang="uk-UA" b="1" i="1" dirty="0" smtClean="0"/>
            </a:br>
            <a:r>
              <a:rPr lang="uk-UA" b="1" i="1" dirty="0" smtClean="0"/>
              <a:t>УВАГУ!</a:t>
            </a:r>
            <a:endParaRPr lang="ru-RU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 descr="Література на літо 10 клас 2023 рі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79" y="2132856"/>
            <a:ext cx="4876800" cy="25050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Портал:Сучасна українська література — Вікіпеді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8799" y="3573016"/>
            <a:ext cx="3528392" cy="23428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77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068960"/>
            <a:ext cx="7110536" cy="35394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800" dirty="0" smtClean="0"/>
              <a:t>Слово й образ – поняття нероздільні, взаємопов’язані. Будь-яке слово у мові, зусиллями конк</a:t>
            </a:r>
            <a:r>
              <a:rPr lang="uk-UA" sz="2800" dirty="0"/>
              <a:t>р</a:t>
            </a:r>
            <a:r>
              <a:rPr lang="uk-UA" sz="2800" dirty="0" smtClean="0"/>
              <a:t>етного мовця, може стати образним. Дар слова – вираз не випадковий. Щоб стати письменником, тим паче – поетом, треба від природи володіти даром слова, тобто вміти звичайні слова перетворювати на образні. </a:t>
            </a:r>
            <a:endParaRPr lang="uk-UA" sz="2800" dirty="0"/>
          </a:p>
        </p:txBody>
      </p:sp>
      <p:pic>
        <p:nvPicPr>
          <p:cNvPr id="2052" name="Picture 4" descr="Художня література як мистецтво слов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8" y="209140"/>
            <a:ext cx="4737266" cy="2842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104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04664"/>
            <a:ext cx="8856984" cy="310854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800" b="1" u="sng" dirty="0" smtClean="0">
                <a:solidFill>
                  <a:srgbClr val="FF0000"/>
                </a:solidFill>
              </a:rPr>
              <a:t>Художній образ </a:t>
            </a:r>
            <a:r>
              <a:rPr lang="uk-UA" sz="2800" dirty="0" smtClean="0"/>
              <a:t>- це форма мислення в мистецтві, це художнє узагальнення, яке в конкретно-чуттєвій формі розкриває суть зображуваного.. Наприклад, на позначення манери ходьби існує низка слів і виразів: шкандибати, тупотіти, дибати, швендяти, тягтися, тинятися, дріботіти, взяти ноги на плечі, дати тягу, накивати п'ятами.</a:t>
            </a:r>
            <a:endParaRPr lang="uk-UA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4005064"/>
            <a:ext cx="8856984" cy="17543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Уявлення предмета чи явища </a:t>
            </a:r>
            <a:r>
              <a:rPr lang="uk-UA" dirty="0" smtClean="0"/>
              <a:t>- це і є його образ, інакше кажучи модель, у якій поєднується абстрактне і конкретне. Наприклад, глобус дає загальне уявлення про форму землі (абстрактна модель), та водночас глобус - це конкретний, наочний предмет. До абстрактних моделей належать графіки, формули, схеми; є і конкретні моделі (образу дійсності) - скульптура, картина, текст художнього твору, але їм властиве емоційна насиченість, смислова і художня наповненість.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9045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488373" cy="53285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41" y="4084376"/>
            <a:ext cx="7986713" cy="134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244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1439" y="198004"/>
            <a:ext cx="8640960" cy="470898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000" b="1" dirty="0" smtClean="0">
                <a:solidFill>
                  <a:srgbClr val="FF0000"/>
                </a:solidFill>
              </a:rPr>
              <a:t>Художній образ </a:t>
            </a:r>
            <a:r>
              <a:rPr lang="uk-UA" sz="2000" dirty="0" smtClean="0"/>
              <a:t>- це єдність думки і почуття, раціонального й емоційного. Образ часто виникає в стані натхнення, на емоційній хвилі, за умови, коли щось вразило, схвилювало письменника, й емоційна реакція на це - перший імпульс, поштовх для створення образу. Водночас </a:t>
            </a:r>
            <a:r>
              <a:rPr lang="uk-UA" sz="2000" b="1" dirty="0" smtClean="0">
                <a:solidFill>
                  <a:srgbClr val="FF0000"/>
                </a:solidFill>
              </a:rPr>
              <a:t>образ</a:t>
            </a:r>
            <a:r>
              <a:rPr lang="uk-UA" sz="2000" dirty="0" smtClean="0"/>
              <a:t> - це і результат пізнавального, мислитель ного процесу. </a:t>
            </a:r>
          </a:p>
          <a:p>
            <a:pPr algn="just"/>
            <a:r>
              <a:rPr lang="uk-UA" sz="2000" b="1" dirty="0" smtClean="0">
                <a:solidFill>
                  <a:srgbClr val="FF0000"/>
                </a:solidFill>
              </a:rPr>
              <a:t>Художній образ </a:t>
            </a:r>
            <a:r>
              <a:rPr lang="uk-UA" sz="2000" dirty="0" smtClean="0"/>
              <a:t>наділений властивістю і зберегти емоційний настрій, і оформити певну думку. Гармонійне поєднання думки і почуття - ознака високого мистецтва. </a:t>
            </a:r>
            <a:r>
              <a:rPr lang="uk-UA" sz="2000" b="1" dirty="0" smtClean="0">
                <a:solidFill>
                  <a:srgbClr val="FF0000"/>
                </a:solidFill>
              </a:rPr>
              <a:t>Художній образ </a:t>
            </a:r>
            <a:r>
              <a:rPr lang="uk-UA" sz="2000" dirty="0" smtClean="0"/>
              <a:t>- це єдність об'єктивного і суб'єктивного. У ньому відтворено суттєві сторони дійсності, значний життєвий зміст. Разом з тим література не вимагає, щоб її образи сприймалися як реальність, бо художній образ - це дійсність, переосмислена, пере роблена уявою, фантазією митця, це суб'єктивне відображення об'єктивної дійсності. Це означає, що художній образ несе в собі ще й самобутність творчої індивідуальності - особливості його світовідчуття, інтелектуальні і психічні прикмети, життєвий досвід.</a:t>
            </a:r>
            <a:endParaRPr lang="uk-UA" sz="2000" dirty="0"/>
          </a:p>
        </p:txBody>
      </p:sp>
      <p:sp>
        <p:nvSpPr>
          <p:cNvPr id="4" name="AutoShape 2" descr="Сучасна література української діаспори»: Проєкт Канадсько-української  мистецької фундації – Стожа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6173368" y="5157192"/>
            <a:ext cx="2630066" cy="14786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5" descr="Сучасна література української діаспори»: Проєкт Канадсько-української  мистецької фундації – Стожар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Художня література сьогодні: підбірка творів, які повинен прочитати кожен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5157192"/>
            <a:ext cx="2685678" cy="14195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4024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3015" y="160338"/>
            <a:ext cx="8640960" cy="59400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dirty="0" smtClean="0"/>
              <a:t>Образи є </a:t>
            </a:r>
            <a:r>
              <a:rPr lang="uk-UA" sz="2000" b="1" dirty="0" smtClean="0">
                <a:solidFill>
                  <a:srgbClr val="FF0000"/>
                </a:solidFill>
              </a:rPr>
              <a:t>пластичні і непластичні. </a:t>
            </a:r>
          </a:p>
          <a:p>
            <a:pPr algn="just"/>
            <a:r>
              <a:rPr lang="uk-UA" sz="2000" b="1" dirty="0" smtClean="0">
                <a:solidFill>
                  <a:srgbClr val="FF0000"/>
                </a:solidFill>
              </a:rPr>
              <a:t>Пластичність у літературі </a:t>
            </a:r>
            <a:r>
              <a:rPr lang="uk-UA" sz="2000" dirty="0" smtClean="0"/>
              <a:t>(з </a:t>
            </a:r>
            <a:r>
              <a:rPr lang="uk-UA" sz="2000" dirty="0" err="1" smtClean="0"/>
              <a:t>грецьк</a:t>
            </a:r>
            <a:r>
              <a:rPr lang="uk-UA" sz="2000" dirty="0" smtClean="0"/>
              <a:t>.: скульптурний) - це рельєфність, виразність у відтворенні вигляду, жестів, рухів людини, в описах (інтер'єр, пейзаж, портрет).</a:t>
            </a:r>
          </a:p>
          <a:p>
            <a:pPr algn="just"/>
            <a:r>
              <a:rPr lang="uk-UA" sz="2000" dirty="0" smtClean="0"/>
              <a:t>Наприклад, пейзаж на початку повісті "Микола Джеря" І. Нечуя-Левицького ("Широкою долиною між двома рядками розложистих гір тече по Васильківщині невеличка річка </a:t>
            </a:r>
            <a:r>
              <a:rPr lang="uk-UA" sz="2000" dirty="0" err="1" smtClean="0"/>
              <a:t>Раставиця</a:t>
            </a:r>
            <a:r>
              <a:rPr lang="uk-UA" sz="2000" dirty="0" smtClean="0"/>
              <a:t>…") творить мальовничу картину подільського краю, тут письменник наче малює словами. А фраза "Старий Джеря в одній сорочці стояв коло воріт, спершись на тин, і розмовляв з якимось чоловіком" живо відтворює з риму ситуацію з характерними деталями. </a:t>
            </a:r>
          </a:p>
          <a:p>
            <a:pPr algn="just"/>
            <a:r>
              <a:rPr lang="uk-UA" sz="2000" b="1" dirty="0" smtClean="0">
                <a:solidFill>
                  <a:srgbClr val="FF0000"/>
                </a:solidFill>
              </a:rPr>
              <a:t>Непластичні образи </a:t>
            </a:r>
            <a:r>
              <a:rPr lang="uk-UA" sz="2000" dirty="0" smtClean="0"/>
              <a:t>- це сформульовані повчальні сентенції, дидактичні думки, політичні, філософські, релігійні ідеї, що набувають художньої форми. Наочний щодо цього початок поеми "Сон" Шевченка: </a:t>
            </a:r>
          </a:p>
          <a:p>
            <a:pPr algn="just"/>
            <a:r>
              <a:rPr lang="uk-UA" sz="2000" dirty="0" smtClean="0"/>
              <a:t>У всякого своя доля </a:t>
            </a:r>
          </a:p>
          <a:p>
            <a:pPr algn="just"/>
            <a:r>
              <a:rPr lang="uk-UA" sz="2000" dirty="0" smtClean="0"/>
              <a:t>І свій світ широкий: </a:t>
            </a:r>
          </a:p>
          <a:p>
            <a:pPr algn="just"/>
            <a:r>
              <a:rPr lang="uk-UA" sz="2000" dirty="0" smtClean="0"/>
              <a:t>Той мурує, той руйнує, </a:t>
            </a:r>
          </a:p>
          <a:p>
            <a:pPr algn="just"/>
            <a:r>
              <a:rPr lang="uk-UA" sz="2000" dirty="0" smtClean="0"/>
              <a:t>Той неситим оком </a:t>
            </a:r>
          </a:p>
          <a:p>
            <a:pPr algn="just"/>
            <a:r>
              <a:rPr lang="uk-UA" sz="2000" dirty="0" smtClean="0"/>
              <a:t>За край </a:t>
            </a:r>
            <a:r>
              <a:rPr lang="uk-UA" sz="2000" dirty="0" err="1" smtClean="0"/>
              <a:t>світа</a:t>
            </a:r>
            <a:r>
              <a:rPr lang="uk-UA" sz="2000" dirty="0" smtClean="0"/>
              <a:t> зазирає </a:t>
            </a:r>
            <a:endParaRPr lang="uk-UA" sz="2000" dirty="0"/>
          </a:p>
        </p:txBody>
      </p:sp>
      <p:sp>
        <p:nvSpPr>
          <p:cNvPr id="4" name="AutoShape 2" descr="Сучасна література української діаспори»: Проєкт Канадсько-української  мистецької фундації – Стожа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5" descr="Сучасна література української діаспори»: Проєкт Канадсько-української  мистецької фундації – Стожар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Художня література сьогодні: підбірка творів, які повинен прочитати кожен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6" name="Picture 2" descr="Художня література — мистецтво слова - Мала Сторін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713" y="4581128"/>
            <a:ext cx="3119531" cy="19442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917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Сучасна література української діаспори»: Проєкт Канадсько-української  мистецької фундації – Стожа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5" descr="Сучасна література української діаспори»: Проєкт Канадсько-української  мистецької фундації – Стожар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Художня література сьогодні: підбірка творів, які повинен прочитати кожен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76331"/>
            <a:ext cx="4136951" cy="21720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772816"/>
            <a:ext cx="7360369" cy="48965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1545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Сучасна література української діаспори»: Проєкт Канадсько-української  мистецької фундації – Стожа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5" descr="Сучасна література української діаспори»: Проєкт Канадсько-української  мистецької фундації – Стожар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Художня література сьогодні: підбірка творів, які повинен прочитати кожен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11137" y="465138"/>
            <a:ext cx="7767265" cy="452431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b="1" u="sng" dirty="0" smtClean="0">
                <a:solidFill>
                  <a:srgbClr val="FF0000"/>
                </a:solidFill>
              </a:rPr>
              <a:t>Образи-персонажі.</a:t>
            </a:r>
            <a:r>
              <a:rPr lang="uk-UA" sz="2400" dirty="0" smtClean="0"/>
              <a:t> Провідне місце у літературі займають образи-персонажі. Джерелом для створення таких образів є конкретні люди: одна особа (прообраз), риси зовнішності і характеру багатьох людей. Прототипом Гані із повісті І. Нечуя-Левицького "Причепа" була Марія </a:t>
            </a:r>
            <a:r>
              <a:rPr lang="uk-UA" sz="2400" dirty="0" err="1" smtClean="0"/>
              <a:t>Морочковська</a:t>
            </a:r>
            <a:r>
              <a:rPr lang="uk-UA" sz="2400" dirty="0" smtClean="0"/>
              <a:t> з родини дядька, у якого майбутній письменник у дитинстві жив, навчаючись у Богуславі; Ганнусі з оповідання "Ганнуся" Панаса Мирного та Галі з його ж роману "Хіба ревуть воли, як ясла повні?" - сусідська наймичка, яка привабила своєю красою та вдачею молодого панича</a:t>
            </a:r>
            <a:r>
              <a:rPr lang="en-US" sz="2400" dirty="0" smtClean="0"/>
              <a:t>-</a:t>
            </a:r>
            <a:r>
              <a:rPr lang="uk-UA" sz="2400" dirty="0" smtClean="0"/>
              <a:t>канцеляриста</a:t>
            </a:r>
            <a:r>
              <a:rPr lang="en-US" sz="2400" dirty="0"/>
              <a:t>.</a:t>
            </a:r>
            <a:endParaRPr lang="uk-UA" sz="2400" dirty="0"/>
          </a:p>
        </p:txBody>
      </p:sp>
      <p:pic>
        <p:nvPicPr>
          <p:cNvPr id="9218" name="Picture 2" descr="Художня література | Бібліотека школи №7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581128"/>
            <a:ext cx="2936503" cy="2191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74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651</TotalTime>
  <Words>832</Words>
  <Application>Microsoft Office PowerPoint</Application>
  <PresentationFormat>Экран (4:3)</PresentationFormat>
  <Paragraphs>59</Paragraphs>
  <Slides>22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Справедливость</vt:lpstr>
      <vt:lpstr>Презентация PowerPoint</vt:lpstr>
      <vt:lpstr>План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ЛІТЕРАТУРА</vt:lpstr>
      <vt:lpstr>ЛІТЕРАТУРА</vt:lpstr>
      <vt:lpstr>ДЯКУЮ  ЗА 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Літературознавство як наука</dc:title>
  <dc:creator>ukrlit ukrlit</dc:creator>
  <cp:lastModifiedBy>suvor</cp:lastModifiedBy>
  <cp:revision>46</cp:revision>
  <dcterms:created xsi:type="dcterms:W3CDTF">2014-05-20T14:16:50Z</dcterms:created>
  <dcterms:modified xsi:type="dcterms:W3CDTF">2024-03-30T20:29:36Z</dcterms:modified>
</cp:coreProperties>
</file>