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5DF8-0B1F-4826-A4C3-E4A6B75DAF9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61D8-CA4B-4B29-B378-17B628F8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4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5DF8-0B1F-4826-A4C3-E4A6B75DAF9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61D8-CA4B-4B29-B378-17B628F8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0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5DF8-0B1F-4826-A4C3-E4A6B75DAF9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61D8-CA4B-4B29-B378-17B628F8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6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5DF8-0B1F-4826-A4C3-E4A6B75DAF9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61D8-CA4B-4B29-B378-17B628F8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9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5DF8-0B1F-4826-A4C3-E4A6B75DAF9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61D8-CA4B-4B29-B378-17B628F8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6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5DF8-0B1F-4826-A4C3-E4A6B75DAF9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61D8-CA4B-4B29-B378-17B628F8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5DF8-0B1F-4826-A4C3-E4A6B75DAF9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61D8-CA4B-4B29-B378-17B628F8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6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5DF8-0B1F-4826-A4C3-E4A6B75DAF9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61D8-CA4B-4B29-B378-17B628F8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3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5DF8-0B1F-4826-A4C3-E4A6B75DAF9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61D8-CA4B-4B29-B378-17B628F8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8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5DF8-0B1F-4826-A4C3-E4A6B75DAF9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61D8-CA4B-4B29-B378-17B628F8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4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5DF8-0B1F-4826-A4C3-E4A6B75DAF9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61D8-CA4B-4B29-B378-17B628F8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1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B5DF8-0B1F-4826-A4C3-E4A6B75DAF9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261D8-CA4B-4B29-B378-17B628F8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6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8800" b="1" dirty="0" smtClean="0">
                <a:solidFill>
                  <a:srgbClr val="002060"/>
                </a:solidFill>
              </a:rPr>
              <a:t>ГЕОПОЛІТИКА </a:t>
            </a:r>
            <a:br>
              <a:rPr lang="uk-UA" sz="8800" b="1" dirty="0" smtClean="0">
                <a:solidFill>
                  <a:srgbClr val="002060"/>
                </a:solidFill>
              </a:rPr>
            </a:br>
            <a:r>
              <a:rPr lang="uk-UA" sz="8800" b="1" dirty="0" smtClean="0">
                <a:solidFill>
                  <a:srgbClr val="002060"/>
                </a:solidFill>
              </a:rPr>
              <a:t>СУЧАСНОЇ ЄВРОПИ</a:t>
            </a:r>
            <a:endParaRPr lang="en-US" sz="8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290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6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</a:rPr>
              <a:t>Добувна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промисловість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Європи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https://uahistory.co/pidruchniki/pestyshko-geography-10-class-2018-standard-level/pestyshko-geography-10-class-2018-standard-level.files/image01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7600"/>
            <a:ext cx="12191999" cy="58466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8186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>
                <a:solidFill>
                  <a:srgbClr val="002060"/>
                </a:solidFill>
              </a:rPr>
              <a:t>Типи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сільського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господарства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європейських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країн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https://uahistory.co/pidruchniki/pestyshko-geography-10-class-2018-standard-level/pestyshko-geography-10-class-2018-standard-level.files/image017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545" y="1163782"/>
            <a:ext cx="9818255" cy="5694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342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42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rgbClr val="002060"/>
                </a:solidFill>
              </a:rPr>
              <a:t>Європейські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транспортні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коридори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https://uahistory.co/pidruchniki/pestyshko-geography-10-class-2018-standard-level/pestyshko-geography-10-class-2018-standard-level.files/image018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309" y="1136073"/>
            <a:ext cx="10208491" cy="57219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002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СУБРЕГІОНИ ЄВРОПИ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https://uahistory.co/pidruchniki/pestyshko-geography-10-class-2018-standard-level/pestyshko-geography-10-class-2018-standard-level.files/image00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1182257"/>
            <a:ext cx="10409382" cy="55510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47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</a:rPr>
              <a:t>ПОКАЗНИК ВВП НА ДУШУ НАСЕЛЕННЯ В КРАЇНАХ СХІДНОЇ ЄВРОПИ </a:t>
            </a:r>
            <a:r>
              <a:rPr lang="uk-UA" sz="2400" b="1" dirty="0" smtClean="0">
                <a:solidFill>
                  <a:srgbClr val="002060"/>
                </a:solidFill>
              </a:rPr>
              <a:t>(ЗА ДАНИМИ МВФ У 2016-2017РР.)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https://uahistory.co/pidruchniki/pestyshko-geography-10-class-2018-standard-level/pestyshko-geography-10-class-2018-standard-level.files/image00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782" y="1551710"/>
            <a:ext cx="9014691" cy="53062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877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002060"/>
                </a:solidFill>
              </a:rPr>
              <a:t>ПОКАЗНИК ВВП НА ДУШУ НАСЕЛЕННЯ В КРАЇНАХ </a:t>
            </a:r>
            <a:r>
              <a:rPr lang="uk-UA" b="1" dirty="0" smtClean="0">
                <a:solidFill>
                  <a:srgbClr val="002060"/>
                </a:solidFill>
              </a:rPr>
              <a:t>ЄВРОПИ </a:t>
            </a:r>
            <a:r>
              <a:rPr lang="uk-UA" sz="3200" b="1" dirty="0" smtClean="0">
                <a:solidFill>
                  <a:srgbClr val="002060"/>
                </a:solidFill>
              </a:rPr>
              <a:t>(ЗА ДАНИМИ МВФ У 2016-2017РР.)</a:t>
            </a:r>
            <a:endParaRPr lang="en-US" dirty="0"/>
          </a:p>
        </p:txBody>
      </p:sp>
      <p:pic>
        <p:nvPicPr>
          <p:cNvPr id="4" name="Объект 3" descr="https://uahistory.co/pidruchniki/pestyshko-geography-10-class-2018-standard-level/pestyshko-geography-10-class-2018-standard-level.files/image00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45" y="1551710"/>
            <a:ext cx="10381673" cy="53062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9336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002060"/>
                </a:solidFill>
              </a:rPr>
              <a:t>Країни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Європейського</a:t>
            </a:r>
            <a:r>
              <a:rPr lang="ru-RU" b="1" dirty="0">
                <a:solidFill>
                  <a:srgbClr val="002060"/>
                </a:solidFill>
              </a:rPr>
              <a:t> Союзу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https://uahistory.co/pidruchniki/pestyshko-geography-10-class-2018-standard-level/pestyshko-geography-10-class-2018-standard-level.files/image007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9345"/>
            <a:ext cx="12192000" cy="5398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414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345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Члени і </a:t>
            </a:r>
            <a:r>
              <a:rPr lang="ru-RU" b="1" dirty="0" err="1">
                <a:solidFill>
                  <a:srgbClr val="002060"/>
                </a:solidFill>
              </a:rPr>
              <a:t>партнери</a:t>
            </a:r>
            <a:r>
              <a:rPr lang="ru-RU" b="1" dirty="0">
                <a:solidFill>
                  <a:srgbClr val="002060"/>
                </a:solidFill>
              </a:rPr>
              <a:t> НАТО в </a:t>
            </a:r>
            <a:r>
              <a:rPr lang="ru-RU" b="1" dirty="0" err="1">
                <a:solidFill>
                  <a:srgbClr val="002060"/>
                </a:solidFill>
              </a:rPr>
              <a:t>Європі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https://uahistory.co/pidruchniki/pestyshko-geography-10-class-2018-standard-level/pestyshko-geography-10-class-2018-standard-level.files/image008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418"/>
            <a:ext cx="12192000" cy="5786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4081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1711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</a:rPr>
              <a:t>ГУСТОТА НАСЕЛЕННЯ В ДЕЯКИХ КРАЇНАХ ЄВРОПИ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https://uahistory.co/pidruchniki/pestyshko-geography-10-class-2018-standard-level/pestyshko-geography-10-class-2018-standard-level.files/image01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26836"/>
            <a:ext cx="11249891" cy="57311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958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01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>
                <a:solidFill>
                  <a:srgbClr val="002060"/>
                </a:solidFill>
              </a:rPr>
              <a:t>Найбільші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міські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агломерації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Європи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608568"/>
              </p:ext>
            </p:extLst>
          </p:nvPr>
        </p:nvGraphicFramePr>
        <p:xfrm>
          <a:off x="0" y="1145309"/>
          <a:ext cx="12192000" cy="5712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49124873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7074348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5529974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66487938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82094068"/>
                    </a:ext>
                  </a:extLst>
                </a:gridCol>
              </a:tblGrid>
              <a:tr h="14319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</a:rPr>
                        <a:t>Місце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серед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європейських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агломерацій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</a:rPr>
                        <a:t>Місце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серед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світових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агломерацій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</a:rPr>
                        <a:t>Назва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Країна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Кількість населення, млн осіб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extLst>
                  <a:ext uri="{0D108BD9-81ED-4DB2-BD59-A6C34878D82A}">
                    <a16:rowId xmlns:a16="http://schemas.microsoft.com/office/drawing/2014/main" val="711972457"/>
                  </a:ext>
                </a:extLst>
              </a:tr>
              <a:tr h="611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</a:rPr>
                        <a:t>Москва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Росія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16,9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extLst>
                  <a:ext uri="{0D108BD9-81ED-4DB2-BD59-A6C34878D82A}">
                    <a16:rowId xmlns:a16="http://schemas.microsoft.com/office/drawing/2014/main" val="4213226822"/>
                  </a:ext>
                </a:extLst>
              </a:tr>
              <a:tr h="611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23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Лондон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</a:rPr>
                        <a:t>Велика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Британія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14,4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extLst>
                  <a:ext uri="{0D108BD9-81ED-4DB2-BD59-A6C34878D82A}">
                    <a16:rowId xmlns:a16="http://schemas.microsoft.com/office/drawing/2014/main" val="1965069591"/>
                  </a:ext>
                </a:extLst>
              </a:tr>
              <a:tr h="611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29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Париж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</a:rPr>
                        <a:t>Франція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11,2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extLst>
                  <a:ext uri="{0D108BD9-81ED-4DB2-BD59-A6C34878D82A}">
                    <a16:rowId xmlns:a16="http://schemas.microsoft.com/office/drawing/2014/main" val="384340249"/>
                  </a:ext>
                </a:extLst>
              </a:tr>
              <a:tr h="611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64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Мадрид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</a:rPr>
                        <a:t>Іспанія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6,25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extLst>
                  <a:ext uri="{0D108BD9-81ED-4DB2-BD59-A6C34878D82A}">
                    <a16:rowId xmlns:a16="http://schemas.microsoft.com/office/drawing/2014/main" val="2540882771"/>
                  </a:ext>
                </a:extLst>
              </a:tr>
              <a:tr h="611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73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Рур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</a:rPr>
                        <a:t>Німеччина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5,6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extLst>
                  <a:ext uri="{0D108BD9-81ED-4DB2-BD59-A6C34878D82A}">
                    <a16:rowId xmlns:a16="http://schemas.microsoft.com/office/drawing/2014/main" val="2669757644"/>
                  </a:ext>
                </a:extLst>
              </a:tr>
              <a:tr h="611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136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Афіни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Греція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3,425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extLst>
                  <a:ext uri="{0D108BD9-81ED-4DB2-BD59-A6C34878D82A}">
                    <a16:rowId xmlns:a16="http://schemas.microsoft.com/office/drawing/2014/main" val="2787588620"/>
                  </a:ext>
                </a:extLst>
              </a:tr>
              <a:tr h="611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140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Київ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Україна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3,375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0330" marB="0"/>
                </a:tc>
                <a:extLst>
                  <a:ext uri="{0D108BD9-81ED-4DB2-BD59-A6C34878D82A}">
                    <a16:rowId xmlns:a16="http://schemas.microsoft.com/office/drawing/2014/main" val="3511040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83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29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«Центральна </a:t>
            </a:r>
            <a:r>
              <a:rPr lang="ru-RU" sz="3600" b="1" dirty="0" err="1">
                <a:solidFill>
                  <a:srgbClr val="002060"/>
                </a:solidFill>
              </a:rPr>
              <a:t>вісь</a:t>
            </a:r>
            <a:r>
              <a:rPr lang="ru-RU" sz="3600" b="1" dirty="0">
                <a:solidFill>
                  <a:srgbClr val="002060"/>
                </a:solidFill>
              </a:rPr>
              <a:t>» </a:t>
            </a:r>
            <a:r>
              <a:rPr lang="ru-RU" sz="3600" b="1" dirty="0" err="1">
                <a:solidFill>
                  <a:srgbClr val="002060"/>
                </a:solidFill>
              </a:rPr>
              <a:t>економічного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розвитку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Європи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https://uahistory.co/pidruchniki/pestyshko-geography-10-class-2018-standard-level/pestyshko-geography-10-class-2018-standard-level.files/image01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91" y="1071418"/>
            <a:ext cx="10751127" cy="5786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7599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122</Words>
  <Application>Microsoft Office PowerPoint</Application>
  <PresentationFormat>Широкоэкранный</PresentationFormat>
  <Paragraphs>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ГЕОПОЛІТИКА  СУЧАСНОЇ ЄВРОПИ</vt:lpstr>
      <vt:lpstr>СУБРЕГІОНИ ЄВРОПИ</vt:lpstr>
      <vt:lpstr>ПОКАЗНИК ВВП НА ДУШУ НАСЕЛЕННЯ В КРАЇНАХ СХІДНОЇ ЄВРОПИ (ЗА ДАНИМИ МВФ У 2016-2017РР.)</vt:lpstr>
      <vt:lpstr>ПОКАЗНИК ВВП НА ДУШУ НАСЕЛЕННЯ В КРАЇНАХ ЄВРОПИ (ЗА ДАНИМИ МВФ У 2016-2017РР.)</vt:lpstr>
      <vt:lpstr>Країни Європейського Союзу</vt:lpstr>
      <vt:lpstr>Члени і партнери НАТО в Європі </vt:lpstr>
      <vt:lpstr>ГУСТОТА НАСЕЛЕННЯ В ДЕЯКИХ КРАЇНАХ ЄВРОПИ</vt:lpstr>
      <vt:lpstr>Найбільші міські агломерації Європи </vt:lpstr>
      <vt:lpstr>«Центральна вісь» економічного розвитку Європи</vt:lpstr>
      <vt:lpstr>Добувна промисловість Європи </vt:lpstr>
      <vt:lpstr>Типи сільського господарства європейських країн</vt:lpstr>
      <vt:lpstr>Європейські транспортні коридори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ГЕОПОЛІТИКА СУЧАСНОЇ ЄВРОПИ</dc:title>
  <dc:creator>lenovo</dc:creator>
  <cp:lastModifiedBy>lenovo</cp:lastModifiedBy>
  <cp:revision>4</cp:revision>
  <dcterms:created xsi:type="dcterms:W3CDTF">2022-11-08T20:53:16Z</dcterms:created>
  <dcterms:modified xsi:type="dcterms:W3CDTF">2022-11-08T21:14:43Z</dcterms:modified>
</cp:coreProperties>
</file>