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849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60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16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99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064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09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64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31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8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46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18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B5DF8-0B1F-4826-A4C3-E4A6B75DAF9E}" type="datetimeFigureOut">
              <a:rPr lang="en-US" smtClean="0"/>
              <a:t>11/8/2022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261D8-CA4B-4B29-B378-17B628F85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66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8800" b="1" dirty="0" smtClean="0">
                <a:solidFill>
                  <a:srgbClr val="002060"/>
                </a:solidFill>
              </a:rPr>
              <a:t>ГЕОПОЛІТИКА </a:t>
            </a:r>
            <a:br>
              <a:rPr lang="uk-UA" sz="8800" b="1" dirty="0" smtClean="0">
                <a:solidFill>
                  <a:srgbClr val="002060"/>
                </a:solidFill>
              </a:rPr>
            </a:br>
            <a:r>
              <a:rPr lang="uk-UA" sz="8800" b="1" dirty="0" smtClean="0">
                <a:solidFill>
                  <a:srgbClr val="002060"/>
                </a:solidFill>
              </a:rPr>
              <a:t>СУЧАСНОЇ ЄВРОПИ</a:t>
            </a:r>
            <a:endParaRPr lang="en-US" sz="8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290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261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>
                <a:solidFill>
                  <a:srgbClr val="002060"/>
                </a:solidFill>
              </a:rPr>
              <a:t>Добувна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промисловість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Європи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1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17600"/>
            <a:ext cx="12191999" cy="58466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78186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>
                <a:solidFill>
                  <a:srgbClr val="002060"/>
                </a:solidFill>
              </a:rPr>
              <a:t>Типи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сільського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господарства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європейських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країн</a:t>
            </a:r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17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545" y="1163782"/>
            <a:ext cx="9818255" cy="56942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3425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422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solidFill>
                  <a:srgbClr val="002060"/>
                </a:solidFill>
              </a:rPr>
              <a:t>Європейські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транспортні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коридори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1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5309" y="1136073"/>
            <a:ext cx="10208491" cy="57219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0021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713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002060"/>
                </a:solidFill>
              </a:rPr>
              <a:t>СУБРЕГІОНИ ЄВРОПИ</a:t>
            </a:r>
            <a:endParaRPr lang="en-US" b="1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04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" y="1182257"/>
            <a:ext cx="10409382" cy="55510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7947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</a:rPr>
              <a:t>ПОКАЗНИК ВВП НА ДУШУ НАСЕЛЕННЯ В КРАЇНАХ СХІДНОЇ ЄВРОПИ </a:t>
            </a:r>
            <a:r>
              <a:rPr lang="uk-UA" sz="2400" b="1" dirty="0" smtClean="0">
                <a:solidFill>
                  <a:srgbClr val="002060"/>
                </a:solidFill>
              </a:rPr>
              <a:t>(ЗА ДАНИМИ МВФ У 2016-2017РР.)</a:t>
            </a:r>
            <a:endParaRPr lang="en-US" sz="2400" b="1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0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82" y="1551710"/>
            <a:ext cx="9014691" cy="53062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775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dirty="0">
                <a:solidFill>
                  <a:srgbClr val="002060"/>
                </a:solidFill>
              </a:rPr>
              <a:t>ПОКАЗНИК ВВП НА ДУШУ НАСЕЛЕННЯ В КРАЇНАХ </a:t>
            </a:r>
            <a:r>
              <a:rPr lang="uk-UA" b="1" dirty="0" smtClean="0">
                <a:solidFill>
                  <a:srgbClr val="002060"/>
                </a:solidFill>
              </a:rPr>
              <a:t>ЄВРОПИ </a:t>
            </a:r>
            <a:r>
              <a:rPr lang="uk-UA" sz="3200" b="1" dirty="0" smtClean="0">
                <a:solidFill>
                  <a:srgbClr val="002060"/>
                </a:solidFill>
              </a:rPr>
              <a:t>(ЗА ДАНИМИ МВФ У 2016-2017РР.)</a:t>
            </a:r>
            <a:endParaRPr lang="en-US" dirty="0"/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06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45" y="1551710"/>
            <a:ext cx="10381673" cy="53062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9336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err="1">
                <a:solidFill>
                  <a:srgbClr val="002060"/>
                </a:solidFill>
              </a:rPr>
              <a:t>Країни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Європейського</a:t>
            </a:r>
            <a:r>
              <a:rPr lang="ru-RU" b="1" dirty="0">
                <a:solidFill>
                  <a:srgbClr val="002060"/>
                </a:solidFill>
              </a:rPr>
              <a:t> Союзу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07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59345"/>
            <a:ext cx="12192000" cy="53986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4148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03457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Члени і </a:t>
            </a:r>
            <a:r>
              <a:rPr lang="ru-RU" b="1" dirty="0" err="1">
                <a:solidFill>
                  <a:srgbClr val="002060"/>
                </a:solidFill>
              </a:rPr>
              <a:t>партнери</a:t>
            </a:r>
            <a:r>
              <a:rPr lang="ru-RU" b="1" dirty="0">
                <a:solidFill>
                  <a:srgbClr val="002060"/>
                </a:solidFill>
              </a:rPr>
              <a:t> НАТО в </a:t>
            </a:r>
            <a:r>
              <a:rPr lang="ru-RU" b="1" dirty="0" err="1">
                <a:solidFill>
                  <a:srgbClr val="002060"/>
                </a:solidFill>
              </a:rPr>
              <a:t>Європі</a:t>
            </a:r>
            <a:r>
              <a:rPr lang="en-US" dirty="0">
                <a:solidFill>
                  <a:srgbClr val="002060"/>
                </a:solidFill>
              </a:rPr>
              <a:t/>
            </a:r>
            <a:br>
              <a:rPr lang="en-US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08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71418"/>
            <a:ext cx="12192000" cy="5786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4081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1711"/>
          </a:xfrm>
        </p:spPr>
        <p:txBody>
          <a:bodyPr>
            <a:normAutofit/>
          </a:bodyPr>
          <a:lstStyle/>
          <a:p>
            <a:pPr algn="ctr"/>
            <a:r>
              <a:rPr lang="uk-UA" sz="3600" b="1" dirty="0" smtClean="0">
                <a:solidFill>
                  <a:srgbClr val="002060"/>
                </a:solidFill>
              </a:rPr>
              <a:t>ГУСТОТА НАСЕЛЕННЯ В ДЕЯКИХ КРАЇНАХ ЄВРОПИ</a:t>
            </a:r>
            <a:endParaRPr lang="en-US" sz="3600" b="1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13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126836"/>
            <a:ext cx="11249891" cy="57311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9588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0184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err="1">
                <a:solidFill>
                  <a:srgbClr val="002060"/>
                </a:solidFill>
              </a:rPr>
              <a:t>Найбільші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err="1">
                <a:solidFill>
                  <a:srgbClr val="002060"/>
                </a:solidFill>
              </a:rPr>
              <a:t>міські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err="1">
                <a:solidFill>
                  <a:srgbClr val="002060"/>
                </a:solidFill>
              </a:rPr>
              <a:t>агломерації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4000" b="1" dirty="0" err="1">
                <a:solidFill>
                  <a:srgbClr val="002060"/>
                </a:solidFill>
              </a:rPr>
              <a:t>Європи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endParaRPr lang="en-US" sz="4000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9608568"/>
              </p:ext>
            </p:extLst>
          </p:nvPr>
        </p:nvGraphicFramePr>
        <p:xfrm>
          <a:off x="0" y="1145309"/>
          <a:ext cx="12192000" cy="57126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49124873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170743487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5529974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6487938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82094068"/>
                    </a:ext>
                  </a:extLst>
                </a:gridCol>
              </a:tblGrid>
              <a:tr h="14319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</a:rPr>
                        <a:t>Місце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серед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європейських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агломерацій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</a:rPr>
                        <a:t>Місце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серед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світових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агломерацій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</a:rPr>
                        <a:t>Назва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Країна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Кількість населення, млн осіб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extLst>
                  <a:ext uri="{0D108BD9-81ED-4DB2-BD59-A6C34878D82A}">
                    <a16:rowId xmlns:a16="http://schemas.microsoft.com/office/drawing/2014/main" val="711972457"/>
                  </a:ext>
                </a:extLst>
              </a:tr>
              <a:tr h="61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</a:rPr>
                        <a:t>Москва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Росія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16,9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extLst>
                  <a:ext uri="{0D108BD9-81ED-4DB2-BD59-A6C34878D82A}">
                    <a16:rowId xmlns:a16="http://schemas.microsoft.com/office/drawing/2014/main" val="4213226822"/>
                  </a:ext>
                </a:extLst>
              </a:tr>
              <a:tr h="61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Лондон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</a:rPr>
                        <a:t>Велика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Британія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14,4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extLst>
                  <a:ext uri="{0D108BD9-81ED-4DB2-BD59-A6C34878D82A}">
                    <a16:rowId xmlns:a16="http://schemas.microsoft.com/office/drawing/2014/main" val="1965069591"/>
                  </a:ext>
                </a:extLst>
              </a:tr>
              <a:tr h="61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29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Париж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</a:rPr>
                        <a:t>Франція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11,2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extLst>
                  <a:ext uri="{0D108BD9-81ED-4DB2-BD59-A6C34878D82A}">
                    <a16:rowId xmlns:a16="http://schemas.microsoft.com/office/drawing/2014/main" val="384340249"/>
                  </a:ext>
                </a:extLst>
              </a:tr>
              <a:tr h="61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64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Мадрид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</a:rPr>
                        <a:t>Іспанія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6,25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extLst>
                  <a:ext uri="{0D108BD9-81ED-4DB2-BD59-A6C34878D82A}">
                    <a16:rowId xmlns:a16="http://schemas.microsoft.com/office/drawing/2014/main" val="2540882771"/>
                  </a:ext>
                </a:extLst>
              </a:tr>
              <a:tr h="61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73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Рур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effectLst/>
                        </a:rPr>
                        <a:t>Німеччина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5,6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extLst>
                  <a:ext uri="{0D108BD9-81ED-4DB2-BD59-A6C34878D82A}">
                    <a16:rowId xmlns:a16="http://schemas.microsoft.com/office/drawing/2014/main" val="2669757644"/>
                  </a:ext>
                </a:extLst>
              </a:tr>
              <a:tr h="61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136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Афіни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Греція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3,425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extLst>
                  <a:ext uri="{0D108BD9-81ED-4DB2-BD59-A6C34878D82A}">
                    <a16:rowId xmlns:a16="http://schemas.microsoft.com/office/drawing/2014/main" val="2787588620"/>
                  </a:ext>
                </a:extLst>
              </a:tr>
              <a:tr h="6115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14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140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Київ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Україна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3,375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0330" marB="0"/>
                </a:tc>
                <a:extLst>
                  <a:ext uri="{0D108BD9-81ED-4DB2-BD59-A6C34878D82A}">
                    <a16:rowId xmlns:a16="http://schemas.microsoft.com/office/drawing/2014/main" val="3511040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683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29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«Центральна </a:t>
            </a:r>
            <a:r>
              <a:rPr lang="ru-RU" sz="3600" b="1" dirty="0" err="1">
                <a:solidFill>
                  <a:srgbClr val="002060"/>
                </a:solidFill>
              </a:rPr>
              <a:t>вісь</a:t>
            </a:r>
            <a:r>
              <a:rPr lang="ru-RU" sz="3600" b="1" dirty="0">
                <a:solidFill>
                  <a:srgbClr val="002060"/>
                </a:solidFill>
              </a:rPr>
              <a:t>» </a:t>
            </a:r>
            <a:r>
              <a:rPr lang="ru-RU" sz="3600" b="1" dirty="0" err="1">
                <a:solidFill>
                  <a:srgbClr val="002060"/>
                </a:solidFill>
              </a:rPr>
              <a:t>економічного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розвитку</a:t>
            </a:r>
            <a:r>
              <a:rPr lang="ru-RU" sz="3600" b="1" dirty="0">
                <a:solidFill>
                  <a:srgbClr val="002060"/>
                </a:solidFill>
              </a:rPr>
              <a:t> </a:t>
            </a:r>
            <a:r>
              <a:rPr lang="ru-RU" sz="3600" b="1" dirty="0" err="1">
                <a:solidFill>
                  <a:srgbClr val="002060"/>
                </a:solidFill>
              </a:rPr>
              <a:t>Європи</a:t>
            </a:r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4" name="Объект 3" descr="https://uahistory.co/pidruchniki/pestyshko-geography-10-class-2018-standard-level/pestyshko-geography-10-class-2018-standard-level.files/image015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491" y="1071418"/>
            <a:ext cx="10751127" cy="57865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75991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122</Words>
  <Application>Microsoft Office PowerPoint</Application>
  <PresentationFormat>Широкоэкранный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ГЕОПОЛІТИКА  СУЧАСНОЇ ЄВРОПИ</vt:lpstr>
      <vt:lpstr>СУБРЕГІОНИ ЄВРОПИ</vt:lpstr>
      <vt:lpstr>ПОКАЗНИК ВВП НА ДУШУ НАСЕЛЕННЯ В КРАЇНАХ СХІДНОЇ ЄВРОПИ (ЗА ДАНИМИ МВФ У 2016-2017РР.)</vt:lpstr>
      <vt:lpstr>ПОКАЗНИК ВВП НА ДУШУ НАСЕЛЕННЯ В КРАЇНАХ ЄВРОПИ (ЗА ДАНИМИ МВФ У 2016-2017РР.)</vt:lpstr>
      <vt:lpstr>Країни Європейського Союзу</vt:lpstr>
      <vt:lpstr>Члени і партнери НАТО в Європі </vt:lpstr>
      <vt:lpstr>ГУСТОТА НАСЕЛЕННЯ В ДЕЯКИХ КРАЇНАХ ЄВРОПИ</vt:lpstr>
      <vt:lpstr>Найбільші міські агломерації Європи </vt:lpstr>
      <vt:lpstr>«Центральна вісь» економічного розвитку Європи</vt:lpstr>
      <vt:lpstr>Добувна промисловість Європи </vt:lpstr>
      <vt:lpstr>Типи сільського господарства європейських країн</vt:lpstr>
      <vt:lpstr>Європейські транспортні коридори 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ГЕОПОЛІТИКА СУЧАСНОЇ ЄВРОПИ</dc:title>
  <dc:creator>lenovo</dc:creator>
  <cp:lastModifiedBy>lenovo</cp:lastModifiedBy>
  <cp:revision>4</cp:revision>
  <dcterms:created xsi:type="dcterms:W3CDTF">2022-11-08T20:53:16Z</dcterms:created>
  <dcterms:modified xsi:type="dcterms:W3CDTF">2022-11-08T21:14:43Z</dcterms:modified>
</cp:coreProperties>
</file>