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Фізичні</a:t>
            </a:r>
            <a:r>
              <a:rPr lang="ru-RU" dirty="0" smtClean="0"/>
              <a:t> особи як </a:t>
            </a:r>
            <a:r>
              <a:rPr lang="ru-RU" dirty="0" err="1" smtClean="0"/>
              <a:t>суб’єкти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1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32. </a:t>
            </a:r>
            <a:r>
              <a:rPr lang="ru-RU" dirty="0" err="1">
                <a:solidFill>
                  <a:srgbClr val="00B0F0"/>
                </a:solidFill>
              </a:rPr>
              <a:t>Неповна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дієздатність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у </a:t>
            </a:r>
            <a:r>
              <a:rPr lang="ru-RU" dirty="0" err="1">
                <a:solidFill>
                  <a:srgbClr val="00B0F0"/>
                </a:solidFill>
              </a:rPr>
              <a:t>віці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чотирнадцяти</a:t>
            </a:r>
            <a:r>
              <a:rPr lang="ru-RU" dirty="0">
                <a:solidFill>
                  <a:srgbClr val="00B0F0"/>
                </a:solidFill>
              </a:rPr>
              <a:t> до </a:t>
            </a:r>
            <a:r>
              <a:rPr lang="ru-RU" dirty="0" err="1">
                <a:solidFill>
                  <a:srgbClr val="00B0F0"/>
                </a:solidFill>
              </a:rPr>
              <a:t>вісімнадцяти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років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31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фізична</a:t>
            </a:r>
            <a:r>
              <a:rPr lang="ru-RU" dirty="0"/>
              <a:t> особа у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до </a:t>
            </a:r>
            <a:r>
              <a:rPr lang="ru-RU" dirty="0" err="1"/>
              <a:t>вісімнадцяти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(</a:t>
            </a:r>
            <a:r>
              <a:rPr lang="ru-RU" dirty="0" err="1"/>
              <a:t>неповнолітня</a:t>
            </a:r>
            <a:r>
              <a:rPr lang="ru-RU" dirty="0"/>
              <a:t> особа) </a:t>
            </a:r>
            <a:r>
              <a:rPr lang="ru-RU" dirty="0" err="1"/>
              <a:t>має</a:t>
            </a:r>
            <a:r>
              <a:rPr lang="ru-RU" dirty="0"/>
              <a:t> право:</a:t>
            </a:r>
          </a:p>
          <a:p>
            <a:r>
              <a:rPr lang="ru-RU" dirty="0"/>
              <a:t>1)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заробітком</a:t>
            </a:r>
            <a:r>
              <a:rPr lang="ru-RU" dirty="0"/>
              <a:t>, </a:t>
            </a:r>
            <a:r>
              <a:rPr lang="ru-RU" dirty="0" err="1"/>
              <a:t>стипендією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доходами;</a:t>
            </a:r>
          </a:p>
          <a:p>
            <a:r>
              <a:rPr lang="ru-RU" dirty="0"/>
              <a:t>2)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права на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законом;</a:t>
            </a:r>
          </a:p>
          <a:p>
            <a:r>
              <a:rPr lang="ru-RU" dirty="0"/>
              <a:t>3) бути </a:t>
            </a:r>
            <a:r>
              <a:rPr lang="ru-RU" dirty="0" err="1"/>
              <a:t>учасником</a:t>
            </a:r>
            <a:r>
              <a:rPr lang="ru-RU" dirty="0"/>
              <a:t> (</a:t>
            </a:r>
            <a:r>
              <a:rPr lang="ru-RU" dirty="0" err="1"/>
              <a:t>засновником</a:t>
            </a:r>
            <a:r>
              <a:rPr lang="ru-RU" dirty="0"/>
              <a:t>)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заборонено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 </a:t>
            </a:r>
            <a:r>
              <a:rPr lang="ru-RU" dirty="0" err="1"/>
              <a:t>юридичної</a:t>
            </a:r>
            <a:r>
              <a:rPr lang="ru-RU" dirty="0"/>
              <a:t> особи;</a:t>
            </a:r>
          </a:p>
          <a:p>
            <a:r>
              <a:rPr lang="ru-RU" dirty="0"/>
              <a:t>4)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банківського</a:t>
            </a:r>
            <a:r>
              <a:rPr lang="ru-RU" dirty="0"/>
              <a:t> вкладу (</a:t>
            </a:r>
            <a:r>
              <a:rPr lang="ru-RU" dirty="0" err="1"/>
              <a:t>рахунку</a:t>
            </a:r>
            <a:r>
              <a:rPr lang="ru-RU" dirty="0"/>
              <a:t>) та </a:t>
            </a:r>
            <a:r>
              <a:rPr lang="ru-RU" dirty="0" err="1"/>
              <a:t>розпоряджатися</a:t>
            </a:r>
            <a:r>
              <a:rPr lang="ru-RU" dirty="0"/>
              <a:t> вкладом, </a:t>
            </a:r>
            <a:r>
              <a:rPr lang="ru-RU" dirty="0" err="1"/>
              <a:t>внесеним</a:t>
            </a:r>
            <a:r>
              <a:rPr lang="ru-RU" dirty="0"/>
              <a:t> нею на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 (</a:t>
            </a:r>
            <a:r>
              <a:rPr lang="ru-RU" dirty="0" err="1"/>
              <a:t>грошовими</a:t>
            </a:r>
            <a:r>
              <a:rPr lang="ru-RU" dirty="0"/>
              <a:t> коштами на </a:t>
            </a:r>
            <a:r>
              <a:rPr lang="ru-RU" dirty="0" err="1"/>
              <a:t>рахунку</a:t>
            </a:r>
            <a:r>
              <a:rPr lang="ru-RU" dirty="0"/>
              <a:t>);</a:t>
            </a:r>
          </a:p>
          <a:p>
            <a:r>
              <a:rPr lang="ru-RU" dirty="0"/>
              <a:t>5)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про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довірчих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20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2.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піклувальників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неповнолітньою</a:t>
            </a:r>
            <a:r>
              <a:rPr lang="ru-RU" dirty="0"/>
              <a:t> особою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повинна бути </a:t>
            </a:r>
            <a:r>
              <a:rPr lang="ru-RU" dirty="0" err="1"/>
              <a:t>письмова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посвідчена</a:t>
            </a:r>
            <a:r>
              <a:rPr lang="ru-RU" dirty="0"/>
              <a:t> </a:t>
            </a:r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 і </a:t>
            </a:r>
            <a:r>
              <a:rPr lang="ru-RU" dirty="0" err="1"/>
              <a:t>дозвіл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грошовими</a:t>
            </a:r>
            <a:r>
              <a:rPr lang="ru-RU" dirty="0"/>
              <a:t> коштами,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внесені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особами у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установу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, за </a:t>
            </a:r>
            <a:r>
              <a:rPr lang="ru-RU" dirty="0" err="1"/>
              <a:t>згодою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та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неповнолітньою</a:t>
            </a:r>
            <a:r>
              <a:rPr lang="ru-RU" dirty="0"/>
              <a:t> особою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одержана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 та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080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5.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достатніх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суд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піклувальника</a:t>
            </a:r>
            <a:r>
              <a:rPr lang="ru-RU" dirty="0"/>
              <a:t>,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обмежити</a:t>
            </a:r>
            <a:r>
              <a:rPr lang="ru-RU" dirty="0"/>
              <a:t> право </a:t>
            </a:r>
            <a:r>
              <a:rPr lang="ru-RU" dirty="0" err="1"/>
              <a:t>неповнолітньої</a:t>
            </a:r>
            <a:r>
              <a:rPr lang="ru-RU" dirty="0"/>
              <a:t> особи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заробітком</a:t>
            </a:r>
            <a:r>
              <a:rPr lang="ru-RU" dirty="0"/>
              <a:t>, </a:t>
            </a:r>
            <a:r>
              <a:rPr lang="ru-RU" dirty="0" err="1"/>
              <a:t>стипендією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доходами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права.</a:t>
            </a:r>
          </a:p>
          <a:p>
            <a:r>
              <a:rPr lang="ru-RU" dirty="0"/>
              <a:t>Суд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відпали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.</a:t>
            </a:r>
          </a:p>
          <a:p>
            <a:r>
              <a:rPr lang="ru-RU" dirty="0"/>
              <a:t>6. Порядок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неповнолітньої</a:t>
            </a:r>
            <a:r>
              <a:rPr lang="ru-RU" dirty="0"/>
              <a:t> особи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39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33. </a:t>
            </a:r>
            <a:r>
              <a:rPr lang="ru-RU" dirty="0" err="1">
                <a:solidFill>
                  <a:srgbClr val="00B0F0"/>
                </a:solidFill>
              </a:rPr>
              <a:t>Цивільна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відповідальність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неповнолітньої</a:t>
            </a:r>
            <a:r>
              <a:rPr lang="ru-RU" dirty="0">
                <a:solidFill>
                  <a:srgbClr val="00B0F0"/>
                </a:solidFill>
              </a:rPr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договору, </a:t>
            </a:r>
            <a:r>
              <a:rPr lang="ru-RU" dirty="0" err="1"/>
              <a:t>укладеного</a:t>
            </a:r>
            <a:r>
              <a:rPr lang="ru-RU" dirty="0"/>
              <a:t> нею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>2.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договору, </a:t>
            </a:r>
            <a:r>
              <a:rPr lang="ru-RU" dirty="0" err="1"/>
              <a:t>укладеного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піклувальника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неповнолітньої</a:t>
            </a:r>
            <a:r>
              <a:rPr lang="ru-RU" dirty="0"/>
              <a:t> особи </a:t>
            </a:r>
            <a:r>
              <a:rPr lang="ru-RU" dirty="0" err="1"/>
              <a:t>недостатньо</a:t>
            </a:r>
            <a:r>
              <a:rPr lang="ru-RU" dirty="0"/>
              <a:t> майна для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додаткову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батьки (</a:t>
            </a:r>
            <a:r>
              <a:rPr lang="ru-RU" dirty="0" err="1"/>
              <a:t>усиновлювачі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шкоду, </a:t>
            </a:r>
            <a:r>
              <a:rPr lang="ru-RU" dirty="0" err="1"/>
              <a:t>завдану</a:t>
            </a:r>
            <a:r>
              <a:rPr lang="ru-RU" dirty="0"/>
              <a:t> нею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1179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3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34. </a:t>
            </a:r>
            <a:r>
              <a:rPr lang="ru-RU" dirty="0" err="1">
                <a:solidFill>
                  <a:srgbClr val="00B0F0"/>
                </a:solidFill>
              </a:rPr>
              <a:t>Повна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дієздатність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вісімнадцяти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(</a:t>
            </a:r>
            <a:r>
              <a:rPr lang="ru-RU" dirty="0" err="1"/>
              <a:t>повноліття</a:t>
            </a:r>
            <a:r>
              <a:rPr lang="ru-RU" dirty="0"/>
              <a:t>).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не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повноліття</a:t>
            </a:r>
            <a:r>
              <a:rPr lang="ru-RU" dirty="0"/>
              <a:t>, вона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з моменту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 до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повноліття</a:t>
            </a:r>
            <a:r>
              <a:rPr lang="ru-RU" dirty="0"/>
              <a:t> </a:t>
            </a:r>
            <a:r>
              <a:rPr lang="ru-RU" dirty="0" err="1"/>
              <a:t>набута</a:t>
            </a:r>
            <a:r>
              <a:rPr lang="ru-RU" dirty="0"/>
              <a:t> нею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, не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протиправною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неповнолітньої</a:t>
            </a:r>
            <a:r>
              <a:rPr lang="ru-RU" dirty="0"/>
              <a:t> особи, </a:t>
            </a:r>
            <a:r>
              <a:rPr lang="ru-RU" dirty="0" err="1"/>
              <a:t>набута</a:t>
            </a:r>
            <a:r>
              <a:rPr lang="ru-RU" dirty="0"/>
              <a:t> нею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36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Стаття</a:t>
            </a:r>
            <a:r>
              <a:rPr lang="ru-RU" dirty="0"/>
              <a:t> 35.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шістнадцяти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і </a:t>
            </a:r>
            <a:r>
              <a:rPr lang="ru-RU" dirty="0" err="1"/>
              <a:t>працює</a:t>
            </a:r>
            <a:r>
              <a:rPr lang="ru-RU" dirty="0"/>
              <a:t> за </a:t>
            </a:r>
            <a:r>
              <a:rPr lang="ru-RU" dirty="0" err="1"/>
              <a:t>трудовим</a:t>
            </a:r>
            <a:r>
              <a:rPr lang="ru-RU" dirty="0"/>
              <a:t> договором,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неповнолітній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записана </a:t>
            </a:r>
            <a:r>
              <a:rPr lang="ru-RU" dirty="0" err="1"/>
              <a:t>матір'ю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батьком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провадиться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за </a:t>
            </a:r>
            <a:r>
              <a:rPr lang="ru-RU" dirty="0" err="1"/>
              <a:t>письмовою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надана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</a:p>
          <a:p>
            <a:r>
              <a:rPr lang="ru-RU" dirty="0"/>
              <a:t>3.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шістнадцяти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і яка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підприємницькою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зареєстрована</a:t>
            </a:r>
            <a:r>
              <a:rPr lang="ru-RU" dirty="0"/>
              <a:t> як </a:t>
            </a:r>
            <a:r>
              <a:rPr lang="ru-RU" dirty="0" err="1"/>
              <a:t>підприємець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з моменту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як </a:t>
            </a:r>
            <a:r>
              <a:rPr lang="ru-RU" dirty="0" err="1"/>
              <a:t>підприємця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,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.</a:t>
            </a:r>
          </a:p>
          <a:p>
            <a:r>
              <a:rPr lang="ru-RU" dirty="0"/>
              <a:t>5.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трудового договору,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91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36.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</a:t>
            </a:r>
          </a:p>
          <a:p>
            <a:r>
              <a:rPr lang="ru-RU" dirty="0"/>
              <a:t>1.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обмежити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страждає</a:t>
            </a:r>
            <a:r>
              <a:rPr lang="ru-RU" dirty="0"/>
              <a:t> на </a:t>
            </a:r>
            <a:r>
              <a:rPr lang="ru-RU" dirty="0" err="1"/>
              <a:t>психічний</a:t>
            </a:r>
            <a:r>
              <a:rPr lang="ru-RU" dirty="0"/>
              <a:t> </a:t>
            </a:r>
            <a:r>
              <a:rPr lang="ru-RU" dirty="0" err="1"/>
              <a:t>розлад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керувати</a:t>
            </a:r>
            <a:r>
              <a:rPr lang="ru-RU" dirty="0"/>
              <a:t> ними.</a:t>
            </a:r>
          </a:p>
          <a:p>
            <a:r>
              <a:rPr lang="ru-RU" dirty="0"/>
              <a:t>2.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обмежити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зловживає</a:t>
            </a:r>
            <a:r>
              <a:rPr lang="ru-RU" dirty="0"/>
              <a:t> </a:t>
            </a:r>
            <a:r>
              <a:rPr lang="ru-RU" dirty="0" err="1"/>
              <a:t>спиртними</a:t>
            </a:r>
            <a:r>
              <a:rPr lang="ru-RU" dirty="0"/>
              <a:t> напоями, </a:t>
            </a:r>
            <a:r>
              <a:rPr lang="ru-RU" dirty="0" err="1"/>
              <a:t>наркотичними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токсичними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, </a:t>
            </a:r>
            <a:r>
              <a:rPr lang="ru-RU" dirty="0" err="1"/>
              <a:t>азартними</a:t>
            </a:r>
            <a:r>
              <a:rPr lang="ru-RU" dirty="0"/>
              <a:t> </a:t>
            </a:r>
            <a:r>
              <a:rPr lang="ru-RU" dirty="0" err="1"/>
              <a:t>іграми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і </a:t>
            </a:r>
            <a:r>
              <a:rPr lang="ru-RU" dirty="0" err="1"/>
              <a:t>тим</a:t>
            </a:r>
            <a:r>
              <a:rPr lang="ru-RU" dirty="0"/>
              <a:t> ставить себе </a:t>
            </a:r>
            <a:r>
              <a:rPr lang="ru-RU" dirty="0" err="1"/>
              <a:t>чи</a:t>
            </a:r>
            <a:r>
              <a:rPr lang="ru-RU" dirty="0"/>
              <a:t> свою </a:t>
            </a:r>
            <a:r>
              <a:rPr lang="ru-RU" dirty="0" err="1"/>
              <a:t>сім'ю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вона за законом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, у </a:t>
            </a:r>
            <a:r>
              <a:rPr lang="ru-RU" dirty="0" err="1"/>
              <a:t>скрутне</a:t>
            </a:r>
            <a:r>
              <a:rPr lang="ru-RU" dirty="0"/>
              <a:t> </a:t>
            </a:r>
            <a:r>
              <a:rPr lang="ru-RU" dirty="0" err="1"/>
              <a:t>матеріальне</a:t>
            </a:r>
            <a:r>
              <a:rPr lang="ru-RU" dirty="0"/>
              <a:t> становище.</a:t>
            </a:r>
          </a:p>
          <a:p>
            <a:r>
              <a:rPr lang="ru-RU" dirty="0" smtClean="0"/>
              <a:t>3</a:t>
            </a:r>
            <a:r>
              <a:rPr lang="ru-RU" dirty="0"/>
              <a:t>. Порядок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є </a:t>
            </a:r>
            <a:r>
              <a:rPr lang="ru-RU" dirty="0" err="1"/>
              <a:t>обмеженою</a:t>
            </a:r>
            <a:r>
              <a:rPr lang="ru-RU" dirty="0"/>
              <a:t> з моменту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це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627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37.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</a:t>
            </a:r>
          </a:p>
          <a:p>
            <a:r>
              <a:rPr lang="ru-RU" dirty="0"/>
              <a:t>1. Над </a:t>
            </a:r>
            <a:r>
              <a:rPr lang="ru-RU" dirty="0" err="1"/>
              <a:t>фізичною</a:t>
            </a:r>
            <a:r>
              <a:rPr lang="ru-RU" dirty="0"/>
              <a:t> особою,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дрібні</a:t>
            </a:r>
            <a:r>
              <a:rPr lang="ru-RU" dirty="0"/>
              <a:t> </a:t>
            </a:r>
            <a:r>
              <a:rPr lang="ru-RU" dirty="0" err="1"/>
              <a:t>побутові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, </a:t>
            </a:r>
            <a:r>
              <a:rPr lang="ru-RU" dirty="0" err="1"/>
              <a:t>вчиняються</a:t>
            </a:r>
            <a:r>
              <a:rPr lang="ru-RU" dirty="0"/>
              <a:t> особою,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.</a:t>
            </a:r>
          </a:p>
          <a:p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оскаржена</a:t>
            </a:r>
            <a:r>
              <a:rPr lang="ru-RU" dirty="0"/>
              <a:t> особою,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до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суду.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96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заробітку</a:t>
            </a:r>
            <a:r>
              <a:rPr lang="ru-RU" dirty="0"/>
              <a:t>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особи,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та </a:t>
            </a:r>
            <a:r>
              <a:rPr lang="ru-RU" dirty="0" err="1"/>
              <a:t>розпоряджання</a:t>
            </a:r>
            <a:r>
              <a:rPr lang="ru-RU" dirty="0"/>
              <a:t> ними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піклувальником</a:t>
            </a:r>
            <a:r>
              <a:rPr lang="ru-RU" dirty="0"/>
              <a:t>. </a:t>
            </a:r>
            <a:r>
              <a:rPr lang="ru-RU" dirty="0" err="1"/>
              <a:t>Піклувальник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письмово</a:t>
            </a:r>
            <a:r>
              <a:rPr lang="ru-RU" dirty="0"/>
              <a:t> </a:t>
            </a:r>
            <a:r>
              <a:rPr lang="ru-RU" dirty="0" err="1"/>
              <a:t>дозволити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одержувати</a:t>
            </a:r>
            <a:r>
              <a:rPr lang="ru-RU" dirty="0"/>
              <a:t> </a:t>
            </a:r>
            <a:r>
              <a:rPr lang="ru-RU" dirty="0" err="1"/>
              <a:t>заробіток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стипендію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доходи та </a:t>
            </a:r>
            <a:r>
              <a:rPr lang="ru-RU" dirty="0" err="1"/>
              <a:t>розпоряджатися</a:t>
            </a:r>
            <a:r>
              <a:rPr lang="ru-RU" dirty="0"/>
              <a:t> ними.</a:t>
            </a:r>
          </a:p>
          <a:p>
            <a:r>
              <a:rPr lang="ru-RU" dirty="0"/>
              <a:t>5. Особа,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нею договору, </a:t>
            </a:r>
            <a:r>
              <a:rPr lang="ru-RU" dirty="0" err="1"/>
              <a:t>укладеного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, та за шкоду,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завдана</a:t>
            </a:r>
            <a:r>
              <a:rPr lang="ru-RU" dirty="0"/>
              <a:t> нею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ЗАГАЛЬНІ ПОЛОЖЕННЯ ПРО ФІЗИЧНУ ОСОБУ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24. </a:t>
            </a:r>
            <a:r>
              <a:rPr lang="ru-RU" dirty="0" err="1">
                <a:solidFill>
                  <a:srgbClr val="00B0F0"/>
                </a:solidFill>
              </a:rPr>
              <a:t>Поняття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</a:t>
            </a:r>
          </a:p>
          <a:p>
            <a:r>
              <a:rPr lang="ru-RU" dirty="0"/>
              <a:t>1. Людина як 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особою.</a:t>
            </a:r>
          </a:p>
          <a:p>
            <a:r>
              <a:rPr lang="ru-RU" dirty="0" err="1"/>
              <a:t>Стаття</a:t>
            </a:r>
            <a:r>
              <a:rPr lang="ru-RU" dirty="0"/>
              <a:t> 25.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(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)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особи.</a:t>
            </a:r>
          </a:p>
          <a:p>
            <a:r>
              <a:rPr lang="ru-RU" dirty="0"/>
              <a:t>2.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виникає</a:t>
            </a:r>
            <a:r>
              <a:rPr lang="ru-RU" dirty="0"/>
              <a:t> у момент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охороняються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зачатої</a:t>
            </a:r>
            <a:r>
              <a:rPr lang="ru-RU" dirty="0"/>
              <a:t>, але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народженої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</a:t>
            </a:r>
          </a:p>
          <a:p>
            <a:r>
              <a:rPr lang="ru-RU" dirty="0"/>
              <a:t>3.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пов'язуватися</a:t>
            </a:r>
            <a:r>
              <a:rPr lang="ru-RU" dirty="0"/>
              <a:t> з </a:t>
            </a:r>
            <a:r>
              <a:rPr lang="ru-RU" dirty="0" err="1"/>
              <a:t>досягненням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припиняється</a:t>
            </a:r>
            <a:r>
              <a:rPr lang="ru-RU" dirty="0"/>
              <a:t> у момент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489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38. </a:t>
            </a:r>
            <a:r>
              <a:rPr lang="ru-RU" dirty="0" err="1">
                <a:solidFill>
                  <a:srgbClr val="00B0F0"/>
                </a:solidFill>
              </a:rPr>
              <a:t>Поновлення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особи, </a:t>
            </a:r>
            <a:r>
              <a:rPr lang="ru-RU" dirty="0" err="1">
                <a:solidFill>
                  <a:srgbClr val="00B0F0"/>
                </a:solidFill>
              </a:rPr>
              <a:t>цивільна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дієздатність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якої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була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обмежена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видужання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такого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стану,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відновив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керувати</a:t>
            </a:r>
            <a:r>
              <a:rPr lang="ru-RU" dirty="0"/>
              <a:t> ними, суд </a:t>
            </a:r>
            <a:r>
              <a:rPr lang="ru-RU" dirty="0" err="1"/>
              <a:t>поновлює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спиртними</a:t>
            </a:r>
            <a:r>
              <a:rPr lang="ru-RU" dirty="0"/>
              <a:t> напоями, </a:t>
            </a:r>
            <a:r>
              <a:rPr lang="ru-RU" dirty="0" err="1"/>
              <a:t>наркотичними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токсичними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, </a:t>
            </a:r>
            <a:r>
              <a:rPr lang="ru-RU" dirty="0" err="1"/>
              <a:t>азартними</a:t>
            </a:r>
            <a:r>
              <a:rPr lang="ru-RU" dirty="0"/>
              <a:t> </a:t>
            </a:r>
            <a:r>
              <a:rPr lang="ru-RU" dirty="0" err="1"/>
              <a:t>іграми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суд </a:t>
            </a:r>
            <a:r>
              <a:rPr lang="ru-RU" dirty="0" err="1"/>
              <a:t>поновлює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Піклування</a:t>
            </a:r>
            <a:r>
              <a:rPr lang="ru-RU" dirty="0"/>
              <a:t>, </a:t>
            </a:r>
            <a:r>
              <a:rPr lang="ru-RU" dirty="0" err="1"/>
              <a:t>встановлене</a:t>
            </a:r>
            <a:r>
              <a:rPr lang="ru-RU" dirty="0"/>
              <a:t> над </a:t>
            </a:r>
            <a:r>
              <a:rPr lang="ru-RU" dirty="0" err="1"/>
              <a:t>фізичною</a:t>
            </a:r>
            <a:r>
              <a:rPr lang="ru-RU" dirty="0"/>
              <a:t> особою, </a:t>
            </a:r>
            <a:r>
              <a:rPr lang="ru-RU" dirty="0" err="1"/>
              <a:t>припиняється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суду про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.</a:t>
            </a:r>
          </a:p>
          <a:p>
            <a:r>
              <a:rPr lang="ru-RU" dirty="0"/>
              <a:t>4. Порядок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19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39. </a:t>
            </a:r>
            <a:r>
              <a:rPr lang="ru-RU" dirty="0" err="1">
                <a:solidFill>
                  <a:srgbClr val="00B0F0"/>
                </a:solidFill>
              </a:rPr>
              <a:t>Визнання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недієздатною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визнана</a:t>
            </a:r>
            <a:r>
              <a:rPr lang="ru-RU" dirty="0"/>
              <a:t> судом </a:t>
            </a:r>
            <a:r>
              <a:rPr lang="ru-RU" dirty="0" err="1"/>
              <a:t>недієздатною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хронічного</a:t>
            </a:r>
            <a:r>
              <a:rPr lang="ru-RU" dirty="0"/>
              <a:t>, </a:t>
            </a:r>
            <a:r>
              <a:rPr lang="ru-RU" dirty="0" err="1"/>
              <a:t>стійкого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розладу</a:t>
            </a:r>
            <a:r>
              <a:rPr lang="ru-RU" dirty="0"/>
              <a:t> не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керувати</a:t>
            </a:r>
            <a:r>
              <a:rPr lang="ru-RU" dirty="0"/>
              <a:t> ними.</a:t>
            </a:r>
          </a:p>
          <a:p>
            <a:r>
              <a:rPr lang="ru-RU" dirty="0"/>
              <a:t>2. Порядок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суд </a:t>
            </a:r>
            <a:r>
              <a:rPr lang="ru-RU" dirty="0" err="1"/>
              <a:t>відмовить</a:t>
            </a:r>
            <a:r>
              <a:rPr lang="ru-RU" dirty="0"/>
              <a:t> у </a:t>
            </a:r>
            <a:r>
              <a:rPr lang="ru-RU" dirty="0" err="1"/>
              <a:t>задоволенні</a:t>
            </a:r>
            <a:r>
              <a:rPr lang="ru-RU" dirty="0"/>
              <a:t> заяви про </a:t>
            </a:r>
            <a:r>
              <a:rPr lang="ru-RU" dirty="0" err="1"/>
              <a:t>визнання</a:t>
            </a:r>
            <a:r>
              <a:rPr lang="ru-RU" dirty="0"/>
              <a:t> особи </a:t>
            </a:r>
            <a:r>
              <a:rPr lang="ru-RU" dirty="0" err="1"/>
              <a:t>недієздатною</a:t>
            </a:r>
            <a:r>
              <a:rPr lang="ru-RU" dirty="0"/>
              <a:t> і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заявлена </a:t>
            </a:r>
            <a:r>
              <a:rPr lang="ru-RU" dirty="0" err="1"/>
              <a:t>недобросовісно</a:t>
            </a:r>
            <a:r>
              <a:rPr lang="ru-RU" dirty="0"/>
              <a:t> без </a:t>
            </a:r>
            <a:r>
              <a:rPr lang="ru-RU" dirty="0" err="1"/>
              <a:t>достатньої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,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такими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068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40. Момент </a:t>
            </a:r>
            <a:r>
              <a:rPr lang="ru-RU" dirty="0" err="1">
                <a:solidFill>
                  <a:srgbClr val="00B0F0"/>
                </a:solidFill>
              </a:rPr>
              <a:t>визнання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недієздатною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з моменту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це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недієздатності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, договору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суд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 </a:t>
            </a:r>
            <a:r>
              <a:rPr lang="ru-RU" dirty="0" err="1"/>
              <a:t>судово-психіатричної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стану особи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рішенні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.</a:t>
            </a:r>
          </a:p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41. </a:t>
            </a:r>
            <a:r>
              <a:rPr lang="ru-RU" dirty="0" err="1">
                <a:solidFill>
                  <a:srgbClr val="00B0F0"/>
                </a:solidFill>
              </a:rPr>
              <a:t>Правові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наслідки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визнання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недієздатною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Над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опіка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Недієздатна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вчиняти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недієздатної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та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опікун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Відповідальність</a:t>
            </a:r>
            <a:r>
              <a:rPr lang="ru-RU" dirty="0"/>
              <a:t> за шкоду, </a:t>
            </a:r>
            <a:r>
              <a:rPr lang="ru-RU" dirty="0" err="1"/>
              <a:t>завдану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особою,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опікун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475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42. </a:t>
            </a:r>
            <a:r>
              <a:rPr lang="ru-RU" dirty="0" err="1">
                <a:solidFill>
                  <a:srgbClr val="00B0F0"/>
                </a:solidFill>
              </a:rPr>
              <a:t>Поновлення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особи, яка </a:t>
            </a:r>
            <a:r>
              <a:rPr lang="ru-RU" dirty="0" err="1">
                <a:solidFill>
                  <a:srgbClr val="00B0F0"/>
                </a:solidFill>
              </a:rPr>
              <a:t>була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визнана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недієздатною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суд </a:t>
            </a:r>
            <a:r>
              <a:rPr lang="ru-RU" dirty="0" err="1"/>
              <a:t>поновлює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, і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опіку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видужання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стану у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поновилася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</a:t>
            </a:r>
            <a:r>
              <a:rPr lang="ru-RU" dirty="0" err="1"/>
              <a:t>керувати</a:t>
            </a:r>
            <a:r>
              <a:rPr lang="ru-RU" dirty="0"/>
              <a:t> ними.</a:t>
            </a:r>
          </a:p>
          <a:p>
            <a:r>
              <a:rPr lang="ru-RU" dirty="0"/>
              <a:t>2. Порядок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54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43. </a:t>
            </a:r>
            <a:r>
              <a:rPr lang="ru-RU" dirty="0" err="1">
                <a:solidFill>
                  <a:srgbClr val="00B0F0"/>
                </a:solidFill>
              </a:rPr>
              <a:t>Визнання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безвісно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відсутньою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визнана</a:t>
            </a:r>
            <a:r>
              <a:rPr lang="ru-RU" dirty="0"/>
              <a:t> судом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одного року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день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особи початком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безвісної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перше число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за </a:t>
            </a:r>
            <a:r>
              <a:rPr lang="ru-RU" dirty="0" err="1"/>
              <a:t>тим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- перше </a:t>
            </a:r>
            <a:r>
              <a:rPr lang="ru-RU" dirty="0" err="1"/>
              <a:t>січня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</a:t>
            </a:r>
          </a:p>
          <a:p>
            <a:r>
              <a:rPr lang="ru-RU" dirty="0"/>
              <a:t>3. Порядок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94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44. </a:t>
            </a:r>
            <a:r>
              <a:rPr lang="ru-RU" dirty="0" err="1">
                <a:solidFill>
                  <a:srgbClr val="00B0F0"/>
                </a:solidFill>
              </a:rPr>
              <a:t>Опіка</a:t>
            </a:r>
            <a:r>
              <a:rPr lang="ru-RU" dirty="0">
                <a:solidFill>
                  <a:srgbClr val="00B0F0"/>
                </a:solidFill>
              </a:rPr>
              <a:t> над </a:t>
            </a:r>
            <a:r>
              <a:rPr lang="ru-RU" dirty="0" err="1">
                <a:solidFill>
                  <a:srgbClr val="00B0F0"/>
                </a:solidFill>
              </a:rPr>
              <a:t>майном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особи, яка </a:t>
            </a:r>
            <a:r>
              <a:rPr lang="ru-RU" dirty="0" err="1">
                <a:solidFill>
                  <a:srgbClr val="00B0F0"/>
                </a:solidFill>
              </a:rPr>
              <a:t>визнана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безвісно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відсутньою</a:t>
            </a:r>
            <a:r>
              <a:rPr lang="ru-RU" dirty="0">
                <a:solidFill>
                  <a:srgbClr val="00B0F0"/>
                </a:solidFill>
              </a:rPr>
              <a:t>, а </a:t>
            </a:r>
            <a:r>
              <a:rPr lang="ru-RU" dirty="0" err="1">
                <a:solidFill>
                  <a:srgbClr val="00B0F0"/>
                </a:solidFill>
              </a:rPr>
              <a:t>також</a:t>
            </a:r>
            <a:r>
              <a:rPr lang="ru-RU" dirty="0">
                <a:solidFill>
                  <a:srgbClr val="00B0F0"/>
                </a:solidFill>
              </a:rPr>
              <a:t> особи, </a:t>
            </a:r>
            <a:r>
              <a:rPr lang="ru-RU" dirty="0" err="1">
                <a:solidFill>
                  <a:srgbClr val="00B0F0"/>
                </a:solidFill>
              </a:rPr>
              <a:t>зниклої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безвісти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особливих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обставин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за </a:t>
            </a:r>
            <a:r>
              <a:rPr lang="ru-RU" dirty="0" err="1"/>
              <a:t>останнім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та </a:t>
            </a:r>
            <a:r>
              <a:rPr lang="ru-RU" dirty="0" err="1"/>
              <a:t>встановлює</a:t>
            </a:r>
            <a:r>
              <a:rPr lang="ru-RU" dirty="0"/>
              <a:t> над ним </a:t>
            </a:r>
            <a:r>
              <a:rPr lang="ru-RU" dirty="0" err="1"/>
              <a:t>опіку</a:t>
            </a:r>
            <a:r>
              <a:rPr lang="ru-RU" dirty="0"/>
              <a:t>.</a:t>
            </a:r>
          </a:p>
          <a:p>
            <a:r>
              <a:rPr lang="ru-RU" dirty="0"/>
              <a:t>2.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над </a:t>
            </a:r>
            <a:r>
              <a:rPr lang="ru-RU" dirty="0" err="1"/>
              <a:t>майном</a:t>
            </a:r>
            <a:r>
              <a:rPr lang="ru-RU" dirty="0"/>
              <a:t> особи, </a:t>
            </a:r>
            <a:r>
              <a:rPr lang="ru-RU" dirty="0" err="1"/>
              <a:t>зниклої</a:t>
            </a:r>
            <a:r>
              <a:rPr lang="ru-RU" dirty="0"/>
              <a:t>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опіка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встановлена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до </a:t>
            </a:r>
            <a:r>
              <a:rPr lang="ru-RU" dirty="0" err="1"/>
              <a:t>ухвалення</a:t>
            </a:r>
            <a:r>
              <a:rPr lang="ru-RU" dirty="0"/>
              <a:t> судом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Опікун</a:t>
            </a:r>
            <a:r>
              <a:rPr lang="ru-RU" dirty="0"/>
              <a:t> над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особи, </a:t>
            </a:r>
            <a:r>
              <a:rPr lang="ru-RU" dirty="0" err="1"/>
              <a:t>зниклої</a:t>
            </a:r>
            <a:r>
              <a:rPr lang="ru-RU" dirty="0"/>
              <a:t>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користь</a:t>
            </a:r>
            <a:r>
              <a:rPr lang="ru-RU" dirty="0"/>
              <a:t>, </a:t>
            </a:r>
            <a:r>
              <a:rPr lang="ru-RU" dirty="0" err="1"/>
              <a:t>погашає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майна борги, </a:t>
            </a:r>
            <a:r>
              <a:rPr lang="ru-RU" dirty="0" err="1"/>
              <a:t>управляє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інтересах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52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46. </a:t>
            </a:r>
            <a:r>
              <a:rPr lang="ru-RU" dirty="0" err="1">
                <a:solidFill>
                  <a:srgbClr val="00B0F0"/>
                </a:solidFill>
              </a:rPr>
              <a:t>Оголошення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померлою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вона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підставу</a:t>
            </a:r>
            <a:r>
              <a:rPr lang="ru-RU" dirty="0"/>
              <a:t> </a:t>
            </a:r>
            <a:r>
              <a:rPr lang="ru-RU" dirty="0" err="1"/>
              <a:t>припускати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-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, а за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особу </a:t>
            </a:r>
            <a:r>
              <a:rPr lang="ru-RU" dirty="0" err="1"/>
              <a:t>загиблою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 -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місяця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утвореної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836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пропала </a:t>
            </a:r>
            <a:r>
              <a:rPr lang="ru-RU" dirty="0" err="1"/>
              <a:t>безвісти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</a:t>
            </a:r>
            <a:r>
              <a:rPr lang="ru-RU" dirty="0" err="1"/>
              <a:t>збройним</a:t>
            </a:r>
            <a:r>
              <a:rPr lang="ru-RU" dirty="0"/>
              <a:t> </a:t>
            </a:r>
            <a:r>
              <a:rPr lang="ru-RU" dirty="0" err="1"/>
              <a:t>конфліктом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воєнних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оголосити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особу </a:t>
            </a:r>
            <a:r>
              <a:rPr lang="ru-RU" dirty="0" err="1"/>
              <a:t>померлою</a:t>
            </a:r>
            <a:r>
              <a:rPr lang="ru-RU" dirty="0"/>
              <a:t> і до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строку, але не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це</a:t>
            </a:r>
            <a:r>
              <a:rPr lang="ru-RU" dirty="0"/>
              <a:t>. </a:t>
            </a:r>
            <a:r>
              <a:rPr lang="ru-RU" dirty="0" err="1"/>
              <a:t>Фізична</a:t>
            </a:r>
            <a:r>
              <a:rPr lang="ru-RU" dirty="0"/>
              <a:t> особа, яка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припустити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</a:t>
            </a:r>
            <a:r>
              <a:rPr lang="ru-RU" dirty="0" err="1"/>
              <a:t>збройним</a:t>
            </a:r>
            <a:r>
              <a:rPr lang="ru-RU" dirty="0"/>
              <a:t> </a:t>
            </a:r>
            <a:r>
              <a:rPr lang="ru-RU" dirty="0" err="1"/>
              <a:t>конфліктом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вірогідної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dirty="0" smtClean="0"/>
              <a:t>4</a:t>
            </a:r>
            <a:r>
              <a:rPr lang="ru-RU" dirty="0"/>
              <a:t>. Порядок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86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47. </a:t>
            </a:r>
            <a:r>
              <a:rPr lang="ru-RU" dirty="0" err="1">
                <a:solidFill>
                  <a:srgbClr val="00B0F0"/>
                </a:solidFill>
              </a:rPr>
              <a:t>Правові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наслідки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оголошення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померлою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настають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не </a:t>
            </a:r>
            <a:r>
              <a:rPr lang="ru-RU" dirty="0" err="1"/>
              <a:t>мають</a:t>
            </a:r>
            <a:r>
              <a:rPr lang="ru-RU" dirty="0"/>
              <a:t> права </a:t>
            </a:r>
            <a:r>
              <a:rPr lang="ru-RU" dirty="0" err="1"/>
              <a:t>відчужувати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перейшло</a:t>
            </a:r>
            <a:r>
              <a:rPr lang="ru-RU" dirty="0"/>
              <a:t> до них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відкриттям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 err="1"/>
              <a:t>Нотаріус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видав</a:t>
            </a:r>
            <a:r>
              <a:rPr lang="ru-RU" dirty="0"/>
              <a:t> </a:t>
            </a:r>
            <a:r>
              <a:rPr lang="ru-RU" dirty="0" err="1"/>
              <a:t>спадкоємцеві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накладає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заборону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932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48. </a:t>
            </a:r>
            <a:r>
              <a:rPr lang="ru-RU" dirty="0" err="1">
                <a:solidFill>
                  <a:srgbClr val="00B0F0"/>
                </a:solidFill>
              </a:rPr>
              <a:t>Правові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наслідки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появи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особи, яка </a:t>
            </a:r>
            <a:r>
              <a:rPr lang="ru-RU" dirty="0" err="1">
                <a:solidFill>
                  <a:srgbClr val="00B0F0"/>
                </a:solidFill>
              </a:rPr>
              <a:t>була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оголошена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померлою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з'явилася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одержано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, суд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суд, </a:t>
            </a:r>
            <a:r>
              <a:rPr lang="ru-RU" dirty="0" err="1"/>
              <a:t>що</a:t>
            </a:r>
            <a:r>
              <a:rPr lang="ru-RU" dirty="0"/>
              <a:t> постановив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суду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особи, яка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збереглося</a:t>
            </a:r>
            <a:r>
              <a:rPr lang="ru-RU" dirty="0"/>
              <a:t> та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перейшло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майна, </a:t>
            </a:r>
            <a:r>
              <a:rPr lang="ru-RU" dirty="0" err="1"/>
              <a:t>придбаного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грошей та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на </a:t>
            </a:r>
            <a:r>
              <a:rPr lang="ru-RU" dirty="0" err="1"/>
              <a:t>пред'явника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5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26. </a:t>
            </a:r>
            <a:r>
              <a:rPr lang="ru-RU" dirty="0" err="1">
                <a:solidFill>
                  <a:srgbClr val="00B0F0"/>
                </a:solidFill>
              </a:rPr>
              <a:t>Обсяг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правоздатності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 є </a:t>
            </a:r>
            <a:r>
              <a:rPr lang="ru-RU" dirty="0" err="1"/>
              <a:t>рівними</a:t>
            </a:r>
            <a:r>
              <a:rPr lang="ru-RU" dirty="0"/>
              <a:t> у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цим</a:t>
            </a:r>
            <a:r>
              <a:rPr lang="ru-RU" dirty="0"/>
              <a:t> Кодексом.</a:t>
            </a:r>
          </a:p>
          <a:p>
            <a:r>
              <a:rPr lang="ru-RU" dirty="0"/>
              <a:t>3.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законом.</a:t>
            </a:r>
          </a:p>
          <a:p>
            <a:r>
              <a:rPr lang="ru-RU" dirty="0"/>
              <a:t>4.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законом, 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суперечать</a:t>
            </a:r>
            <a:r>
              <a:rPr lang="ru-RU" dirty="0"/>
              <a:t> закону та </a:t>
            </a:r>
            <a:r>
              <a:rPr lang="ru-RU" dirty="0" err="1"/>
              <a:t>моральним</a:t>
            </a:r>
            <a:r>
              <a:rPr lang="ru-RU" dirty="0"/>
              <a:t> засадам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як 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081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 </a:t>
            </a:r>
            <a:r>
              <a:rPr lang="ru-RU" dirty="0"/>
              <a:t>Особа,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перейшло</a:t>
            </a:r>
            <a:r>
              <a:rPr lang="ru-RU" dirty="0"/>
              <a:t> за </a:t>
            </a:r>
            <a:r>
              <a:rPr lang="ru-RU" dirty="0" err="1"/>
              <a:t>відплатним</a:t>
            </a:r>
            <a:r>
              <a:rPr lang="ru-RU" dirty="0"/>
              <a:t> договором,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момент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 вона знала,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жива.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відшкодовується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і </a:t>
            </a:r>
            <a:r>
              <a:rPr lang="ru-RU" dirty="0" err="1"/>
              <a:t>з'явилася</a:t>
            </a:r>
            <a:r>
              <a:rPr lang="ru-RU" dirty="0"/>
              <a:t>, </a:t>
            </a:r>
            <a:r>
              <a:rPr lang="ru-RU" dirty="0" err="1"/>
              <a:t>перейшло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і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реалізоване</a:t>
            </a:r>
            <a:r>
              <a:rPr lang="ru-RU" dirty="0"/>
              <a:t> ними,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повертається</a:t>
            </a:r>
            <a:r>
              <a:rPr lang="ru-RU" dirty="0"/>
              <a:t> сума, одержана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8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27. </a:t>
            </a:r>
            <a:r>
              <a:rPr lang="ru-RU" dirty="0" err="1">
                <a:solidFill>
                  <a:srgbClr val="00B0F0"/>
                </a:solidFill>
              </a:rPr>
              <a:t>Запобігання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обмеженню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можливості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 </a:t>
            </a:r>
            <a:r>
              <a:rPr lang="ru-RU" dirty="0" err="1">
                <a:solidFill>
                  <a:srgbClr val="00B0F0"/>
                </a:solidFill>
              </a:rPr>
              <a:t>мати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цивільні</a:t>
            </a:r>
            <a:r>
              <a:rPr lang="ru-RU" dirty="0">
                <a:solidFill>
                  <a:srgbClr val="00B0F0"/>
                </a:solidFill>
              </a:rPr>
              <a:t> права та </a:t>
            </a:r>
            <a:r>
              <a:rPr lang="ru-RU" dirty="0" err="1">
                <a:solidFill>
                  <a:srgbClr val="00B0F0"/>
                </a:solidFill>
              </a:rPr>
              <a:t>обов'язки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мати</a:t>
            </a:r>
            <a:r>
              <a:rPr lang="ru-RU" dirty="0"/>
              <a:t> не </a:t>
            </a:r>
            <a:r>
              <a:rPr lang="ru-RU" dirty="0" err="1"/>
              <a:t>заборонені</a:t>
            </a:r>
            <a:r>
              <a:rPr lang="ru-RU" dirty="0"/>
              <a:t> законом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Правовий</a:t>
            </a:r>
            <a:r>
              <a:rPr lang="ru-RU" dirty="0"/>
              <a:t> акт Президента </a:t>
            </a:r>
            <a:r>
              <a:rPr lang="ru-RU" dirty="0" err="1"/>
              <a:t>України</a:t>
            </a:r>
            <a:r>
              <a:rPr lang="ru-RU" dirty="0"/>
              <a:t>,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органу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і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мати</a:t>
            </a:r>
            <a:r>
              <a:rPr lang="ru-RU" dirty="0"/>
              <a:t> не </a:t>
            </a:r>
            <a:r>
              <a:rPr lang="ru-RU" dirty="0" err="1"/>
              <a:t>заборонені</a:t>
            </a:r>
            <a:r>
              <a:rPr lang="ru-RU" dirty="0"/>
              <a:t> законом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14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28.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набуває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і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ім'ям</a:t>
            </a:r>
            <a:r>
              <a:rPr lang="ru-RU" dirty="0"/>
              <a:t>.</a:t>
            </a:r>
          </a:p>
          <a:p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є </a:t>
            </a:r>
            <a:r>
              <a:rPr lang="ru-RU" dirty="0" err="1"/>
              <a:t>громадянином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прізвища</a:t>
            </a:r>
            <a:r>
              <a:rPr lang="ru-RU" dirty="0"/>
              <a:t>,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та по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звичаю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меншини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вона </a:t>
            </a:r>
            <a:r>
              <a:rPr lang="ru-RU" dirty="0" err="1"/>
              <a:t>належить</a:t>
            </a:r>
            <a:r>
              <a:rPr lang="ru-RU" dirty="0"/>
              <a:t>.</a:t>
            </a:r>
          </a:p>
          <a:p>
            <a:r>
              <a:rPr lang="ru-RU" dirty="0"/>
              <a:t>2.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псевдонім</a:t>
            </a:r>
            <a:r>
              <a:rPr lang="ru-RU" dirty="0"/>
              <a:t> (</a:t>
            </a:r>
            <a:r>
              <a:rPr lang="ru-RU" dirty="0" err="1"/>
              <a:t>вигадане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без </a:t>
            </a:r>
            <a:r>
              <a:rPr lang="ru-RU" dirty="0" err="1"/>
              <a:t>зазначення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69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29. </a:t>
            </a:r>
            <a:r>
              <a:rPr lang="ru-RU" dirty="0" err="1">
                <a:solidFill>
                  <a:srgbClr val="00B0F0"/>
                </a:solidFill>
              </a:rPr>
              <a:t>Місце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проживання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</a:t>
            </a:r>
          </a:p>
          <a:p>
            <a:r>
              <a:rPr lang="ru-RU" dirty="0">
                <a:solidFill>
                  <a:srgbClr val="00B0F0"/>
                </a:solidFill>
              </a:rPr>
              <a:t>1</a:t>
            </a:r>
            <a:r>
              <a:rPr lang="ru-RU" dirty="0"/>
              <a:t>.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є </a:t>
            </a:r>
            <a:r>
              <a:rPr lang="ru-RU" dirty="0" err="1"/>
              <a:t>житло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обирає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у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десяти до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одного з них, з ким вона </a:t>
            </a:r>
            <a:r>
              <a:rPr lang="ru-RU" dirty="0" err="1"/>
              <a:t>проживає</a:t>
            </a:r>
            <a:r>
              <a:rPr lang="ru-RU" dirty="0"/>
              <a:t>,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закладу </a:t>
            </a:r>
            <a:r>
              <a:rPr lang="ru-RU" dirty="0" err="1"/>
              <a:t>чи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проживає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дитиною</a:t>
            </a:r>
            <a:r>
              <a:rPr lang="ru-RU" dirty="0"/>
              <a:t> та батьками (</a:t>
            </a:r>
            <a:r>
              <a:rPr lang="ru-RU" dirty="0" err="1"/>
              <a:t>усиновлювачами</a:t>
            </a:r>
            <a:r>
              <a:rPr lang="ru-RU" dirty="0"/>
              <a:t>, </a:t>
            </a:r>
            <a:r>
              <a:rPr lang="ru-RU" dirty="0" err="1"/>
              <a:t>опікуном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55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спору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у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десяти до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органом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судом.</a:t>
            </a:r>
          </a:p>
          <a:p>
            <a:r>
              <a:rPr lang="ru-RU" dirty="0"/>
              <a:t>4.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не </a:t>
            </a:r>
            <a:r>
              <a:rPr lang="ru-RU" dirty="0" err="1"/>
              <a:t>досягла</a:t>
            </a:r>
            <a:r>
              <a:rPr lang="ru-RU" dirty="0"/>
              <a:t> десяти </a:t>
            </a:r>
            <a:r>
              <a:rPr lang="ru-RU" dirty="0" err="1"/>
              <a:t>років</a:t>
            </a:r>
            <a:r>
              <a:rPr lang="ru-RU" dirty="0"/>
              <a:t>,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одного з них, з ким вона </a:t>
            </a:r>
            <a:r>
              <a:rPr lang="ru-RU" dirty="0" err="1"/>
              <a:t>проживає</a:t>
            </a:r>
            <a:r>
              <a:rPr lang="ru-RU" dirty="0"/>
              <a:t>,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закладу </a:t>
            </a:r>
            <a:r>
              <a:rPr lang="ru-RU" dirty="0" err="1"/>
              <a:t>чи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проживає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недієздатної</a:t>
            </a:r>
            <a:r>
              <a:rPr lang="ru-RU" dirty="0"/>
              <a:t> особи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495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30.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усвідомлює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ними.</a:t>
            </a:r>
          </a:p>
          <a:p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є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набувати</a:t>
            </a:r>
            <a:r>
              <a:rPr lang="ru-RU" dirty="0"/>
              <a:t> для себе </a:t>
            </a:r>
            <a:r>
              <a:rPr lang="ru-RU" dirty="0" err="1"/>
              <a:t>цивільних</a:t>
            </a:r>
            <a:r>
              <a:rPr lang="ru-RU" dirty="0"/>
              <a:t> прав і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для себе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та нести </a:t>
            </a:r>
            <a:r>
              <a:rPr lang="ru-RU" dirty="0" err="1"/>
              <a:t>відповідальність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і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обмежений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44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Стаття</a:t>
            </a:r>
            <a:r>
              <a:rPr lang="ru-RU" dirty="0">
                <a:solidFill>
                  <a:srgbClr val="00B0F0"/>
                </a:solidFill>
              </a:rPr>
              <a:t> 31. </a:t>
            </a:r>
            <a:r>
              <a:rPr lang="ru-RU" dirty="0" err="1">
                <a:solidFill>
                  <a:srgbClr val="00B0F0"/>
                </a:solidFill>
              </a:rPr>
              <a:t>Часткова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дієздатність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фізичної</a:t>
            </a:r>
            <a:r>
              <a:rPr lang="ru-RU" dirty="0">
                <a:solidFill>
                  <a:srgbClr val="00B0F0"/>
                </a:solidFill>
              </a:rPr>
              <a:t> особи, яка не </a:t>
            </a:r>
            <a:r>
              <a:rPr lang="ru-RU" dirty="0" err="1">
                <a:solidFill>
                  <a:srgbClr val="00B0F0"/>
                </a:solidFill>
              </a:rPr>
              <a:t>досягла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чотирнадцяти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років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особа, яка не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(</a:t>
            </a:r>
            <a:r>
              <a:rPr lang="ru-RU" dirty="0" err="1"/>
              <a:t>малолітня</a:t>
            </a:r>
            <a:r>
              <a:rPr lang="ru-RU" dirty="0"/>
              <a:t> особа), </a:t>
            </a:r>
            <a:r>
              <a:rPr lang="ru-RU" dirty="0" err="1"/>
              <a:t>має</a:t>
            </a:r>
            <a:r>
              <a:rPr lang="ru-RU" dirty="0"/>
              <a:t> право:</a:t>
            </a:r>
          </a:p>
          <a:p>
            <a:r>
              <a:rPr lang="ru-RU" dirty="0"/>
              <a:t>1)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дрібні</a:t>
            </a:r>
            <a:r>
              <a:rPr lang="ru-RU" dirty="0"/>
              <a:t> </a:t>
            </a:r>
            <a:r>
              <a:rPr lang="ru-RU" dirty="0" err="1"/>
              <a:t>побутові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.</a:t>
            </a:r>
          </a:p>
          <a:p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дрібним</a:t>
            </a:r>
            <a:r>
              <a:rPr lang="ru-RU" dirty="0"/>
              <a:t> </a:t>
            </a:r>
            <a:r>
              <a:rPr lang="ru-RU" dirty="0" err="1"/>
              <a:t>побутовим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задовольняє</a:t>
            </a:r>
            <a:r>
              <a:rPr lang="ru-RU" dirty="0"/>
              <a:t> </a:t>
            </a:r>
            <a:r>
              <a:rPr lang="ru-RU" dirty="0" err="1"/>
              <a:t>побутові</a:t>
            </a:r>
            <a:r>
              <a:rPr lang="ru-RU" dirty="0"/>
              <a:t> потреби особи,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фізичному</a:t>
            </a:r>
            <a:r>
              <a:rPr lang="ru-RU" dirty="0"/>
              <a:t>, духовному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 </a:t>
            </a:r>
            <a:r>
              <a:rPr lang="ru-RU" dirty="0" err="1"/>
              <a:t>стосується</a:t>
            </a:r>
            <a:r>
              <a:rPr lang="ru-RU" dirty="0"/>
              <a:t> предмета,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невисоку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на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Малолітня</a:t>
            </a:r>
            <a:r>
              <a:rPr lang="ru-RU" dirty="0"/>
              <a:t> особа не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завдану</a:t>
            </a:r>
            <a:r>
              <a:rPr lang="ru-RU" dirty="0"/>
              <a:t> нею шкоду.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86764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2980</Words>
  <Application>Microsoft Office PowerPoint</Application>
  <PresentationFormat>Широкоэкранный</PresentationFormat>
  <Paragraphs>127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Аспект</vt:lpstr>
      <vt:lpstr>Фізичні особи як суб’єкти цивільних правовідносин</vt:lpstr>
      <vt:lpstr>ЗАГАЛЬНІ ПОЛОЖЕННЯ ПРО ФІЗИЧНУ ОСОБУ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Фізичні особи як суб’єкти цивільних правовідносин</dc:title>
  <dc:creator>ASUS</dc:creator>
  <cp:lastModifiedBy>ASUS</cp:lastModifiedBy>
  <cp:revision>7</cp:revision>
  <dcterms:created xsi:type="dcterms:W3CDTF">2024-09-03T14:46:27Z</dcterms:created>
  <dcterms:modified xsi:type="dcterms:W3CDTF">2024-09-03T15:40:11Z</dcterms:modified>
</cp:coreProperties>
</file>