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1" r:id="rId3"/>
    <p:sldId id="294" r:id="rId4"/>
    <p:sldId id="292" r:id="rId5"/>
    <p:sldId id="293" r:id="rId6"/>
    <p:sldId id="295" r:id="rId7"/>
    <p:sldId id="301" r:id="rId8"/>
    <p:sldId id="300" r:id="rId9"/>
    <p:sldId id="299" r:id="rId10"/>
    <p:sldId id="298" r:id="rId11"/>
    <p:sldId id="297" r:id="rId12"/>
    <p:sldId id="296" r:id="rId13"/>
    <p:sldId id="308" r:id="rId14"/>
    <p:sldId id="307" r:id="rId15"/>
    <p:sldId id="305" r:id="rId16"/>
    <p:sldId id="306" r:id="rId17"/>
    <p:sldId id="304" r:id="rId18"/>
    <p:sldId id="303" r:id="rId19"/>
    <p:sldId id="310" r:id="rId20"/>
    <p:sldId id="268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47" autoAdjust="0"/>
  </p:normalViewPr>
  <p:slideViewPr>
    <p:cSldViewPr>
      <p:cViewPr varScale="1">
        <p:scale>
          <a:sx n="72" d="100"/>
          <a:sy n="72" d="100"/>
        </p:scale>
        <p:origin x="1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V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arxiv.org/ftp/arxiv/papers/1208/1208.526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FZcjMQ3Ms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4WR8Qvsv70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2021 - 2024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 15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Основи фізики</a:t>
            </a:r>
          </a:p>
          <a:p>
            <a:r>
              <a:rPr lang="uk-UA" sz="4400" b="1" dirty="0" smtClean="0">
                <a:latin typeface="Trebuchet MS" pitchFamily="34" charset="0"/>
              </a:rPr>
              <a:t>атомного ядра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1" name="Рисунок 10" descr="nukest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3423" y="3717032"/>
            <a:ext cx="3610577" cy="2704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Ядерна взаємодія</a:t>
            </a:r>
          </a:p>
          <a:p>
            <a:r>
              <a:rPr lang="uk-UA" sz="2000" b="1" dirty="0" smtClean="0">
                <a:latin typeface="Trebuchet MS" pitchFamily="34" charset="0"/>
              </a:rPr>
              <a:t>(кривувата і неточна, але наочна аналогія)</a:t>
            </a:r>
            <a:endParaRPr lang="uk-UA" sz="2400" b="1" dirty="0" smtClean="0">
              <a:latin typeface="Trebuchet MS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208912" cy="51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83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Ядерна взаємодія</a:t>
            </a:r>
          </a:p>
        </p:txBody>
      </p:sp>
      <p:pic>
        <p:nvPicPr>
          <p:cNvPr id="14" name="Рисунок 13" descr="Nuclear_Force_anim_small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44824"/>
            <a:ext cx="2948696" cy="3312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07504" y="1067032"/>
            <a:ext cx="5832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Сильна взаємодія, сильна ядерна взаємодія - одна з чотирьох фундаментальних сил природи, найпотужніша з взаємодій. Однак, вона </a:t>
            </a:r>
            <a:r>
              <a:rPr lang="uk-UA" dirty="0" smtClean="0">
                <a:latin typeface="Trebuchet MS" panose="020B0603020202020204" pitchFamily="34" charset="0"/>
              </a:rPr>
              <a:t>проявляється </a:t>
            </a:r>
            <a:r>
              <a:rPr lang="uk-UA" dirty="0">
                <a:latin typeface="Trebuchet MS" panose="020B0603020202020204" pitchFamily="34" charset="0"/>
              </a:rPr>
              <a:t>на малих відстанях (10−15 м, відстані </a:t>
            </a:r>
            <a:r>
              <a:rPr lang="uk-UA" dirty="0" err="1">
                <a:latin typeface="Trebuchet MS" panose="020B0603020202020204" pitchFamily="34" charset="0"/>
              </a:rPr>
              <a:t>співмірні</a:t>
            </a:r>
            <a:r>
              <a:rPr lang="uk-UA" dirty="0">
                <a:latin typeface="Trebuchet MS" panose="020B0603020202020204" pitchFamily="34" charset="0"/>
              </a:rPr>
              <a:t> з розміром ядра атома), пов'язує разом кварки, а </a:t>
            </a:r>
            <a:r>
              <a:rPr lang="uk-UA" dirty="0" smtClean="0">
                <a:latin typeface="Trebuchet MS" panose="020B0603020202020204" pitchFamily="34" charset="0"/>
              </a:rPr>
              <a:t>також пов'язує</a:t>
            </a:r>
            <a:r>
              <a:rPr lang="uk-UA" dirty="0">
                <a:latin typeface="Trebuchet MS" panose="020B0603020202020204" pitchFamily="34" charset="0"/>
              </a:rPr>
              <a:t> </a:t>
            </a:r>
            <a:r>
              <a:rPr lang="uk-UA" dirty="0" smtClean="0">
                <a:latin typeface="Trebuchet MS" panose="020B0603020202020204" pitchFamily="34" charset="0"/>
              </a:rPr>
              <a:t>протони</a:t>
            </a:r>
            <a:r>
              <a:rPr lang="uk-UA" dirty="0">
                <a:latin typeface="Trebuchet MS" panose="020B0603020202020204" pitchFamily="34" charset="0"/>
              </a:rPr>
              <a:t> </a:t>
            </a:r>
            <a:r>
              <a:rPr lang="uk-UA" dirty="0" smtClean="0">
                <a:latin typeface="Trebuchet MS" panose="020B0603020202020204" pitchFamily="34" charset="0"/>
              </a:rPr>
              <a:t>і</a:t>
            </a:r>
            <a:r>
              <a:rPr lang="uk-UA" dirty="0">
                <a:latin typeface="Trebuchet MS" panose="020B0603020202020204" pitchFamily="34" charset="0"/>
              </a:rPr>
              <a:t> нейтрони </a:t>
            </a:r>
            <a:endParaRPr lang="uk-UA" dirty="0" smtClean="0">
              <a:latin typeface="Trebuchet MS" panose="020B0603020202020204" pitchFamily="34" charset="0"/>
            </a:endParaRPr>
          </a:p>
          <a:p>
            <a:r>
              <a:rPr lang="uk-UA" dirty="0" smtClean="0">
                <a:latin typeface="Trebuchet MS" panose="020B0603020202020204" pitchFamily="34" charset="0"/>
              </a:rPr>
              <a:t>в</a:t>
            </a:r>
            <a:r>
              <a:rPr lang="uk-UA" dirty="0">
                <a:latin typeface="Trebuchet MS" panose="020B0603020202020204" pitchFamily="34" charset="0"/>
              </a:rPr>
              <a:t> ядрі атома. Частинками-носіями сильної ядерної взаємодії за сучасними уявленнями є </a:t>
            </a:r>
            <a:r>
              <a:rPr lang="uk-UA" dirty="0" err="1">
                <a:latin typeface="Trebuchet MS" panose="020B0603020202020204" pitchFamily="34" charset="0"/>
              </a:rPr>
              <a:t>глюони</a:t>
            </a:r>
            <a:r>
              <a:rPr lang="uk-UA" dirty="0">
                <a:latin typeface="Trebuchet MS" panose="020B0603020202020204" pitchFamily="34" charset="0"/>
              </a:rPr>
              <a:t>. Їх всього 8 типів, кожен з яких має нульову масу і нульовий заряд. На відміну від обмінних частинок інших взаємодій, </a:t>
            </a:r>
            <a:r>
              <a:rPr lang="uk-UA" dirty="0" err="1">
                <a:latin typeface="Trebuchet MS" panose="020B0603020202020204" pitchFamily="34" charset="0"/>
              </a:rPr>
              <a:t>глюони</a:t>
            </a:r>
            <a:r>
              <a:rPr lang="uk-UA" dirty="0">
                <a:latin typeface="Trebuchet MS" panose="020B0603020202020204" pitchFamily="34" charset="0"/>
              </a:rPr>
              <a:t> можуть взаємодіяти один з одним через інший </a:t>
            </a:r>
            <a:r>
              <a:rPr lang="uk-UA" dirty="0" err="1">
                <a:latin typeface="Trebuchet MS" panose="020B0603020202020204" pitchFamily="34" charset="0"/>
              </a:rPr>
              <a:t>глюон</a:t>
            </a:r>
            <a:r>
              <a:rPr lang="uk-UA" dirty="0" smtClean="0">
                <a:latin typeface="Trebuchet MS" panose="020B0603020202020204" pitchFamily="34" charset="0"/>
              </a:rPr>
              <a:t>.</a:t>
            </a:r>
          </a:p>
          <a:p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Сильна ядерна взаємодія була вперше описана японським вченим-фізиком </a:t>
            </a:r>
            <a:r>
              <a:rPr lang="uk-UA" dirty="0" err="1">
                <a:latin typeface="Trebuchet MS" panose="020B0603020202020204" pitchFamily="34" charset="0"/>
              </a:rPr>
              <a:t>Хідекі</a:t>
            </a:r>
            <a:r>
              <a:rPr lang="uk-UA" dirty="0">
                <a:latin typeface="Trebuchet MS" panose="020B0603020202020204" pitchFamily="34" charset="0"/>
              </a:rPr>
              <a:t> </a:t>
            </a:r>
            <a:r>
              <a:rPr lang="uk-UA" dirty="0" err="1">
                <a:latin typeface="Trebuchet MS" panose="020B0603020202020204" pitchFamily="34" charset="0"/>
              </a:rPr>
              <a:t>Юкава</a:t>
            </a:r>
            <a:r>
              <a:rPr lang="uk-UA" dirty="0">
                <a:latin typeface="Trebuchet MS" panose="020B0603020202020204" pitchFamily="34" charset="0"/>
              </a:rPr>
              <a:t> в 1935 з використанням обмінних частинок - мезонів. Сучасний опис сильної взаємодії дає квантова хромодинаміка.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15 – Фізика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0" y="1124744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Першу штучно викликану ядерну реакцію спостерігав у 1919 році Ернест Резерфорд, опромінюючи альфа-частинками азот. Реакція відбувалася за схемою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Ядерні реакції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708920"/>
            <a:ext cx="2255838" cy="388938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0" y="3356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Можливість проведення ядерної реакції визначається співвідношенням між енергією, яка виділяється на випромінювання електромагнітних хвиль, і енергією ядерного розщеплення. Якщо це співвідношення менше одиниці, то ядерна реакція може розвиватися.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5" name="Рисунок 14" descr="330px-Nuclear_reaction_Li6-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980728"/>
            <a:ext cx="2808312" cy="4203958"/>
          </a:xfrm>
          <a:prstGeom prst="rect">
            <a:avLst/>
          </a:prstGeom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805264"/>
            <a:ext cx="3467100" cy="388938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2640" y="2492896"/>
            <a:ext cx="1505080" cy="97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9" name="Рисунок 8" descr="lossy-page1-558px-Radioact1.t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1525" y="1844824"/>
            <a:ext cx="4652475" cy="3960440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-1" y="1916832"/>
            <a:ext cx="4491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Резерфорд експериментально встановив (1899), що солі урану випромінюють 3 типи променів, які по-різному відхиляються в магнітному полі. Промені першого типу відхиляються так само, як</a:t>
            </a:r>
            <a:r>
              <a:rPr lang="uk-UA" dirty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потік </a:t>
            </a:r>
          </a:p>
          <a:p>
            <a:r>
              <a:rPr lang="uk-UA" dirty="0" err="1" smtClean="0">
                <a:latin typeface="Trebuchet MS" panose="020B0603020202020204" pitchFamily="34" charset="0"/>
              </a:rPr>
              <a:t>позитивноно</a:t>
            </a:r>
            <a:r>
              <a:rPr lang="uk-UA" dirty="0" smtClean="0">
                <a:latin typeface="Trebuchet MS" panose="020B0603020202020204" pitchFamily="34" charset="0"/>
              </a:rPr>
              <a:t> заряджених частинок - їх назвали альфа-променями. Промені другого типу відхиляються в магнітному полі так само, як потік негативно заряджених частинок (в протилежну сторону) - їх назвали бета-променями.</a:t>
            </a:r>
          </a:p>
          <a:p>
            <a:r>
              <a:rPr lang="uk-UA" dirty="0" smtClean="0">
                <a:latin typeface="Trebuchet MS" panose="020B0603020202020204" pitchFamily="34" charset="0"/>
              </a:rPr>
              <a:t>Промені третього типу, які не відхиляються магнітним полем, назвали гамма-променями.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Радіоактивний розпад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0" y="9807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Явище випадково відкрив Антуан Беккерель в 1896 році при дослідженні </a:t>
            </a:r>
            <a:r>
              <a:rPr lang="uk-UA" dirty="0" err="1" smtClean="0">
                <a:latin typeface="Trebuchet MS" panose="020B0603020202020204" pitchFamily="34" charset="0"/>
              </a:rPr>
              <a:t>фосфоросценції</a:t>
            </a:r>
            <a:r>
              <a:rPr lang="uk-UA" dirty="0" smtClean="0">
                <a:latin typeface="Trebuchet MS" panose="020B0603020202020204" pitchFamily="34" charset="0"/>
              </a:rPr>
              <a:t> в солях урану.</a:t>
            </a:r>
          </a:p>
          <a:p>
            <a:r>
              <a:rPr lang="uk-UA" dirty="0" smtClean="0">
                <a:latin typeface="Trebuchet MS" panose="020B0603020202020204" pitchFamily="34" charset="0"/>
              </a:rPr>
              <a:t>Всі хімічні елементи з атомним номером, більшим за 83 — радіоактивні.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Радіоактивний розпад</a:t>
            </a:r>
          </a:p>
          <a:p>
            <a:r>
              <a:rPr lang="uk-UA" sz="2000" b="1" dirty="0" smtClean="0">
                <a:latin typeface="Trebuchet MS" pitchFamily="34" charset="0"/>
              </a:rPr>
              <a:t>Правило зсуву </a:t>
            </a:r>
            <a:r>
              <a:rPr lang="uk-UA" sz="2000" b="1" dirty="0" err="1" smtClean="0">
                <a:latin typeface="Trebuchet MS" pitchFamily="34" charset="0"/>
              </a:rPr>
              <a:t>Содді</a:t>
            </a:r>
            <a:endParaRPr lang="uk-UA" sz="2000" b="1" dirty="0" smtClean="0">
              <a:latin typeface="Trebuchet MS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0003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96752"/>
            <a:ext cx="3086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924944"/>
            <a:ext cx="6609576" cy="34338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Радіоактивний розпад</a:t>
            </a:r>
          </a:p>
        </p:txBody>
      </p:sp>
      <p:pic>
        <p:nvPicPr>
          <p:cNvPr id="1028" name="Picture 4" descr="Radioactive Decay | US E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655826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292080" y="4886623"/>
            <a:ext cx="3821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>
                <a:latin typeface="Trebuchet MS" panose="020B0603020202020204" pitchFamily="34" charset="0"/>
              </a:rPr>
              <a:t>Період напіврозпаду – це час, за який радіоактивний розпад відбудеться з половиною всіх </a:t>
            </a:r>
            <a:r>
              <a:rPr lang="uk-UA" dirty="0" err="1" smtClean="0">
                <a:latin typeface="Trebuchet MS" panose="020B0603020202020204" pitchFamily="34" charset="0"/>
              </a:rPr>
              <a:t>ядер</a:t>
            </a:r>
            <a:r>
              <a:rPr lang="uk-UA" dirty="0" smtClean="0">
                <a:latin typeface="Trebuchet MS" panose="020B0603020202020204" pitchFamily="34" charset="0"/>
              </a:rPr>
              <a:t> даного хімічного елементу.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Ланцюгові ядерні </a:t>
            </a:r>
            <a:r>
              <a:rPr lang="uk-UA" sz="2400" b="1" dirty="0" err="1" smtClean="0">
                <a:latin typeface="Trebuchet MS" pitchFamily="34" charset="0"/>
              </a:rPr>
              <a:t>рекції</a:t>
            </a:r>
            <a:endParaRPr lang="uk-UA" sz="2400" b="1" dirty="0" smtClean="0">
              <a:latin typeface="Trebuchet MS" pitchFamily="34" charset="0"/>
            </a:endParaRPr>
          </a:p>
        </p:txBody>
      </p:sp>
      <p:pic>
        <p:nvPicPr>
          <p:cNvPr id="19" name="Рисунок 18" descr="1_jbGDNkfTIMldJ8lQL0K9j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08720"/>
            <a:ext cx="5951074" cy="5400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Атомна зброя</a:t>
            </a:r>
          </a:p>
        </p:txBody>
      </p:sp>
      <p:pic>
        <p:nvPicPr>
          <p:cNvPr id="12" name="Рисунок 11" descr="skhema-rd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80728"/>
            <a:ext cx="7200800" cy="5400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Атомна зброя</a:t>
            </a:r>
          </a:p>
        </p:txBody>
      </p:sp>
      <p:pic>
        <p:nvPicPr>
          <p:cNvPr id="14" name="Рисунок 13" descr="Atomic-bomb-Clown-Fat-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56992"/>
            <a:ext cx="3810000" cy="3048000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5040052" y="978669"/>
            <a:ext cx="4075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Критична маса урану-235 – майже 52 кг.</a:t>
            </a:r>
          </a:p>
          <a:p>
            <a:r>
              <a:rPr lang="uk-UA" dirty="0" smtClean="0">
                <a:latin typeface="Trebuchet MS" panose="020B0603020202020204" pitchFamily="34" charset="0"/>
              </a:rPr>
              <a:t>При густині урану 19,05 г/см</a:t>
            </a:r>
            <a:r>
              <a:rPr lang="uk-UA" baseline="30000" dirty="0" smtClean="0">
                <a:latin typeface="Trebuchet MS" panose="020B0603020202020204" pitchFamily="34" charset="0"/>
              </a:rPr>
              <a:t>3</a:t>
            </a:r>
            <a:r>
              <a:rPr lang="uk-UA" dirty="0" smtClean="0">
                <a:latin typeface="Trebuchet MS" panose="020B0603020202020204" pitchFamily="34" charset="0"/>
              </a:rPr>
              <a:t> - це кулька діаметром близько 18 см.</a:t>
            </a:r>
          </a:p>
          <a:p>
            <a:endParaRPr lang="uk-UA" dirty="0" smtClean="0">
              <a:latin typeface="Trebuchet MS" panose="020B0603020202020204" pitchFamily="34" charset="0"/>
            </a:endParaRPr>
          </a:p>
          <a:p>
            <a:r>
              <a:rPr lang="uk-UA" dirty="0" smtClean="0">
                <a:latin typeface="Trebuchet MS" panose="020B0603020202020204" pitchFamily="34" charset="0"/>
              </a:rPr>
              <a:t>Критична маса плутонію-239 – 11 кг.</a:t>
            </a:r>
          </a:p>
          <a:p>
            <a:r>
              <a:rPr lang="uk-UA" dirty="0" smtClean="0">
                <a:latin typeface="Trebuchet MS" panose="020B0603020202020204" pitchFamily="34" charset="0"/>
              </a:rPr>
              <a:t>При густині 19,84 г/см3 - це кулька діаметром близько 9 см.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  <p:pic>
        <p:nvPicPr>
          <p:cNvPr id="2050" name="Picture 2" descr="Fat Man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064"/>
            <a:ext cx="5040052" cy="54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Атомний реактор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5573279" y="6021288"/>
            <a:ext cx="35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https://en.wikipedia.org/wiki/VVER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16" name="Рисунок 15" descr="VVEER-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3240360" cy="52331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287" y="2780928"/>
            <a:ext cx="5724128" cy="2938182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563888" y="1087762"/>
            <a:ext cx="5551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На сьогоднішній день цей спосіб отримання електроенергії є найбільш екологічним, оскільки тут не відбувається ніяких викидів у атмосферу.</a:t>
            </a:r>
            <a:endParaRPr lang="uk-UA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rebuchet MS" pitchFamily="34" charset="0"/>
              </a:rPr>
              <a:t>(</a:t>
            </a:r>
            <a:r>
              <a:rPr lang="uk-UA" sz="1400" b="1" dirty="0" err="1" smtClean="0">
                <a:latin typeface="Trebuchet MS" pitchFamily="34" charset="0"/>
              </a:rPr>
              <a:t>мікро</a:t>
            </a:r>
            <a:r>
              <a:rPr lang="uk-UA" sz="1400" b="1" dirty="0" smtClean="0">
                <a:latin typeface="Trebuchet MS" pitchFamily="34" charset="0"/>
              </a:rPr>
              <a:t>)</a:t>
            </a:r>
            <a:r>
              <a:rPr lang="uk-UA" sz="2400" b="1" dirty="0" smtClean="0">
                <a:latin typeface="Trebuchet MS" pitchFamily="34" charset="0"/>
              </a:rPr>
              <a:t>Масштаби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9720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271" y="1124744"/>
            <a:ext cx="380596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…Основи квантової механіки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Що вивчає фізика атомного ядра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34076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Фізика атомного ядра </a:t>
            </a:r>
            <a:r>
              <a:rPr lang="uk-UA" dirty="0" smtClean="0">
                <a:latin typeface="Trebuchet MS" pitchFamily="34" charset="0"/>
              </a:rPr>
              <a:t>(або ядерна фізика) – вивчає найменші складові частинки матерії – атоми та їх ядра.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Ядерна фізика займається питаннями: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загальних властивостей атомних ядер;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фізичних властивостей частинок, з яких складаються атомні ядра;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взаємодіями між частинками, з яких складаються атомні ядра;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радіоактивності (процесу спонтанного розпаду атомних ядер);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практичного застосування явищ, що відбуваються на рівні атомних ядер.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3367660" cy="21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Екскурс в історію</a:t>
            </a:r>
          </a:p>
          <a:p>
            <a:r>
              <a:rPr lang="uk-UA" sz="2000" b="1" dirty="0" smtClean="0">
                <a:latin typeface="Trebuchet MS" pitchFamily="34" charset="0"/>
              </a:rPr>
              <a:t>Вузлова модель атома по В. Томсону (Кельвіну)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88916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0" y="5229200"/>
            <a:ext cx="8989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Модель проіснувала всього 20 років (1870-1890)</a:t>
            </a:r>
            <a:endParaRPr lang="uk-UA" dirty="0" smtClean="0"/>
          </a:p>
          <a:p>
            <a:r>
              <a:rPr lang="uk-UA" b="1" dirty="0" smtClean="0">
                <a:latin typeface="Trebuchet MS" pitchFamily="34" charset="0"/>
              </a:rPr>
              <a:t>Була замінена на гіпотезу </a:t>
            </a:r>
            <a:r>
              <a:rPr lang="uk-UA" b="1" dirty="0" err="1" smtClean="0">
                <a:latin typeface="Trebuchet MS" pitchFamily="34" charset="0"/>
              </a:rPr>
              <a:t>“туманного</a:t>
            </a:r>
            <a:r>
              <a:rPr lang="uk-UA" b="1" dirty="0" smtClean="0">
                <a:latin typeface="Trebuchet MS" pitchFamily="34" charset="0"/>
              </a:rPr>
              <a:t> </a:t>
            </a:r>
            <a:r>
              <a:rPr lang="uk-UA" b="1" dirty="0" err="1" smtClean="0">
                <a:latin typeface="Trebuchet MS" pitchFamily="34" charset="0"/>
              </a:rPr>
              <a:t>атома”</a:t>
            </a:r>
            <a:r>
              <a:rPr lang="uk-UA" b="1" dirty="0" smtClean="0">
                <a:latin typeface="Trebuchet MS" pitchFamily="34" charset="0"/>
              </a:rPr>
              <a:t> (“</a:t>
            </a:r>
            <a:r>
              <a:rPr lang="en-US" b="1" dirty="0" smtClean="0">
                <a:latin typeface="Trebuchet MS" pitchFamily="34" charset="0"/>
              </a:rPr>
              <a:t>nebular atom</a:t>
            </a:r>
            <a:r>
              <a:rPr lang="uk-UA" b="1" dirty="0" smtClean="0">
                <a:latin typeface="Trebuchet MS" pitchFamily="34" charset="0"/>
              </a:rPr>
              <a:t>”) Дж. Томсоном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689648" y="6021288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https://arxiv.org/ftp/arxiv/papers/1208/1208.5262.pdf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Екскурс в історію</a:t>
            </a:r>
          </a:p>
          <a:p>
            <a:r>
              <a:rPr lang="uk-UA" sz="2000" b="1" dirty="0" smtClean="0">
                <a:latin typeface="Trebuchet MS" pitchFamily="34" charset="0"/>
              </a:rPr>
              <a:t>Модель атома по Дж. Томсону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4" name="Рисунок 13" descr="1463294125160047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8136904" cy="4013174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0" y="49411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Ця модель була запропонована тим же Джозефом Томсоном в 1904 р.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В тому ж 1904 році </a:t>
            </a:r>
            <a:r>
              <a:rPr lang="uk-UA" dirty="0" err="1" smtClean="0">
                <a:latin typeface="Trebuchet MS" pitchFamily="34" charset="0"/>
              </a:rPr>
              <a:t>Хантаро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uk-UA" dirty="0" err="1" smtClean="0">
                <a:latin typeface="Trebuchet MS" pitchFamily="34" charset="0"/>
              </a:rPr>
              <a:t>Нагаока</a:t>
            </a:r>
            <a:r>
              <a:rPr lang="uk-UA" dirty="0" smtClean="0">
                <a:latin typeface="Trebuchet MS" pitchFamily="34" charset="0"/>
              </a:rPr>
              <a:t> запропонував </a:t>
            </a:r>
            <a:r>
              <a:rPr lang="uk-UA" dirty="0" err="1" smtClean="0">
                <a:latin typeface="Trebuchet MS" pitchFamily="34" charset="0"/>
              </a:rPr>
              <a:t>“планетарну”</a:t>
            </a:r>
            <a:r>
              <a:rPr lang="uk-UA" dirty="0" smtClean="0">
                <a:latin typeface="Trebuchet MS" pitchFamily="34" charset="0"/>
              </a:rPr>
              <a:t> модель </a:t>
            </a:r>
            <a:r>
              <a:rPr lang="uk-UA" dirty="0" err="1" smtClean="0">
                <a:latin typeface="Trebuchet MS" pitchFamily="34" charset="0"/>
              </a:rPr>
              <a:t>“сатурноподібного”</a:t>
            </a:r>
            <a:r>
              <a:rPr lang="uk-UA" dirty="0" smtClean="0">
                <a:latin typeface="Trebuchet MS" pitchFamily="34" charset="0"/>
              </a:rPr>
              <a:t> атома із великим, позитивно зарядженим ядром.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Екскурс в історію</a:t>
            </a:r>
          </a:p>
          <a:p>
            <a:r>
              <a:rPr lang="uk-UA" sz="2000" b="1" dirty="0" smtClean="0">
                <a:latin typeface="Trebuchet MS" pitchFamily="34" charset="0"/>
              </a:rPr>
              <a:t>Дослід Е. Резерфорда (1909 рік)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24745"/>
            <a:ext cx="602192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823507" y="2412763"/>
            <a:ext cx="4248473" cy="239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 сполучна лінія 16"/>
          <p:cNvCxnSpPr/>
          <p:nvPr/>
        </p:nvCxnSpPr>
        <p:spPr>
          <a:xfrm>
            <a:off x="6516216" y="980728"/>
            <a:ext cx="72008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Екскурс в історію</a:t>
            </a:r>
          </a:p>
          <a:p>
            <a:r>
              <a:rPr lang="uk-UA" sz="2000" b="1" dirty="0" smtClean="0">
                <a:latin typeface="Trebuchet MS" pitchFamily="34" charset="0"/>
              </a:rPr>
              <a:t>Модель Е. Резерфорда (1911 рік)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 descr="Rutherfordsches_Atommode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960440" cy="3960440"/>
          </a:xfrm>
          <a:prstGeom prst="rect">
            <a:avLst/>
          </a:prstGeom>
        </p:spPr>
      </p:pic>
      <p:pic>
        <p:nvPicPr>
          <p:cNvPr id="14" name="Рисунок 13" descr="330px-Ernest_Rutherford_Arms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437112"/>
            <a:ext cx="1780995" cy="19590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84784"/>
            <a:ext cx="3698329" cy="23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Екскурс в історію</a:t>
            </a:r>
          </a:p>
          <a:p>
            <a:r>
              <a:rPr lang="uk-UA" sz="2000" b="1" dirty="0" smtClean="0">
                <a:latin typeface="Trebuchet MS" pitchFamily="34" charset="0"/>
              </a:rPr>
              <a:t>Модель Н. Бора (1913 рік)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 descr="465px-Bohr_atom_mode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629848" cy="4032448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268760"/>
            <a:ext cx="1531938" cy="373063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988840"/>
            <a:ext cx="2149475" cy="77787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212976"/>
            <a:ext cx="2117725" cy="777875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293096"/>
            <a:ext cx="854075" cy="685800"/>
          </a:xfrm>
          <a:prstGeom prst="rect">
            <a:avLst/>
          </a:prstGeom>
          <a:noFill/>
        </p:spPr>
      </p:pic>
      <p:sp>
        <p:nvSpPr>
          <p:cNvPr id="17" name="Прямокутник 16"/>
          <p:cNvSpPr/>
          <p:nvPr/>
        </p:nvSpPr>
        <p:spPr>
          <a:xfrm>
            <a:off x="4355976" y="5301208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rebuchet MS" pitchFamily="34" charset="0"/>
              </a:rPr>
              <a:t>h</a:t>
            </a:r>
            <a:r>
              <a:rPr lang="en-US" dirty="0" smtClean="0">
                <a:latin typeface="Trebuchet MS" pitchFamily="34" charset="0"/>
              </a:rPr>
              <a:t> = </a:t>
            </a:r>
            <a:r>
              <a:rPr lang="ru-RU" dirty="0" smtClean="0">
                <a:latin typeface="Trebuchet MS" pitchFamily="34" charset="0"/>
              </a:rPr>
              <a:t>6,62607015 ⋅ 10</a:t>
            </a:r>
            <a:r>
              <a:rPr lang="ru-RU" baseline="30000" dirty="0" smtClean="0">
                <a:latin typeface="Trebuchet MS" pitchFamily="34" charset="0"/>
              </a:rPr>
              <a:t>−34</a:t>
            </a:r>
            <a:r>
              <a:rPr lang="ru-RU" dirty="0" smtClean="0">
                <a:latin typeface="Trebuchet MS" pitchFamily="34" charset="0"/>
              </a:rPr>
              <a:t> кг·м</a:t>
            </a:r>
            <a:r>
              <a:rPr lang="ru-RU" baseline="30000" dirty="0" smtClean="0">
                <a:latin typeface="Trebuchet MS" pitchFamily="34" charset="0"/>
              </a:rPr>
              <a:t>2</a:t>
            </a:r>
            <a:r>
              <a:rPr lang="ru-RU" dirty="0" smtClean="0">
                <a:latin typeface="Trebuchet MS" pitchFamily="34" charset="0"/>
              </a:rPr>
              <a:t>·с</a:t>
            </a:r>
            <a:r>
              <a:rPr lang="ru-RU" baseline="30000" dirty="0" smtClean="0">
                <a:latin typeface="Trebuchet MS" pitchFamily="34" charset="0"/>
              </a:rPr>
              <a:t>−1</a:t>
            </a:r>
            <a:r>
              <a:rPr lang="ru-RU" dirty="0" smtClean="0">
                <a:latin typeface="Trebuchet MS" pitchFamily="34" charset="0"/>
              </a:rPr>
              <a:t> (</a:t>
            </a:r>
            <a:r>
              <a:rPr lang="ru-RU" i="1" dirty="0" err="1" smtClean="0">
                <a:latin typeface="Trebuchet MS" pitchFamily="34" charset="0"/>
              </a:rPr>
              <a:t>або</a:t>
            </a:r>
            <a:r>
              <a:rPr lang="ru-RU" i="1" dirty="0" smtClean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Дж·с)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3959424" y="58772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rebuchet MS" pitchFamily="34" charset="0"/>
              </a:rPr>
              <a:t>ħ</a:t>
            </a:r>
            <a:r>
              <a:rPr lang="en-US" dirty="0" smtClean="0">
                <a:latin typeface="Trebuchet MS" pitchFamily="34" charset="0"/>
              </a:rPr>
              <a:t> = </a:t>
            </a:r>
            <a:r>
              <a:rPr lang="uk-UA" dirty="0" smtClean="0">
                <a:latin typeface="Trebuchet MS" pitchFamily="34" charset="0"/>
              </a:rPr>
              <a:t>1,054571817…  × 10</a:t>
            </a:r>
            <a:r>
              <a:rPr lang="uk-UA" baseline="30000" dirty="0" smtClean="0">
                <a:latin typeface="Trebuchet MS" pitchFamily="34" charset="0"/>
              </a:rPr>
              <a:t>−34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кг·м</a:t>
            </a:r>
            <a:r>
              <a:rPr lang="ru-RU" baseline="30000" dirty="0" smtClean="0">
                <a:latin typeface="Trebuchet MS" pitchFamily="34" charset="0"/>
              </a:rPr>
              <a:t>2</a:t>
            </a:r>
            <a:r>
              <a:rPr lang="ru-RU" dirty="0" smtClean="0">
                <a:latin typeface="Trebuchet MS" pitchFamily="34" charset="0"/>
              </a:rPr>
              <a:t>·с</a:t>
            </a:r>
            <a:r>
              <a:rPr lang="ru-RU" baseline="30000" dirty="0" smtClean="0">
                <a:latin typeface="Trebuchet MS" pitchFamily="34" charset="0"/>
              </a:rPr>
              <a:t>−1</a:t>
            </a:r>
            <a:r>
              <a:rPr lang="ru-RU" dirty="0" smtClean="0">
                <a:latin typeface="Trebuchet MS" pitchFamily="34" charset="0"/>
              </a:rPr>
              <a:t> (</a:t>
            </a:r>
            <a:r>
              <a:rPr lang="uk-UA" i="1" dirty="0" smtClean="0">
                <a:latin typeface="Trebuchet MS" pitchFamily="34" charset="0"/>
              </a:rPr>
              <a:t>або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Дж·с)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атомного ядра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8424" y="652534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977680" y="558924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https://www.youtube.com/watch?v=-FZcjMQ3Mss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4013176" y="6021288"/>
            <a:ext cx="5130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https://www.youtube.com/watch?v=4WR8Qvsv70s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Квантова модель атома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577511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6012160" y="980728"/>
            <a:ext cx="3131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Модель Бора добре описує лише водень. Вже для гелію, не кажучи про інші хімічні елементи, вона працює погано.  Тому вона була замінені на сучасну – квантову  модель атома.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566</Words>
  <Application>Microsoft Office PowerPoint</Application>
  <PresentationFormat>Екран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380</cp:revision>
  <dcterms:created xsi:type="dcterms:W3CDTF">2019-09-06T08:06:09Z</dcterms:created>
  <dcterms:modified xsi:type="dcterms:W3CDTF">2024-10-30T17:05:02Z</dcterms:modified>
</cp:coreProperties>
</file>