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bc7d8cf501_0_6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bc7d8cf501_0_6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bc7d8cf501_0_7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bc7d8cf501_0_7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bc7d8cf501_0_7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bc7d8cf501_0_7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bc7d8cf501_0_7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bc7d8cf501_0_7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bc7d8cf501_0_7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2bc7d8cf501_0_7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bc7d8cf501_0_7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bc7d8cf501_0_7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bc7d8cf501_0_7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bc7d8cf501_0_7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bc7d8cf501_0_9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bc7d8cf501_0_9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bc7d8cf501_0_3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bc7d8cf501_0_3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bc7d8cf501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2bc7d8cf501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bc7d8cf501_0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bc7d8cf501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bc7d8cf501_0_6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bc7d8cf501_0_6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bc7d8cf501_0_6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bc7d8cf501_0_6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bc7d8cf501_0_6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bc7d8cf501_0_6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bc7d8cf501_0_6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bc7d8cf501_0_6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bc7d8cf501_0_6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bc7d8cf501_0_6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bc7d8cf501_0_6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bc7d8cf501_0_6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www.opengroup.org/togaf" TargetMode="External"/><Relationship Id="rId4" Type="http://schemas.openxmlformats.org/officeDocument/2006/relationships/hyperlink" Target="https://www.leanix.net/en/wiki/ea/zachman-framework"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uk"/>
              <a:t>Лекція 4 - </a:t>
            </a:r>
            <a:r>
              <a:rPr lang="uk"/>
              <a:t>Design &amp; Architecture pt.2: Визначення архітектури</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0" y="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uk" sz="1550">
                <a:latin typeface="Times New Roman"/>
                <a:ea typeface="Times New Roman"/>
                <a:cs typeface="Times New Roman"/>
                <a:sym typeface="Times New Roman"/>
              </a:rPr>
              <a:t>Функціональні компоненти інформаційної системи</a:t>
            </a:r>
            <a:endParaRPr sz="3300"/>
          </a:p>
        </p:txBody>
      </p:sp>
      <p:sp>
        <p:nvSpPr>
          <p:cNvPr id="111" name="Google Shape;111;p22"/>
          <p:cNvSpPr txBox="1"/>
          <p:nvPr>
            <p:ph idx="1" type="body"/>
          </p:nvPr>
        </p:nvSpPr>
        <p:spPr>
          <a:xfrm>
            <a:off x="131875" y="572700"/>
            <a:ext cx="8700300" cy="3996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Враховуючи принцип декомпозиції, прийнято проектувати ІС із</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розділенням функціонального призначення їх компонентів, тобто створювати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багаторівневе подання. Можна виділити такі три основні функціональні групи,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призначені для вирішення різних по змісту завдань: 1) взаємодія з</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користувачами, 2) бізнес–логіка, 3) управління ресурсами. Реалізація такого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функціонала відбувається за допомогою створення відповідної програмної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системи, яка також має </a:t>
            </a:r>
            <a:r>
              <a:rPr lang="uk" sz="1050">
                <a:solidFill>
                  <a:schemeClr val="dk1"/>
                </a:solidFill>
                <a:latin typeface="Times New Roman"/>
                <a:ea typeface="Times New Roman"/>
                <a:cs typeface="Times New Roman"/>
                <a:sym typeface="Times New Roman"/>
              </a:rPr>
              <a:t>багато рівневе</a:t>
            </a:r>
            <a:r>
              <a:rPr lang="uk" sz="1050">
                <a:solidFill>
                  <a:schemeClr val="dk1"/>
                </a:solidFill>
                <a:latin typeface="Times New Roman"/>
                <a:ea typeface="Times New Roman"/>
                <a:cs typeface="Times New Roman"/>
                <a:sym typeface="Times New Roman"/>
              </a:rPr>
              <a:t> подання компонентів (рис.).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b="1" lang="uk" sz="1050">
                <a:solidFill>
                  <a:schemeClr val="dk1"/>
                </a:solidFill>
                <a:latin typeface="Times New Roman"/>
                <a:ea typeface="Times New Roman"/>
                <a:cs typeface="Times New Roman"/>
                <a:sym typeface="Times New Roman"/>
              </a:rPr>
              <a:t>Компонент подання </a:t>
            </a:r>
            <a:r>
              <a:rPr lang="uk" sz="1050">
                <a:solidFill>
                  <a:schemeClr val="dk1"/>
                </a:solidFill>
                <a:latin typeface="Times New Roman"/>
                <a:ea typeface="Times New Roman"/>
                <a:cs typeface="Times New Roman"/>
                <a:sym typeface="Times New Roman"/>
              </a:rPr>
              <a:t>служить для забезпечення взаємодії користувачів з</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програмою (Додаток В), тобто обробляє процеси натиснення клавіш, руху 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різних контроллерах, здійснює виведення інформації, надає призначений для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користувача інтерфейс.</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b="1" lang="uk" sz="1050">
                <a:solidFill>
                  <a:schemeClr val="dk1"/>
                </a:solidFill>
                <a:latin typeface="Times New Roman"/>
                <a:ea typeface="Times New Roman"/>
                <a:cs typeface="Times New Roman"/>
                <a:sym typeface="Times New Roman"/>
              </a:rPr>
              <a:t>Прикладний компонент</a:t>
            </a:r>
            <a:r>
              <a:rPr lang="uk" sz="1050">
                <a:solidFill>
                  <a:schemeClr val="dk1"/>
                </a:solidFill>
                <a:latin typeface="Times New Roman"/>
                <a:ea typeface="Times New Roman"/>
                <a:cs typeface="Times New Roman"/>
                <a:sym typeface="Times New Roman"/>
              </a:rPr>
              <a:t> є набором правил та алгоритмів реалізації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функцій системи, реакцій на дії користувачів або внутрішніх подій обробки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даних. </a:t>
            </a:r>
            <a:r>
              <a:rPr b="1" lang="uk" sz="1050">
                <a:solidFill>
                  <a:schemeClr val="dk1"/>
                </a:solidFill>
                <a:latin typeface="Times New Roman"/>
                <a:ea typeface="Times New Roman"/>
                <a:cs typeface="Times New Roman"/>
                <a:sym typeface="Times New Roman"/>
              </a:rPr>
              <a:t>Компонент управління ресурсами</a:t>
            </a:r>
            <a:r>
              <a:rPr lang="uk" sz="1050">
                <a:solidFill>
                  <a:schemeClr val="dk1"/>
                </a:solidFill>
                <a:latin typeface="Times New Roman"/>
                <a:ea typeface="Times New Roman"/>
                <a:cs typeface="Times New Roman"/>
                <a:sym typeface="Times New Roman"/>
              </a:rPr>
              <a:t> відповідає за зберігання,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модифікацію, вибірку і видалення даних, пов'язаних із вирішуваною</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прикладною задачею. Одним із найважливіших етапів проектування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архітектури ІС є розподіл цих функціональних компонентів відповідно до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вибраної платформеної архітектури.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pic>
        <p:nvPicPr>
          <p:cNvPr id="112" name="Google Shape;112;p22"/>
          <p:cNvPicPr preferRelativeResize="0"/>
          <p:nvPr/>
        </p:nvPicPr>
        <p:blipFill>
          <a:blip r:embed="rId3">
            <a:alphaModFix/>
          </a:blip>
          <a:stretch>
            <a:fillRect/>
          </a:stretch>
        </p:blipFill>
        <p:spPr>
          <a:xfrm>
            <a:off x="6490123" y="696050"/>
            <a:ext cx="1946075" cy="309929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0" y="0"/>
            <a:ext cx="8520600" cy="5715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uk" sz="1550">
                <a:latin typeface="Times New Roman"/>
                <a:ea typeface="Times New Roman"/>
                <a:cs typeface="Times New Roman"/>
                <a:sym typeface="Times New Roman"/>
              </a:rPr>
              <a:t>Платформна</a:t>
            </a:r>
            <a:r>
              <a:rPr b="1" lang="uk" sz="1550">
                <a:latin typeface="Times New Roman"/>
                <a:ea typeface="Times New Roman"/>
                <a:cs typeface="Times New Roman"/>
                <a:sym typeface="Times New Roman"/>
              </a:rPr>
              <a:t> архітектура інформаційних систем</a:t>
            </a:r>
            <a:endParaRPr sz="3300"/>
          </a:p>
        </p:txBody>
      </p:sp>
      <p:sp>
        <p:nvSpPr>
          <p:cNvPr id="118" name="Google Shape;118;p23"/>
          <p:cNvSpPr txBox="1"/>
          <p:nvPr>
            <p:ph idx="1" type="body"/>
          </p:nvPr>
        </p:nvSpPr>
        <p:spPr>
          <a:xfrm>
            <a:off x="161200" y="630125"/>
            <a:ext cx="4227600" cy="39387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Можна виділити такі три напрями розвитку платформеної архітектури: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автономні, централізовані, розподілені: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a:t>
            </a:r>
            <a:r>
              <a:rPr b="1" lang="uk" sz="1050">
                <a:solidFill>
                  <a:schemeClr val="dk1"/>
                </a:solidFill>
                <a:latin typeface="Times New Roman"/>
                <a:ea typeface="Times New Roman"/>
                <a:cs typeface="Times New Roman"/>
                <a:sym typeface="Times New Roman"/>
              </a:rPr>
              <a:t>Автономна архітектура</a:t>
            </a:r>
            <a:r>
              <a:rPr lang="uk" sz="1050">
                <a:solidFill>
                  <a:schemeClr val="dk1"/>
                </a:solidFill>
                <a:latin typeface="Times New Roman"/>
                <a:ea typeface="Times New Roman"/>
                <a:cs typeface="Times New Roman"/>
                <a:sym typeface="Times New Roman"/>
              </a:rPr>
              <a:t> передбачає наявність усіх функціональних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компонентів системи на одному фізичному пристрої (наприклад, комп'ютері)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не повинна мати зв'язків із зовнішнім середовищем. Прикладом таких систем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можуть служити системні утиліти, текстові редактори та корпоративні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програми. В процесі побудови корпоративної ІС, зазвичай, не повинні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формуватися не зв'язані з нею вузли або модулі (їх поява може бути обумовлена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певними вимогами до безпеки або надійності).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a:t>
            </a:r>
            <a:r>
              <a:rPr b="1" lang="uk" sz="1050">
                <a:solidFill>
                  <a:schemeClr val="dk1"/>
                </a:solidFill>
                <a:latin typeface="Times New Roman"/>
                <a:ea typeface="Times New Roman"/>
                <a:cs typeface="Times New Roman"/>
                <a:sym typeface="Times New Roman"/>
              </a:rPr>
              <a:t>Централізована архітектура</a:t>
            </a:r>
            <a:r>
              <a:rPr lang="uk" sz="1050">
                <a:solidFill>
                  <a:schemeClr val="dk1"/>
                </a:solidFill>
                <a:latin typeface="Times New Roman"/>
                <a:ea typeface="Times New Roman"/>
                <a:cs typeface="Times New Roman"/>
                <a:sym typeface="Times New Roman"/>
              </a:rPr>
              <a:t> (рис. 3.3) передбачає виконання </a:t>
            </a:r>
            <a:r>
              <a:rPr lang="uk" sz="1050">
                <a:solidFill>
                  <a:schemeClr val="dk1"/>
                </a:solidFill>
                <a:latin typeface="Times New Roman"/>
                <a:ea typeface="Times New Roman"/>
                <a:cs typeface="Times New Roman"/>
                <a:sym typeface="Times New Roman"/>
              </a:rPr>
              <a:t>всіх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необхідних завдань на спеціально відведеному вузлі, потужності якого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вистачає, щоб задовольнити потреби усіх користувачів. Такий тип архітектури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був популярний у 70–х роках ХХ ст., проте, і зараз є затребуваним. Компоненти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системи в </a:t>
            </a:r>
            <a:r>
              <a:rPr lang="uk" sz="1050">
                <a:solidFill>
                  <a:schemeClr val="dk1"/>
                </a:solidFill>
                <a:latin typeface="Times New Roman"/>
                <a:ea typeface="Times New Roman"/>
                <a:cs typeface="Times New Roman"/>
                <a:sym typeface="Times New Roman"/>
              </a:rPr>
              <a:t>цьому</a:t>
            </a:r>
            <a:r>
              <a:rPr lang="uk" sz="1050">
                <a:solidFill>
                  <a:schemeClr val="dk1"/>
                </a:solidFill>
                <a:latin typeface="Times New Roman"/>
                <a:ea typeface="Times New Roman"/>
                <a:cs typeface="Times New Roman"/>
                <a:sym typeface="Times New Roman"/>
              </a:rPr>
              <a:t> випадку розподіляються між обчислювальним вузлом, який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називається мейнфрейм, і термінальною станцією, за якою працює користувач.</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Термінал містить компонент подання, а мейнфрейм – прикладний компонент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компонент управління ресурсами. Термінал має вигляд виключно пристрою</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введення–виведення.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До </a:t>
            </a:r>
            <a:r>
              <a:rPr i="1" lang="uk" sz="1050">
                <a:solidFill>
                  <a:schemeClr val="dk1"/>
                </a:solidFill>
                <a:latin typeface="Times New Roman"/>
                <a:ea typeface="Times New Roman"/>
                <a:cs typeface="Times New Roman"/>
                <a:sym typeface="Times New Roman"/>
              </a:rPr>
              <a:t>переваг</a:t>
            </a:r>
            <a:r>
              <a:rPr lang="uk" sz="1050">
                <a:solidFill>
                  <a:schemeClr val="dk1"/>
                </a:solidFill>
                <a:latin typeface="Times New Roman"/>
                <a:ea typeface="Times New Roman"/>
                <a:cs typeface="Times New Roman"/>
                <a:sym typeface="Times New Roman"/>
              </a:rPr>
              <a:t> такої архітектури можна віднести: 1) відсутність необхідності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адміністрування робочих місць; 2) легкість обслуговування та експлуатації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системи, оскільки усі ресурси зосереджено в одному місці. </a:t>
            </a:r>
            <a:r>
              <a:rPr i="1" lang="uk" sz="1050">
                <a:solidFill>
                  <a:schemeClr val="dk1"/>
                </a:solidFill>
                <a:latin typeface="Times New Roman"/>
                <a:ea typeface="Times New Roman"/>
                <a:cs typeface="Times New Roman"/>
                <a:sym typeface="Times New Roman"/>
              </a:rPr>
              <a:t>Недоліками</a:t>
            </a:r>
            <a:r>
              <a:rPr lang="uk" sz="1050">
                <a:solidFill>
                  <a:schemeClr val="dk1"/>
                </a:solidFill>
                <a:latin typeface="Times New Roman"/>
                <a:ea typeface="Times New Roman"/>
                <a:cs typeface="Times New Roman"/>
                <a:sym typeface="Times New Roman"/>
              </a:rPr>
              <a:t> подібної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архітектури є: 1) функціонування </a:t>
            </a:r>
            <a:r>
              <a:rPr lang="uk" sz="1050">
                <a:solidFill>
                  <a:schemeClr val="dk1"/>
                </a:solidFill>
                <a:latin typeface="Times New Roman"/>
                <a:ea typeface="Times New Roman"/>
                <a:cs typeface="Times New Roman"/>
                <a:sym typeface="Times New Roman"/>
              </a:rPr>
              <a:t>всієї</a:t>
            </a:r>
            <a:r>
              <a:rPr lang="uk" sz="1050">
                <a:solidFill>
                  <a:schemeClr val="dk1"/>
                </a:solidFill>
                <a:latin typeface="Times New Roman"/>
                <a:ea typeface="Times New Roman"/>
                <a:cs typeface="Times New Roman"/>
                <a:sym typeface="Times New Roman"/>
              </a:rPr>
              <a:t> системи повністю залежить від</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головного вузла (мейнфрейма); 2) всі ресурси та програмні засоби є</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колективними і не можуть бути змінені під потреби конкретних користувачів.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Щоб позбавитися від останнього недоліку, в сучасних ІС застосовують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технології віртуалізації, завдяки яким кожному користувачеві можна виділити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необхідну кількість ресурсів і встановити необхідне ПЗ.</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sp>
        <p:nvSpPr>
          <p:cNvPr id="119" name="Google Shape;119;p23"/>
          <p:cNvSpPr txBox="1"/>
          <p:nvPr>
            <p:ph idx="1" type="body"/>
          </p:nvPr>
        </p:nvSpPr>
        <p:spPr>
          <a:xfrm>
            <a:off x="4621825" y="630125"/>
            <a:ext cx="4227600" cy="3938700"/>
          </a:xfrm>
          <a:prstGeom prst="rect">
            <a:avLst/>
          </a:prstGeom>
        </p:spPr>
        <p:txBody>
          <a:bodyPr anchorCtr="0" anchor="t" bIns="91425" lIns="91425" spcFirstLastPara="1" rIns="91425" wrap="square" tIns="91425">
            <a:normAutofit fontScale="925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3. </a:t>
            </a:r>
            <a:r>
              <a:rPr b="1" lang="uk" sz="1050">
                <a:solidFill>
                  <a:schemeClr val="dk1"/>
                </a:solidFill>
                <a:latin typeface="Times New Roman"/>
                <a:ea typeface="Times New Roman"/>
                <a:cs typeface="Times New Roman"/>
                <a:sym typeface="Times New Roman"/>
              </a:rPr>
              <a:t>Розподілена архітектура</a:t>
            </a:r>
            <a:r>
              <a:rPr lang="uk" sz="1050">
                <a:solidFill>
                  <a:schemeClr val="dk1"/>
                </a:solidFill>
                <a:latin typeface="Times New Roman"/>
                <a:ea typeface="Times New Roman"/>
                <a:cs typeface="Times New Roman"/>
                <a:sym typeface="Times New Roman"/>
              </a:rPr>
              <a:t>. У цьому типі архітектури функціональні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компоненти ІС розподіляються по наявних вузлах залежно від </a:t>
            </a:r>
            <a:r>
              <a:rPr lang="uk" sz="1050">
                <a:solidFill>
                  <a:schemeClr val="dk1"/>
                </a:solidFill>
                <a:latin typeface="Times New Roman"/>
                <a:ea typeface="Times New Roman"/>
                <a:cs typeface="Times New Roman"/>
                <a:sym typeface="Times New Roman"/>
              </a:rPr>
              <a:t>поставлених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цілей і завдань. Можна виділити такі </a:t>
            </a:r>
            <a:r>
              <a:rPr i="1" lang="uk" sz="1050">
                <a:solidFill>
                  <a:schemeClr val="dk1"/>
                </a:solidFill>
                <a:latin typeface="Times New Roman"/>
                <a:ea typeface="Times New Roman"/>
                <a:cs typeface="Times New Roman"/>
                <a:sym typeface="Times New Roman"/>
              </a:rPr>
              <a:t>основні характеристики систем</a:t>
            </a:r>
            <a:endParaRPr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i="1" lang="uk" sz="1050">
                <a:solidFill>
                  <a:schemeClr val="dk1"/>
                </a:solidFill>
                <a:latin typeface="Times New Roman"/>
                <a:ea typeface="Times New Roman"/>
                <a:cs typeface="Times New Roman"/>
                <a:sym typeface="Times New Roman"/>
              </a:rPr>
              <a:t>розподіленої архітектури</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спільне використання ресурсів (як апаратних, так і програмних);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відкритість – можливість збільшення типів і кількості ресурсів;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3) паралельність – можливість виконання декількох процесів на різних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вузлах системи (при цьому вони можуть взаємодіяти);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4) масштабованість – можливість додавати нові властивості і методи;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5) відмовостійкість – здатність системи підтримувати часткову функці–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ональність за рахунок можливості дублювання інформації, апаратної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програмної складової.</a:t>
            </a:r>
            <a:r>
              <a:rPr lang="uk" sz="850">
                <a:solidFill>
                  <a:schemeClr val="dk1"/>
                </a:solidFill>
                <a:latin typeface="Times New Roman"/>
                <a:ea typeface="Times New Roman"/>
                <a:cs typeface="Times New Roman"/>
                <a:sym typeface="Times New Roman"/>
              </a:rPr>
              <a:t>100</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До </a:t>
            </a:r>
            <a:r>
              <a:rPr i="1" lang="uk" sz="1050">
                <a:solidFill>
                  <a:schemeClr val="dk1"/>
                </a:solidFill>
                <a:latin typeface="Times New Roman"/>
                <a:ea typeface="Times New Roman"/>
                <a:cs typeface="Times New Roman"/>
                <a:sym typeface="Times New Roman"/>
              </a:rPr>
              <a:t>недоліків розподілених систем </a:t>
            </a:r>
            <a:r>
              <a:rPr lang="uk" sz="1050">
                <a:solidFill>
                  <a:schemeClr val="dk1"/>
                </a:solidFill>
                <a:latin typeface="Times New Roman"/>
                <a:ea typeface="Times New Roman"/>
                <a:cs typeface="Times New Roman"/>
                <a:sym typeface="Times New Roman"/>
              </a:rPr>
              <a:t>слід віднести: 1) структурну складність;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складність у забезпеченні достатнього рівня безпеки; 3) велику кількість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зусиль на управління системою; 4) непередбачувану реакцію на зміни. Усі ці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недоліки пов'язано зі складністю структури ІС та системи розподілу прав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доступу, різноплановим устаткуванням. Необхідно враховувати усі з 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інакше розроблена ІС не зможе функціонувати у межах очікуваних параметрів.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Існують такі </a:t>
            </a:r>
            <a:r>
              <a:rPr i="1" lang="uk" sz="1050">
                <a:solidFill>
                  <a:schemeClr val="dk1"/>
                </a:solidFill>
                <a:latin typeface="Times New Roman"/>
                <a:ea typeface="Times New Roman"/>
                <a:cs typeface="Times New Roman"/>
                <a:sym typeface="Times New Roman"/>
              </a:rPr>
              <a:t>види архітектур розподілених систем</a:t>
            </a:r>
            <a:r>
              <a:rPr lang="uk" sz="1050">
                <a:solidFill>
                  <a:schemeClr val="dk1"/>
                </a:solidFill>
                <a:latin typeface="Times New Roman"/>
                <a:ea typeface="Times New Roman"/>
                <a:cs typeface="Times New Roman"/>
                <a:sym typeface="Times New Roman"/>
              </a:rPr>
              <a:t>: архітектура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«файл–сервер»; архітектура «клієнт–сервер»; архітектура Web–додатків.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1200"/>
              </a:spcAft>
              <a:buNone/>
            </a:pPr>
            <a:r>
              <a:t/>
            </a:r>
            <a:endParaRPr sz="1050">
              <a:solidFill>
                <a:schemeClr val="dk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4"/>
          <p:cNvSpPr txBox="1"/>
          <p:nvPr>
            <p:ph idx="1" type="body"/>
          </p:nvPr>
        </p:nvSpPr>
        <p:spPr>
          <a:xfrm>
            <a:off x="0" y="146550"/>
            <a:ext cx="3150600" cy="44223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a:t>
            </a:r>
            <a:r>
              <a:rPr b="1" lang="uk" sz="1050">
                <a:solidFill>
                  <a:schemeClr val="dk1"/>
                </a:solidFill>
                <a:latin typeface="Times New Roman"/>
                <a:ea typeface="Times New Roman"/>
                <a:cs typeface="Times New Roman"/>
                <a:sym typeface="Times New Roman"/>
              </a:rPr>
              <a:t> Архітектура «файл–сервер» </a:t>
            </a:r>
            <a:r>
              <a:rPr lang="uk" sz="1050">
                <a:solidFill>
                  <a:schemeClr val="dk1"/>
                </a:solidFill>
                <a:latin typeface="Times New Roman"/>
                <a:ea typeface="Times New Roman"/>
                <a:cs typeface="Times New Roman"/>
                <a:sym typeface="Times New Roman"/>
              </a:rPr>
              <a:t>(рис. 3.4) передбачає наявність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виділеного мережевого ресурсу для зберігання даних. Такий ресурс називають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«файловим сервером». При такій архітектурі усі функціональні компоненти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системи розташовані на призначеному для користувача комп'ютері, який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називають «клієнтом», а самі дані знаходяться на сервері. Ця організація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системи має такі переваги: 1) режим роботи з даними, які зберігаються на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сервері, розрахований на багато користувачів; 2) централізоване управління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правами доступу до загальних даних; 3) мала вартість розробки; 4) висока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швидкість розробки. До недоліків цієї архітектури можна віднести такі: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послідовний доступ до загальних даних і відсутність гарантії їх цілісності;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продуктивність (яка залежить від продуктивності мережі, клієнта і сервера).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a:t>
            </a:r>
            <a:r>
              <a:rPr b="1" lang="uk" sz="1050">
                <a:solidFill>
                  <a:schemeClr val="dk1"/>
                </a:solidFill>
                <a:latin typeface="Times New Roman"/>
                <a:ea typeface="Times New Roman"/>
                <a:cs typeface="Times New Roman"/>
                <a:sym typeface="Times New Roman"/>
              </a:rPr>
              <a:t> Архітектура «клієнт–сервер» </a:t>
            </a:r>
            <a:r>
              <a:rPr lang="uk" sz="1050">
                <a:solidFill>
                  <a:schemeClr val="dk1"/>
                </a:solidFill>
                <a:latin typeface="Times New Roman"/>
                <a:ea typeface="Times New Roman"/>
                <a:cs typeface="Times New Roman"/>
                <a:sym typeface="Times New Roman"/>
              </a:rPr>
              <a:t>є мережевою інфраструктурою, в якій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сервери є постачальниками певних сервісів (послуг), а комп'ютери клієнтів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виступають їх споживачами.</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Класичне подання клієнт–серверної архітектури передбачає наявність 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мережі сервера і декількох підключених до нього клієнтів. У таких системах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сервер, в основному, грає роль постачальника послуг із використання бази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даних. Ця архітектурна модель називається дворівневою.  Серед</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i="1" lang="uk" sz="1050">
                <a:solidFill>
                  <a:schemeClr val="dk1"/>
                </a:solidFill>
                <a:latin typeface="Times New Roman"/>
                <a:ea typeface="Times New Roman"/>
                <a:cs typeface="Times New Roman"/>
                <a:sym typeface="Times New Roman"/>
              </a:rPr>
              <a:t>переваг</a:t>
            </a:r>
            <a:r>
              <a:rPr lang="uk" sz="1050">
                <a:solidFill>
                  <a:schemeClr val="dk1"/>
                </a:solidFill>
                <a:latin typeface="Times New Roman"/>
                <a:ea typeface="Times New Roman"/>
                <a:cs typeface="Times New Roman"/>
                <a:sym typeface="Times New Roman"/>
              </a:rPr>
              <a:t> цієї архітектури можна виділити такі: підтримка розрахованої на багато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користувачів роботи; гарантія цілісності даних; наявність механізмів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управління правами доступу до ресурсів сервера; можливість розподілу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функцій між вузлами мережі. До </a:t>
            </a:r>
            <a:r>
              <a:rPr i="1" lang="uk" sz="1050">
                <a:solidFill>
                  <a:schemeClr val="dk1"/>
                </a:solidFill>
                <a:latin typeface="Times New Roman"/>
                <a:ea typeface="Times New Roman"/>
                <a:cs typeface="Times New Roman"/>
                <a:sym typeface="Times New Roman"/>
              </a:rPr>
              <a:t>недоліків</a:t>
            </a:r>
            <a:r>
              <a:rPr lang="uk" sz="1050">
                <a:solidFill>
                  <a:schemeClr val="dk1"/>
                </a:solidFill>
                <a:latin typeface="Times New Roman"/>
                <a:ea typeface="Times New Roman"/>
                <a:cs typeface="Times New Roman"/>
                <a:sym typeface="Times New Roman"/>
              </a:rPr>
              <a:t> цієї архітектури можна віднести такі: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вихід з ладу сервера може спричинити непрацездатність усієї системи;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необхідність мати технічний персонал високого рівня; 3) висока вартість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устаткування.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При збільшенні масштабів системи може знадобитися заміна апаратної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частини сервера і клієнтських машин. Проте, при збільшенні числа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користувачів виникає необхідність синхронізації версій великої кількості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додатків. Для вирішення цієї проблеми використовують </a:t>
            </a:r>
            <a:r>
              <a:rPr i="1" lang="uk" sz="1050">
                <a:solidFill>
                  <a:schemeClr val="dk1"/>
                </a:solidFill>
                <a:latin typeface="Times New Roman"/>
                <a:ea typeface="Times New Roman"/>
                <a:cs typeface="Times New Roman"/>
                <a:sym typeface="Times New Roman"/>
              </a:rPr>
              <a:t>багатоланкову</a:t>
            </a:r>
            <a:endParaRPr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i="1" lang="uk" sz="1050">
                <a:solidFill>
                  <a:schemeClr val="dk1"/>
                </a:solidFill>
                <a:latin typeface="Times New Roman"/>
                <a:ea typeface="Times New Roman"/>
                <a:cs typeface="Times New Roman"/>
                <a:sym typeface="Times New Roman"/>
              </a:rPr>
              <a:t>архітектуру</a:t>
            </a:r>
            <a:r>
              <a:rPr lang="uk" sz="1050">
                <a:solidFill>
                  <a:schemeClr val="dk1"/>
                </a:solidFill>
                <a:latin typeface="Times New Roman"/>
                <a:ea typeface="Times New Roman"/>
                <a:cs typeface="Times New Roman"/>
                <a:sym typeface="Times New Roman"/>
              </a:rPr>
              <a:t> (три і більше рівнів), в якій частина загальних застосувань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переноситься на спеціально виділений сервер, тим самим знижуються вимоги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до продуктивності клієнтських машин. Клієнтів з низькою обчислювальною</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потужністю називають «тонкими клієнтами», а з високою продуктивністю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«товстими клієнтами». При багатоланковій архітектурі з виділеним сервером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додатків існує можливість використання портативних пристроїв.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Використання такого типу архітектури обумовлене високими вимогами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додатка до ресурсів. У цьому випадку необхідно винести його на окремий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сервер і, тим самим, знизити вимоги до продуктивності робочих станцій.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Грамотний підбір характеристик сервера додатків, сервера баз даних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клієнтських робочих станцій дозволить створити ІС з прийнятною вартістю</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володіння.</a:t>
            </a:r>
            <a:endParaRPr/>
          </a:p>
        </p:txBody>
      </p:sp>
      <p:sp>
        <p:nvSpPr>
          <p:cNvPr id="125" name="Google Shape;125;p24"/>
          <p:cNvSpPr txBox="1"/>
          <p:nvPr>
            <p:ph idx="1" type="body"/>
          </p:nvPr>
        </p:nvSpPr>
        <p:spPr>
          <a:xfrm>
            <a:off x="2996700" y="146550"/>
            <a:ext cx="3150600" cy="4422300"/>
          </a:xfrm>
          <a:prstGeom prst="rect">
            <a:avLst/>
          </a:prstGeom>
        </p:spPr>
        <p:txBody>
          <a:bodyPr anchorCtr="0" anchor="t" bIns="91425" lIns="91425" spcFirstLastPara="1" rIns="91425" wrap="square" tIns="91425">
            <a:normAutofit fontScale="62500"/>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a:t>
            </a:r>
            <a:r>
              <a:rPr b="1" lang="uk" sz="1050">
                <a:solidFill>
                  <a:schemeClr val="dk1"/>
                </a:solidFill>
                <a:latin typeface="Times New Roman"/>
                <a:ea typeface="Times New Roman"/>
                <a:cs typeface="Times New Roman"/>
                <a:sym typeface="Times New Roman"/>
              </a:rPr>
              <a:t> Архітектура Web–застосунків </a:t>
            </a:r>
            <a:r>
              <a:rPr lang="uk" sz="1050">
                <a:solidFill>
                  <a:schemeClr val="dk1"/>
                </a:solidFill>
                <a:latin typeface="Times New Roman"/>
                <a:ea typeface="Times New Roman"/>
                <a:cs typeface="Times New Roman"/>
                <a:sym typeface="Times New Roman"/>
              </a:rPr>
              <a:t>або архітектура Web–сервісів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передбачає надання деякого сервісу, доступного в мережі Internet, через</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спеціальне застосування. Основою для надання цих послуг служать такі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відкриті стандарти і протоколи: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«SOAP (Simple Object Access Protocol) визначає формат запитів до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Web–сервісі.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WSDL (Web Service Description Language) застосовують для опису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інтерфейсу сервісу, який надається. Перед розгортанням web–застосунку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вимагається скласти його опис, вказати адресу, список підтримуваних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протоколів, перелік допустимих операцій, а також формати запитів і відповідей.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UDDI (Universal Description, Discovery and Integration) є протоколом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пошуку Web–сервісів в мережі Internet. Пошук здійснюється за їхніми описами,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розташованими у спеціальному реєстрі. Архітектура таких сервісів схожа на</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багатоланкову клієнт–серверну, проте, сервери додатків і баз даних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розташовуються в мережі Internet».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Для побудови розподіленої архітектури Web–сервісу можна виділити такі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технології: EJB (Enterprise JavaBeans), DCOM (Distributed Component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Object Model), CORBA (The Common Object Request Broker Architecture).</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EJB – інфраструктура, в якій легко додавати і видаляти компоненти,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при цьому змінюючи функціональність сервера. EJB дозволяє розробникам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складати власні застосунки із заздалегідь створених модулів. При цьому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можлива їх зміна, що робить процес розробки гнучким і набагато швидшим. Ця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технологія сумісна з CORBA і Java API. Взаємодія між клієнтами і сервером 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цьому випадку подається як взаємодія EJB–об'єкту, генерованого спеціальним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генератором, і EJB–компонента, написаного розробником. При необхідності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викликати метод у EJB–компонента, розташованого на сервері, викликається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одноіменний метод EJB–об'єкту, розташованого на стороні клієнта, який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зв'язується із необхідним компонентом і викликає відповідний метод. До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переваг EJB можна віднести такі: просте і швидке створення; Java–оптимізація;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кросплатформеність; вбудована безпека. До недоліків слід віднести: складність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інтеграції з додатками; погана масштабованість; низька продуктивність;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відсутність міжнародної стандартизації.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p:txBody>
      </p:sp>
      <p:sp>
        <p:nvSpPr>
          <p:cNvPr id="126" name="Google Shape;126;p24"/>
          <p:cNvSpPr txBox="1"/>
          <p:nvPr>
            <p:ph idx="1" type="body"/>
          </p:nvPr>
        </p:nvSpPr>
        <p:spPr>
          <a:xfrm>
            <a:off x="5993400" y="189050"/>
            <a:ext cx="3150600" cy="4422300"/>
          </a:xfrm>
          <a:prstGeom prst="rect">
            <a:avLst/>
          </a:prstGeom>
        </p:spPr>
        <p:txBody>
          <a:bodyPr anchorCtr="0" anchor="t" bIns="91425" lIns="91425" spcFirstLastPara="1" rIns="91425" wrap="square" tIns="91425">
            <a:normAutofit fontScale="62500"/>
          </a:bodyPr>
          <a:lstStyle/>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a:t>
            </a:r>
            <a:r>
              <a:rPr b="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DCOM</a:t>
            </a:r>
            <a:r>
              <a:rPr b="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є розподіленою програмною архітектурою від компанії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Microsoft. З її допомогою програмний компонент одного комп'ютера може</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передавати повідомлення програмного компонента іншого комп'ютера,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причому з'єднання встановлюється автоматично. Для надійної роботи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вимагається забезпечити захищене з'єднання між зв'язаними компонентами, 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також створити систему перенаправлення трафіку. </a:t>
            </a:r>
            <a:r>
              <a:rPr i="1" lang="uk" sz="1050">
                <a:solidFill>
                  <a:schemeClr val="dk1"/>
                </a:solidFill>
                <a:latin typeface="Times New Roman"/>
                <a:ea typeface="Times New Roman"/>
                <a:cs typeface="Times New Roman"/>
                <a:sym typeface="Times New Roman"/>
              </a:rPr>
              <a:t>Переваги</a:t>
            </a:r>
            <a:r>
              <a:rPr lang="uk" sz="1050">
                <a:solidFill>
                  <a:schemeClr val="dk1"/>
                </a:solidFill>
                <a:latin typeface="Times New Roman"/>
                <a:ea typeface="Times New Roman"/>
                <a:cs typeface="Times New Roman"/>
                <a:sym typeface="Times New Roman"/>
              </a:rPr>
              <a:t> DCOM:</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незалежність від мови; динамічне знаходження об'єктів; масштабованість;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відкритий стандарт. </a:t>
            </a:r>
            <a:r>
              <a:rPr i="1" lang="uk" sz="1050">
                <a:solidFill>
                  <a:schemeClr val="dk1"/>
                </a:solidFill>
                <a:latin typeface="Times New Roman"/>
                <a:ea typeface="Times New Roman"/>
                <a:cs typeface="Times New Roman"/>
                <a:sym typeface="Times New Roman"/>
              </a:rPr>
              <a:t>Недоліки </a:t>
            </a:r>
            <a:r>
              <a:rPr lang="uk" sz="1050">
                <a:solidFill>
                  <a:schemeClr val="dk1"/>
                </a:solidFill>
                <a:latin typeface="Times New Roman"/>
                <a:ea typeface="Times New Roman"/>
                <a:cs typeface="Times New Roman"/>
                <a:sym typeface="Times New Roman"/>
              </a:rPr>
              <a:t>DCOM: складність реалізації; залежність від</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платформи; пошук через службу Active Directory; відсутність іменування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сервісів через URL</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Технологія CORBA</a:t>
            </a:r>
            <a:r>
              <a:rPr b="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розглядає усі застосунки в розподіленій системі як</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набір об'єктів. Об'єкти можуть одночасно виступати в ролі клієнта і сервера,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викликаючи методи інших об'єктів і відповідаючи на їх виклики. Застосування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цієї технології дозволяє будувати системи, які перевершують за складністю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гнучкістю системи з дворівневою або трирівневою архітектурою клієнт–сервер.</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Переваги </a:t>
            </a:r>
            <a:r>
              <a:rPr lang="uk" sz="1050">
                <a:solidFill>
                  <a:schemeClr val="dk1"/>
                </a:solidFill>
                <a:latin typeface="Times New Roman"/>
                <a:ea typeface="Times New Roman"/>
                <a:cs typeface="Times New Roman"/>
                <a:sym typeface="Times New Roman"/>
              </a:rPr>
              <a:t>CORBA: незалежність від платформи та мови; динамічні виклики;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динамічне виявлення об'єктів; масштабованість; індустріальна підтримка.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Недоліки</a:t>
            </a:r>
            <a:r>
              <a:rPr lang="uk" sz="1050">
                <a:solidFill>
                  <a:schemeClr val="dk1"/>
                </a:solidFill>
                <a:latin typeface="Times New Roman"/>
                <a:ea typeface="Times New Roman"/>
                <a:cs typeface="Times New Roman"/>
                <a:sym typeface="Times New Roman"/>
              </a:rPr>
              <a:t>: відсутність іменування по URL; практично повна відсутність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реалізації CORBA–сервісів.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При побудові архітектури ІС може знадобитися використання відразу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декількох з розглянутих технологій. Кожна з них реалізовуватиме конкретний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функціонал, який може вимагати декількох типів платформеної архітектури.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У одній системі можуть працювати декілька файл–серверів, декілька серверів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додатків і декілька серверів баз даних. Таким чином можна розподіляти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навантаження в системі або </a:t>
            </a:r>
            <a:r>
              <a:rPr lang="uk" sz="1050">
                <a:solidFill>
                  <a:schemeClr val="dk1"/>
                </a:solidFill>
                <a:latin typeface="Times New Roman"/>
                <a:ea typeface="Times New Roman"/>
                <a:cs typeface="Times New Roman"/>
                <a:sym typeface="Times New Roman"/>
              </a:rPr>
              <a:t>згрупувати</a:t>
            </a:r>
            <a:r>
              <a:rPr lang="uk" sz="1050">
                <a:solidFill>
                  <a:schemeClr val="dk1"/>
                </a:solidFill>
                <a:latin typeface="Times New Roman"/>
                <a:ea typeface="Times New Roman"/>
                <a:cs typeface="Times New Roman"/>
                <a:sym typeface="Times New Roman"/>
              </a:rPr>
              <a:t> набори сервісів за виконуваними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функціями. Велика частина процесів по проектуванню ІС передбачає використання досвіду реалізації схожих проектів. Складно подати систему, для реалізації якої не можна було б застосувати готові рішення або досвід, отриманий при їх створенні. Не існує стандартних мов опису архітектури.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0" y="0"/>
            <a:ext cx="8520600" cy="447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Фреймворки</a:t>
            </a:r>
            <a:endParaRPr/>
          </a:p>
        </p:txBody>
      </p:sp>
      <p:sp>
        <p:nvSpPr>
          <p:cNvPr id="132" name="Google Shape;132;p25"/>
          <p:cNvSpPr txBox="1"/>
          <p:nvPr>
            <p:ph idx="1" type="body"/>
          </p:nvPr>
        </p:nvSpPr>
        <p:spPr>
          <a:xfrm>
            <a:off x="33275" y="522375"/>
            <a:ext cx="8964300" cy="436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Термін </a:t>
            </a:r>
            <a:r>
              <a:rPr i="1" lang="uk" sz="1050">
                <a:solidFill>
                  <a:schemeClr val="dk1"/>
                </a:solidFill>
                <a:latin typeface="Times New Roman"/>
                <a:ea typeface="Times New Roman"/>
                <a:cs typeface="Times New Roman"/>
                <a:sym typeface="Times New Roman"/>
              </a:rPr>
              <a:t>фреймворк</a:t>
            </a:r>
            <a:r>
              <a:rPr lang="uk" sz="1050">
                <a:solidFill>
                  <a:schemeClr val="dk1"/>
                </a:solidFill>
                <a:latin typeface="Times New Roman"/>
                <a:ea typeface="Times New Roman"/>
                <a:cs typeface="Times New Roman"/>
                <a:sym typeface="Times New Roman"/>
              </a:rPr>
              <a:t> (каркас) можна визначити як «загальноприйняті архітектурно–структурні рішення та підходи до проектування. Фреймворк є загальним рішенням складної задачі». Фреймворки класифікують за такими ознаками:</a:t>
            </a:r>
            <a:endParaRPr sz="1050">
              <a:solidFill>
                <a:schemeClr val="dk1"/>
              </a:solidFill>
              <a:latin typeface="Times New Roman"/>
              <a:ea typeface="Times New Roman"/>
              <a:cs typeface="Times New Roman"/>
              <a:sym typeface="Times New Roman"/>
            </a:endParaRPr>
          </a:p>
          <a:p>
            <a:pPr indent="45720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1. За місцем використання. </a:t>
            </a:r>
            <a:r>
              <a:rPr i="1" lang="uk" sz="1050">
                <a:solidFill>
                  <a:schemeClr val="dk1"/>
                </a:solidFill>
                <a:latin typeface="Times New Roman"/>
                <a:ea typeface="Times New Roman"/>
                <a:cs typeface="Times New Roman"/>
                <a:sym typeface="Times New Roman"/>
              </a:rPr>
              <a:t>Інфраструктурні фреймворки</a:t>
            </a:r>
            <a:r>
              <a:rPr lang="uk" sz="1050">
                <a:solidFill>
                  <a:schemeClr val="dk1"/>
                </a:solidFill>
                <a:latin typeface="Times New Roman"/>
                <a:ea typeface="Times New Roman"/>
                <a:cs typeface="Times New Roman"/>
                <a:sym typeface="Times New Roman"/>
              </a:rPr>
              <a:t> (System Infrastructure Frameworks) спрощують процес розробки інфраструктурних елементів, застосовуються усередині організації і не продаються. </a:t>
            </a:r>
            <a:r>
              <a:rPr i="1" lang="uk" sz="1050">
                <a:solidFill>
                  <a:schemeClr val="dk1"/>
                </a:solidFill>
                <a:latin typeface="Times New Roman"/>
                <a:ea typeface="Times New Roman"/>
                <a:cs typeface="Times New Roman"/>
                <a:sym typeface="Times New Roman"/>
              </a:rPr>
              <a:t>Фреймворки рівня проміжного ПЗ</a:t>
            </a:r>
            <a:r>
              <a:rPr lang="uk" sz="1050">
                <a:solidFill>
                  <a:schemeClr val="dk1"/>
                </a:solidFill>
                <a:latin typeface="Times New Roman"/>
                <a:ea typeface="Times New Roman"/>
                <a:cs typeface="Times New Roman"/>
                <a:sym typeface="Times New Roman"/>
              </a:rPr>
              <a:t> (Middleware Frameworks) застосовують для під’єднання</a:t>
            </a:r>
            <a:r>
              <a:rPr lang="uk" sz="8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додатків. </a:t>
            </a:r>
            <a:r>
              <a:rPr i="1" lang="uk" sz="1050">
                <a:solidFill>
                  <a:schemeClr val="dk1"/>
                </a:solidFill>
                <a:latin typeface="Times New Roman"/>
                <a:ea typeface="Times New Roman"/>
                <a:cs typeface="Times New Roman"/>
                <a:sym typeface="Times New Roman"/>
              </a:rPr>
              <a:t>Фреймворки, орієнтовані на додатки</a:t>
            </a:r>
            <a:r>
              <a:rPr lang="uk" sz="1050">
                <a:solidFill>
                  <a:schemeClr val="dk1"/>
                </a:solidFill>
                <a:latin typeface="Times New Roman"/>
                <a:ea typeface="Times New Roman"/>
                <a:cs typeface="Times New Roman"/>
                <a:sym typeface="Times New Roman"/>
              </a:rPr>
              <a:t>, використовуються для підтримки систем, орієнтованих на роботу з кінцевими користувачами в конкретній предметній області. </a:t>
            </a:r>
            <a:r>
              <a:rPr i="1" lang="uk" sz="1050">
                <a:solidFill>
                  <a:schemeClr val="dk1"/>
                </a:solidFill>
                <a:latin typeface="Times New Roman"/>
                <a:ea typeface="Times New Roman"/>
                <a:cs typeface="Times New Roman"/>
                <a:sym typeface="Times New Roman"/>
              </a:rPr>
              <a:t>Архітектурний фреймворк</a:t>
            </a:r>
            <a:r>
              <a:rPr lang="uk" sz="1050">
                <a:solidFill>
                  <a:schemeClr val="dk1"/>
                </a:solidFill>
                <a:latin typeface="Times New Roman"/>
                <a:ea typeface="Times New Roman"/>
                <a:cs typeface="Times New Roman"/>
                <a:sym typeface="Times New Roman"/>
              </a:rPr>
              <a:t> визначається як «сукупність угод, принципів і практик, використовуваних для опису архітектури та прийнятих стосовно деякого предметного домена і (або) в співтоваристві фахівців (зацікавлених осіб)». [5 c. 103]. Він включає опис зацікавлених осіб, типові проблеми предметної області, архітектурні точки зору і методи їх інтеграції.</a:t>
            </a:r>
            <a:endParaRPr sz="1050">
              <a:solidFill>
                <a:schemeClr val="dk1"/>
              </a:solidFill>
              <a:latin typeface="Times New Roman"/>
              <a:ea typeface="Times New Roman"/>
              <a:cs typeface="Times New Roman"/>
              <a:sym typeface="Times New Roman"/>
            </a:endParaRPr>
          </a:p>
          <a:p>
            <a:pPr indent="45720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За способом використання. </a:t>
            </a:r>
            <a:r>
              <a:rPr i="1" lang="uk" sz="1050">
                <a:solidFill>
                  <a:schemeClr val="dk1"/>
                </a:solidFill>
                <a:latin typeface="Times New Roman"/>
                <a:ea typeface="Times New Roman"/>
                <a:cs typeface="Times New Roman"/>
                <a:sym typeface="Times New Roman"/>
              </a:rPr>
              <a:t>Фреймворки, використовувані за принципом білого ящика</a:t>
            </a:r>
            <a:r>
              <a:rPr lang="uk" sz="1050">
                <a:solidFill>
                  <a:schemeClr val="dk1"/>
                </a:solidFill>
                <a:latin typeface="Times New Roman"/>
                <a:ea typeface="Times New Roman"/>
                <a:cs typeface="Times New Roman"/>
                <a:sym typeface="Times New Roman"/>
              </a:rPr>
              <a:t>:</a:t>
            </a:r>
            <a:r>
              <a:rPr i="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механізмами формування основних елементів додатка тут виступають методи спадковості та динамічного зв'язування; такі фреймворки визначаються через інтерфейси об'єктів, які додаються в систему; для роботи з ними потрібна детальна інформація про класи, які потрібно розширити. </a:t>
            </a:r>
            <a:r>
              <a:rPr i="1" lang="uk" sz="1050">
                <a:solidFill>
                  <a:schemeClr val="dk1"/>
                </a:solidFill>
                <a:latin typeface="Times New Roman"/>
                <a:ea typeface="Times New Roman"/>
                <a:cs typeface="Times New Roman"/>
                <a:sym typeface="Times New Roman"/>
              </a:rPr>
              <a:t>Фреймворки, які функціонують за принципом чорного ящика</a:t>
            </a:r>
            <a:r>
              <a:rPr lang="uk" sz="1050">
                <a:solidFill>
                  <a:schemeClr val="dk1"/>
                </a:solidFill>
                <a:latin typeface="Times New Roman"/>
                <a:ea typeface="Times New Roman"/>
                <a:cs typeface="Times New Roman"/>
                <a:sym typeface="Times New Roman"/>
              </a:rPr>
              <a:t> (або фреймворки, керовані даними): основними механізмами формування додатків тут виступають композиція і параметризація, при цьому функціональність забезпечується додаванням додаткових компонентів. На практиці застосовують підхід </a:t>
            </a:r>
            <a:r>
              <a:rPr i="1" lang="uk" sz="1050">
                <a:solidFill>
                  <a:schemeClr val="dk1"/>
                </a:solidFill>
                <a:latin typeface="Times New Roman"/>
                <a:ea typeface="Times New Roman"/>
                <a:cs typeface="Times New Roman"/>
                <a:sym typeface="Times New Roman"/>
              </a:rPr>
              <a:t>сірого ящика</a:t>
            </a:r>
            <a:r>
              <a:rPr lang="uk" sz="1050">
                <a:solidFill>
                  <a:schemeClr val="dk1"/>
                </a:solidFill>
                <a:latin typeface="Times New Roman"/>
                <a:ea typeface="Times New Roman"/>
                <a:cs typeface="Times New Roman"/>
                <a:sym typeface="Times New Roman"/>
              </a:rPr>
              <a:t>, що є комбінацією обох підходів.</a:t>
            </a:r>
            <a:endParaRPr sz="1050">
              <a:solidFill>
                <a:schemeClr val="dk1"/>
              </a:solidFill>
              <a:latin typeface="Times New Roman"/>
              <a:ea typeface="Times New Roman"/>
              <a:cs typeface="Times New Roman"/>
              <a:sym typeface="Times New Roman"/>
            </a:endParaRPr>
          </a:p>
          <a:p>
            <a:pPr indent="45720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За </a:t>
            </a:r>
            <a:r>
              <a:rPr lang="uk" sz="1050">
                <a:solidFill>
                  <a:schemeClr val="dk1"/>
                </a:solidFill>
                <a:latin typeface="Times New Roman"/>
                <a:ea typeface="Times New Roman"/>
                <a:cs typeface="Times New Roman"/>
                <a:sym typeface="Times New Roman"/>
              </a:rPr>
              <a:t>масштабом</a:t>
            </a:r>
            <a:r>
              <a:rPr lang="uk" sz="1050">
                <a:solidFill>
                  <a:schemeClr val="dk1"/>
                </a:solidFill>
                <a:latin typeface="Times New Roman"/>
                <a:ea typeface="Times New Roman"/>
                <a:cs typeface="Times New Roman"/>
                <a:sym typeface="Times New Roman"/>
              </a:rPr>
              <a:t> використання. </a:t>
            </a:r>
            <a:r>
              <a:rPr i="1" lang="uk" sz="1050">
                <a:solidFill>
                  <a:schemeClr val="dk1"/>
                </a:solidFill>
                <a:latin typeface="Times New Roman"/>
                <a:ea typeface="Times New Roman"/>
                <a:cs typeface="Times New Roman"/>
                <a:sym typeface="Times New Roman"/>
              </a:rPr>
              <a:t>Фреймворки рівня застосунків </a:t>
            </a:r>
            <a:r>
              <a:rPr lang="uk" sz="1050">
                <a:solidFill>
                  <a:schemeClr val="dk1"/>
                </a:solidFill>
                <a:latin typeface="Times New Roman"/>
                <a:ea typeface="Times New Roman"/>
                <a:cs typeface="Times New Roman"/>
                <a:sym typeface="Times New Roman"/>
              </a:rPr>
              <a:t>подають функціонал по реалізації типових застосувань (GUI, бази даних тощо). </a:t>
            </a:r>
            <a:r>
              <a:rPr i="1" lang="uk" sz="1050">
                <a:solidFill>
                  <a:schemeClr val="dk1"/>
                </a:solidFill>
                <a:latin typeface="Times New Roman"/>
                <a:ea typeface="Times New Roman"/>
                <a:cs typeface="Times New Roman"/>
                <a:sym typeface="Times New Roman"/>
              </a:rPr>
              <a:t>Фреймворки рівня домена</a:t>
            </a:r>
            <a:r>
              <a:rPr lang="uk" sz="1050">
                <a:solidFill>
                  <a:schemeClr val="dk1"/>
                </a:solidFill>
                <a:latin typeface="Times New Roman"/>
                <a:ea typeface="Times New Roman"/>
                <a:cs typeface="Times New Roman"/>
                <a:sym typeface="Times New Roman"/>
              </a:rPr>
              <a:t> застосовуються для створення додатків в певній предметній області. </a:t>
            </a:r>
            <a:r>
              <a:rPr i="1" lang="uk" sz="1050">
                <a:solidFill>
                  <a:schemeClr val="dk1"/>
                </a:solidFill>
                <a:latin typeface="Times New Roman"/>
                <a:ea typeface="Times New Roman"/>
                <a:cs typeface="Times New Roman"/>
                <a:sym typeface="Times New Roman"/>
              </a:rPr>
              <a:t>Допоміжні фреймворки</a:t>
            </a:r>
            <a:r>
              <a:rPr lang="uk" sz="1050">
                <a:solidFill>
                  <a:schemeClr val="dk1"/>
                </a:solidFill>
                <a:latin typeface="Times New Roman"/>
                <a:ea typeface="Times New Roman"/>
                <a:cs typeface="Times New Roman"/>
                <a:sym typeface="Times New Roman"/>
              </a:rPr>
              <a:t> (Support Frameworks) застосовуються для вирішення конкретних завдань. У світі існує велика кількість різних фреймворків. В якості прикладів нрозглянемо такі два найбільш відомих: фреймворки Захмана, TOGAF.</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a:p>
            <a:pPr indent="-295275" lvl="0" marL="457200" rtl="0" algn="l">
              <a:spcBef>
                <a:spcPts val="0"/>
              </a:spcBef>
              <a:spcAft>
                <a:spcPts val="0"/>
              </a:spcAft>
              <a:buClr>
                <a:schemeClr val="dk1"/>
              </a:buClr>
              <a:buSzPts val="1050"/>
              <a:buFont typeface="Times New Roman"/>
              <a:buChar char="-"/>
            </a:pPr>
            <a:r>
              <a:rPr lang="uk" sz="1050" u="sng">
                <a:solidFill>
                  <a:schemeClr val="hlink"/>
                </a:solidFill>
                <a:latin typeface="Times New Roman"/>
                <a:ea typeface="Times New Roman"/>
                <a:cs typeface="Times New Roman"/>
                <a:sym typeface="Times New Roman"/>
                <a:hlinkClick r:id="rId3"/>
              </a:rPr>
              <a:t>https://www.opengroup.org/togaf</a:t>
            </a:r>
            <a:r>
              <a:rPr lang="uk" sz="1050">
                <a:solidFill>
                  <a:schemeClr val="dk1"/>
                </a:solidFill>
                <a:latin typeface="Times New Roman"/>
                <a:ea typeface="Times New Roman"/>
                <a:cs typeface="Times New Roman"/>
                <a:sym typeface="Times New Roman"/>
              </a:rPr>
              <a:t> </a:t>
            </a:r>
            <a:endParaRPr sz="1050">
              <a:solidFill>
                <a:schemeClr val="dk1"/>
              </a:solidFill>
              <a:latin typeface="Times New Roman"/>
              <a:ea typeface="Times New Roman"/>
              <a:cs typeface="Times New Roman"/>
              <a:sym typeface="Times New Roman"/>
            </a:endParaRPr>
          </a:p>
          <a:p>
            <a:pPr indent="-295275" lvl="0" marL="457200" rtl="0" algn="l">
              <a:spcBef>
                <a:spcPts val="0"/>
              </a:spcBef>
              <a:spcAft>
                <a:spcPts val="0"/>
              </a:spcAft>
              <a:buClr>
                <a:schemeClr val="dk1"/>
              </a:buClr>
              <a:buSzPts val="1050"/>
              <a:buFont typeface="Times New Roman"/>
              <a:buChar char="-"/>
            </a:pPr>
            <a:r>
              <a:rPr lang="uk" sz="1050" u="sng">
                <a:solidFill>
                  <a:schemeClr val="hlink"/>
                </a:solidFill>
                <a:latin typeface="Times New Roman"/>
                <a:ea typeface="Times New Roman"/>
                <a:cs typeface="Times New Roman"/>
                <a:sym typeface="Times New Roman"/>
                <a:hlinkClick r:id="rId4"/>
              </a:rPr>
              <a:t>https://www.leanix.net/en/wiki/ea/zachman-framework</a:t>
            </a:r>
            <a:r>
              <a:rPr lang="uk" sz="1050">
                <a:solidFill>
                  <a:schemeClr val="dk1"/>
                </a:solidFill>
                <a:latin typeface="Times New Roman"/>
                <a:ea typeface="Times New Roman"/>
                <a:cs typeface="Times New Roman"/>
                <a:sym typeface="Times New Roman"/>
              </a:rPr>
              <a:t>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type="title"/>
          </p:nvPr>
        </p:nvSpPr>
        <p:spPr>
          <a:xfrm>
            <a:off x="0" y="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uk" sz="1050">
                <a:latin typeface="Times New Roman"/>
                <a:ea typeface="Times New Roman"/>
                <a:cs typeface="Times New Roman"/>
                <a:sym typeface="Times New Roman"/>
              </a:rPr>
              <a:t>Інтеграція інформаційних систем</a:t>
            </a:r>
            <a:endParaRPr/>
          </a:p>
        </p:txBody>
      </p:sp>
      <p:sp>
        <p:nvSpPr>
          <p:cNvPr id="138" name="Google Shape;138;p26"/>
          <p:cNvSpPr txBox="1"/>
          <p:nvPr>
            <p:ph idx="1" type="body"/>
          </p:nvPr>
        </p:nvSpPr>
        <p:spPr>
          <a:xfrm>
            <a:off x="0" y="461600"/>
            <a:ext cx="3495000" cy="46380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Під терміном «</a:t>
            </a:r>
            <a:r>
              <a:rPr i="1" lang="uk" sz="1050">
                <a:solidFill>
                  <a:schemeClr val="dk1"/>
                </a:solidFill>
                <a:latin typeface="Times New Roman"/>
                <a:ea typeface="Times New Roman"/>
                <a:cs typeface="Times New Roman"/>
                <a:sym typeface="Times New Roman"/>
              </a:rPr>
              <a:t>інтеграція</a:t>
            </a:r>
            <a:r>
              <a:rPr lang="uk" sz="1050">
                <a:solidFill>
                  <a:schemeClr val="dk1"/>
                </a:solidFill>
                <a:latin typeface="Times New Roman"/>
                <a:ea typeface="Times New Roman"/>
                <a:cs typeface="Times New Roman"/>
                <a:sym typeface="Times New Roman"/>
              </a:rPr>
              <a:t>» можна розуміти об'єднання ІС, застосунків,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різних компаній або людей. Виділяють зовнішню та внутрішню інтеграцію:</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i="1" lang="uk" sz="1050">
                <a:solidFill>
                  <a:schemeClr val="dk1"/>
                </a:solidFill>
                <a:latin typeface="Times New Roman"/>
                <a:ea typeface="Times New Roman"/>
                <a:cs typeface="Times New Roman"/>
                <a:sym typeface="Times New Roman"/>
              </a:rPr>
              <a:t>внутрішня</a:t>
            </a:r>
            <a:r>
              <a:rPr lang="uk" sz="1050">
                <a:solidFill>
                  <a:schemeClr val="dk1"/>
                </a:solidFill>
                <a:latin typeface="Times New Roman"/>
                <a:ea typeface="Times New Roman"/>
                <a:cs typeface="Times New Roman"/>
                <a:sym typeface="Times New Roman"/>
              </a:rPr>
              <a:t> передбачає об'єднання різних корпоративних застосувань в одній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організації, </a:t>
            </a:r>
            <a:r>
              <a:rPr i="1" lang="uk" sz="1050">
                <a:solidFill>
                  <a:schemeClr val="dk1"/>
                </a:solidFill>
                <a:latin typeface="Times New Roman"/>
                <a:ea typeface="Times New Roman"/>
                <a:cs typeface="Times New Roman"/>
                <a:sym typeface="Times New Roman"/>
              </a:rPr>
              <a:t>зовнішня </a:t>
            </a:r>
            <a:r>
              <a:rPr lang="uk" sz="1050">
                <a:solidFill>
                  <a:schemeClr val="dk1"/>
                </a:solidFill>
                <a:latin typeface="Times New Roman"/>
                <a:ea typeface="Times New Roman"/>
                <a:cs typeface="Times New Roman"/>
                <a:sym typeface="Times New Roman"/>
              </a:rPr>
              <a:t>– об'єднання ІС різних організацій.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Існують такі основні типові інтеграційні підходи: 1) «інтеграція на рівні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даних; 2) інтеграція на рівні бізнес–функцій і бізнес–об'єктів; 3) інтеграція на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рівні бізнес–процесів; 4) портали».</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Інтеграція на рівні даних</a:t>
            </a:r>
            <a:r>
              <a:rPr lang="uk" sz="1050">
                <a:solidFill>
                  <a:schemeClr val="dk1"/>
                </a:solidFill>
                <a:latin typeface="Times New Roman"/>
                <a:ea typeface="Times New Roman"/>
                <a:cs typeface="Times New Roman"/>
                <a:sym typeface="Times New Roman"/>
              </a:rPr>
              <a:t> передбачає наявність в системах баз даних,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для роботи з якими необхідно розробити єдиний програмний інтерфейс. До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основних технологічних рішень цього підходу відносять: системи реплікації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даних; обласні бази даних; використання API для доступу до EPR– систем.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i="1" lang="uk" sz="1050">
                <a:solidFill>
                  <a:schemeClr val="dk1"/>
                </a:solidFill>
                <a:latin typeface="Times New Roman"/>
                <a:ea typeface="Times New Roman"/>
                <a:cs typeface="Times New Roman"/>
                <a:sym typeface="Times New Roman"/>
              </a:rPr>
              <a:t>Реплікація</a:t>
            </a:r>
            <a:r>
              <a:rPr lang="uk" sz="1050">
                <a:solidFill>
                  <a:schemeClr val="dk1"/>
                </a:solidFill>
                <a:latin typeface="Times New Roman"/>
                <a:ea typeface="Times New Roman"/>
                <a:cs typeface="Times New Roman"/>
                <a:sym typeface="Times New Roman"/>
              </a:rPr>
              <a:t> є процесом синхронізації даних між різними джерелами.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Необхідність в цьому виникає у момент зміни блоку інформації в розподілених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системах зберігання, щоб гарантувати коректність і несуперечність даних,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використовуваних в усіх модулях або додатках інформаційної системи.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Зазвичай функції реплікації покладають на проміжне ПЗ.</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i="1" lang="uk" sz="1050">
                <a:solidFill>
                  <a:schemeClr val="dk1"/>
                </a:solidFill>
                <a:latin typeface="Times New Roman"/>
                <a:ea typeface="Times New Roman"/>
                <a:cs typeface="Times New Roman"/>
                <a:sym typeface="Times New Roman"/>
              </a:rPr>
              <a:t>Обласні (федеративні) бази даних</a:t>
            </a:r>
            <a:r>
              <a:rPr lang="uk" sz="1050">
                <a:solidFill>
                  <a:schemeClr val="dk1"/>
                </a:solidFill>
                <a:latin typeface="Times New Roman"/>
                <a:ea typeface="Times New Roman"/>
                <a:cs typeface="Times New Roman"/>
                <a:sym typeface="Times New Roman"/>
              </a:rPr>
              <a:t> надають єдиний інтерфейс до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розподілених даних. Це забезпечує інтеграцію множини автономних даних, які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можуть бути фізично розташовані на різних пристроях в мережі. Такі бази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даних прийнято називати </a:t>
            </a:r>
            <a:r>
              <a:rPr i="1" lang="uk" sz="1050">
                <a:solidFill>
                  <a:schemeClr val="dk1"/>
                </a:solidFill>
                <a:latin typeface="Times New Roman"/>
                <a:ea typeface="Times New Roman"/>
                <a:cs typeface="Times New Roman"/>
                <a:sym typeface="Times New Roman"/>
              </a:rPr>
              <a:t>віртуальними</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i="1" lang="uk" sz="1050">
                <a:solidFill>
                  <a:schemeClr val="dk1"/>
                </a:solidFill>
                <a:latin typeface="Times New Roman"/>
                <a:ea typeface="Times New Roman"/>
                <a:cs typeface="Times New Roman"/>
                <a:sym typeface="Times New Roman"/>
              </a:rPr>
              <a:t>Використання API для доступу до ERP–систем</a:t>
            </a:r>
            <a:r>
              <a:rPr lang="uk" sz="1050">
                <a:solidFill>
                  <a:schemeClr val="dk1"/>
                </a:solidFill>
                <a:latin typeface="Times New Roman"/>
                <a:ea typeface="Times New Roman"/>
                <a:cs typeface="Times New Roman"/>
                <a:sym typeface="Times New Roman"/>
              </a:rPr>
              <a:t> покликано спростити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механізми обміну інформацією між призначеними для користувача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застосунками і програмним забезпеченням, призначеним для управління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функціонуванням виробничих ІС (ERP).</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Інтеграція на рівні бізнес–функцій і бізнес об'єктів</a:t>
            </a:r>
            <a:r>
              <a:rPr lang="uk" sz="1050">
                <a:solidFill>
                  <a:schemeClr val="dk1"/>
                </a:solidFill>
                <a:latin typeface="Times New Roman"/>
                <a:ea typeface="Times New Roman"/>
                <a:cs typeface="Times New Roman"/>
                <a:sym typeface="Times New Roman"/>
              </a:rPr>
              <a:t> передбачає</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реалізацію спільно використовуваних служб (сервісів). Служба може бути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набором функцій, який використовується в декількох застосунках. Цей набір</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служб і буде бізнес–функціями. При використанні сервісно–орієнтованої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архітектури бізнес–функції можна розглядати як бізнес–сервіси, а при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компонентному підході – як бізнес–об'єкти (бізнес–компоненти).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Інтеграція на рівні бізнес–процесів</a:t>
            </a:r>
            <a:r>
              <a:rPr lang="uk" sz="1050">
                <a:solidFill>
                  <a:schemeClr val="dk1"/>
                </a:solidFill>
                <a:latin typeface="Times New Roman"/>
                <a:ea typeface="Times New Roman"/>
                <a:cs typeface="Times New Roman"/>
                <a:sym typeface="Times New Roman"/>
              </a:rPr>
              <a:t> розрізняється залежно від рівня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інтеграції. При внутрішній інтеграції взаємодіє велика кількість сервісів, а при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зовнішній інтеграції – в основному два. Бізнес–процеси функціонують над</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виділеними службами, для управління якими існує спеціальна мова, що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інтерпретується.</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4. </a:t>
            </a:r>
            <a:r>
              <a:rPr i="1" lang="uk" sz="1050">
                <a:solidFill>
                  <a:schemeClr val="dk1"/>
                </a:solidFill>
                <a:latin typeface="Times New Roman"/>
                <a:ea typeface="Times New Roman"/>
                <a:cs typeface="Times New Roman"/>
                <a:sym typeface="Times New Roman"/>
              </a:rPr>
              <a:t>Портали</a:t>
            </a:r>
            <a:r>
              <a:rPr lang="uk" sz="1050">
                <a:solidFill>
                  <a:schemeClr val="dk1"/>
                </a:solidFill>
                <a:latin typeface="Times New Roman"/>
                <a:ea typeface="Times New Roman"/>
                <a:cs typeface="Times New Roman"/>
                <a:sym typeface="Times New Roman"/>
              </a:rPr>
              <a:t> можна вважати графічними інтерфейсами бізнес–процесів,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оскільки вони призначені для персоніфікованого доступу до інформації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консолідації даних з декількох джерел.</a:t>
            </a:r>
            <a:endParaRPr/>
          </a:p>
        </p:txBody>
      </p:sp>
      <p:sp>
        <p:nvSpPr>
          <p:cNvPr id="139" name="Google Shape;139;p26"/>
          <p:cNvSpPr txBox="1"/>
          <p:nvPr>
            <p:ph idx="1" type="body"/>
          </p:nvPr>
        </p:nvSpPr>
        <p:spPr>
          <a:xfrm>
            <a:off x="3691300" y="402975"/>
            <a:ext cx="3495000" cy="46380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Головним призначенням процесу інтеграції</a:t>
            </a:r>
            <a:r>
              <a:rPr lang="uk" sz="1050">
                <a:solidFill>
                  <a:schemeClr val="dk1"/>
                </a:solidFill>
                <a:latin typeface="Times New Roman"/>
                <a:ea typeface="Times New Roman"/>
                <a:cs typeface="Times New Roman"/>
                <a:sym typeface="Times New Roman"/>
              </a:rPr>
              <a:t> є об'єднання функцій додатків або модулів для надання нової функціональності. При інтеграції додатків можна виділити два основні типи завдань: завдання інтеграції 1) корпоративних застосунків; 2) додатків з різних ІС. Для вирішення завдань першого типу застосовують системи EAI, які іноді називаються A2A (Application – to – Application Integration), а для вирішення завдань другого типу застосовуються системи B2B (Business – to – Business Integration). У деяких випадках складно визначити різницю між інтеграцією A2A і B2B, оскільки складність деяких рішень усередині ІС може перевищувати складність рішень для їх спільного функціонування. Існують три альтернативні топології інтеграції: 1) точка–точка (Point – to</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Point); 2) шлюз (hub – and – spoke); 3) шина (Bus).</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У топології «точка–точка» усі об'єкти мають прямі зв'язки один з одним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(рис. 3.8, </a:t>
            </a:r>
            <a:r>
              <a:rPr i="1" lang="uk" sz="1050">
                <a:solidFill>
                  <a:schemeClr val="dk1"/>
                </a:solidFill>
                <a:latin typeface="Times New Roman"/>
                <a:ea typeface="Times New Roman"/>
                <a:cs typeface="Times New Roman"/>
                <a:sym typeface="Times New Roman"/>
              </a:rPr>
              <a:t>а</a:t>
            </a:r>
            <a:r>
              <a:rPr lang="uk" sz="1050">
                <a:solidFill>
                  <a:schemeClr val="dk1"/>
                </a:solidFill>
                <a:latin typeface="Times New Roman"/>
                <a:ea typeface="Times New Roman"/>
                <a:cs typeface="Times New Roman"/>
                <a:sym typeface="Times New Roman"/>
              </a:rPr>
              <a:t>). Кожен зв'язок можна реалізувати будь–яким способом. Варіанти реалізації залежать від вимог і характеристик взаємодії між об'єктами. До </a:t>
            </a:r>
            <a:r>
              <a:rPr i="1" lang="uk" sz="1050">
                <a:solidFill>
                  <a:schemeClr val="dk1"/>
                </a:solidFill>
                <a:latin typeface="Times New Roman"/>
                <a:ea typeface="Times New Roman"/>
                <a:cs typeface="Times New Roman"/>
                <a:sym typeface="Times New Roman"/>
              </a:rPr>
              <a:t>недоліків топології</a:t>
            </a:r>
            <a:r>
              <a:rPr lang="uk" sz="1050">
                <a:solidFill>
                  <a:schemeClr val="dk1"/>
                </a:solidFill>
                <a:latin typeface="Times New Roman"/>
                <a:ea typeface="Times New Roman"/>
                <a:cs typeface="Times New Roman"/>
                <a:sym typeface="Times New Roman"/>
              </a:rPr>
              <a:t> можна віднести такі характеристики: недостатня гнучкість; складність підтримки численних з'єднань «точка–точка»; зміни одного об'єкту впливають на об'єкти, що залишилися; логіка маршрутизації часто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програмується в коді об'єктів; відсутність загальної моделі безпеки;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використання різних API; низька надійність; складність створення фреймворків і підтримки асинхронної взаємодії.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Для скорочення числа використовуваних інтерфейсів слід використати топологію із загальним шлюзом (рис. 3.8, </a:t>
            </a:r>
            <a:r>
              <a:rPr i="1" lang="uk" sz="1050">
                <a:solidFill>
                  <a:schemeClr val="dk1"/>
                </a:solidFill>
                <a:latin typeface="Times New Roman"/>
                <a:ea typeface="Times New Roman"/>
                <a:cs typeface="Times New Roman"/>
                <a:sym typeface="Times New Roman"/>
              </a:rPr>
              <a:t>б</a:t>
            </a:r>
            <a:r>
              <a:rPr lang="uk" sz="1050">
                <a:solidFill>
                  <a:schemeClr val="dk1"/>
                </a:solidFill>
                <a:latin typeface="Times New Roman"/>
                <a:ea typeface="Times New Roman"/>
                <a:cs typeface="Times New Roman"/>
                <a:sym typeface="Times New Roman"/>
              </a:rPr>
              <a:t>) або топологію із загальною шиною (рис. 3.8, </a:t>
            </a:r>
            <a:r>
              <a:rPr i="1" lang="uk" sz="1050">
                <a:solidFill>
                  <a:schemeClr val="dk1"/>
                </a:solidFill>
                <a:latin typeface="Times New Roman"/>
                <a:ea typeface="Times New Roman"/>
                <a:cs typeface="Times New Roman"/>
                <a:sym typeface="Times New Roman"/>
              </a:rPr>
              <a:t>в</a:t>
            </a:r>
            <a:r>
              <a:rPr lang="uk" sz="1050">
                <a:solidFill>
                  <a:schemeClr val="dk1"/>
                </a:solidFill>
                <a:latin typeface="Times New Roman"/>
                <a:ea typeface="Times New Roman"/>
                <a:cs typeface="Times New Roman"/>
                <a:sym typeface="Times New Roman"/>
              </a:rPr>
              <a:t>). Такі моделі інтеграції реалізуються на рівні проміжного ПЗ. Наступним кроком в розробці інтеграційної архітектури можна вважати появу корпоративної сервісної шини (Enterprise Service Bus – ESB).</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p:txBody>
      </p:sp>
      <p:pic>
        <p:nvPicPr>
          <p:cNvPr id="140" name="Google Shape;140;p26"/>
          <p:cNvPicPr preferRelativeResize="0"/>
          <p:nvPr/>
        </p:nvPicPr>
        <p:blipFill>
          <a:blip r:embed="rId3">
            <a:alphaModFix/>
          </a:blip>
          <a:stretch>
            <a:fillRect/>
          </a:stretch>
        </p:blipFill>
        <p:spPr>
          <a:xfrm>
            <a:off x="7186300" y="1589950"/>
            <a:ext cx="1909526" cy="8933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62600" y="153900"/>
            <a:ext cx="4817100" cy="48357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Ряд авторів розглядає </a:t>
            </a:r>
            <a:r>
              <a:rPr i="1" lang="uk" sz="1050">
                <a:solidFill>
                  <a:schemeClr val="dk1"/>
                </a:solidFill>
                <a:latin typeface="Times New Roman"/>
                <a:ea typeface="Times New Roman"/>
                <a:cs typeface="Times New Roman"/>
                <a:sym typeface="Times New Roman"/>
              </a:rPr>
              <a:t>системи </a:t>
            </a:r>
            <a:r>
              <a:rPr lang="uk" sz="1050">
                <a:solidFill>
                  <a:schemeClr val="dk1"/>
                </a:solidFill>
                <a:latin typeface="Times New Roman"/>
                <a:ea typeface="Times New Roman"/>
                <a:cs typeface="Times New Roman"/>
                <a:sym typeface="Times New Roman"/>
              </a:rPr>
              <a:t>ESB, як наступний ступінь розвитку EAI.</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Проте є такі відмінності: EAI – централізована архітектура з обміном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інформації через хаб (брокер), а ESB – шинна архітектура, яка може бути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реалізована у вигляді декількох розподілених систем; вона орієнтована на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використання відкритих стандартів. Ці дві відмінності демонструють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можливість використання ESB як інтеграційної платформи, що дозволяє</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використати різні механізми.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ESB дозволяє проводити як внутрішню, так і зовнішню інтеграції, і є</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шиною, працюючою як слабко–зв’язна система, керована подіями. Концепції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сервісно–орієнтованої архітектури (СОА) і ESB сильно пов'язані. ESB</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підтримує принцип реалізації СОА: розділення служби подання та її реалізації.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i="1" lang="uk" sz="1050">
                <a:solidFill>
                  <a:schemeClr val="dk1"/>
                </a:solidFill>
                <a:latin typeface="Times New Roman"/>
                <a:ea typeface="Times New Roman"/>
                <a:cs typeface="Times New Roman"/>
                <a:sym typeface="Times New Roman"/>
              </a:rPr>
              <a:t>Функції </a:t>
            </a:r>
            <a:r>
              <a:rPr lang="uk" sz="1050">
                <a:solidFill>
                  <a:schemeClr val="dk1"/>
                </a:solidFill>
                <a:latin typeface="Times New Roman"/>
                <a:ea typeface="Times New Roman"/>
                <a:cs typeface="Times New Roman"/>
                <a:sym typeface="Times New Roman"/>
              </a:rPr>
              <a:t>ESB: надання інтерфейсів взаємодії; відправка і маршрутизація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повідомлень; перетворення даних; реакція на події; управління політиками;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віртуалізація.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i="1" lang="uk" sz="1050">
                <a:solidFill>
                  <a:schemeClr val="dk1"/>
                </a:solidFill>
                <a:latin typeface="Times New Roman"/>
                <a:ea typeface="Times New Roman"/>
                <a:cs typeface="Times New Roman"/>
                <a:sym typeface="Times New Roman"/>
              </a:rPr>
              <a:t>Функції </a:t>
            </a:r>
            <a:r>
              <a:rPr lang="uk" sz="1050">
                <a:solidFill>
                  <a:schemeClr val="dk1"/>
                </a:solidFill>
                <a:latin typeface="Times New Roman"/>
                <a:ea typeface="Times New Roman"/>
                <a:cs typeface="Times New Roman"/>
                <a:sym typeface="Times New Roman"/>
              </a:rPr>
              <a:t>ESB: надання інтерфейсів взаємодії; відправка і маршрутизація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повідомлень; перетворення даних; реакція на події; управління політиками;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віртуалізація. На підставі функцій ESB можна сформувати типовий </a:t>
            </a:r>
            <a:r>
              <a:rPr i="1" lang="uk" sz="1050">
                <a:solidFill>
                  <a:schemeClr val="dk1"/>
                </a:solidFill>
                <a:latin typeface="Times New Roman"/>
                <a:ea typeface="Times New Roman"/>
                <a:cs typeface="Times New Roman"/>
                <a:sym typeface="Times New Roman"/>
              </a:rPr>
              <a:t>список</a:t>
            </a:r>
            <a:endParaRPr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i="1" lang="uk" sz="1050">
                <a:solidFill>
                  <a:schemeClr val="dk1"/>
                </a:solidFill>
                <a:latin typeface="Times New Roman"/>
                <a:ea typeface="Times New Roman"/>
                <a:cs typeface="Times New Roman"/>
                <a:sym typeface="Times New Roman"/>
              </a:rPr>
              <a:t>вимог, які пред'являють користувачі</a:t>
            </a:r>
            <a:r>
              <a:rPr lang="uk" sz="1050">
                <a:solidFill>
                  <a:schemeClr val="dk1"/>
                </a:solidFill>
                <a:latin typeface="Times New Roman"/>
                <a:ea typeface="Times New Roman"/>
                <a:cs typeface="Times New Roman"/>
                <a:sym typeface="Times New Roman"/>
              </a:rPr>
              <a:t>: велика пропускна спроможність;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підтримка декількох стилів інтеграції; забезпечення можливості додаткам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працювати з сервісами як безпосередньо, так і через адаптери.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ESB є, по суті, логічним компонентом архітектури, що приводить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інтеграційну інфраструктуру у відповідність принципу СОА. Архітектурою,</a:t>
            </a:r>
            <a:r>
              <a:rPr lang="uk" sz="850">
                <a:solidFill>
                  <a:schemeClr val="dk1"/>
                </a:solidFill>
                <a:latin typeface="Times New Roman"/>
                <a:ea typeface="Times New Roman"/>
                <a:cs typeface="Times New Roman"/>
                <a:sym typeface="Times New Roman"/>
              </a:rPr>
              <a:t>115</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побудованою за принципом ESB, складніше управляти, але вона гнучкіша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масштабована (впровадження СОА не потребує змін в усіх елементах системи,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внаслідок чого зможе відбуватися поетапно). Можна подати ESB у вигляді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п'ятирівневої структури: 1) рівень сполучення (адаптери та інтерфейси);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2) транспортна підсистема; 3) рівень реалізації бізнес–логіки; 4) рівень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управління бізнес–процесами; 5) рівень бізнес–управління.</a:t>
            </a:r>
            <a:endParaRPr/>
          </a:p>
        </p:txBody>
      </p:sp>
      <p:sp>
        <p:nvSpPr>
          <p:cNvPr id="146" name="Google Shape;146;p27"/>
          <p:cNvSpPr txBox="1"/>
          <p:nvPr>
            <p:ph idx="1" type="body"/>
          </p:nvPr>
        </p:nvSpPr>
        <p:spPr>
          <a:xfrm>
            <a:off x="4623300" y="153900"/>
            <a:ext cx="4817100" cy="4835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Рівень сполучення</a:t>
            </a:r>
            <a:r>
              <a:rPr lang="uk" sz="1050">
                <a:solidFill>
                  <a:schemeClr val="dk1"/>
                </a:solidFill>
                <a:latin typeface="Times New Roman"/>
                <a:ea typeface="Times New Roman"/>
                <a:cs typeface="Times New Roman"/>
                <a:sym typeface="Times New Roman"/>
              </a:rPr>
              <a:t> покликаний вирішувати проблему використання різних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інтерфейсів. На цьому рівні функціонують адаптери, які відстежують події 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додатках і в інтеграційній підсистемі, і забезпечують перетворення передаваних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об'єктів при взаємодії з транспортною підсистемою. Окрім заздалегідь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створених адаптерів інтеграційної платформи існує можливість використати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адаптери, створені самостійно. </a:t>
            </a:r>
            <a:r>
              <a:rPr i="1" lang="uk" sz="1050">
                <a:solidFill>
                  <a:schemeClr val="dk1"/>
                </a:solidFill>
                <a:latin typeface="Times New Roman"/>
                <a:ea typeface="Times New Roman"/>
                <a:cs typeface="Times New Roman"/>
                <a:sym typeface="Times New Roman"/>
              </a:rPr>
              <a:t>Адаптери</a:t>
            </a:r>
            <a:r>
              <a:rPr lang="uk" sz="1050">
                <a:solidFill>
                  <a:schemeClr val="dk1"/>
                </a:solidFill>
                <a:latin typeface="Times New Roman"/>
                <a:ea typeface="Times New Roman"/>
                <a:cs typeface="Times New Roman"/>
                <a:sym typeface="Times New Roman"/>
              </a:rPr>
              <a:t> можна розділити на дві категорії: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технологічні (застосовуються для інтеграції технологічних компонент, за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відсутності у них API), 2) адаптери для додатків (застосовуються для інтеграції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з конкретним застосунком).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Транспортна підсистема</a:t>
            </a:r>
            <a:r>
              <a:rPr lang="uk" sz="1050">
                <a:solidFill>
                  <a:schemeClr val="dk1"/>
                </a:solidFill>
                <a:latin typeface="Times New Roman"/>
                <a:ea typeface="Times New Roman"/>
                <a:cs typeface="Times New Roman"/>
                <a:sym typeface="Times New Roman"/>
              </a:rPr>
              <a:t> надає можливість асинхронної взаємодії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інтегрованим застосункам. Цей рівень відповідає також за управління і безпеку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інформації, може виконувати маршрутизацію повідомлень та їх обробку.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Рівень реалізації бізнес–логіки</a:t>
            </a:r>
            <a:r>
              <a:rPr lang="uk" sz="1050">
                <a:solidFill>
                  <a:schemeClr val="dk1"/>
                </a:solidFill>
                <a:latin typeface="Times New Roman"/>
                <a:ea typeface="Times New Roman"/>
                <a:cs typeface="Times New Roman"/>
                <a:sym typeface="Times New Roman"/>
              </a:rPr>
              <a:t> надає функції для трансформації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маршрутизації повідомлень. На цьому рівні функціонують брокери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повідомлень, які обмінюються повідомленнями через транспортну підсистему.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Брокер повідомлень може виконувати такі функції: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Прийняття повідомлень та їх відправка по вказаних адресах.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Перетворення форматів повідомлень.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Агрегація і фрагментація повідомлень.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4. Взаємодія з репозиторіями.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5. Вибірка даних через виклики Web–служб.</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6. Обробка помилок і подій.</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7. Маршрутизація повідомлень за адресою, змістом, темою.</a:t>
            </a:r>
            <a:endParaRPr sz="1050">
              <a:solidFill>
                <a:schemeClr val="dk1"/>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8"/>
          <p:cNvSpPr txBox="1"/>
          <p:nvPr>
            <p:ph idx="1" type="body"/>
          </p:nvPr>
        </p:nvSpPr>
        <p:spPr>
          <a:xfrm>
            <a:off x="238425" y="16335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Управління бізнес–процесами на </a:t>
            </a:r>
            <a:r>
              <a:rPr lang="uk" sz="1050">
                <a:solidFill>
                  <a:schemeClr val="dk1"/>
                </a:solidFill>
                <a:latin typeface="Times New Roman"/>
                <a:ea typeface="Times New Roman"/>
                <a:cs typeface="Times New Roman"/>
                <a:sym typeface="Times New Roman"/>
              </a:rPr>
              <a:t>однойменному</a:t>
            </a:r>
            <a:r>
              <a:rPr lang="uk" sz="1050">
                <a:solidFill>
                  <a:schemeClr val="dk1"/>
                </a:solidFill>
                <a:latin typeface="Times New Roman"/>
                <a:ea typeface="Times New Roman"/>
                <a:cs typeface="Times New Roman"/>
                <a:sym typeface="Times New Roman"/>
              </a:rPr>
              <a:t> рівні здійснюється за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допомогою мови управління бізнес–процесами (Business Process Execution</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Language) на основі Web–сервісів. </a:t>
            </a:r>
            <a:r>
              <a:rPr i="1" lang="uk" sz="1050">
                <a:solidFill>
                  <a:schemeClr val="dk1"/>
                </a:solidFill>
                <a:latin typeface="Times New Roman"/>
                <a:ea typeface="Times New Roman"/>
                <a:cs typeface="Times New Roman"/>
                <a:sym typeface="Times New Roman"/>
              </a:rPr>
              <a:t>Рівень бізнес–управління</a:t>
            </a:r>
            <a:r>
              <a:rPr lang="uk" sz="1050">
                <a:solidFill>
                  <a:schemeClr val="dk1"/>
                </a:solidFill>
                <a:latin typeface="Times New Roman"/>
                <a:ea typeface="Times New Roman"/>
                <a:cs typeface="Times New Roman"/>
                <a:sym typeface="Times New Roman"/>
              </a:rPr>
              <a:t> є надбудовою над</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попереднім рівнем і призначений для управління бізнес–процесами в термінах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відповідної предметної області. Підхід ESB має ряд переваг і дозволяє будувати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інтеграційну архітектуру будь–якої складності. Типова структура інтеграційної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системи наведена на рис.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pic>
        <p:nvPicPr>
          <p:cNvPr id="152" name="Google Shape;152;p28"/>
          <p:cNvPicPr preferRelativeResize="0"/>
          <p:nvPr/>
        </p:nvPicPr>
        <p:blipFill>
          <a:blip r:embed="rId3">
            <a:alphaModFix/>
          </a:blip>
          <a:stretch>
            <a:fillRect/>
          </a:stretch>
        </p:blipFill>
        <p:spPr>
          <a:xfrm>
            <a:off x="5122106" y="1165000"/>
            <a:ext cx="3159424" cy="26963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Summary</a:t>
            </a:r>
            <a:endParaRPr/>
          </a:p>
        </p:txBody>
      </p:sp>
      <p:sp>
        <p:nvSpPr>
          <p:cNvPr id="158" name="Google Shape;158;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Відповідно до </a:t>
            </a:r>
            <a:r>
              <a:rPr b="1" i="1" lang="uk" sz="1050">
                <a:solidFill>
                  <a:schemeClr val="dk1"/>
                </a:solidFill>
                <a:latin typeface="Times New Roman"/>
                <a:ea typeface="Times New Roman"/>
                <a:cs typeface="Times New Roman"/>
                <a:sym typeface="Times New Roman"/>
              </a:rPr>
              <a:t>стандарту ANSI/IEEE 1471–2000, загальноприйнятим є таке визначення архітектури cистеми – це опис організації системи в термінах компонентів, їх взаємозв'язків між собою і з довкіллям, принципи управління їх розробкою і розвитком.</a:t>
            </a:r>
            <a:endParaRPr b="1"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Типові архітектури: </a:t>
            </a:r>
            <a:endParaRPr sz="1050">
              <a:solidFill>
                <a:schemeClr val="dk1"/>
              </a:solidFill>
              <a:latin typeface="Times New Roman"/>
              <a:ea typeface="Times New Roman"/>
              <a:cs typeface="Times New Roman"/>
              <a:sym typeface="Times New Roman"/>
            </a:endParaRPr>
          </a:p>
          <a:p>
            <a:pPr indent="-285273" lvl="0" marL="457200" rtl="0" algn="l">
              <a:spcBef>
                <a:spcPts val="0"/>
              </a:spcBef>
              <a:spcAft>
                <a:spcPts val="0"/>
              </a:spcAft>
              <a:buClr>
                <a:schemeClr val="dk1"/>
              </a:buClr>
              <a:buSzPct val="100000"/>
              <a:buFont typeface="Times New Roman"/>
              <a:buChar char="-"/>
            </a:pPr>
            <a:r>
              <a:rPr lang="uk" sz="1050">
                <a:solidFill>
                  <a:schemeClr val="dk1"/>
                </a:solidFill>
                <a:latin typeface="Times New Roman"/>
                <a:ea typeface="Times New Roman"/>
                <a:cs typeface="Times New Roman"/>
                <a:sym typeface="Times New Roman"/>
              </a:rPr>
              <a:t>традиційні (файл-сервер, RDBMS)</a:t>
            </a:r>
            <a:endParaRPr sz="1050">
              <a:solidFill>
                <a:schemeClr val="dk1"/>
              </a:solidFill>
              <a:latin typeface="Times New Roman"/>
              <a:ea typeface="Times New Roman"/>
              <a:cs typeface="Times New Roman"/>
              <a:sym typeface="Times New Roman"/>
            </a:endParaRPr>
          </a:p>
          <a:p>
            <a:pPr indent="-285273" lvl="0" marL="457200" rtl="0" algn="l">
              <a:spcBef>
                <a:spcPts val="0"/>
              </a:spcBef>
              <a:spcAft>
                <a:spcPts val="0"/>
              </a:spcAft>
              <a:buClr>
                <a:schemeClr val="dk1"/>
              </a:buClr>
              <a:buSzPct val="100000"/>
              <a:buFont typeface="Times New Roman"/>
              <a:buChar char="-"/>
            </a:pPr>
            <a:r>
              <a:rPr lang="uk" sz="1050">
                <a:solidFill>
                  <a:schemeClr val="dk1"/>
                </a:solidFill>
                <a:latin typeface="Times New Roman"/>
                <a:ea typeface="Times New Roman"/>
                <a:cs typeface="Times New Roman"/>
                <a:sym typeface="Times New Roman"/>
              </a:rPr>
              <a:t>корпоративні (інтернет)</a:t>
            </a:r>
            <a:endParaRPr sz="1050">
              <a:solidFill>
                <a:schemeClr val="dk1"/>
              </a:solidFill>
              <a:latin typeface="Times New Roman"/>
              <a:ea typeface="Times New Roman"/>
              <a:cs typeface="Times New Roman"/>
              <a:sym typeface="Times New Roman"/>
            </a:endParaRPr>
          </a:p>
          <a:p>
            <a:pPr indent="-285273" lvl="0" marL="457200" rtl="0" algn="l">
              <a:spcBef>
                <a:spcPts val="0"/>
              </a:spcBef>
              <a:spcAft>
                <a:spcPts val="0"/>
              </a:spcAft>
              <a:buClr>
                <a:schemeClr val="dk1"/>
              </a:buClr>
              <a:buSzPct val="100000"/>
              <a:buFont typeface="Times New Roman"/>
              <a:buChar char="-"/>
            </a:pPr>
            <a:r>
              <a:rPr lang="uk" sz="1050">
                <a:solidFill>
                  <a:schemeClr val="dk1"/>
                </a:solidFill>
                <a:latin typeface="Times New Roman"/>
                <a:ea typeface="Times New Roman"/>
                <a:cs typeface="Times New Roman"/>
                <a:sym typeface="Times New Roman"/>
              </a:rPr>
              <a:t>DataWarehouse based</a:t>
            </a:r>
            <a:endParaRPr sz="105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i="1" lang="uk" sz="1050">
                <a:solidFill>
                  <a:schemeClr val="dk1"/>
                </a:solidFill>
                <a:latin typeface="Times New Roman"/>
                <a:ea typeface="Times New Roman"/>
                <a:cs typeface="Times New Roman"/>
                <a:sym typeface="Times New Roman"/>
              </a:rPr>
              <a:t>п'ять різних підходів до проектування</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календарний підхід; 2) підхід, за основу якого взято процес управління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вимогами; 3) підхід, грунтований на процесі розробки документації; 4) підхід, 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основі якого лежить система управління якістю; 5) архітектурний підхід.</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ISO 9126, в якому також визначені і самі характеристики». Можна виділити такі три</a:t>
            </a:r>
            <a:r>
              <a:rPr i="1" lang="uk" sz="1050">
                <a:solidFill>
                  <a:schemeClr val="dk1"/>
                </a:solidFill>
                <a:latin typeface="Times New Roman"/>
                <a:ea typeface="Times New Roman"/>
                <a:cs typeface="Times New Roman"/>
                <a:sym typeface="Times New Roman"/>
              </a:rPr>
              <a:t> аспекти якості</a:t>
            </a:r>
            <a:r>
              <a:rPr lang="uk" sz="1050">
                <a:solidFill>
                  <a:schemeClr val="dk1"/>
                </a:solidFill>
                <a:latin typeface="Times New Roman"/>
                <a:ea typeface="Times New Roman"/>
                <a:cs typeface="Times New Roman"/>
                <a:sym typeface="Times New Roman"/>
              </a:rPr>
              <a:t>: 1) «внутрішня якість (характеристики ПЗ), 2) зовнішня якість (поведінкові характеристики ПЗ), 3) контекстна якість (відчуття користувачів при різних контекстах використання). Керуючись цими аспектами, стандарт ISO 9126 виділяє такі шість </a:t>
            </a:r>
            <a:r>
              <a:rPr i="1" lang="uk" sz="1050">
                <a:solidFill>
                  <a:schemeClr val="dk1"/>
                </a:solidFill>
                <a:latin typeface="Times New Roman"/>
                <a:ea typeface="Times New Roman"/>
                <a:cs typeface="Times New Roman"/>
                <a:sym typeface="Times New Roman"/>
              </a:rPr>
              <a:t>характеристик якості</a:t>
            </a:r>
            <a:r>
              <a:rPr lang="uk" sz="1050">
                <a:solidFill>
                  <a:schemeClr val="dk1"/>
                </a:solidFill>
                <a:latin typeface="Times New Roman"/>
                <a:ea typeface="Times New Roman"/>
                <a:cs typeface="Times New Roman"/>
                <a:sym typeface="Times New Roman"/>
              </a:rPr>
              <a:t> ПЗ: 1) функціональність, 2) надійність, 3) продуктивність, 4) зручність використання, 5) зручність супроводу, 6) переносимість.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Архітектурні “платформи”</a:t>
            </a:r>
            <a:endParaRPr sz="1050">
              <a:solidFill>
                <a:schemeClr val="dk1"/>
              </a:solidFill>
              <a:latin typeface="Times New Roman"/>
              <a:ea typeface="Times New Roman"/>
              <a:cs typeface="Times New Roman"/>
              <a:sym typeface="Times New Roman"/>
            </a:endParaRPr>
          </a:p>
          <a:p>
            <a:pPr indent="-285273" lvl="0" marL="457200" rtl="0" algn="l">
              <a:spcBef>
                <a:spcPts val="0"/>
              </a:spcBef>
              <a:spcAft>
                <a:spcPts val="0"/>
              </a:spcAft>
              <a:buClr>
                <a:schemeClr val="dk1"/>
              </a:buClr>
              <a:buSzPct val="100000"/>
              <a:buFont typeface="Times New Roman"/>
              <a:buChar char="-"/>
            </a:pPr>
            <a:r>
              <a:rPr lang="uk" sz="1050">
                <a:solidFill>
                  <a:schemeClr val="dk1"/>
                </a:solidFill>
                <a:latin typeface="Times New Roman"/>
                <a:ea typeface="Times New Roman"/>
                <a:cs typeface="Times New Roman"/>
                <a:sym typeface="Times New Roman"/>
              </a:rPr>
              <a:t>Автономна</a:t>
            </a:r>
            <a:endParaRPr sz="1050">
              <a:solidFill>
                <a:schemeClr val="dk1"/>
              </a:solidFill>
              <a:latin typeface="Times New Roman"/>
              <a:ea typeface="Times New Roman"/>
              <a:cs typeface="Times New Roman"/>
              <a:sym typeface="Times New Roman"/>
            </a:endParaRPr>
          </a:p>
          <a:p>
            <a:pPr indent="-285273" lvl="0" marL="457200" rtl="0" algn="l">
              <a:spcBef>
                <a:spcPts val="0"/>
              </a:spcBef>
              <a:spcAft>
                <a:spcPts val="0"/>
              </a:spcAft>
              <a:buClr>
                <a:schemeClr val="dk1"/>
              </a:buClr>
              <a:buSzPct val="100000"/>
              <a:buFont typeface="Times New Roman"/>
              <a:buChar char="-"/>
            </a:pPr>
            <a:r>
              <a:rPr lang="uk" sz="1050">
                <a:solidFill>
                  <a:schemeClr val="dk1"/>
                </a:solidFill>
                <a:latin typeface="Times New Roman"/>
                <a:ea typeface="Times New Roman"/>
                <a:cs typeface="Times New Roman"/>
                <a:sym typeface="Times New Roman"/>
              </a:rPr>
              <a:t>Централізована</a:t>
            </a:r>
            <a:endParaRPr sz="1050">
              <a:solidFill>
                <a:schemeClr val="dk1"/>
              </a:solidFill>
              <a:latin typeface="Times New Roman"/>
              <a:ea typeface="Times New Roman"/>
              <a:cs typeface="Times New Roman"/>
              <a:sym typeface="Times New Roman"/>
            </a:endParaRPr>
          </a:p>
          <a:p>
            <a:pPr indent="-285273" lvl="0" marL="457200" rtl="0" algn="l">
              <a:spcBef>
                <a:spcPts val="0"/>
              </a:spcBef>
              <a:spcAft>
                <a:spcPts val="0"/>
              </a:spcAft>
              <a:buClr>
                <a:schemeClr val="dk1"/>
              </a:buClr>
              <a:buSzPct val="100000"/>
              <a:buFont typeface="Times New Roman"/>
              <a:buChar char="-"/>
            </a:pPr>
            <a:r>
              <a:rPr lang="uk" sz="1050">
                <a:solidFill>
                  <a:schemeClr val="dk1"/>
                </a:solidFill>
                <a:latin typeface="Times New Roman"/>
                <a:ea typeface="Times New Roman"/>
                <a:cs typeface="Times New Roman"/>
                <a:sym typeface="Times New Roman"/>
              </a:rPr>
              <a:t>Розподілена - файл-сервер, клієнт-сервер, web-застосунок.</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TOGAF, Zachman</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Інтеграція - P2P, hub-and-spoke, gateway/bus</a:t>
            </a:r>
            <a:endParaRPr sz="1050">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0"/>
          <p:cNvSpPr txBox="1"/>
          <p:nvPr>
            <p:ph type="title"/>
          </p:nvPr>
        </p:nvSpPr>
        <p:spPr>
          <a:xfrm>
            <a:off x="3909450" y="2252100"/>
            <a:ext cx="1325100" cy="639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uk" sz="3200"/>
              <a:t>END</a:t>
            </a:r>
            <a:endParaRPr sz="3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План предмету.</a:t>
            </a:r>
            <a:endParaRPr/>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uk"/>
              <a:t>Pt.1: Ввід у предмет. Що таке якість. Перспектива розробника</a:t>
            </a:r>
            <a:endParaRPr/>
          </a:p>
          <a:p>
            <a:pPr indent="-342900" lvl="0" marL="457200" rtl="0" algn="l">
              <a:spcBef>
                <a:spcPts val="0"/>
              </a:spcBef>
              <a:spcAft>
                <a:spcPts val="0"/>
              </a:spcAft>
              <a:buSzPts val="1800"/>
              <a:buAutoNum type="arabicPeriod"/>
            </a:pPr>
            <a:r>
              <a:rPr lang="uk"/>
              <a:t>Pt. 2: Code quality &amp; metrics</a:t>
            </a:r>
            <a:endParaRPr/>
          </a:p>
          <a:p>
            <a:pPr indent="-342900" lvl="0" marL="457200" rtl="0" algn="l">
              <a:spcBef>
                <a:spcPts val="0"/>
              </a:spcBef>
              <a:spcAft>
                <a:spcPts val="0"/>
              </a:spcAft>
              <a:buSzPts val="1800"/>
              <a:buAutoNum type="arabicPeriod"/>
            </a:pPr>
            <a:r>
              <a:rPr lang="uk"/>
              <a:t>Design &amp; Architecture Pt. 1: Технології проєктування</a:t>
            </a:r>
            <a:endParaRPr/>
          </a:p>
          <a:p>
            <a:pPr indent="-342900" lvl="0" marL="457200" rtl="0" algn="l">
              <a:spcBef>
                <a:spcPts val="0"/>
              </a:spcBef>
              <a:spcAft>
                <a:spcPts val="0"/>
              </a:spcAft>
              <a:buSzPts val="1800"/>
              <a:buAutoNum type="arabicPeriod"/>
            </a:pPr>
            <a:r>
              <a:rPr lang="uk"/>
              <a:t>Design &amp; Architecture Pt. 2: Визначення Архітектури</a:t>
            </a:r>
            <a:endParaRPr/>
          </a:p>
          <a:p>
            <a:pPr indent="-342900" lvl="0" marL="457200" rtl="0" algn="l">
              <a:spcBef>
                <a:spcPts val="0"/>
              </a:spcBef>
              <a:spcAft>
                <a:spcPts val="0"/>
              </a:spcAft>
              <a:buSzPts val="1800"/>
              <a:buAutoNum type="arabicPeriod"/>
            </a:pPr>
            <a:r>
              <a:rPr lang="uk"/>
              <a:t>Design &amp; Architecture Pt. 3: Modern definition &amp; tools</a:t>
            </a:r>
            <a:endParaRPr/>
          </a:p>
          <a:p>
            <a:pPr indent="-342900" lvl="0" marL="457200" rtl="0" algn="l">
              <a:spcBef>
                <a:spcPts val="0"/>
              </a:spcBef>
              <a:spcAft>
                <a:spcPts val="0"/>
              </a:spcAft>
              <a:buSzPts val="1800"/>
              <a:buAutoNum type="arabicPeriod"/>
            </a:pPr>
            <a:r>
              <a:rPr lang="uk"/>
              <a:t>Project lifecycle (PM/PO). Quality assurance (QA).</a:t>
            </a:r>
            <a:endParaRPr/>
          </a:p>
          <a:p>
            <a:pPr indent="-342900" lvl="0" marL="457200" rtl="0" algn="l">
              <a:spcBef>
                <a:spcPts val="0"/>
              </a:spcBef>
              <a:spcAft>
                <a:spcPts val="0"/>
              </a:spcAft>
              <a:buSzPts val="1800"/>
              <a:buAutoNum type="arabicPeriod"/>
            </a:pPr>
            <a:r>
              <a:rPr lang="uk"/>
              <a:t>Developer Operations (DevOps)</a:t>
            </a:r>
            <a:endParaRPr/>
          </a:p>
          <a:p>
            <a:pPr indent="-342900" lvl="0" marL="457200" rtl="0" algn="l">
              <a:spcBef>
                <a:spcPts val="0"/>
              </a:spcBef>
              <a:spcAft>
                <a:spcPts val="0"/>
              </a:spcAft>
              <a:buSzPts val="1800"/>
              <a:buAutoNum type="arabicPeriod"/>
            </a:pPr>
            <a:r>
              <a:rPr lang="uk"/>
              <a:t>Standards (pt. 1) - IEEE, ISO</a:t>
            </a:r>
            <a:endParaRPr/>
          </a:p>
          <a:p>
            <a:pPr indent="-342900" lvl="0" marL="457200" rtl="0" algn="l">
              <a:spcBef>
                <a:spcPts val="0"/>
              </a:spcBef>
              <a:spcAft>
                <a:spcPts val="0"/>
              </a:spcAft>
              <a:buSzPts val="1800"/>
              <a:buAutoNum type="arabicPeriod"/>
            </a:pPr>
            <a:r>
              <a:rPr lang="uk"/>
              <a:t>Standards (pt. 2) - Specs, RFC.</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uk"/>
              <a:t>План лекції 4</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342900" lvl="0" marL="457200" rtl="0" algn="l">
              <a:spcBef>
                <a:spcPts val="1200"/>
              </a:spcBef>
              <a:spcAft>
                <a:spcPts val="0"/>
              </a:spcAft>
              <a:buSzPts val="1800"/>
              <a:buAutoNum type="arabicPeriod"/>
            </a:pPr>
            <a:r>
              <a:rPr lang="uk"/>
              <a:t>Architecture - термінологія</a:t>
            </a:r>
            <a:endParaRPr/>
          </a:p>
          <a:p>
            <a:pPr indent="-342900" lvl="0" marL="457200" rtl="0" algn="l">
              <a:spcBef>
                <a:spcPts val="0"/>
              </a:spcBef>
              <a:spcAft>
                <a:spcPts val="0"/>
              </a:spcAft>
              <a:buSzPts val="1800"/>
              <a:buAutoNum type="arabicPeriod"/>
            </a:pPr>
            <a:r>
              <a:rPr lang="uk"/>
              <a:t>Типи </a:t>
            </a:r>
            <a:endParaRPr/>
          </a:p>
          <a:p>
            <a:pPr indent="-342900" lvl="0" marL="457200" rtl="0" algn="l">
              <a:spcBef>
                <a:spcPts val="0"/>
              </a:spcBef>
              <a:spcAft>
                <a:spcPts val="0"/>
              </a:spcAft>
              <a:buSzPts val="1800"/>
              <a:buAutoNum type="arabicPeriod"/>
            </a:pPr>
            <a:r>
              <a:rPr lang="uk"/>
              <a:t>Фреймворки</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0" y="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uk" sz="1650">
                <a:latin typeface="Times New Roman"/>
                <a:ea typeface="Times New Roman"/>
                <a:cs typeface="Times New Roman"/>
                <a:sym typeface="Times New Roman"/>
              </a:rPr>
              <a:t>Поняття</a:t>
            </a:r>
            <a:endParaRPr sz="3400"/>
          </a:p>
        </p:txBody>
      </p:sp>
      <p:sp>
        <p:nvSpPr>
          <p:cNvPr id="72" name="Google Shape;72;p16"/>
          <p:cNvSpPr txBox="1"/>
          <p:nvPr>
            <p:ph idx="1" type="body"/>
          </p:nvPr>
        </p:nvSpPr>
        <p:spPr>
          <a:xfrm>
            <a:off x="124550" y="373675"/>
            <a:ext cx="4447500" cy="44256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Рівень розвитку сучасних технологій настільки високий, що дозволяє побудувати ІС будь–якої складності та функціональності. Проте, враховуючи вимоги бізнесу, грунтовані на показниках різних бізнес–оцінок, виникають задачі, розв’язання яких зводиться до забезпечення раціонального підходу до процесу проектування, реалізації та подальшої експлуатації ІС. Вибрану архітектуру можна вважати одним із основних показників ефективності створюваної ІС.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Спочатку</a:t>
            </a:r>
            <a:r>
              <a:rPr lang="uk" sz="1050">
                <a:solidFill>
                  <a:schemeClr val="dk1"/>
                </a:solidFill>
                <a:latin typeface="Times New Roman"/>
                <a:ea typeface="Times New Roman"/>
                <a:cs typeface="Times New Roman"/>
                <a:sym typeface="Times New Roman"/>
              </a:rPr>
              <a:t> термін архітектура застосовувався у проектуванні та при побудові різних споруд. Він визначав їх структуру, взаємозв'язки між складовими частинами, базові принципи організації і подальшого розвитку.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Нині існує різноманіття трактувань терміну «архітектура». Деякі вчені під </a:t>
            </a:r>
            <a:r>
              <a:rPr b="1" lang="uk" sz="1050">
                <a:solidFill>
                  <a:schemeClr val="dk1"/>
                </a:solidFill>
                <a:latin typeface="Times New Roman"/>
                <a:ea typeface="Times New Roman"/>
                <a:cs typeface="Times New Roman"/>
                <a:sym typeface="Times New Roman"/>
              </a:rPr>
              <a:t>архітектурою</a:t>
            </a:r>
            <a:r>
              <a:rPr lang="uk" sz="1050">
                <a:solidFill>
                  <a:schemeClr val="dk1"/>
                </a:solidFill>
                <a:latin typeface="Times New Roman"/>
                <a:ea typeface="Times New Roman"/>
                <a:cs typeface="Times New Roman"/>
                <a:sym typeface="Times New Roman"/>
              </a:rPr>
              <a:t> розуміють: 1) набір основних правил, які визначають організацію системи; 2) сукупність структурних елементів системи і зв'язків між ними; 3) поведінку елементів системи в процесі їх взаємодії; 4) ієрархію підсистем, яка об'єднує структурні елементи; 5) архітектурний стиль (використовувані методи і засоби опису архітектури, а також архітектурні зразки); 6) формальний опис системи, або детальний план системи на рівні компонентів і методології їх реалізації. Визначити поняття «aрхітектура інформаційної системи» можна різними способами, що пов'язано із відсутністю загальноприйнятого визначення поняття «ІС». Відповідно до </a:t>
            </a:r>
            <a:r>
              <a:rPr b="1" i="1" lang="uk" sz="1050">
                <a:solidFill>
                  <a:schemeClr val="dk1"/>
                </a:solidFill>
                <a:latin typeface="Times New Roman"/>
                <a:ea typeface="Times New Roman"/>
                <a:cs typeface="Times New Roman"/>
                <a:sym typeface="Times New Roman"/>
              </a:rPr>
              <a:t>стандарту ANSI/IEEE 1471–2000, загальноприйнятим є таке визначення архітектури cистеми – це опис організації системи в термінах компонентів, їх взаємозв'язків між собою і з довкіллям, принципи управління їх розробкою і розвитком. </a:t>
            </a:r>
            <a:r>
              <a:rPr i="1" lang="uk" sz="1050">
                <a:solidFill>
                  <a:schemeClr val="dk1"/>
                </a:solidFill>
                <a:latin typeface="Times New Roman"/>
                <a:ea typeface="Times New Roman"/>
                <a:cs typeface="Times New Roman"/>
                <a:sym typeface="Times New Roman"/>
              </a:rPr>
              <a:t>Архітектуру </a:t>
            </a:r>
            <a:r>
              <a:rPr lang="uk" sz="1050">
                <a:solidFill>
                  <a:schemeClr val="dk1"/>
                </a:solidFill>
                <a:latin typeface="Times New Roman"/>
                <a:ea typeface="Times New Roman"/>
                <a:cs typeface="Times New Roman"/>
                <a:sym typeface="Times New Roman"/>
              </a:rPr>
              <a:t>ІС можна описати як концепцію, яка визначає модель, структуру, виконувані функції та взаємозв'язок компонентів.</a:t>
            </a:r>
            <a:r>
              <a:rPr lang="uk" sz="8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Архітектура є багатовимірною, оскільки різні фахівці працюють з різними її аспектами. Наприклад, при будівництві будівлі використовують різні типи креслень, які зображують різні аспекти архітектури: плани поверхів; вертикальні проекції; плани монтажу кабельної проводки; креслення водопроводів, системи центрального опалення та вентиляції; вигляд будівлі на фоні місцевості (ескізи).</a:t>
            </a:r>
            <a:endParaRPr/>
          </a:p>
        </p:txBody>
      </p:sp>
      <p:sp>
        <p:nvSpPr>
          <p:cNvPr id="73" name="Google Shape;73;p16"/>
          <p:cNvSpPr txBox="1"/>
          <p:nvPr>
            <p:ph idx="1" type="body"/>
          </p:nvPr>
        </p:nvSpPr>
        <p:spPr>
          <a:xfrm>
            <a:off x="4520700" y="373675"/>
            <a:ext cx="4623300" cy="4337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Архітектура ПЗ також передбачає різні подання, які служать різним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цілям: 1) зображенню функціональних можливостей системи; 2) відображенню логічної організації системи; 3) опису фізичної структури програмних компонентів в середовищі реалізації; 4) відображенню структури потоків управління та аспектів паралельної роботи; 5) опису фізичного розміщення програмних компонентів на базовій платформі.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i="1" lang="uk" sz="1050">
                <a:solidFill>
                  <a:schemeClr val="dk1"/>
                </a:solidFill>
                <a:latin typeface="Times New Roman"/>
                <a:ea typeface="Times New Roman"/>
                <a:cs typeface="Times New Roman"/>
                <a:sym typeface="Times New Roman"/>
              </a:rPr>
              <a:t>Зображення архітектури </a:t>
            </a:r>
            <a:r>
              <a:rPr lang="uk" sz="1050">
                <a:solidFill>
                  <a:schemeClr val="dk1"/>
                </a:solidFill>
                <a:latin typeface="Times New Roman"/>
                <a:ea typeface="Times New Roman"/>
                <a:cs typeface="Times New Roman"/>
                <a:sym typeface="Times New Roman"/>
              </a:rPr>
              <a:t>– це спрощений опис (абстракція) системи з конкретної точки зору, який охоплює певне коло інтересів та опускає об'єкти, несуттєві із заданої точки зору. Воно концентрує увагу лише на елементах, які є значущими з точки зору архітектури. </a:t>
            </a:r>
            <a:r>
              <a:rPr b="1" i="1" lang="uk" sz="1050">
                <a:solidFill>
                  <a:schemeClr val="dk1"/>
                </a:solidFill>
                <a:latin typeface="Times New Roman"/>
                <a:ea typeface="Times New Roman"/>
                <a:cs typeface="Times New Roman"/>
                <a:sym typeface="Times New Roman"/>
              </a:rPr>
              <a:t>Архітектурно</a:t>
            </a:r>
            <a:r>
              <a:rPr b="1" i="1" lang="uk" sz="900">
                <a:solidFill>
                  <a:schemeClr val="dk1"/>
                </a:solidFill>
                <a:latin typeface="Times New Roman"/>
                <a:ea typeface="Times New Roman"/>
                <a:cs typeface="Times New Roman"/>
                <a:sym typeface="Times New Roman"/>
              </a:rPr>
              <a:t>–</a:t>
            </a:r>
            <a:r>
              <a:rPr b="1" i="1" lang="uk" sz="1050">
                <a:solidFill>
                  <a:schemeClr val="dk1"/>
                </a:solidFill>
                <a:latin typeface="Times New Roman"/>
                <a:ea typeface="Times New Roman"/>
                <a:cs typeface="Times New Roman"/>
                <a:sym typeface="Times New Roman"/>
              </a:rPr>
              <a:t>значущий елемент</a:t>
            </a:r>
            <a:r>
              <a:rPr lang="uk" sz="1050">
                <a:solidFill>
                  <a:schemeClr val="dk1"/>
                </a:solidFill>
                <a:latin typeface="Times New Roman"/>
                <a:ea typeface="Times New Roman"/>
                <a:cs typeface="Times New Roman"/>
                <a:sym typeface="Times New Roman"/>
              </a:rPr>
              <a:t> – це елемент, який має значний вплив на структуру системи та її продуктивність, надійність і можливість розвитку. Наприклад, до складу архітектурно–значущих елементів об'єктно–орієнтованої архітектури входять основні класи предметної області, підсистеми та їх інтерфейси, основні процеси або потоки управління. Розробка моделі архітектури системи ПЗ необхідна на стадії, що передує його реалізації або оновленню (у випадку розробки нової системи або при адаптації типових продуктів). В ринкових умовах процедура вибору архітектури для проектованої ІС зводиться до визначення вартості володіння нею.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i="1" lang="uk" sz="1050">
                <a:solidFill>
                  <a:schemeClr val="dk1"/>
                </a:solidFill>
                <a:latin typeface="Times New Roman"/>
                <a:ea typeface="Times New Roman"/>
                <a:cs typeface="Times New Roman"/>
                <a:sym typeface="Times New Roman"/>
              </a:rPr>
              <a:t>Вартість володіння ІС</a:t>
            </a:r>
            <a:r>
              <a:rPr lang="uk" sz="1050">
                <a:solidFill>
                  <a:schemeClr val="dk1"/>
                </a:solidFill>
                <a:latin typeface="Times New Roman"/>
                <a:ea typeface="Times New Roman"/>
                <a:cs typeface="Times New Roman"/>
                <a:sym typeface="Times New Roman"/>
              </a:rPr>
              <a:t> складається з: 1) планових витрат, 2) вартості ризиків.</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i="1" lang="uk" sz="1050">
                <a:solidFill>
                  <a:schemeClr val="dk1"/>
                </a:solidFill>
                <a:latin typeface="Times New Roman"/>
                <a:ea typeface="Times New Roman"/>
                <a:cs typeface="Times New Roman"/>
                <a:sym typeface="Times New Roman"/>
              </a:rPr>
              <a:t>Планові витрати</a:t>
            </a:r>
            <a:r>
              <a:rPr b="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складаються із вартості технічного обслуговування, модернізації, зарплати обслуговуючого персоналу тощо.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i="1" lang="uk" sz="1050">
                <a:solidFill>
                  <a:schemeClr val="dk1"/>
                </a:solidFill>
                <a:latin typeface="Times New Roman"/>
                <a:ea typeface="Times New Roman"/>
                <a:cs typeface="Times New Roman"/>
                <a:sym typeface="Times New Roman"/>
              </a:rPr>
              <a:t>Сукупна вартість ризиків</a:t>
            </a:r>
            <a:r>
              <a:rPr lang="uk" sz="1050">
                <a:solidFill>
                  <a:schemeClr val="dk1"/>
                </a:solidFill>
                <a:latin typeface="Times New Roman"/>
                <a:ea typeface="Times New Roman"/>
                <a:cs typeface="Times New Roman"/>
                <a:sym typeface="Times New Roman"/>
              </a:rPr>
              <a:t> складається із вартості усіх типів ризиків, їх ймовірностей і матриці відповідності між ризиками (остання визначається вибраною архітектурою ІС). Можна виділити найбільш </a:t>
            </a:r>
            <a:r>
              <a:rPr i="1" lang="uk" sz="1050">
                <a:solidFill>
                  <a:schemeClr val="dk1"/>
                </a:solidFill>
                <a:latin typeface="Times New Roman"/>
                <a:ea typeface="Times New Roman"/>
                <a:cs typeface="Times New Roman"/>
                <a:sym typeface="Times New Roman"/>
              </a:rPr>
              <a:t>важливі типи ризиків</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проектні ризики (ризики при створенні системи);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ризики розробки (помилки, недостатня оптимізація);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технічні ризики (простої, відмови, втрата даних);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бізнес–ризики (виникають із–за технічних ризиків і пов'язані з експлуатацією системи);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невизначеності (пов'язані із зміною бізнес–процесів і складаються з необхідності внесення змін до системи, не оптимальною процедурою функціонування);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 операційні (передбачають невиконання набору операцій, можуть виникати із–за технічних ризиків та є ініціаторами бізнес–ризиків).</a:t>
            </a:r>
            <a:endParaRPr sz="1050">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idx="1" type="body"/>
          </p:nvPr>
        </p:nvSpPr>
        <p:spPr>
          <a:xfrm>
            <a:off x="311700" y="527550"/>
            <a:ext cx="8520600" cy="2044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uk" sz="1050">
                <a:solidFill>
                  <a:schemeClr val="dk1"/>
                </a:solidFill>
                <a:latin typeface="Times New Roman"/>
                <a:ea typeface="Times New Roman"/>
                <a:cs typeface="Times New Roman"/>
                <a:sym typeface="Times New Roman"/>
              </a:rPr>
              <a:t>Концепція архітектури ІС повинна формуватися на етапі техніко–економічного обгрунтування і вибиратися такою, щоб вартість володіння нею була мінімальною. Щоб визначити архітектуру ІС, необхідно відповісти на низку запитань: «Що робить система? На які складові частини вона розділена? Яким чином відбувається взаємодія цих частин? Як і де ці частини розміщені?».Таким чином, архітектуру ІС можна вважати моделлю, яка визначає вартість володіння через наявну в цій системі інфраструктуру. Складність програмних систем постійно збільшується, що обумовлено зростанням об'єму інформації, яку передають або обробляють, ускладненням самих завдань по обробці інформації та збільшенням кількості таких завдань. Без застосування архітектурного підходу при побудові складних систем їх створення, обслуговування і модифікація, врешті–решт, стануть нерентабельними для бізнесу. Для вирішення цієї проблеми можна використати</a:t>
            </a:r>
            <a:r>
              <a:rPr lang="uk" sz="8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методи абстракції, декомпозиції та інкапсуляції. Наприклад, при розробці програмної системи, яка входить до складу інфраструктури великої організації, вона подається у вигляді множини модулів, кожен з яких виконує конкретну функцію, а всі разом вони виконують функції самої системи.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0" y="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uk" sz="1450">
                <a:latin typeface="Times New Roman"/>
                <a:ea typeface="Times New Roman"/>
                <a:cs typeface="Times New Roman"/>
                <a:sym typeface="Times New Roman"/>
              </a:rPr>
              <a:t>Типові архітектури інформаційних систем</a:t>
            </a:r>
            <a:endParaRPr sz="3200"/>
          </a:p>
        </p:txBody>
      </p:sp>
      <p:sp>
        <p:nvSpPr>
          <p:cNvPr id="84" name="Google Shape;84;p18"/>
          <p:cNvSpPr txBox="1"/>
          <p:nvPr>
            <p:ph idx="1" type="body"/>
          </p:nvPr>
        </p:nvSpPr>
        <p:spPr>
          <a:xfrm>
            <a:off x="311700" y="572700"/>
            <a:ext cx="4091700" cy="43437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 точки зору програмно–апаратної реалізації можна виділити такі</a:t>
            </a:r>
            <a:r>
              <a:rPr b="1" lang="uk" sz="1050">
                <a:solidFill>
                  <a:schemeClr val="dk1"/>
                </a:solidFill>
                <a:latin typeface="Times New Roman"/>
                <a:ea typeface="Times New Roman"/>
                <a:cs typeface="Times New Roman"/>
                <a:sym typeface="Times New Roman"/>
              </a:rPr>
              <a:t> типові</a:t>
            </a:r>
            <a:endParaRPr b="1"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b="1" lang="uk" sz="1050">
                <a:solidFill>
                  <a:schemeClr val="dk1"/>
                </a:solidFill>
                <a:latin typeface="Times New Roman"/>
                <a:ea typeface="Times New Roman"/>
                <a:cs typeface="Times New Roman"/>
                <a:sym typeface="Times New Roman"/>
              </a:rPr>
              <a:t>архітектури ІС</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Традиційні архітектурні рішення</a:t>
            </a:r>
            <a:r>
              <a:rPr lang="uk" sz="1050">
                <a:solidFill>
                  <a:schemeClr val="dk1"/>
                </a:solidFill>
                <a:latin typeface="Times New Roman"/>
                <a:ea typeface="Times New Roman"/>
                <a:cs typeface="Times New Roman"/>
                <a:sym typeface="Times New Roman"/>
              </a:rPr>
              <a:t>, засновані на використанні виділених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файлів–серверів або серверів баз даних.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Архітектури корпоративних ІС</a:t>
            </a:r>
            <a:r>
              <a:rPr lang="uk" sz="1050">
                <a:solidFill>
                  <a:schemeClr val="dk1"/>
                </a:solidFill>
                <a:latin typeface="Times New Roman"/>
                <a:ea typeface="Times New Roman"/>
                <a:cs typeface="Times New Roman"/>
                <a:sym typeface="Times New Roman"/>
              </a:rPr>
              <a:t>, які базуються на технології Internet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(Intranet–додатки).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Архітектури ІС, які ґрунтуються на концепції «сховища даних»</a:t>
            </a:r>
            <a:endParaRPr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(DataWarehouse) – інтегрованого інформаційного середовища, що складається із</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різнорідних інформаційних ресурсів.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4. Для побудови глобальних розподілених інформаційних додатків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використовується </a:t>
            </a:r>
            <a:r>
              <a:rPr i="1" lang="uk" sz="1050">
                <a:solidFill>
                  <a:schemeClr val="dk1"/>
                </a:solidFill>
                <a:latin typeface="Times New Roman"/>
                <a:ea typeface="Times New Roman"/>
                <a:cs typeface="Times New Roman"/>
                <a:sym typeface="Times New Roman"/>
              </a:rPr>
              <a:t>архітектура інтеграції інформаційно–обчислювальних</a:t>
            </a:r>
            <a:endParaRPr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i="1" lang="uk" sz="1050">
                <a:solidFill>
                  <a:schemeClr val="dk1"/>
                </a:solidFill>
                <a:latin typeface="Times New Roman"/>
                <a:ea typeface="Times New Roman"/>
                <a:cs typeface="Times New Roman"/>
                <a:sym typeface="Times New Roman"/>
              </a:rPr>
              <a:t>компонентів на основі об'єктно–орієнтованого підходу</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Індустрія розробки автоматизованих ІС управління зародилася в 1950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1960–х роках і до кінця ХХ ст. набула закінченої форми.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У процесі розвитку підходів до проектування ПЗ виділимо такі етапи: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a:t>
            </a:r>
            <a:r>
              <a:rPr i="1" lang="uk" sz="1050">
                <a:solidFill>
                  <a:schemeClr val="dk1"/>
                </a:solidFill>
                <a:latin typeface="Times New Roman"/>
                <a:ea typeface="Times New Roman"/>
                <a:cs typeface="Times New Roman"/>
                <a:sym typeface="Times New Roman"/>
              </a:rPr>
              <a:t> </a:t>
            </a:r>
            <a:r>
              <a:rPr b="1" i="1" lang="uk" sz="1050">
                <a:solidFill>
                  <a:schemeClr val="dk1"/>
                </a:solidFill>
                <a:latin typeface="Times New Roman"/>
                <a:ea typeface="Times New Roman"/>
                <a:cs typeface="Times New Roman"/>
                <a:sym typeface="Times New Roman"/>
              </a:rPr>
              <a:t>На першому етапі </a:t>
            </a:r>
            <a:r>
              <a:rPr lang="uk" sz="1050">
                <a:solidFill>
                  <a:schemeClr val="dk1"/>
                </a:solidFill>
                <a:latin typeface="Times New Roman"/>
                <a:ea typeface="Times New Roman"/>
                <a:cs typeface="Times New Roman"/>
                <a:sym typeface="Times New Roman"/>
              </a:rPr>
              <a:t>основним підходом у проектуванні ІС був метод «знизу</a:t>
            </a:r>
            <a:r>
              <a:rPr lang="uk" sz="800">
                <a:solidFill>
                  <a:schemeClr val="dk1"/>
                </a:solidFill>
                <a:latin typeface="Times New Roman"/>
                <a:ea typeface="Times New Roman"/>
                <a:cs typeface="Times New Roman"/>
                <a:sym typeface="Times New Roman"/>
              </a:rPr>
              <a:t>–</a:t>
            </a:r>
            <a:r>
              <a:rPr lang="uk" sz="1050">
                <a:solidFill>
                  <a:schemeClr val="dk1"/>
                </a:solidFill>
                <a:latin typeface="Times New Roman"/>
                <a:ea typeface="Times New Roman"/>
                <a:cs typeface="Times New Roman"/>
                <a:sym typeface="Times New Roman"/>
              </a:rPr>
              <a:t>вгору», коли система створювалася як набір застосунків, найбільш важливих для підтримки діяльності підприємства. Основною метою цих проектів було не створення тиражованих продуктів, а обслуговування поточних потреб конкретної установи. В рамках «клаптикової автоматизації» забезпечується підтримка окремих функцій, але відсутня стратегія розвитку комплексної системи автоматизації (об'єднання функціональних підсистем перетворюється в самостійну складну проблему).</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a:t>
            </a:r>
            <a:r>
              <a:rPr i="1" lang="uk" sz="1050">
                <a:solidFill>
                  <a:schemeClr val="dk1"/>
                </a:solidFill>
                <a:latin typeface="Times New Roman"/>
                <a:ea typeface="Times New Roman"/>
                <a:cs typeface="Times New Roman"/>
                <a:sym typeface="Times New Roman"/>
              </a:rPr>
              <a:t>. </a:t>
            </a:r>
            <a:r>
              <a:rPr b="1" i="1" lang="uk" sz="1050">
                <a:solidFill>
                  <a:schemeClr val="dk1"/>
                </a:solidFill>
                <a:latin typeface="Times New Roman"/>
                <a:ea typeface="Times New Roman"/>
                <a:cs typeface="Times New Roman"/>
                <a:sym typeface="Times New Roman"/>
              </a:rPr>
              <a:t>Другий етап</a:t>
            </a:r>
            <a:r>
              <a:rPr lang="uk" sz="1050">
                <a:solidFill>
                  <a:schemeClr val="dk1"/>
                </a:solidFill>
                <a:latin typeface="Times New Roman"/>
                <a:ea typeface="Times New Roman"/>
                <a:cs typeface="Times New Roman"/>
                <a:sym typeface="Times New Roman"/>
              </a:rPr>
              <a:t> пов'язаний із усвідомленням того факту, що існує потреба в стандартних програмних засобах автоматизації діяльності різних установ та підприємств. З усієї множини проблем розробники виділили найбільш помітні, а саме: автоматизацію ведення бухгалтерського аналітичного обліку та технологічних процесів. Системи почали проектуватися «зверху–вниз», тобто з припущення, що одна програма повинна задовольняти потреби багатьох користувачів.</a:t>
            </a:r>
            <a:endParaRPr/>
          </a:p>
        </p:txBody>
      </p:sp>
      <p:sp>
        <p:nvSpPr>
          <p:cNvPr id="85" name="Google Shape;85;p18"/>
          <p:cNvSpPr txBox="1"/>
          <p:nvPr>
            <p:ph idx="1" type="body"/>
          </p:nvPr>
        </p:nvSpPr>
        <p:spPr>
          <a:xfrm>
            <a:off x="4611125" y="541925"/>
            <a:ext cx="4091700" cy="43437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Ідея використання універсальної програми накладає обмеження на можливості розробників по формуванню структури бази даних та екранних форм, вибору алгоритмів розрахунку. Закладені «зверху» жорсткі рамки не дають можливості адаптувати систему до специфіки діяльності конкретного підприємства, а саме: врахувати необхідну глибину аналітичного і виробничо– технологічного обліку, включити до її складу необхідні процедури обробки даних, забезпечити інтерфейс кожного робочого місця з урахуванням функцій і технології роботи конкретного користувача. Вирішення цих завдань вимагає серйозних доопрацювань системи. Таким чином, матеріальні і часові витрати на впровадження системи та її доведення під вимоги замовника зазвичай значно перевищують заплановані показники. У той же час замовники ІС стали висувати все більше вимог, спрямованих на забезпечення можливості </a:t>
            </a:r>
            <a:r>
              <a:rPr i="1" lang="uk" sz="1050">
                <a:solidFill>
                  <a:schemeClr val="dk1"/>
                </a:solidFill>
                <a:latin typeface="Times New Roman"/>
                <a:ea typeface="Times New Roman"/>
                <a:cs typeface="Times New Roman"/>
                <a:sym typeface="Times New Roman"/>
              </a:rPr>
              <a:t>комплексного використання корпоративних даних в управлінні та плануванні їхньої діяльності</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a:t>
            </a:r>
            <a:r>
              <a:rPr b="1" i="1" lang="uk" sz="1050">
                <a:solidFill>
                  <a:schemeClr val="dk1"/>
                </a:solidFill>
                <a:latin typeface="Times New Roman"/>
                <a:ea typeface="Times New Roman"/>
                <a:cs typeface="Times New Roman"/>
                <a:sym typeface="Times New Roman"/>
              </a:rPr>
              <a:t>Третій етап. </a:t>
            </a:r>
            <a:r>
              <a:rPr lang="uk" sz="1050">
                <a:solidFill>
                  <a:schemeClr val="dk1"/>
                </a:solidFill>
                <a:latin typeface="Times New Roman"/>
                <a:ea typeface="Times New Roman"/>
                <a:cs typeface="Times New Roman"/>
                <a:sym typeface="Times New Roman"/>
              </a:rPr>
              <a:t>Виникла потреба у формуванні нової методології побудови ІС. Мета цієї методології полягає в регламентації процесу проектування ІС і забезпеченні управління цим процесом, щоб гарантувати виконання вимог як до самої ІС, так і до характеристик процесу розробки. Основними завданнями, вирішенню яких має сприяти </a:t>
            </a:r>
            <a:r>
              <a:rPr i="1" lang="uk" sz="1050">
                <a:solidFill>
                  <a:schemeClr val="dk1"/>
                </a:solidFill>
                <a:latin typeface="Times New Roman"/>
                <a:ea typeface="Times New Roman"/>
                <a:cs typeface="Times New Roman"/>
                <a:sym typeface="Times New Roman"/>
              </a:rPr>
              <a:t>методологія проектування корпоративних</a:t>
            </a:r>
            <a:r>
              <a:rPr lang="uk" sz="1050">
                <a:solidFill>
                  <a:schemeClr val="dk1"/>
                </a:solidFill>
                <a:latin typeface="Times New Roman"/>
                <a:ea typeface="Times New Roman"/>
                <a:cs typeface="Times New Roman"/>
                <a:sym typeface="Times New Roman"/>
              </a:rPr>
              <a:t> ІС, є такі: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«забезпечувати створення корпоративних ІС, які відповідають цілям і задачам організації, вимогам до автоматизації ділових процесів замовника 2) гарантувати створення системи із заданою якістю та в задані терміни, в рамках встановленого бюджету проекту; 3) підтримувати зручну дисципліну супроводу, модифікації та нарощування системи; 4) забезпечувати спадкоємність розробки, тобто використання в ІС, яка розробляється, існуючої інформаційної інфраструктури організації».Впровадження методології повинно призводити до зниження складності процесу створення ІС за рахунок: 1) повного і точного опису цього процесу, 2) застосування сучасних методів і технологій створення ІС на всьому життєвому циклі ІС (від задуму до реалізації). Розглядаючи архітектуру великих організацій, прийнято використовувати поняття «корпоративна архітектура» як сукупність декількох типів архітектур: бізнес архітектури; ІТ–архітектури; архітектури даних; програмної архітектури; технічної архітектури.</a:t>
            </a:r>
            <a:endParaRPr sz="1050">
              <a:solidFill>
                <a:schemeClr val="dk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idx="1" type="body"/>
          </p:nvPr>
        </p:nvSpPr>
        <p:spPr>
          <a:xfrm>
            <a:off x="311700" y="190500"/>
            <a:ext cx="4260300" cy="48651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Розглянемо більш детально складові моделі корпоративної архітектури.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Технічна архітектура</a:t>
            </a:r>
            <a:r>
              <a:rPr lang="uk" sz="1050">
                <a:solidFill>
                  <a:schemeClr val="dk1"/>
                </a:solidFill>
                <a:latin typeface="Times New Roman"/>
                <a:ea typeface="Times New Roman"/>
                <a:cs typeface="Times New Roman"/>
                <a:sym typeface="Times New Roman"/>
              </a:rPr>
              <a:t> є першим рівнем архітектури ІС. Вона описує усі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апаратні засоби, які використовуються при виконанні заявленого набору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функцій, а також включає засоби забезпечення мережевої взаємодії 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надійності.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У технічній архітектурі вказуються периферійні пристрої, мережеві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комутатори і маршрутизатори, жорсткі диски, оперативна пам'ять, процесори,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сполучні кабелі, джерела безперебійного живлення тощо.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Програмна архітектура</a:t>
            </a:r>
            <a:r>
              <a:rPr lang="uk" sz="1050">
                <a:solidFill>
                  <a:schemeClr val="dk1"/>
                </a:solidFill>
                <a:latin typeface="Times New Roman"/>
                <a:ea typeface="Times New Roman"/>
                <a:cs typeface="Times New Roman"/>
                <a:sym typeface="Times New Roman"/>
              </a:rPr>
              <a:t> є сукупністю комп'ютерних програм,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призначених для вирішення конкретних завдань. Цей тип архітектури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потрібний для опису додатків, що входять до складу ІС. На цьому рівні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описують програмні інтерфейси, компоненти та їхню поведінку.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Архітектура даних</a:t>
            </a:r>
            <a:r>
              <a:rPr lang="uk" sz="1050">
                <a:solidFill>
                  <a:schemeClr val="dk1"/>
                </a:solidFill>
                <a:latin typeface="Times New Roman"/>
                <a:ea typeface="Times New Roman"/>
                <a:cs typeface="Times New Roman"/>
                <a:sym typeface="Times New Roman"/>
              </a:rPr>
              <a:t> об'єднує в собі фізичні сховища даних і засоби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управління даними. Крім того, до неї входять логічні сховища даних, а при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необхідності може бути виділений окремий рівень – архітектура знань. На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цьому рівні описуються логічні та фізичні моделі даних, визначаються правила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цілісності, складаються обмеження для даних.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4. </a:t>
            </a:r>
            <a:r>
              <a:rPr i="1" lang="uk" sz="1050">
                <a:solidFill>
                  <a:schemeClr val="dk1"/>
                </a:solidFill>
                <a:latin typeface="Times New Roman"/>
                <a:ea typeface="Times New Roman"/>
                <a:cs typeface="Times New Roman"/>
                <a:sym typeface="Times New Roman"/>
              </a:rPr>
              <a:t>Рівень ІТ–архітектури</a:t>
            </a:r>
            <a:r>
              <a:rPr lang="uk" sz="1050">
                <a:solidFill>
                  <a:schemeClr val="dk1"/>
                </a:solidFill>
                <a:latin typeface="Times New Roman"/>
                <a:ea typeface="Times New Roman"/>
                <a:cs typeface="Times New Roman"/>
                <a:sym typeface="Times New Roman"/>
              </a:rPr>
              <a:t>, який є єднальним. На ньому формується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базовий набір сервісів, які використовуються як на рівні програмної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архітектури, так і на рівні архітектури даних. Якщо для цих двох рівнів не була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передбачена конкретна особливість функціонування, то зростає ймовірність</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збоїв в роботі, а, отже, втрат для бізнесу. В деяких випадках неможливо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розділити ІТ–архітектуру і архітектуру окремого застосунку. Таке можливе при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високому ступені інтеграції додатків.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i="1" lang="uk" sz="1050">
                <a:solidFill>
                  <a:schemeClr val="dk1"/>
                </a:solidFill>
                <a:latin typeface="Times New Roman"/>
                <a:ea typeface="Times New Roman"/>
                <a:cs typeface="Times New Roman"/>
                <a:sym typeface="Times New Roman"/>
              </a:rPr>
              <a:t>Прикладом ІТ–архітектури</a:t>
            </a:r>
            <a:r>
              <a:rPr lang="uk" sz="1050">
                <a:solidFill>
                  <a:schemeClr val="dk1"/>
                </a:solidFill>
                <a:latin typeface="Times New Roman"/>
                <a:ea typeface="Times New Roman"/>
                <a:cs typeface="Times New Roman"/>
                <a:sym typeface="Times New Roman"/>
              </a:rPr>
              <a:t> може служити SharePoint від компанії</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Microsoft. Цей продукт надає сервіси для спільної роботи і зберігання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інформації, що є важливим аспектом функціонування будь–якої компанії. Його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базові системні модулі відносяться до ІТ–архітектури, а призначені для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користувача – до програмної архітектури. Основною функцією ІТ–архітектури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є забезпечення функціонування важливих бізнес–застосунків для досягнення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визначених бізнес–цілей. Якщо деяка функція потрібна в декількох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застосунках, то її слід перенести на рівень ІТ–архітектури (тим самим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підвищити інтеграцію системи та понизити складність архітектури додатків).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5. </a:t>
            </a:r>
            <a:r>
              <a:rPr i="1" lang="uk" sz="1050">
                <a:solidFill>
                  <a:schemeClr val="dk1"/>
                </a:solidFill>
                <a:latin typeface="Times New Roman"/>
                <a:ea typeface="Times New Roman"/>
                <a:cs typeface="Times New Roman"/>
                <a:sym typeface="Times New Roman"/>
              </a:rPr>
              <a:t>Рівень бізнес–архітектури</a:t>
            </a:r>
            <a:r>
              <a:rPr lang="uk" sz="1050">
                <a:solidFill>
                  <a:schemeClr val="dk1"/>
                </a:solidFill>
                <a:latin typeface="Times New Roman"/>
                <a:ea typeface="Times New Roman"/>
                <a:cs typeface="Times New Roman"/>
                <a:sym typeface="Times New Roman"/>
              </a:rPr>
              <a:t> або архітектури бізнес–процесів. На цьому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рівні визначаються стратегії ведення бізнесу, способи управління, принципи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організації і ключові процеси, які є важливими для бізнесу.</a:t>
            </a:r>
            <a:endParaRPr/>
          </a:p>
        </p:txBody>
      </p:sp>
      <p:pic>
        <p:nvPicPr>
          <p:cNvPr id="91" name="Google Shape;91;p19"/>
          <p:cNvPicPr preferRelativeResize="0"/>
          <p:nvPr/>
        </p:nvPicPr>
        <p:blipFill>
          <a:blip r:embed="rId3">
            <a:alphaModFix/>
          </a:blip>
          <a:stretch>
            <a:fillRect/>
          </a:stretch>
        </p:blipFill>
        <p:spPr>
          <a:xfrm>
            <a:off x="4695075" y="1463925"/>
            <a:ext cx="4267199" cy="208306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0" y="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uk" sz="1550">
                <a:latin typeface="Times New Roman"/>
                <a:ea typeface="Times New Roman"/>
                <a:cs typeface="Times New Roman"/>
                <a:sym typeface="Times New Roman"/>
              </a:rPr>
              <a:t>Архітектурний підхід до проектування ІС</a:t>
            </a:r>
            <a:endParaRPr sz="3300"/>
          </a:p>
        </p:txBody>
      </p:sp>
      <p:sp>
        <p:nvSpPr>
          <p:cNvPr id="97" name="Google Shape;97;p20"/>
          <p:cNvSpPr txBox="1"/>
          <p:nvPr>
            <p:ph idx="1" type="body"/>
          </p:nvPr>
        </p:nvSpPr>
        <p:spPr>
          <a:xfrm>
            <a:off x="311700" y="573600"/>
            <a:ext cx="4260300" cy="44601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Процес проектування ІС тісно пов'язаний із її архітектурним описом.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Можна виділити </a:t>
            </a:r>
            <a:r>
              <a:rPr i="1" lang="uk" sz="1050">
                <a:solidFill>
                  <a:schemeClr val="dk1"/>
                </a:solidFill>
                <a:latin typeface="Times New Roman"/>
                <a:ea typeface="Times New Roman"/>
                <a:cs typeface="Times New Roman"/>
                <a:sym typeface="Times New Roman"/>
              </a:rPr>
              <a:t>п'ять різних підходів до проектування</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календарний підхід; 2) підхід, за основу якого </a:t>
            </a:r>
            <a:r>
              <a:rPr lang="uk" sz="1050">
                <a:solidFill>
                  <a:schemeClr val="dk1"/>
                </a:solidFill>
                <a:latin typeface="Times New Roman"/>
                <a:ea typeface="Times New Roman"/>
                <a:cs typeface="Times New Roman"/>
                <a:sym typeface="Times New Roman"/>
              </a:rPr>
              <a:t>взято</a:t>
            </a:r>
            <a:r>
              <a:rPr lang="uk" sz="1050">
                <a:solidFill>
                  <a:schemeClr val="dk1"/>
                </a:solidFill>
                <a:latin typeface="Times New Roman"/>
                <a:ea typeface="Times New Roman"/>
                <a:cs typeface="Times New Roman"/>
                <a:sym typeface="Times New Roman"/>
              </a:rPr>
              <a:t> процес управління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вимогами; 3) підхід, грунтований на процесі розробки документації; 4) підхід, 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основі якого лежить система управління якістю; 5) архітектурний підхід.</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Розглянемо їх детально: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a:t>
            </a:r>
            <a:r>
              <a:rPr b="1" i="1" lang="uk" sz="1050">
                <a:solidFill>
                  <a:schemeClr val="dk1"/>
                </a:solidFill>
                <a:latin typeface="Times New Roman"/>
                <a:ea typeface="Times New Roman"/>
                <a:cs typeface="Times New Roman"/>
                <a:sym typeface="Times New Roman"/>
              </a:rPr>
              <a:t>Календарний підхід</a:t>
            </a:r>
            <a:r>
              <a:rPr lang="uk" sz="1050">
                <a:solidFill>
                  <a:schemeClr val="dk1"/>
                </a:solidFill>
                <a:latin typeface="Times New Roman"/>
                <a:ea typeface="Times New Roman"/>
                <a:cs typeface="Times New Roman"/>
                <a:sym typeface="Times New Roman"/>
              </a:rPr>
              <a:t> передбачає складання графіку майбутніх робіт з їх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поетапним виконанням (при цьому ключові рішення приймаються на підставі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локальних завдань і цілей кожного конкретного етапу розробки). Цей підхід не</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приділяє часу розробці документації, формуванню архітектури і процесам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внесення змін (у перспективі через це зростає вартість володіння розробленою</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на основі цього підходу системою). Він вважається застарілим, проте в деяких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компаніях досі застосовується.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a:t>
            </a:r>
            <a:r>
              <a:rPr b="1" i="1" lang="uk" sz="1050">
                <a:solidFill>
                  <a:schemeClr val="dk1"/>
                </a:solidFill>
                <a:latin typeface="Times New Roman"/>
                <a:ea typeface="Times New Roman"/>
                <a:cs typeface="Times New Roman"/>
                <a:sym typeface="Times New Roman"/>
              </a:rPr>
              <a:t>Підхід, за основу якого взято процес управління вимогами.</a:t>
            </a:r>
            <a:r>
              <a:rPr lang="uk" sz="1050">
                <a:solidFill>
                  <a:schemeClr val="dk1"/>
                </a:solidFill>
                <a:latin typeface="Times New Roman"/>
                <a:ea typeface="Times New Roman"/>
                <a:cs typeface="Times New Roman"/>
                <a:sym typeface="Times New Roman"/>
              </a:rPr>
              <a:t> Велику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частину часу процесу розробки виділяють на функціональні характеристики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системи, а нефункціональні (наприклад, масштабованість) практично не</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розглядають. В ході проекту усі рішення формуються виходячи з локальних цілей по реалізації конкретного функціонала. Такий підхід може бути ефективний, якщо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вимоги до системи, що розробляється, визначені заздалегідь і не змінюються 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процесі проектування. До </a:t>
            </a:r>
            <a:r>
              <a:rPr i="1" lang="uk" sz="1050">
                <a:solidFill>
                  <a:schemeClr val="dk1"/>
                </a:solidFill>
                <a:latin typeface="Times New Roman"/>
                <a:ea typeface="Times New Roman"/>
                <a:cs typeface="Times New Roman"/>
                <a:sym typeface="Times New Roman"/>
              </a:rPr>
              <a:t>недоліків</a:t>
            </a:r>
            <a:r>
              <a:rPr lang="uk" sz="1050">
                <a:solidFill>
                  <a:schemeClr val="dk1"/>
                </a:solidFill>
                <a:latin typeface="Times New Roman"/>
                <a:ea typeface="Times New Roman"/>
                <a:cs typeface="Times New Roman"/>
                <a:sym typeface="Times New Roman"/>
              </a:rPr>
              <a:t> можна віднести невідповідність стандарту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якості ISO 9126 і нестабільність архітектури системи, що розробляється,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оскільки кожна функція, яку реалізують, зв'язується з одним або декількома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компонентами. У зв'язку із цим при додаванні до подібних систем додаткових</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функцій трудомісткість зростає. Застосування цього підходу в перспективі є</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нераціональним, проте дозволить успішно управляти вимогами в рамках</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необхідної функціональності.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3. </a:t>
            </a:r>
            <a:r>
              <a:rPr b="1" i="1" lang="uk" sz="1050">
                <a:solidFill>
                  <a:schemeClr val="dk1"/>
                </a:solidFill>
                <a:latin typeface="Times New Roman"/>
                <a:ea typeface="Times New Roman"/>
                <a:cs typeface="Times New Roman"/>
                <a:sym typeface="Times New Roman"/>
              </a:rPr>
              <a:t>Підхід, грунтований на процесі розробки документації. </a:t>
            </a:r>
            <a:r>
              <a:rPr lang="uk" sz="1050">
                <a:solidFill>
                  <a:schemeClr val="dk1"/>
                </a:solidFill>
                <a:latin typeface="Times New Roman"/>
                <a:ea typeface="Times New Roman"/>
                <a:cs typeface="Times New Roman"/>
                <a:sym typeface="Times New Roman"/>
              </a:rPr>
              <a:t>Велика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кількість часу витрачається на формування пакету документів, який зазвичай не</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використовує ані замовник, ані користувач. Крім того, із–за нестачі часу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страждає якість системи, яку </a:t>
            </a:r>
            <a:r>
              <a:rPr lang="uk" sz="1050">
                <a:solidFill>
                  <a:schemeClr val="dk1"/>
                </a:solidFill>
                <a:latin typeface="Times New Roman"/>
                <a:ea typeface="Times New Roman"/>
                <a:cs typeface="Times New Roman"/>
                <a:sym typeface="Times New Roman"/>
              </a:rPr>
              <a:t>розробляють</a:t>
            </a:r>
            <a:r>
              <a:rPr lang="uk" sz="1050">
                <a:solidFill>
                  <a:schemeClr val="dk1"/>
                </a:solidFill>
                <a:latin typeface="Times New Roman"/>
                <a:ea typeface="Times New Roman"/>
                <a:cs typeface="Times New Roman"/>
                <a:sym typeface="Times New Roman"/>
              </a:rPr>
              <a:t>. Цей підхід використовують 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урядових організаціях і великих компаніях.</a:t>
            </a:r>
            <a:endParaRPr/>
          </a:p>
        </p:txBody>
      </p:sp>
      <p:sp>
        <p:nvSpPr>
          <p:cNvPr id="98" name="Google Shape;98;p20"/>
          <p:cNvSpPr txBox="1"/>
          <p:nvPr>
            <p:ph idx="1" type="body"/>
          </p:nvPr>
        </p:nvSpPr>
        <p:spPr>
          <a:xfrm>
            <a:off x="4743025" y="528175"/>
            <a:ext cx="4260300" cy="44601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4. </a:t>
            </a:r>
            <a:r>
              <a:rPr b="1" i="1" lang="uk" sz="1050">
                <a:solidFill>
                  <a:schemeClr val="dk1"/>
                </a:solidFill>
                <a:latin typeface="Times New Roman"/>
                <a:ea typeface="Times New Roman"/>
                <a:cs typeface="Times New Roman"/>
                <a:sym typeface="Times New Roman"/>
              </a:rPr>
              <a:t>Підхід, за основу якого взято систему управління якістю,</a:t>
            </a:r>
            <a:r>
              <a:rPr lang="uk" sz="1050">
                <a:solidFill>
                  <a:schemeClr val="dk1"/>
                </a:solidFill>
                <a:latin typeface="Times New Roman"/>
                <a:ea typeface="Times New Roman"/>
                <a:cs typeface="Times New Roman"/>
                <a:sym typeface="Times New Roman"/>
              </a:rPr>
              <a:t> включає</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велику кількість різнопланових заходів для відстежування параметрів,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найбільш значимих для функціонування системи. Вибрані параметри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спостерігаються на всіх стадіях розробки системи (в деяких випадках на шкоду іншим). Іноді набір таких параметрів може бути складений неправильно, і оптимізація системи буде проведена помилково. У цьому полягає </a:t>
            </a:r>
            <a:r>
              <a:rPr i="1" lang="uk" sz="1050">
                <a:solidFill>
                  <a:schemeClr val="dk1"/>
                </a:solidFill>
                <a:latin typeface="Times New Roman"/>
                <a:ea typeface="Times New Roman"/>
                <a:cs typeface="Times New Roman"/>
                <a:sym typeface="Times New Roman"/>
              </a:rPr>
              <a:t>основний недолік</a:t>
            </a:r>
            <a:r>
              <a:rPr lang="uk" sz="1050">
                <a:solidFill>
                  <a:schemeClr val="dk1"/>
                </a:solidFill>
                <a:latin typeface="Times New Roman"/>
                <a:ea typeface="Times New Roman"/>
                <a:cs typeface="Times New Roman"/>
                <a:sym typeface="Times New Roman"/>
              </a:rPr>
              <a:t> підходу. Окрім цього, при появі нових вимог дуже важко змінювати функціональність, і подальший розвиток системи може бути неможливий у тому числі з причин архітектурних прорахунків. Такий підхід вважається консервативним, а його застосування доцільно при необхідності створити систему з екстремальними характеристиками.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5. </a:t>
            </a:r>
            <a:r>
              <a:rPr b="1" i="1" lang="uk" sz="1050">
                <a:solidFill>
                  <a:schemeClr val="dk1"/>
                </a:solidFill>
                <a:latin typeface="Times New Roman"/>
                <a:ea typeface="Times New Roman"/>
                <a:cs typeface="Times New Roman"/>
                <a:sym typeface="Times New Roman"/>
              </a:rPr>
              <a:t>Архітектурний підхід</a:t>
            </a:r>
            <a:r>
              <a:rPr lang="uk" sz="1050">
                <a:solidFill>
                  <a:schemeClr val="dk1"/>
                </a:solidFill>
                <a:latin typeface="Times New Roman"/>
                <a:ea typeface="Times New Roman"/>
                <a:cs typeface="Times New Roman"/>
                <a:sym typeface="Times New Roman"/>
              </a:rPr>
              <a:t> до проектування ІС можна вважати найбільш</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зрілим. Його ключовим аспектом є створення фреймворка, тобто каркаса,</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адаптацію якого під потреби конкретної системи легко здійснити. Відповідно до цього, завдання проектування розбивається на дві підзадачі: 1) розробка багаторазово використовуваного каркаса, 2) створення системи на його основі. Ці підзадачі можуть вирішуватися різними групами фахівців. При використанні каркасів з'являється можливість швидко змінювати функціональність системи за рахунок ітераційного характеру процесу проектування. З усіх розглянутих стилів проектування не можливо однозначно визначити найкращий, оскільки кожна конкретна проектна група та кожна</a:t>
            </a:r>
            <a:r>
              <a:rPr lang="uk" sz="8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спроектована система має свої особливості, на підставі яких слід вибрати той підхід, застосування якого дозволить вирішити поставлені завдання у встановлені терміни та у рамках виділеного бюджету.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050">
              <a:solidFill>
                <a:schemeClr val="dk1"/>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idx="1" type="body"/>
          </p:nvPr>
        </p:nvSpPr>
        <p:spPr>
          <a:xfrm>
            <a:off x="0" y="316275"/>
            <a:ext cx="4293600" cy="47907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Користувачі сучасних ІС зазвичай взаємодіють з ними за допомогою спеціальних програмних модулів, від показників якості яких залежить рівень якості усієї ІС цілком. Для створення правильної і надійної архітектури, розробки та інтеграції програмних систем існує велика кількість стандартів. Кожна існуюча у світі технологія має свій стандарт, описаний у відповідних нормативних документах. Застосування цих стандартів збільшує шанси на успішне створення системи та її подальше безвідмовне функціонування, але складність системи при їх інтеграції може істотно зрости. Якістю ПЗ є «сукупність його характеристик, які відносяться до можливості задовольняти висловлені або передбачені потреби усіх зацікавлених осіб. Це визначення включено у стандарт ISO 9126, в якому також визначені і самі характеристики». Можна виділити такі три</a:t>
            </a:r>
            <a:r>
              <a:rPr i="1" lang="uk" sz="1050">
                <a:solidFill>
                  <a:schemeClr val="dk1"/>
                </a:solidFill>
                <a:latin typeface="Times New Roman"/>
                <a:ea typeface="Times New Roman"/>
                <a:cs typeface="Times New Roman"/>
                <a:sym typeface="Times New Roman"/>
              </a:rPr>
              <a:t> аспекти якості</a:t>
            </a:r>
            <a:r>
              <a:rPr lang="uk" sz="1050">
                <a:solidFill>
                  <a:schemeClr val="dk1"/>
                </a:solidFill>
                <a:latin typeface="Times New Roman"/>
                <a:ea typeface="Times New Roman"/>
                <a:cs typeface="Times New Roman"/>
                <a:sym typeface="Times New Roman"/>
              </a:rPr>
              <a:t>: 1) «внутрішня якість (характеристики ПЗ), 2) зовнішня якість (поведінкові характеристики ПЗ), 3) контекстна якість (відчуття користувачів при різних контекстах використання). Керуючись цими аспектами, стандарт ISO 9126 виділяє такі шість </a:t>
            </a:r>
            <a:r>
              <a:rPr i="1" lang="uk" sz="1050">
                <a:solidFill>
                  <a:schemeClr val="dk1"/>
                </a:solidFill>
                <a:latin typeface="Times New Roman"/>
                <a:ea typeface="Times New Roman"/>
                <a:cs typeface="Times New Roman"/>
                <a:sym typeface="Times New Roman"/>
              </a:rPr>
              <a:t>характеристик якості</a:t>
            </a:r>
            <a:r>
              <a:rPr lang="uk" sz="1050">
                <a:solidFill>
                  <a:schemeClr val="dk1"/>
                </a:solidFill>
                <a:latin typeface="Times New Roman"/>
                <a:ea typeface="Times New Roman"/>
                <a:cs typeface="Times New Roman"/>
                <a:sym typeface="Times New Roman"/>
              </a:rPr>
              <a:t> ПЗ: 1) функціональність, 2) надійність, 3) продуктивність, 4) зручність використання, 5) зручність супроводу, 6) переносимість. Розглянемо їх детальн</a:t>
            </a:r>
            <a:r>
              <a:rPr lang="uk" sz="1050">
                <a:solidFill>
                  <a:schemeClr val="dk1"/>
                </a:solidFill>
                <a:latin typeface="Times New Roman"/>
                <a:ea typeface="Times New Roman"/>
                <a:cs typeface="Times New Roman"/>
                <a:sym typeface="Times New Roman"/>
              </a:rPr>
              <a:t>о</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a:t>
            </a:r>
            <a:r>
              <a:rPr b="1" lang="uk" sz="1050">
                <a:solidFill>
                  <a:schemeClr val="dk1"/>
                </a:solidFill>
                <a:latin typeface="Times New Roman"/>
                <a:ea typeface="Times New Roman"/>
                <a:cs typeface="Times New Roman"/>
                <a:sym typeface="Times New Roman"/>
              </a:rPr>
              <a:t>Функціональність</a:t>
            </a:r>
            <a:r>
              <a:rPr i="1"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передбачає здатність ПЗ вирішувати завдання у визначених умовах і розділяється на такі під характеристики: 1) </a:t>
            </a:r>
            <a:r>
              <a:rPr i="1" lang="uk" sz="1050">
                <a:solidFill>
                  <a:schemeClr val="dk1"/>
                </a:solidFill>
                <a:latin typeface="Times New Roman"/>
                <a:ea typeface="Times New Roman"/>
                <a:cs typeface="Times New Roman"/>
                <a:sym typeface="Times New Roman"/>
              </a:rPr>
              <a:t>функціональна придатність</a:t>
            </a:r>
            <a:r>
              <a:rPr lang="uk" sz="1050">
                <a:solidFill>
                  <a:schemeClr val="dk1"/>
                </a:solidFill>
                <a:latin typeface="Times New Roman"/>
                <a:ea typeface="Times New Roman"/>
                <a:cs typeface="Times New Roman"/>
                <a:sym typeface="Times New Roman"/>
              </a:rPr>
              <a:t> – здатність вирішувати потрібний набір завдань; 2) </a:t>
            </a:r>
            <a:r>
              <a:rPr i="1" lang="uk" sz="1050">
                <a:solidFill>
                  <a:schemeClr val="dk1"/>
                </a:solidFill>
                <a:latin typeface="Times New Roman"/>
                <a:ea typeface="Times New Roman"/>
                <a:cs typeface="Times New Roman"/>
                <a:sym typeface="Times New Roman"/>
              </a:rPr>
              <a:t>точність</a:t>
            </a:r>
            <a:r>
              <a:rPr lang="uk" sz="1050">
                <a:solidFill>
                  <a:schemeClr val="dk1"/>
                </a:solidFill>
                <a:latin typeface="Times New Roman"/>
                <a:ea typeface="Times New Roman"/>
                <a:cs typeface="Times New Roman"/>
                <a:sym typeface="Times New Roman"/>
              </a:rPr>
              <a:t> – здатність отримувати необхідні результати; 3) </a:t>
            </a:r>
            <a:r>
              <a:rPr i="1" lang="uk" sz="1050">
                <a:solidFill>
                  <a:schemeClr val="dk1"/>
                </a:solidFill>
                <a:latin typeface="Times New Roman"/>
                <a:ea typeface="Times New Roman"/>
                <a:cs typeface="Times New Roman"/>
                <a:sym typeface="Times New Roman"/>
              </a:rPr>
              <a:t>здатність</a:t>
            </a:r>
            <a:r>
              <a:rPr lang="uk" sz="1050">
                <a:solidFill>
                  <a:schemeClr val="dk1"/>
                </a:solidFill>
                <a:latin typeface="Times New Roman"/>
                <a:ea typeface="Times New Roman"/>
                <a:cs typeface="Times New Roman"/>
                <a:sym typeface="Times New Roman"/>
              </a:rPr>
              <a:t> </a:t>
            </a:r>
            <a:r>
              <a:rPr i="1" lang="uk" sz="1050">
                <a:solidFill>
                  <a:schemeClr val="dk1"/>
                </a:solidFill>
                <a:latin typeface="Times New Roman"/>
                <a:ea typeface="Times New Roman"/>
                <a:cs typeface="Times New Roman"/>
                <a:sym typeface="Times New Roman"/>
              </a:rPr>
              <a:t>до взаємодії </a:t>
            </a:r>
            <a:r>
              <a:rPr lang="uk" sz="1050">
                <a:solidFill>
                  <a:schemeClr val="dk1"/>
                </a:solidFill>
                <a:latin typeface="Times New Roman"/>
                <a:ea typeface="Times New Roman"/>
                <a:cs typeface="Times New Roman"/>
                <a:sym typeface="Times New Roman"/>
              </a:rPr>
              <a:t>– здатність взаємодії з необхідним набором інших систем; 4) </a:t>
            </a:r>
            <a:r>
              <a:rPr i="1" lang="uk" sz="1050">
                <a:solidFill>
                  <a:schemeClr val="dk1"/>
                </a:solidFill>
                <a:latin typeface="Times New Roman"/>
                <a:ea typeface="Times New Roman"/>
                <a:cs typeface="Times New Roman"/>
                <a:sym typeface="Times New Roman"/>
              </a:rPr>
              <a:t>захищеність</a:t>
            </a:r>
            <a:r>
              <a:rPr lang="uk" sz="1050">
                <a:solidFill>
                  <a:schemeClr val="dk1"/>
                </a:solidFill>
                <a:latin typeface="Times New Roman"/>
                <a:ea typeface="Times New Roman"/>
                <a:cs typeface="Times New Roman"/>
                <a:sym typeface="Times New Roman"/>
              </a:rPr>
              <a:t> –</a:t>
            </a:r>
            <a:r>
              <a:rPr lang="uk" sz="8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здатність запобігати неавторизованому доступу до даних і програм; 5) </a:t>
            </a:r>
            <a:r>
              <a:rPr i="1" lang="uk" sz="1050">
                <a:solidFill>
                  <a:schemeClr val="dk1"/>
                </a:solidFill>
                <a:latin typeface="Times New Roman"/>
                <a:ea typeface="Times New Roman"/>
                <a:cs typeface="Times New Roman"/>
                <a:sym typeface="Times New Roman"/>
              </a:rPr>
              <a:t>відповідність стандартам і правилам</a:t>
            </a:r>
            <a:r>
              <a:rPr lang="uk" sz="1050">
                <a:solidFill>
                  <a:schemeClr val="dk1"/>
                </a:solidFill>
                <a:latin typeface="Times New Roman"/>
                <a:ea typeface="Times New Roman"/>
                <a:cs typeface="Times New Roman"/>
                <a:sym typeface="Times New Roman"/>
              </a:rPr>
              <a:t> – відповідність ПЗ різним</a:t>
            </a:r>
            <a:r>
              <a:rPr lang="uk" sz="1050">
                <a:solidFill>
                  <a:schemeClr val="dk1"/>
                </a:solidFill>
                <a:latin typeface="Times New Roman"/>
                <a:ea typeface="Times New Roman"/>
                <a:cs typeface="Times New Roman"/>
                <a:sym typeface="Times New Roman"/>
              </a:rPr>
              <a:t> </a:t>
            </a:r>
            <a:r>
              <a:rPr lang="uk" sz="1050">
                <a:solidFill>
                  <a:schemeClr val="dk1"/>
                </a:solidFill>
                <a:latin typeface="Times New Roman"/>
                <a:ea typeface="Times New Roman"/>
                <a:cs typeface="Times New Roman"/>
                <a:sym typeface="Times New Roman"/>
              </a:rPr>
              <a:t>регламентуючим нормам.</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a:t>
            </a:r>
            <a:r>
              <a:rPr b="1" lang="uk" sz="1050">
                <a:solidFill>
                  <a:schemeClr val="dk1"/>
                </a:solidFill>
                <a:latin typeface="Times New Roman"/>
                <a:ea typeface="Times New Roman"/>
                <a:cs typeface="Times New Roman"/>
                <a:sym typeface="Times New Roman"/>
              </a:rPr>
              <a:t>Надійність</a:t>
            </a:r>
            <a:r>
              <a:rPr lang="uk" sz="1050">
                <a:solidFill>
                  <a:schemeClr val="dk1"/>
                </a:solidFill>
                <a:latin typeface="Times New Roman"/>
                <a:ea typeface="Times New Roman"/>
                <a:cs typeface="Times New Roman"/>
                <a:sym typeface="Times New Roman"/>
              </a:rPr>
              <a:t> характеризується здатністю ПЗ утримувати функціональність в заданих рамках за певних умов і розділяється на такі під характеристики: 1) </a:t>
            </a:r>
            <a:r>
              <a:rPr i="1" lang="uk" sz="1050">
                <a:solidFill>
                  <a:schemeClr val="dk1"/>
                </a:solidFill>
                <a:latin typeface="Times New Roman"/>
                <a:ea typeface="Times New Roman"/>
                <a:cs typeface="Times New Roman"/>
                <a:sym typeface="Times New Roman"/>
              </a:rPr>
              <a:t>зрілість</a:t>
            </a:r>
            <a:r>
              <a:rPr lang="uk" sz="1050">
                <a:solidFill>
                  <a:schemeClr val="dk1"/>
                </a:solidFill>
                <a:latin typeface="Times New Roman"/>
                <a:ea typeface="Times New Roman"/>
                <a:cs typeface="Times New Roman"/>
                <a:sym typeface="Times New Roman"/>
              </a:rPr>
              <a:t> – величина, зворотна частоті відмов ПЗ; 2) </a:t>
            </a:r>
            <a:r>
              <a:rPr i="1" lang="uk" sz="1050">
                <a:solidFill>
                  <a:schemeClr val="dk1"/>
                </a:solidFill>
                <a:latin typeface="Times New Roman"/>
                <a:ea typeface="Times New Roman"/>
                <a:cs typeface="Times New Roman"/>
                <a:sym typeface="Times New Roman"/>
              </a:rPr>
              <a:t>стійкість до відмов</a:t>
            </a:r>
            <a:r>
              <a:rPr lang="uk" sz="1050">
                <a:solidFill>
                  <a:schemeClr val="dk1"/>
                </a:solidFill>
                <a:latin typeface="Times New Roman"/>
                <a:ea typeface="Times New Roman"/>
                <a:cs typeface="Times New Roman"/>
                <a:sym typeface="Times New Roman"/>
              </a:rPr>
              <a:t> – здатність утримувати конкретний рівень працездатності при різних відмовах і порушеннях правил взаємодії із оточенням; 3) </a:t>
            </a:r>
            <a:r>
              <a:rPr i="1" lang="uk" sz="1050">
                <a:solidFill>
                  <a:schemeClr val="dk1"/>
                </a:solidFill>
                <a:latin typeface="Times New Roman"/>
                <a:ea typeface="Times New Roman"/>
                <a:cs typeface="Times New Roman"/>
                <a:sym typeface="Times New Roman"/>
              </a:rPr>
              <a:t>здатність до відновлення</a:t>
            </a:r>
            <a:r>
              <a:rPr lang="uk" sz="1050">
                <a:solidFill>
                  <a:schemeClr val="dk1"/>
                </a:solidFill>
                <a:latin typeface="Times New Roman"/>
                <a:ea typeface="Times New Roman"/>
                <a:cs typeface="Times New Roman"/>
                <a:sym typeface="Times New Roman"/>
              </a:rPr>
              <a:t> – здатність відновлювати необхідний рівень працездатності після відмови; 4) </a:t>
            </a:r>
            <a:r>
              <a:rPr i="1" lang="uk" sz="1050">
                <a:solidFill>
                  <a:schemeClr val="dk1"/>
                </a:solidFill>
                <a:latin typeface="Times New Roman"/>
                <a:ea typeface="Times New Roman"/>
                <a:cs typeface="Times New Roman"/>
                <a:sym typeface="Times New Roman"/>
              </a:rPr>
              <a:t>відповідність стандартам надійності.</a:t>
            </a:r>
            <a:endParaRPr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3. </a:t>
            </a:r>
            <a:r>
              <a:rPr b="1" lang="uk" sz="1050">
                <a:solidFill>
                  <a:schemeClr val="dk1"/>
                </a:solidFill>
                <a:latin typeface="Times New Roman"/>
                <a:ea typeface="Times New Roman"/>
                <a:cs typeface="Times New Roman"/>
                <a:sym typeface="Times New Roman"/>
              </a:rPr>
              <a:t>Продуктивність</a:t>
            </a:r>
            <a:r>
              <a:rPr lang="uk" sz="1050">
                <a:solidFill>
                  <a:schemeClr val="dk1"/>
                </a:solidFill>
                <a:latin typeface="Times New Roman"/>
                <a:ea typeface="Times New Roman"/>
                <a:cs typeface="Times New Roman"/>
                <a:sym typeface="Times New Roman"/>
              </a:rPr>
              <a:t> визначається здатністю ПЗ за певних умов гарантувати необхідну працездатність по відношенню до ресурсів, які виділяються для цього (є відношенням </a:t>
            </a:r>
            <a:r>
              <a:rPr lang="uk" sz="1050">
                <a:solidFill>
                  <a:schemeClr val="dk1"/>
                </a:solidFill>
                <a:latin typeface="Times New Roman"/>
                <a:ea typeface="Times New Roman"/>
                <a:cs typeface="Times New Roman"/>
                <a:sym typeface="Times New Roman"/>
              </a:rPr>
              <a:t>отриманих</a:t>
            </a:r>
            <a:r>
              <a:rPr lang="uk" sz="1050">
                <a:solidFill>
                  <a:schemeClr val="dk1"/>
                </a:solidFill>
                <a:latin typeface="Times New Roman"/>
                <a:ea typeface="Times New Roman"/>
                <a:cs typeface="Times New Roman"/>
                <a:sym typeface="Times New Roman"/>
              </a:rPr>
              <a:t> результатів до витрачених ресурсів). Цю характеристику розділяють на такі </a:t>
            </a:r>
            <a:r>
              <a:rPr lang="uk" sz="1050">
                <a:solidFill>
                  <a:schemeClr val="dk1"/>
                </a:solidFill>
                <a:latin typeface="Times New Roman"/>
                <a:ea typeface="Times New Roman"/>
                <a:cs typeface="Times New Roman"/>
                <a:sym typeface="Times New Roman"/>
              </a:rPr>
              <a:t>під характеристики</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тимчасова ефективність</a:t>
            </a:r>
            <a:r>
              <a:rPr lang="uk" sz="1050">
                <a:solidFill>
                  <a:schemeClr val="dk1"/>
                </a:solidFill>
                <a:latin typeface="Times New Roman"/>
                <a:ea typeface="Times New Roman"/>
                <a:cs typeface="Times New Roman"/>
                <a:sym typeface="Times New Roman"/>
              </a:rPr>
              <a:t> – здатність ПЗ отримувати необхідні результати і забезпечувати передачу необхідного об'єму даних за певний час;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104761"/>
              <a:buFont typeface="Arial"/>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ефективність використання ресурсів</a:t>
            </a:r>
            <a:r>
              <a:rPr lang="uk" sz="1050">
                <a:solidFill>
                  <a:schemeClr val="dk1"/>
                </a:solidFill>
                <a:latin typeface="Times New Roman"/>
                <a:ea typeface="Times New Roman"/>
                <a:cs typeface="Times New Roman"/>
                <a:sym typeface="Times New Roman"/>
              </a:rPr>
              <a:t> – здатність ПЗ вирішувати необхідні завдання і використовувати задані об'єми визначених видів ресурсів;</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відповідність стандартам продуктивності</a:t>
            </a:r>
            <a:r>
              <a:rPr lang="uk" sz="1050">
                <a:solidFill>
                  <a:schemeClr val="dk1"/>
                </a:solidFill>
                <a:latin typeface="Times New Roman"/>
                <a:ea typeface="Times New Roman"/>
                <a:cs typeface="Times New Roman"/>
                <a:sym typeface="Times New Roman"/>
              </a:rPr>
              <a:t>.</a:t>
            </a:r>
            <a:endParaRPr/>
          </a:p>
        </p:txBody>
      </p:sp>
      <p:sp>
        <p:nvSpPr>
          <p:cNvPr id="104" name="Google Shape;104;p21"/>
          <p:cNvSpPr txBox="1"/>
          <p:nvPr>
            <p:ph type="title"/>
          </p:nvPr>
        </p:nvSpPr>
        <p:spPr>
          <a:xfrm>
            <a:off x="0" y="0"/>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uk" sz="1050">
                <a:latin typeface="Times New Roman"/>
                <a:ea typeface="Times New Roman"/>
                <a:cs typeface="Times New Roman"/>
                <a:sym typeface="Times New Roman"/>
              </a:rPr>
              <a:t>Характеристики якості програмного забезпечення в інформаційних системах</a:t>
            </a:r>
            <a:endParaRPr/>
          </a:p>
        </p:txBody>
      </p:sp>
      <p:sp>
        <p:nvSpPr>
          <p:cNvPr id="105" name="Google Shape;105;p21"/>
          <p:cNvSpPr txBox="1"/>
          <p:nvPr>
            <p:ph idx="1" type="body"/>
          </p:nvPr>
        </p:nvSpPr>
        <p:spPr>
          <a:xfrm>
            <a:off x="4440125" y="316275"/>
            <a:ext cx="4189500" cy="45549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4. </a:t>
            </a:r>
            <a:r>
              <a:rPr b="1" lang="uk" sz="1050">
                <a:solidFill>
                  <a:schemeClr val="dk1"/>
                </a:solidFill>
                <a:latin typeface="Times New Roman"/>
                <a:ea typeface="Times New Roman"/>
                <a:cs typeface="Times New Roman"/>
                <a:sym typeface="Times New Roman"/>
              </a:rPr>
              <a:t>Зручність використання</a:t>
            </a:r>
            <a:r>
              <a:rPr lang="uk" sz="1050">
                <a:solidFill>
                  <a:schemeClr val="dk1"/>
                </a:solidFill>
                <a:latin typeface="Times New Roman"/>
                <a:ea typeface="Times New Roman"/>
                <a:cs typeface="Times New Roman"/>
                <a:sym typeface="Times New Roman"/>
              </a:rPr>
              <a:t> характеризується привабливістю для користувачів, зручністю в навчанні і використанні ПЗ. У своєму складі вона має ряд таких </a:t>
            </a:r>
            <a:r>
              <a:rPr lang="uk" sz="1050">
                <a:solidFill>
                  <a:schemeClr val="dk1"/>
                </a:solidFill>
                <a:latin typeface="Times New Roman"/>
                <a:ea typeface="Times New Roman"/>
                <a:cs typeface="Times New Roman"/>
                <a:sym typeface="Times New Roman"/>
              </a:rPr>
              <a:t>під характеристик</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зрозумілість</a:t>
            </a:r>
            <a:r>
              <a:rPr lang="uk" sz="1050">
                <a:solidFill>
                  <a:schemeClr val="dk1"/>
                </a:solidFill>
                <a:latin typeface="Times New Roman"/>
                <a:ea typeface="Times New Roman"/>
                <a:cs typeface="Times New Roman"/>
                <a:sym typeface="Times New Roman"/>
              </a:rPr>
              <a:t> – величина зворотна зусиллям, витраченим користу–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вачами на усвідомлення здатності ПЗ вирішувати необхідні завдання;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зручність роботи</a:t>
            </a:r>
            <a:r>
              <a:rPr lang="uk" sz="1050">
                <a:solidFill>
                  <a:schemeClr val="dk1"/>
                </a:solidFill>
                <a:latin typeface="Times New Roman"/>
                <a:ea typeface="Times New Roman"/>
                <a:cs typeface="Times New Roman"/>
                <a:sym typeface="Times New Roman"/>
              </a:rPr>
              <a:t> – величина зворотна зусиллям, витраченим користу–</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вачами для вирішення необхідних завдань за допомогою ПЗ;</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зручність навчання</a:t>
            </a:r>
            <a:r>
              <a:rPr lang="uk" sz="1050">
                <a:solidFill>
                  <a:schemeClr val="dk1"/>
                </a:solidFill>
                <a:latin typeface="Times New Roman"/>
                <a:ea typeface="Times New Roman"/>
                <a:cs typeface="Times New Roman"/>
                <a:sym typeface="Times New Roman"/>
              </a:rPr>
              <a:t> – величина зворотна зусиллям, витраченим корис–</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тувачами, на процес навчання роботі з ПЗ;</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4) </a:t>
            </a:r>
            <a:r>
              <a:rPr i="1" lang="uk" sz="1050">
                <a:solidFill>
                  <a:schemeClr val="dk1"/>
                </a:solidFill>
                <a:latin typeface="Times New Roman"/>
                <a:ea typeface="Times New Roman"/>
                <a:cs typeface="Times New Roman"/>
                <a:sym typeface="Times New Roman"/>
              </a:rPr>
              <a:t>привабливість</a:t>
            </a:r>
            <a:r>
              <a:rPr lang="uk" sz="1050">
                <a:solidFill>
                  <a:schemeClr val="dk1"/>
                </a:solidFill>
                <a:latin typeface="Times New Roman"/>
                <a:ea typeface="Times New Roman"/>
                <a:cs typeface="Times New Roman"/>
                <a:sym typeface="Times New Roman"/>
              </a:rPr>
              <a:t> – здатність ПЗ бути приємним для користувачів;</a:t>
            </a:r>
            <a:r>
              <a:rPr lang="uk" sz="850">
                <a:solidFill>
                  <a:schemeClr val="dk1"/>
                </a:solidFill>
                <a:latin typeface="Times New Roman"/>
                <a:ea typeface="Times New Roman"/>
                <a:cs typeface="Times New Roman"/>
                <a:sym typeface="Times New Roman"/>
              </a:rPr>
              <a:t>96</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5) </a:t>
            </a:r>
            <a:r>
              <a:rPr i="1" lang="uk" sz="1050">
                <a:solidFill>
                  <a:schemeClr val="dk1"/>
                </a:solidFill>
                <a:latin typeface="Times New Roman"/>
                <a:ea typeface="Times New Roman"/>
                <a:cs typeface="Times New Roman"/>
                <a:sym typeface="Times New Roman"/>
              </a:rPr>
              <a:t>відповідність стандартам зручності використання</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5.</a:t>
            </a:r>
            <a:r>
              <a:rPr b="1" lang="uk" sz="1050">
                <a:solidFill>
                  <a:schemeClr val="dk1"/>
                </a:solidFill>
                <a:latin typeface="Times New Roman"/>
                <a:ea typeface="Times New Roman"/>
                <a:cs typeface="Times New Roman"/>
                <a:sym typeface="Times New Roman"/>
              </a:rPr>
              <a:t> Зручність супроводу </a:t>
            </a:r>
            <a:r>
              <a:rPr lang="uk" sz="1050">
                <a:solidFill>
                  <a:schemeClr val="dk1"/>
                </a:solidFill>
                <a:latin typeface="Times New Roman"/>
                <a:ea typeface="Times New Roman"/>
                <a:cs typeface="Times New Roman"/>
                <a:sym typeface="Times New Roman"/>
              </a:rPr>
              <a:t>характеризується зручністю супроводу ПЗ. Ця характеристика включає ряд таких </a:t>
            </a:r>
            <a:r>
              <a:rPr lang="uk" sz="1050">
                <a:solidFill>
                  <a:schemeClr val="dk1"/>
                </a:solidFill>
                <a:latin typeface="Times New Roman"/>
                <a:ea typeface="Times New Roman"/>
                <a:cs typeface="Times New Roman"/>
                <a:sym typeface="Times New Roman"/>
              </a:rPr>
              <a:t>під характеристик</a:t>
            </a:r>
            <a:r>
              <a:rPr lang="uk" sz="1050">
                <a:solidFill>
                  <a:schemeClr val="dk1"/>
                </a:solidFill>
                <a:latin typeface="Times New Roman"/>
                <a:ea typeface="Times New Roman"/>
                <a:cs typeface="Times New Roman"/>
                <a:sym typeface="Times New Roman"/>
              </a:rPr>
              <a:t>: 1) </a:t>
            </a:r>
            <a:r>
              <a:rPr i="1" lang="uk" sz="1050">
                <a:solidFill>
                  <a:schemeClr val="dk1"/>
                </a:solidFill>
                <a:latin typeface="Times New Roman"/>
                <a:ea typeface="Times New Roman"/>
                <a:cs typeface="Times New Roman"/>
                <a:sym typeface="Times New Roman"/>
              </a:rPr>
              <a:t>зручність до аналізу</a:t>
            </a:r>
            <a:r>
              <a:rPr lang="uk" sz="1050">
                <a:solidFill>
                  <a:schemeClr val="dk1"/>
                </a:solidFill>
                <a:latin typeface="Times New Roman"/>
                <a:ea typeface="Times New Roman"/>
                <a:cs typeface="Times New Roman"/>
                <a:sym typeface="Times New Roman"/>
              </a:rPr>
              <a:t>: характеризується зручністю проведення аналізу помилок, дефектів, недоліків, необхідності внесення змін та їхні можливі наслідки; 2) </a:t>
            </a:r>
            <a:r>
              <a:rPr i="1" lang="uk" sz="1050">
                <a:solidFill>
                  <a:schemeClr val="dk1"/>
                </a:solidFill>
                <a:latin typeface="Times New Roman"/>
                <a:ea typeface="Times New Roman"/>
                <a:cs typeface="Times New Roman"/>
                <a:sym typeface="Times New Roman"/>
              </a:rPr>
              <a:t>зручність внесення змін </a:t>
            </a:r>
            <a:r>
              <a:rPr lang="uk" sz="1050">
                <a:solidFill>
                  <a:schemeClr val="dk1"/>
                </a:solidFill>
                <a:latin typeface="Times New Roman"/>
                <a:ea typeface="Times New Roman"/>
                <a:cs typeface="Times New Roman"/>
                <a:sym typeface="Times New Roman"/>
              </a:rPr>
              <a:t>– це величина зворотна трудовитратам на виконання необхідних змін; 3) </a:t>
            </a:r>
            <a:r>
              <a:rPr i="1" lang="uk" sz="1050">
                <a:solidFill>
                  <a:schemeClr val="dk1"/>
                </a:solidFill>
                <a:latin typeface="Times New Roman"/>
                <a:ea typeface="Times New Roman"/>
                <a:cs typeface="Times New Roman"/>
                <a:sym typeface="Times New Roman"/>
              </a:rPr>
              <a:t>стабільність</a:t>
            </a:r>
            <a:r>
              <a:rPr lang="uk" sz="1050">
                <a:solidFill>
                  <a:schemeClr val="dk1"/>
                </a:solidFill>
                <a:latin typeface="Times New Roman"/>
                <a:ea typeface="Times New Roman"/>
                <a:cs typeface="Times New Roman"/>
                <a:sym typeface="Times New Roman"/>
              </a:rPr>
              <a:t> – величина зворотна ризику появи непередбачених наслідків при внесенні необхідних змін; 4) </a:t>
            </a:r>
            <a:r>
              <a:rPr i="1" lang="uk" sz="1050">
                <a:solidFill>
                  <a:schemeClr val="dk1"/>
                </a:solidFill>
                <a:latin typeface="Times New Roman"/>
                <a:ea typeface="Times New Roman"/>
                <a:cs typeface="Times New Roman"/>
                <a:sym typeface="Times New Roman"/>
              </a:rPr>
              <a:t>зручність перевірки</a:t>
            </a:r>
            <a:r>
              <a:rPr lang="uk" sz="1050">
                <a:solidFill>
                  <a:schemeClr val="dk1"/>
                </a:solidFill>
                <a:latin typeface="Times New Roman"/>
                <a:ea typeface="Times New Roman"/>
                <a:cs typeface="Times New Roman"/>
                <a:sym typeface="Times New Roman"/>
              </a:rPr>
              <a:t> – величина зворотна необхідним </a:t>
            </a:r>
            <a:r>
              <a:rPr lang="uk" sz="1050">
                <a:solidFill>
                  <a:schemeClr val="dk1"/>
                </a:solidFill>
                <a:latin typeface="Times New Roman"/>
                <a:ea typeface="Times New Roman"/>
                <a:cs typeface="Times New Roman"/>
                <a:sym typeface="Times New Roman"/>
              </a:rPr>
              <a:t>трудовитрат</a:t>
            </a:r>
            <a:r>
              <a:rPr lang="uk" sz="1050">
                <a:solidFill>
                  <a:schemeClr val="dk1"/>
                </a:solidFill>
                <a:latin typeface="Times New Roman"/>
                <a:ea typeface="Times New Roman"/>
                <a:cs typeface="Times New Roman"/>
                <a:sym typeface="Times New Roman"/>
              </a:rPr>
              <a:t> на тестування та інші види перевірок досягнення передбачених результатів при внесенні змін; 5) </a:t>
            </a:r>
            <a:r>
              <a:rPr i="1" lang="uk" sz="1050">
                <a:solidFill>
                  <a:schemeClr val="dk1"/>
                </a:solidFill>
                <a:latin typeface="Times New Roman"/>
                <a:ea typeface="Times New Roman"/>
                <a:cs typeface="Times New Roman"/>
                <a:sym typeface="Times New Roman"/>
              </a:rPr>
              <a:t>відповідність стандартам зручності супроводу</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6. </a:t>
            </a:r>
            <a:r>
              <a:rPr b="1" lang="uk" sz="1050">
                <a:solidFill>
                  <a:schemeClr val="dk1"/>
                </a:solidFill>
                <a:latin typeface="Times New Roman"/>
                <a:ea typeface="Times New Roman"/>
                <a:cs typeface="Times New Roman"/>
                <a:sym typeface="Times New Roman"/>
              </a:rPr>
              <a:t>Переносимість</a:t>
            </a:r>
            <a:r>
              <a:rPr lang="uk" sz="1050">
                <a:solidFill>
                  <a:schemeClr val="dk1"/>
                </a:solidFill>
                <a:latin typeface="Times New Roman"/>
                <a:ea typeface="Times New Roman"/>
                <a:cs typeface="Times New Roman"/>
                <a:sym typeface="Times New Roman"/>
              </a:rPr>
              <a:t> характеризується здатністю ПЗ зберігати працездатність при зміні організаційних, апаратних і програмних аспектів оточення. Для цієї характеристики виділяють такі </a:t>
            </a:r>
            <a:r>
              <a:rPr lang="uk" sz="1050">
                <a:solidFill>
                  <a:schemeClr val="dk1"/>
                </a:solidFill>
                <a:latin typeface="Times New Roman"/>
                <a:ea typeface="Times New Roman"/>
                <a:cs typeface="Times New Roman"/>
                <a:sym typeface="Times New Roman"/>
              </a:rPr>
              <a:t>під характеристики</a:t>
            </a:r>
            <a:r>
              <a:rPr lang="uk" sz="1050">
                <a:solidFill>
                  <a:schemeClr val="dk1"/>
                </a:solidFill>
                <a:latin typeface="Times New Roman"/>
                <a:ea typeface="Times New Roman"/>
                <a:cs typeface="Times New Roman"/>
                <a:sym typeface="Times New Roman"/>
              </a:rPr>
              <a:t>:</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здатність до</a:t>
            </a:r>
            <a:r>
              <a:rPr lang="uk" sz="1050">
                <a:solidFill>
                  <a:schemeClr val="dk1"/>
                </a:solidFill>
                <a:latin typeface="Times New Roman"/>
                <a:ea typeface="Times New Roman"/>
                <a:cs typeface="Times New Roman"/>
                <a:sym typeface="Times New Roman"/>
              </a:rPr>
              <a:t> </a:t>
            </a:r>
            <a:r>
              <a:rPr i="1" lang="uk" sz="1050">
                <a:solidFill>
                  <a:schemeClr val="dk1"/>
                </a:solidFill>
                <a:latin typeface="Times New Roman"/>
                <a:ea typeface="Times New Roman"/>
                <a:cs typeface="Times New Roman"/>
                <a:sym typeface="Times New Roman"/>
              </a:rPr>
              <a:t>адаптації</a:t>
            </a:r>
            <a:r>
              <a:rPr lang="uk" sz="1050">
                <a:solidFill>
                  <a:schemeClr val="dk1"/>
                </a:solidFill>
                <a:latin typeface="Times New Roman"/>
                <a:ea typeface="Times New Roman"/>
                <a:cs typeface="Times New Roman"/>
                <a:sym typeface="Times New Roman"/>
              </a:rPr>
              <a:t> – здатність ПЗ без здійснення непередбачених дій пристосовуватися до змін оточення;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зручність встановлення</a:t>
            </a:r>
            <a:r>
              <a:rPr lang="uk" sz="1050">
                <a:solidFill>
                  <a:schemeClr val="dk1"/>
                </a:solidFill>
                <a:latin typeface="Times New Roman"/>
                <a:ea typeface="Times New Roman"/>
                <a:cs typeface="Times New Roman"/>
                <a:sym typeface="Times New Roman"/>
              </a:rPr>
              <a:t> – здатність ПЗ встановлюватися у заздалегідь визначене оточення;</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здатність до співіснування</a:t>
            </a:r>
            <a:r>
              <a:rPr lang="uk" sz="1050">
                <a:solidFill>
                  <a:schemeClr val="dk1"/>
                </a:solidFill>
                <a:latin typeface="Times New Roman"/>
                <a:ea typeface="Times New Roman"/>
                <a:cs typeface="Times New Roman"/>
                <a:sym typeface="Times New Roman"/>
              </a:rPr>
              <a:t> – здатність ПЗ функціонувати в загальному оточенні з іншими програмами, розділяючи з ними ресурси;</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4) </a:t>
            </a:r>
            <a:r>
              <a:rPr i="1" lang="uk" sz="1050">
                <a:solidFill>
                  <a:schemeClr val="dk1"/>
                </a:solidFill>
                <a:latin typeface="Times New Roman"/>
                <a:ea typeface="Times New Roman"/>
                <a:cs typeface="Times New Roman"/>
                <a:sym typeface="Times New Roman"/>
              </a:rPr>
              <a:t>зручність заміни</a:t>
            </a:r>
            <a:r>
              <a:rPr lang="uk" sz="1050">
                <a:solidFill>
                  <a:schemeClr val="dk1"/>
                </a:solidFill>
                <a:latin typeface="Times New Roman"/>
                <a:ea typeface="Times New Roman"/>
                <a:cs typeface="Times New Roman"/>
                <a:sym typeface="Times New Roman"/>
              </a:rPr>
              <a:t> – можливість застосування нового ПЗ замість старого (вже використовуваного) для вирішення тих же завдань, у тому ж оточенні;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5) </a:t>
            </a:r>
            <a:r>
              <a:rPr i="1" lang="uk" sz="1050">
                <a:solidFill>
                  <a:schemeClr val="dk1"/>
                </a:solidFill>
                <a:latin typeface="Times New Roman"/>
                <a:ea typeface="Times New Roman"/>
                <a:cs typeface="Times New Roman"/>
                <a:sym typeface="Times New Roman"/>
              </a:rPr>
              <a:t>відповідність стандартам переносимості.</a:t>
            </a:r>
            <a:endParaRPr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Усі наведені характеристики описують внутрішню і зовнішню якість ПЗ. Для опису контекстної якості існує інший набір характеристик:</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1) </a:t>
            </a:r>
            <a:r>
              <a:rPr i="1" lang="uk" sz="1050">
                <a:solidFill>
                  <a:schemeClr val="dk1"/>
                </a:solidFill>
                <a:latin typeface="Times New Roman"/>
                <a:ea typeface="Times New Roman"/>
                <a:cs typeface="Times New Roman"/>
                <a:sym typeface="Times New Roman"/>
              </a:rPr>
              <a:t>ефективність </a:t>
            </a:r>
            <a:r>
              <a:rPr lang="uk" sz="1050">
                <a:solidFill>
                  <a:schemeClr val="dk1"/>
                </a:solidFill>
                <a:latin typeface="Times New Roman"/>
                <a:ea typeface="Times New Roman"/>
                <a:cs typeface="Times New Roman"/>
                <a:sym typeface="Times New Roman"/>
              </a:rPr>
              <a:t>– здатність ПЗ вирішувати призначені для користувача завдання із заданою точністю та в заданому контексті;</a:t>
            </a:r>
            <a:endParaRPr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2) </a:t>
            </a:r>
            <a:r>
              <a:rPr i="1" lang="uk" sz="1050">
                <a:solidFill>
                  <a:schemeClr val="dk1"/>
                </a:solidFill>
                <a:latin typeface="Times New Roman"/>
                <a:ea typeface="Times New Roman"/>
                <a:cs typeface="Times New Roman"/>
                <a:sym typeface="Times New Roman"/>
              </a:rPr>
              <a:t>продуктивність</a:t>
            </a:r>
            <a:r>
              <a:rPr lang="uk" sz="1050">
                <a:solidFill>
                  <a:schemeClr val="dk1"/>
                </a:solidFill>
                <a:latin typeface="Times New Roman"/>
                <a:ea typeface="Times New Roman"/>
                <a:cs typeface="Times New Roman"/>
                <a:sym typeface="Times New Roman"/>
              </a:rPr>
              <a:t> – здатність ПЗ отримувати необхідні результати при використанні заздалегідь визначеної кількості ресурсів;</a:t>
            </a:r>
            <a:r>
              <a:rPr lang="uk" sz="850">
                <a:solidFill>
                  <a:schemeClr val="dk1"/>
                </a:solidFill>
                <a:latin typeface="Times New Roman"/>
                <a:ea typeface="Times New Roman"/>
                <a:cs typeface="Times New Roman"/>
                <a:sym typeface="Times New Roman"/>
              </a:rPr>
              <a:t>97</a:t>
            </a:r>
            <a:endParaRPr sz="8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3) </a:t>
            </a:r>
            <a:r>
              <a:rPr i="1" lang="uk" sz="1050">
                <a:solidFill>
                  <a:schemeClr val="dk1"/>
                </a:solidFill>
                <a:latin typeface="Times New Roman"/>
                <a:ea typeface="Times New Roman"/>
                <a:cs typeface="Times New Roman"/>
                <a:sym typeface="Times New Roman"/>
              </a:rPr>
              <a:t>безпека</a:t>
            </a:r>
            <a:r>
              <a:rPr lang="uk" sz="1050">
                <a:solidFill>
                  <a:schemeClr val="dk1"/>
                </a:solidFill>
                <a:latin typeface="Times New Roman"/>
                <a:ea typeface="Times New Roman"/>
                <a:cs typeface="Times New Roman"/>
                <a:sym typeface="Times New Roman"/>
              </a:rPr>
              <a:t> – здатність ПЗ підтримувати необхідний низький рівень ризику нанесення збитку людям, бізнесу і </a:t>
            </a:r>
            <a:r>
              <a:rPr i="1" lang="uk" sz="1050">
                <a:solidFill>
                  <a:schemeClr val="dk1"/>
                </a:solidFill>
                <a:latin typeface="Times New Roman"/>
                <a:ea typeface="Times New Roman"/>
                <a:cs typeface="Times New Roman"/>
                <a:sym typeface="Times New Roman"/>
              </a:rPr>
              <a:t>довкіллю;</a:t>
            </a:r>
            <a:endParaRPr i="1" sz="105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uk" sz="1050">
                <a:solidFill>
                  <a:schemeClr val="dk1"/>
                </a:solidFill>
                <a:latin typeface="Times New Roman"/>
                <a:ea typeface="Times New Roman"/>
                <a:cs typeface="Times New Roman"/>
                <a:sym typeface="Times New Roman"/>
              </a:rPr>
              <a:t>4)</a:t>
            </a:r>
            <a:r>
              <a:rPr i="1" lang="uk" sz="1050">
                <a:solidFill>
                  <a:schemeClr val="dk1"/>
                </a:solidFill>
                <a:latin typeface="Times New Roman"/>
                <a:ea typeface="Times New Roman"/>
                <a:cs typeface="Times New Roman"/>
                <a:sym typeface="Times New Roman"/>
              </a:rPr>
              <a:t> задоволеність</a:t>
            </a:r>
            <a:r>
              <a:rPr lang="uk" sz="1050">
                <a:solidFill>
                  <a:schemeClr val="dk1"/>
                </a:solidFill>
                <a:latin typeface="Times New Roman"/>
                <a:ea typeface="Times New Roman"/>
                <a:cs typeface="Times New Roman"/>
                <a:sym typeface="Times New Roman"/>
              </a:rPr>
              <a:t> </a:t>
            </a:r>
            <a:r>
              <a:rPr i="1" lang="uk" sz="1050">
                <a:solidFill>
                  <a:schemeClr val="dk1"/>
                </a:solidFill>
                <a:latin typeface="Times New Roman"/>
                <a:ea typeface="Times New Roman"/>
                <a:cs typeface="Times New Roman"/>
                <a:sym typeface="Times New Roman"/>
              </a:rPr>
              <a:t>користувачів</a:t>
            </a:r>
            <a:r>
              <a:rPr lang="uk" sz="1050">
                <a:solidFill>
                  <a:schemeClr val="dk1"/>
                </a:solidFill>
                <a:latin typeface="Times New Roman"/>
                <a:ea typeface="Times New Roman"/>
                <a:cs typeface="Times New Roman"/>
                <a:sym typeface="Times New Roman"/>
              </a:rPr>
              <a:t> – здатність ПЗ при використанні в певному контексті приносити задоволення користувачам. Керуючись розглянутими показниками можна збільшити якість програмних модулів, а, отже, й усієї ІС в цілому.</a:t>
            </a:r>
            <a:endParaRPr sz="105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