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7"/>
    <p:restoredTop sz="94656"/>
  </p:normalViewPr>
  <p:slideViewPr>
    <p:cSldViewPr>
      <p:cViewPr varScale="1">
        <p:scale>
          <a:sx n="107" d="100"/>
          <a:sy n="107" d="100"/>
        </p:scale>
        <p:origin x="1744" y="1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77D9EA68-413C-45D7-B671-EFC9601ACDF0}" type="datetimeFigureOut">
              <a:rPr lang="uk-UA" smtClean="0"/>
              <a:t>13.10.24</a:t>
            </a:fld>
            <a:endParaRPr lang="uk-UA"/>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uk-UA"/>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9CE84390-3609-43A0-BFFE-F4770C31F31C}" type="slidenum">
              <a:rPr lang="uk-UA" smtClean="0"/>
              <a:t>‹#›</a:t>
            </a:fld>
            <a:endParaRPr lang="uk-UA"/>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48415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7D9EA68-413C-45D7-B671-EFC9601ACDF0}" type="datetimeFigureOut">
              <a:rPr lang="uk-UA" smtClean="0"/>
              <a:t>13.10.24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CE84390-3609-43A0-BFFE-F4770C31F31C}" type="slidenum">
              <a:rPr lang="uk-UA" smtClean="0"/>
              <a:t>‹#›</a:t>
            </a:fld>
            <a:endParaRPr lang="uk-UA"/>
          </a:p>
        </p:txBody>
      </p:sp>
    </p:spTree>
    <p:extLst>
      <p:ext uri="{BB962C8B-B14F-4D97-AF65-F5344CB8AC3E}">
        <p14:creationId xmlns:p14="http://schemas.microsoft.com/office/powerpoint/2010/main" val="4021915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7D9EA68-413C-45D7-B671-EFC9601ACDF0}" type="datetimeFigureOut">
              <a:rPr lang="uk-UA" smtClean="0"/>
              <a:t>13.10.24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CE84390-3609-43A0-BFFE-F4770C31F31C}" type="slidenum">
              <a:rPr lang="uk-UA" smtClean="0"/>
              <a:t>‹#›</a:t>
            </a:fld>
            <a:endParaRPr lang="uk-UA"/>
          </a:p>
        </p:txBody>
      </p:sp>
    </p:spTree>
    <p:extLst>
      <p:ext uri="{BB962C8B-B14F-4D97-AF65-F5344CB8AC3E}">
        <p14:creationId xmlns:p14="http://schemas.microsoft.com/office/powerpoint/2010/main" val="3193781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7D9EA68-413C-45D7-B671-EFC9601ACDF0}" type="datetimeFigureOut">
              <a:rPr lang="uk-UA" smtClean="0"/>
              <a:t>13.10.24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CE84390-3609-43A0-BFFE-F4770C31F31C}" type="slidenum">
              <a:rPr lang="uk-UA" smtClean="0"/>
              <a:t>‹#›</a:t>
            </a:fld>
            <a:endParaRPr lang="uk-UA"/>
          </a:p>
        </p:txBody>
      </p:sp>
    </p:spTree>
    <p:extLst>
      <p:ext uri="{BB962C8B-B14F-4D97-AF65-F5344CB8AC3E}">
        <p14:creationId xmlns:p14="http://schemas.microsoft.com/office/powerpoint/2010/main" val="3410948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en-US" dirty="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77D9EA68-413C-45D7-B671-EFC9601ACDF0}" type="datetimeFigureOut">
              <a:rPr lang="uk-UA" smtClean="0"/>
              <a:t>13.10.24</a:t>
            </a:fld>
            <a:endParaRPr lang="uk-UA"/>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uk-UA"/>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9CE84390-3609-43A0-BFFE-F4770C31F31C}" type="slidenum">
              <a:rPr lang="uk-UA" smtClean="0"/>
              <a:t>‹#›</a:t>
            </a:fld>
            <a:endParaRPr lang="uk-UA"/>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9907193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dirty="0"/>
              <a:t>Click to edit Master title style</a:t>
            </a:r>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77D9EA68-413C-45D7-B671-EFC9601ACDF0}" type="datetimeFigureOut">
              <a:rPr lang="uk-UA" smtClean="0"/>
              <a:t>13.10.24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9CE84390-3609-43A0-BFFE-F4770C31F31C}" type="slidenum">
              <a:rPr lang="uk-UA" smtClean="0"/>
              <a:t>‹#›</a:t>
            </a:fld>
            <a:endParaRPr lang="uk-UA"/>
          </a:p>
        </p:txBody>
      </p:sp>
    </p:spTree>
    <p:extLst>
      <p:ext uri="{BB962C8B-B14F-4D97-AF65-F5344CB8AC3E}">
        <p14:creationId xmlns:p14="http://schemas.microsoft.com/office/powerpoint/2010/main" val="57687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dirty="0"/>
              <a:t>Click to edit Master title style</a:t>
            </a:r>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77D9EA68-413C-45D7-B671-EFC9601ACDF0}" type="datetimeFigureOut">
              <a:rPr lang="uk-UA" smtClean="0"/>
              <a:t>13.10.24</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9CE84390-3609-43A0-BFFE-F4770C31F31C}" type="slidenum">
              <a:rPr lang="uk-UA" smtClean="0"/>
              <a:t>‹#›</a:t>
            </a:fld>
            <a:endParaRPr lang="uk-UA"/>
          </a:p>
        </p:txBody>
      </p:sp>
    </p:spTree>
    <p:extLst>
      <p:ext uri="{BB962C8B-B14F-4D97-AF65-F5344CB8AC3E}">
        <p14:creationId xmlns:p14="http://schemas.microsoft.com/office/powerpoint/2010/main" val="3588383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77D9EA68-413C-45D7-B671-EFC9601ACDF0}" type="datetimeFigureOut">
              <a:rPr lang="uk-UA" smtClean="0"/>
              <a:t>13.10.24</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9CE84390-3609-43A0-BFFE-F4770C31F31C}" type="slidenum">
              <a:rPr lang="uk-UA" smtClean="0"/>
              <a:t>‹#›</a:t>
            </a:fld>
            <a:endParaRPr lang="uk-UA"/>
          </a:p>
        </p:txBody>
      </p:sp>
    </p:spTree>
    <p:extLst>
      <p:ext uri="{BB962C8B-B14F-4D97-AF65-F5344CB8AC3E}">
        <p14:creationId xmlns:p14="http://schemas.microsoft.com/office/powerpoint/2010/main" val="3670566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D9EA68-413C-45D7-B671-EFC9601ACDF0}" type="datetimeFigureOut">
              <a:rPr lang="uk-UA" smtClean="0"/>
              <a:t>13.10.24</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9CE84390-3609-43A0-BFFE-F4770C31F31C}" type="slidenum">
              <a:rPr lang="uk-UA" smtClean="0"/>
              <a:t>‹#›</a:t>
            </a:fld>
            <a:endParaRPr lang="uk-UA"/>
          </a:p>
        </p:txBody>
      </p:sp>
    </p:spTree>
    <p:extLst>
      <p:ext uri="{BB962C8B-B14F-4D97-AF65-F5344CB8AC3E}">
        <p14:creationId xmlns:p14="http://schemas.microsoft.com/office/powerpoint/2010/main" val="1271443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en-US" dirty="0"/>
              <a:t>Click to edit Master title style</a:t>
            </a:r>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77D9EA68-413C-45D7-B671-EFC9601ACDF0}" type="datetimeFigureOut">
              <a:rPr lang="uk-UA" smtClean="0"/>
              <a:t>13.10.24</a:t>
            </a:fld>
            <a:endParaRPr lang="uk-UA"/>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uk-UA"/>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9CE84390-3609-43A0-BFFE-F4770C31F31C}" type="slidenum">
              <a:rPr lang="uk-UA" smtClean="0"/>
              <a:t>‹#›</a:t>
            </a:fld>
            <a:endParaRPr lang="uk-UA"/>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30384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en-US" dirty="0"/>
              <a:t>Click to edit Master title style</a:t>
            </a:r>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77D9EA68-413C-45D7-B671-EFC9601ACDF0}" type="datetimeFigureOut">
              <a:rPr lang="uk-UA" smtClean="0"/>
              <a:t>13.10.24</a:t>
            </a:fld>
            <a:endParaRPr lang="uk-UA"/>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uk-UA"/>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9CE84390-3609-43A0-BFFE-F4770C31F31C}" type="slidenum">
              <a:rPr lang="uk-UA" smtClean="0"/>
              <a:t>‹#›</a:t>
            </a:fld>
            <a:endParaRPr lang="uk-UA"/>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77545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77D9EA68-413C-45D7-B671-EFC9601ACDF0}" type="datetimeFigureOut">
              <a:rPr lang="uk-UA" smtClean="0"/>
              <a:t>13.10.24</a:t>
            </a:fld>
            <a:endParaRPr lang="uk-UA"/>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uk-UA"/>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9CE84390-3609-43A0-BFFE-F4770C31F31C}" type="slidenum">
              <a:rPr lang="uk-UA" smtClean="0"/>
              <a:t>‹#›</a:t>
            </a:fld>
            <a:endParaRPr lang="uk-UA"/>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595750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1368">
          <p15:clr>
            <a:srgbClr val="F26B43"/>
          </p15:clr>
        </p15:guide>
        <p15:guide id="1" pos="6912">
          <p15:clr>
            <a:srgbClr val="F26B43"/>
          </p15:clr>
        </p15:guide>
        <p15:guide id="2" pos="936">
          <p15:clr>
            <a:srgbClr val="F26B43"/>
          </p15:clr>
        </p15:guide>
        <p15:guide id="3" pos="864">
          <p15:clr>
            <a:srgbClr val="F26B43"/>
          </p15:clr>
        </p15:guide>
        <p15:guide id="4" orient="horz" pos="1440">
          <p15:clr>
            <a:srgbClr val="F26B43"/>
          </p15:clr>
        </p15:guide>
        <p15:guide id="5" orient="horz" pos="3696">
          <p15:clr>
            <a:srgbClr val="F26B43"/>
          </p15:clr>
        </p15:guide>
        <p15:guide id="6" orient="horz" pos="432">
          <p15:clr>
            <a:srgbClr val="F26B43"/>
          </p15:clr>
        </p15:guide>
        <p15:guide id="7" orient="horz" pos="1512">
          <p15:clr>
            <a:srgbClr val="F26B43"/>
          </p15:clr>
        </p15:guide>
        <p15:guide id="8" pos="5184">
          <p15:clr>
            <a:srgbClr val="F26B43"/>
          </p15:clr>
        </p15:guide>
        <p15:guide id="9" pos="702">
          <p15:clr>
            <a:srgbClr val="F26B43"/>
          </p15:clr>
        </p15:guide>
        <p15:guide id="10" pos="6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2060848"/>
            <a:ext cx="7772400" cy="1470025"/>
          </a:xfrm>
        </p:spPr>
        <p:txBody>
          <a:bodyPr>
            <a:normAutofit fontScale="90000"/>
          </a:bodyPr>
          <a:lstStyle/>
          <a:p>
            <a:r>
              <a:rPr lang="uk-UA" sz="2200" b="1" dirty="0">
                <a:latin typeface="Times New Roman" pitchFamily="18" charset="0"/>
                <a:cs typeface="Times New Roman" pitchFamily="18" charset="0"/>
              </a:rPr>
              <a:t>Методологічні засади та практичний інструментарій діагностики кризового стану та загрози банкрутства підприємства</a:t>
            </a:r>
            <a:br>
              <a:rPr lang="uk-UA" dirty="0"/>
            </a:br>
            <a:endParaRPr lang="uk-UA" dirty="0"/>
          </a:p>
        </p:txBody>
      </p:sp>
      <p:sp>
        <p:nvSpPr>
          <p:cNvPr id="3" name="Подзаголовок 2"/>
          <p:cNvSpPr>
            <a:spLocks noGrp="1"/>
          </p:cNvSpPr>
          <p:nvPr>
            <p:ph type="subTitle" idx="1"/>
          </p:nvPr>
        </p:nvSpPr>
        <p:spPr/>
        <p:txBody>
          <a:bodyPr/>
          <a:lstStyle/>
          <a:p>
            <a:r>
              <a:rPr lang="uk-UA" dirty="0"/>
              <a:t>Лекція </a:t>
            </a:r>
          </a:p>
        </p:txBody>
      </p:sp>
    </p:spTree>
    <p:extLst>
      <p:ext uri="{BB962C8B-B14F-4D97-AF65-F5344CB8AC3E}">
        <p14:creationId xmlns:p14="http://schemas.microsoft.com/office/powerpoint/2010/main" val="31267147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fontScale="92500" lnSpcReduction="20000"/>
          </a:bodyPr>
          <a:lstStyle/>
          <a:p>
            <a:r>
              <a:rPr lang="uk-UA" b="1" dirty="0">
                <a:latin typeface="Times New Roman" pitchFamily="18" charset="0"/>
                <a:cs typeface="Times New Roman" pitchFamily="18" charset="0"/>
              </a:rPr>
              <a:t>5.3. Оцінювання симптомів розвитку кризових явищ</a:t>
            </a:r>
            <a:endParaRPr lang="uk-UA" dirty="0">
              <a:latin typeface="Times New Roman" pitchFamily="18" charset="0"/>
              <a:cs typeface="Times New Roman" pitchFamily="18" charset="0"/>
            </a:endParaRPr>
          </a:p>
          <a:p>
            <a:r>
              <a:rPr lang="uk-UA" b="1" dirty="0">
                <a:latin typeface="Times New Roman" pitchFamily="18" charset="0"/>
                <a:cs typeface="Times New Roman" pitchFamily="18" charset="0"/>
              </a:rPr>
              <a:t> </a:t>
            </a:r>
            <a:endParaRPr lang="uk-UA" dirty="0">
              <a:latin typeface="Times New Roman" pitchFamily="18" charset="0"/>
              <a:cs typeface="Times New Roman" pitchFamily="18" charset="0"/>
            </a:endParaRPr>
          </a:p>
          <a:p>
            <a:r>
              <a:rPr lang="uk-UA" dirty="0">
                <a:latin typeface="Times New Roman" pitchFamily="18" charset="0"/>
                <a:cs typeface="Times New Roman" pitchFamily="18" charset="0"/>
              </a:rPr>
              <a:t>Важливою умовою застосування антикризових дій є ідентифікація кризових явищ. </a:t>
            </a:r>
          </a:p>
          <a:p>
            <a:r>
              <a:rPr lang="uk-UA" dirty="0">
                <a:latin typeface="Times New Roman" pitchFamily="18" charset="0"/>
                <a:cs typeface="Times New Roman" pitchFamily="18" charset="0"/>
              </a:rPr>
              <a:t>1. Коефіцієнт </a:t>
            </a:r>
            <a:r>
              <a:rPr lang="uk-UA" dirty="0" err="1">
                <a:latin typeface="Times New Roman" pitchFamily="18" charset="0"/>
                <a:cs typeface="Times New Roman" pitchFamily="18" charset="0"/>
              </a:rPr>
              <a:t>Бівера</a:t>
            </a:r>
            <a:r>
              <a:rPr lang="uk-UA" dirty="0">
                <a:latin typeface="Times New Roman" pitchFamily="18" charset="0"/>
                <a:cs typeface="Times New Roman" pitchFamily="18" charset="0"/>
              </a:rPr>
              <a:t>. Він розраховується як відношення різниці між чистим прибутком і нарахованою амортизацією до суми довгострокових та поточних зобов'язань.</a:t>
            </a:r>
          </a:p>
          <a:p>
            <a:r>
              <a:rPr lang="uk-UA" dirty="0">
                <a:latin typeface="Times New Roman" pitchFamily="18" charset="0"/>
                <a:cs typeface="Times New Roman" pitchFamily="18" charset="0"/>
              </a:rPr>
              <a:t> </a:t>
            </a:r>
          </a:p>
          <a:p>
            <a:r>
              <a:rPr lang="uk-UA" dirty="0" err="1">
                <a:latin typeface="Times New Roman" pitchFamily="18" charset="0"/>
                <a:cs typeface="Times New Roman" pitchFamily="18" charset="0"/>
              </a:rPr>
              <a:t>К</a:t>
            </a:r>
            <a:r>
              <a:rPr lang="uk-UA" baseline="-25000" dirty="0" err="1">
                <a:latin typeface="Times New Roman" pitchFamily="18" charset="0"/>
                <a:cs typeface="Times New Roman" pitchFamily="18" charset="0"/>
              </a:rPr>
              <a:t>б</a:t>
            </a:r>
            <a:r>
              <a:rPr lang="uk-UA" baseline="-25000" dirty="0">
                <a:latin typeface="Times New Roman" pitchFamily="18" charset="0"/>
                <a:cs typeface="Times New Roman" pitchFamily="18" charset="0"/>
              </a:rPr>
              <a:t> </a:t>
            </a:r>
            <a:r>
              <a:rPr lang="uk-UA" dirty="0">
                <a:latin typeface="Times New Roman" pitchFamily="18" charset="0"/>
                <a:cs typeface="Times New Roman" pitchFamily="18" charset="0"/>
              </a:rPr>
              <a:t>= (ЧП-А)/ДЗ+ПЗ</a:t>
            </a:r>
          </a:p>
          <a:p>
            <a:r>
              <a:rPr lang="uk-UA" dirty="0">
                <a:latin typeface="Times New Roman" pitchFamily="18" charset="0"/>
                <a:cs typeface="Times New Roman" pitchFamily="18" charset="0"/>
              </a:rPr>
              <a:t> </a:t>
            </a:r>
          </a:p>
          <a:p>
            <a:r>
              <a:rPr lang="uk-UA" dirty="0">
                <a:latin typeface="Times New Roman" pitchFamily="18" charset="0"/>
                <a:cs typeface="Times New Roman" pitchFamily="18" charset="0"/>
              </a:rPr>
              <a:t>де </a:t>
            </a:r>
            <a:r>
              <a:rPr lang="uk-UA" dirty="0" err="1">
                <a:latin typeface="Times New Roman" pitchFamily="18" charset="0"/>
                <a:cs typeface="Times New Roman" pitchFamily="18" charset="0"/>
              </a:rPr>
              <a:t>К</a:t>
            </a:r>
            <a:r>
              <a:rPr lang="uk-UA" baseline="-25000" dirty="0" err="1">
                <a:latin typeface="Times New Roman" pitchFamily="18" charset="0"/>
                <a:cs typeface="Times New Roman" pitchFamily="18" charset="0"/>
              </a:rPr>
              <a:t>б</a:t>
            </a:r>
            <a:r>
              <a:rPr lang="uk-UA" dirty="0">
                <a:latin typeface="Times New Roman" pitchFamily="18" charset="0"/>
                <a:cs typeface="Times New Roman" pitchFamily="18" charset="0"/>
              </a:rPr>
              <a:t> — коефіцієнт </a:t>
            </a:r>
            <a:r>
              <a:rPr lang="uk-UA" dirty="0" err="1">
                <a:latin typeface="Times New Roman" pitchFamily="18" charset="0"/>
                <a:cs typeface="Times New Roman" pitchFamily="18" charset="0"/>
              </a:rPr>
              <a:t>Бівера</a:t>
            </a:r>
            <a:r>
              <a:rPr lang="uk-UA" dirty="0">
                <a:latin typeface="Times New Roman" pitchFamily="18" charset="0"/>
                <a:cs typeface="Times New Roman" pitchFamily="18" charset="0"/>
              </a:rPr>
              <a:t>; ЧП — чистий прибуток; </a:t>
            </a:r>
            <a:r>
              <a:rPr lang="en-US" dirty="0">
                <a:latin typeface="Times New Roman" pitchFamily="18" charset="0"/>
                <a:cs typeface="Times New Roman" pitchFamily="18" charset="0"/>
              </a:rPr>
              <a:t>A </a:t>
            </a:r>
            <a:r>
              <a:rPr lang="uk-UA" dirty="0">
                <a:latin typeface="Times New Roman" pitchFamily="18" charset="0"/>
                <a:cs typeface="Times New Roman" pitchFamily="18" charset="0"/>
              </a:rPr>
              <a:t>— амортизація;</a:t>
            </a:r>
          </a:p>
          <a:p>
            <a:r>
              <a:rPr lang="uk-UA" dirty="0">
                <a:latin typeface="Times New Roman" pitchFamily="18" charset="0"/>
                <a:cs typeface="Times New Roman" pitchFamily="18" charset="0"/>
              </a:rPr>
              <a:t>ДЗ — довгострокові зобов'язання;</a:t>
            </a:r>
          </a:p>
          <a:p>
            <a:r>
              <a:rPr lang="uk-UA" dirty="0">
                <a:latin typeface="Times New Roman" pitchFamily="18" charset="0"/>
                <a:cs typeface="Times New Roman" pitchFamily="18" charset="0"/>
              </a:rPr>
              <a:t>ПЗ — поточні зобов'язання.</a:t>
            </a:r>
          </a:p>
          <a:p>
            <a:r>
              <a:rPr lang="uk-UA" dirty="0">
                <a:latin typeface="Times New Roman" pitchFamily="18" charset="0"/>
                <a:cs typeface="Times New Roman" pitchFamily="18" charset="0"/>
              </a:rPr>
              <a:t>Ознакою формування незадовільної структури балансу є такий фінансовий стан підприємства, коли протягом тривалого проміжку часу (1,5—2 роки) коефіцієнт </a:t>
            </a:r>
            <a:r>
              <a:rPr lang="uk-UA" dirty="0" err="1">
                <a:latin typeface="Times New Roman" pitchFamily="18" charset="0"/>
                <a:cs typeface="Times New Roman" pitchFamily="18" charset="0"/>
              </a:rPr>
              <a:t>Бівера</a:t>
            </a:r>
            <a:r>
              <a:rPr lang="uk-UA" dirty="0">
                <a:latin typeface="Times New Roman" pitchFamily="18" charset="0"/>
                <a:cs typeface="Times New Roman" pitchFamily="18" charset="0"/>
              </a:rPr>
              <a:t> не перевищує 0,2</a:t>
            </a:r>
            <a:r>
              <a:rPr lang="uk-UA" dirty="0"/>
              <a:t>.</a:t>
            </a:r>
          </a:p>
          <a:p>
            <a:endParaRPr lang="uk-UA" dirty="0"/>
          </a:p>
        </p:txBody>
      </p:sp>
    </p:spTree>
    <p:extLst>
      <p:ext uri="{BB962C8B-B14F-4D97-AF65-F5344CB8AC3E}">
        <p14:creationId xmlns:p14="http://schemas.microsoft.com/office/powerpoint/2010/main" val="2456205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fontScale="77500" lnSpcReduction="20000"/>
          </a:bodyPr>
          <a:lstStyle/>
          <a:p>
            <a:pPr lvl="0"/>
            <a:r>
              <a:rPr lang="uk-UA" sz="2900" dirty="0">
                <a:latin typeface="Times New Roman" pitchFamily="18" charset="0"/>
                <a:cs typeface="Times New Roman" pitchFamily="18" charset="0"/>
              </a:rPr>
              <a:t>Багатофакторна модель Е. </a:t>
            </a:r>
            <a:r>
              <a:rPr lang="uk-UA" sz="2900" dirty="0" err="1">
                <a:latin typeface="Times New Roman" pitchFamily="18" charset="0"/>
                <a:cs typeface="Times New Roman" pitchFamily="18" charset="0"/>
              </a:rPr>
              <a:t>Альтмана</a:t>
            </a:r>
            <a:r>
              <a:rPr lang="uk-UA" sz="2900" dirty="0">
                <a:latin typeface="Times New Roman" pitchFamily="18" charset="0"/>
                <a:cs typeface="Times New Roman" pitchFamily="18" charset="0"/>
              </a:rPr>
              <a:t>, відома також під назвою «розрахунок </a:t>
            </a:r>
            <a:r>
              <a:rPr lang="en-US" sz="2900" dirty="0">
                <a:latin typeface="Times New Roman" pitchFamily="18" charset="0"/>
                <a:cs typeface="Times New Roman" pitchFamily="18" charset="0"/>
              </a:rPr>
              <a:t>Z </a:t>
            </a:r>
            <a:r>
              <a:rPr lang="uk-UA" sz="2900" dirty="0">
                <a:latin typeface="Times New Roman" pitchFamily="18" charset="0"/>
                <a:cs typeface="Times New Roman" pitchFamily="18" charset="0"/>
              </a:rPr>
              <a:t>— показника», має такий вигляд:</a:t>
            </a:r>
          </a:p>
          <a:p>
            <a:r>
              <a:rPr lang="en-US" sz="2900" dirty="0">
                <a:latin typeface="Times New Roman" pitchFamily="18" charset="0"/>
                <a:cs typeface="Times New Roman" pitchFamily="18" charset="0"/>
              </a:rPr>
              <a:t>Z</a:t>
            </a:r>
            <a:r>
              <a:rPr lang="ru-RU" sz="2900" dirty="0">
                <a:latin typeface="Times New Roman" pitchFamily="18" charset="0"/>
                <a:cs typeface="Times New Roman" pitchFamily="18" charset="0"/>
              </a:rPr>
              <a:t>= </a:t>
            </a:r>
            <a:r>
              <a:rPr lang="uk-UA" sz="2900" dirty="0">
                <a:latin typeface="Times New Roman" pitchFamily="18" charset="0"/>
                <a:cs typeface="Times New Roman" pitchFamily="18" charset="0"/>
              </a:rPr>
              <a:t>1,2 А + 1,4 Б + 3,3 С +0,6 В+1,0 Е,</a:t>
            </a:r>
          </a:p>
          <a:p>
            <a:r>
              <a:rPr lang="uk-UA" sz="2900" dirty="0">
                <a:latin typeface="Times New Roman" pitchFamily="18" charset="0"/>
                <a:cs typeface="Times New Roman" pitchFamily="18" charset="0"/>
              </a:rPr>
              <a:t>де А — середньорічна величина власних оборотних коштів / середньорічна вартість активів;</a:t>
            </a:r>
          </a:p>
          <a:p>
            <a:r>
              <a:rPr lang="uk-UA" sz="2900" dirty="0">
                <a:latin typeface="Times New Roman" pitchFamily="18" charset="0"/>
                <a:cs typeface="Times New Roman" pitchFamily="18" charset="0"/>
              </a:rPr>
              <a:t>Б — чистий прибуток (збиток) / середньорічна вартість активів;</a:t>
            </a:r>
          </a:p>
          <a:p>
            <a:r>
              <a:rPr lang="uk-UA" sz="2900" dirty="0">
                <a:latin typeface="Times New Roman" pitchFamily="18" charset="0"/>
                <a:cs typeface="Times New Roman" pitchFamily="18" charset="0"/>
              </a:rPr>
              <a:t>С— чистий прибуток (збиток) від звичайної діяльності до оподаткування / середньорічна вартість активів;</a:t>
            </a:r>
          </a:p>
          <a:p>
            <a:r>
              <a:rPr lang="uk-UA" sz="2900" dirty="0">
                <a:latin typeface="Times New Roman" pitchFamily="18" charset="0"/>
                <a:cs typeface="Times New Roman" pitchFamily="18" charset="0"/>
              </a:rPr>
              <a:t>В — ринкова вартість акцій / середньорічна величина зобов'язань;</a:t>
            </a:r>
          </a:p>
          <a:p>
            <a:r>
              <a:rPr lang="uk-UA" sz="2900" dirty="0">
                <a:latin typeface="Times New Roman" pitchFamily="18" charset="0"/>
                <a:cs typeface="Times New Roman" pitchFamily="18" charset="0"/>
              </a:rPr>
              <a:t>Е — виручка (валовий доход) / середньорічна вартість активів.</a:t>
            </a:r>
          </a:p>
          <a:p>
            <a:r>
              <a:rPr lang="uk-UA" sz="2900" dirty="0">
                <a:latin typeface="Times New Roman" pitchFamily="18" charset="0"/>
                <a:cs typeface="Times New Roman" pitchFamily="18" charset="0"/>
              </a:rPr>
              <a:t>Значення показника </a:t>
            </a:r>
            <a:r>
              <a:rPr lang="en-US" sz="2900" dirty="0">
                <a:latin typeface="Times New Roman" pitchFamily="18" charset="0"/>
                <a:cs typeface="Times New Roman" pitchFamily="18" charset="0"/>
              </a:rPr>
              <a:t>Z </a:t>
            </a:r>
            <a:r>
              <a:rPr lang="uk-UA" sz="2900" dirty="0">
                <a:latin typeface="Times New Roman" pitchFamily="18" charset="0"/>
                <a:cs typeface="Times New Roman" pitchFamily="18" charset="0"/>
              </a:rPr>
              <a:t>пов'язане з імовірністю виникнення кризового стану і банкрутства. Якщо </a:t>
            </a:r>
            <a:r>
              <a:rPr lang="en-US" sz="2900" dirty="0">
                <a:latin typeface="Times New Roman" pitchFamily="18" charset="0"/>
                <a:cs typeface="Times New Roman" pitchFamily="18" charset="0"/>
              </a:rPr>
              <a:t>Z</a:t>
            </a:r>
            <a:r>
              <a:rPr lang="uk-UA" sz="2900" dirty="0">
                <a:latin typeface="Times New Roman" pitchFamily="18" charset="0"/>
                <a:cs typeface="Times New Roman" pitchFamily="18" charset="0"/>
              </a:rPr>
              <a:t> &lt; 1,8 — ймовірність дуже висока; 1,81 &lt; </a:t>
            </a:r>
            <a:r>
              <a:rPr lang="en-US" sz="2900" dirty="0">
                <a:latin typeface="Times New Roman" pitchFamily="18" charset="0"/>
                <a:cs typeface="Times New Roman" pitchFamily="18" charset="0"/>
              </a:rPr>
              <a:t>Z</a:t>
            </a:r>
            <a:r>
              <a:rPr lang="uk-UA" sz="2900" dirty="0">
                <a:latin typeface="Times New Roman" pitchFamily="18" charset="0"/>
                <a:cs typeface="Times New Roman" pitchFamily="18" charset="0"/>
              </a:rPr>
              <a:t> &lt; 2,70 — висока; 2,71 &lt; </a:t>
            </a:r>
            <a:r>
              <a:rPr lang="en-US" sz="2900" dirty="0">
                <a:latin typeface="Times New Roman" pitchFamily="18" charset="0"/>
                <a:cs typeface="Times New Roman" pitchFamily="18" charset="0"/>
              </a:rPr>
              <a:t>Z</a:t>
            </a:r>
            <a:r>
              <a:rPr lang="uk-UA" sz="2900" dirty="0">
                <a:latin typeface="Times New Roman" pitchFamily="18" charset="0"/>
                <a:cs typeface="Times New Roman" pitchFamily="18" charset="0"/>
              </a:rPr>
              <a:t> &lt; 2,99 — можлива; </a:t>
            </a:r>
            <a:r>
              <a:rPr lang="en-US" sz="2900" dirty="0">
                <a:latin typeface="Times New Roman" pitchFamily="18" charset="0"/>
                <a:cs typeface="Times New Roman" pitchFamily="18" charset="0"/>
              </a:rPr>
              <a:t>Z</a:t>
            </a:r>
            <a:r>
              <a:rPr lang="uk-UA" sz="2900" dirty="0">
                <a:latin typeface="Times New Roman" pitchFamily="18" charset="0"/>
                <a:cs typeface="Times New Roman" pitchFamily="18" charset="0"/>
              </a:rPr>
              <a:t> &gt; 3,00 — дуже низька.</a:t>
            </a:r>
          </a:p>
          <a:p>
            <a:endParaRPr lang="uk-UA" dirty="0"/>
          </a:p>
        </p:txBody>
      </p:sp>
    </p:spTree>
    <p:extLst>
      <p:ext uri="{BB962C8B-B14F-4D97-AF65-F5344CB8AC3E}">
        <p14:creationId xmlns:p14="http://schemas.microsoft.com/office/powerpoint/2010/main" val="10998341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a:bodyPr>
          <a:lstStyle/>
          <a:p>
            <a:pPr lvl="0"/>
            <a:r>
              <a:rPr lang="uk-UA" dirty="0">
                <a:latin typeface="Times New Roman" pitchFamily="18" charset="0"/>
                <a:cs typeface="Times New Roman" pitchFamily="18" charset="0"/>
              </a:rPr>
              <a:t>Прогнозувати кризову ситуацію та банкрутство можна, використовуючи </a:t>
            </a:r>
            <a:r>
              <a:rPr lang="uk-UA" dirty="0" err="1">
                <a:latin typeface="Times New Roman" pitchFamily="18" charset="0"/>
                <a:cs typeface="Times New Roman" pitchFamily="18" charset="0"/>
              </a:rPr>
              <a:t>чотирифакторну</a:t>
            </a:r>
            <a:r>
              <a:rPr lang="uk-UA" dirty="0">
                <a:latin typeface="Times New Roman" pitchFamily="18" charset="0"/>
                <a:cs typeface="Times New Roman" pitchFamily="18" charset="0"/>
              </a:rPr>
              <a:t> модель </a:t>
            </a:r>
            <a:r>
              <a:rPr lang="uk-UA" dirty="0" err="1">
                <a:latin typeface="Times New Roman" pitchFamily="18" charset="0"/>
                <a:cs typeface="Times New Roman" pitchFamily="18" charset="0"/>
              </a:rPr>
              <a:t>Спрінгейта</a:t>
            </a:r>
            <a:r>
              <a:rPr lang="uk-UA" dirty="0">
                <a:latin typeface="Times New Roman" pitchFamily="18" charset="0"/>
                <a:cs typeface="Times New Roman" pitchFamily="18" charset="0"/>
              </a:rPr>
              <a:t>:</a:t>
            </a:r>
          </a:p>
          <a:p>
            <a:r>
              <a:rPr lang="en-US" dirty="0">
                <a:latin typeface="Times New Roman" pitchFamily="18" charset="0"/>
                <a:cs typeface="Times New Roman" pitchFamily="18" charset="0"/>
              </a:rPr>
              <a:t>Z</a:t>
            </a:r>
            <a:r>
              <a:rPr lang="ru-RU" dirty="0">
                <a:latin typeface="Times New Roman" pitchFamily="18" charset="0"/>
                <a:cs typeface="Times New Roman" pitchFamily="18" charset="0"/>
              </a:rPr>
              <a:t> = </a:t>
            </a:r>
            <a:r>
              <a:rPr lang="uk-UA" dirty="0">
                <a:latin typeface="Times New Roman" pitchFamily="18" charset="0"/>
                <a:cs typeface="Times New Roman" pitchFamily="18" charset="0"/>
              </a:rPr>
              <a:t>1,03 А + 3,07 Б + 0,66 С + 0,4 В,</a:t>
            </a:r>
          </a:p>
          <a:p>
            <a:r>
              <a:rPr lang="uk-UA" dirty="0">
                <a:latin typeface="Times New Roman" pitchFamily="18" charset="0"/>
                <a:cs typeface="Times New Roman" pitchFamily="18" charset="0"/>
              </a:rPr>
              <a:t>де А — середньорічна величина власних оборотних коштів / середньорічна вартість активів;</a:t>
            </a:r>
          </a:p>
          <a:p>
            <a:r>
              <a:rPr lang="uk-UA" dirty="0">
                <a:latin typeface="Times New Roman" pitchFamily="18" charset="0"/>
                <a:cs typeface="Times New Roman" pitchFamily="18" charset="0"/>
              </a:rPr>
              <a:t>Б — прибуток (збиток) до сплати податків та процентів / середньорічна вартість активів;</a:t>
            </a:r>
          </a:p>
          <a:p>
            <a:r>
              <a:rPr lang="uk-UA" dirty="0">
                <a:latin typeface="Times New Roman" pitchFamily="18" charset="0"/>
                <a:cs typeface="Times New Roman" pitchFamily="18" charset="0"/>
              </a:rPr>
              <a:t>С — прибуток (збиток) до сплати податків / середньорічна величина поточних зобов'язань;</a:t>
            </a:r>
          </a:p>
          <a:p>
            <a:r>
              <a:rPr lang="uk-UA" dirty="0">
                <a:latin typeface="Times New Roman" pitchFamily="18" charset="0"/>
                <a:cs typeface="Times New Roman" pitchFamily="18" charset="0"/>
              </a:rPr>
              <a:t>В — виручка від реалізації / середньорічна вартість активів;</a:t>
            </a:r>
          </a:p>
          <a:p>
            <a:r>
              <a:rPr lang="uk-UA" dirty="0">
                <a:latin typeface="Times New Roman" pitchFamily="18" charset="0"/>
                <a:cs typeface="Times New Roman" pitchFamily="18" charset="0"/>
              </a:rPr>
              <a:t>Вважається, що точність прогнозування банкрутства за цією моделлю становить 92 %, проте з часом цей показник зменшується. Якщо </a:t>
            </a:r>
            <a:r>
              <a:rPr lang="en-US" dirty="0">
                <a:latin typeface="Times New Roman" pitchFamily="18" charset="0"/>
                <a:cs typeface="Times New Roman" pitchFamily="18" charset="0"/>
              </a:rPr>
              <a:t>Z </a:t>
            </a:r>
            <a:r>
              <a:rPr lang="uk-UA" dirty="0">
                <a:latin typeface="Times New Roman" pitchFamily="18" charset="0"/>
                <a:cs typeface="Times New Roman" pitchFamily="18" charset="0"/>
              </a:rPr>
              <a:t>&lt; 0,862, то підприємство з достовірністю 92 % є потенційним банкрутом, якщо навпаки — то має стабільний фінансовий стан.</a:t>
            </a:r>
          </a:p>
          <a:p>
            <a:endParaRPr lang="uk-UA" dirty="0"/>
          </a:p>
        </p:txBody>
      </p:sp>
    </p:spTree>
    <p:extLst>
      <p:ext uri="{BB962C8B-B14F-4D97-AF65-F5344CB8AC3E}">
        <p14:creationId xmlns:p14="http://schemas.microsoft.com/office/powerpoint/2010/main" val="20110722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289451"/>
          </a:xfrm>
        </p:spPr>
        <p:txBody>
          <a:bodyPr>
            <a:normAutofit/>
          </a:bodyPr>
          <a:lstStyle/>
          <a:p>
            <a:pPr lvl="0"/>
            <a:r>
              <a:rPr lang="uk-UA" dirty="0">
                <a:latin typeface="Times New Roman" pitchFamily="18" charset="0"/>
                <a:cs typeface="Times New Roman" pitchFamily="18" charset="0"/>
              </a:rPr>
              <a:t>Тести на ймовірність кризового стану Лису (</a:t>
            </a:r>
            <a:r>
              <a:rPr lang="en-US" dirty="0">
                <a:latin typeface="Times New Roman" pitchFamily="18" charset="0"/>
                <a:cs typeface="Times New Roman" pitchFamily="18" charset="0"/>
              </a:rPr>
              <a:t>Z</a:t>
            </a:r>
            <a:r>
              <a:rPr lang="en-US" baseline="-25000" dirty="0">
                <a:latin typeface="Times New Roman" pitchFamily="18" charset="0"/>
                <a:cs typeface="Times New Roman" pitchFamily="18" charset="0"/>
              </a:rPr>
              <a:t> </a:t>
            </a:r>
            <a:r>
              <a:rPr lang="uk-UA" baseline="-25000" dirty="0">
                <a:latin typeface="Times New Roman" pitchFamily="18" charset="0"/>
                <a:cs typeface="Times New Roman" pitchFamily="18" charset="0"/>
              </a:rPr>
              <a:t>Л</a:t>
            </a:r>
            <a:r>
              <a:rPr lang="uk-UA" dirty="0">
                <a:latin typeface="Times New Roman" pitchFamily="18" charset="0"/>
                <a:cs typeface="Times New Roman" pitchFamily="18" charset="0"/>
              </a:rPr>
              <a:t>):</a:t>
            </a:r>
          </a:p>
          <a:p>
            <a:r>
              <a:rPr lang="en-US" i="1" dirty="0">
                <a:latin typeface="Times New Roman" pitchFamily="18" charset="0"/>
                <a:cs typeface="Times New Roman" pitchFamily="18" charset="0"/>
              </a:rPr>
              <a:t>Z</a:t>
            </a:r>
            <a:r>
              <a:rPr lang="uk-UA" i="1" baseline="-25000" dirty="0">
                <a:latin typeface="Times New Roman" pitchFamily="18" charset="0"/>
                <a:cs typeface="Times New Roman" pitchFamily="18" charset="0"/>
              </a:rPr>
              <a:t>Л</a:t>
            </a:r>
            <a:r>
              <a:rPr lang="uk-UA" i="1" dirty="0">
                <a:latin typeface="Times New Roman" pitchFamily="18" charset="0"/>
                <a:cs typeface="Times New Roman" pitchFamily="18" charset="0"/>
              </a:rPr>
              <a:t> = </a:t>
            </a:r>
            <a:r>
              <a:rPr lang="uk-UA" dirty="0">
                <a:latin typeface="Times New Roman" pitchFamily="18" charset="0"/>
                <a:cs typeface="Times New Roman" pitchFamily="18" charset="0"/>
              </a:rPr>
              <a:t>0,063Х</a:t>
            </a:r>
            <a:r>
              <a:rPr lang="uk-UA" baseline="-25000" dirty="0">
                <a:latin typeface="Times New Roman" pitchFamily="18" charset="0"/>
                <a:cs typeface="Times New Roman" pitchFamily="18" charset="0"/>
              </a:rPr>
              <a:t>1</a:t>
            </a:r>
            <a:r>
              <a:rPr lang="uk-UA" dirty="0">
                <a:latin typeface="Times New Roman" pitchFamily="18" charset="0"/>
                <a:cs typeface="Times New Roman" pitchFamily="18" charset="0"/>
              </a:rPr>
              <a:t>, + 0,092Х</a:t>
            </a:r>
            <a:r>
              <a:rPr lang="uk-UA" baseline="-25000" dirty="0">
                <a:latin typeface="Times New Roman" pitchFamily="18" charset="0"/>
                <a:cs typeface="Times New Roman" pitchFamily="18" charset="0"/>
              </a:rPr>
              <a:t>2</a:t>
            </a:r>
            <a:r>
              <a:rPr lang="uk-UA" dirty="0">
                <a:latin typeface="Times New Roman" pitchFamily="18" charset="0"/>
                <a:cs typeface="Times New Roman" pitchFamily="18" charset="0"/>
              </a:rPr>
              <a:t> + 0,057Х</a:t>
            </a:r>
            <a:r>
              <a:rPr lang="uk-UA" baseline="-25000" dirty="0">
                <a:latin typeface="Times New Roman" pitchFamily="18" charset="0"/>
                <a:cs typeface="Times New Roman" pitchFamily="18" charset="0"/>
              </a:rPr>
              <a:t>3</a:t>
            </a:r>
            <a:r>
              <a:rPr lang="uk-UA" dirty="0">
                <a:latin typeface="Times New Roman" pitchFamily="18" charset="0"/>
                <a:cs typeface="Times New Roman" pitchFamily="18" charset="0"/>
              </a:rPr>
              <a:t> + 0,001Х</a:t>
            </a:r>
            <a:r>
              <a:rPr lang="uk-UA" baseline="-25000" dirty="0">
                <a:latin typeface="Times New Roman" pitchFamily="18" charset="0"/>
                <a:cs typeface="Times New Roman" pitchFamily="18" charset="0"/>
              </a:rPr>
              <a:t>4</a:t>
            </a:r>
            <a:r>
              <a:rPr lang="uk-UA" dirty="0">
                <a:latin typeface="Times New Roman" pitchFamily="18" charset="0"/>
                <a:cs typeface="Times New Roman" pitchFamily="18" charset="0"/>
              </a:rPr>
              <a:t> , </a:t>
            </a:r>
          </a:p>
          <a:p>
            <a:r>
              <a:rPr lang="uk-UA" dirty="0">
                <a:latin typeface="Times New Roman" pitchFamily="18" charset="0"/>
                <a:cs typeface="Times New Roman" pitchFamily="18" charset="0"/>
              </a:rPr>
              <a:t>де </a:t>
            </a:r>
            <a:r>
              <a:rPr lang="uk-UA" i="1" dirty="0">
                <a:latin typeface="Times New Roman" pitchFamily="18" charset="0"/>
                <a:cs typeface="Times New Roman" pitchFamily="18" charset="0"/>
              </a:rPr>
              <a:t>Х</a:t>
            </a:r>
            <a:r>
              <a:rPr lang="uk-UA" i="1" baseline="-25000" dirty="0">
                <a:latin typeface="Times New Roman" pitchFamily="18" charset="0"/>
                <a:cs typeface="Times New Roman" pitchFamily="18" charset="0"/>
              </a:rPr>
              <a:t>1</a:t>
            </a:r>
            <a:r>
              <a:rPr lang="uk-UA" i="1" dirty="0">
                <a:latin typeface="Times New Roman" pitchFamily="18" charset="0"/>
                <a:cs typeface="Times New Roman" pitchFamily="18" charset="0"/>
              </a:rPr>
              <a:t>, Х</a:t>
            </a:r>
            <a:r>
              <a:rPr lang="uk-UA" i="1" baseline="-25000" dirty="0">
                <a:latin typeface="Times New Roman" pitchFamily="18" charset="0"/>
                <a:cs typeface="Times New Roman" pitchFamily="18" charset="0"/>
              </a:rPr>
              <a:t>2</a:t>
            </a:r>
            <a:r>
              <a:rPr lang="uk-UA" i="1" dirty="0">
                <a:latin typeface="Times New Roman" pitchFamily="18" charset="0"/>
                <a:cs typeface="Times New Roman" pitchFamily="18" charset="0"/>
              </a:rPr>
              <a:t>, Х</a:t>
            </a:r>
            <a:r>
              <a:rPr lang="uk-UA" i="1" baseline="-25000" dirty="0">
                <a:latin typeface="Times New Roman" pitchFamily="18" charset="0"/>
                <a:cs typeface="Times New Roman" pitchFamily="18" charset="0"/>
              </a:rPr>
              <a:t>3</a:t>
            </a:r>
            <a:r>
              <a:rPr lang="ru-RU" i="1" cap="small" dirty="0">
                <a:latin typeface="Times New Roman" pitchFamily="18" charset="0"/>
                <a:cs typeface="Times New Roman" pitchFamily="18" charset="0"/>
              </a:rPr>
              <a:t>, </a:t>
            </a:r>
            <a:r>
              <a:rPr lang="uk-UA" i="1" dirty="0">
                <a:latin typeface="Times New Roman" pitchFamily="18" charset="0"/>
                <a:cs typeface="Times New Roman" pitchFamily="18" charset="0"/>
              </a:rPr>
              <a:t>Х</a:t>
            </a:r>
            <a:r>
              <a:rPr lang="uk-UA" i="1" baseline="-25000" dirty="0">
                <a:latin typeface="Times New Roman" pitchFamily="18" charset="0"/>
                <a:cs typeface="Times New Roman" pitchFamily="18" charset="0"/>
              </a:rPr>
              <a:t>4</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 коефіцієнти:</a:t>
            </a:r>
          </a:p>
          <a:p>
            <a:r>
              <a:rPr lang="uk-UA" i="1" dirty="0">
                <a:latin typeface="Times New Roman" pitchFamily="18" charset="0"/>
                <a:cs typeface="Times New Roman" pitchFamily="18" charset="0"/>
              </a:rPr>
              <a:t>Х</a:t>
            </a:r>
            <a:r>
              <a:rPr lang="uk-UA" i="1" baseline="-25000" dirty="0">
                <a:latin typeface="Times New Roman" pitchFamily="18" charset="0"/>
                <a:cs typeface="Times New Roman" pitchFamily="18" charset="0"/>
              </a:rPr>
              <a:t>1</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 середньорічна вартість оборотних активів/ середньорічна вартість активів;</a:t>
            </a:r>
          </a:p>
          <a:p>
            <a:r>
              <a:rPr lang="uk-UA" i="1" dirty="0">
                <a:latin typeface="Times New Roman" pitchFamily="18" charset="0"/>
                <a:cs typeface="Times New Roman" pitchFamily="18" charset="0"/>
              </a:rPr>
              <a:t>Х</a:t>
            </a:r>
            <a:r>
              <a:rPr lang="uk-UA" i="1" baseline="-25000" dirty="0">
                <a:latin typeface="Times New Roman" pitchFamily="18" charset="0"/>
                <a:cs typeface="Times New Roman" pitchFamily="18" charset="0"/>
              </a:rPr>
              <a:t>2</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 валовий прибуток (збиток) / середньорічна вартість активів;</a:t>
            </a:r>
          </a:p>
          <a:p>
            <a:r>
              <a:rPr lang="uk-UA" i="1" dirty="0">
                <a:latin typeface="Times New Roman" pitchFamily="18" charset="0"/>
                <a:cs typeface="Times New Roman" pitchFamily="18" charset="0"/>
              </a:rPr>
              <a:t>Х</a:t>
            </a:r>
            <a:r>
              <a:rPr lang="uk-UA" i="1" baseline="-25000" dirty="0">
                <a:latin typeface="Times New Roman" pitchFamily="18" charset="0"/>
                <a:cs typeface="Times New Roman" pitchFamily="18" charset="0"/>
              </a:rPr>
              <a:t>3</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 нерозподілений прибуток (непокритий збиток) / середньорічна вартість активів;</a:t>
            </a:r>
          </a:p>
          <a:p>
            <a:r>
              <a:rPr lang="uk-UA" i="1" dirty="0">
                <a:latin typeface="Times New Roman" pitchFamily="18" charset="0"/>
                <a:cs typeface="Times New Roman" pitchFamily="18" charset="0"/>
              </a:rPr>
              <a:t>Х</a:t>
            </a:r>
            <a:r>
              <a:rPr lang="uk-UA" i="1" baseline="-25000" dirty="0">
                <a:latin typeface="Times New Roman" pitchFamily="18" charset="0"/>
                <a:cs typeface="Times New Roman" pitchFamily="18" charset="0"/>
              </a:rPr>
              <a:t>4</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 середньорічна вартість власного капіталу / середньорічна величина зобов'язань.</a:t>
            </a:r>
          </a:p>
          <a:p>
            <a:r>
              <a:rPr lang="uk-UA" dirty="0">
                <a:latin typeface="Times New Roman" pitchFamily="18" charset="0"/>
                <a:cs typeface="Times New Roman" pitchFamily="18" charset="0"/>
              </a:rPr>
              <a:t>Граничне значення: </a:t>
            </a:r>
            <a:r>
              <a:rPr lang="en-US" dirty="0">
                <a:latin typeface="Times New Roman" pitchFamily="18" charset="0"/>
                <a:cs typeface="Times New Roman" pitchFamily="18" charset="0"/>
              </a:rPr>
              <a:t>Zn </a:t>
            </a:r>
            <a:r>
              <a:rPr lang="uk-UA" dirty="0">
                <a:latin typeface="Times New Roman" pitchFamily="18" charset="0"/>
                <a:cs typeface="Times New Roman" pitchFamily="18" charset="0"/>
              </a:rPr>
              <a:t>= 0,037.</a:t>
            </a:r>
          </a:p>
          <a:p>
            <a:endParaRPr lang="uk-UA" dirty="0"/>
          </a:p>
        </p:txBody>
      </p:sp>
    </p:spTree>
    <p:extLst>
      <p:ext uri="{BB962C8B-B14F-4D97-AF65-F5344CB8AC3E}">
        <p14:creationId xmlns:p14="http://schemas.microsoft.com/office/powerpoint/2010/main" val="145848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08720"/>
            <a:ext cx="8229600" cy="5217443"/>
          </a:xfrm>
        </p:spPr>
        <p:txBody>
          <a:bodyPr>
            <a:noAutofit/>
          </a:bodyPr>
          <a:lstStyle/>
          <a:p>
            <a:pPr lvl="0"/>
            <a:r>
              <a:rPr lang="uk-UA" sz="1600" dirty="0">
                <a:latin typeface="Times New Roman" pitchFamily="18" charset="0"/>
                <a:cs typeface="Times New Roman" pitchFamily="18" charset="0"/>
              </a:rPr>
              <a:t>Тести на ймовірність кризового стану </a:t>
            </a:r>
            <a:r>
              <a:rPr lang="uk-UA" sz="1600" dirty="0" err="1">
                <a:latin typeface="Times New Roman" pitchFamily="18" charset="0"/>
                <a:cs typeface="Times New Roman" pitchFamily="18" charset="0"/>
              </a:rPr>
              <a:t>Таффлера</a:t>
            </a:r>
            <a:r>
              <a:rPr lang="uk-UA" sz="1600" dirty="0">
                <a:latin typeface="Times New Roman" pitchFamily="18" charset="0"/>
                <a:cs typeface="Times New Roman" pitchFamily="18" charset="0"/>
              </a:rPr>
              <a:t> </a:t>
            </a:r>
            <a:r>
              <a:rPr lang="ru-RU" sz="1600" dirty="0">
                <a:latin typeface="Times New Roman" pitchFamily="18" charset="0"/>
                <a:cs typeface="Times New Roman" pitchFamily="18" charset="0"/>
              </a:rPr>
              <a:t>(</a:t>
            </a:r>
            <a:r>
              <a:rPr lang="en-US" sz="1600" dirty="0">
                <a:latin typeface="Times New Roman" pitchFamily="18" charset="0"/>
                <a:cs typeface="Times New Roman" pitchFamily="18" charset="0"/>
              </a:rPr>
              <a:t>Z</a:t>
            </a:r>
            <a:r>
              <a:rPr lang="uk-UA" sz="1600" dirty="0">
                <a:latin typeface="Times New Roman" pitchFamily="18" charset="0"/>
                <a:cs typeface="Times New Roman" pitchFamily="18" charset="0"/>
              </a:rPr>
              <a:t>т</a:t>
            </a:r>
            <a:r>
              <a:rPr lang="ru-RU" sz="1600" dirty="0">
                <a:latin typeface="Times New Roman" pitchFamily="18" charset="0"/>
                <a:cs typeface="Times New Roman" pitchFamily="18" charset="0"/>
              </a:rPr>
              <a:t>):</a:t>
            </a:r>
            <a:endParaRPr lang="uk-UA"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Z</a:t>
            </a:r>
            <a:r>
              <a:rPr lang="en-US" sz="1600" baseline="-25000" dirty="0">
                <a:latin typeface="Times New Roman" pitchFamily="18" charset="0"/>
                <a:cs typeface="Times New Roman" pitchFamily="18" charset="0"/>
              </a:rPr>
              <a:t>T</a:t>
            </a:r>
            <a:r>
              <a:rPr lang="ru-RU" sz="1600" dirty="0">
                <a:latin typeface="Times New Roman" pitchFamily="18" charset="0"/>
                <a:cs typeface="Times New Roman" pitchFamily="18" charset="0"/>
              </a:rPr>
              <a:t> = </a:t>
            </a:r>
            <a:r>
              <a:rPr lang="uk-UA" sz="1600" dirty="0">
                <a:latin typeface="Times New Roman" pitchFamily="18" charset="0"/>
                <a:cs typeface="Times New Roman" pitchFamily="18" charset="0"/>
              </a:rPr>
              <a:t>0,03 Х</a:t>
            </a:r>
            <a:r>
              <a:rPr lang="uk-UA" sz="1600" baseline="-25000" dirty="0">
                <a:latin typeface="Times New Roman" pitchFamily="18" charset="0"/>
                <a:cs typeface="Times New Roman" pitchFamily="18" charset="0"/>
              </a:rPr>
              <a:t>1</a:t>
            </a:r>
            <a:r>
              <a:rPr lang="uk-UA" sz="1600" dirty="0">
                <a:latin typeface="Times New Roman" pitchFamily="18" charset="0"/>
                <a:cs typeface="Times New Roman" pitchFamily="18" charset="0"/>
              </a:rPr>
              <a:t>, + 0,13 Х</a:t>
            </a:r>
            <a:r>
              <a:rPr lang="uk-UA" sz="1600" baseline="-25000" dirty="0">
                <a:latin typeface="Times New Roman" pitchFamily="18" charset="0"/>
                <a:cs typeface="Times New Roman" pitchFamily="18" charset="0"/>
              </a:rPr>
              <a:t>2</a:t>
            </a:r>
            <a:r>
              <a:rPr lang="uk-UA" sz="1600" dirty="0">
                <a:latin typeface="Times New Roman" pitchFamily="18" charset="0"/>
                <a:cs typeface="Times New Roman" pitchFamily="18" charset="0"/>
              </a:rPr>
              <a:t> + 0,18 Х</a:t>
            </a:r>
            <a:r>
              <a:rPr lang="uk-UA" sz="1600" baseline="-25000" dirty="0">
                <a:latin typeface="Times New Roman" pitchFamily="18" charset="0"/>
                <a:cs typeface="Times New Roman" pitchFamily="18" charset="0"/>
              </a:rPr>
              <a:t>3</a:t>
            </a:r>
            <a:r>
              <a:rPr lang="uk-UA" sz="1600" dirty="0">
                <a:latin typeface="Times New Roman" pitchFamily="18" charset="0"/>
                <a:cs typeface="Times New Roman" pitchFamily="18" charset="0"/>
              </a:rPr>
              <a:t> + 0,16 Х</a:t>
            </a:r>
            <a:r>
              <a:rPr lang="uk-UA" sz="1600" baseline="-25000" dirty="0">
                <a:latin typeface="Times New Roman" pitchFamily="18" charset="0"/>
                <a:cs typeface="Times New Roman" pitchFamily="18" charset="0"/>
              </a:rPr>
              <a:t>4</a:t>
            </a:r>
            <a:r>
              <a:rPr lang="uk-UA" sz="1600" dirty="0">
                <a:latin typeface="Times New Roman" pitchFamily="18" charset="0"/>
                <a:cs typeface="Times New Roman" pitchFamily="18" charset="0"/>
              </a:rPr>
              <a:t>, </a:t>
            </a:r>
          </a:p>
          <a:p>
            <a:r>
              <a:rPr lang="uk-UA" sz="1600" dirty="0">
                <a:latin typeface="Times New Roman" pitchFamily="18" charset="0"/>
                <a:cs typeface="Times New Roman" pitchFamily="18" charset="0"/>
              </a:rPr>
              <a:t>де </a:t>
            </a:r>
            <a:r>
              <a:rPr lang="uk-UA" sz="1600" i="1" dirty="0">
                <a:latin typeface="Times New Roman" pitchFamily="18" charset="0"/>
                <a:cs typeface="Times New Roman" pitchFamily="18" charset="0"/>
              </a:rPr>
              <a:t>Х</a:t>
            </a:r>
            <a:r>
              <a:rPr lang="uk-UA" sz="1600" i="1" baseline="-25000" dirty="0">
                <a:latin typeface="Times New Roman" pitchFamily="18" charset="0"/>
                <a:cs typeface="Times New Roman" pitchFamily="18" charset="0"/>
              </a:rPr>
              <a:t>1</a:t>
            </a:r>
            <a:r>
              <a:rPr lang="uk-UA" sz="1600" i="1" dirty="0">
                <a:latin typeface="Times New Roman" pitchFamily="18" charset="0"/>
                <a:cs typeface="Times New Roman" pitchFamily="18" charset="0"/>
              </a:rPr>
              <a:t> </a:t>
            </a:r>
            <a:r>
              <a:rPr lang="uk-UA" sz="1600" dirty="0">
                <a:latin typeface="Times New Roman" pitchFamily="18" charset="0"/>
                <a:cs typeface="Times New Roman" pitchFamily="18" charset="0"/>
              </a:rPr>
              <a:t>— валовий прибуток (збиток) / середньорічна величина короткострокових зобов'язань;</a:t>
            </a:r>
          </a:p>
          <a:p>
            <a:r>
              <a:rPr lang="uk-UA" sz="1600" i="1" dirty="0">
                <a:latin typeface="Times New Roman" pitchFamily="18" charset="0"/>
                <a:cs typeface="Times New Roman" pitchFamily="18" charset="0"/>
              </a:rPr>
              <a:t>Х</a:t>
            </a:r>
            <a:r>
              <a:rPr lang="uk-UA" sz="1600" i="1" baseline="-25000" dirty="0">
                <a:latin typeface="Times New Roman" pitchFamily="18" charset="0"/>
                <a:cs typeface="Times New Roman" pitchFamily="18" charset="0"/>
              </a:rPr>
              <a:t>2</a:t>
            </a:r>
            <a:r>
              <a:rPr lang="uk-UA" sz="1600" i="1" dirty="0">
                <a:latin typeface="Times New Roman" pitchFamily="18" charset="0"/>
                <a:cs typeface="Times New Roman" pitchFamily="18" charset="0"/>
              </a:rPr>
              <a:t> </a:t>
            </a:r>
            <a:r>
              <a:rPr lang="uk-UA" sz="1600" dirty="0">
                <a:latin typeface="Times New Roman" pitchFamily="18" charset="0"/>
                <a:cs typeface="Times New Roman" pitchFamily="18" charset="0"/>
              </a:rPr>
              <a:t>— середньорічна вартість оборотних активів / середньорічна величина зобов'язань;</a:t>
            </a:r>
          </a:p>
          <a:p>
            <a:r>
              <a:rPr lang="uk-UA" sz="1600" i="1" dirty="0">
                <a:latin typeface="Times New Roman" pitchFamily="18" charset="0"/>
                <a:cs typeface="Times New Roman" pitchFamily="18" charset="0"/>
              </a:rPr>
              <a:t>Х</a:t>
            </a:r>
            <a:r>
              <a:rPr lang="uk-UA" sz="1600" i="1" baseline="-25000" dirty="0">
                <a:latin typeface="Times New Roman" pitchFamily="18" charset="0"/>
                <a:cs typeface="Times New Roman" pitchFamily="18" charset="0"/>
              </a:rPr>
              <a:t>3</a:t>
            </a:r>
            <a:r>
              <a:rPr lang="uk-UA" sz="1600" i="1" dirty="0">
                <a:latin typeface="Times New Roman" pitchFamily="18" charset="0"/>
                <a:cs typeface="Times New Roman" pitchFamily="18" charset="0"/>
              </a:rPr>
              <a:t>, </a:t>
            </a:r>
            <a:r>
              <a:rPr lang="uk-UA" sz="1600" dirty="0">
                <a:latin typeface="Times New Roman" pitchFamily="18" charset="0"/>
                <a:cs typeface="Times New Roman" pitchFamily="18" charset="0"/>
              </a:rPr>
              <a:t>— середньорічна величина короткострокових зобов'язань / середньорічна вартість активів;</a:t>
            </a:r>
          </a:p>
          <a:p>
            <a:r>
              <a:rPr lang="uk-UA" sz="1600" i="1" dirty="0">
                <a:latin typeface="Times New Roman" pitchFamily="18" charset="0"/>
                <a:cs typeface="Times New Roman" pitchFamily="18" charset="0"/>
              </a:rPr>
              <a:t>Х</a:t>
            </a:r>
            <a:r>
              <a:rPr lang="uk-UA" sz="1600" i="1" baseline="-25000" dirty="0">
                <a:latin typeface="Times New Roman" pitchFamily="18" charset="0"/>
                <a:cs typeface="Times New Roman" pitchFamily="18" charset="0"/>
              </a:rPr>
              <a:t>4</a:t>
            </a:r>
            <a:r>
              <a:rPr lang="uk-UA" sz="1600" i="1" dirty="0">
                <a:latin typeface="Times New Roman" pitchFamily="18" charset="0"/>
                <a:cs typeface="Times New Roman" pitchFamily="18" charset="0"/>
              </a:rPr>
              <a:t> </a:t>
            </a:r>
            <a:r>
              <a:rPr lang="uk-UA" sz="1600" dirty="0">
                <a:latin typeface="Times New Roman" pitchFamily="18" charset="0"/>
                <a:cs typeface="Times New Roman" pitchFamily="18" charset="0"/>
              </a:rPr>
              <a:t>— чистий дохід (виручка) від реалізації продукції (товарів, робіт, послуг) / середньорічна вартість активів. Якщо </a:t>
            </a:r>
            <a:r>
              <a:rPr lang="en-US" sz="1600" dirty="0">
                <a:latin typeface="Times New Roman" pitchFamily="18" charset="0"/>
                <a:cs typeface="Times New Roman" pitchFamily="18" charset="0"/>
              </a:rPr>
              <a:t>Z</a:t>
            </a:r>
            <a:r>
              <a:rPr lang="en-US" sz="1600" baseline="-25000" dirty="0">
                <a:latin typeface="Times New Roman" pitchFamily="18" charset="0"/>
                <a:cs typeface="Times New Roman" pitchFamily="18" charset="0"/>
              </a:rPr>
              <a:t>T</a:t>
            </a:r>
            <a:r>
              <a:rPr lang="uk-UA" sz="1600" dirty="0">
                <a:latin typeface="Times New Roman" pitchFamily="18" charset="0"/>
                <a:cs typeface="Times New Roman" pitchFamily="18" charset="0"/>
              </a:rPr>
              <a:t> &gt; 0,3, то підприємство має гарну довгострокову перспективу діяльності; при </a:t>
            </a:r>
            <a:r>
              <a:rPr lang="en-US" sz="1600" dirty="0">
                <a:latin typeface="Times New Roman" pitchFamily="18" charset="0"/>
                <a:cs typeface="Times New Roman" pitchFamily="18" charset="0"/>
              </a:rPr>
              <a:t>Z</a:t>
            </a:r>
            <a:r>
              <a:rPr lang="en-US" sz="1600" baseline="-25000" dirty="0">
                <a:latin typeface="Times New Roman" pitchFamily="18" charset="0"/>
                <a:cs typeface="Times New Roman" pitchFamily="18" charset="0"/>
              </a:rPr>
              <a:t>T</a:t>
            </a:r>
            <a:r>
              <a:rPr lang="uk-UA" sz="1600" dirty="0">
                <a:latin typeface="Times New Roman" pitchFamily="18" charset="0"/>
                <a:cs typeface="Times New Roman" pitchFamily="18" charset="0"/>
              </a:rPr>
              <a:t> &lt; 0,2 — існує ймовірність банкрутства.</a:t>
            </a:r>
          </a:p>
          <a:p>
            <a:pPr lvl="0"/>
            <a:r>
              <a:rPr lang="uk-UA" sz="1600" dirty="0">
                <a:latin typeface="Times New Roman" pitchFamily="18" charset="0"/>
                <a:cs typeface="Times New Roman" pitchFamily="18" charset="0"/>
              </a:rPr>
              <a:t>Показник діагностики платоспроможності </a:t>
            </a:r>
            <a:r>
              <a:rPr lang="uk-UA" sz="1600" dirty="0" err="1">
                <a:latin typeface="Times New Roman" pitchFamily="18" charset="0"/>
                <a:cs typeface="Times New Roman" pitchFamily="18" charset="0"/>
              </a:rPr>
              <a:t>Конана</a:t>
            </a:r>
            <a:r>
              <a:rPr lang="uk-UA" sz="1600" dirty="0">
                <a:latin typeface="Times New Roman" pitchFamily="18" charset="0"/>
                <a:cs typeface="Times New Roman" pitchFamily="18" charset="0"/>
              </a:rPr>
              <a:t> і </a:t>
            </a:r>
            <a:r>
              <a:rPr lang="uk-UA" sz="1600" dirty="0" err="1">
                <a:latin typeface="Times New Roman" pitchFamily="18" charset="0"/>
                <a:cs typeface="Times New Roman" pitchFamily="18" charset="0"/>
              </a:rPr>
              <a:t>Гольдера</a:t>
            </a:r>
            <a:r>
              <a:rPr lang="uk-UA" sz="1600" dirty="0">
                <a:latin typeface="Times New Roman" pitchFamily="18" charset="0"/>
                <a:cs typeface="Times New Roman" pitchFamily="18" charset="0"/>
              </a:rPr>
              <a:t> — розраховується за формулою</a:t>
            </a:r>
          </a:p>
          <a:p>
            <a:r>
              <a:rPr lang="en-US" sz="1600" dirty="0">
                <a:latin typeface="Times New Roman" pitchFamily="18" charset="0"/>
                <a:cs typeface="Times New Roman" pitchFamily="18" charset="0"/>
              </a:rPr>
              <a:t>Z</a:t>
            </a:r>
            <a:r>
              <a:rPr lang="en-US" sz="1600" baseline="-25000" dirty="0">
                <a:latin typeface="Times New Roman" pitchFamily="18" charset="0"/>
                <a:cs typeface="Times New Roman" pitchFamily="18" charset="0"/>
              </a:rPr>
              <a:t>K</a:t>
            </a:r>
            <a:r>
              <a:rPr lang="uk-UA" sz="1600" baseline="-25000" dirty="0">
                <a:latin typeface="Times New Roman" pitchFamily="18" charset="0"/>
                <a:cs typeface="Times New Roman" pitchFamily="18" charset="0"/>
              </a:rPr>
              <a:t>Г</a:t>
            </a:r>
            <a:r>
              <a:rPr lang="uk-UA" sz="1600" dirty="0">
                <a:latin typeface="Times New Roman" pitchFamily="18" charset="0"/>
                <a:cs typeface="Times New Roman" pitchFamily="18" charset="0"/>
              </a:rPr>
              <a:t> = 0,16 Х</a:t>
            </a:r>
            <a:r>
              <a:rPr lang="uk-UA" sz="1600" baseline="-25000" dirty="0">
                <a:latin typeface="Times New Roman" pitchFamily="18" charset="0"/>
                <a:cs typeface="Times New Roman" pitchFamily="18" charset="0"/>
              </a:rPr>
              <a:t>1</a:t>
            </a:r>
            <a:r>
              <a:rPr lang="uk-UA" sz="1600" dirty="0">
                <a:latin typeface="Times New Roman" pitchFamily="18" charset="0"/>
                <a:cs typeface="Times New Roman" pitchFamily="18" charset="0"/>
              </a:rPr>
              <a:t>, + 0,22 Х</a:t>
            </a:r>
            <a:r>
              <a:rPr lang="uk-UA" sz="1600" baseline="-25000" dirty="0">
                <a:latin typeface="Times New Roman" pitchFamily="18" charset="0"/>
                <a:cs typeface="Times New Roman" pitchFamily="18" charset="0"/>
              </a:rPr>
              <a:t>2</a:t>
            </a:r>
            <a:r>
              <a:rPr lang="uk-UA" sz="1600" dirty="0">
                <a:latin typeface="Times New Roman" pitchFamily="18" charset="0"/>
                <a:cs typeface="Times New Roman" pitchFamily="18" charset="0"/>
              </a:rPr>
              <a:t> + 0,87 Х</a:t>
            </a:r>
            <a:r>
              <a:rPr lang="uk-UA" sz="1600" baseline="-25000" dirty="0">
                <a:latin typeface="Times New Roman" pitchFamily="18" charset="0"/>
                <a:cs typeface="Times New Roman" pitchFamily="18" charset="0"/>
              </a:rPr>
              <a:t>3</a:t>
            </a:r>
            <a:r>
              <a:rPr lang="uk-UA" sz="1600" dirty="0">
                <a:latin typeface="Times New Roman" pitchFamily="18" charset="0"/>
                <a:cs typeface="Times New Roman" pitchFamily="18" charset="0"/>
              </a:rPr>
              <a:t> + 0,10 Х</a:t>
            </a:r>
            <a:r>
              <a:rPr lang="uk-UA" sz="1600" baseline="-25000" dirty="0">
                <a:latin typeface="Times New Roman" pitchFamily="18" charset="0"/>
                <a:cs typeface="Times New Roman" pitchFamily="18" charset="0"/>
              </a:rPr>
              <a:t>4</a:t>
            </a:r>
            <a:r>
              <a:rPr lang="uk-UA" sz="1600" dirty="0">
                <a:latin typeface="Times New Roman" pitchFamily="18" charset="0"/>
                <a:cs typeface="Times New Roman" pitchFamily="18" charset="0"/>
              </a:rPr>
              <a:t> + 0,24 Х</a:t>
            </a:r>
            <a:r>
              <a:rPr lang="uk-UA" sz="1600" baseline="-25000" dirty="0">
                <a:latin typeface="Times New Roman" pitchFamily="18" charset="0"/>
                <a:cs typeface="Times New Roman" pitchFamily="18" charset="0"/>
              </a:rPr>
              <a:t>5</a:t>
            </a:r>
            <a:r>
              <a:rPr lang="uk-UA" sz="1600" dirty="0">
                <a:latin typeface="Times New Roman" pitchFamily="18" charset="0"/>
                <a:cs typeface="Times New Roman" pitchFamily="18" charset="0"/>
              </a:rPr>
              <a:t>,</a:t>
            </a:r>
          </a:p>
          <a:p>
            <a:r>
              <a:rPr lang="uk-UA" sz="1600" dirty="0">
                <a:latin typeface="Times New Roman" pitchFamily="18" charset="0"/>
                <a:cs typeface="Times New Roman" pitchFamily="18" charset="0"/>
              </a:rPr>
              <a:t>де — Х</a:t>
            </a:r>
            <a:r>
              <a:rPr lang="uk-UA" sz="1600" baseline="-25000" dirty="0">
                <a:latin typeface="Times New Roman" pitchFamily="18" charset="0"/>
                <a:cs typeface="Times New Roman" pitchFamily="18" charset="0"/>
              </a:rPr>
              <a:t>1</a:t>
            </a:r>
            <a:r>
              <a:rPr lang="uk-UA" sz="1600" i="1" dirty="0">
                <a:latin typeface="Times New Roman" pitchFamily="18" charset="0"/>
                <a:cs typeface="Times New Roman" pitchFamily="18" charset="0"/>
              </a:rPr>
              <a:t> </a:t>
            </a:r>
            <a:r>
              <a:rPr lang="uk-UA" sz="1600" dirty="0">
                <a:latin typeface="Times New Roman" pitchFamily="18" charset="0"/>
                <a:cs typeface="Times New Roman" pitchFamily="18" charset="0"/>
              </a:rPr>
              <a:t>— середньорічна величина дебіторської заборгованості та грошових коштів / середньорічна вартість активів;</a:t>
            </a:r>
          </a:p>
          <a:p>
            <a:r>
              <a:rPr lang="uk-UA" sz="1600" i="1" dirty="0">
                <a:latin typeface="Times New Roman" pitchFamily="18" charset="0"/>
                <a:cs typeface="Times New Roman" pitchFamily="18" charset="0"/>
              </a:rPr>
              <a:t>Х</a:t>
            </a:r>
            <a:r>
              <a:rPr lang="uk-UA" sz="1600" i="1" baseline="-25000" dirty="0">
                <a:latin typeface="Times New Roman" pitchFamily="18" charset="0"/>
                <a:cs typeface="Times New Roman" pitchFamily="18" charset="0"/>
              </a:rPr>
              <a:t>2</a:t>
            </a:r>
            <a:r>
              <a:rPr lang="uk-UA" sz="1600" dirty="0">
                <a:latin typeface="Times New Roman" pitchFamily="18" charset="0"/>
                <a:cs typeface="Times New Roman" pitchFamily="18" charset="0"/>
              </a:rPr>
              <a:t> — середньорічна вартість необоротних активів/ середньо­річна вартість активів;</a:t>
            </a:r>
          </a:p>
          <a:p>
            <a:r>
              <a:rPr lang="uk-UA" sz="1600" i="1" dirty="0">
                <a:latin typeface="Times New Roman" pitchFamily="18" charset="0"/>
                <a:cs typeface="Times New Roman" pitchFamily="18" charset="0"/>
              </a:rPr>
              <a:t>Х</a:t>
            </a:r>
            <a:r>
              <a:rPr lang="uk-UA" sz="1600" i="1" baseline="-25000" dirty="0">
                <a:latin typeface="Times New Roman" pitchFamily="18" charset="0"/>
                <a:cs typeface="Times New Roman" pitchFamily="18" charset="0"/>
              </a:rPr>
              <a:t>3</a:t>
            </a:r>
            <a:r>
              <a:rPr lang="uk-UA" sz="1600" i="1" dirty="0">
                <a:latin typeface="Times New Roman" pitchFamily="18" charset="0"/>
                <a:cs typeface="Times New Roman" pitchFamily="18" charset="0"/>
              </a:rPr>
              <a:t>, </a:t>
            </a:r>
            <a:r>
              <a:rPr lang="uk-UA" sz="1600" dirty="0">
                <a:latin typeface="Times New Roman" pitchFamily="18" charset="0"/>
                <a:cs typeface="Times New Roman" pitchFamily="18" charset="0"/>
              </a:rPr>
              <a:t>— фінансові витрати / чистий дохід (виручка) від реалізації продукції;</a:t>
            </a:r>
          </a:p>
          <a:p>
            <a:r>
              <a:rPr lang="uk-UA" sz="1600" i="1" dirty="0">
                <a:latin typeface="Times New Roman" pitchFamily="18" charset="0"/>
                <a:cs typeface="Times New Roman" pitchFamily="18" charset="0"/>
              </a:rPr>
              <a:t>Х</a:t>
            </a:r>
            <a:r>
              <a:rPr lang="uk-UA" sz="1600" i="1" baseline="-25000" dirty="0">
                <a:latin typeface="Times New Roman" pitchFamily="18" charset="0"/>
                <a:cs typeface="Times New Roman" pitchFamily="18" charset="0"/>
              </a:rPr>
              <a:t>4</a:t>
            </a:r>
            <a:r>
              <a:rPr lang="uk-UA" sz="1600" i="1" dirty="0">
                <a:latin typeface="Times New Roman" pitchFamily="18" charset="0"/>
                <a:cs typeface="Times New Roman" pitchFamily="18" charset="0"/>
              </a:rPr>
              <a:t>, </a:t>
            </a:r>
            <a:r>
              <a:rPr lang="uk-UA" sz="1600" dirty="0">
                <a:latin typeface="Times New Roman" pitchFamily="18" charset="0"/>
                <a:cs typeface="Times New Roman" pitchFamily="18" charset="0"/>
              </a:rPr>
              <a:t>— витрати на оплату праці та відрахування на соціальні за­ходи / доход (виручка) від реалізації продукції (товарів, робіт, послуг);</a:t>
            </a:r>
          </a:p>
          <a:p>
            <a:r>
              <a:rPr lang="uk-UA" sz="1600" dirty="0">
                <a:latin typeface="Times New Roman" pitchFamily="18" charset="0"/>
                <a:cs typeface="Times New Roman" pitchFamily="18" charset="0"/>
              </a:rPr>
              <a:t>Х</a:t>
            </a:r>
            <a:r>
              <a:rPr lang="uk-UA" sz="1600" baseline="-25000" dirty="0">
                <a:latin typeface="Times New Roman" pitchFamily="18" charset="0"/>
                <a:cs typeface="Times New Roman" pitchFamily="18" charset="0"/>
              </a:rPr>
              <a:t>5</a:t>
            </a:r>
            <a:r>
              <a:rPr lang="uk-UA" sz="1600" dirty="0">
                <a:latin typeface="Times New Roman" pitchFamily="18" charset="0"/>
                <a:cs typeface="Times New Roman" pitchFamily="18" charset="0"/>
              </a:rPr>
              <a:t> - валовий прибуток (збиток) / середньорічна величина зо­бов'язань.</a:t>
            </a:r>
          </a:p>
          <a:p>
            <a:endParaRPr lang="uk-UA" sz="1600" dirty="0">
              <a:latin typeface="Times New Roman" pitchFamily="18" charset="0"/>
              <a:cs typeface="Times New Roman" pitchFamily="18" charset="0"/>
            </a:endParaRPr>
          </a:p>
        </p:txBody>
      </p:sp>
    </p:spTree>
    <p:extLst>
      <p:ext uri="{BB962C8B-B14F-4D97-AF65-F5344CB8AC3E}">
        <p14:creationId xmlns:p14="http://schemas.microsoft.com/office/powerpoint/2010/main" val="41508775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fontScale="77500" lnSpcReduction="20000"/>
          </a:bodyPr>
          <a:lstStyle/>
          <a:p>
            <a:pPr lvl="0" algn="just"/>
            <a:r>
              <a:rPr lang="uk-UA" dirty="0">
                <a:latin typeface="Times New Roman" pitchFamily="18" charset="0"/>
                <a:cs typeface="Times New Roman" pitchFamily="18" charset="0"/>
              </a:rPr>
              <a:t>Універсальна </a:t>
            </a:r>
            <a:r>
              <a:rPr lang="uk-UA" dirty="0" err="1">
                <a:latin typeface="Times New Roman" pitchFamily="18" charset="0"/>
                <a:cs typeface="Times New Roman" pitchFamily="18" charset="0"/>
              </a:rPr>
              <a:t>дискримінантна</a:t>
            </a:r>
            <a:r>
              <a:rPr lang="uk-UA" dirty="0">
                <a:latin typeface="Times New Roman" pitchFamily="18" charset="0"/>
                <a:cs typeface="Times New Roman" pitchFamily="18" charset="0"/>
              </a:rPr>
              <a:t> функція — її побудовано згідно з кількома методиками прогнозування кризового стану: </a:t>
            </a:r>
          </a:p>
          <a:p>
            <a:pPr algn="just"/>
            <a:r>
              <a:rPr lang="en-US" dirty="0">
                <a:latin typeface="Times New Roman" pitchFamily="18" charset="0"/>
                <a:cs typeface="Times New Roman" pitchFamily="18" charset="0"/>
              </a:rPr>
              <a:t>Z</a:t>
            </a:r>
            <a:r>
              <a:rPr lang="ru-RU" dirty="0">
                <a:latin typeface="Times New Roman" pitchFamily="18" charset="0"/>
                <a:cs typeface="Times New Roman" pitchFamily="18" charset="0"/>
              </a:rPr>
              <a:t>= </a:t>
            </a:r>
            <a:r>
              <a:rPr lang="uk-UA" dirty="0">
                <a:latin typeface="Times New Roman" pitchFamily="18" charset="0"/>
                <a:cs typeface="Times New Roman" pitchFamily="18" charset="0"/>
              </a:rPr>
              <a:t>1,5К</a:t>
            </a:r>
            <a:r>
              <a:rPr lang="uk-UA" baseline="-25000" dirty="0">
                <a:latin typeface="Times New Roman" pitchFamily="18" charset="0"/>
                <a:cs typeface="Times New Roman" pitchFamily="18" charset="0"/>
              </a:rPr>
              <a:t>1</a:t>
            </a:r>
            <a:r>
              <a:rPr lang="uk-UA" dirty="0">
                <a:latin typeface="Times New Roman" pitchFamily="18" charset="0"/>
                <a:cs typeface="Times New Roman" pitchFamily="18" charset="0"/>
              </a:rPr>
              <a:t> + 0,08К</a:t>
            </a:r>
            <a:r>
              <a:rPr lang="uk-UA" baseline="-25000" dirty="0">
                <a:latin typeface="Times New Roman" pitchFamily="18" charset="0"/>
                <a:cs typeface="Times New Roman" pitchFamily="18" charset="0"/>
              </a:rPr>
              <a:t>2</a:t>
            </a:r>
            <a:r>
              <a:rPr lang="uk-UA" dirty="0">
                <a:latin typeface="Times New Roman" pitchFamily="18" charset="0"/>
                <a:cs typeface="Times New Roman" pitchFamily="18" charset="0"/>
              </a:rPr>
              <a:t> +10К</a:t>
            </a:r>
            <a:r>
              <a:rPr lang="uk-UA" baseline="-25000" dirty="0">
                <a:latin typeface="Times New Roman" pitchFamily="18" charset="0"/>
                <a:cs typeface="Times New Roman" pitchFamily="18" charset="0"/>
              </a:rPr>
              <a:t>3</a:t>
            </a:r>
            <a:r>
              <a:rPr lang="uk-UA" dirty="0">
                <a:latin typeface="Times New Roman" pitchFamily="18" charset="0"/>
                <a:cs typeface="Times New Roman" pitchFamily="18" charset="0"/>
              </a:rPr>
              <a:t> + 5К</a:t>
            </a:r>
            <a:r>
              <a:rPr lang="uk-UA" baseline="-25000" dirty="0">
                <a:latin typeface="Times New Roman" pitchFamily="18" charset="0"/>
                <a:cs typeface="Times New Roman" pitchFamily="18" charset="0"/>
              </a:rPr>
              <a:t>4</a:t>
            </a:r>
            <a:r>
              <a:rPr lang="uk-UA" dirty="0">
                <a:latin typeface="Times New Roman" pitchFamily="18" charset="0"/>
                <a:cs typeface="Times New Roman" pitchFamily="18" charset="0"/>
              </a:rPr>
              <a:t> + 0,3К</a:t>
            </a:r>
            <a:r>
              <a:rPr lang="uk-UA" baseline="-25000" dirty="0">
                <a:latin typeface="Times New Roman" pitchFamily="18" charset="0"/>
                <a:cs typeface="Times New Roman" pitchFamily="18" charset="0"/>
              </a:rPr>
              <a:t>5</a:t>
            </a:r>
            <a:r>
              <a:rPr lang="uk-UA" dirty="0">
                <a:latin typeface="Times New Roman" pitchFamily="18" charset="0"/>
                <a:cs typeface="Times New Roman" pitchFamily="18" charset="0"/>
              </a:rPr>
              <a:t>+ 0,1К</a:t>
            </a:r>
            <a:r>
              <a:rPr lang="uk-UA" baseline="-25000" dirty="0">
                <a:latin typeface="Times New Roman" pitchFamily="18" charset="0"/>
                <a:cs typeface="Times New Roman" pitchFamily="18" charset="0"/>
              </a:rPr>
              <a:t>6</a:t>
            </a:r>
            <a:r>
              <a:rPr lang="uk-UA" dirty="0">
                <a:latin typeface="Times New Roman" pitchFamily="18" charset="0"/>
                <a:cs typeface="Times New Roman" pitchFamily="18" charset="0"/>
              </a:rPr>
              <a:t>,</a:t>
            </a:r>
          </a:p>
          <a:p>
            <a:pPr algn="just"/>
            <a:r>
              <a:rPr lang="uk-UA" dirty="0">
                <a:latin typeface="Times New Roman" pitchFamily="18" charset="0"/>
                <a:cs typeface="Times New Roman" pitchFamily="18" charset="0"/>
              </a:rPr>
              <a:t>де — К</a:t>
            </a:r>
            <a:r>
              <a:rPr lang="uk-UA" baseline="-25000" dirty="0">
                <a:latin typeface="Times New Roman" pitchFamily="18" charset="0"/>
                <a:cs typeface="Times New Roman" pitchFamily="18" charset="0"/>
              </a:rPr>
              <a:t>1</a:t>
            </a:r>
            <a:r>
              <a:rPr lang="uk-UA" dirty="0">
                <a:latin typeface="Times New Roman" pitchFamily="18" charset="0"/>
                <a:cs typeface="Times New Roman" pitchFamily="18" charset="0"/>
              </a:rPr>
              <a:t> — </a:t>
            </a:r>
            <a:r>
              <a:rPr lang="en-US" dirty="0">
                <a:latin typeface="Times New Roman" pitchFamily="18" charset="0"/>
                <a:cs typeface="Times New Roman" pitchFamily="18" charset="0"/>
              </a:rPr>
              <a:t>cash</a:t>
            </a:r>
            <a:r>
              <a:rPr lang="ru-RU" dirty="0">
                <a:latin typeface="Times New Roman" pitchFamily="18" charset="0"/>
                <a:cs typeface="Times New Roman" pitchFamily="18" charset="0"/>
              </a:rPr>
              <a:t>-</a:t>
            </a:r>
            <a:r>
              <a:rPr lang="en-US" dirty="0">
                <a:latin typeface="Times New Roman" pitchFamily="18" charset="0"/>
                <a:cs typeface="Times New Roman" pitchFamily="18" charset="0"/>
              </a:rPr>
              <a:t>flow </a:t>
            </a:r>
            <a:r>
              <a:rPr lang="uk-UA" dirty="0">
                <a:latin typeface="Times New Roman" pitchFamily="18" charset="0"/>
                <a:cs typeface="Times New Roman" pitchFamily="18" charset="0"/>
              </a:rPr>
              <a:t>(чистий прибуток + амортизація) / середньорічна величина зобов'язань;</a:t>
            </a:r>
          </a:p>
          <a:p>
            <a:pPr algn="just"/>
            <a:r>
              <a:rPr lang="uk-UA" dirty="0">
                <a:latin typeface="Times New Roman" pitchFamily="18" charset="0"/>
                <a:cs typeface="Times New Roman" pitchFamily="18" charset="0"/>
              </a:rPr>
              <a:t>К</a:t>
            </a:r>
            <a:r>
              <a:rPr lang="uk-UA" baseline="-25000" dirty="0">
                <a:latin typeface="Times New Roman" pitchFamily="18" charset="0"/>
                <a:cs typeface="Times New Roman" pitchFamily="18" charset="0"/>
              </a:rPr>
              <a:t>2</a:t>
            </a:r>
            <a:r>
              <a:rPr lang="uk-UA" dirty="0">
                <a:latin typeface="Times New Roman" pitchFamily="18" charset="0"/>
                <a:cs typeface="Times New Roman" pitchFamily="18" charset="0"/>
              </a:rPr>
              <a:t> — середньорічна вартість активів / середньорічна величина зобов'язань;</a:t>
            </a:r>
          </a:p>
          <a:p>
            <a:pPr algn="just"/>
            <a:r>
              <a:rPr lang="uk-UA" dirty="0">
                <a:latin typeface="Times New Roman" pitchFamily="18" charset="0"/>
                <a:cs typeface="Times New Roman" pitchFamily="18" charset="0"/>
              </a:rPr>
              <a:t>К</a:t>
            </a:r>
            <a:r>
              <a:rPr lang="uk-UA" baseline="-25000" dirty="0">
                <a:latin typeface="Times New Roman" pitchFamily="18" charset="0"/>
                <a:cs typeface="Times New Roman" pitchFamily="18" charset="0"/>
              </a:rPr>
              <a:t>3</a:t>
            </a:r>
            <a:r>
              <a:rPr lang="uk-UA" dirty="0">
                <a:latin typeface="Times New Roman" pitchFamily="18" charset="0"/>
                <a:cs typeface="Times New Roman" pitchFamily="18" charset="0"/>
              </a:rPr>
              <a:t> — чистий прибуток (збиток) / середньорічна вартість активів;</a:t>
            </a:r>
          </a:p>
          <a:p>
            <a:pPr algn="just"/>
            <a:r>
              <a:rPr lang="uk-UA" dirty="0">
                <a:latin typeface="Times New Roman" pitchFamily="18" charset="0"/>
                <a:cs typeface="Times New Roman" pitchFamily="18" charset="0"/>
              </a:rPr>
              <a:t>К</a:t>
            </a:r>
            <a:r>
              <a:rPr lang="uk-UA" baseline="-25000" dirty="0">
                <a:latin typeface="Times New Roman" pitchFamily="18" charset="0"/>
                <a:cs typeface="Times New Roman" pitchFamily="18" charset="0"/>
              </a:rPr>
              <a:t>4 </a:t>
            </a:r>
            <a:r>
              <a:rPr lang="uk-UA" dirty="0">
                <a:latin typeface="Times New Roman" pitchFamily="18" charset="0"/>
                <a:cs typeface="Times New Roman" pitchFamily="18" charset="0"/>
              </a:rPr>
              <a:t>— чистий прибуток (збиток) / чистий дохід (виручка) від реалізації;</a:t>
            </a:r>
          </a:p>
          <a:p>
            <a:pPr algn="just"/>
            <a:r>
              <a:rPr lang="uk-UA" cap="small" dirty="0">
                <a:latin typeface="Times New Roman" pitchFamily="18" charset="0"/>
                <a:cs typeface="Times New Roman" pitchFamily="18" charset="0"/>
              </a:rPr>
              <a:t>К</a:t>
            </a:r>
            <a:r>
              <a:rPr lang="uk-UA" cap="small" baseline="-25000" dirty="0">
                <a:latin typeface="Times New Roman" pitchFamily="18" charset="0"/>
                <a:cs typeface="Times New Roman" pitchFamily="18" charset="0"/>
              </a:rPr>
              <a:t>5</a:t>
            </a:r>
            <a:r>
              <a:rPr lang="uk-UA" cap="small" dirty="0">
                <a:latin typeface="Times New Roman" pitchFamily="18" charset="0"/>
                <a:cs typeface="Times New Roman" pitchFamily="18" charset="0"/>
              </a:rPr>
              <a:t>  </a:t>
            </a:r>
            <a:r>
              <a:rPr lang="uk-UA" dirty="0">
                <a:latin typeface="Times New Roman" pitchFamily="18" charset="0"/>
                <a:cs typeface="Times New Roman" pitchFamily="18" charset="0"/>
              </a:rPr>
              <a:t>— середньорічна величина виробничих запасів / чистий дохід (виручка) від реалізації;</a:t>
            </a:r>
          </a:p>
          <a:p>
            <a:pPr algn="just"/>
            <a:r>
              <a:rPr lang="uk-UA" dirty="0">
                <a:latin typeface="Times New Roman" pitchFamily="18" charset="0"/>
                <a:cs typeface="Times New Roman" pitchFamily="18" charset="0"/>
              </a:rPr>
              <a:t>К</a:t>
            </a:r>
            <a:r>
              <a:rPr lang="uk-UA" baseline="-25000" dirty="0">
                <a:latin typeface="Times New Roman" pitchFamily="18" charset="0"/>
                <a:cs typeface="Times New Roman" pitchFamily="18" charset="0"/>
              </a:rPr>
              <a:t>6</a:t>
            </a:r>
            <a:r>
              <a:rPr lang="uk-UA" dirty="0">
                <a:latin typeface="Times New Roman" pitchFamily="18" charset="0"/>
                <a:cs typeface="Times New Roman" pitchFamily="18" charset="0"/>
              </a:rPr>
              <a:t> — чистий дохід (виручка) від реалізації / середньорічна вартість активів.</a:t>
            </a:r>
          </a:p>
          <a:p>
            <a:pPr algn="just"/>
            <a:r>
              <a:rPr lang="uk-UA" dirty="0">
                <a:latin typeface="Times New Roman" pitchFamily="18" charset="0"/>
                <a:cs typeface="Times New Roman" pitchFamily="18" charset="0"/>
              </a:rPr>
              <a:t>Значення </a:t>
            </a:r>
            <a:r>
              <a:rPr lang="en-US" dirty="0">
                <a:latin typeface="Times New Roman" pitchFamily="18" charset="0"/>
                <a:cs typeface="Times New Roman" pitchFamily="18" charset="0"/>
              </a:rPr>
              <a:t>Z</a:t>
            </a:r>
            <a:r>
              <a:rPr lang="uk-UA" dirty="0">
                <a:latin typeface="Times New Roman" pitchFamily="18" charset="0"/>
                <a:cs typeface="Times New Roman" pitchFamily="18" charset="0"/>
              </a:rPr>
              <a:t>— показника можна інтерпретувати так:</a:t>
            </a:r>
          </a:p>
          <a:p>
            <a:pPr algn="just"/>
            <a:r>
              <a:rPr lang="en-US" dirty="0">
                <a:latin typeface="Times New Roman" pitchFamily="18" charset="0"/>
                <a:cs typeface="Times New Roman" pitchFamily="18" charset="0"/>
              </a:rPr>
              <a:t>Z </a:t>
            </a:r>
            <a:r>
              <a:rPr lang="uk-UA" dirty="0">
                <a:latin typeface="Times New Roman" pitchFamily="18" charset="0"/>
                <a:cs typeface="Times New Roman" pitchFamily="18" charset="0"/>
              </a:rPr>
              <a:t>&gt; 2 — підприємство вважається фінансове стійким, і йому не загрожує кризова ситуація;</a:t>
            </a:r>
          </a:p>
          <a:p>
            <a:pPr algn="just"/>
            <a:r>
              <a:rPr lang="uk-UA" dirty="0">
                <a:latin typeface="Times New Roman" pitchFamily="18" charset="0"/>
                <a:cs typeface="Times New Roman" pitchFamily="18" charset="0"/>
              </a:rPr>
              <a:t>1 &lt; </a:t>
            </a:r>
            <a:r>
              <a:rPr lang="en-US" dirty="0">
                <a:latin typeface="Times New Roman" pitchFamily="18" charset="0"/>
                <a:cs typeface="Times New Roman" pitchFamily="18" charset="0"/>
              </a:rPr>
              <a:t>Z </a:t>
            </a:r>
            <a:r>
              <a:rPr lang="uk-UA" dirty="0">
                <a:latin typeface="Times New Roman" pitchFamily="18" charset="0"/>
                <a:cs typeface="Times New Roman" pitchFamily="18" charset="0"/>
              </a:rPr>
              <a:t>&lt;= 2 — фінансова рівновага підприємства порушена, але за умови переходу на антикризові заходи банкрутство йому не загрожує;</a:t>
            </a:r>
          </a:p>
          <a:p>
            <a:pPr algn="just"/>
            <a:r>
              <a:rPr lang="uk-UA" dirty="0">
                <a:latin typeface="Times New Roman" pitchFamily="18" charset="0"/>
                <a:cs typeface="Times New Roman" pitchFamily="18" charset="0"/>
              </a:rPr>
              <a:t>0 &lt; </a:t>
            </a:r>
            <a:r>
              <a:rPr lang="en-US" dirty="0">
                <a:latin typeface="Times New Roman" pitchFamily="18" charset="0"/>
                <a:cs typeface="Times New Roman" pitchFamily="18" charset="0"/>
              </a:rPr>
              <a:t>Z </a:t>
            </a:r>
            <a:r>
              <a:rPr lang="uk-UA" dirty="0">
                <a:latin typeface="Times New Roman" pitchFamily="18" charset="0"/>
                <a:cs typeface="Times New Roman" pitchFamily="18" charset="0"/>
              </a:rPr>
              <a:t>&lt;= 1 — підприємству загрожує банкрутство, якщо воно не здійснить санаційних заходів;</a:t>
            </a:r>
          </a:p>
          <a:p>
            <a:pPr algn="just"/>
            <a:r>
              <a:rPr lang="en-US" dirty="0">
                <a:latin typeface="Times New Roman" pitchFamily="18" charset="0"/>
                <a:cs typeface="Times New Roman" pitchFamily="18" charset="0"/>
              </a:rPr>
              <a:t>Z </a:t>
            </a:r>
            <a:r>
              <a:rPr lang="uk-UA" dirty="0">
                <a:latin typeface="Times New Roman" pitchFamily="18" charset="0"/>
                <a:cs typeface="Times New Roman" pitchFamily="18" charset="0"/>
              </a:rPr>
              <a:t>&lt;= 0 — підприємство є </a:t>
            </a:r>
            <a:r>
              <a:rPr lang="uk-UA" dirty="0" err="1">
                <a:latin typeface="Times New Roman" pitchFamily="18" charset="0"/>
                <a:cs typeface="Times New Roman" pitchFamily="18" charset="0"/>
              </a:rPr>
              <a:t>напівбанкрутом</a:t>
            </a:r>
            <a:r>
              <a:rPr lang="uk-UA" dirty="0"/>
              <a:t>. </a:t>
            </a:r>
          </a:p>
          <a:p>
            <a:endParaRPr lang="uk-UA" dirty="0"/>
          </a:p>
        </p:txBody>
      </p:sp>
    </p:spTree>
    <p:extLst>
      <p:ext uri="{BB962C8B-B14F-4D97-AF65-F5344CB8AC3E}">
        <p14:creationId xmlns:p14="http://schemas.microsoft.com/office/powerpoint/2010/main" val="13362170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lnSpcReduction="10000"/>
          </a:bodyPr>
          <a:lstStyle/>
          <a:p>
            <a:pPr algn="just"/>
            <a:r>
              <a:rPr lang="uk-UA" dirty="0">
                <a:latin typeface="Times New Roman" pitchFamily="18" charset="0"/>
                <a:cs typeface="Times New Roman" pitchFamily="18" charset="0"/>
              </a:rPr>
              <a:t>Підприємство визнається неспроможним (банкрутом) </a:t>
            </a:r>
            <a:r>
              <a:rPr lang="uk-UA" b="1" dirty="0">
                <a:latin typeface="Times New Roman" pitchFamily="18" charset="0"/>
                <a:cs typeface="Times New Roman" pitchFamily="18" charset="0"/>
              </a:rPr>
              <a:t>лише за рішенням господарського суду.</a:t>
            </a:r>
            <a:r>
              <a:rPr lang="uk-UA" dirty="0">
                <a:latin typeface="Times New Roman" pitchFamily="18" charset="0"/>
                <a:cs typeface="Times New Roman" pitchFamily="18" charset="0"/>
              </a:rPr>
              <a:t> Зовнішньою ознакою такої неспроможності є неплатоспроможність, що й дає підставу кредиторам подати заяву до господарського суду. Категорію «неплатоспроможність підприємства» неможливо оцінювати однозначно. Нездатність боржника задовольнити у встановлений термін пред'явлені до нього з боку кредиторів вимоги і виконати зобов'язання перед бюджетом ще не є неплатоспроможністю (а тим більше банкрутством), а є лише зовнішньою ознакою. </a:t>
            </a:r>
          </a:p>
          <a:p>
            <a:pPr algn="just"/>
            <a:r>
              <a:rPr lang="uk-UA" dirty="0">
                <a:latin typeface="Times New Roman" pitchFamily="18" charset="0"/>
                <a:cs typeface="Times New Roman" pitchFamily="18" charset="0"/>
              </a:rPr>
              <a:t>Ступені неплатоспроможності можуть бути різними.</a:t>
            </a:r>
          </a:p>
          <a:p>
            <a:pPr algn="just"/>
            <a:r>
              <a:rPr lang="uk-UA" i="1" dirty="0">
                <a:latin typeface="Times New Roman" pitchFamily="18" charset="0"/>
                <a:cs typeface="Times New Roman" pitchFamily="18" charset="0"/>
              </a:rPr>
              <a:t>Перший </a:t>
            </a:r>
            <a:r>
              <a:rPr lang="uk-UA" dirty="0">
                <a:latin typeface="Times New Roman" pitchFamily="18" charset="0"/>
                <a:cs typeface="Times New Roman" pitchFamily="18" charset="0"/>
              </a:rPr>
              <a:t>характеризується нестачею грошових засобів та зростанням кредиторської заборгованості. </a:t>
            </a:r>
          </a:p>
          <a:p>
            <a:pPr algn="just"/>
            <a:r>
              <a:rPr lang="uk-UA" i="1" dirty="0">
                <a:latin typeface="Times New Roman" pitchFamily="18" charset="0"/>
                <a:cs typeface="Times New Roman" pitchFamily="18" charset="0"/>
              </a:rPr>
              <a:t>Другий </a:t>
            </a:r>
            <a:r>
              <a:rPr lang="uk-UA" dirty="0">
                <a:latin typeface="Times New Roman" pitchFamily="18" charset="0"/>
                <a:cs typeface="Times New Roman" pitchFamily="18" charset="0"/>
              </a:rPr>
              <a:t>ступінь — наявністю в балансі підприємства банківських кредитів, не погашених у строк. </a:t>
            </a:r>
          </a:p>
          <a:p>
            <a:pPr algn="just"/>
            <a:r>
              <a:rPr lang="uk-UA" i="1" dirty="0">
                <a:latin typeface="Times New Roman" pitchFamily="18" charset="0"/>
                <a:cs typeface="Times New Roman" pitchFamily="18" charset="0"/>
              </a:rPr>
              <a:t>Третій </a:t>
            </a:r>
            <a:r>
              <a:rPr lang="uk-UA" dirty="0">
                <a:latin typeface="Times New Roman" pitchFamily="18" charset="0"/>
                <a:cs typeface="Times New Roman" pitchFamily="18" charset="0"/>
              </a:rPr>
              <a:t>характеризується простроченою заборгованістю перед постачальниками та підрядчиками. </a:t>
            </a:r>
          </a:p>
          <a:p>
            <a:pPr algn="just"/>
            <a:r>
              <a:rPr lang="uk-UA" i="1" dirty="0">
                <a:latin typeface="Times New Roman" pitchFamily="18" charset="0"/>
                <a:cs typeface="Times New Roman" pitchFamily="18" charset="0"/>
              </a:rPr>
              <a:t>Четвертий </a:t>
            </a:r>
            <a:r>
              <a:rPr lang="uk-UA" dirty="0">
                <a:latin typeface="Times New Roman" pitchFamily="18" charset="0"/>
                <a:cs typeface="Times New Roman" pitchFamily="18" charset="0"/>
              </a:rPr>
              <a:t>ступінь виникає тоді, коли з'являється прострочена заборгованість перед бюджетом та фінансовими органами.</a:t>
            </a:r>
          </a:p>
          <a:p>
            <a:endParaRPr lang="uk-UA" dirty="0"/>
          </a:p>
        </p:txBody>
      </p:sp>
    </p:spTree>
    <p:extLst>
      <p:ext uri="{BB962C8B-B14F-4D97-AF65-F5344CB8AC3E}">
        <p14:creationId xmlns:p14="http://schemas.microsoft.com/office/powerpoint/2010/main" val="8612994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5865515"/>
          </a:xfrm>
        </p:spPr>
        <p:txBody>
          <a:bodyPr>
            <a:normAutofit lnSpcReduction="10000"/>
          </a:bodyPr>
          <a:lstStyle/>
          <a:p>
            <a:pPr algn="just"/>
            <a:r>
              <a:rPr lang="uk-UA" dirty="0">
                <a:latin typeface="Times New Roman" pitchFamily="18" charset="0"/>
                <a:cs typeface="Times New Roman" pitchFamily="18" charset="0"/>
              </a:rPr>
              <a:t>Відповідно «Методичні рекомендації щодо виявлення ознак неплатоспроможності підприємства та ознак дій з приховування банкрутства, фіктивного банкрутства чи доведення до банкрутства» встановлено поточну, критичну та надкритичну неплатоспроможність.</a:t>
            </a:r>
          </a:p>
          <a:p>
            <a:pPr algn="just"/>
            <a:r>
              <a:rPr lang="uk-UA" b="1" dirty="0">
                <a:latin typeface="Times New Roman" pitchFamily="18" charset="0"/>
                <a:cs typeface="Times New Roman" pitchFamily="18" charset="0"/>
              </a:rPr>
              <a:t>Поточна неплатоспроможність</a:t>
            </a:r>
            <a:r>
              <a:rPr lang="uk-UA" dirty="0">
                <a:latin typeface="Times New Roman" pitchFamily="18" charset="0"/>
                <a:cs typeface="Times New Roman" pitchFamily="18" charset="0"/>
              </a:rPr>
              <a:t> — це фінансовий стан підприємства, коли на певний момент через випадковий збіг обставин у підприємства недостатньо високоліквідних активів для погашення поточних зобов'язань. Поточну неплатоспроможність (</a:t>
            </a:r>
            <a:r>
              <a:rPr lang="uk-UA" dirty="0" err="1">
                <a:latin typeface="Times New Roman" pitchFamily="18" charset="0"/>
                <a:cs typeface="Times New Roman" pitchFamily="18" charset="0"/>
              </a:rPr>
              <a:t>П</a:t>
            </a:r>
            <a:r>
              <a:rPr lang="uk-UA" baseline="-25000" dirty="0" err="1">
                <a:latin typeface="Times New Roman" pitchFamily="18" charset="0"/>
                <a:cs typeface="Times New Roman" pitchFamily="18" charset="0"/>
              </a:rPr>
              <a:t>н</a:t>
            </a:r>
            <a:r>
              <a:rPr lang="uk-UA" dirty="0">
                <a:latin typeface="Times New Roman" pitchFamily="18" charset="0"/>
                <a:cs typeface="Times New Roman" pitchFamily="18" charset="0"/>
              </a:rPr>
              <a:t>) характеризує, різниця між сумою грошових засобів, їх еквівалентів, інших високоліквідних активів та сумою поточних зобов'язань і обчислюється за формулою</a:t>
            </a:r>
          </a:p>
          <a:p>
            <a:pPr algn="just"/>
            <a:r>
              <a:rPr lang="uk-UA" dirty="0" err="1">
                <a:latin typeface="Times New Roman" pitchFamily="18" charset="0"/>
                <a:cs typeface="Times New Roman" pitchFamily="18" charset="0"/>
              </a:rPr>
              <a:t>П</a:t>
            </a:r>
            <a:r>
              <a:rPr lang="uk-UA" baseline="-25000" dirty="0" err="1">
                <a:latin typeface="Times New Roman" pitchFamily="18" charset="0"/>
                <a:cs typeface="Times New Roman" pitchFamily="18" charset="0"/>
              </a:rPr>
              <a:t>н</a:t>
            </a:r>
            <a:r>
              <a:rPr lang="uk-UA" dirty="0">
                <a:latin typeface="Times New Roman" pitchFamily="18" charset="0"/>
                <a:cs typeface="Times New Roman" pitchFamily="18" charset="0"/>
              </a:rPr>
              <a:t> = </a:t>
            </a:r>
            <a:r>
              <a:rPr lang="uk-UA" dirty="0" err="1">
                <a:latin typeface="Times New Roman" pitchFamily="18" charset="0"/>
                <a:cs typeface="Times New Roman" pitchFamily="18" charset="0"/>
              </a:rPr>
              <a:t>Дфі</a:t>
            </a:r>
            <a:r>
              <a:rPr lang="uk-UA" dirty="0">
                <a:latin typeface="Times New Roman" pitchFamily="18" charset="0"/>
                <a:cs typeface="Times New Roman" pitchFamily="18" charset="0"/>
              </a:rPr>
              <a:t> + </a:t>
            </a:r>
            <a:r>
              <a:rPr lang="uk-UA" dirty="0" err="1">
                <a:latin typeface="Times New Roman" pitchFamily="18" charset="0"/>
                <a:cs typeface="Times New Roman" pitchFamily="18" charset="0"/>
              </a:rPr>
              <a:t>Пфі</a:t>
            </a:r>
            <a:r>
              <a:rPr lang="uk-UA" dirty="0">
                <a:latin typeface="Times New Roman" pitchFamily="18" charset="0"/>
                <a:cs typeface="Times New Roman" pitchFamily="18" charset="0"/>
              </a:rPr>
              <a:t> + </a:t>
            </a:r>
            <a:r>
              <a:rPr lang="uk-UA" dirty="0" err="1">
                <a:latin typeface="Times New Roman" pitchFamily="18" charset="0"/>
                <a:cs typeface="Times New Roman" pitchFamily="18" charset="0"/>
              </a:rPr>
              <a:t>Г</a:t>
            </a:r>
            <a:r>
              <a:rPr lang="uk-UA" baseline="-25000" dirty="0" err="1">
                <a:latin typeface="Times New Roman" pitchFamily="18" charset="0"/>
                <a:cs typeface="Times New Roman" pitchFamily="18" charset="0"/>
              </a:rPr>
              <a:t>к</a:t>
            </a:r>
            <a:r>
              <a:rPr lang="uk-UA" dirty="0">
                <a:latin typeface="Times New Roman" pitchFamily="18" charset="0"/>
                <a:cs typeface="Times New Roman" pitchFamily="18" charset="0"/>
              </a:rPr>
              <a:t> – </a:t>
            </a:r>
            <a:r>
              <a:rPr lang="uk-UA" dirty="0" err="1">
                <a:latin typeface="Times New Roman" pitchFamily="18" charset="0"/>
                <a:cs typeface="Times New Roman" pitchFamily="18" charset="0"/>
              </a:rPr>
              <a:t>П</a:t>
            </a:r>
            <a:r>
              <a:rPr lang="uk-UA" baseline="-25000" dirty="0" err="1">
                <a:latin typeface="Times New Roman" pitchFamily="18" charset="0"/>
                <a:cs typeface="Times New Roman" pitchFamily="18" charset="0"/>
              </a:rPr>
              <a:t>з</a:t>
            </a:r>
            <a:r>
              <a:rPr lang="uk-UA" dirty="0">
                <a:latin typeface="Times New Roman" pitchFamily="18" charset="0"/>
                <a:cs typeface="Times New Roman" pitchFamily="18" charset="0"/>
              </a:rPr>
              <a:t>;</a:t>
            </a:r>
          </a:p>
          <a:p>
            <a:pPr algn="just"/>
            <a:r>
              <a:rPr lang="uk-UA" dirty="0">
                <a:latin typeface="Times New Roman" pitchFamily="18" charset="0"/>
                <a:cs typeface="Times New Roman" pitchFamily="18" charset="0"/>
              </a:rPr>
              <a:t>де </a:t>
            </a:r>
            <a:r>
              <a:rPr lang="uk-UA" dirty="0" err="1">
                <a:latin typeface="Times New Roman" pitchFamily="18" charset="0"/>
                <a:cs typeface="Times New Roman" pitchFamily="18" charset="0"/>
              </a:rPr>
              <a:t>Дфі</a:t>
            </a:r>
            <a:r>
              <a:rPr lang="uk-UA" dirty="0">
                <a:latin typeface="Times New Roman" pitchFamily="18" charset="0"/>
                <a:cs typeface="Times New Roman" pitchFamily="18" charset="0"/>
              </a:rPr>
              <a:t> — довгострокові фінансові інвестиції;</a:t>
            </a:r>
          </a:p>
          <a:p>
            <a:pPr algn="just"/>
            <a:r>
              <a:rPr lang="uk-UA" dirty="0" err="1">
                <a:latin typeface="Times New Roman" pitchFamily="18" charset="0"/>
                <a:cs typeface="Times New Roman" pitchFamily="18" charset="0"/>
              </a:rPr>
              <a:t>Пфі</a:t>
            </a:r>
            <a:r>
              <a:rPr lang="uk-UA" dirty="0">
                <a:latin typeface="Times New Roman" pitchFamily="18" charset="0"/>
                <a:cs typeface="Times New Roman" pitchFamily="18" charset="0"/>
              </a:rPr>
              <a:t> — поточні фінансові інвестиції;</a:t>
            </a:r>
          </a:p>
          <a:p>
            <a:pPr algn="just"/>
            <a:r>
              <a:rPr lang="uk-UA" dirty="0" err="1">
                <a:latin typeface="Times New Roman" pitchFamily="18" charset="0"/>
                <a:cs typeface="Times New Roman" pitchFamily="18" charset="0"/>
              </a:rPr>
              <a:t>Г</a:t>
            </a:r>
            <a:r>
              <a:rPr lang="uk-UA" baseline="-25000" dirty="0" err="1">
                <a:latin typeface="Times New Roman" pitchFamily="18" charset="0"/>
                <a:cs typeface="Times New Roman" pitchFamily="18" charset="0"/>
              </a:rPr>
              <a:t>к</a:t>
            </a:r>
            <a:r>
              <a:rPr lang="uk-UA" dirty="0">
                <a:latin typeface="Times New Roman" pitchFamily="18" charset="0"/>
                <a:cs typeface="Times New Roman" pitchFamily="18" charset="0"/>
              </a:rPr>
              <a:t> — грошові кошти та їх еквіваленти;</a:t>
            </a:r>
          </a:p>
          <a:p>
            <a:pPr algn="just"/>
            <a:r>
              <a:rPr lang="uk-UA" dirty="0" err="1">
                <a:latin typeface="Times New Roman" pitchFamily="18" charset="0"/>
                <a:cs typeface="Times New Roman" pitchFamily="18" charset="0"/>
              </a:rPr>
              <a:t>П</a:t>
            </a:r>
            <a:r>
              <a:rPr lang="uk-UA" baseline="-25000" dirty="0" err="1">
                <a:latin typeface="Times New Roman" pitchFamily="18" charset="0"/>
                <a:cs typeface="Times New Roman" pitchFamily="18" charset="0"/>
              </a:rPr>
              <a:t>з</a:t>
            </a:r>
            <a:r>
              <a:rPr lang="uk-UA" dirty="0">
                <a:latin typeface="Times New Roman" pitchFamily="18" charset="0"/>
                <a:cs typeface="Times New Roman" pitchFamily="18" charset="0"/>
              </a:rPr>
              <a:t> — поточні зобов'язання.</a:t>
            </a:r>
          </a:p>
          <a:p>
            <a:pPr algn="just"/>
            <a:r>
              <a:rPr lang="uk-UA" dirty="0">
                <a:latin typeface="Times New Roman" pitchFamily="18" charset="0"/>
                <a:cs typeface="Times New Roman" pitchFamily="18" charset="0"/>
              </a:rPr>
              <a:t>Якщо одержаний результат від'ємний, то це свідчить про поточну неплатоспроможність господарюючого суб'єкта.</a:t>
            </a:r>
          </a:p>
          <a:p>
            <a:endParaRPr lang="uk-UA" dirty="0"/>
          </a:p>
        </p:txBody>
      </p:sp>
    </p:spTree>
    <p:extLst>
      <p:ext uri="{BB962C8B-B14F-4D97-AF65-F5344CB8AC3E}">
        <p14:creationId xmlns:p14="http://schemas.microsoft.com/office/powerpoint/2010/main" val="19779454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85000" lnSpcReduction="10000"/>
          </a:bodyPr>
          <a:lstStyle/>
          <a:p>
            <a:pPr algn="just"/>
            <a:r>
              <a:rPr lang="uk-UA" b="1" dirty="0">
                <a:latin typeface="Times New Roman" pitchFamily="18" charset="0"/>
                <a:cs typeface="Times New Roman" pitchFamily="18" charset="0"/>
              </a:rPr>
              <a:t>Критична неплатоспроможність</a:t>
            </a:r>
            <a:r>
              <a:rPr lang="uk-UA" dirty="0">
                <a:latin typeface="Times New Roman" pitchFamily="18" charset="0"/>
                <a:cs typeface="Times New Roman" pitchFamily="18" charset="0"/>
              </a:rPr>
              <a:t> — це такий фінансовий стан підприємства, коли присутні ознаки поточної неплатоспроможності, коефіцієнт покриття становлять менше ніж 1,5, а коефіцієнт забезпечення власними засобами — менше ніж 0,1. Якщо в кінці звітного кварталу хоча б один з названих показників пере­вищує нормативне значення або спостерігається їх зростання, перевага повинна надаватись позасудовим заходам відновлення платоспроможності боржника або його санації в процесі провадження справи про банкрутство.</a:t>
            </a:r>
          </a:p>
          <a:p>
            <a:pPr algn="just"/>
            <a:r>
              <a:rPr lang="uk-UA" dirty="0">
                <a:latin typeface="Times New Roman" pitchFamily="18" charset="0"/>
                <a:cs typeface="Times New Roman" pitchFamily="18" charset="0"/>
              </a:rPr>
              <a:t>Якщо за результатами року коефіцієнт покриття менше одиниці і підприємство не одержало прибутку, то такий фінансовий стан має ознаки </a:t>
            </a:r>
            <a:r>
              <a:rPr lang="uk-UA" b="1" dirty="0">
                <a:latin typeface="Times New Roman" pitchFamily="18" charset="0"/>
                <a:cs typeface="Times New Roman" pitchFamily="18" charset="0"/>
              </a:rPr>
              <a:t>надкритичної неплатоспроможності</a:t>
            </a:r>
            <a:r>
              <a:rPr lang="uk-UA" dirty="0">
                <a:latin typeface="Times New Roman" pitchFamily="18" charset="0"/>
                <a:cs typeface="Times New Roman" pitchFamily="18" charset="0"/>
              </a:rPr>
              <a:t>. </a:t>
            </a:r>
            <a:r>
              <a:rPr lang="uk-UA" sz="3100" dirty="0">
                <a:latin typeface="Times New Roman" pitchFamily="18" charset="0"/>
                <a:cs typeface="Times New Roman" pitchFamily="18" charset="0"/>
              </a:rPr>
              <a:t>Наявність ознак надкритичної неплатоспроможності відповідає фінансово­му стану підприємства, коли воно, відповідно до </a:t>
            </a:r>
            <a:r>
              <a:rPr lang="ru-RU" sz="3100" dirty="0">
                <a:latin typeface="Times New Roman" pitchFamily="18" charset="0"/>
                <a:cs typeface="Times New Roman" pitchFamily="18" charset="0"/>
              </a:rPr>
              <a:t>КОДЕКС УКРАЇНИ З </a:t>
            </a:r>
            <a:r>
              <a:rPr lang="ru-RU" sz="3100">
                <a:latin typeface="Times New Roman" pitchFamily="18" charset="0"/>
                <a:cs typeface="Times New Roman" pitchFamily="18" charset="0"/>
              </a:rPr>
              <a:t>ПРОЦЕДУР БАНКРУТСТВА</a:t>
            </a:r>
            <a:r>
              <a:rPr lang="uk-UA" sz="3100">
                <a:latin typeface="Times New Roman" pitchFamily="18" charset="0"/>
                <a:cs typeface="Times New Roman" pitchFamily="18" charset="0"/>
              </a:rPr>
              <a:t>, </a:t>
            </a:r>
            <a:r>
              <a:rPr lang="uk-UA" sz="3100" dirty="0">
                <a:latin typeface="Times New Roman" pitchFamily="18" charset="0"/>
                <a:cs typeface="Times New Roman" pitchFamily="18" charset="0"/>
              </a:rPr>
              <a:t>зобов'язане звернутись у місячний термін до господарського суду із заявою про порушення справи про банкрутство, тобто коли задоволення вимог одного або декількох кредиторів призведе до неможливості погашення зобов'язань у повному обсязі перед іншими кредиторами.</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41550299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endParaRPr lang="uk-UA"/>
          </a:p>
        </p:txBody>
      </p:sp>
    </p:spTree>
    <p:extLst>
      <p:ext uri="{BB962C8B-B14F-4D97-AF65-F5344CB8AC3E}">
        <p14:creationId xmlns:p14="http://schemas.microsoft.com/office/powerpoint/2010/main" val="3632794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fontScale="85000" lnSpcReduction="10000"/>
          </a:bodyPr>
          <a:lstStyle/>
          <a:p>
            <a:pPr lvl="0" algn="just"/>
            <a:r>
              <a:rPr lang="uk-UA" b="1" dirty="0">
                <a:latin typeface="Times New Roman" pitchFamily="18" charset="0"/>
                <a:cs typeface="Times New Roman" pitchFamily="18" charset="0"/>
              </a:rPr>
              <a:t>Загальна характеристика методичного забезпечення діагностики кризового стану та загрози</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 </a:t>
            </a:r>
          </a:p>
          <a:p>
            <a:pPr algn="just"/>
            <a:r>
              <a:rPr lang="uk-UA" dirty="0">
                <a:latin typeface="Times New Roman" pitchFamily="18" charset="0"/>
                <a:cs typeface="Times New Roman" pitchFamily="18" charset="0"/>
              </a:rPr>
              <a:t>Класифікація методичні підходів:</a:t>
            </a:r>
          </a:p>
          <a:p>
            <a:pPr algn="just"/>
            <a:r>
              <a:rPr lang="uk-UA" dirty="0">
                <a:latin typeface="Times New Roman" pitchFamily="18" charset="0"/>
                <a:cs typeface="Times New Roman" pitchFamily="18" charset="0"/>
              </a:rPr>
              <a:t>1. Залежно від статусу методичні підходи до проведення діагностики поділяються на:</a:t>
            </a:r>
          </a:p>
          <a:p>
            <a:pPr algn="just"/>
            <a:r>
              <a:rPr lang="uk-UA" dirty="0">
                <a:latin typeface="Times New Roman" pitchFamily="18" charset="0"/>
                <a:cs typeface="Times New Roman" pitchFamily="18" charset="0"/>
              </a:rPr>
              <a:t>- державні (обов'язкові) </a:t>
            </a:r>
          </a:p>
          <a:p>
            <a:pPr algn="just"/>
            <a:r>
              <a:rPr lang="uk-UA" dirty="0">
                <a:latin typeface="Times New Roman" pitchFamily="18" charset="0"/>
                <a:cs typeface="Times New Roman" pitchFamily="18" charset="0"/>
              </a:rPr>
              <a:t>- наукові (рекомендаційні).</a:t>
            </a:r>
          </a:p>
          <a:p>
            <a:pPr algn="just"/>
            <a:r>
              <a:rPr lang="uk-UA" dirty="0">
                <a:latin typeface="Times New Roman" pitchFamily="18" charset="0"/>
                <a:cs typeface="Times New Roman" pitchFamily="18" charset="0"/>
              </a:rPr>
              <a:t>Державні методики проведення діагностики фінансового стану та загрози банкрутства затверджуються Міністерством фінансів України, Агентством з питань банкрутства, іншими державними органами та є обов'язковими для використання в певних ситуаціях, перелік яких визначено (</a:t>
            </a:r>
            <a:r>
              <a:rPr lang="uk-UA" dirty="0" err="1">
                <a:latin typeface="Times New Roman" pitchFamily="18" charset="0"/>
                <a:cs typeface="Times New Roman" pitchFamily="18" charset="0"/>
              </a:rPr>
              <a:t>„Методика</a:t>
            </a:r>
            <a:r>
              <a:rPr lang="uk-UA" dirty="0">
                <a:latin typeface="Times New Roman" pitchFamily="18" charset="0"/>
                <a:cs typeface="Times New Roman" pitchFamily="18" charset="0"/>
              </a:rPr>
              <a:t> проведення поглибленого аналізу фінансово-господарського стану неплатоспроможних підприємств та організацій» та </a:t>
            </a:r>
            <a:r>
              <a:rPr lang="uk-UA" dirty="0" err="1">
                <a:latin typeface="Times New Roman" pitchFamily="18" charset="0"/>
                <a:cs typeface="Times New Roman" pitchFamily="18" charset="0"/>
              </a:rPr>
              <a:t>„Методичні</a:t>
            </a:r>
            <a:r>
              <a:rPr lang="uk-UA" dirty="0">
                <a:latin typeface="Times New Roman" pitchFamily="18" charset="0"/>
                <a:cs typeface="Times New Roman" pitchFamily="18" charset="0"/>
              </a:rPr>
              <a:t> рекомендації щодо виявлення ознак неплатоспроможності підприємства та ознак дій з приховування банкрутства, фіктивного банкрутства чи доведення до банкрутства").</a:t>
            </a:r>
          </a:p>
          <a:p>
            <a:pPr algn="just"/>
            <a:r>
              <a:rPr lang="uk-UA" dirty="0">
                <a:latin typeface="Times New Roman" pitchFamily="18" charset="0"/>
                <a:cs typeface="Times New Roman" pitchFamily="18" charset="0"/>
              </a:rPr>
              <a:t>Наукові методики діагностики кризи і загрози банкрутства підприємства розроблюються та пропонуються для практичного використання фахівцями - фінансовими аналітиками, спеціалістами з антикризового управління. Вони використовуються на вибір та за потреби.</a:t>
            </a:r>
          </a:p>
          <a:p>
            <a:endParaRPr lang="uk-UA" dirty="0"/>
          </a:p>
        </p:txBody>
      </p:sp>
    </p:spTree>
    <p:extLst>
      <p:ext uri="{BB962C8B-B14F-4D97-AF65-F5344CB8AC3E}">
        <p14:creationId xmlns:p14="http://schemas.microsoft.com/office/powerpoint/2010/main" val="3331121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a:bodyPr>
          <a:lstStyle/>
          <a:p>
            <a:r>
              <a:rPr lang="uk-UA" dirty="0">
                <a:latin typeface="Times New Roman" pitchFamily="18" charset="0"/>
                <a:cs typeface="Times New Roman" pitchFamily="18" charset="0"/>
              </a:rPr>
              <a:t>2. Залежно від напряму дослідження (орієнтовані на дослідження таких сфер діяльності підприємства):</a:t>
            </a:r>
          </a:p>
          <a:p>
            <a:r>
              <a:rPr lang="uk-UA" dirty="0">
                <a:latin typeface="Times New Roman" pitchFamily="18" charset="0"/>
                <a:cs typeface="Times New Roman" pitchFamily="18" charset="0"/>
              </a:rPr>
              <a:t>1) фінансово-майновий стан;</a:t>
            </a:r>
          </a:p>
          <a:p>
            <a:r>
              <a:rPr lang="uk-UA" dirty="0">
                <a:latin typeface="Times New Roman" pitchFamily="18" charset="0"/>
                <a:cs typeface="Times New Roman" pitchFamily="18" charset="0"/>
              </a:rPr>
              <a:t>2) результати господарської діяльності підприємств з окремих напрямів (операційної, фінансової, інвестиційної);</a:t>
            </a:r>
          </a:p>
          <a:p>
            <a:r>
              <a:rPr lang="uk-UA" dirty="0">
                <a:latin typeface="Times New Roman" pitchFamily="18" charset="0"/>
                <a:cs typeface="Times New Roman" pitchFamily="18" charset="0"/>
              </a:rPr>
              <a:t>3) організація управління підприємством;</a:t>
            </a:r>
          </a:p>
          <a:p>
            <a:r>
              <a:rPr lang="uk-UA" dirty="0">
                <a:latin typeface="Times New Roman" pitchFamily="18" charset="0"/>
                <a:cs typeface="Times New Roman" pitchFamily="18" charset="0"/>
              </a:rPr>
              <a:t>4) ресурсний потенціал підприємств;</a:t>
            </a:r>
          </a:p>
          <a:p>
            <a:r>
              <a:rPr lang="uk-UA" dirty="0">
                <a:latin typeface="Times New Roman" pitchFamily="18" charset="0"/>
                <a:cs typeface="Times New Roman" pitchFamily="18" charset="0"/>
              </a:rPr>
              <a:t>5) комбінований підхід (збалансована система діагностичних показників у розрізі різних аспектів діяльності підприємства, наприклад ресурсна, клієнтська, фінансова, менеджерська складова).</a:t>
            </a: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967349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fontScale="92500" lnSpcReduction="10000"/>
          </a:bodyPr>
          <a:lstStyle/>
          <a:p>
            <a:r>
              <a:rPr lang="uk-UA" dirty="0">
                <a:latin typeface="Times New Roman" pitchFamily="18" charset="0"/>
                <a:cs typeface="Times New Roman" pitchFamily="18" charset="0"/>
              </a:rPr>
              <a:t>3. Залежно від джерел інформації, які використовуються для розрахунку кількісних показників, виокремлюються методичні підходи, що базуються на використанні:</a:t>
            </a:r>
          </a:p>
          <a:p>
            <a:r>
              <a:rPr lang="uk-UA" dirty="0">
                <a:latin typeface="Times New Roman" pitchFamily="18" charset="0"/>
                <a:cs typeface="Times New Roman" pitchFamily="18" charset="0"/>
              </a:rPr>
              <a:t>1) виключно затверджених форм фінансової та статистичної звітності підприємств;</a:t>
            </a:r>
          </a:p>
          <a:p>
            <a:r>
              <a:rPr lang="uk-UA" dirty="0">
                <a:latin typeface="Times New Roman" pitchFamily="18" charset="0"/>
                <a:cs typeface="Times New Roman" pitchFamily="18" charset="0"/>
              </a:rPr>
              <a:t>2) поєднання інформації форм фінансової та статистичної звітності з матеріалами оперативного та управлінського обліку підприємств.</a:t>
            </a:r>
          </a:p>
          <a:p>
            <a:r>
              <a:rPr lang="uk-UA" dirty="0">
                <a:latin typeface="Times New Roman" pitchFamily="18" charset="0"/>
                <a:cs typeface="Times New Roman" pitchFamily="18" charset="0"/>
              </a:rPr>
              <a:t>4. Залежно від методики визначення оціночних показників</a:t>
            </a:r>
          </a:p>
          <a:p>
            <a:r>
              <a:rPr lang="uk-UA" dirty="0">
                <a:latin typeface="Times New Roman" pitchFamily="18" charset="0"/>
                <a:cs typeface="Times New Roman" pitchFamily="18" charset="0"/>
              </a:rPr>
              <a:t>1) коефіцієнтний підхід, який передбачає розрахунок та використання різноманітних коефіцієнтів (коефіцієнт абсолютної ліквідності, фінансової автономії, прибутковості тощо);</a:t>
            </a:r>
          </a:p>
          <a:p>
            <a:r>
              <a:rPr lang="uk-UA" dirty="0">
                <a:latin typeface="Times New Roman" pitchFamily="18" charset="0"/>
                <a:cs typeface="Times New Roman" pitchFamily="18" charset="0"/>
              </a:rPr>
              <a:t>2) індексний підхід, який передбачає розрахунок динамічних показників зміни стану об'єкта дослідження у часі (темп зростання, приросту тощо);</a:t>
            </a:r>
          </a:p>
          <a:p>
            <a:r>
              <a:rPr lang="uk-UA" dirty="0">
                <a:latin typeface="Times New Roman" pitchFamily="18" charset="0"/>
                <a:cs typeface="Times New Roman" pitchFamily="18" charset="0"/>
              </a:rPr>
              <a:t>3) агрегатний підхід, суть якого полягає в обчисленні оціночних агрегатів - абсолютних оціночних показників, що розраховуються за спеціальними методиками, наприклад нормальні джерела фінансування запасів, нетто-результат експлуатації інвестицій, результат господарсько-фінансової діяльності тощо;.</a:t>
            </a:r>
          </a:p>
          <a:p>
            <a:endParaRPr lang="uk-UA" dirty="0"/>
          </a:p>
        </p:txBody>
      </p:sp>
    </p:spTree>
    <p:extLst>
      <p:ext uri="{BB962C8B-B14F-4D97-AF65-F5344CB8AC3E}">
        <p14:creationId xmlns:p14="http://schemas.microsoft.com/office/powerpoint/2010/main" val="3088174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a:bodyPr>
          <a:lstStyle/>
          <a:p>
            <a:r>
              <a:rPr lang="uk-UA" dirty="0"/>
              <a:t>5. Залежно від методики дослідження оціночних показників:</a:t>
            </a:r>
          </a:p>
          <a:p>
            <a:r>
              <a:rPr lang="uk-UA" dirty="0"/>
              <a:t>• динамічний (ретроспективний) аналіз певних показників, який передбачає їх вивчення в динаміці;</a:t>
            </a:r>
          </a:p>
          <a:p>
            <a:r>
              <a:rPr lang="uk-UA" dirty="0"/>
              <a:t>• порівняльний аналіз, зіставлення фактично досягнутого значення показника із середньогалузевим або середнім по групі аналогічних підприємств;</a:t>
            </a:r>
          </a:p>
          <a:p>
            <a:r>
              <a:rPr lang="uk-UA" dirty="0"/>
              <a:t>• еталонний аналіз, передбачає порівняння фактично досягнутого значення показника з певним еталоном (стандартом), який визначено як допустима (критична) межа його зміни.</a:t>
            </a:r>
          </a:p>
          <a:p>
            <a:endParaRPr lang="uk-UA" dirty="0"/>
          </a:p>
        </p:txBody>
      </p:sp>
    </p:spTree>
    <p:extLst>
      <p:ext uri="{BB962C8B-B14F-4D97-AF65-F5344CB8AC3E}">
        <p14:creationId xmlns:p14="http://schemas.microsoft.com/office/powerpoint/2010/main" val="1042477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361459"/>
          </a:xfrm>
        </p:spPr>
        <p:txBody>
          <a:bodyPr>
            <a:normAutofit fontScale="92500" lnSpcReduction="10000"/>
          </a:bodyPr>
          <a:lstStyle/>
          <a:p>
            <a:pPr algn="just"/>
            <a:r>
              <a:rPr lang="uk-UA" b="1" dirty="0">
                <a:latin typeface="Times New Roman" pitchFamily="18" charset="0"/>
                <a:cs typeface="Times New Roman" pitchFamily="18" charset="0"/>
              </a:rPr>
              <a:t>Методи формування узагальнюючого уявлення про стан підприємства:</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1) індексний метод, при використанні якого окремі оціночні показники переводяться в індекси шляхом порівняння з еталонними значеннями, попередньо досягнутими показниками або показниками інших підприємств, з подальшим розрахунком інтегрального індексу;</a:t>
            </a:r>
          </a:p>
          <a:p>
            <a:pPr algn="just"/>
            <a:r>
              <a:rPr lang="uk-UA" dirty="0">
                <a:latin typeface="Times New Roman" pitchFamily="18" charset="0"/>
                <a:cs typeface="Times New Roman" pitchFamily="18" charset="0"/>
              </a:rPr>
              <a:t>2) бальний метод, сутність якого полягає у присвоєнні кожному оціночному показникові певної кількості балів відповідно до його фактичного значення за спеціально розробленою шкалою оцінювання; залежно від суми набраних балів формується загальний висновок відносно глибини кризи;</a:t>
            </a:r>
          </a:p>
          <a:p>
            <a:pPr algn="just"/>
            <a:r>
              <a:rPr lang="uk-UA" dirty="0">
                <a:latin typeface="Times New Roman" pitchFamily="18" charset="0"/>
                <a:cs typeface="Times New Roman" pitchFamily="18" charset="0"/>
              </a:rPr>
              <a:t>3) графічний метод, застосування якого передбачає побудову деякого </a:t>
            </a:r>
            <a:r>
              <a:rPr lang="uk-UA" dirty="0" err="1">
                <a:latin typeface="Times New Roman" pitchFamily="18" charset="0"/>
                <a:cs typeface="Times New Roman" pitchFamily="18" charset="0"/>
              </a:rPr>
              <a:t>„поля</a:t>
            </a:r>
            <a:r>
              <a:rPr lang="uk-UA" dirty="0">
                <a:latin typeface="Times New Roman" pitchFamily="18" charset="0"/>
                <a:cs typeface="Times New Roman" pitchFamily="18" charset="0"/>
              </a:rPr>
              <a:t> оцінювання", його поділ на певні зони, які відповідають певному рівню ризику банкрутства та знаходження положення конкретного підприємства в межах певних зон;</a:t>
            </a:r>
          </a:p>
          <a:p>
            <a:pPr algn="just"/>
            <a:r>
              <a:rPr lang="uk-UA" dirty="0">
                <a:latin typeface="Times New Roman" pitchFamily="18" charset="0"/>
                <a:cs typeface="Times New Roman" pitchFamily="18" charset="0"/>
              </a:rPr>
              <a:t>4) статистичний метод, який для отримання узагальнюючого висновку передбачає використання спеціально розроблених економіко-математичних моделей (Z-рахунку та йому подібних).</a:t>
            </a:r>
          </a:p>
          <a:p>
            <a:endParaRPr lang="uk-UA" dirty="0"/>
          </a:p>
        </p:txBody>
      </p:sp>
    </p:spTree>
    <p:extLst>
      <p:ext uri="{BB962C8B-B14F-4D97-AF65-F5344CB8AC3E}">
        <p14:creationId xmlns:p14="http://schemas.microsoft.com/office/powerpoint/2010/main" val="1895523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fontScale="92500" lnSpcReduction="10000"/>
          </a:bodyPr>
          <a:lstStyle/>
          <a:p>
            <a:r>
              <a:rPr lang="uk-UA" b="1" dirty="0">
                <a:latin typeface="Times New Roman" pitchFamily="18" charset="0"/>
                <a:cs typeface="Times New Roman" pitchFamily="18" charset="0"/>
              </a:rPr>
              <a:t>2. Система оціночних показників-індикаторів кризового стану</a:t>
            </a:r>
            <a:endParaRPr lang="uk-UA" dirty="0">
              <a:latin typeface="Times New Roman" pitchFamily="18" charset="0"/>
              <a:cs typeface="Times New Roman" pitchFamily="18" charset="0"/>
            </a:endParaRPr>
          </a:p>
          <a:p>
            <a:r>
              <a:rPr lang="ru-RU" dirty="0">
                <a:latin typeface="Times New Roman" pitchFamily="18" charset="0"/>
                <a:cs typeface="Times New Roman" pitchFamily="18" charset="0"/>
              </a:rPr>
              <a:t> </a:t>
            </a:r>
            <a:endParaRPr lang="uk-UA" dirty="0">
              <a:latin typeface="Times New Roman" pitchFamily="18" charset="0"/>
              <a:cs typeface="Times New Roman" pitchFamily="18" charset="0"/>
            </a:endParaRPr>
          </a:p>
          <a:p>
            <a:r>
              <a:rPr lang="uk-UA" dirty="0">
                <a:latin typeface="Times New Roman" pitchFamily="18" charset="0"/>
                <a:cs typeface="Times New Roman" pitchFamily="18" charset="0"/>
              </a:rPr>
              <a:t>Якість діагностики загрози банкрутства визначається насамперед набором оціночних показників (об'єктів дослідження), що використовуються для отримання експертного висновку. </a:t>
            </a:r>
          </a:p>
          <a:p>
            <a:r>
              <a:rPr lang="uk-UA" dirty="0">
                <a:latin typeface="Times New Roman" pitchFamily="18" charset="0"/>
                <a:cs typeface="Times New Roman" pitchFamily="18" charset="0"/>
              </a:rPr>
              <a:t>Найбільшого поширення набув коефіцієнтний підхід, в перебігу якого об’єктами дослідження виступають різноманітні коефіцієнти - відносні показники, що розраховуються шляхом порівняння між собою певних абсолютних показників господарсько-фінансової діяльності підприємств.</a:t>
            </a:r>
          </a:p>
          <a:p>
            <a:r>
              <a:rPr lang="uk-UA" dirty="0">
                <a:latin typeface="Times New Roman" pitchFamily="18" charset="0"/>
                <a:cs typeface="Times New Roman" pitchFamily="18" charset="0"/>
              </a:rPr>
              <a:t>У складі показників експрес-діагностики залежно від виду звітності, що використовуються, можна відокремити наступні аналітичні підсистеми:</a:t>
            </a:r>
          </a:p>
          <a:p>
            <a:r>
              <a:rPr lang="uk-UA" dirty="0">
                <a:latin typeface="Times New Roman" pitchFamily="18" charset="0"/>
                <a:cs typeface="Times New Roman" pitchFamily="18" charset="0"/>
              </a:rPr>
              <a:t>1) показники, які розраховуються щоквартально та за підсумками року виключно на базі даних фінансової звітності;</a:t>
            </a:r>
          </a:p>
          <a:p>
            <a:r>
              <a:rPr lang="uk-UA" dirty="0">
                <a:latin typeface="Times New Roman" pitchFamily="18" charset="0"/>
                <a:cs typeface="Times New Roman" pitchFamily="18" charset="0"/>
              </a:rPr>
              <a:t>2) показники, розрахунок яких базується на спільному використанні форм фінансової та статистичної звітності, яка містить інформацію про обсяг простроченої кредиторської заборгованості підприємства;</a:t>
            </a:r>
          </a:p>
          <a:p>
            <a:r>
              <a:rPr lang="uk-UA" dirty="0">
                <a:latin typeface="Times New Roman" pitchFamily="18" charset="0"/>
                <a:cs typeface="Times New Roman" pitchFamily="18" charset="0"/>
              </a:rPr>
              <a:t>3) показники, які розраховуються на базі податкової звітності.</a:t>
            </a:r>
          </a:p>
          <a:p>
            <a:endParaRPr lang="uk-UA" dirty="0"/>
          </a:p>
        </p:txBody>
      </p:sp>
    </p:spTree>
    <p:extLst>
      <p:ext uri="{BB962C8B-B14F-4D97-AF65-F5344CB8AC3E}">
        <p14:creationId xmlns:p14="http://schemas.microsoft.com/office/powerpoint/2010/main" val="3686546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lnSpcReduction="10000"/>
          </a:bodyPr>
          <a:lstStyle/>
          <a:p>
            <a:pPr algn="just"/>
            <a:r>
              <a:rPr lang="uk-UA" dirty="0">
                <a:latin typeface="Times New Roman" pitchFamily="18" charset="0"/>
                <a:cs typeface="Times New Roman" pitchFamily="18" charset="0"/>
              </a:rPr>
              <a:t>Виходячи з функціонального спрямування, показники-індикатори кризи традиційно об'єднуються у 4-ти підгрупи:</a:t>
            </a:r>
          </a:p>
          <a:p>
            <a:pPr algn="just"/>
            <a:r>
              <a:rPr lang="uk-UA" dirty="0">
                <a:latin typeface="Times New Roman" pitchFamily="18" charset="0"/>
                <a:cs typeface="Times New Roman" pitchFamily="18" charset="0"/>
              </a:rPr>
              <a:t>1) стан ліквідності (Коефіцієнт негайної (абсолютної) ліквідності, Загальний коефіцієнт покриття (коефіцієнт поточної ліквідності), Проміжний коефіцієнт покриття (швидкої ліквідності), Рівень операційної платоспроможності</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Рівень ліквідності простроченої заборгованості)</a:t>
            </a:r>
          </a:p>
          <a:p>
            <a:pPr algn="just"/>
            <a:r>
              <a:rPr lang="uk-UA" dirty="0">
                <a:latin typeface="Times New Roman" pitchFamily="18" charset="0"/>
                <a:cs typeface="Times New Roman" pitchFamily="18" charset="0"/>
              </a:rPr>
              <a:t>2) структура капіталу (Коефіцієнт забезпеченості власними коштами, Рівень простроченої заборгованості, Коефіцієнт фінансової автономії (стабільності), Коефіцієнт заборгованості, Коефіцієнт фінансового левериджу</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Коефіцієнт співвідношення кредиторської та дебіторської заборгованості)</a:t>
            </a:r>
          </a:p>
          <a:p>
            <a:pPr algn="just"/>
            <a:r>
              <a:rPr lang="uk-UA" dirty="0">
                <a:latin typeface="Times New Roman" pitchFamily="18" charset="0"/>
                <a:cs typeface="Times New Roman" pitchFamily="18" charset="0"/>
              </a:rPr>
              <a:t>3) оборотність (</a:t>
            </a:r>
            <a:r>
              <a:rPr lang="uk-UA" dirty="0" err="1">
                <a:latin typeface="Times New Roman" pitchFamily="18" charset="0"/>
                <a:cs typeface="Times New Roman" pitchFamily="18" charset="0"/>
              </a:rPr>
              <a:t>Оборотність</a:t>
            </a:r>
            <a:r>
              <a:rPr lang="uk-UA" dirty="0">
                <a:latin typeface="Times New Roman" pitchFamily="18" charset="0"/>
                <a:cs typeface="Times New Roman" pitchFamily="18" charset="0"/>
              </a:rPr>
              <a:t> обігових коштів, Оборотність товарно-матеріальних запасів, Оборотність дебіторської заборгованості, Тривалість операційного циклу, Оборотність кредиторської заборгованості, Тривалість фінансового циклу),</a:t>
            </a:r>
          </a:p>
          <a:p>
            <a:pPr algn="just"/>
            <a:r>
              <a:rPr lang="uk-UA" dirty="0">
                <a:latin typeface="Times New Roman" pitchFamily="18" charset="0"/>
                <a:cs typeface="Times New Roman" pitchFamily="18" charset="0"/>
              </a:rPr>
              <a:t>4) рентабельність (</a:t>
            </a:r>
            <a:r>
              <a:rPr lang="uk-UA" dirty="0" err="1">
                <a:latin typeface="Times New Roman" pitchFamily="18" charset="0"/>
                <a:cs typeface="Times New Roman" pitchFamily="18" charset="0"/>
              </a:rPr>
              <a:t>Рентабельність</a:t>
            </a:r>
            <a:r>
              <a:rPr lang="uk-UA" dirty="0">
                <a:latin typeface="Times New Roman" pitchFamily="18" charset="0"/>
                <a:cs typeface="Times New Roman" pitchFamily="18" charset="0"/>
              </a:rPr>
              <a:t> власного капіталу, Рентабельність активів, Рентабельність продаж, Рентабельність операційних витрат)</a:t>
            </a:r>
          </a:p>
          <a:p>
            <a:endParaRPr lang="uk-UA" dirty="0"/>
          </a:p>
        </p:txBody>
      </p:sp>
    </p:spTree>
    <p:extLst>
      <p:ext uri="{BB962C8B-B14F-4D97-AF65-F5344CB8AC3E}">
        <p14:creationId xmlns:p14="http://schemas.microsoft.com/office/powerpoint/2010/main" val="2971135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a:bodyPr>
          <a:lstStyle/>
          <a:p>
            <a:pPr algn="just"/>
            <a:r>
              <a:rPr lang="uk-UA" dirty="0">
                <a:latin typeface="Times New Roman" pitchFamily="18" charset="0"/>
                <a:cs typeface="Times New Roman" pitchFamily="18" charset="0"/>
              </a:rPr>
              <a:t>Залежно від призначення (сфери застосування) показники поділяють на:</a:t>
            </a:r>
          </a:p>
          <a:p>
            <a:pPr lvl="0" algn="just"/>
            <a:r>
              <a:rPr lang="uk-UA" dirty="0">
                <a:latin typeface="Times New Roman" pitchFamily="18" charset="0"/>
                <a:cs typeface="Times New Roman" pitchFamily="18" charset="0"/>
              </a:rPr>
              <a:t>Поточної загрози банкрутства - дає змогу оцінити загрозу порушення передбачених законодавством про банкрутство термінів виконання фінансових зобов'язань (задоволення претензій кредиторів) за рахунок наявних високоліквідних активів або наявність передумов для ініціювання судових процедур (з боку кредиторів - наявність заборгованості, термін сплати якої минув, з боку самого підприємства - поточна збитковість та часткова втрата власного капіталу). До складу цієї групи доцільно включати показники, що мають еталонний мінімум або критичне значення.</a:t>
            </a:r>
          </a:p>
          <a:p>
            <a:pPr lvl="0" algn="just"/>
            <a:r>
              <a:rPr lang="uk-UA" dirty="0">
                <a:latin typeface="Times New Roman" pitchFamily="18" charset="0"/>
                <a:cs typeface="Times New Roman" pitchFamily="18" charset="0"/>
              </a:rPr>
              <a:t>майбутньої загрози банкрутства - може здійснюватися за допомогою дослідження динаміки показників структури капіталу, оборотності та прибутковості за ряд періодів.</a:t>
            </a:r>
          </a:p>
          <a:p>
            <a:endParaRPr lang="uk-UA" dirty="0"/>
          </a:p>
        </p:txBody>
      </p:sp>
    </p:spTree>
    <p:extLst>
      <p:ext uri="{BB962C8B-B14F-4D97-AF65-F5344CB8AC3E}">
        <p14:creationId xmlns:p14="http://schemas.microsoft.com/office/powerpoint/2010/main" val="1831599359"/>
      </p:ext>
    </p:extLst>
  </p:cSld>
  <p:clrMapOvr>
    <a:masterClrMapping/>
  </p:clrMapOvr>
</p:sld>
</file>

<file path=ppt/theme/theme1.xml><?xml version="1.0" encoding="utf-8"?>
<a:theme xmlns:a="http://schemas.openxmlformats.org/drawingml/2006/main" name="Уголки">
  <a:themeElements>
    <a:clrScheme name="Уголки">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Уголки">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Уголки">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
  <TotalTime>3225</TotalTime>
  <Words>2225</Words>
  <Application>Microsoft Macintosh PowerPoint</Application>
  <PresentationFormat>Экран (4:3)</PresentationFormat>
  <Paragraphs>124</Paragraphs>
  <Slides>19</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19</vt:i4>
      </vt:variant>
    </vt:vector>
  </HeadingPairs>
  <TitlesOfParts>
    <vt:vector size="22" baseType="lpstr">
      <vt:lpstr>Franklin Gothic Book</vt:lpstr>
      <vt:lpstr>Times New Roman</vt:lpstr>
      <vt:lpstr>Уголки</vt:lpstr>
      <vt:lpstr>Методологічні засади та практичний інструментарій діагностики кризового стану та загрози банкрутства підприємства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Методологічні засади та практичний інструментарій діагностики кризового стану та загрози банкрутства підприємства </dc:title>
  <dc:creator>Anonim from Hacapetovka</dc:creator>
  <cp:lastModifiedBy>Александр Ткачук</cp:lastModifiedBy>
  <cp:revision>7</cp:revision>
  <dcterms:created xsi:type="dcterms:W3CDTF">2021-04-01T13:22:57Z</dcterms:created>
  <dcterms:modified xsi:type="dcterms:W3CDTF">2024-10-13T17:26:57Z</dcterms:modified>
</cp:coreProperties>
</file>