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handoutMasterIdLst>
    <p:handoutMasterId r:id="rId28"/>
  </p:handoutMasterIdLst>
  <p:sldIdLst>
    <p:sldId id="256" r:id="rId2"/>
    <p:sldId id="291" r:id="rId3"/>
    <p:sldId id="295" r:id="rId4"/>
    <p:sldId id="296" r:id="rId5"/>
    <p:sldId id="294" r:id="rId6"/>
    <p:sldId id="293" r:id="rId7"/>
    <p:sldId id="292" r:id="rId8"/>
    <p:sldId id="302" r:id="rId9"/>
    <p:sldId id="301" r:id="rId10"/>
    <p:sldId id="300" r:id="rId11"/>
    <p:sldId id="299" r:id="rId12"/>
    <p:sldId id="298" r:id="rId13"/>
    <p:sldId id="305" r:id="rId14"/>
    <p:sldId id="304" r:id="rId15"/>
    <p:sldId id="307" r:id="rId16"/>
    <p:sldId id="308" r:id="rId17"/>
    <p:sldId id="306" r:id="rId18"/>
    <p:sldId id="303" r:id="rId19"/>
    <p:sldId id="297" r:id="rId20"/>
    <p:sldId id="309" r:id="rId21"/>
    <p:sldId id="312" r:id="rId22"/>
    <p:sldId id="314" r:id="rId23"/>
    <p:sldId id="313" r:id="rId24"/>
    <p:sldId id="310" r:id="rId25"/>
    <p:sldId id="311" r:id="rId26"/>
    <p:sldId id="268" r:id="rId2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66CCFF"/>
    <a:srgbClr val="66FF66"/>
    <a:srgbClr val="FF9966"/>
    <a:srgbClr val="FF9900"/>
    <a:srgbClr val="FF9933"/>
    <a:srgbClr val="FF6600"/>
    <a:srgbClr val="CCCC00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06" autoAdjust="0"/>
  </p:normalViewPr>
  <p:slideViewPr>
    <p:cSldViewPr>
      <p:cViewPr varScale="1">
        <p:scale>
          <a:sx n="80" d="100"/>
          <a:sy n="80" d="100"/>
        </p:scale>
        <p:origin x="-17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1637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6928F-3646-40E4-868D-B0F70DC0E028}" type="datetimeFigureOut">
              <a:rPr lang="uk-UA" smtClean="0"/>
              <a:t>15.12.2020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13AE3-65C9-4A4C-8C3B-217C4378C3A1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15.12.2020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15.12.2020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15.12.2020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15.12.2020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15.12.2020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15.12.2020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15.12.2020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15.12.2020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15.12.2020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15.12.2020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15.12.2020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5138A-A080-4466-826C-0631D9F4B249}" type="datetimeFigureOut">
              <a:rPr lang="uk-UA" smtClean="0"/>
              <a:pPr/>
              <a:t>15.12.2020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jpe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2.jpe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5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jpe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jpe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4.png"/><Relationship Id="rId3" Type="http://schemas.openxmlformats.org/officeDocument/2006/relationships/image" Target="../media/image2.jpeg"/><Relationship Id="rId7" Type="http://schemas.openxmlformats.org/officeDocument/2006/relationships/image" Target="../media/image21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0.png"/><Relationship Id="rId5" Type="http://schemas.openxmlformats.org/officeDocument/2006/relationships/image" Target="../media/image22.png"/><Relationship Id="rId15" Type="http://schemas.openxmlformats.org/officeDocument/2006/relationships/image" Target="../media/image5.png"/><Relationship Id="rId10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23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smtClean="0">
                <a:solidFill>
                  <a:schemeClr val="tx1"/>
                </a:solidFill>
                <a:latin typeface="Trebuchet MS" pitchFamily="34" charset="0"/>
              </a:rPr>
              <a:t>© Коломієць Р. О.   /   2020</a:t>
            </a:r>
            <a:endParaRPr lang="uk-UA" sz="1400" b="1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Фізика</a:t>
            </a:r>
            <a:endParaRPr lang="uk-UA" sz="2400" b="1" dirty="0">
              <a:latin typeface="Trebuchet MS" pitchFamily="34" charset="0"/>
            </a:endParaRPr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4" name="Прямокутник 13"/>
          <p:cNvSpPr/>
          <p:nvPr/>
        </p:nvSpPr>
        <p:spPr>
          <a:xfrm>
            <a:off x="0" y="1844824"/>
            <a:ext cx="1745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Лекція</a:t>
            </a:r>
            <a:r>
              <a:rPr lang="en-US" sz="2400" b="1" dirty="0" smtClean="0">
                <a:latin typeface="Trebuchet MS" pitchFamily="34" charset="0"/>
              </a:rPr>
              <a:t> 12</a:t>
            </a:r>
            <a:r>
              <a:rPr lang="uk-UA" sz="2400" b="1" dirty="0" smtClean="0">
                <a:latin typeface="Trebuchet MS" pitchFamily="34" charset="0"/>
              </a:rPr>
              <a:t> </a:t>
            </a:r>
            <a:endParaRPr lang="uk-UA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249289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latin typeface="Trebuchet MS" pitchFamily="34" charset="0"/>
              </a:rPr>
              <a:t>Електромагнітні хвилі</a:t>
            </a:r>
            <a:endParaRPr lang="uk-UA" sz="4400" b="1" dirty="0">
              <a:latin typeface="Trebuchet MS" pitchFamily="34" charset="0"/>
            </a:endParaRPr>
          </a:p>
        </p:txBody>
      </p:sp>
      <p:pic>
        <p:nvPicPr>
          <p:cNvPr id="11" name="Рисунок 10" descr="soma-ether-to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46298" y="4365104"/>
            <a:ext cx="3455546" cy="1907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12 – Електромагнітні хвилі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</a:t>
            </a:r>
            <a:r>
              <a:rPr lang="uk-UA" dirty="0" smtClean="0">
                <a:latin typeface="Trebuchet MS" pitchFamily="34" charset="0"/>
              </a:rPr>
              <a:t>9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Наслідки із рівнянь Максвелла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1628800"/>
            <a:ext cx="1997075" cy="655638"/>
          </a:xfrm>
          <a:prstGeom prst="rect">
            <a:avLst/>
          </a:prstGeom>
          <a:noFill/>
        </p:spPr>
      </p:pic>
      <p:sp>
        <p:nvSpPr>
          <p:cNvPr id="14" name="Прямокутник 13"/>
          <p:cNvSpPr/>
          <p:nvPr/>
        </p:nvSpPr>
        <p:spPr>
          <a:xfrm>
            <a:off x="0" y="1124744"/>
            <a:ext cx="4580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Хвильове рівняння</a:t>
            </a:r>
            <a:r>
              <a:rPr lang="uk-UA" dirty="0" smtClean="0"/>
              <a:t> </a:t>
            </a:r>
            <a:r>
              <a:rPr lang="uk-UA" dirty="0" smtClean="0"/>
              <a:t>для електричного поля:</a:t>
            </a:r>
            <a:endParaRPr lang="uk-UA" dirty="0"/>
          </a:p>
        </p:txBody>
      </p:sp>
      <p:sp>
        <p:nvSpPr>
          <p:cNvPr id="15" name="Прямокутник 14"/>
          <p:cNvSpPr/>
          <p:nvPr/>
        </p:nvSpPr>
        <p:spPr>
          <a:xfrm>
            <a:off x="0" y="2420888"/>
            <a:ext cx="1802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І його розв’язок:</a:t>
            </a:r>
            <a:endParaRPr lang="uk-UA" dirty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2852936"/>
            <a:ext cx="2781300" cy="342900"/>
          </a:xfrm>
          <a:prstGeom prst="rect">
            <a:avLst/>
          </a:prstGeom>
          <a:noFill/>
        </p:spPr>
      </p:pic>
      <p:sp>
        <p:nvSpPr>
          <p:cNvPr id="16" name="Прямокутник 15"/>
          <p:cNvSpPr/>
          <p:nvPr/>
        </p:nvSpPr>
        <p:spPr>
          <a:xfrm>
            <a:off x="0" y="371703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де  </a:t>
            </a:r>
            <a:r>
              <a:rPr lang="en-US" dirty="0" smtClean="0"/>
              <a:t>                               - </a:t>
            </a:r>
            <a:r>
              <a:rPr lang="uk-UA" dirty="0" smtClean="0"/>
              <a:t>хвильове число.</a:t>
            </a:r>
            <a:endParaRPr lang="uk-UA" dirty="0"/>
          </a:p>
        </p:txBody>
      </p:sp>
      <p:sp>
        <p:nvSpPr>
          <p:cNvPr id="17" name="Прямокутник 16"/>
          <p:cNvSpPr/>
          <p:nvPr/>
        </p:nvSpPr>
        <p:spPr>
          <a:xfrm>
            <a:off x="0" y="5517232"/>
            <a:ext cx="1802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І його розв’язок:</a:t>
            </a:r>
            <a:endParaRPr lang="uk-UA" dirty="0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3573016"/>
            <a:ext cx="1295400" cy="617538"/>
          </a:xfrm>
          <a:prstGeom prst="rect">
            <a:avLst/>
          </a:prstGeom>
          <a:noFill/>
        </p:spPr>
      </p:pic>
      <p:sp>
        <p:nvSpPr>
          <p:cNvPr id="19" name="Прямокутник 18"/>
          <p:cNvSpPr/>
          <p:nvPr/>
        </p:nvSpPr>
        <p:spPr>
          <a:xfrm>
            <a:off x="0" y="4293096"/>
            <a:ext cx="4137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Хвильове рівняння</a:t>
            </a:r>
            <a:r>
              <a:rPr lang="uk-UA" dirty="0" smtClean="0"/>
              <a:t> </a:t>
            </a:r>
            <a:r>
              <a:rPr lang="uk-UA" dirty="0" smtClean="0"/>
              <a:t>для магнітного поля:</a:t>
            </a:r>
            <a:endParaRPr lang="uk-UA" dirty="0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4797152"/>
            <a:ext cx="2065338" cy="655638"/>
          </a:xfrm>
          <a:prstGeom prst="rect">
            <a:avLst/>
          </a:prstGeom>
          <a:noFill/>
        </p:spPr>
      </p:pic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5949280"/>
            <a:ext cx="2835275" cy="34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12 – Електромагнітні хвилі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</a:t>
            </a:r>
            <a:r>
              <a:rPr lang="uk-UA" dirty="0" smtClean="0">
                <a:latin typeface="Trebuchet MS" pitchFamily="34" charset="0"/>
              </a:rPr>
              <a:t>10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0" y="98072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Для того, щоб розв’язки хвильових рівнянь для електричного та магнітного полів мали якийсь сенс, їхні початкові фази  мають бути однаковими:</a:t>
            </a:r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Наслідки із рівнянь Максвелла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9952" y="1628800"/>
            <a:ext cx="860425" cy="342900"/>
          </a:xfrm>
          <a:prstGeom prst="rect">
            <a:avLst/>
          </a:prstGeom>
          <a:noFill/>
        </p:spPr>
      </p:pic>
      <p:sp>
        <p:nvSpPr>
          <p:cNvPr id="15" name="Прямокутник 14"/>
          <p:cNvSpPr/>
          <p:nvPr/>
        </p:nvSpPr>
        <p:spPr>
          <a:xfrm>
            <a:off x="0" y="213285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Якщо це так, то:</a:t>
            </a:r>
            <a:endParaRPr lang="uk-UA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2636912"/>
            <a:ext cx="2011363" cy="411163"/>
          </a:xfrm>
          <a:prstGeom prst="rect">
            <a:avLst/>
          </a:prstGeom>
          <a:noFill/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3212976"/>
            <a:ext cx="1417638" cy="746125"/>
          </a:xfrm>
          <a:prstGeom prst="rect">
            <a:avLst/>
          </a:prstGeom>
          <a:noFill/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4653136"/>
            <a:ext cx="1127125" cy="746125"/>
          </a:xfrm>
          <a:prstGeom prst="rect">
            <a:avLst/>
          </a:prstGeom>
          <a:noFill/>
        </p:spPr>
      </p:pic>
      <p:sp>
        <p:nvSpPr>
          <p:cNvPr id="19" name="Прямокутник 18"/>
          <p:cNvSpPr/>
          <p:nvPr/>
        </p:nvSpPr>
        <p:spPr>
          <a:xfrm>
            <a:off x="0" y="414908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А у вакуумі</a:t>
            </a:r>
            <a:r>
              <a:rPr lang="uk-UA" dirty="0" smtClean="0"/>
              <a:t>:</a:t>
            </a:r>
            <a:endParaRPr lang="uk-UA" dirty="0"/>
          </a:p>
        </p:txBody>
      </p:sp>
      <p:pic>
        <p:nvPicPr>
          <p:cNvPr id="20" name="Рисунок 19" descr="giph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32040" y="2564904"/>
            <a:ext cx="3456384" cy="3440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12 – Електромагнітні хвилі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</a:t>
            </a:r>
            <a:r>
              <a:rPr lang="uk-UA" dirty="0" smtClean="0">
                <a:latin typeface="Trebuchet MS" pitchFamily="34" charset="0"/>
              </a:rPr>
              <a:t>11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Електромагнітна хвиля</a:t>
            </a:r>
            <a:endParaRPr lang="uk-UA" sz="2000" b="1" dirty="0">
              <a:latin typeface="Trebuchet MS" pitchFamily="34" charset="0"/>
            </a:endParaRPr>
          </a:p>
        </p:txBody>
      </p:sp>
      <p:pic>
        <p:nvPicPr>
          <p:cNvPr id="14" name="Рисунок 13" descr="L8g3Jx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091152"/>
            <a:ext cx="9144000" cy="4675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12 – Електромагнітні хвилі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</a:t>
            </a:r>
            <a:r>
              <a:rPr lang="uk-UA" dirty="0" smtClean="0">
                <a:latin typeface="Trebuchet MS" pitchFamily="34" charset="0"/>
              </a:rPr>
              <a:t>12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Скін-ефект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0" y="980728"/>
            <a:ext cx="62281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 smtClean="0">
                <a:latin typeface="Calibri" pitchFamily="34" charset="0"/>
                <a:cs typeface="Calibri" pitchFamily="34" charset="0"/>
              </a:rPr>
              <a:t>Скін-ефект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 (від англ. 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skin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 —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шкіра) — явище проникнення електромагнітного поля в провідник на певну глибину, яка називається </a:t>
            </a:r>
            <a:r>
              <a:rPr lang="vi-VN" b="1" i="1" dirty="0" smtClean="0">
                <a:latin typeface="Calibri" pitchFamily="34" charset="0"/>
                <a:cs typeface="Calibri" pitchFamily="34" charset="0"/>
              </a:rPr>
              <a:t>скін-шар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. Водночас, скін-ефект призводить до протікання струму в провіднику в основному в області скін-шару, і, як наслідок, збільшення опору провідника. Тобто скін-ефект — це проходження змінного електричного струму високої частоти не через увесь переріз провідника, а переважно лише в поверхневому шарі.</a:t>
            </a:r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Інша назва — поверхневий ефект.</a:t>
            </a:r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Глибина скін-шару визначається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формулою</a:t>
            </a:r>
            <a:endParaRPr lang="vi-VN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4221088"/>
            <a:ext cx="1393825" cy="693738"/>
          </a:xfrm>
          <a:prstGeom prst="rect">
            <a:avLst/>
          </a:prstGeom>
          <a:noFill/>
        </p:spPr>
      </p:pic>
      <p:sp>
        <p:nvSpPr>
          <p:cNvPr id="15" name="Прямокутник 14"/>
          <p:cNvSpPr/>
          <p:nvPr/>
        </p:nvSpPr>
        <p:spPr>
          <a:xfrm>
            <a:off x="0" y="5229200"/>
            <a:ext cx="5508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де </a:t>
            </a:r>
            <a:r>
              <a:rPr lang="el-GR" i="1" dirty="0" smtClean="0"/>
              <a:t>σ</a:t>
            </a:r>
            <a:r>
              <a:rPr lang="uk-UA" dirty="0" smtClean="0"/>
              <a:t> – питома електрична провідність, </a:t>
            </a:r>
            <a:r>
              <a:rPr lang="en-US" i="1" dirty="0" smtClean="0"/>
              <a:t>f</a:t>
            </a:r>
            <a:r>
              <a:rPr lang="en-US" dirty="0" smtClean="0"/>
              <a:t> – </a:t>
            </a:r>
            <a:r>
              <a:rPr lang="uk-UA" dirty="0" smtClean="0"/>
              <a:t>лінійна частота.</a:t>
            </a:r>
            <a:endParaRPr lang="uk-UA" dirty="0"/>
          </a:p>
        </p:txBody>
      </p:sp>
      <p:pic>
        <p:nvPicPr>
          <p:cNvPr id="16" name="Рисунок 15" descr="330px-Skin_depth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836712"/>
            <a:ext cx="2448272" cy="2262797"/>
          </a:xfrm>
          <a:prstGeom prst="rect">
            <a:avLst/>
          </a:prstGeom>
        </p:spPr>
      </p:pic>
      <p:pic>
        <p:nvPicPr>
          <p:cNvPr id="17" name="Рисунок 16" descr="800px-Skin_depth_by_Zureks-ru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42116" y="3140968"/>
            <a:ext cx="3146035" cy="3264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12 – Електромагнітні хвилі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</a:t>
            </a:r>
            <a:r>
              <a:rPr lang="uk-UA" dirty="0" smtClean="0">
                <a:latin typeface="Trebuchet MS" pitchFamily="34" charset="0"/>
              </a:rPr>
              <a:t>13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Антени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0" y="980728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 smtClean="0">
                <a:latin typeface="Calibri" pitchFamily="34" charset="0"/>
                <a:cs typeface="Calibri" pitchFamily="34" charset="0"/>
              </a:rPr>
              <a:t>Антена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 (лат. 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antenna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від етруського 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anthemna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 — «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рея, щогла») — радіотехнічний пристрій для приймання і передавання електромагнітних хвиль.</a:t>
            </a:r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Передавальна антена перетворює електричний струм радіочастотного діапазону на електромагнітні хвилі відповідної частоти. Відповідно приймальна антена перетворює електромагнітні хвилі на струм відповідної форми. Приймальна антена від передавальної відрізняється лише застосуванням.</a:t>
            </a:r>
            <a:endParaRPr lang="vi-VN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Рисунок 14" descr="Dipole_xmting_antenna_animation_4_408x318x150m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5" y="2996952"/>
            <a:ext cx="3787893" cy="2952328"/>
          </a:xfrm>
          <a:prstGeom prst="rect">
            <a:avLst/>
          </a:prstGeom>
        </p:spPr>
      </p:pic>
      <p:pic>
        <p:nvPicPr>
          <p:cNvPr id="16" name="Рисунок 15" descr="495px-Dipole_receiving_antenna_animation_6_800x394x150m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3395541"/>
            <a:ext cx="4320480" cy="2129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12 – Електромагнітні хвилі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</a:t>
            </a:r>
            <a:r>
              <a:rPr lang="uk-UA" dirty="0" smtClean="0">
                <a:latin typeface="Trebuchet MS" pitchFamily="34" charset="0"/>
              </a:rPr>
              <a:t>14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Антени</a:t>
            </a:r>
            <a:endParaRPr lang="uk-UA" sz="2000" b="1" dirty="0">
              <a:latin typeface="Trebuchet MS" pitchFamily="34" charset="0"/>
            </a:endParaRPr>
          </a:p>
        </p:txBody>
      </p:sp>
      <p:pic>
        <p:nvPicPr>
          <p:cNvPr id="15" name="Рисунок 14" descr="Dipolentstehun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1052736"/>
            <a:ext cx="3384376" cy="5206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12 – Електромагнітні хвилі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</a:t>
            </a:r>
            <a:r>
              <a:rPr lang="uk-UA" dirty="0" smtClean="0">
                <a:latin typeface="Trebuchet MS" pitchFamily="34" charset="0"/>
              </a:rPr>
              <a:t>15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Антени</a:t>
            </a:r>
          </a:p>
          <a:p>
            <a:r>
              <a:rPr lang="uk-UA" sz="2000" b="1" dirty="0" smtClean="0">
                <a:latin typeface="Trebuchet MS" pitchFamily="34" charset="0"/>
              </a:rPr>
              <a:t>Діаграма спрямованості</a:t>
            </a:r>
            <a:endParaRPr lang="uk-UA" sz="2000" b="1" dirty="0">
              <a:latin typeface="Trebuchet MS" pitchFamily="34" charset="0"/>
            </a:endParaRPr>
          </a:p>
        </p:txBody>
      </p:sp>
      <p:pic>
        <p:nvPicPr>
          <p:cNvPr id="15" name="Рисунок 14" descr="330px-15el-yagi-dn8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917620"/>
            <a:ext cx="5400600" cy="5531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12 – Електромагнітні хвилі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</a:t>
            </a:r>
            <a:r>
              <a:rPr lang="uk-UA" dirty="0" smtClean="0">
                <a:latin typeface="Trebuchet MS" pitchFamily="34" charset="0"/>
              </a:rPr>
              <a:t>1</a:t>
            </a:r>
            <a:r>
              <a:rPr lang="en-US" dirty="0" smtClean="0">
                <a:latin typeface="Trebuchet MS" pitchFamily="34" charset="0"/>
              </a:rPr>
              <a:t>6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Антени</a:t>
            </a:r>
          </a:p>
          <a:p>
            <a:r>
              <a:rPr lang="uk-UA" sz="2000" b="1" dirty="0" smtClean="0">
                <a:latin typeface="Trebuchet MS" pitchFamily="34" charset="0"/>
              </a:rPr>
              <a:t>Телевізійні</a:t>
            </a:r>
            <a:endParaRPr lang="uk-UA" b="1" dirty="0">
              <a:latin typeface="Trebuchet MS" pitchFamily="34" charset="0"/>
            </a:endParaRPr>
          </a:p>
        </p:txBody>
      </p:sp>
      <p:pic>
        <p:nvPicPr>
          <p:cNvPr id="14" name="Рисунок 13" descr="TVAnt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980728"/>
            <a:ext cx="5688632" cy="5304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12 – Електромагнітні хвилі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</a:t>
            </a:r>
            <a:r>
              <a:rPr lang="uk-UA" dirty="0" smtClean="0">
                <a:latin typeface="Trebuchet MS" pitchFamily="34" charset="0"/>
              </a:rPr>
              <a:t>1</a:t>
            </a:r>
            <a:r>
              <a:rPr lang="en-US" dirty="0" smtClean="0">
                <a:latin typeface="Trebuchet MS" pitchFamily="34" charset="0"/>
              </a:rPr>
              <a:t>7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Антени</a:t>
            </a:r>
          </a:p>
          <a:p>
            <a:r>
              <a:rPr lang="uk-UA" sz="2000" b="1" dirty="0" smtClean="0">
                <a:latin typeface="Trebuchet MS" pitchFamily="34" charset="0"/>
              </a:rPr>
              <a:t>Спіральні</a:t>
            </a:r>
            <a:r>
              <a:rPr lang="en-US" sz="2000" b="1" dirty="0" smtClean="0">
                <a:latin typeface="Trebuchet MS" pitchFamily="34" charset="0"/>
              </a:rPr>
              <a:t> (helix antenna)</a:t>
            </a:r>
            <a:endParaRPr lang="uk-UA" b="1" dirty="0">
              <a:latin typeface="Trebuchet MS" pitchFamily="34" charset="0"/>
            </a:endParaRPr>
          </a:p>
        </p:txBody>
      </p:sp>
      <p:pic>
        <p:nvPicPr>
          <p:cNvPr id="15" name="Рисунок 14" descr="640px-Traqueur_acquisi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1340768"/>
            <a:ext cx="3457734" cy="4608512"/>
          </a:xfrm>
          <a:prstGeom prst="rect">
            <a:avLst/>
          </a:prstGeom>
        </p:spPr>
      </p:pic>
      <p:pic>
        <p:nvPicPr>
          <p:cNvPr id="16" name="Рисунок 15" descr="c914504575303f349590e3ad7c10bee7_preview_featur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3573016"/>
            <a:ext cx="3256776" cy="2447768"/>
          </a:xfrm>
          <a:prstGeom prst="rect">
            <a:avLst/>
          </a:prstGeom>
        </p:spPr>
      </p:pic>
      <p:pic>
        <p:nvPicPr>
          <p:cNvPr id="17" name="Рисунок 16" descr="Backfire-resonant-quadrifilar-helix-antenna-popular-for-GNSS-communications-and-weath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924088"/>
            <a:ext cx="4382244" cy="2504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ESP82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140968"/>
            <a:ext cx="4132965" cy="3099724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12 – Електромагнітні хвилі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</a:t>
            </a:r>
            <a:r>
              <a:rPr lang="uk-UA" dirty="0" smtClean="0">
                <a:latin typeface="Trebuchet MS" pitchFamily="34" charset="0"/>
              </a:rPr>
              <a:t>18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Антени</a:t>
            </a:r>
          </a:p>
          <a:p>
            <a:r>
              <a:rPr lang="uk-UA" b="1" dirty="0" err="1" smtClean="0">
                <a:latin typeface="Trebuchet MS" pitchFamily="34" charset="0"/>
              </a:rPr>
              <a:t>Мікросмужкові</a:t>
            </a:r>
            <a:r>
              <a:rPr lang="en-US" b="1" dirty="0" smtClean="0">
                <a:latin typeface="Trebuchet MS" pitchFamily="34" charset="0"/>
              </a:rPr>
              <a:t> (patch antenna)</a:t>
            </a:r>
            <a:endParaRPr lang="uk-UA" b="1" dirty="0">
              <a:latin typeface="Trebuchet MS" pitchFamily="34" charset="0"/>
            </a:endParaRPr>
          </a:p>
        </p:txBody>
      </p:sp>
      <p:pic>
        <p:nvPicPr>
          <p:cNvPr id="15" name="Рисунок 14" descr="71Pdnt-NElL._AC_SX425_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268760"/>
            <a:ext cx="3238500" cy="1973580"/>
          </a:xfrm>
          <a:prstGeom prst="rect">
            <a:avLst/>
          </a:prstGeom>
        </p:spPr>
      </p:pic>
      <p:pic>
        <p:nvPicPr>
          <p:cNvPr id="16" name="Рисунок 15" descr="TB2KiAUXF95V1Bjy0FdXXc5BVXa_!!85156745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1412776"/>
            <a:ext cx="4402077" cy="4463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12 – Електромагнітні хвилі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Рівняння Максвелла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0" y="98072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Рівняння Максвелла</a:t>
            </a:r>
            <a:r>
              <a:rPr lang="uk-UA" dirty="0" smtClean="0"/>
              <a:t> — це основні рівняння класичної електродинаміки, які описують електричне та магнітне поле, створене зарядами і струмами.</a:t>
            </a:r>
            <a:endParaRPr lang="uk-UA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1839307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cs typeface="Arial" charset="0"/>
              </a:rPr>
              <a:t>Форма запису рівнянь Максвелла залежить від системи одиниць. У системі </a:t>
            </a:r>
            <a:r>
              <a:rPr lang="uk-UA" dirty="0" smtClean="0">
                <a:cs typeface="Arial" charset="0"/>
              </a:rPr>
              <a:t>СІ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cs typeface="Arial" charset="0"/>
              </a:rPr>
              <a:t> вибрана форма запису, в якій не фігурують множник </a:t>
            </a:r>
            <a:r>
              <a:rPr lang="uk-UA" dirty="0" smtClean="0">
                <a:cs typeface="Arial" charset="0"/>
              </a:rPr>
              <a:t> </a:t>
            </a:r>
            <a:r>
              <a:rPr lang="uk-UA" i="1" dirty="0" smtClean="0">
                <a:cs typeface="Arial" charset="0"/>
              </a:rPr>
              <a:t>4</a:t>
            </a:r>
            <a:r>
              <a:rPr lang="uk-UA" i="1" dirty="0" smtClean="0">
                <a:cs typeface="Arial"/>
              </a:rPr>
              <a:t>π</a:t>
            </a:r>
            <a:r>
              <a:rPr lang="uk-UA" i="1" dirty="0" smtClean="0">
                <a:cs typeface="Arial" charset="0"/>
              </a:rPr>
              <a:t> 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cs typeface="Arial" charset="0"/>
              </a:rPr>
              <a:t>та швидкість світла 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effectLst/>
                <a:cs typeface="Arial" charset="0"/>
              </a:rPr>
              <a:t>с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cs typeface="Arial" charset="0"/>
              </a:rPr>
              <a:t>. Ідея полягала в тому, щоб записати рівняння Максвелла, як найфундаментальніші рівняння, в найпростішій формі. Однак це призвело до появи зайвих множників в інших основних рівняннях, наприклад, законі Кулона. Крім того напруженості електричних та магнітного полів отримали різні розмірності, що з точки зору фізика є великим недоліком. Оскільки рівняння Максвелла описують розповсюдження електромагнітних хвиль, то бажано також, щоб їхня швидкість (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effectLst/>
                <a:cs typeface="Arial" charset="0"/>
              </a:rPr>
              <a:t>швидкість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cs typeface="Arial" charset="0"/>
              </a:rPr>
              <a:t> світла) входила в рівняння. </a:t>
            </a:r>
          </a:p>
        </p:txBody>
      </p:sp>
      <p:sp>
        <p:nvSpPr>
          <p:cNvPr id="7171" name="AutoShape 3" descr="{\displaystyle 4\pi }"/>
          <p:cNvSpPr>
            <a:spLocks noChangeAspect="1" noChangeArrowheads="1"/>
          </p:cNvSpPr>
          <p:nvPr/>
        </p:nvSpPr>
        <p:spPr bwMode="auto">
          <a:xfrm>
            <a:off x="11915775" y="-2968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" name="Прямокутник 14"/>
          <p:cNvSpPr/>
          <p:nvPr/>
        </p:nvSpPr>
        <p:spPr>
          <a:xfrm>
            <a:off x="0" y="4365104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Рівняння Максвелла у сучасному вигляді можуть записуватися у диференціальній або інтегральній формі — в залежності від поставленої задачі, яку потрібно вирішити. Сам Максвелл вивів вісім рівнянь, які узагальнювали всі відомі йому експериментальні результати з електрикою і магнетизмом, проте зараз прийнято вважати, що система рівнянь Максвелла нараховує чотири або шість рівнянь.</a:t>
            </a:r>
            <a:endParaRPr lang="en-US" dirty="0" smtClean="0"/>
          </a:p>
          <a:p>
            <a:endParaRPr lang="en-US" dirty="0" smtClean="0"/>
          </a:p>
          <a:p>
            <a:r>
              <a:rPr lang="uk-UA" dirty="0" smtClean="0"/>
              <a:t>Далі ми будемо розглядати рівняння Максвелла у диференціальній формі.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RF-spin_DRH30-800x5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717032"/>
            <a:ext cx="3923928" cy="2825229"/>
          </a:xfrm>
          <a:prstGeom prst="rect">
            <a:avLst/>
          </a:prstGeom>
        </p:spPr>
      </p:pic>
      <p:pic>
        <p:nvPicPr>
          <p:cNvPr id="19" name="Рисунок 18" descr="SAS-584L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0"/>
            <a:ext cx="3831890" cy="5109187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12 – Електромагнітні хвилі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</a:t>
            </a:r>
            <a:r>
              <a:rPr lang="uk-UA" dirty="0" smtClean="0">
                <a:latin typeface="Trebuchet MS" pitchFamily="34" charset="0"/>
              </a:rPr>
              <a:t>1</a:t>
            </a:r>
            <a:r>
              <a:rPr lang="en-US" dirty="0" smtClean="0">
                <a:latin typeface="Trebuchet MS" pitchFamily="34" charset="0"/>
              </a:rPr>
              <a:t>9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Антени</a:t>
            </a:r>
          </a:p>
          <a:p>
            <a:r>
              <a:rPr lang="uk-UA" b="1" dirty="0" smtClean="0">
                <a:latin typeface="Trebuchet MS" pitchFamily="34" charset="0"/>
              </a:rPr>
              <a:t>Рупорні (</a:t>
            </a:r>
            <a:r>
              <a:rPr lang="en-US" b="1" dirty="0" smtClean="0">
                <a:latin typeface="Trebuchet MS" pitchFamily="34" charset="0"/>
              </a:rPr>
              <a:t>horn antenna</a:t>
            </a:r>
            <a:r>
              <a:rPr lang="uk-UA" b="1" dirty="0" smtClean="0">
                <a:latin typeface="Trebuchet MS" pitchFamily="34" charset="0"/>
              </a:rPr>
              <a:t>)</a:t>
            </a:r>
            <a:endParaRPr lang="uk-UA" b="1" dirty="0">
              <a:latin typeface="Trebuchet MS" pitchFamily="34" charset="0"/>
            </a:endParaRPr>
          </a:p>
        </p:txBody>
      </p:sp>
      <p:pic>
        <p:nvPicPr>
          <p:cNvPr id="12" name="Рисунок 11" descr="Schwarzbeck_BBHA_9120_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1052736"/>
            <a:ext cx="3528392" cy="2646294"/>
          </a:xfrm>
          <a:prstGeom prst="rect">
            <a:avLst/>
          </a:prstGeom>
        </p:spPr>
      </p:pic>
      <p:pic>
        <p:nvPicPr>
          <p:cNvPr id="20" name="Рисунок 19" descr="NSI-MI-ANT-BHA-Broadband-Horn-Antenna-2-18-GHz-1200x8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4048" y="4077072"/>
            <a:ext cx="3491880" cy="2327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12 – Електромагнітні хвилі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</a:t>
            </a:r>
            <a:r>
              <a:rPr lang="en-US" dirty="0" smtClean="0">
                <a:latin typeface="Trebuchet MS" pitchFamily="34" charset="0"/>
              </a:rPr>
              <a:t>20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Антени</a:t>
            </a:r>
          </a:p>
          <a:p>
            <a:r>
              <a:rPr lang="ru-RU" b="1" dirty="0" err="1" smtClean="0">
                <a:latin typeface="Trebuchet MS" pitchFamily="34" charset="0"/>
              </a:rPr>
              <a:t>Феритов</a:t>
            </a:r>
            <a:r>
              <a:rPr lang="uk-UA" b="1" dirty="0" smtClean="0">
                <a:latin typeface="Trebuchet MS" pitchFamily="34" charset="0"/>
              </a:rPr>
              <a:t>і (</a:t>
            </a:r>
            <a:r>
              <a:rPr lang="en-US" b="1" dirty="0" smtClean="0">
                <a:latin typeface="Trebuchet MS" pitchFamily="34" charset="0"/>
              </a:rPr>
              <a:t>ferrite antenna</a:t>
            </a:r>
            <a:r>
              <a:rPr lang="uk-UA" b="1" dirty="0" smtClean="0">
                <a:latin typeface="Trebuchet MS" pitchFamily="34" charset="0"/>
              </a:rPr>
              <a:t>)</a:t>
            </a:r>
            <a:endParaRPr lang="uk-UA" b="1" dirty="0">
              <a:latin typeface="Trebuchet MS" pitchFamily="34" charset="0"/>
            </a:endParaRPr>
          </a:p>
        </p:txBody>
      </p:sp>
      <p:pic>
        <p:nvPicPr>
          <p:cNvPr id="12" name="Рисунок 11" descr="92a1ca20a6cc651f796541402162ff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2060848"/>
            <a:ext cx="4093840" cy="2715302"/>
          </a:xfrm>
          <a:prstGeom prst="rect">
            <a:avLst/>
          </a:prstGeom>
        </p:spPr>
      </p:pic>
      <p:pic>
        <p:nvPicPr>
          <p:cNvPr id="15" name="Рисунок 14" descr="ferrite-rod-inductor-500x5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268760"/>
            <a:ext cx="4183112" cy="4183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im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4581128"/>
            <a:ext cx="4104456" cy="2132856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12 – Електромагнітні хвилі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</a:t>
            </a:r>
            <a:r>
              <a:rPr lang="en-US" dirty="0" smtClean="0">
                <a:latin typeface="Trebuchet MS" pitchFamily="34" charset="0"/>
              </a:rPr>
              <a:t>21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Антени</a:t>
            </a:r>
          </a:p>
          <a:p>
            <a:r>
              <a:rPr lang="uk-UA" b="1" dirty="0" err="1" smtClean="0">
                <a:latin typeface="Trebuchet MS" pitchFamily="34" charset="0"/>
              </a:rPr>
              <a:t>Фрактальні</a:t>
            </a:r>
            <a:r>
              <a:rPr lang="uk-UA" b="1" dirty="0" smtClean="0">
                <a:latin typeface="Trebuchet MS" pitchFamily="34" charset="0"/>
              </a:rPr>
              <a:t> </a:t>
            </a:r>
            <a:r>
              <a:rPr lang="en-US" b="1" dirty="0" smtClean="0">
                <a:latin typeface="Trebuchet MS" pitchFamily="34" charset="0"/>
              </a:rPr>
              <a:t>(fractal antenna)</a:t>
            </a:r>
            <a:endParaRPr lang="uk-UA" b="1" dirty="0">
              <a:latin typeface="Trebuchet MS" pitchFamily="34" charset="0"/>
            </a:endParaRPr>
          </a:p>
        </p:txBody>
      </p:sp>
      <p:pic>
        <p:nvPicPr>
          <p:cNvPr id="9" name="Рисунок 8" descr="fractalantenn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052736"/>
            <a:ext cx="3657600" cy="4087368"/>
          </a:xfrm>
          <a:prstGeom prst="rect">
            <a:avLst/>
          </a:prstGeom>
        </p:spPr>
      </p:pic>
      <p:pic>
        <p:nvPicPr>
          <p:cNvPr id="12" name="Рисунок 11" descr="fractal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1960" y="1052736"/>
            <a:ext cx="4533900" cy="3482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12 – Електромагнітні хвилі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</a:t>
            </a:r>
            <a:r>
              <a:rPr lang="uk-UA" dirty="0" smtClean="0">
                <a:latin typeface="Trebuchet MS" pitchFamily="34" charset="0"/>
              </a:rPr>
              <a:t>22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Антени</a:t>
            </a:r>
          </a:p>
        </p:txBody>
      </p:sp>
      <p:pic>
        <p:nvPicPr>
          <p:cNvPr id="9" name="Рисунок 8" descr="330px-Transponder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564904"/>
            <a:ext cx="3944726" cy="1338816"/>
          </a:xfrm>
          <a:prstGeom prst="rect">
            <a:avLst/>
          </a:prstGeom>
        </p:spPr>
      </p:pic>
      <p:sp>
        <p:nvSpPr>
          <p:cNvPr id="12" name="Прямокутник 11"/>
          <p:cNvSpPr/>
          <p:nvPr/>
        </p:nvSpPr>
        <p:spPr>
          <a:xfrm>
            <a:off x="395536" y="4077072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 smtClean="0"/>
              <a:t>Ректенна</a:t>
            </a:r>
            <a:r>
              <a:rPr lang="uk-UA" dirty="0" smtClean="0"/>
              <a:t> </a:t>
            </a:r>
            <a:r>
              <a:rPr lang="uk-UA" i="1" dirty="0" smtClean="0"/>
              <a:t>(</a:t>
            </a:r>
            <a:r>
              <a:rPr lang="en-US" b="1" i="1" u="sng" dirty="0" smtClean="0"/>
              <a:t>rect</a:t>
            </a:r>
            <a:r>
              <a:rPr lang="en-US" i="1" dirty="0" smtClean="0"/>
              <a:t>ifying ant</a:t>
            </a:r>
            <a:r>
              <a:rPr lang="en-US" b="1" i="1" u="sng" dirty="0" smtClean="0"/>
              <a:t>enna</a:t>
            </a:r>
            <a:r>
              <a:rPr lang="uk-UA" i="1" dirty="0" smtClean="0"/>
              <a:t>)</a:t>
            </a:r>
            <a:r>
              <a:rPr lang="en-US" i="1" dirty="0" smtClean="0"/>
              <a:t> </a:t>
            </a:r>
            <a:r>
              <a:rPr lang="uk-UA" dirty="0" smtClean="0"/>
              <a:t>для живлення </a:t>
            </a:r>
            <a:r>
              <a:rPr lang="en-US" dirty="0" smtClean="0"/>
              <a:t>RFID</a:t>
            </a:r>
            <a:r>
              <a:rPr lang="uk-UA" dirty="0" err="1" smtClean="0"/>
              <a:t>-пристроїв</a:t>
            </a:r>
            <a:endParaRPr lang="uk-UA" dirty="0"/>
          </a:p>
        </p:txBody>
      </p:sp>
      <p:pic>
        <p:nvPicPr>
          <p:cNvPr id="15" name="Рисунок 14" descr="A-model-5-20-kHz-ac-plasma-antenn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980728"/>
            <a:ext cx="3796969" cy="4802904"/>
          </a:xfrm>
          <a:prstGeom prst="rect">
            <a:avLst/>
          </a:prstGeom>
        </p:spPr>
      </p:pic>
      <p:sp>
        <p:nvSpPr>
          <p:cNvPr id="16" name="Прямокутник 15"/>
          <p:cNvSpPr/>
          <p:nvPr/>
        </p:nvSpPr>
        <p:spPr>
          <a:xfrm>
            <a:off x="5076056" y="594928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err="1" smtClean="0"/>
              <a:t>Плазменна</a:t>
            </a:r>
            <a:r>
              <a:rPr lang="uk-UA" dirty="0" smtClean="0"/>
              <a:t> антенна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12 – Електромагнітні хвилі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</a:t>
            </a:r>
            <a:r>
              <a:rPr lang="uk-UA" dirty="0" smtClean="0">
                <a:latin typeface="Trebuchet MS" pitchFamily="34" charset="0"/>
              </a:rPr>
              <a:t>23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err="1" smtClean="0">
                <a:latin typeface="Trebuchet MS" pitchFamily="34" charset="0"/>
              </a:rPr>
              <a:t>Фазовані</a:t>
            </a:r>
            <a:r>
              <a:rPr lang="uk-UA" sz="2400" b="1" dirty="0" smtClean="0">
                <a:latin typeface="Trebuchet MS" pitchFamily="34" charset="0"/>
              </a:rPr>
              <a:t> </a:t>
            </a:r>
            <a:r>
              <a:rPr lang="uk-UA" sz="2400" b="1" dirty="0" smtClean="0">
                <a:latin typeface="Trebuchet MS" pitchFamily="34" charset="0"/>
              </a:rPr>
              <a:t>а</a:t>
            </a:r>
            <a:r>
              <a:rPr lang="uk-UA" sz="2400" b="1" dirty="0" smtClean="0">
                <a:latin typeface="Trebuchet MS" pitchFamily="34" charset="0"/>
              </a:rPr>
              <a:t>нтенні решітки (ФАР)</a:t>
            </a:r>
          </a:p>
        </p:txBody>
      </p:sp>
      <p:pic>
        <p:nvPicPr>
          <p:cNvPr id="9" name="Рисунок 8" descr="300px-Seeker_Kh-35E_maks2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980728"/>
            <a:ext cx="4176464" cy="5345874"/>
          </a:xfrm>
          <a:prstGeom prst="rect">
            <a:avLst/>
          </a:prstGeom>
        </p:spPr>
      </p:pic>
      <p:pic>
        <p:nvPicPr>
          <p:cNvPr id="12" name="Рисунок 11" descr="200px-PAVE_PAWS_Radar_Clear_AFS_Alask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1916832"/>
            <a:ext cx="3927710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12 – Електромагнітні хвилі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</a:t>
            </a:r>
            <a:r>
              <a:rPr lang="uk-UA" dirty="0" smtClean="0">
                <a:latin typeface="Trebuchet MS" pitchFamily="34" charset="0"/>
              </a:rPr>
              <a:t>24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Шкала електромагнітних хвиль</a:t>
            </a:r>
            <a:endParaRPr lang="uk-UA" b="1" dirty="0">
              <a:latin typeface="Trebuchet MS" pitchFamily="34" charset="0"/>
            </a:endParaRPr>
          </a:p>
        </p:txBody>
      </p:sp>
      <p:pic>
        <p:nvPicPr>
          <p:cNvPr id="9" name="Рисунок 8" descr="43860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196752"/>
            <a:ext cx="8784976" cy="4896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Фізика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smtClean="0">
                <a:latin typeface="Trebuchet MS" pitchFamily="34" charset="0"/>
              </a:rPr>
              <a:t>Далі буде…</a:t>
            </a:r>
            <a:endParaRPr lang="uk-UA" sz="2400" b="1">
              <a:latin typeface="Trebuchet M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1988840"/>
            <a:ext cx="8388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b="1" dirty="0" smtClean="0">
                <a:latin typeface="Trebuchet MS" pitchFamily="34" charset="0"/>
              </a:rPr>
              <a:t>…Фізика твердого тіла</a:t>
            </a:r>
            <a:endParaRPr lang="uk-UA" sz="2400" b="1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12 – Електромагнітні хвилі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2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Перше рівняння Максвелла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6" name="Прямокутник 15"/>
          <p:cNvSpPr/>
          <p:nvPr/>
        </p:nvSpPr>
        <p:spPr>
          <a:xfrm>
            <a:off x="3995936" y="1988840"/>
            <a:ext cx="540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або</a:t>
            </a:r>
            <a:endParaRPr lang="uk-UA" dirty="0"/>
          </a:p>
        </p:txBody>
      </p:sp>
      <p:sp>
        <p:nvSpPr>
          <p:cNvPr id="18" name="Прямокутник 17"/>
          <p:cNvSpPr/>
          <p:nvPr/>
        </p:nvSpPr>
        <p:spPr>
          <a:xfrm>
            <a:off x="0" y="263691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де</a:t>
            </a:r>
            <a:r>
              <a:rPr lang="en-US" dirty="0" smtClean="0"/>
              <a:t> </a:t>
            </a:r>
            <a:r>
              <a:rPr lang="uk-UA" dirty="0" smtClean="0"/>
              <a:t> </a:t>
            </a:r>
            <a:r>
              <a:rPr lang="en-US" b="1" i="1" dirty="0" smtClean="0"/>
              <a:t>H</a:t>
            </a:r>
            <a:r>
              <a:rPr lang="en-US" dirty="0" smtClean="0"/>
              <a:t> – </a:t>
            </a:r>
            <a:r>
              <a:rPr lang="uk-UA" dirty="0" smtClean="0"/>
              <a:t>напруженість магнітного поля</a:t>
            </a:r>
            <a:r>
              <a:rPr lang="en-US" dirty="0" smtClean="0"/>
              <a:t>:</a:t>
            </a:r>
            <a:endParaRPr lang="uk-UA" b="1" i="1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1" name="Прямокутник 20"/>
          <p:cNvSpPr/>
          <p:nvPr/>
        </p:nvSpPr>
        <p:spPr>
          <a:xfrm>
            <a:off x="0" y="378904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де </a:t>
            </a:r>
            <a:r>
              <a:rPr lang="en-US" dirty="0" smtClean="0"/>
              <a:t> </a:t>
            </a:r>
            <a:r>
              <a:rPr lang="en-US" b="1" i="1" dirty="0" smtClean="0"/>
              <a:t>B</a:t>
            </a:r>
            <a:r>
              <a:rPr lang="en-US" dirty="0" smtClean="0"/>
              <a:t> – </a:t>
            </a:r>
            <a:r>
              <a:rPr lang="uk-UA" dirty="0" smtClean="0"/>
              <a:t>електромагнітна індукція</a:t>
            </a:r>
            <a:r>
              <a:rPr lang="en-US" dirty="0" smtClean="0"/>
              <a:t>:</a:t>
            </a:r>
            <a:endParaRPr lang="uk-UA" dirty="0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1052736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Перше рівняння Максвелла узагальнює</a:t>
            </a:r>
            <a:r>
              <a:rPr kumimoji="0" lang="uk-UA" b="0" i="0" u="none" strike="noStrike" cap="none" normalizeH="0" dirty="0" smtClean="0">
                <a:ln>
                  <a:noFill/>
                </a:ln>
                <a:effectLst/>
                <a:cs typeface="Arial" pitchFamily="34" charset="0"/>
              </a:rPr>
              <a:t>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закон Ампера</a:t>
            </a:r>
            <a:r>
              <a:rPr lang="uk-UA" dirty="0" smtClean="0">
                <a:cs typeface="Arial" pitchFamily="34" charset="0"/>
              </a:rPr>
              <a:t> та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 визначає магнітне поле, створене струмом із густиною </a:t>
            </a:r>
            <a:r>
              <a:rPr lang="en-US" b="1" i="1" dirty="0" smtClean="0">
                <a:cs typeface="Arial" pitchFamily="34" charset="0"/>
              </a:rPr>
              <a:t>j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 або ж наведене змінним електричним полем. </a:t>
            </a:r>
          </a:p>
        </p:txBody>
      </p:sp>
      <p:sp>
        <p:nvSpPr>
          <p:cNvPr id="2058" name="AutoShape 10" descr="{\displaystyle \mathbf {j} }"/>
          <p:cNvSpPr>
            <a:spLocks noChangeAspect="1" noChangeArrowheads="1"/>
          </p:cNvSpPr>
          <p:nvPr/>
        </p:nvSpPr>
        <p:spPr bwMode="auto">
          <a:xfrm>
            <a:off x="599598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1772816"/>
            <a:ext cx="1698625" cy="693738"/>
          </a:xfrm>
          <a:prstGeom prst="rect">
            <a:avLst/>
          </a:prstGeom>
          <a:noFill/>
        </p:spPr>
      </p:pic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3789040"/>
            <a:ext cx="1981200" cy="411163"/>
          </a:xfrm>
          <a:prstGeom prst="rect">
            <a:avLst/>
          </a:prstGeom>
          <a:noFill/>
        </p:spPr>
      </p:pic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4725144"/>
            <a:ext cx="898525" cy="388938"/>
          </a:xfrm>
          <a:prstGeom prst="rect">
            <a:avLst/>
          </a:prstGeom>
          <a:noFill/>
        </p:spPr>
      </p:pic>
      <p:sp>
        <p:nvSpPr>
          <p:cNvPr id="35" name="Прямокутник 34"/>
          <p:cNvSpPr/>
          <p:nvPr/>
        </p:nvSpPr>
        <p:spPr>
          <a:xfrm>
            <a:off x="323528" y="4725144"/>
            <a:ext cx="2124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M </a:t>
            </a:r>
            <a:r>
              <a:rPr lang="en-US" dirty="0" smtClean="0"/>
              <a:t>–</a:t>
            </a:r>
            <a:r>
              <a:rPr lang="uk-UA" dirty="0" smtClean="0"/>
              <a:t> намагніченість</a:t>
            </a:r>
            <a:r>
              <a:rPr lang="en-US" dirty="0" smtClean="0"/>
              <a:t>:</a:t>
            </a:r>
            <a:endParaRPr lang="uk-UA" dirty="0"/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8" name="Прямокутник 37"/>
          <p:cNvSpPr/>
          <p:nvPr/>
        </p:nvSpPr>
        <p:spPr>
          <a:xfrm>
            <a:off x="323528" y="5157192"/>
            <a:ext cx="874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D</a:t>
            </a:r>
            <a:r>
              <a:rPr lang="en-US" dirty="0" smtClean="0"/>
              <a:t> –</a:t>
            </a:r>
            <a:r>
              <a:rPr lang="uk-UA" dirty="0" smtClean="0"/>
              <a:t> електрична індукція (</a:t>
            </a:r>
            <a:r>
              <a:rPr lang="ru-RU" dirty="0" err="1" smtClean="0"/>
              <a:t>кількісна</a:t>
            </a:r>
            <a:r>
              <a:rPr lang="ru-RU" dirty="0" smtClean="0"/>
              <a:t> характеристика </a:t>
            </a:r>
            <a:r>
              <a:rPr lang="ru-RU" dirty="0" err="1" smtClean="0"/>
              <a:t>електричного</a:t>
            </a:r>
            <a:r>
              <a:rPr lang="ru-RU" dirty="0" smtClean="0"/>
              <a:t> поля у </a:t>
            </a:r>
            <a:r>
              <a:rPr lang="ru-RU" dirty="0" err="1" smtClean="0"/>
              <a:t>суцільному</a:t>
            </a:r>
            <a:r>
              <a:rPr lang="ru-RU" dirty="0" smtClean="0"/>
              <a:t> </a:t>
            </a:r>
            <a:r>
              <a:rPr lang="ru-RU" dirty="0" err="1" smtClean="0"/>
              <a:t>середовищі</a:t>
            </a:r>
            <a:r>
              <a:rPr lang="uk-UA" dirty="0" smtClean="0"/>
              <a:t>) </a:t>
            </a:r>
            <a:r>
              <a:rPr lang="en-US" dirty="0" smtClean="0"/>
              <a:t>:</a:t>
            </a:r>
            <a:endParaRPr lang="uk-UA" b="1" i="1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5589240"/>
            <a:ext cx="1501775" cy="388938"/>
          </a:xfrm>
          <a:prstGeom prst="rect">
            <a:avLst/>
          </a:prstGeom>
          <a:noFill/>
        </p:spPr>
      </p:pic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4221088"/>
            <a:ext cx="1096963" cy="388938"/>
          </a:xfrm>
          <a:prstGeom prst="rect">
            <a:avLst/>
          </a:prstGeom>
          <a:noFill/>
        </p:spPr>
      </p:pic>
      <p:sp>
        <p:nvSpPr>
          <p:cNvPr id="2078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080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082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2081" name="Picture 3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2924944"/>
            <a:ext cx="1439863" cy="746125"/>
          </a:xfrm>
          <a:prstGeom prst="rect">
            <a:avLst/>
          </a:prstGeom>
          <a:noFill/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1772816"/>
            <a:ext cx="1630363" cy="693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smtClean="0">
                <a:solidFill>
                  <a:schemeClr val="tx1"/>
                </a:solidFill>
                <a:latin typeface="Trebuchet MS" pitchFamily="34" charset="0"/>
              </a:rPr>
              <a:t>Тема 12 – Електромагнітні хвилі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mtClean="0">
                <a:latin typeface="Trebuchet MS" pitchFamily="34" charset="0"/>
              </a:rPr>
              <a:t>  3</a:t>
            </a:r>
            <a:endParaRPr lang="uk-UA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smtClean="0">
                <a:latin typeface="Trebuchet MS" pitchFamily="34" charset="0"/>
              </a:rPr>
              <a:t>Оператор “набла”</a:t>
            </a:r>
            <a:endParaRPr lang="uk-UA" sz="2000" b="1">
              <a:latin typeface="Trebuchet MS" pitchFamily="34" charset="0"/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0" y="1052736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smtClean="0"/>
              <a:t>Оператор Гамільтона</a:t>
            </a:r>
            <a:r>
              <a:rPr lang="uk-UA" smtClean="0"/>
              <a:t> або </a:t>
            </a:r>
            <a:r>
              <a:rPr lang="uk-UA" b="1" smtClean="0"/>
              <a:t>оператор набла</a:t>
            </a:r>
            <a:r>
              <a:rPr lang="uk-UA" smtClean="0"/>
              <a:t> — векторний диференціальний оператор першого порядку, компоненти якого є частковими похідними за координатами.</a:t>
            </a:r>
          </a:p>
          <a:p>
            <a:endParaRPr lang="uk-UA" smtClean="0"/>
          </a:p>
          <a:p>
            <a:r>
              <a:rPr lang="uk-UA" smtClean="0"/>
              <a:t>Для тривимірного евклідового простору в прямокутній декартовій системі координат оператор набла визначається наступним чином:</a:t>
            </a:r>
            <a:endParaRPr lang="uk-UA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2924944"/>
            <a:ext cx="1774825" cy="677863"/>
          </a:xfrm>
          <a:prstGeom prst="rect">
            <a:avLst/>
          </a:prstGeom>
          <a:noFill/>
        </p:spPr>
      </p:pic>
      <p:sp>
        <p:nvSpPr>
          <p:cNvPr id="15" name="Прямокутник 14"/>
          <p:cNvSpPr/>
          <p:nvPr/>
        </p:nvSpPr>
        <p:spPr>
          <a:xfrm>
            <a:off x="0" y="3645024"/>
            <a:ext cx="724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mtClean="0"/>
              <a:t>тобто</a:t>
            </a:r>
            <a:endParaRPr lang="uk-UA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4005064"/>
            <a:ext cx="2117725" cy="754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12 – Електромагнітні хвилі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4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Векторні оператори на основі оператора </a:t>
            </a:r>
            <a:r>
              <a:rPr lang="uk-UA" sz="2400" b="1" dirty="0" err="1" smtClean="0">
                <a:latin typeface="Trebuchet MS" pitchFamily="34" charset="0"/>
              </a:rPr>
              <a:t>набла</a:t>
            </a:r>
            <a:endParaRPr lang="en-US" sz="2400" b="1" dirty="0" smtClean="0">
              <a:latin typeface="Trebuchet MS" pitchFamily="34" charset="0"/>
            </a:endParaRPr>
          </a:p>
          <a:p>
            <a:r>
              <a:rPr lang="uk-UA" sz="2000" b="1" dirty="0" smtClean="0">
                <a:latin typeface="Trebuchet MS" pitchFamily="34" charset="0"/>
              </a:rPr>
              <a:t>Дивергенція</a:t>
            </a:r>
            <a:endParaRPr lang="uk-UA" b="1" dirty="0">
              <a:latin typeface="Trebuchet MS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1628800"/>
            <a:ext cx="3246438" cy="746125"/>
          </a:xfrm>
          <a:prstGeom prst="rect">
            <a:avLst/>
          </a:prstGeom>
          <a:noFill/>
        </p:spPr>
      </p:pic>
      <p:sp>
        <p:nvSpPr>
          <p:cNvPr id="15" name="Прямокутник 14"/>
          <p:cNvSpPr/>
          <p:nvPr/>
        </p:nvSpPr>
        <p:spPr>
          <a:xfrm>
            <a:off x="0" y="2924944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 smtClean="0">
                <a:latin typeface="Calibri" pitchFamily="34" charset="0"/>
                <a:cs typeface="Calibri" pitchFamily="34" charset="0"/>
              </a:rPr>
              <a:t>Дивергенція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 —скалярне поле, яке характеризує густину джерел даного векторного поля. Дивергенція показує продукується чи поглинається векторне поле в даній точці та визначає інтенсивність цих процесів. Так, наприклад, додатна дивергенція поля швидкостей сталого руху нестискуваної рідини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характеризує інтенсивність джерел в даній точці, а від'ємна — інтенсивність стоків.</a:t>
            </a:r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Якщо дивергенція поля дорівнює нулю, то джерел та стоків у цього поля немає, або вони зрівноважені. Таке поле називають соленоїдальним.</a:t>
            </a:r>
            <a:endParaRPr lang="vi-VN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smtClean="0">
                <a:solidFill>
                  <a:schemeClr val="tx1"/>
                </a:solidFill>
                <a:latin typeface="Trebuchet MS" pitchFamily="34" charset="0"/>
              </a:rPr>
              <a:t>Тема 12 – Електромагнітні хвилі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mtClean="0">
                <a:latin typeface="Trebuchet MS" pitchFamily="34" charset="0"/>
              </a:rPr>
              <a:t>  5</a:t>
            </a:r>
            <a:endParaRPr lang="uk-UA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Векторні оператори на основі оператора </a:t>
            </a:r>
            <a:r>
              <a:rPr lang="uk-UA" sz="2400" b="1" dirty="0" err="1" smtClean="0">
                <a:latin typeface="Trebuchet MS" pitchFamily="34" charset="0"/>
              </a:rPr>
              <a:t>набла</a:t>
            </a:r>
            <a:endParaRPr lang="uk-UA" sz="2400" b="1" dirty="0" smtClean="0">
              <a:latin typeface="Trebuchet MS" pitchFamily="34" charset="0"/>
            </a:endParaRPr>
          </a:p>
          <a:p>
            <a:r>
              <a:rPr lang="uk-UA" sz="2000" b="1" dirty="0" smtClean="0">
                <a:latin typeface="Trebuchet MS" pitchFamily="34" charset="0"/>
              </a:rPr>
              <a:t>Градієнт</a:t>
            </a:r>
            <a:endParaRPr lang="uk-UA" b="1" dirty="0">
              <a:latin typeface="Trebuchet MS" pitchFamily="34" charset="0"/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0" y="112474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smtClean="0"/>
              <a:t>Градієнт</a:t>
            </a:r>
            <a:r>
              <a:rPr lang="uk-UA" smtClean="0"/>
              <a:t> (</a:t>
            </a:r>
            <a:r>
              <a:rPr lang="uk-UA" b="1" smtClean="0"/>
              <a:t>Ґрадієнт)</a:t>
            </a:r>
            <a:r>
              <a:rPr lang="uk-UA" smtClean="0"/>
              <a:t> — міра зростання або спадання в просторі якоїсь фізичної величини на одиницю довжини.</a:t>
            </a:r>
            <a:endParaRPr lang="uk-UA"/>
          </a:p>
        </p:txBody>
      </p:sp>
      <p:sp>
        <p:nvSpPr>
          <p:cNvPr id="16" name="Прямокутник 15"/>
          <p:cNvSpPr/>
          <p:nvPr/>
        </p:nvSpPr>
        <p:spPr>
          <a:xfrm>
            <a:off x="0" y="184482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mtClean="0"/>
              <a:t>Градієнт, як завжди вважають, — векторна величина, яка визначає в кожній точці простору не лише швидкість зміни, а й напрямок найшвидшої зміни функції, що залежить від координат. Але при замінах координат, градієнт перетворюється інакше, ніж вектор, і тому його не можна розглядати як справжній вектор.</a:t>
            </a:r>
            <a:endParaRPr lang="uk-UA"/>
          </a:p>
        </p:txBody>
      </p:sp>
      <p:sp>
        <p:nvSpPr>
          <p:cNvPr id="4098" name="AutoShape 2" descr="{\displaystyle \nabla U=\mathrm {grad} \,U={\frac {\partial U}{\partial x}}\mathbf {i} +{\frac {\partial U}{\partial y}}\mathbf {j} +{\frac {\partial U}{\partial z}}\mathbf {k} 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3212976"/>
            <a:ext cx="3817938" cy="677863"/>
          </a:xfrm>
          <a:prstGeom prst="rect">
            <a:avLst/>
          </a:prstGeom>
          <a:noFill/>
        </p:spPr>
      </p:pic>
      <p:pic>
        <p:nvPicPr>
          <p:cNvPr id="17" name="Рисунок 16" descr="600px-Градиент_холма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4149080"/>
            <a:ext cx="4572000" cy="2110740"/>
          </a:xfrm>
          <a:prstGeom prst="rect">
            <a:avLst/>
          </a:prstGeom>
        </p:spPr>
      </p:pic>
      <p:sp>
        <p:nvSpPr>
          <p:cNvPr id="18" name="Прямокутник 17"/>
          <p:cNvSpPr/>
          <p:nvPr/>
        </p:nvSpPr>
        <p:spPr>
          <a:xfrm>
            <a:off x="0" y="458112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mtClean="0"/>
              <a:t>Операція градієнта перетворює пагорб (ліворуч), якщо дивитися на нього зверху, в поле векторів (праворуч). Видно, що вектори спрямовані «вгору», і чим крутіший нахил, тим вони довші.</a:t>
            </a: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smtClean="0">
                <a:solidFill>
                  <a:schemeClr val="tx1"/>
                </a:solidFill>
                <a:latin typeface="Trebuchet MS" pitchFamily="34" charset="0"/>
              </a:rPr>
              <a:t>Тема 12 – Електромагнітні хвилі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</a:t>
            </a:r>
            <a:r>
              <a:rPr lang="en-US" dirty="0" smtClean="0">
                <a:latin typeface="Trebuchet MS" pitchFamily="34" charset="0"/>
              </a:rPr>
              <a:t>6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smtClean="0">
                <a:latin typeface="Trebuchet MS" pitchFamily="34" charset="0"/>
              </a:rPr>
              <a:t>Векторні оператори на основі оператора набла</a:t>
            </a:r>
          </a:p>
          <a:p>
            <a:r>
              <a:rPr lang="uk-UA" sz="2000" b="1" smtClean="0">
                <a:latin typeface="Trebuchet MS" pitchFamily="34" charset="0"/>
              </a:rPr>
              <a:t>Ротор</a:t>
            </a:r>
            <a:endParaRPr lang="uk-UA" b="1">
              <a:latin typeface="Trebuchet MS" pitchFamily="34" charset="0"/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0" y="90872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smtClean="0"/>
              <a:t>Ротор</a:t>
            </a:r>
            <a:r>
              <a:rPr lang="uk-UA" smtClean="0"/>
              <a:t> дво- чи тривимірного векторного поля в математиці — вектор, координати якого визначаються визначником третього порядку, перший рядок якого — орти координатних осей, другий — оператори частинного диференціювання в такому ж порядку, як і орти осей, третій — координати функції, яка визначає векторне поле.</a:t>
            </a:r>
            <a:endParaRPr lang="uk-UA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3717032"/>
            <a:ext cx="5745163" cy="838200"/>
          </a:xfrm>
          <a:prstGeom prst="rect">
            <a:avLst/>
          </a:prstGeom>
          <a:noFill/>
        </p:spPr>
      </p:pic>
      <p:sp>
        <p:nvSpPr>
          <p:cNvPr id="16" name="Прямокутник 15"/>
          <p:cNvSpPr/>
          <p:nvPr/>
        </p:nvSpPr>
        <p:spPr>
          <a:xfrm>
            <a:off x="0" y="594928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/>
              <a:t>У російськомовній </a:t>
            </a:r>
            <a:r>
              <a:rPr lang="uk-UA" sz="1600" dirty="0" smtClean="0"/>
              <a:t>літературі та у </a:t>
            </a:r>
            <a:r>
              <a:rPr lang="uk-UA" sz="1600" dirty="0" smtClean="0"/>
              <a:t>багатьох країнах </a:t>
            </a:r>
            <a:r>
              <a:rPr lang="uk-UA" sz="1600" dirty="0" smtClean="0"/>
              <a:t>Європи </a:t>
            </a:r>
            <a:r>
              <a:rPr lang="uk-UA" sz="1600" dirty="0" smtClean="0"/>
              <a:t>використовується позначення  </a:t>
            </a:r>
            <a:r>
              <a:rPr lang="uk-UA" sz="16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rot</a:t>
            </a:r>
            <a:r>
              <a:rPr lang="uk-UA" sz="1600" dirty="0" smtClean="0"/>
              <a:t> , а у англомовній літературі частіше використовується позначення  </a:t>
            </a:r>
            <a:r>
              <a:rPr lang="uk-UA" sz="1600" dirty="0" err="1" smtClean="0">
                <a:latin typeface="Cambria Math" pitchFamily="18" charset="0"/>
                <a:ea typeface="Cambria Math" pitchFamily="18" charset="0"/>
              </a:rPr>
              <a:t>curl</a:t>
            </a:r>
            <a:endParaRPr lang="uk-UA" sz="16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2204864"/>
            <a:ext cx="3665538" cy="1409700"/>
          </a:xfrm>
          <a:prstGeom prst="rect">
            <a:avLst/>
          </a:prstGeom>
          <a:noFill/>
        </p:spPr>
      </p:pic>
      <p:sp>
        <p:nvSpPr>
          <p:cNvPr id="18" name="Прямокутник 17"/>
          <p:cNvSpPr/>
          <p:nvPr/>
        </p:nvSpPr>
        <p:spPr>
          <a:xfrm>
            <a:off x="0" y="4653136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mtClean="0"/>
              <a:t>З практичної точки зору ротор векторного поля характеризує обертальну здатність поля в даній точці: вона найбільша саме в площині, перпендикулярній ротору.</a:t>
            </a:r>
          </a:p>
          <a:p>
            <a:r>
              <a:rPr lang="uk-UA" smtClean="0"/>
              <a:t>Поле, для якого ротор в кожній точці є нульовим вектором, називають потенціальним.</a:t>
            </a: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smtClean="0">
                <a:solidFill>
                  <a:schemeClr val="tx1"/>
                </a:solidFill>
                <a:latin typeface="Trebuchet MS" pitchFamily="34" charset="0"/>
              </a:rPr>
              <a:t>Тема 12 – Електромагнітні хвилі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</a:t>
            </a:r>
            <a:r>
              <a:rPr lang="uk-UA" dirty="0" smtClean="0">
                <a:latin typeface="Trebuchet MS" pitchFamily="34" charset="0"/>
              </a:rPr>
              <a:t>7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smtClean="0">
                <a:latin typeface="Trebuchet MS" pitchFamily="34" charset="0"/>
              </a:rPr>
              <a:t>Друге, третє і четверте рівняння Максвелла</a:t>
            </a:r>
            <a:endParaRPr lang="uk-UA" sz="2000" b="1">
              <a:latin typeface="Trebuchet MS" pitchFamily="34" charset="0"/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0" y="90872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mtClean="0"/>
              <a:t>Друге рівняння Максвелла узагальнює закон Фарадея (також відомий як закон електромагнітної індукції) та стверджує, що змінне у часі магнітне поле викликає вихрове електричне поле:</a:t>
            </a:r>
            <a:endParaRPr lang="uk-UA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6" name="Прямокутник 15"/>
          <p:cNvSpPr/>
          <p:nvPr/>
        </p:nvSpPr>
        <p:spPr>
          <a:xfrm>
            <a:off x="0" y="285293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mtClean="0"/>
              <a:t>Третє рівняння Максвелла є узагальненням закона Гауса для електрики  і стверджує, що джерело електричного поля є заряди:</a:t>
            </a:r>
            <a:endParaRPr lang="uk-UA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3573016"/>
            <a:ext cx="1050925" cy="388938"/>
          </a:xfrm>
          <a:prstGeom prst="rect">
            <a:avLst/>
          </a:prstGeom>
          <a:noFill/>
        </p:spPr>
      </p:pic>
      <p:sp>
        <p:nvSpPr>
          <p:cNvPr id="17" name="Прямокутник 16"/>
          <p:cNvSpPr/>
          <p:nvPr/>
        </p:nvSpPr>
        <p:spPr>
          <a:xfrm>
            <a:off x="4247491" y="3573016"/>
            <a:ext cx="540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або</a:t>
            </a:r>
            <a:endParaRPr lang="uk-UA" dirty="0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3573016"/>
            <a:ext cx="990600" cy="388938"/>
          </a:xfrm>
          <a:prstGeom prst="rect">
            <a:avLst/>
          </a:prstGeom>
          <a:noFill/>
        </p:spPr>
      </p:pic>
      <p:sp>
        <p:nvSpPr>
          <p:cNvPr id="19" name="Прямокутник 18"/>
          <p:cNvSpPr/>
          <p:nvPr/>
        </p:nvSpPr>
        <p:spPr>
          <a:xfrm>
            <a:off x="0" y="422108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де </a:t>
            </a:r>
            <a:r>
              <a:rPr lang="uk-UA" i="1" dirty="0" smtClean="0">
                <a:cs typeface="Arial"/>
              </a:rPr>
              <a:t>ρ</a:t>
            </a:r>
            <a:r>
              <a:rPr lang="uk-UA" dirty="0" smtClean="0">
                <a:cs typeface="Arial"/>
              </a:rPr>
              <a:t> – густина електричного заряду.</a:t>
            </a:r>
          </a:p>
          <a:p>
            <a:endParaRPr lang="uk-UA" dirty="0" smtClean="0"/>
          </a:p>
          <a:p>
            <a:r>
              <a:rPr lang="uk-UA" dirty="0" smtClean="0"/>
              <a:t>Четверте рівняння Максвелла є узагальненням </a:t>
            </a:r>
            <a:r>
              <a:rPr lang="uk-UA" dirty="0" smtClean="0"/>
              <a:t>закону </a:t>
            </a:r>
            <a:r>
              <a:rPr lang="uk-UA" dirty="0" smtClean="0"/>
              <a:t>Гауса для магнітного поля  і стверджує, що не існує заряду магнітного поля, силові лінії магнітного поля замкнені:</a:t>
            </a:r>
            <a:endParaRPr lang="uk-UA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5589240"/>
            <a:ext cx="1036638" cy="388938"/>
          </a:xfrm>
          <a:prstGeom prst="rect">
            <a:avLst/>
          </a:prstGeom>
          <a:noFill/>
        </p:spPr>
      </p:pic>
      <p:sp>
        <p:nvSpPr>
          <p:cNvPr id="20" name="Прямокутник 19"/>
          <p:cNvSpPr/>
          <p:nvPr/>
        </p:nvSpPr>
        <p:spPr>
          <a:xfrm>
            <a:off x="4139952" y="5589240"/>
            <a:ext cx="540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або</a:t>
            </a:r>
            <a:endParaRPr lang="uk-UA" dirty="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5589240"/>
            <a:ext cx="974725" cy="388938"/>
          </a:xfrm>
          <a:prstGeom prst="rect">
            <a:avLst/>
          </a:prstGeom>
          <a:noFill/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1916832"/>
            <a:ext cx="1501775" cy="693738"/>
          </a:xfrm>
          <a:prstGeom prst="rect">
            <a:avLst/>
          </a:prstGeom>
          <a:noFill/>
        </p:spPr>
      </p:pic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1916832"/>
            <a:ext cx="1431925" cy="693738"/>
          </a:xfrm>
          <a:prstGeom prst="rect">
            <a:avLst/>
          </a:prstGeom>
          <a:noFill/>
        </p:spPr>
      </p:pic>
      <p:sp>
        <p:nvSpPr>
          <p:cNvPr id="27" name="Прямокутник 26"/>
          <p:cNvSpPr/>
          <p:nvPr/>
        </p:nvSpPr>
        <p:spPr>
          <a:xfrm>
            <a:off x="4283968" y="2132856"/>
            <a:ext cx="540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або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12 – Електромагнітні хвилі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</a:t>
            </a:r>
            <a:r>
              <a:rPr lang="uk-UA" dirty="0" smtClean="0">
                <a:latin typeface="Trebuchet MS" pitchFamily="34" charset="0"/>
              </a:rPr>
              <a:t>8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Повна система рівнянь Максвелла</a:t>
            </a:r>
            <a:endParaRPr lang="uk-UA" sz="2000" b="1" dirty="0">
              <a:latin typeface="Trebuchet MS" pitchFamily="34" charset="0"/>
            </a:endParaRPr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7231" y="1194196"/>
            <a:ext cx="1698625" cy="693738"/>
          </a:xfrm>
          <a:prstGeom prst="rect">
            <a:avLst/>
          </a:prstGeom>
          <a:noFill/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7231" y="1959942"/>
            <a:ext cx="1501775" cy="693738"/>
          </a:xfrm>
          <a:prstGeom prst="rect">
            <a:avLst/>
          </a:prstGeom>
          <a:noFill/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9239" y="2824038"/>
            <a:ext cx="990600" cy="388938"/>
          </a:xfrm>
          <a:prstGeom prst="rect">
            <a:avLst/>
          </a:prstGeom>
          <a:noFill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9239" y="3400102"/>
            <a:ext cx="974725" cy="388938"/>
          </a:xfrm>
          <a:prstGeom prst="rect">
            <a:avLst/>
          </a:prstGeom>
          <a:noFill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33925" y="1052736"/>
            <a:ext cx="1630363" cy="693738"/>
          </a:xfrm>
          <a:prstGeom prst="rect">
            <a:avLst/>
          </a:prstGeom>
          <a:noFill/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33925" y="1772816"/>
            <a:ext cx="1431925" cy="693738"/>
          </a:xfrm>
          <a:prstGeom prst="rect">
            <a:avLst/>
          </a:prstGeom>
          <a:noFill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33925" y="2636912"/>
            <a:ext cx="1050925" cy="388938"/>
          </a:xfrm>
          <a:prstGeom prst="rect">
            <a:avLst/>
          </a:prstGeom>
          <a:noFill/>
        </p:spPr>
      </p:pic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33925" y="3356992"/>
            <a:ext cx="1036638" cy="388938"/>
          </a:xfrm>
          <a:prstGeom prst="rect">
            <a:avLst/>
          </a:prstGeom>
          <a:noFill/>
        </p:spPr>
      </p:pic>
      <p:pic>
        <p:nvPicPr>
          <p:cNvPr id="24" name="Picture 27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4552230"/>
            <a:ext cx="1096963" cy="388938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4552230"/>
            <a:ext cx="1036638" cy="388938"/>
          </a:xfrm>
          <a:prstGeom prst="rect">
            <a:avLst/>
          </a:prstGeo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4480222"/>
            <a:ext cx="792163" cy="388938"/>
          </a:xfrm>
          <a:prstGeom prst="rect">
            <a:avLst/>
          </a:prstGeom>
          <a:noFill/>
        </p:spPr>
      </p:pic>
      <p:sp>
        <p:nvSpPr>
          <p:cNvPr id="25" name="Прямокутник 24"/>
          <p:cNvSpPr/>
          <p:nvPr/>
        </p:nvSpPr>
        <p:spPr>
          <a:xfrm>
            <a:off x="0" y="4149080"/>
            <a:ext cx="2371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Матеріальні рівняння:</a:t>
            </a:r>
            <a:endParaRPr lang="uk-UA" dirty="0"/>
          </a:p>
        </p:txBody>
      </p:sp>
      <p:cxnSp>
        <p:nvCxnSpPr>
          <p:cNvPr id="29" name="Пряма сполучна лінія 28"/>
          <p:cNvCxnSpPr/>
          <p:nvPr/>
        </p:nvCxnSpPr>
        <p:spPr>
          <a:xfrm>
            <a:off x="611560" y="4077072"/>
            <a:ext cx="7776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 сполучна лінія 29"/>
          <p:cNvCxnSpPr/>
          <p:nvPr/>
        </p:nvCxnSpPr>
        <p:spPr>
          <a:xfrm>
            <a:off x="611560" y="5229200"/>
            <a:ext cx="7776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кутник 30"/>
          <p:cNvSpPr/>
          <p:nvPr/>
        </p:nvSpPr>
        <p:spPr>
          <a:xfrm>
            <a:off x="0" y="5301208"/>
            <a:ext cx="8885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Сила Лоренца:                                                          Рівняння неперервності зарядів та струмів:</a:t>
            </a:r>
            <a:endParaRPr lang="uk-UA" dirty="0"/>
          </a:p>
        </p:txBody>
      </p:sp>
      <p:pic>
        <p:nvPicPr>
          <p:cNvPr id="32" name="Picture 17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5805264"/>
            <a:ext cx="1981200" cy="411163"/>
          </a:xfrm>
          <a:prstGeom prst="rect">
            <a:avLst/>
          </a:prstGeom>
          <a:noFill/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5661248"/>
            <a:ext cx="1485900" cy="625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2898</TotalTime>
  <Words>677</Words>
  <Application>Microsoft Office PowerPoint</Application>
  <PresentationFormat>Екран (4:3)</PresentationFormat>
  <Paragraphs>139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Ron</dc:creator>
  <cp:lastModifiedBy>Ron</cp:lastModifiedBy>
  <cp:revision>367</cp:revision>
  <dcterms:created xsi:type="dcterms:W3CDTF">2019-09-06T08:06:09Z</dcterms:created>
  <dcterms:modified xsi:type="dcterms:W3CDTF">2020-12-15T22:45:13Z</dcterms:modified>
</cp:coreProperties>
</file>