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353" r:id="rId5"/>
    <p:sldId id="278" r:id="rId6"/>
    <p:sldId id="279" r:id="rId7"/>
    <p:sldId id="340" r:id="rId8"/>
    <p:sldId id="341" r:id="rId9"/>
    <p:sldId id="343" r:id="rId10"/>
    <p:sldId id="345" r:id="rId11"/>
    <p:sldId id="347" r:id="rId12"/>
    <p:sldId id="349" r:id="rId13"/>
    <p:sldId id="350" r:id="rId14"/>
    <p:sldId id="366" r:id="rId15"/>
    <p:sldId id="367" r:id="rId16"/>
    <p:sldId id="368" r:id="rId17"/>
    <p:sldId id="369" r:id="rId18"/>
    <p:sldId id="370" r:id="rId1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/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fld>
            <a:endParaRPr lang="en-US"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4" name="Google Shape;44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matchingName="Заголовок, текст и два объекта">
  <p:cSld name="TEXT_AND_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9" name="Google Shape;19;p2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Заголовок раздела">
  <p:cSld name="SECTION_HEADER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9pPr>
          </a:lstStyle>
          <a:p/>
        </p:txBody>
      </p:sp>
      <p:sp>
        <p:nvSpPr>
          <p:cNvPr id="94" name="Google Shape;94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Заголовок и объект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Только заголовок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Пустой слайд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Вертикальный заголовок и текст">
  <p:cSld name="VERTICAL_TITLE_AND_VERTICAL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Заголовок и вертикальный текст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Рисунок с подписью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Объект с подписью">
  <p:cSld name="OBJECT_WITH_CAPTIO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9pPr>
          </a:lstStyle>
          <a:p/>
        </p:txBody>
      </p:sp>
      <p:sp>
        <p:nvSpPr>
          <p:cNvPr id="78" name="Google Shape;78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Сравнение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5" name="Google Shape;85;p1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6" name="Google Shape;86;p1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7" name="Google Shape;87;p1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8" name="Google Shape;88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684212" y="2559050"/>
            <a:ext cx="7088187" cy="293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63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63500" algn="l" rtl="0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13" name="Google Shape;113;p17"/>
          <p:cNvSpPr txBox="1">
            <a:spLocks noGrp="1"/>
          </p:cNvSpPr>
          <p:nvPr>
            <p:ph type="title"/>
          </p:nvPr>
        </p:nvSpPr>
        <p:spPr>
          <a:xfrm>
            <a:off x="1187450" y="2205037"/>
            <a:ext cx="6561137" cy="22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3200" b="1" i="0" u="none" dirty="0" err="1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Тема</a:t>
            </a:r>
            <a:r>
              <a:rPr lang="en-US" sz="3200" b="1" i="0" u="none" dirty="0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5</a:t>
            </a: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sz="2500" b="1" i="0" u="none" dirty="0"/>
              <a:t>ТЕРИТОРІАЛЬНИЙ МАРКЕТИНГ</a:t>
            </a:r>
            <a:br>
              <a:rPr sz="2500" b="1" i="0" u="none" dirty="0"/>
            </a:br>
            <a:r>
              <a:rPr sz="2500" b="1" i="0" u="none" dirty="0"/>
              <a:t>В УМОВАХ ОБ’ЄДНАНОЇ </a:t>
            </a:r>
            <a:br>
              <a:rPr sz="2500" b="1" i="0" u="none" dirty="0"/>
            </a:br>
            <a:r>
              <a:rPr sz="2500" b="1" i="0" u="none" dirty="0"/>
              <a:t>ТЕРИТОРІАЛЬНОЇ ГРОМАДИ</a:t>
            </a:r>
            <a:br>
              <a:rPr sz="2500" b="1" i="0" u="none" dirty="0"/>
            </a:br>
            <a:r>
              <a:rPr lang="uk-UA" sz="2500" b="1" i="0" u="none" dirty="0"/>
              <a:t>Частина 1</a:t>
            </a:r>
            <a:endParaRPr lang="uk-UA" sz="2500" b="1" i="0" u="none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b="1">
                <a:solidFill>
                  <a:srgbClr val="00B050"/>
                </a:solidFill>
              </a:rPr>
              <a:t> </a:t>
            </a:r>
            <a:r>
              <a:rPr sz="2000" b="1">
                <a:solidFill>
                  <a:srgbClr val="00B050"/>
                </a:solidFill>
                <a:sym typeface="+mn-ea"/>
              </a:rPr>
              <a:t>ПРІОРИТЕТИ, ТИПОВІ ПОЛОЖЕННЯ, АЛГОРИТМИ</a:t>
            </a:r>
            <a:br>
              <a:rPr sz="2000" b="1">
                <a:solidFill>
                  <a:srgbClr val="00B050"/>
                </a:solidFill>
                <a:sym typeface="+mn-ea"/>
              </a:rPr>
            </a:br>
            <a:r>
              <a:rPr sz="2000" b="1">
                <a:solidFill>
                  <a:srgbClr val="00B050"/>
                </a:solidFill>
                <a:sym typeface="+mn-ea"/>
              </a:rPr>
              <a:t>ЦІЛЬОВОГО ТА СТРАТЕГІЧНОГО ТЕРИТОРІАЛЬНОГО</a:t>
            </a:r>
            <a:br>
              <a:rPr sz="2000" b="1">
                <a:solidFill>
                  <a:srgbClr val="00B050"/>
                </a:solidFill>
                <a:sym typeface="+mn-ea"/>
              </a:rPr>
            </a:br>
            <a:r>
              <a:rPr sz="2000" b="1">
                <a:solidFill>
                  <a:srgbClr val="00B050"/>
                </a:solidFill>
                <a:sym typeface="+mn-ea"/>
              </a:rPr>
              <a:t>МАРКЕТИНГУ</a:t>
            </a:r>
            <a:endParaRPr sz="2000" b="1">
              <a:solidFill>
                <a:srgbClr val="00B050"/>
              </a:soli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sz="1700" b="1"/>
              <a:t></a:t>
            </a:r>
            <a:r>
              <a:rPr sz="1800" b="1"/>
              <a:t>Сегментація в територіальному маркетингу ОТГ</a:t>
            </a:r>
            <a:endParaRPr sz="1800" b="1"/>
          </a:p>
          <a:p>
            <a:pPr marL="114300" indent="0" algn="just">
              <a:buNone/>
            </a:pPr>
            <a:endParaRPr sz="1800" b="1"/>
          </a:p>
          <a:p>
            <a:pPr marL="114300" indent="0" algn="just">
              <a:buNone/>
            </a:pPr>
            <a:r>
              <a:rPr sz="1800" b="1"/>
              <a:t>Споживачі благ, ресурсів території ОТГ можуть бути згруповані – для</a:t>
            </a:r>
            <a:r>
              <a:rPr lang="uk-UA" sz="1800" b="1"/>
              <a:t> </a:t>
            </a:r>
            <a:r>
              <a:rPr sz="1800" b="1"/>
              <a:t>зручності подальшої роботи з ними. </a:t>
            </a:r>
            <a:endParaRPr sz="1800" b="1"/>
          </a:p>
          <a:p>
            <a:pPr marL="114300" indent="0" algn="just">
              <a:buNone/>
            </a:pPr>
            <a:endParaRPr sz="1800" b="1"/>
          </a:p>
          <a:p>
            <a:pPr marL="114300" indent="0" algn="just">
              <a:buNone/>
            </a:pPr>
            <a:r>
              <a:rPr sz="1800" b="1">
                <a:solidFill>
                  <a:srgbClr val="00B050"/>
                </a:solidFill>
              </a:rPr>
              <a:t>Сегмент – сукупність споживачів,</a:t>
            </a:r>
            <a:r>
              <a:rPr lang="uk-UA" sz="1800" b="1">
                <a:solidFill>
                  <a:srgbClr val="00B050"/>
                </a:solidFill>
              </a:rPr>
              <a:t> </a:t>
            </a:r>
            <a:r>
              <a:rPr sz="1800" b="1">
                <a:solidFill>
                  <a:srgbClr val="00B050"/>
                </a:solidFill>
              </a:rPr>
              <a:t>яка має однотипну реакцію на пропонований продукт і інші елементи</a:t>
            </a:r>
            <a:r>
              <a:rPr lang="uk-UA" sz="1800" b="1">
                <a:solidFill>
                  <a:srgbClr val="00B050"/>
                </a:solidFill>
              </a:rPr>
              <a:t> </a:t>
            </a:r>
            <a:r>
              <a:rPr sz="1800" b="1">
                <a:solidFill>
                  <a:srgbClr val="00B050"/>
                </a:solidFill>
              </a:rPr>
              <a:t>комплексу маркетингу.</a:t>
            </a:r>
            <a:endParaRPr sz="1800" b="1">
              <a:solidFill>
                <a:srgbClr val="00B050"/>
              </a:solidFill>
            </a:endParaRPr>
          </a:p>
          <a:p>
            <a:pPr marL="114300" indent="0" algn="just">
              <a:buNone/>
            </a:pPr>
            <a:endParaRPr sz="1800" b="1">
              <a:solidFill>
                <a:srgbClr val="00B050"/>
              </a:solidFill>
            </a:endParaRPr>
          </a:p>
          <a:p>
            <a:pPr marL="114300" indent="0" algn="just">
              <a:buNone/>
            </a:pPr>
            <a:r>
              <a:rPr sz="1600" b="1">
                <a:solidFill>
                  <a:schemeClr val="tx1"/>
                </a:solidFill>
              </a:rPr>
              <a:t>Виділення груп споживачів дозволяє уточнити, які окремі</a:t>
            </a:r>
            <a:r>
              <a:rPr lang="uk-UA" sz="1600" b="1">
                <a:solidFill>
                  <a:schemeClr val="tx1"/>
                </a:solidFill>
              </a:rPr>
              <a:t> </a:t>
            </a:r>
            <a:r>
              <a:rPr sz="1600" b="1">
                <a:solidFill>
                  <a:schemeClr val="tx1"/>
                </a:solidFill>
              </a:rPr>
              <a:t>характеристики територіального продукту і/або інших засобів</a:t>
            </a:r>
            <a:r>
              <a:rPr lang="uk-UA" sz="1600" b="1">
                <a:solidFill>
                  <a:schemeClr val="tx1"/>
                </a:solidFill>
              </a:rPr>
              <a:t> к</a:t>
            </a:r>
            <a:r>
              <a:rPr sz="1600" b="1">
                <a:solidFill>
                  <a:schemeClr val="tx1"/>
                </a:solidFill>
              </a:rPr>
              <a:t>омплексу маркетингу мають для цих груп велику значимість і</a:t>
            </a:r>
            <a:r>
              <a:rPr lang="uk-UA" sz="1600" b="1">
                <a:solidFill>
                  <a:schemeClr val="tx1"/>
                </a:solidFill>
              </a:rPr>
              <a:t> </a:t>
            </a:r>
            <a:r>
              <a:rPr sz="1600" b="1">
                <a:solidFill>
                  <a:schemeClr val="tx1"/>
                </a:solidFill>
              </a:rPr>
              <a:t>привабливість.</a:t>
            </a:r>
            <a:endParaRPr sz="1600" b="1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endParaRPr sz="1600" b="1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sz="1600" b="1">
                <a:solidFill>
                  <a:schemeClr val="tx1"/>
                </a:solidFill>
              </a:rPr>
              <a:t>Слід дати детальну характеристику кожної групи споживачів,</a:t>
            </a:r>
            <a:r>
              <a:rPr lang="uk-UA" sz="1600" b="1">
                <a:solidFill>
                  <a:schemeClr val="tx1"/>
                </a:solidFill>
              </a:rPr>
              <a:t> </a:t>
            </a:r>
            <a:r>
              <a:rPr sz="1600" b="1">
                <a:solidFill>
                  <a:schemeClr val="tx1"/>
                </a:solidFill>
              </a:rPr>
              <a:t>виділити специфіку очікувань і потреб і вести з ними адресну</a:t>
            </a:r>
            <a:r>
              <a:rPr lang="uk-UA" sz="1600" b="1">
                <a:solidFill>
                  <a:schemeClr val="tx1"/>
                </a:solidFill>
              </a:rPr>
              <a:t> </a:t>
            </a:r>
            <a:r>
              <a:rPr sz="1600" b="1">
                <a:solidFill>
                  <a:schemeClr val="tx1"/>
                </a:solidFill>
              </a:rPr>
              <a:t>роботу. </a:t>
            </a:r>
            <a:endParaRPr sz="1600" b="1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endParaRPr sz="16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650"/>
            <a:ext cx="8229600" cy="541020"/>
          </a:xfrm>
        </p:spPr>
        <p:txBody>
          <a:bodyPr/>
          <a:p>
            <a:r>
              <a:rPr sz="2300" b="1">
                <a:solidFill>
                  <a:srgbClr val="FF0000"/>
                </a:solidFill>
                <a:sym typeface="+mn-ea"/>
              </a:rPr>
              <a:t>Сегментацію проводять у 2 етапи: </a:t>
            </a:r>
            <a:endParaRPr sz="23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1199515"/>
            <a:ext cx="8229600" cy="4926330"/>
          </a:xfrm>
        </p:spPr>
        <p:txBody>
          <a:bodyPr/>
          <a:p>
            <a:pPr marL="114300" indent="0" algn="just">
              <a:buNone/>
            </a:pPr>
            <a:r>
              <a:rPr sz="2000" b="1"/>
              <a:t> </a:t>
            </a:r>
            <a:endParaRPr sz="2000" b="1">
              <a:solidFill>
                <a:schemeClr val="tx1"/>
              </a:solidFill>
              <a:sym typeface="+mn-ea"/>
            </a:endParaRPr>
          </a:p>
          <a:p>
            <a:pPr marL="114300" indent="0" algn="just">
              <a:buNone/>
            </a:pPr>
            <a:r>
              <a:rPr lang="uk-UA" sz="2000" b="1">
                <a:solidFill>
                  <a:srgbClr val="FF0000"/>
                </a:solidFill>
                <a:sym typeface="+mn-ea"/>
              </a:rPr>
              <a:t>1)</a:t>
            </a:r>
            <a:r>
              <a:rPr sz="2000" b="1">
                <a:solidFill>
                  <a:srgbClr val="FF0000"/>
                </a:solidFill>
                <a:sym typeface="+mn-ea"/>
              </a:rPr>
              <a:t> макро-сегментаці</a:t>
            </a:r>
            <a:r>
              <a:rPr lang="uk-UA" sz="2000" b="1">
                <a:solidFill>
                  <a:srgbClr val="FF0000"/>
                </a:solidFill>
                <a:sym typeface="+mn-ea"/>
              </a:rPr>
              <a:t>я</a:t>
            </a:r>
            <a:endParaRPr sz="2000" b="1">
              <a:solidFill>
                <a:schemeClr val="tx1"/>
              </a:solidFill>
              <a:sym typeface="+mn-ea"/>
            </a:endParaRPr>
          </a:p>
          <a:p>
            <a:pPr marL="114300" indent="0" algn="just">
              <a:buNone/>
            </a:pPr>
            <a:r>
              <a:rPr lang="uk-UA" sz="2000" b="1">
                <a:solidFill>
                  <a:schemeClr val="tx1"/>
                </a:solidFill>
                <a:sym typeface="+mn-ea"/>
              </a:rPr>
              <a:t>Враховується</a:t>
            </a:r>
            <a:r>
              <a:rPr sz="2000" b="1">
                <a:solidFill>
                  <a:schemeClr val="tx1"/>
                </a:solidFill>
                <a:sym typeface="+mn-ea"/>
              </a:rPr>
              <a:t>: </a:t>
            </a:r>
            <a:endParaRPr sz="2000" b="1">
              <a:solidFill>
                <a:schemeClr val="tx1"/>
              </a:solidFill>
              <a:sym typeface="+mn-ea"/>
            </a:endParaRPr>
          </a:p>
          <a:p>
            <a:pPr marL="114300" indent="0" algn="just">
              <a:buNone/>
            </a:pPr>
            <a:r>
              <a:rPr sz="2000" b="1">
                <a:solidFill>
                  <a:schemeClr val="tx1"/>
                </a:solidFill>
                <a:sym typeface="+mn-ea"/>
              </a:rPr>
              <a:t>функці</a:t>
            </a:r>
            <a:r>
              <a:rPr lang="uk-UA" sz="2000" b="1">
                <a:solidFill>
                  <a:schemeClr val="tx1"/>
                </a:solidFill>
                <a:sym typeface="+mn-ea"/>
              </a:rPr>
              <a:t>я </a:t>
            </a:r>
            <a:r>
              <a:rPr sz="2000" b="1">
                <a:solidFill>
                  <a:schemeClr val="tx1"/>
                </a:solidFill>
                <a:sym typeface="+mn-ea"/>
              </a:rPr>
              <a:t>потреб – «що» задовільняється</a:t>
            </a:r>
            <a:r>
              <a:rPr lang="uk-UA" sz="2000" b="1">
                <a:solidFill>
                  <a:schemeClr val="tx1"/>
                </a:solidFill>
                <a:sym typeface="+mn-ea"/>
              </a:rPr>
              <a:t>. </a:t>
            </a:r>
            <a:r>
              <a:rPr sz="2000" b="1">
                <a:solidFill>
                  <a:schemeClr val="tx1"/>
                </a:solidFill>
                <a:sym typeface="+mn-ea"/>
              </a:rPr>
              <a:t>Це відповідь на питання:</a:t>
            </a:r>
            <a:r>
              <a:rPr lang="uk-UA" sz="2000" b="1">
                <a:solidFill>
                  <a:schemeClr val="tx1"/>
                </a:solidFill>
                <a:sym typeface="+mn-ea"/>
              </a:rPr>
              <a:t> </a:t>
            </a:r>
            <a:r>
              <a:rPr sz="2000" b="1">
                <a:solidFill>
                  <a:schemeClr val="tx1"/>
                </a:solidFill>
                <a:sym typeface="+mn-ea"/>
              </a:rPr>
              <a:t>«Навіщо споживачі обрали певну територію, які потреби і бажання споживачі сподіваються тим самим задовільнити?»</a:t>
            </a:r>
            <a:r>
              <a:rPr sz="2000" b="1">
                <a:solidFill>
                  <a:schemeClr val="tx1"/>
                </a:solidFill>
                <a:sym typeface="+mn-ea"/>
              </a:rPr>
              <a:t>; </a:t>
            </a:r>
            <a:endParaRPr sz="2000" b="1">
              <a:solidFill>
                <a:schemeClr val="tx1"/>
              </a:solidFill>
              <a:sym typeface="+mn-ea"/>
            </a:endParaRPr>
          </a:p>
          <a:p>
            <a:pPr marL="114300" indent="0" algn="just">
              <a:buNone/>
            </a:pPr>
            <a:r>
              <a:rPr sz="2000" b="1">
                <a:solidFill>
                  <a:schemeClr val="tx1"/>
                </a:solidFill>
                <a:sym typeface="+mn-ea"/>
              </a:rPr>
              <a:t>технології – «як» задовільняються потреби; </a:t>
            </a:r>
            <a:endParaRPr sz="2000" b="1">
              <a:solidFill>
                <a:schemeClr val="tx1"/>
              </a:solidFill>
              <a:sym typeface="+mn-ea"/>
            </a:endParaRPr>
          </a:p>
          <a:p>
            <a:pPr marL="114300" indent="0" algn="just">
              <a:buNone/>
            </a:pPr>
            <a:r>
              <a:rPr sz="2000" b="1">
                <a:solidFill>
                  <a:schemeClr val="tx1"/>
                </a:solidFill>
                <a:sym typeface="+mn-ea"/>
              </a:rPr>
              <a:t>групи споживачів – «хто» отримує задоволення </a:t>
            </a:r>
            <a:endParaRPr sz="2000" b="1">
              <a:solidFill>
                <a:schemeClr val="tx1"/>
              </a:solidFill>
              <a:sym typeface="+mn-ea"/>
            </a:endParaRPr>
          </a:p>
          <a:p>
            <a:pPr marL="114300" indent="0" algn="just">
              <a:buNone/>
            </a:pPr>
            <a:endParaRPr sz="2000" b="1">
              <a:solidFill>
                <a:schemeClr val="tx1"/>
              </a:solidFill>
              <a:sym typeface="+mn-ea"/>
            </a:endParaRPr>
          </a:p>
          <a:p>
            <a:pPr marL="114300" indent="0" algn="just">
              <a:buNone/>
            </a:pPr>
            <a:r>
              <a:rPr lang="uk-UA" sz="2000" b="1">
                <a:solidFill>
                  <a:srgbClr val="FF0000"/>
                </a:solidFill>
                <a:sym typeface="+mn-ea"/>
              </a:rPr>
              <a:t>2) </a:t>
            </a:r>
            <a:r>
              <a:rPr sz="2000" b="1">
                <a:solidFill>
                  <a:srgbClr val="FF0000"/>
                </a:solidFill>
                <a:sym typeface="+mn-ea"/>
              </a:rPr>
              <a:t>мікро-сегментаці</a:t>
            </a:r>
            <a:r>
              <a:rPr lang="uk-UA" sz="2000" b="1">
                <a:solidFill>
                  <a:srgbClr val="FF0000"/>
                </a:solidFill>
                <a:sym typeface="+mn-ea"/>
              </a:rPr>
              <a:t>я</a:t>
            </a:r>
            <a:r>
              <a:rPr lang="uk-UA" sz="2000" b="1">
                <a:solidFill>
                  <a:schemeClr val="tx1"/>
                </a:solidFill>
                <a:sym typeface="+mn-ea"/>
              </a:rPr>
              <a:t> дозволяє чіткіше уявити сегменти, однорідні з точки зору очікуваних переваг товару (послуги), і відмінні від інших сегментів.</a:t>
            </a:r>
            <a:endParaRPr lang="uk-UA" sz="2000" b="1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4945"/>
            <a:ext cx="8229600" cy="541020"/>
          </a:xfrm>
        </p:spPr>
        <p:txBody>
          <a:bodyPr/>
          <a:p>
            <a:r>
              <a:rPr>
                <a:solidFill>
                  <a:srgbClr val="FFC000"/>
                </a:solidFill>
              </a:rPr>
              <a:t> </a:t>
            </a:r>
            <a:r>
              <a:rPr sz="2000" b="1">
                <a:solidFill>
                  <a:schemeClr val="accent2"/>
                </a:solidFill>
                <a:sym typeface="+mn-ea"/>
              </a:rPr>
              <a:t>Позиціонування і диференціація території ОТГ</a:t>
            </a:r>
            <a:endParaRPr sz="2000" b="1">
              <a:solidFill>
                <a:schemeClr val="accent2"/>
              </a:soli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735330"/>
            <a:ext cx="8229600" cy="5390515"/>
          </a:xfrm>
        </p:spPr>
        <p:txBody>
          <a:bodyPr/>
          <a:p>
            <a:pPr marL="114300" algn="just">
              <a:buNone/>
            </a:pPr>
            <a:r>
              <a:rPr sz="2000" b="1"/>
              <a:t> </a:t>
            </a:r>
            <a:r>
              <a:rPr sz="2000" b="1">
                <a:solidFill>
                  <a:schemeClr val="accent2"/>
                </a:solidFill>
              </a:rPr>
              <a:t> Позиціонування – </a:t>
            </a:r>
            <a:r>
              <a:rPr sz="1700" b="1"/>
              <a:t>це розробка і створення іміджу території таким чином, щоб він зайняв у свідомості покупця гідне місце, відмінне</a:t>
            </a:r>
            <a:r>
              <a:rPr lang="uk-UA" sz="1700" b="1"/>
              <a:t> </a:t>
            </a:r>
            <a:r>
              <a:rPr sz="1700" b="1"/>
              <a:t>від становища територій-конкурентів.</a:t>
            </a:r>
            <a:endParaRPr sz="1700" b="1"/>
          </a:p>
          <a:p>
            <a:pPr marL="114300" indent="0" algn="just">
              <a:buNone/>
            </a:pPr>
            <a:endParaRPr sz="1700" b="1"/>
          </a:p>
          <a:p>
            <a:pPr marL="114300" indent="0" algn="just">
              <a:buNone/>
            </a:pPr>
            <a:r>
              <a:rPr sz="2000" b="1">
                <a:solidFill>
                  <a:schemeClr val="accent2"/>
                </a:solidFill>
              </a:rPr>
              <a:t>Диференціація</a:t>
            </a:r>
            <a:r>
              <a:rPr sz="1700" b="1"/>
              <a:t> – це концепція, що описує різноманітність пропозиції товарів і послуг, пропонованих споживачу.</a:t>
            </a:r>
            <a:endParaRPr sz="17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ym typeface="+mn-ea"/>
              </a:rPr>
              <a:t>Умови успішної диференціації в умовах ОТГ :</a:t>
            </a:r>
            <a:r>
              <a:rPr lang="uk-UA" sz="2000" smtClean="0">
                <a:sym typeface="+mn-ea"/>
              </a:rPr>
              <a:t>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</a:t>
            </a:r>
            <a:r>
              <a:rPr lang="uk-UA" sz="1800" smtClean="0"/>
              <a:t> найлегший спосіб «проникнути в свідомість людини» – бути першим. «Краще бути першим, ніж бути кращим» – в позиціонуванні ця ідея поки залишається основоположною;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на диференціацію першими відгукуються особистості, які з легкістю міняють свої переваги (щоб вселити людям нову ідею, необхідно витіснити стару);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диференціатори повинні представляти «цінність» для споживача;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краще, якщо диференціатори будуть унікальні, єдині у своєму роді;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диференціатори повинні бути зрозумілі для споживача, потрібна спеціальна взаємодія зі споживачем з метою донести, пояснити диференціатори;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диференціатори повинні бути в достатній мірі помітні для споживача, слід інформувати споживачів для підвищення ступеня популярності диференціатора;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диференціатори повинні бути такими, щоб їх можна було захистити  від наслідування з боку конкурентів</a:t>
            </a: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br>
              <a:rPr lang="uk-UA" sz="2000" smtClean="0"/>
            </a:br>
            <a:r>
              <a:rPr lang="uk-UA" sz="2000" smtClean="0"/>
              <a:t>Д</a:t>
            </a:r>
            <a:r>
              <a:rPr lang="uk-UA" sz="2000" smtClean="0">
                <a:sym typeface="+mn-ea"/>
              </a:rPr>
              <a:t>иференціація території у територіальному маркетингу </a:t>
            </a:r>
            <a:br>
              <a:rPr lang="uk-UA" sz="2000" smtClean="0"/>
            </a:br>
            <a:r>
              <a:rPr lang="uk-UA" sz="2000" smtClean="0">
                <a:sym typeface="+mn-ea"/>
              </a:rPr>
              <a:t>.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 диференціація першого роду (серед різних територій) – диференціація території ОТГ у порівнянні з іншими територіями-конкурентами (можливим місцем проживання і/або здійснення діяльності);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 диференціація другого роду (серед різних споживачів) – диференціація території ОТГ для різних груп споживачів її благ і послуг, тобто територіального продукту.</a:t>
            </a:r>
            <a:endParaRPr lang="uk-UA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/>
              <a:t>Основи ефективності для брендингу територій.</a:t>
            </a:r>
            <a:r>
              <a:rPr lang="uk-UA" sz="2000" smtClean="0">
                <a:sym typeface="+mn-ea"/>
              </a:rPr>
              <a:t>.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Брендинг територій ОТГ починається з аналізу. Після його проведення, коли відмінні риси територіального продукту визначені,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мотиви, очікування і побоювання цільових аудиторії зрозумілі, можна приступати до етапу формування гіпотез позиціонування.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Коли гіпотези сформульовані (їх звичайно буває до трьох-чотирьох), вони повинні пройти стадію експертної оцінки, яка ведеться за чотирма критеріями: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«Релевантність продукту» – наскільки сформульована гіпотеза позиціонування відповідає ОТГ, наскільки відображає характерні риси саме цього місця на карті.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«Релевантність цільової аудиторії» – образ, який формуватиметься для ОТГ, повинен бути близьким і зрозумілим для тих, хто в ньому живе, і тим, кого збираються залучити.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«Унікальність» – позиціонування території повинно містити в собі унікальні характеристики, здатні виділити її на фоні інших територій, з якими доводиться боротися за інтерес цільової аудиторії, будьто туристи або інвестори.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«Енергійність» – позиціонування повинно мати потенціал для подальшого розвитку території ОТГ і для того, щоб еволюціонувати відповідно до мінливих ситуацій та уподобань цільових аудиторій.</a:t>
            </a: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/>
              <a:t>Стратегії маркетингу територій ОТГ</a:t>
            </a:r>
            <a:r>
              <a:rPr lang="uk-UA" sz="2000" smtClean="0">
                <a:sym typeface="+mn-ea"/>
              </a:rPr>
              <a:t>.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167765"/>
            <a:ext cx="8569325" cy="550989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Стратегія маркетингу іміджу. Її основна мета – створення, розвиток і поширення, забезпечення суспільного визнання позитивного образу території ОТГ. У порівнянні з іншими напрямами ця стратегія є відносно недорогою. Рівень витрат, так само, як і ефективність стратегії в цілому, залежать від вже сформованого іміджу і дійсного стану справ в ОТГ.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Стратегія маркетингу привабливості. В основному це заходи, спрямовані на підвищення привабливості даної території ОТГ для людини, її гуманізацію. Більшість територій не відмовилися б від розвитку особливих рис, що гарантують конкурентні переваги в суперництві територій. Для туристів це найчастіше – історико-архітектурні об’єкти.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Стратегія маркетингу інфраструктури. Безумовно, що ні масштабна діяльність по формуванню іміджу території ОТГ, ні насичення її особливими об’єктами тяжіння, включаючи екзотичні, не замінить планомірної роботи із забезпечення ефективного функціонування і розвитку територій ОТГ в цілому. Для маркетингу найголовніше, що забезпечує успіх території, – це ступінь цивілізованості ринкових відносин на цій території.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Стратегія маркетингу населення, персоналу спрямована на вирішення проблем в сфері зайнятості, забезпечення робочою силою, створення нових робочих місць.</a:t>
            </a: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ru-RU"/>
              <a:t>План</a:t>
            </a:r>
            <a:endParaRPr lang="uk-UA" altLang="ru-RU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algn="just"/>
            <a:r>
              <a:rPr lang="ru-RU" altLang="en-US" sz="2300"/>
              <a:t>1. Соціально-економічна сутність територіального маркетингу та розробка елементів його </a:t>
            </a:r>
            <a:r>
              <a:rPr lang="uk-UA" altLang="en-US" sz="2300"/>
              <a:t>к</a:t>
            </a:r>
            <a:r>
              <a:rPr lang="ru-RU" altLang="en-US" sz="2300"/>
              <a:t>омплексу 4.2. </a:t>
            </a:r>
            <a:endParaRPr lang="ru-RU" altLang="en-US" sz="2300"/>
          </a:p>
          <a:p>
            <a:pPr algn="just"/>
            <a:endParaRPr lang="uk-UA" altLang="ru-RU" sz="2300"/>
          </a:p>
          <a:p>
            <a:pPr algn="just"/>
            <a:r>
              <a:rPr lang="uk-UA" altLang="ru-RU" sz="2300"/>
              <a:t>2. </a:t>
            </a:r>
            <a:r>
              <a:rPr lang="ru-RU" altLang="en-US" sz="2300"/>
              <a:t>Основні елементи, практика використання маркетингового</a:t>
            </a:r>
            <a:r>
              <a:rPr lang="uk-UA" altLang="ru-RU" sz="2300"/>
              <a:t> </a:t>
            </a:r>
            <a:r>
              <a:rPr lang="ru-RU" altLang="en-US" sz="2300"/>
              <a:t>механізму об’єднаними </a:t>
            </a:r>
            <a:r>
              <a:rPr lang="uk-UA" altLang="ru-RU" sz="2300"/>
              <a:t>т</a:t>
            </a:r>
            <a:r>
              <a:rPr lang="ru-RU" altLang="en-US" sz="2300"/>
              <a:t>ериторіальними громадами та його</a:t>
            </a:r>
            <a:r>
              <a:rPr lang="uk-UA" altLang="ru-RU" sz="2300"/>
              <a:t> </a:t>
            </a:r>
            <a:r>
              <a:rPr lang="ru-RU" altLang="en-US" sz="2300"/>
              <a:t>інформаційне забезпечення </a:t>
            </a:r>
            <a:endParaRPr lang="ru-RU" altLang="en-US" sz="2300"/>
          </a:p>
          <a:p>
            <a:pPr algn="just"/>
            <a:endParaRPr lang="ru-RU" altLang="en-US" sz="2300"/>
          </a:p>
          <a:p>
            <a:pPr algn="just"/>
            <a:r>
              <a:rPr lang="ru-RU" altLang="en-US" sz="2300"/>
              <a:t>3. Пріоритети, типові положення, алгоритми цільового та стратегічного територіального маркетингу</a:t>
            </a:r>
            <a:endParaRPr lang="ru-RU" altLang="en-US" sz="2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ym typeface="+mn-ea"/>
              </a:rPr>
              <a:t>Маркетингові дослідження в територіальному маркетингу ОТГ.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endParaRPr lang="uk-UA" sz="2000" dirty="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mtClean="0"/>
              <a:t> </a:t>
            </a:r>
            <a:r>
              <a:rPr lang="uk-UA" sz="2600" smtClean="0"/>
              <a:t>Предметом маркетингових досліджень у територіальному маркетингу ОТГ є процес соціально-економічного розвитку суспільства в різних його аспектах і взаємозв’язках. </a:t>
            </a:r>
            <a:endParaRPr lang="uk-UA" sz="26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6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6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0"/>
          <p:cNvSpPr txBox="1">
            <a:spLocks noGrp="1"/>
          </p:cNvSpPr>
          <p:nvPr>
            <p:ph type="title"/>
          </p:nvPr>
        </p:nvSpPr>
        <p:spPr>
          <a:xfrm>
            <a:off x="457200" y="274320"/>
            <a:ext cx="8229600" cy="394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2000">
                <a:solidFill>
                  <a:srgbClr val="FF0000"/>
                </a:solidFill>
                <a:sym typeface="Times New Roman" panose="02020603050405020304"/>
              </a:rPr>
              <a:t>Структура проведення маркетингового дослідження території ОТГ:</a:t>
            </a:r>
            <a:endParaRPr lang="uk-UA" altLang="en-US" sz="2000">
              <a:solidFill>
                <a:srgbClr val="FF0000"/>
              </a:solidFill>
              <a:sym typeface="Times New Roman" panose="02020603050405020304"/>
            </a:endParaRPr>
          </a:p>
        </p:txBody>
      </p:sp>
      <p:sp>
        <p:nvSpPr>
          <p:cNvPr id="447" name="Google Shape;447;p40"/>
          <p:cNvSpPr txBox="1">
            <a:spLocks noGrp="1"/>
          </p:cNvSpPr>
          <p:nvPr>
            <p:ph type="body" idx="1"/>
          </p:nvPr>
        </p:nvSpPr>
        <p:spPr>
          <a:xfrm>
            <a:off x="467995" y="665480"/>
            <a:ext cx="8218170" cy="619315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1500" b="1">
                <a:sym typeface="Times New Roman" panose="02020603050405020304"/>
              </a:rPr>
              <a:t> </a:t>
            </a:r>
            <a:r>
              <a:rPr sz="1800" b="1">
                <a:sym typeface="Times New Roman" panose="02020603050405020304"/>
              </a:rPr>
              <a:t>1. Оцінка стану маркетингового потенціалу території ОТГ:</a:t>
            </a:r>
            <a:endParaRPr sz="1800" b="1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соціально-економічний блок;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промислово-технологічний блок;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еколого-географічний блок.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 b="1">
                <a:sym typeface="Times New Roman" panose="02020603050405020304"/>
              </a:rPr>
              <a:t>2. Конкурентний аналіз, оцінка конкурентоспроможності території ОТГ:</a:t>
            </a:r>
            <a:endParaRPr sz="1800" b="1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інвестиційна привабливість;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якість життя;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рекреаційний потенціал.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 b="1">
                <a:sym typeface="Times New Roman" panose="02020603050405020304"/>
              </a:rPr>
              <a:t>3. SWOT-аналіз:</a:t>
            </a:r>
            <a:endParaRPr sz="1800" b="1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можливості і загрози;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сильні і слабкі сторони;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напрямки реалізації потенціалу.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 b="1">
                <a:sym typeface="Times New Roman" panose="02020603050405020304"/>
              </a:rPr>
              <a:t>4. STEP-аналіз:</a:t>
            </a:r>
            <a:endParaRPr sz="1800" b="1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соціальні параметри розвитку;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технологічний потенціал;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економічний стан;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політика органу місцевого самоврядування ОТГ.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 b="1">
                <a:sym typeface="Times New Roman" panose="02020603050405020304"/>
              </a:rPr>
              <a:t>5. Бенчмаркінг:</a:t>
            </a:r>
            <a:endParaRPr sz="1800" b="1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аналіз досвіду розробки і реалізації маркетингових стратегій в ОТГ;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 аналіз міжнародного досвіду муніципального та територіального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маркетингу.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sz="1800"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732155"/>
            <a:ext cx="8229600" cy="600646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ctr">
              <a:spcBef>
                <a:spcPts val="0"/>
              </a:spcBef>
              <a:buSzPts val="3200"/>
              <a:buNone/>
            </a:pPr>
            <a:r>
              <a:rPr lang="uk-UA" sz="1800" b="1" dirty="0" smtClean="0">
                <a:solidFill>
                  <a:schemeClr val="tx1"/>
                </a:solidFill>
              </a:rPr>
              <a:t>  Маркетинг територій націлений на залучення відвідувачів, розвиток</a:t>
            </a: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1800" b="1" dirty="0" smtClean="0">
                <a:solidFill>
                  <a:schemeClr val="tx1"/>
                </a:solidFill>
              </a:rPr>
              <a:t>виробництв, промисловості, сфери послуг, експорту тощо. </a:t>
            </a: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ctr">
              <a:spcBef>
                <a:spcPts val="0"/>
              </a:spcBef>
              <a:buSzPts val="3200"/>
              <a:buNone/>
            </a:pP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ctr">
              <a:spcBef>
                <a:spcPts val="0"/>
              </a:spcBef>
              <a:buSzPts val="3200"/>
              <a:buNone/>
            </a:pPr>
            <a:r>
              <a:rPr lang="uk-UA" sz="2500" b="1" dirty="0" smtClean="0">
                <a:solidFill>
                  <a:srgbClr val="FF0000"/>
                </a:solidFill>
              </a:rPr>
              <a:t>Напрями напрями маркетингу:</a:t>
            </a:r>
            <a:endParaRPr lang="uk-UA" sz="2500" b="1" dirty="0" smtClean="0">
              <a:solidFill>
                <a:srgbClr val="FF0000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1800" b="1" u="sng" dirty="0" smtClean="0">
                <a:solidFill>
                  <a:srgbClr val="FF0000"/>
                </a:solidFill>
              </a:rPr>
              <a:t>Маркетинг іміджу</a:t>
            </a:r>
            <a:r>
              <a:rPr lang="uk-UA" sz="1800" b="1" dirty="0" smtClean="0">
                <a:solidFill>
                  <a:schemeClr val="tx1"/>
                </a:solidFill>
              </a:rPr>
              <a:t> спрямований на створення, розвиток і поширення позитивного образу територій.</a:t>
            </a: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1800" b="1" u="sng" dirty="0" smtClean="0">
                <a:solidFill>
                  <a:srgbClr val="FF0000"/>
                </a:solidFill>
              </a:rPr>
              <a:t>Маркетинг привабливості</a:t>
            </a:r>
            <a:r>
              <a:rPr lang="uk-UA" sz="1800" b="1" dirty="0" smtClean="0">
                <a:solidFill>
                  <a:schemeClr val="tx1"/>
                </a:solidFill>
              </a:rPr>
              <a:t> має за мету підвищити привабливість певних територій як для жителів, так і для гостей ОТГ.</a:t>
            </a: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1800" b="1" u="sng" dirty="0" smtClean="0">
                <a:solidFill>
                  <a:srgbClr val="FF0000"/>
                </a:solidFill>
              </a:rPr>
              <a:t>Маркетинг інфраструктури.</a:t>
            </a:r>
            <a:r>
              <a:rPr lang="uk-UA" sz="1800" b="1" dirty="0" smtClean="0">
                <a:solidFill>
                  <a:schemeClr val="tx1"/>
                </a:solidFill>
              </a:rPr>
              <a:t> В ОТГ має бути зручно жити, працювати, відпочивати і розвиватися, а для цього потрібно насамперед розвивати інфраструктуру житлових районів, промислових зон, ринкову інфраструктуру.</a:t>
            </a: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1800" b="1" u="sng" dirty="0" smtClean="0">
                <a:solidFill>
                  <a:srgbClr val="FF0000"/>
                </a:solidFill>
              </a:rPr>
              <a:t>Маркетинг населення, персоналу. </a:t>
            </a:r>
            <a:r>
              <a:rPr lang="uk-UA" sz="1800" b="1" dirty="0" smtClean="0">
                <a:solidFill>
                  <a:schemeClr val="tx1"/>
                </a:solidFill>
              </a:rPr>
              <a:t>Території ОТГ, що характеризуються різним станом справ, проблемами і потребами в сфері зайнятості, вибирають різні стратегії маркетингу. Так, території ОТГ з низьким рівнем зайнятості і дешевою робочою силою можуть використовувати це як конкурентну перевагу для залучення в ОТГ промисловців, бізнесменів, підприємців сфери послуг тощо з метою створення нових робочих місць.</a:t>
            </a:r>
            <a:endParaRPr lang="uk-UA" sz="1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7995" y="330835"/>
            <a:ext cx="8507095" cy="1356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sz="2000" smtClean="0">
                <a:solidFill>
                  <a:schemeClr val="dk1"/>
                </a:solidFill>
                <a:sym typeface="Arial" panose="020B0604020202020204"/>
              </a:rPr>
              <a:t>Комплексна оцінка конкурентоспроможності ОТГ</a:t>
            </a:r>
            <a:endParaRPr sz="2000" smtClean="0">
              <a:solidFill>
                <a:schemeClr val="dk1"/>
              </a:solidFill>
              <a:sym typeface="Arial" panose="020B06040202020202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1569720"/>
            <a:ext cx="8229600" cy="510984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Конкурентоспроможність ОТГ – </a:t>
            </a:r>
            <a:r>
              <a:rPr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це її роль і місце в економічному просторі України, тобто становище ОТГ, регіону та його</a:t>
            </a:r>
            <a:r>
              <a:rPr lang="en-US"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окремих товаровиробників на внутрішньому і зовнішньому ринках, що відображається через показники (індикатори), які характеризують поточний стан і динаміку цього становища.</a:t>
            </a:r>
            <a:endParaRPr sz="2000" b="0" i="0" u="none" smtClean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2000" b="0" i="0" u="none" smtClean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Конкурентоспроможність обумовлюється здатністю ОТГ та</a:t>
            </a:r>
            <a:r>
              <a:rPr lang="en-US"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регіону</a:t>
            </a:r>
            <a:r>
              <a:rPr lang="en-US"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^</a:t>
            </a:r>
            <a:endParaRPr lang="en-US" sz="2000" b="0" i="0" u="none" smtClean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виробляти товари і послуги, що відповідають вимогам</a:t>
            </a:r>
            <a:r>
              <a:rPr lang="en-US"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внутрішніх і світових ринків; </a:t>
            </a:r>
            <a:endParaRPr sz="2000" b="0" i="0" u="none" smtClean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2000" b="0" i="0" u="none" smtClean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забезпечити високий рівень життя</a:t>
            </a:r>
            <a:r>
              <a:rPr lang="en-US"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населення </a:t>
            </a:r>
            <a:endParaRPr sz="2000" b="0" i="0" u="none" smtClean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2000" b="0" i="0" u="none" smtClean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uk-UA"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забезпечити </a:t>
            </a:r>
            <a:r>
              <a:rPr sz="2000" b="0" i="0" u="none" smtClean="0">
                <a:solidFill>
                  <a:schemeClr val="tx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можливість реалізувати наявний у регіоні економічний потенціал.</a:t>
            </a:r>
            <a:endParaRPr sz="2000" b="0" i="0" u="none" smtClean="0">
              <a:solidFill>
                <a:schemeClr val="tx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763905"/>
          </a:xfrm>
        </p:spPr>
        <p:txBody>
          <a:bodyPr/>
          <a:p>
            <a:r>
              <a:rPr sz="2000" b="1">
                <a:solidFill>
                  <a:srgbClr val="FF0000"/>
                </a:solidFill>
                <a:sym typeface="+mn-ea"/>
              </a:rPr>
              <a:t></a:t>
            </a:r>
            <a:r>
              <a:rPr sz="2000" b="1">
                <a:sym typeface="+mn-ea"/>
              </a:rPr>
              <a:t>Методичні підходи до оцінки рівня соціально-економічного розвитку ОТГ:</a:t>
            </a:r>
            <a:br>
              <a:rPr sz="2000" b="1">
                <a:sym typeface="+mn-ea"/>
              </a:rPr>
            </a:br>
            <a:endParaRPr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1038860"/>
            <a:ext cx="8229600" cy="5541645"/>
          </a:xfrm>
        </p:spPr>
        <p:txBody>
          <a:bodyPr/>
          <a:p>
            <a:pPr marL="114300" indent="0" algn="just">
              <a:buNone/>
            </a:pPr>
            <a:r>
              <a:rPr lang="ru-RU" altLang="en-US" sz="1500" b="1"/>
              <a:t></a:t>
            </a:r>
            <a:r>
              <a:rPr sz="1500" b="1"/>
              <a:t> кількісні методи оцінки на основі макроекономічних показників</a:t>
            </a:r>
            <a:r>
              <a:rPr lang="uk-UA" sz="1500" b="1"/>
              <a:t> </a:t>
            </a:r>
            <a:r>
              <a:rPr sz="1500" b="1"/>
              <a:t>для аналізу тенденцій соціально-економічного розвитку ОТГ;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 рейтингові оцінки для аналізу інвестиційної привабливості ОТГ;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 оцінки ефективності використання елементів </a:t>
            </a:r>
            <a:r>
              <a:rPr lang="uk-UA" sz="1500" b="1"/>
              <a:t>с</a:t>
            </a:r>
            <a:r>
              <a:rPr sz="1500" b="1"/>
              <a:t>оціально-економічного потенціалу для аналізу конкурентних переваг ОТГ.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Кожна з цих груп методик оцінки має свої різновиди.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lang="uk-UA" sz="1500" b="1"/>
              <a:t>Г</a:t>
            </a:r>
            <a:r>
              <a:rPr sz="1500" b="1"/>
              <a:t>руп</a:t>
            </a:r>
            <a:r>
              <a:rPr lang="uk-UA" sz="1500" b="1"/>
              <a:t>а</a:t>
            </a:r>
            <a:r>
              <a:rPr sz="1500" b="1"/>
              <a:t> структурних методів оцінки рівня соціально-економічного розвитку ОТГ у складі регіонів </a:t>
            </a:r>
            <a:r>
              <a:rPr lang="uk-UA" sz="1500" b="1"/>
              <a:t>:</a:t>
            </a:r>
            <a:endParaRPr lang="uk-UA" sz="1500" b="1"/>
          </a:p>
          <a:p>
            <a:pPr marL="114300" indent="0" algn="just">
              <a:buNone/>
            </a:pPr>
            <a:r>
              <a:rPr lang="uk-UA" sz="1500" b="1"/>
              <a:t> </a:t>
            </a:r>
            <a:r>
              <a:rPr sz="1500" b="1"/>
              <a:t> методика на</a:t>
            </a:r>
            <a:r>
              <a:rPr lang="uk-UA" sz="1500" b="1"/>
              <a:t> </a:t>
            </a:r>
            <a:r>
              <a:rPr sz="1500" b="1"/>
              <a:t>основі трьох показників, які оцінюють промисловий та фінансо-</a:t>
            </a:r>
            <a:endParaRPr sz="1500" b="1"/>
          </a:p>
          <a:p>
            <a:pPr marL="114300" indent="0" algn="just">
              <a:buNone/>
            </a:pPr>
            <a:r>
              <a:rPr sz="1500" b="1"/>
              <a:t>вий розвиток; сільськогосподарський потенціал; рівень життя і</a:t>
            </a:r>
            <a:endParaRPr sz="1500" b="1"/>
          </a:p>
          <a:p>
            <a:pPr marL="114300" indent="0" algn="just">
              <a:buNone/>
            </a:pPr>
            <a:r>
              <a:rPr sz="1500" b="1"/>
              <a:t>соціальної сфери.</a:t>
            </a:r>
            <a:endParaRPr sz="15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303530"/>
            <a:ext cx="8229600" cy="5822315"/>
          </a:xfrm>
        </p:spPr>
        <p:txBody>
          <a:bodyPr/>
          <a:p>
            <a:pPr marL="114300" indent="0" algn="ctr">
              <a:buNone/>
            </a:pPr>
            <a:r>
              <a:rPr lang="ru-RU" altLang="en-US" sz="2000" b="1">
                <a:solidFill>
                  <a:srgbClr val="FF0000"/>
                </a:solidFill>
              </a:rPr>
              <a:t>Просування території: брендинг території і робота з репутацією</a:t>
            </a:r>
            <a:endParaRPr lang="ru-RU" altLang="en-US" sz="20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r>
              <a:rPr lang="ru-RU" altLang="en-US" sz="1800" b="1">
                <a:solidFill>
                  <a:schemeClr val="accent2"/>
                </a:solidFill>
              </a:rPr>
              <a:t>Бренд території ОТГ – </a:t>
            </a:r>
            <a:r>
              <a:rPr lang="ru-RU" altLang="en-US" sz="1800" b="1">
                <a:solidFill>
                  <a:schemeClr val="tx1"/>
                </a:solidFill>
              </a:rPr>
              <a:t>це сукупність широко відомих життєвих</a:t>
            </a:r>
            <a:r>
              <a:rPr lang="uk-UA" altLang="ru-RU" sz="1800" b="1">
                <a:solidFill>
                  <a:schemeClr val="tx1"/>
                </a:solidFill>
              </a:rPr>
              <a:t> </a:t>
            </a:r>
            <a:r>
              <a:rPr lang="ru-RU" altLang="en-US" sz="1800" b="1">
                <a:solidFill>
                  <a:schemeClr val="tx1"/>
                </a:solidFill>
              </a:rPr>
              <a:t>цінностей, що відображають своєрідність, </a:t>
            </a:r>
            <a:r>
              <a:rPr lang="uk-UA" altLang="ru-RU" sz="1800" b="1">
                <a:solidFill>
                  <a:schemeClr val="tx1"/>
                </a:solidFill>
              </a:rPr>
              <a:t>н</a:t>
            </a:r>
            <a:r>
              <a:rPr lang="ru-RU" altLang="en-US" sz="1800" b="1">
                <a:solidFill>
                  <a:schemeClr val="tx1"/>
                </a:solidFill>
              </a:rPr>
              <a:t>еповторні оригінальні споживчі характеристики даної території і громади, які</a:t>
            </a:r>
            <a:r>
              <a:rPr lang="uk-UA" altLang="ru-RU" sz="1800" b="1">
                <a:solidFill>
                  <a:schemeClr val="tx1"/>
                </a:solidFill>
              </a:rPr>
              <a:t> </a:t>
            </a:r>
            <a:r>
              <a:rPr lang="ru-RU" altLang="en-US" sz="1800" b="1">
                <a:solidFill>
                  <a:schemeClr val="tx1"/>
                </a:solidFill>
              </a:rPr>
              <a:t>отримали громадське визнання і користуються стабільним</a:t>
            </a:r>
            <a:r>
              <a:rPr lang="uk-UA" altLang="ru-RU" sz="1800" b="1">
                <a:solidFill>
                  <a:schemeClr val="tx1"/>
                </a:solidFill>
              </a:rPr>
              <a:t> </a:t>
            </a:r>
            <a:r>
              <a:rPr lang="ru-RU" altLang="en-US" sz="1800" b="1">
                <a:solidFill>
                  <a:schemeClr val="tx1"/>
                </a:solidFill>
              </a:rPr>
              <a:t>попитом споживачів даної території.</a:t>
            </a:r>
            <a:endParaRPr lang="ru-RU" altLang="en-US" sz="1800" b="1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altLang="en-US" sz="1800" b="1">
                <a:solidFill>
                  <a:schemeClr val="accent2"/>
                </a:solidFill>
              </a:rPr>
              <a:t>Брендинг території ОТГ – </a:t>
            </a:r>
            <a:r>
              <a:rPr lang="ru-RU" altLang="en-US" sz="1800" b="1">
                <a:solidFill>
                  <a:schemeClr val="tx1"/>
                </a:solidFill>
              </a:rPr>
              <a:t>це процес формування й управління брен-дом; він включає в себе його створення, посилення, просування, онов-лення, можливе репозиціонування, ребрендинг. Брендинг території ОТГпередбачає використання технологій формування особливого її образу іставлення до неї цільової аудиторії.</a:t>
            </a:r>
            <a:endParaRPr lang="ru-RU" altLang="en-US" sz="1800" b="1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altLang="en-US" sz="1800" b="1">
                <a:solidFill>
                  <a:schemeClr val="accent2"/>
                </a:solidFill>
              </a:rPr>
              <a:t>Репутація ОТГ </a:t>
            </a:r>
            <a:r>
              <a:rPr lang="ru-RU" altLang="en-US" sz="1800" b="1">
                <a:solidFill>
                  <a:schemeClr val="tx1"/>
                </a:solidFill>
              </a:rPr>
              <a:t>представляється як динамічна характеристика життя і</a:t>
            </a:r>
            <a:endParaRPr lang="ru-RU" altLang="en-US" sz="1800" b="1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altLang="en-US" sz="1800" b="1">
                <a:solidFill>
                  <a:schemeClr val="tx1"/>
                </a:solidFill>
              </a:rPr>
              <a:t>діяльності території, що формується протягом досить тривалого періоду</a:t>
            </a:r>
            <a:r>
              <a:rPr lang="uk-UA" altLang="ru-RU" sz="1800" b="1">
                <a:solidFill>
                  <a:schemeClr val="tx1"/>
                </a:solidFill>
              </a:rPr>
              <a:t> </a:t>
            </a:r>
            <a:r>
              <a:rPr lang="ru-RU" altLang="en-US" sz="1800" b="1">
                <a:solidFill>
                  <a:schemeClr val="tx1"/>
                </a:solidFill>
              </a:rPr>
              <a:t>часу з сукупності достовірної інформації про неї; це ціннісні переконання,</a:t>
            </a:r>
            <a:r>
              <a:rPr lang="uk-UA" altLang="ru-RU" sz="1800" b="1">
                <a:solidFill>
                  <a:schemeClr val="tx1"/>
                </a:solidFill>
              </a:rPr>
              <a:t> </a:t>
            </a:r>
            <a:r>
              <a:rPr lang="ru-RU" altLang="en-US" sz="1800" b="1">
                <a:solidFill>
                  <a:schemeClr val="tx1"/>
                </a:solidFill>
              </a:rPr>
              <a:t>думка про території ОТГ, що склалися у людей на основі отриманої інформації про неї, особистого досвіду взаємодії (наприклад, комфортність проживання, безпека, соціальна захищеність, ступінь сприятливості умов для</a:t>
            </a:r>
            <a:r>
              <a:rPr lang="uk-UA" altLang="ru-RU" sz="1800" b="1">
                <a:solidFill>
                  <a:schemeClr val="tx1"/>
                </a:solidFill>
              </a:rPr>
              <a:t> </a:t>
            </a:r>
            <a:r>
              <a:rPr lang="ru-RU" altLang="en-US" sz="1800" b="1">
                <a:solidFill>
                  <a:schemeClr val="tx1"/>
                </a:solidFill>
              </a:rPr>
              <a:t>ведення бізнесу, авторитет влади та ін.)</a:t>
            </a:r>
            <a:endParaRPr lang="ru-RU" altLang="en-US" sz="1800" b="1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endParaRPr lang="ru-RU" altLang="en-US" sz="18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sz="3000" b="1">
                <a:solidFill>
                  <a:srgbClr val="FF0000"/>
                </a:solidFill>
                <a:sym typeface="+mn-ea"/>
              </a:rPr>
              <a:t>Репутація території ОТГ тісно пов’язана з її іміджем</a:t>
            </a:r>
            <a:endParaRPr lang="ru-RU" altLang="en-US" sz="3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sz="1500" b="1"/>
              <a:t>Репутація може бути зіпсована високим рівнем ризиків (загроз), з якими</a:t>
            </a:r>
            <a:r>
              <a:rPr lang="uk-UA" sz="1500" b="1"/>
              <a:t> </a:t>
            </a:r>
            <a:r>
              <a:rPr sz="1500" b="1"/>
              <a:t>стикається або може зіткнутися потенційний споживач при придбанні та</a:t>
            </a:r>
            <a:r>
              <a:rPr lang="uk-UA" sz="1500" b="1"/>
              <a:t> </a:t>
            </a:r>
            <a:r>
              <a:rPr sz="1500" b="1"/>
              <a:t>використанні ресурсів території.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lang="uk-UA" sz="1800" b="1">
                <a:solidFill>
                  <a:srgbClr val="FF0000"/>
                </a:solidFill>
              </a:rPr>
              <a:t>Види ризиків:</a:t>
            </a:r>
            <a:endParaRPr lang="uk-UA" sz="18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endParaRPr lang="uk-UA" sz="18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r>
              <a:rPr lang="uk-UA" sz="1800" b="1">
                <a:solidFill>
                  <a:srgbClr val="FF0000"/>
                </a:solidFill>
              </a:rPr>
              <a:t>Функціональний ризик</a:t>
            </a:r>
            <a:r>
              <a:rPr lang="uk-UA" sz="1800" b="1"/>
              <a:t> пов’язаний з тим, що територія може не виправдати очікувань споживача за якістю і не принести очікуваних вигод.</a:t>
            </a:r>
            <a:endParaRPr lang="uk-UA" sz="1800" b="1"/>
          </a:p>
          <a:p>
            <a:pPr marL="114300" indent="0" algn="just">
              <a:buNone/>
            </a:pPr>
            <a:endParaRPr lang="uk-UA" sz="1800" b="1"/>
          </a:p>
          <a:p>
            <a:pPr marL="114300" indent="0" algn="just">
              <a:buNone/>
            </a:pPr>
            <a:r>
              <a:rPr lang="uk-UA" sz="1800" b="1">
                <a:solidFill>
                  <a:srgbClr val="FF0000"/>
                </a:solidFill>
              </a:rPr>
              <a:t>Фізичний ризик </a:t>
            </a:r>
            <a:r>
              <a:rPr lang="uk-UA" sz="1800" b="1"/>
              <a:t>стосується можливості нанесення матеріальної шкоди споживачеві, загрози його життю, здоров’ю, майну.</a:t>
            </a:r>
            <a:endParaRPr lang="uk-UA" sz="1800" b="1"/>
          </a:p>
          <a:p>
            <a:pPr marL="114300" indent="0" algn="just">
              <a:buNone/>
            </a:pPr>
            <a:endParaRPr lang="uk-UA" sz="1800" b="1"/>
          </a:p>
          <a:p>
            <a:pPr marL="114300" indent="0" algn="just">
              <a:buNone/>
            </a:pPr>
            <a:r>
              <a:rPr lang="uk-UA" sz="1800" b="1">
                <a:solidFill>
                  <a:srgbClr val="FF0000"/>
                </a:solidFill>
              </a:rPr>
              <a:t>Ризик невиправданих витрат часу, ресурсів або зусиль</a:t>
            </a:r>
            <a:r>
              <a:rPr lang="uk-UA" sz="1800" b="1"/>
              <a:t> існує, коли втрати часу, ресурсів або сил, пов’язаних зі споживанням території, непропорційно великі.</a:t>
            </a:r>
            <a:endParaRPr lang="uk-UA" sz="18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10579</Words>
  <Application>WPS Presentation</Application>
  <PresentationFormat>Экран (4:3)</PresentationFormat>
  <Paragraphs>177</Paragraphs>
  <Slides>16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Arial</vt:lpstr>
      <vt:lpstr>SimSun</vt:lpstr>
      <vt:lpstr>Wingdings</vt:lpstr>
      <vt:lpstr>Arial</vt:lpstr>
      <vt:lpstr>Times New Roman</vt:lpstr>
      <vt:lpstr>Microsoft YaHei</vt:lpstr>
      <vt:lpstr>Arial Unicode MS</vt:lpstr>
      <vt:lpstr>Оформление по умолчанию</vt:lpstr>
      <vt:lpstr> Тема 5 ТЕРИТОРІАЛЬНИЙ МАРКЕТИНГ В УМОВАХ ОБ’ЄДНАНОЇ  ТЕРИТОРІАЛЬНОЇ ГРОМАДИ Частина 1</vt:lpstr>
      <vt:lpstr>План</vt:lpstr>
      <vt:lpstr>Суб’єкти маркетингу – це виробники продукту (товарів, послуг), споживачі і посередники. </vt:lpstr>
      <vt:lpstr>Маркетинг території ОТГ</vt:lpstr>
      <vt:lpstr>PowerPoint 演示文稿</vt:lpstr>
      <vt:lpstr>Найважливішим аспектом розроблення і реалізації концепції маркетингу ОТГ є усвідомлена орієнтація діяльності всіх орга-нів територіального управління на зовнішнє середовище.</vt:lpstr>
      <vt:lpstr>Функції територіального маркетингу ОТГ</vt:lpstr>
      <vt:lpstr>PowerPoint 演示文稿</vt:lpstr>
      <vt:lpstr>Територіальний продукт. </vt:lpstr>
      <vt:lpstr> «Ціна» територіального продукту ОТГ. </vt:lpstr>
      <vt:lpstr> Місце розташування територіального продукту</vt:lpstr>
      <vt:lpstr> Просування продукту</vt:lpstr>
      <vt:lpstr>Маркетингове середовище території ОТГ – це сукупність умов, сил, суб’єктів, які впливають на функціонування і розвиток території. </vt:lpstr>
      <vt:lpstr>Складові внутрішнього маркетингового середовища території ОТГ.. </vt:lpstr>
      <vt:lpstr>Складові внутрішнього маркетингового середовища території ОТГ.. </vt:lpstr>
      <vt:lpstr>Складові внутрішнього маркетингового середовища території ОТГ..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  КОНЦЕПЦІЯ УПРАВЛІННЯ ЕФЕКТИВНІСТЮ БІЗНЕСУ   </dc:title>
  <dc:creator/>
  <cp:lastModifiedBy>Богдан</cp:lastModifiedBy>
  <cp:revision>95</cp:revision>
  <dcterms:created xsi:type="dcterms:W3CDTF">2022-09-08T04:56:00Z</dcterms:created>
  <dcterms:modified xsi:type="dcterms:W3CDTF">2023-04-26T10:50:51Z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2584F993533A43C48212DD9723BA36E2</vt:lpwstr>
  </property>
  <property fmtid="{D5CDD505-2E9C-101B-9397-08002B2CF9AE}" pid="3" name="KSOProductBuildVer">
    <vt:lpwstr>1049-11.2.0.11516</vt:lpwstr>
  </property>
</Properties>
</file>