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2" r:id="rId3"/>
    <p:sldId id="293" r:id="rId4"/>
    <p:sldId id="294" r:id="rId5"/>
    <p:sldId id="295" r:id="rId6"/>
    <p:sldId id="296" r:id="rId7"/>
    <p:sldId id="313" r:id="rId8"/>
    <p:sldId id="297" r:id="rId9"/>
    <p:sldId id="298" r:id="rId10"/>
    <p:sldId id="299" r:id="rId11"/>
    <p:sldId id="300" r:id="rId12"/>
    <p:sldId id="302" r:id="rId13"/>
    <p:sldId id="301" r:id="rId14"/>
    <p:sldId id="303" r:id="rId15"/>
    <p:sldId id="304" r:id="rId16"/>
    <p:sldId id="305" r:id="rId17"/>
    <p:sldId id="306" r:id="rId18"/>
    <p:sldId id="307" r:id="rId19"/>
    <p:sldId id="308" r:id="rId20"/>
    <p:sldId id="309" r:id="rId21"/>
    <p:sldId id="310"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14" r:id="rId37"/>
    <p:sldId id="365" r:id="rId38"/>
    <p:sldId id="357" r:id="rId39"/>
    <p:sldId id="358" r:id="rId40"/>
    <p:sldId id="359" r:id="rId41"/>
    <p:sldId id="360" r:id="rId42"/>
    <p:sldId id="361" r:id="rId43"/>
    <p:sldId id="362" r:id="rId44"/>
    <p:sldId id="363" r:id="rId45"/>
    <p:sldId id="364" r:id="rId46"/>
    <p:sldId id="366" r:id="rId47"/>
    <p:sldId id="367" r:id="rId48"/>
    <p:sldId id="368" r:id="rId49"/>
    <p:sldId id="369" r:id="rId50"/>
    <p:sldId id="370" r:id="rId51"/>
    <p:sldId id="317" r:id="rId52"/>
    <p:sldId id="318" r:id="rId53"/>
    <p:sldId id="319" r:id="rId54"/>
    <p:sldId id="320" r:id="rId55"/>
    <p:sldId id="321"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93" r:id="rId70"/>
    <p:sldId id="394" r:id="rId71"/>
    <p:sldId id="395" r:id="rId72"/>
    <p:sldId id="292" r:id="rId7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7" autoAdjust="0"/>
    <p:restoredTop sz="94660"/>
  </p:normalViewPr>
  <p:slideViewPr>
    <p:cSldViewPr snapToGrid="0">
      <p:cViewPr varScale="1">
        <p:scale>
          <a:sx n="78" d="100"/>
          <a:sy n="78" d="100"/>
        </p:scale>
        <p:origin x="9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44D370DA-F0EA-474A-B243-6F889A0B15F5}" type="datetimeFigureOut">
              <a:rPr lang="ru-RU" smtClean="0"/>
              <a:t>03.03.2020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249217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D370DA-F0EA-474A-B243-6F889A0B15F5}" type="datetimeFigureOut">
              <a:rPr lang="ru-RU" smtClean="0"/>
              <a:t>03.03.2020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171470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D370DA-F0EA-474A-B243-6F889A0B15F5}" type="datetimeFigureOut">
              <a:rPr lang="ru-RU" smtClean="0"/>
              <a:t>03.03.2020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125770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D370DA-F0EA-474A-B243-6F889A0B15F5}" type="datetimeFigureOut">
              <a:rPr lang="ru-RU" smtClean="0"/>
              <a:t>03.03.2020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66C4D-B92B-4F0A-B8D2-A63658870939}" type="slidenum">
              <a:rPr lang="ru-RU" smtClean="0"/>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606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D370DA-F0EA-474A-B243-6F889A0B15F5}" type="datetimeFigureOut">
              <a:rPr lang="ru-RU" smtClean="0"/>
              <a:t>03.03.2020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305570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4D370DA-F0EA-474A-B243-6F889A0B15F5}" type="datetimeFigureOut">
              <a:rPr lang="ru-RU" smtClean="0"/>
              <a:t>03.03.2020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53008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4D370DA-F0EA-474A-B243-6F889A0B15F5}" type="datetimeFigureOut">
              <a:rPr lang="ru-RU" smtClean="0"/>
              <a:t>03.03.2020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192342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D370DA-F0EA-474A-B243-6F889A0B15F5}" type="datetimeFigureOut">
              <a:rPr lang="ru-RU" smtClean="0"/>
              <a:t>03.03.2020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54471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D370DA-F0EA-474A-B243-6F889A0B15F5}" type="datetimeFigureOut">
              <a:rPr lang="ru-RU" smtClean="0"/>
              <a:t>03.03.2020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387206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D370DA-F0EA-474A-B243-6F889A0B15F5}" type="datetimeFigureOut">
              <a:rPr lang="ru-RU" smtClean="0"/>
              <a:t>03.03.2020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116824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4D370DA-F0EA-474A-B243-6F889A0B15F5}" type="datetimeFigureOut">
              <a:rPr lang="ru-RU" smtClean="0"/>
              <a:t>03.03.2020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65130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4D370DA-F0EA-474A-B243-6F889A0B15F5}" type="datetimeFigureOut">
              <a:rPr lang="ru-RU" smtClean="0"/>
              <a:t>03.03.2020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366371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4D370DA-F0EA-474A-B243-6F889A0B15F5}" type="datetimeFigureOut">
              <a:rPr lang="ru-RU" smtClean="0"/>
              <a:t>03.03.2020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428654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4D370DA-F0EA-474A-B243-6F889A0B15F5}" type="datetimeFigureOut">
              <a:rPr lang="ru-RU" smtClean="0"/>
              <a:t>03.03.2020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314612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370DA-F0EA-474A-B243-6F889A0B15F5}" type="datetimeFigureOut">
              <a:rPr lang="ru-RU" smtClean="0"/>
              <a:t>03.03.2020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52769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D370DA-F0EA-474A-B243-6F889A0B15F5}" type="datetimeFigureOut">
              <a:rPr lang="ru-RU" smtClean="0"/>
              <a:t>03.03.2020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140753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D370DA-F0EA-474A-B243-6F889A0B15F5}" type="datetimeFigureOut">
              <a:rPr lang="ru-RU" smtClean="0"/>
              <a:t>03.03.2020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66C4D-B92B-4F0A-B8D2-A63658870939}" type="slidenum">
              <a:rPr lang="ru-RU" smtClean="0"/>
              <a:t>‹№›</a:t>
            </a:fld>
            <a:endParaRPr lang="ru-RU"/>
          </a:p>
        </p:txBody>
      </p:sp>
    </p:spTree>
    <p:extLst>
      <p:ext uri="{BB962C8B-B14F-4D97-AF65-F5344CB8AC3E}">
        <p14:creationId xmlns:p14="http://schemas.microsoft.com/office/powerpoint/2010/main" val="144841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4D370DA-F0EA-474A-B243-6F889A0B15F5}" type="datetimeFigureOut">
              <a:rPr lang="ru-RU" smtClean="0"/>
              <a:t>03.03.2020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C66C4D-B92B-4F0A-B8D2-A63658870939}" type="slidenum">
              <a:rPr lang="ru-RU" smtClean="0"/>
              <a:t>‹№›</a:t>
            </a:fld>
            <a:endParaRPr lang="ru-RU"/>
          </a:p>
        </p:txBody>
      </p:sp>
    </p:spTree>
    <p:extLst>
      <p:ext uri="{BB962C8B-B14F-4D97-AF65-F5344CB8AC3E}">
        <p14:creationId xmlns:p14="http://schemas.microsoft.com/office/powerpoint/2010/main" val="2947691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web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720" y="228600"/>
            <a:ext cx="11186160" cy="5913120"/>
          </a:xfrm>
        </p:spPr>
        <p:txBody>
          <a:bodyPr>
            <a:normAutofit/>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Лекція </a:t>
            </a:r>
            <a:r>
              <a:rPr lang="en-US" dirty="0" smtClean="0">
                <a:latin typeface="Arial" panose="020B0604020202020204" pitchFamily="34" charset="0"/>
                <a:cs typeface="Arial" panose="020B0604020202020204" pitchFamily="34" charset="0"/>
              </a:rPr>
              <a:t>5</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Загрози в ІБ</a:t>
            </a:r>
            <a:r>
              <a:rPr lang="uk-UA" dirty="0">
                <a:latin typeface="Arial" panose="020B0604020202020204" pitchFamily="34" charset="0"/>
                <a:cs typeface="Arial" panose="020B0604020202020204" pitchFamily="34" charset="0"/>
              </a:rPr>
              <a:t/>
            </a:r>
            <a:br>
              <a:rPr lang="uk-UA" dirty="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
            </a:r>
            <a:br>
              <a:rPr lang="uk-UA" dirty="0" smtClean="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886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normAutofit fontScale="92500" lnSpcReduction="10000"/>
          </a:bodyPr>
          <a:lstStyle/>
          <a:p>
            <a:pPr marL="0" indent="0">
              <a:buNone/>
            </a:pPr>
            <a:r>
              <a:rPr lang="uk-UA" dirty="0" smtClean="0"/>
              <a:t>Мережа </a:t>
            </a:r>
            <a:r>
              <a:rPr lang="uk-UA" u="sng" dirty="0" smtClean="0"/>
              <a:t>(</a:t>
            </a:r>
            <a:r>
              <a:rPr lang="en-US" u="sng" dirty="0" smtClean="0"/>
              <a:t>network </a:t>
            </a:r>
            <a:r>
              <a:rPr lang="en-US" u="sng" dirty="0"/>
              <a:t>vulnerabilities</a:t>
            </a:r>
            <a:r>
              <a:rPr lang="uk-UA" u="sng" dirty="0"/>
              <a:t>)</a:t>
            </a:r>
            <a:r>
              <a:rPr lang="uk-UA" dirty="0"/>
              <a:t/>
            </a:r>
            <a:br>
              <a:rPr lang="uk-UA" dirty="0"/>
            </a:br>
            <a:r>
              <a:rPr lang="uk-UA" dirty="0"/>
              <a:t/>
            </a:r>
            <a:br>
              <a:rPr lang="uk-UA" dirty="0"/>
            </a:br>
            <a:r>
              <a:rPr lang="uk-UA" dirty="0"/>
              <a:t>     незахищені лінії зв'язку</a:t>
            </a:r>
            <a:br>
              <a:rPr lang="uk-UA" dirty="0"/>
            </a:br>
            <a:r>
              <a:rPr lang="uk-UA" dirty="0"/>
              <a:t>     незахищена мережева архітектура</a:t>
            </a:r>
            <a:br>
              <a:rPr lang="uk-UA" dirty="0"/>
            </a:br>
            <a:r>
              <a:rPr lang="uk-UA" dirty="0"/>
              <a:t/>
            </a:r>
            <a:br>
              <a:rPr lang="uk-UA" dirty="0"/>
            </a:br>
            <a:r>
              <a:rPr lang="uk-UA" dirty="0" smtClean="0"/>
              <a:t>персонал</a:t>
            </a:r>
            <a:r>
              <a:rPr lang="en-US" dirty="0" smtClean="0"/>
              <a:t> </a:t>
            </a:r>
            <a:r>
              <a:rPr lang="uk-UA" u="sng" dirty="0" smtClean="0"/>
              <a:t>(</a:t>
            </a:r>
            <a:r>
              <a:rPr lang="en-US" u="sng" dirty="0" smtClean="0"/>
              <a:t>personnel </a:t>
            </a:r>
            <a:r>
              <a:rPr lang="en-US" u="sng" dirty="0"/>
              <a:t>vulnerabilities</a:t>
            </a:r>
            <a:r>
              <a:rPr lang="uk-UA" u="sng" dirty="0"/>
              <a:t>)</a:t>
            </a:r>
            <a:r>
              <a:rPr lang="uk-UA" dirty="0"/>
              <a:t/>
            </a:r>
            <a:br>
              <a:rPr lang="uk-UA" dirty="0"/>
            </a:br>
            <a:r>
              <a:rPr lang="uk-UA" dirty="0"/>
              <a:t/>
            </a:r>
            <a:br>
              <a:rPr lang="uk-UA" dirty="0"/>
            </a:br>
            <a:r>
              <a:rPr lang="uk-UA" dirty="0"/>
              <a:t>     </a:t>
            </a:r>
            <a:r>
              <a:rPr lang="uk-UA" dirty="0" smtClean="0"/>
              <a:t>недостатньо ретельний </a:t>
            </a:r>
            <a:r>
              <a:rPr lang="uk-UA" dirty="0"/>
              <a:t>процес набору персоналу</a:t>
            </a:r>
            <a:br>
              <a:rPr lang="uk-UA" dirty="0"/>
            </a:br>
            <a:r>
              <a:rPr lang="uk-UA" dirty="0"/>
              <a:t>     недостатня обізнаність із безпекою</a:t>
            </a:r>
            <a:br>
              <a:rPr lang="uk-UA" dirty="0"/>
            </a:br>
            <a:r>
              <a:rPr lang="uk-UA" dirty="0"/>
              <a:t/>
            </a:r>
            <a:br>
              <a:rPr lang="uk-UA" dirty="0"/>
            </a:br>
            <a:r>
              <a:rPr lang="uk-UA" dirty="0" smtClean="0"/>
              <a:t>місце розташування </a:t>
            </a:r>
            <a:r>
              <a:rPr lang="uk-UA" u="sng" dirty="0" smtClean="0"/>
              <a:t>(</a:t>
            </a:r>
            <a:r>
              <a:rPr lang="en-US" u="sng" dirty="0"/>
              <a:t>physical site vulnerabilities</a:t>
            </a:r>
            <a:r>
              <a:rPr lang="uk-UA" u="sng" dirty="0"/>
              <a:t>)</a:t>
            </a:r>
            <a:r>
              <a:rPr lang="uk-UA" dirty="0"/>
              <a:t/>
            </a:r>
            <a:br>
              <a:rPr lang="uk-UA" dirty="0"/>
            </a:br>
            <a:r>
              <a:rPr lang="uk-UA" dirty="0"/>
              <a:t/>
            </a:r>
            <a:br>
              <a:rPr lang="uk-UA" dirty="0"/>
            </a:br>
            <a:r>
              <a:rPr lang="uk-UA" dirty="0"/>
              <a:t>     територія, що підлягає затопленню</a:t>
            </a:r>
            <a:br>
              <a:rPr lang="uk-UA" dirty="0"/>
            </a:br>
            <a:r>
              <a:rPr lang="uk-UA" dirty="0"/>
              <a:t>     ненадійне джерело живлення</a:t>
            </a:r>
            <a:br>
              <a:rPr lang="uk-UA" dirty="0"/>
            </a:br>
            <a:r>
              <a:rPr lang="uk-UA" dirty="0"/>
              <a:t/>
            </a:r>
            <a:br>
              <a:rPr lang="uk-UA" dirty="0"/>
            </a:br>
            <a:r>
              <a:rPr lang="uk-UA" dirty="0" smtClean="0"/>
              <a:t>організаційні </a:t>
            </a:r>
            <a:r>
              <a:rPr lang="uk-UA" u="sng" dirty="0" smtClean="0"/>
              <a:t>(</a:t>
            </a:r>
            <a:r>
              <a:rPr lang="en-US" u="sng" dirty="0"/>
              <a:t>organizational site vulnerabilities</a:t>
            </a:r>
            <a:r>
              <a:rPr lang="uk-UA" u="sng" dirty="0"/>
              <a:t>)</a:t>
            </a:r>
            <a:r>
              <a:rPr lang="uk-UA" dirty="0"/>
              <a:t/>
            </a:r>
            <a:br>
              <a:rPr lang="uk-UA" dirty="0"/>
            </a:br>
            <a:r>
              <a:rPr lang="uk-UA" dirty="0"/>
              <a:t/>
            </a:r>
            <a:br>
              <a:rPr lang="uk-UA" dirty="0"/>
            </a:br>
            <a:r>
              <a:rPr lang="uk-UA" dirty="0"/>
              <a:t>     відсутність регулярних аудитів</a:t>
            </a:r>
            <a:br>
              <a:rPr lang="uk-UA" dirty="0"/>
            </a:br>
            <a:r>
              <a:rPr lang="uk-UA" dirty="0"/>
              <a:t>     відсутність планів </a:t>
            </a:r>
            <a:r>
              <a:rPr lang="uk-UA" dirty="0" smtClean="0"/>
              <a:t>на випадок кризових ситуацій</a:t>
            </a:r>
            <a:r>
              <a:rPr lang="uk-UA" dirty="0"/>
              <a:t/>
            </a:r>
            <a:br>
              <a:rPr lang="uk-UA" dirty="0"/>
            </a:br>
            <a:r>
              <a:rPr lang="uk-UA" dirty="0"/>
              <a:t>     відсутність </a:t>
            </a:r>
            <a:r>
              <a:rPr lang="uk-UA" dirty="0" err="1" smtClean="0"/>
              <a:t>безпекових</a:t>
            </a:r>
            <a:r>
              <a:rPr lang="uk-UA" dirty="0" smtClean="0"/>
              <a:t> заходів</a:t>
            </a:r>
            <a:endParaRPr lang="ru-RU" dirty="0"/>
          </a:p>
        </p:txBody>
      </p:sp>
    </p:spTree>
    <p:extLst>
      <p:ext uri="{BB962C8B-B14F-4D97-AF65-F5344CB8AC3E}">
        <p14:creationId xmlns:p14="http://schemas.microsoft.com/office/powerpoint/2010/main" val="146099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86612" y="121298"/>
            <a:ext cx="11887401" cy="6594133"/>
          </a:xfrm>
        </p:spPr>
        <p:txBody>
          <a:bodyPr/>
          <a:lstStyle/>
          <a:p>
            <a:pPr marL="0" indent="0">
              <a:buNone/>
            </a:pPr>
            <a:r>
              <a:rPr lang="uk-UA" sz="3200" b="1" dirty="0" smtClean="0"/>
              <a:t>Причини виникнення </a:t>
            </a:r>
            <a:r>
              <a:rPr lang="uk-UA" sz="3200" b="1" dirty="0" err="1" smtClean="0"/>
              <a:t>Вразливостей</a:t>
            </a:r>
            <a:r>
              <a:rPr lang="uk-UA" dirty="0"/>
              <a:t/>
            </a:r>
            <a:br>
              <a:rPr lang="uk-UA" dirty="0"/>
            </a:br>
            <a:r>
              <a:rPr lang="uk-UA" dirty="0"/>
              <a:t/>
            </a:r>
            <a:br>
              <a:rPr lang="uk-UA" dirty="0"/>
            </a:br>
            <a:r>
              <a:rPr lang="uk-UA" dirty="0"/>
              <a:t>    </a:t>
            </a:r>
            <a:endParaRPr lang="uk-UA" dirty="0" smtClean="0"/>
          </a:p>
          <a:p>
            <a:pPr marL="0" indent="0">
              <a:buNone/>
            </a:pPr>
            <a:r>
              <a:rPr lang="uk-UA" u="sng" dirty="0" smtClean="0"/>
              <a:t>Складність</a:t>
            </a:r>
            <a:r>
              <a:rPr lang="uk-UA" dirty="0"/>
              <a:t>: </a:t>
            </a:r>
            <a:r>
              <a:rPr lang="uk-UA" dirty="0" smtClean="0"/>
              <a:t>великі </a:t>
            </a:r>
            <a:r>
              <a:rPr lang="uk-UA" dirty="0"/>
              <a:t>складні системи збільшують ймовірність виникнення недоліків та ненавмисних точок </a:t>
            </a:r>
            <a:r>
              <a:rPr lang="uk-UA" dirty="0" smtClean="0"/>
              <a:t>входження в систему.</a:t>
            </a:r>
          </a:p>
          <a:p>
            <a:pPr marL="0" indent="0">
              <a:buNone/>
            </a:pPr>
            <a:endParaRPr lang="uk-UA" dirty="0" smtClean="0"/>
          </a:p>
          <a:p>
            <a:pPr marL="0" indent="0">
              <a:buNone/>
            </a:pPr>
            <a:r>
              <a:rPr lang="uk-UA" dirty="0"/>
              <a:t/>
            </a:r>
            <a:br>
              <a:rPr lang="uk-UA" dirty="0"/>
            </a:br>
            <a:r>
              <a:rPr lang="uk-UA" u="sng" dirty="0" smtClean="0"/>
              <a:t>Загальновживаність або «фамільярність»: </a:t>
            </a:r>
            <a:r>
              <a:rPr lang="uk-UA" dirty="0" smtClean="0"/>
              <a:t>використання </a:t>
            </a:r>
            <a:r>
              <a:rPr lang="uk-UA" dirty="0"/>
              <a:t>загальновідомих кодів, програмного забезпечення, операційних систем та / або апаратних засобів збільшує ймовірність того, що зловмисник має або може знайти знання та інструменти для використання цього недоліку.</a:t>
            </a:r>
            <a:br>
              <a:rPr lang="uk-UA" dirty="0"/>
            </a:br>
            <a:r>
              <a:rPr lang="uk-UA" dirty="0"/>
              <a:t>    </a:t>
            </a:r>
            <a:endParaRPr lang="uk-UA" dirty="0" smtClean="0"/>
          </a:p>
        </p:txBody>
      </p:sp>
    </p:spTree>
    <p:extLst>
      <p:ext uri="{BB962C8B-B14F-4D97-AF65-F5344CB8AC3E}">
        <p14:creationId xmlns:p14="http://schemas.microsoft.com/office/powerpoint/2010/main" val="1888065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46" y="233263"/>
            <a:ext cx="12266645" cy="6233051"/>
          </a:xfrm>
          <a:prstGeom prst="rect">
            <a:avLst/>
          </a:prstGeom>
        </p:spPr>
      </p:pic>
    </p:spTree>
    <p:extLst>
      <p:ext uri="{BB962C8B-B14F-4D97-AF65-F5344CB8AC3E}">
        <p14:creationId xmlns:p14="http://schemas.microsoft.com/office/powerpoint/2010/main" val="173848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lstStyle/>
          <a:p>
            <a:pPr marL="0" indent="0">
              <a:buNone/>
            </a:pPr>
            <a:r>
              <a:rPr lang="uk-UA" u="sng" dirty="0"/>
              <a:t>Підключення</a:t>
            </a:r>
            <a:r>
              <a:rPr lang="uk-UA" dirty="0"/>
              <a:t>: </a:t>
            </a:r>
            <a:r>
              <a:rPr lang="uk-UA" dirty="0" smtClean="0"/>
              <a:t>більше </a:t>
            </a:r>
            <a:r>
              <a:rPr lang="uk-UA" dirty="0"/>
              <a:t>фізичних з'єднань, привілеїв, портів, протоколів та служб, а також час, коли </a:t>
            </a:r>
            <a:r>
              <a:rPr lang="uk-UA" dirty="0" smtClean="0"/>
              <a:t>кожна </a:t>
            </a:r>
            <a:r>
              <a:rPr lang="uk-UA" dirty="0"/>
              <a:t>із них доступний, збільшує вразливість.</a:t>
            </a:r>
            <a:br>
              <a:rPr lang="uk-UA" dirty="0"/>
            </a:br>
            <a:r>
              <a:rPr lang="uk-UA" dirty="0"/>
              <a:t>    </a:t>
            </a:r>
            <a:endParaRPr lang="ru-RU" dirty="0"/>
          </a:p>
          <a:p>
            <a:pPr marL="0" indent="0">
              <a:buNone/>
            </a:pPr>
            <a:r>
              <a:rPr lang="uk-UA" u="sng" dirty="0" smtClean="0"/>
              <a:t>Недоліки </a:t>
            </a:r>
            <a:r>
              <a:rPr lang="uk-UA" u="sng" dirty="0"/>
              <a:t>управління паролем</a:t>
            </a:r>
            <a:r>
              <a:rPr lang="uk-UA" dirty="0"/>
              <a:t>: </a:t>
            </a:r>
            <a:r>
              <a:rPr lang="uk-UA" dirty="0" smtClean="0"/>
              <a:t>користувач </a:t>
            </a:r>
            <a:r>
              <a:rPr lang="uk-UA" dirty="0"/>
              <a:t>комп'ютера використовує слабкі паролі, які могли бути виявлені грубою силою. Користувач комп'ютера зберігає пароль на комп'ютері, де програма може отримати доступ до нього. Користувачі повторно використовують паролі між багатьма програмами та веб-сайтами.</a:t>
            </a:r>
            <a:endParaRPr lang="ru-RU" dirty="0"/>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253" y="3798602"/>
            <a:ext cx="5209592" cy="2916829"/>
          </a:xfrm>
          <a:prstGeom prst="rect">
            <a:avLst/>
          </a:prstGeom>
        </p:spPr>
      </p:pic>
    </p:spTree>
    <p:extLst>
      <p:ext uri="{BB962C8B-B14F-4D97-AF65-F5344CB8AC3E}">
        <p14:creationId xmlns:p14="http://schemas.microsoft.com/office/powerpoint/2010/main" val="246410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976" y="0"/>
            <a:ext cx="11990037" cy="6715431"/>
          </a:xfrm>
        </p:spPr>
        <p:txBody>
          <a:bodyPr/>
          <a:lstStyle/>
          <a:p>
            <a:pPr marL="0" indent="0">
              <a:buNone/>
            </a:pPr>
            <a:r>
              <a:rPr lang="uk-UA" u="sng" dirty="0" smtClean="0"/>
              <a:t>Фундаментальні </a:t>
            </a:r>
            <a:r>
              <a:rPr lang="uk-UA" u="sng" dirty="0"/>
              <a:t>недоліки в дизайні операційної системи</a:t>
            </a:r>
            <a:r>
              <a:rPr lang="uk-UA" dirty="0"/>
              <a:t>: </a:t>
            </a:r>
            <a:r>
              <a:rPr lang="uk-UA" dirty="0" smtClean="0"/>
              <a:t>розробник </a:t>
            </a:r>
            <a:r>
              <a:rPr lang="uk-UA" dirty="0"/>
              <a:t>операційної системи вирішує застосовувати неоптимальні політики щодо управління </a:t>
            </a:r>
            <a:r>
              <a:rPr lang="uk-UA" dirty="0" smtClean="0"/>
              <a:t>користувачем/програмою</a:t>
            </a:r>
            <a:r>
              <a:rPr lang="uk-UA" dirty="0"/>
              <a:t>. </a:t>
            </a:r>
            <a:endParaRPr lang="uk-UA" dirty="0" smtClean="0"/>
          </a:p>
          <a:p>
            <a:pPr marL="0" indent="0">
              <a:buNone/>
            </a:pPr>
            <a:r>
              <a:rPr lang="uk-UA" dirty="0" smtClean="0"/>
              <a:t>Наприклад</a:t>
            </a:r>
            <a:r>
              <a:rPr lang="uk-UA" dirty="0"/>
              <a:t>, операційні системи з такою політикою, як замовчування, дозволяють надавати кожній програмі та кожному користувачеві повний доступ до всього комп'ютера. Цей недолік операційної системи дозволяє вірусам та зловмисним програмам виконувати команди від імені адміністратора</a:t>
            </a:r>
            <a:r>
              <a:rPr lang="uk-UA" dirty="0" smtClean="0"/>
              <a:t>.</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201" y="2821759"/>
            <a:ext cx="5977812" cy="4036241"/>
          </a:xfrm>
          <a:prstGeom prst="rect">
            <a:avLst/>
          </a:prstGeom>
        </p:spPr>
      </p:pic>
    </p:spTree>
    <p:extLst>
      <p:ext uri="{BB962C8B-B14F-4D97-AF65-F5344CB8AC3E}">
        <p14:creationId xmlns:p14="http://schemas.microsoft.com/office/powerpoint/2010/main" val="2708182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lstStyle/>
          <a:p>
            <a:pPr marL="0" indent="0">
              <a:buNone/>
            </a:pPr>
            <a:r>
              <a:rPr lang="uk-UA" u="sng" dirty="0"/>
              <a:t>Перегляд веб-сайтів в Інтернеті</a:t>
            </a:r>
            <a:r>
              <a:rPr lang="uk-UA" dirty="0"/>
              <a:t>: </a:t>
            </a:r>
            <a:r>
              <a:rPr lang="uk-UA" dirty="0" smtClean="0"/>
              <a:t>деякі </a:t>
            </a:r>
            <a:r>
              <a:rPr lang="uk-UA" dirty="0"/>
              <a:t>веб-сайти можуть містити шкідливі шпигунські та рекламні програми, які можна встановити автоматично на комп'ютерні системи. Після відвідування цих веб-сайтів комп'ютерні системи заражаються, а особиста інформація збирається та передається стороннім особам</a:t>
            </a:r>
            <a:r>
              <a:rPr lang="uk-UA" dirty="0" smtClean="0"/>
              <a:t>.</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287" y="2155371"/>
            <a:ext cx="6194713" cy="474928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2" y="4273422"/>
            <a:ext cx="6202987" cy="2584578"/>
          </a:xfrm>
          <a:prstGeom prst="rect">
            <a:avLst/>
          </a:prstGeom>
        </p:spPr>
      </p:pic>
    </p:spTree>
    <p:extLst>
      <p:ext uri="{BB962C8B-B14F-4D97-AF65-F5344CB8AC3E}">
        <p14:creationId xmlns:p14="http://schemas.microsoft.com/office/powerpoint/2010/main" val="2242307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lstStyle/>
          <a:p>
            <a:pPr marL="0" indent="0">
              <a:buNone/>
            </a:pPr>
            <a:r>
              <a:rPr lang="uk-UA" u="sng" dirty="0"/>
              <a:t>Програмні помилки</a:t>
            </a:r>
            <a:r>
              <a:rPr lang="uk-UA" dirty="0"/>
              <a:t>: програміст залишає експлуатовану помилку в програмі. Помилка програмного забезпечення може дозволити зловмиснику зловживати програмою</a:t>
            </a:r>
            <a:r>
              <a:rPr lang="uk-UA" dirty="0" smtClean="0"/>
              <a:t>.</a:t>
            </a:r>
          </a:p>
          <a:p>
            <a:pPr marL="0" indent="0">
              <a:buNone/>
            </a:pPr>
            <a:r>
              <a:rPr lang="uk-UA" dirty="0"/>
              <a:t/>
            </a:r>
            <a:br>
              <a:rPr lang="uk-UA" dirty="0"/>
            </a:br>
            <a:r>
              <a:rPr lang="uk-UA" dirty="0"/>
              <a:t>    </a:t>
            </a:r>
            <a:r>
              <a:rPr lang="uk-UA" u="sng" dirty="0"/>
              <a:t> Невпорядкований ввід користувача</a:t>
            </a:r>
            <a:r>
              <a:rPr lang="uk-UA" dirty="0"/>
              <a:t>: програма передбачає, що всі введення користувача є безпечними. Програми, які не перевіряють введення користувача, можуть дозволити ненавмисне безпосереднє виконання команд або SQL-операторів (відомих як переповнення буфера, інжекція SQL або інші неперевірені входи).</a:t>
            </a:r>
            <a:br>
              <a:rPr lang="uk-UA" dirty="0"/>
            </a:br>
            <a:r>
              <a:rPr lang="uk-UA" dirty="0"/>
              <a:t>   </a:t>
            </a:r>
            <a:endParaRPr lang="uk-UA" dirty="0" smtClean="0"/>
          </a:p>
          <a:p>
            <a:pPr marL="0" indent="0">
              <a:buNone/>
            </a:pPr>
            <a:r>
              <a:rPr lang="uk-UA" dirty="0"/>
              <a:t>  </a:t>
            </a:r>
            <a:r>
              <a:rPr lang="uk-UA" u="sng" dirty="0"/>
              <a:t>Не вчитися на попередніх помилках</a:t>
            </a:r>
            <a:r>
              <a:rPr lang="uk-UA" dirty="0"/>
              <a:t>: наприклад, </a:t>
            </a:r>
            <a:r>
              <a:rPr lang="uk-UA" dirty="0" smtClean="0"/>
              <a:t>більшість </a:t>
            </a:r>
            <a:r>
              <a:rPr lang="uk-UA" dirty="0" err="1" smtClean="0"/>
              <a:t>вразливостей</a:t>
            </a:r>
            <a:r>
              <a:rPr lang="uk-UA" dirty="0"/>
              <a:t>, виявлених у програмному забезпеченні протоколу IPv4, </a:t>
            </a:r>
            <a:r>
              <a:rPr lang="uk-UA" dirty="0" smtClean="0"/>
              <a:t>виявлено і  </a:t>
            </a:r>
            <a:r>
              <a:rPr lang="uk-UA" dirty="0"/>
              <a:t>в нових реалізаціях IPv6.</a:t>
            </a:r>
            <a:endParaRPr lang="ru-RU" dirty="0"/>
          </a:p>
        </p:txBody>
      </p:sp>
    </p:spTree>
    <p:extLst>
      <p:ext uri="{BB962C8B-B14F-4D97-AF65-F5344CB8AC3E}">
        <p14:creationId xmlns:p14="http://schemas.microsoft.com/office/powerpoint/2010/main" val="1357088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72" y="0"/>
            <a:ext cx="11681927" cy="6825189"/>
          </a:xfrm>
        </p:spPr>
      </p:pic>
      <p:sp>
        <p:nvSpPr>
          <p:cNvPr id="4" name="Прямоугольник 3"/>
          <p:cNvSpPr/>
          <p:nvPr/>
        </p:nvSpPr>
        <p:spPr>
          <a:xfrm>
            <a:off x="1349681" y="1275575"/>
            <a:ext cx="4743209" cy="369332"/>
          </a:xfrm>
          <a:prstGeom prst="rect">
            <a:avLst/>
          </a:prstGeom>
        </p:spPr>
        <p:txBody>
          <a:bodyPr wrap="square">
            <a:spAutoFit/>
          </a:bodyPr>
          <a:lstStyle/>
          <a:p>
            <a:r>
              <a:rPr lang="en-US" b="1" dirty="0">
                <a:solidFill>
                  <a:schemeClr val="bg1"/>
                </a:solidFill>
              </a:rPr>
              <a:t>Common Vulnerabilities and Exposures</a:t>
            </a:r>
            <a:endParaRPr lang="ru-RU" b="1" dirty="0">
              <a:solidFill>
                <a:schemeClr val="bg1"/>
              </a:solidFill>
            </a:endParaRPr>
          </a:p>
        </p:txBody>
      </p:sp>
    </p:spTree>
    <p:extLst>
      <p:ext uri="{BB962C8B-B14F-4D97-AF65-F5344CB8AC3E}">
        <p14:creationId xmlns:p14="http://schemas.microsoft.com/office/powerpoint/2010/main" val="2809331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94522"/>
            <a:ext cx="12357587" cy="5728996"/>
          </a:xfrm>
        </p:spPr>
      </p:pic>
    </p:spTree>
    <p:extLst>
      <p:ext uri="{BB962C8B-B14F-4D97-AF65-F5344CB8AC3E}">
        <p14:creationId xmlns:p14="http://schemas.microsoft.com/office/powerpoint/2010/main" val="189591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32958" y="0"/>
            <a:ext cx="7860331" cy="6867864"/>
          </a:xfrm>
          <a:prstGeom prst="rect">
            <a:avLst/>
          </a:prstGeom>
        </p:spPr>
      </p:pic>
    </p:spTree>
    <p:extLst>
      <p:ext uri="{BB962C8B-B14F-4D97-AF65-F5344CB8AC3E}">
        <p14:creationId xmlns:p14="http://schemas.microsoft.com/office/powerpoint/2010/main" val="447384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117" y="4200072"/>
            <a:ext cx="5657590" cy="2657928"/>
          </a:xfrm>
          <a:prstGeom prst="rect">
            <a:avLst/>
          </a:prstGeom>
        </p:spPr>
      </p:pic>
      <p:sp>
        <p:nvSpPr>
          <p:cNvPr id="3" name="Місце для вмісту 2"/>
          <p:cNvSpPr>
            <a:spLocks noGrp="1"/>
          </p:cNvSpPr>
          <p:nvPr>
            <p:ph idx="1"/>
          </p:nvPr>
        </p:nvSpPr>
        <p:spPr>
          <a:xfrm>
            <a:off x="275303" y="176980"/>
            <a:ext cx="11798710" cy="6538451"/>
          </a:xfrm>
        </p:spPr>
        <p:txBody>
          <a:bodyPr>
            <a:normAutofit/>
          </a:bodyPr>
          <a:lstStyle/>
          <a:p>
            <a:pPr marL="0" indent="0">
              <a:buNone/>
            </a:pPr>
            <a:r>
              <a:rPr lang="uk-UA" sz="3200" b="1" dirty="0" smtClean="0"/>
              <a:t>Вразливість</a:t>
            </a:r>
            <a:r>
              <a:rPr lang="uk-UA" sz="3200" dirty="0" smtClean="0"/>
              <a:t> </a:t>
            </a:r>
            <a:r>
              <a:rPr lang="uk-UA" sz="3200" dirty="0"/>
              <a:t>- це </a:t>
            </a:r>
            <a:r>
              <a:rPr lang="uk-UA" sz="3200" dirty="0" smtClean="0"/>
              <a:t>слабкість або недолік системи, </a:t>
            </a:r>
            <a:r>
              <a:rPr lang="uk-UA" sz="3200" dirty="0"/>
              <a:t>яку може використати </a:t>
            </a:r>
            <a:r>
              <a:rPr lang="uk-UA" sz="3200" dirty="0" smtClean="0"/>
              <a:t>зловмисник або нападник</a:t>
            </a:r>
            <a:r>
              <a:rPr lang="uk-UA" sz="3200" dirty="0"/>
              <a:t>, для здійснення несанкціонованих дій у комп'ютерній системі. </a:t>
            </a:r>
            <a:endParaRPr lang="uk-UA" sz="3200" dirty="0" smtClean="0"/>
          </a:p>
          <a:p>
            <a:pPr marL="0" indent="0">
              <a:buNone/>
            </a:pPr>
            <a:endParaRPr lang="uk-UA" sz="3200" dirty="0" smtClean="0"/>
          </a:p>
          <a:p>
            <a:pPr marL="0" indent="0">
              <a:buNone/>
            </a:pPr>
            <a:r>
              <a:rPr lang="uk-UA" sz="3200" dirty="0" smtClean="0"/>
              <a:t>Для </a:t>
            </a:r>
            <a:r>
              <a:rPr lang="uk-UA" sz="3200" dirty="0"/>
              <a:t>використання вразливості зловмисник повинен мати принаймні один застосовний інструмент або техніку, яка може підключитися до </a:t>
            </a:r>
            <a:r>
              <a:rPr lang="uk-UA" sz="3200" dirty="0" smtClean="0"/>
              <a:t>вразливої </a:t>
            </a:r>
            <a:r>
              <a:rPr lang="uk-UA" sz="3200" dirty="0"/>
              <a:t>системи. У цьому </a:t>
            </a:r>
            <a:r>
              <a:rPr lang="uk-UA" sz="3200" dirty="0" smtClean="0"/>
              <a:t>випадку </a:t>
            </a:r>
            <a:r>
              <a:rPr lang="uk-UA" sz="3200" dirty="0"/>
              <a:t>вразливість </a:t>
            </a:r>
            <a:r>
              <a:rPr lang="uk-UA" sz="3200" dirty="0" smtClean="0"/>
              <a:t>також </a:t>
            </a:r>
            <a:r>
              <a:rPr lang="uk-UA" sz="3200" dirty="0"/>
              <a:t>відома як поверхня </a:t>
            </a:r>
            <a:r>
              <a:rPr lang="uk-UA" sz="3200" dirty="0" smtClean="0"/>
              <a:t>атаки (</a:t>
            </a:r>
            <a:r>
              <a:rPr lang="en-US" sz="3200" dirty="0"/>
              <a:t>attack </a:t>
            </a:r>
            <a:r>
              <a:rPr lang="en-US" sz="3200" dirty="0" smtClean="0"/>
              <a:t>surface</a:t>
            </a:r>
            <a:r>
              <a:rPr lang="uk-UA" sz="3200" dirty="0" smtClean="0"/>
              <a:t>).</a:t>
            </a:r>
          </a:p>
          <a:p>
            <a:pPr marL="0" indent="0">
              <a:buNone/>
            </a:pPr>
            <a:endParaRPr lang="uk-UA" sz="3200" dirty="0"/>
          </a:p>
        </p:txBody>
      </p:sp>
    </p:spTree>
    <p:extLst>
      <p:ext uri="{BB962C8B-B14F-4D97-AF65-F5344CB8AC3E}">
        <p14:creationId xmlns:p14="http://schemas.microsoft.com/office/powerpoint/2010/main" val="391879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266" y="249642"/>
            <a:ext cx="11430000" cy="6429375"/>
          </a:xfrm>
        </p:spPr>
      </p:pic>
    </p:spTree>
    <p:extLst>
      <p:ext uri="{BB962C8B-B14F-4D97-AF65-F5344CB8AC3E}">
        <p14:creationId xmlns:p14="http://schemas.microsoft.com/office/powerpoint/2010/main" val="2116604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0629" y="176980"/>
            <a:ext cx="11943384" cy="6538451"/>
          </a:xfrm>
        </p:spPr>
        <p:txBody>
          <a:bodyPr>
            <a:normAutofit lnSpcReduction="10000"/>
          </a:bodyPr>
          <a:lstStyle/>
          <a:p>
            <a:pPr marL="0" indent="0">
              <a:buNone/>
            </a:pPr>
            <a:r>
              <a:rPr lang="uk-UA" sz="3600" b="1" dirty="0"/>
              <a:t>Шкідливе програмне забезпечення </a:t>
            </a:r>
            <a:r>
              <a:rPr lang="uk-UA" sz="3600" b="1" dirty="0" smtClean="0"/>
              <a:t>(</a:t>
            </a:r>
            <a:r>
              <a:rPr lang="en-US" sz="3600" b="1" dirty="0"/>
              <a:t>Malware</a:t>
            </a:r>
            <a:r>
              <a:rPr lang="uk-UA" sz="3600" b="1" dirty="0" smtClean="0"/>
              <a:t>) </a:t>
            </a:r>
            <a:r>
              <a:rPr lang="uk-UA" sz="3200" dirty="0"/>
              <a:t>- це будь-яке програмне забезпечення, яке навмисно створене для заподіяння шкоди комп'ютеру, серверу, клієнту чи комп'ютерній мережі (на відміну від цього, програмне забезпечення, яке завдає ненавмисної шкоди через деякий дефіцит, зазвичай описується як програмне забезпечення). </a:t>
            </a:r>
            <a:endParaRPr lang="uk-UA" sz="3200" dirty="0" smtClean="0"/>
          </a:p>
          <a:p>
            <a:pPr marL="0" indent="0">
              <a:buNone/>
            </a:pPr>
            <a:r>
              <a:rPr lang="uk-UA" sz="3200" dirty="0" smtClean="0"/>
              <a:t>Існує </a:t>
            </a:r>
            <a:r>
              <a:rPr lang="uk-UA" sz="3200" dirty="0"/>
              <a:t>велика кількість видів зловмисного програмного забезпечення, включаючи </a:t>
            </a:r>
            <a:endParaRPr lang="uk-UA" sz="3200" dirty="0" smtClean="0"/>
          </a:p>
          <a:p>
            <a:pPr marL="0" indent="0">
              <a:buNone/>
            </a:pPr>
            <a:r>
              <a:rPr lang="uk-UA" sz="3200" dirty="0" smtClean="0"/>
              <a:t>комп'ютерні </a:t>
            </a:r>
            <a:r>
              <a:rPr lang="uk-UA" sz="3200" dirty="0"/>
              <a:t>віруси, </a:t>
            </a:r>
            <a:endParaRPr lang="uk-UA" sz="3200" dirty="0" smtClean="0"/>
          </a:p>
          <a:p>
            <a:pPr marL="0" indent="0">
              <a:buNone/>
            </a:pPr>
            <a:r>
              <a:rPr lang="uk-UA" sz="3200" dirty="0" smtClean="0"/>
              <a:t>хробаки, </a:t>
            </a:r>
          </a:p>
          <a:p>
            <a:pPr marL="0" indent="0">
              <a:buNone/>
            </a:pPr>
            <a:r>
              <a:rPr lang="uk-UA" sz="3200" dirty="0" smtClean="0"/>
              <a:t>трояни, </a:t>
            </a:r>
          </a:p>
          <a:p>
            <a:pPr marL="0" indent="0">
              <a:buNone/>
            </a:pPr>
            <a:r>
              <a:rPr lang="uk-UA" sz="3200" dirty="0" smtClean="0"/>
              <a:t>програмне забезпечення-вимагачі, </a:t>
            </a:r>
          </a:p>
          <a:p>
            <a:pPr marL="0" indent="0">
              <a:buNone/>
            </a:pPr>
            <a:r>
              <a:rPr lang="uk-UA" sz="3200" dirty="0" smtClean="0"/>
              <a:t>шпигунське </a:t>
            </a:r>
            <a:r>
              <a:rPr lang="uk-UA" sz="3200" dirty="0"/>
              <a:t>програмне </a:t>
            </a:r>
            <a:r>
              <a:rPr lang="uk-UA" sz="3200" dirty="0" smtClean="0"/>
              <a:t>забезпечення</a:t>
            </a:r>
          </a:p>
          <a:p>
            <a:pPr marL="0" indent="0">
              <a:buNone/>
            </a:pPr>
            <a:r>
              <a:rPr lang="uk-UA" sz="3200" dirty="0" smtClean="0"/>
              <a:t>рекламне програмне </a:t>
            </a:r>
            <a:r>
              <a:rPr lang="uk-UA" sz="3200" dirty="0"/>
              <a:t>забезпечення.</a:t>
            </a:r>
            <a:endParaRPr lang="ru-RU" sz="3200" dirty="0"/>
          </a:p>
        </p:txBody>
      </p:sp>
    </p:spTree>
    <p:extLst>
      <p:ext uri="{BB962C8B-B14F-4D97-AF65-F5344CB8AC3E}">
        <p14:creationId xmlns:p14="http://schemas.microsoft.com/office/powerpoint/2010/main" val="3593426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804" y="0"/>
            <a:ext cx="9106678" cy="6875542"/>
          </a:xfrm>
        </p:spPr>
      </p:pic>
    </p:spTree>
    <p:extLst>
      <p:ext uri="{BB962C8B-B14F-4D97-AF65-F5344CB8AC3E}">
        <p14:creationId xmlns:p14="http://schemas.microsoft.com/office/powerpoint/2010/main" val="178144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92500" lnSpcReduction="10000"/>
          </a:bodyPr>
          <a:lstStyle/>
          <a:p>
            <a:pPr marL="0" indent="0">
              <a:buNone/>
            </a:pPr>
            <a:r>
              <a:rPr lang="uk-UA" sz="3600" b="1" dirty="0" err="1"/>
              <a:t>Ransomware</a:t>
            </a:r>
            <a:r>
              <a:rPr lang="uk-UA" sz="3200" dirty="0"/>
              <a:t> - це тип зловмисного програмного забезпечення з </a:t>
            </a:r>
            <a:r>
              <a:rPr lang="uk-UA" sz="3200" dirty="0" err="1"/>
              <a:t>криптовірології</a:t>
            </a:r>
            <a:r>
              <a:rPr lang="uk-UA" sz="3200" dirty="0"/>
              <a:t>, який загрожує опублікувати дані жертви або постійно заблокувати доступ до них, якщо не буде сплачено викуп. </a:t>
            </a:r>
            <a:endParaRPr lang="uk-UA" sz="3200" dirty="0" smtClean="0"/>
          </a:p>
          <a:p>
            <a:pPr marL="0" indent="0">
              <a:buNone/>
            </a:pPr>
            <a:endParaRPr lang="uk-UA" sz="3200" dirty="0"/>
          </a:p>
          <a:p>
            <a:pPr marL="0" indent="0">
              <a:buNone/>
            </a:pPr>
            <a:r>
              <a:rPr lang="uk-UA" sz="3200" dirty="0" smtClean="0"/>
              <a:t>Незважаючи </a:t>
            </a:r>
            <a:r>
              <a:rPr lang="uk-UA" sz="3200" dirty="0"/>
              <a:t>на те, що деякі прості </a:t>
            </a:r>
            <a:r>
              <a:rPr lang="en-US" sz="3200" dirty="0" smtClean="0"/>
              <a:t>ransomware</a:t>
            </a:r>
            <a:r>
              <a:rPr lang="uk-UA" sz="3200" dirty="0" smtClean="0"/>
              <a:t> програми </a:t>
            </a:r>
            <a:r>
              <a:rPr lang="uk-UA" sz="3200" dirty="0"/>
              <a:t>можуть заблокувати систему таким чином, що обізнаному людині не важко </a:t>
            </a:r>
            <a:r>
              <a:rPr lang="uk-UA" sz="3200" dirty="0" smtClean="0"/>
              <a:t>повернути собі доступ, </a:t>
            </a:r>
            <a:r>
              <a:rPr lang="uk-UA" sz="3200" dirty="0"/>
              <a:t>більш розвинене зловмисне програмне забезпечення використовує техніку, яку називають </a:t>
            </a:r>
            <a:r>
              <a:rPr lang="uk-UA" sz="3200" dirty="0" err="1" smtClean="0"/>
              <a:t>криптовалютним</a:t>
            </a:r>
            <a:r>
              <a:rPr lang="uk-UA" sz="3200" dirty="0" smtClean="0"/>
              <a:t> </a:t>
            </a:r>
            <a:r>
              <a:rPr lang="uk-UA" sz="3200" dirty="0"/>
              <a:t>вимагання, в якій вона шифрує файли жертви, роблячи їх недоступними, і вимагає виплати </a:t>
            </a:r>
            <a:r>
              <a:rPr lang="uk-UA" sz="3200" dirty="0" smtClean="0"/>
              <a:t>викуп для їх розшифрування. </a:t>
            </a:r>
          </a:p>
          <a:p>
            <a:pPr marL="0" indent="0">
              <a:buNone/>
            </a:pPr>
            <a:r>
              <a:rPr lang="uk-UA" sz="3200" dirty="0" smtClean="0"/>
              <a:t>У </a:t>
            </a:r>
            <a:r>
              <a:rPr lang="uk-UA" sz="3200" dirty="0"/>
              <a:t>разі належно реалізованої </a:t>
            </a:r>
            <a:r>
              <a:rPr lang="uk-UA" sz="3200" dirty="0" err="1"/>
              <a:t>криптовирусної</a:t>
            </a:r>
            <a:r>
              <a:rPr lang="uk-UA" sz="3200" dirty="0"/>
              <a:t> атаки вимагання відновлення файлів без ключа дешифрування є нерозв'язною проблемою </a:t>
            </a:r>
            <a:r>
              <a:rPr lang="uk-UA" sz="3200" dirty="0" smtClean="0"/>
              <a:t>+  </a:t>
            </a:r>
            <a:r>
              <a:rPr lang="uk-UA" sz="3200" dirty="0"/>
              <a:t>важко відстежувати цифрові валюти, такі як </a:t>
            </a:r>
            <a:r>
              <a:rPr lang="uk-UA" sz="3200" dirty="0" err="1"/>
              <a:t>Ukash</a:t>
            </a:r>
            <a:r>
              <a:rPr lang="uk-UA" sz="3200" dirty="0"/>
              <a:t> або </a:t>
            </a:r>
            <a:r>
              <a:rPr lang="uk-UA" sz="3200" dirty="0" err="1"/>
              <a:t>Bitcoin</a:t>
            </a:r>
            <a:r>
              <a:rPr lang="uk-UA" sz="3200" dirty="0"/>
              <a:t> та інші </a:t>
            </a:r>
            <a:r>
              <a:rPr lang="uk-UA" sz="3200" dirty="0" err="1"/>
              <a:t>криптовалюти</a:t>
            </a:r>
            <a:r>
              <a:rPr lang="uk-UA" sz="3200" dirty="0" smtClean="0"/>
              <a:t>, що </a:t>
            </a:r>
            <a:r>
              <a:rPr lang="uk-UA" sz="3200" dirty="0"/>
              <a:t>використовуються для </a:t>
            </a:r>
            <a:r>
              <a:rPr lang="uk-UA" sz="3200" dirty="0" smtClean="0"/>
              <a:t>викупів.</a:t>
            </a:r>
          </a:p>
          <a:p>
            <a:pPr marL="0" indent="0">
              <a:buNone/>
            </a:pPr>
            <a:r>
              <a:rPr lang="uk-UA" sz="3200" dirty="0" smtClean="0"/>
              <a:t>Це </a:t>
            </a:r>
            <a:r>
              <a:rPr lang="uk-UA" sz="3200" dirty="0"/>
              <a:t>ускладнює відстеження та притягнення до відповідальності винних.</a:t>
            </a:r>
            <a:endParaRPr lang="ru-RU" sz="3200" dirty="0"/>
          </a:p>
        </p:txBody>
      </p:sp>
    </p:spTree>
    <p:extLst>
      <p:ext uri="{BB962C8B-B14F-4D97-AF65-F5344CB8AC3E}">
        <p14:creationId xmlns:p14="http://schemas.microsoft.com/office/powerpoint/2010/main" val="2614809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46203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126" y="0"/>
            <a:ext cx="10105053" cy="6884067"/>
          </a:xfrm>
        </p:spPr>
      </p:pic>
    </p:spTree>
    <p:extLst>
      <p:ext uri="{BB962C8B-B14F-4D97-AF65-F5344CB8AC3E}">
        <p14:creationId xmlns:p14="http://schemas.microsoft.com/office/powerpoint/2010/main" val="2535996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66" y="1"/>
            <a:ext cx="10860833" cy="6858690"/>
          </a:xfrm>
        </p:spPr>
      </p:pic>
    </p:spTree>
    <p:extLst>
      <p:ext uri="{BB962C8B-B14F-4D97-AF65-F5344CB8AC3E}">
        <p14:creationId xmlns:p14="http://schemas.microsoft.com/office/powerpoint/2010/main" val="2531072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65110" y="1444"/>
            <a:ext cx="9871788" cy="6856556"/>
          </a:xfrm>
          <a:prstGeom prst="rect">
            <a:avLst/>
          </a:prstGeom>
        </p:spPr>
      </p:pic>
    </p:spTree>
    <p:extLst>
      <p:ext uri="{BB962C8B-B14F-4D97-AF65-F5344CB8AC3E}">
        <p14:creationId xmlns:p14="http://schemas.microsoft.com/office/powerpoint/2010/main" val="2923585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316653" y="29506"/>
            <a:ext cx="9049658" cy="6828494"/>
          </a:xfrm>
          <a:prstGeom prst="rect">
            <a:avLst/>
          </a:prstGeom>
        </p:spPr>
      </p:pic>
    </p:spTree>
    <p:extLst>
      <p:ext uri="{BB962C8B-B14F-4D97-AF65-F5344CB8AC3E}">
        <p14:creationId xmlns:p14="http://schemas.microsoft.com/office/powerpoint/2010/main" val="370795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1641" y="0"/>
            <a:ext cx="9647853" cy="6939097"/>
          </a:xfrm>
        </p:spPr>
      </p:pic>
    </p:spTree>
    <p:extLst>
      <p:ext uri="{BB962C8B-B14F-4D97-AF65-F5344CB8AC3E}">
        <p14:creationId xmlns:p14="http://schemas.microsoft.com/office/powerpoint/2010/main" val="1727405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lstStyle/>
          <a:p>
            <a:pPr marL="0" indent="0">
              <a:buNone/>
            </a:pPr>
            <a:r>
              <a:rPr lang="uk-UA" sz="3200" b="1" dirty="0"/>
              <a:t>Управління </a:t>
            </a:r>
            <a:r>
              <a:rPr lang="uk-UA" sz="3200" b="1" dirty="0" err="1"/>
              <a:t>вразливостями</a:t>
            </a:r>
            <a:r>
              <a:rPr lang="uk-UA" sz="3200" b="1" dirty="0"/>
              <a:t> </a:t>
            </a:r>
            <a:r>
              <a:rPr lang="uk-UA" sz="3200" dirty="0"/>
              <a:t>- циклічна практика виявлення, класифікації, виправлення та пом’якшення </a:t>
            </a:r>
            <a:r>
              <a:rPr lang="uk-UA" sz="3200" dirty="0" err="1" smtClean="0"/>
              <a:t>вразливостей</a:t>
            </a:r>
            <a:endParaRPr lang="uk-UA" sz="3200" dirty="0" smtClean="0"/>
          </a:p>
          <a:p>
            <a:pPr marL="0" indent="0">
              <a:buNone/>
            </a:pPr>
            <a:endParaRPr lang="uk-UA" sz="3200" dirty="0"/>
          </a:p>
          <a:p>
            <a:pPr marL="0" indent="0">
              <a:buNone/>
            </a:pPr>
            <a:r>
              <a:rPr lang="uk-UA" sz="3200" dirty="0"/>
              <a:t>Уразливість з одним або декількома відомими випадками працюючих і повністю реалізованих атак класифікується як </a:t>
            </a:r>
            <a:r>
              <a:rPr lang="en-US" sz="3200" b="1" dirty="0"/>
              <a:t>exploitable vulnerability</a:t>
            </a:r>
            <a:r>
              <a:rPr lang="uk-UA" sz="3200" dirty="0" smtClean="0"/>
              <a:t>- </a:t>
            </a:r>
            <a:r>
              <a:rPr lang="uk-UA" sz="3200" dirty="0"/>
              <a:t>вразливість, для якої існує </a:t>
            </a:r>
            <a:r>
              <a:rPr lang="uk-UA" sz="3200" dirty="0" smtClean="0"/>
              <a:t>практичне застосування.</a:t>
            </a:r>
          </a:p>
          <a:p>
            <a:pPr marL="0" indent="0">
              <a:buNone/>
            </a:pPr>
            <a:endParaRPr lang="uk-UA" sz="3200" dirty="0"/>
          </a:p>
          <a:p>
            <a:pPr marL="0" indent="0">
              <a:buNone/>
            </a:pPr>
            <a:r>
              <a:rPr lang="uk-UA" sz="3200" b="1" dirty="0" smtClean="0"/>
              <a:t> </a:t>
            </a:r>
            <a:r>
              <a:rPr lang="uk-UA" sz="3200" b="1" dirty="0"/>
              <a:t>Вікно </a:t>
            </a:r>
            <a:r>
              <a:rPr lang="uk-UA" sz="3200" b="1" dirty="0" smtClean="0"/>
              <a:t>вразливості (</a:t>
            </a:r>
            <a:r>
              <a:rPr lang="en-US" sz="3200" b="1" dirty="0"/>
              <a:t>t</a:t>
            </a:r>
            <a:r>
              <a:rPr lang="en-US" sz="3200" b="1" dirty="0" smtClean="0"/>
              <a:t>he </a:t>
            </a:r>
            <a:r>
              <a:rPr lang="en-US" sz="3200" b="1" dirty="0"/>
              <a:t>window of </a:t>
            </a:r>
            <a:r>
              <a:rPr lang="en-US" sz="3200" b="1" dirty="0" smtClean="0"/>
              <a:t>vulnerability</a:t>
            </a:r>
            <a:r>
              <a:rPr lang="uk-UA" sz="3200" b="1" dirty="0" smtClean="0"/>
              <a:t>)</a:t>
            </a:r>
            <a:r>
              <a:rPr lang="uk-UA" sz="3200" dirty="0" smtClean="0"/>
              <a:t>  </a:t>
            </a:r>
            <a:r>
              <a:rPr lang="uk-UA" sz="3200" dirty="0"/>
              <a:t>- це </a:t>
            </a:r>
            <a:r>
              <a:rPr lang="uk-UA" sz="3200" dirty="0" smtClean="0"/>
              <a:t>момент </a:t>
            </a:r>
            <a:r>
              <a:rPr lang="uk-UA" sz="3200" dirty="0"/>
              <a:t>від часу, коли </a:t>
            </a:r>
            <a:r>
              <a:rPr lang="uk-UA" sz="3200" dirty="0" smtClean="0"/>
              <a:t>знайдена </a:t>
            </a:r>
            <a:r>
              <a:rPr lang="uk-UA" sz="3200" dirty="0"/>
              <a:t>або </a:t>
            </a:r>
            <a:r>
              <a:rPr lang="uk-UA" sz="3200" dirty="0" smtClean="0"/>
              <a:t>виявлена діра </a:t>
            </a:r>
            <a:r>
              <a:rPr lang="uk-UA" sz="3200" dirty="0"/>
              <a:t>у захищеному програмному забезпеченні, до моменту, коли доступ </a:t>
            </a:r>
            <a:r>
              <a:rPr lang="uk-UA" sz="3200" dirty="0" smtClean="0"/>
              <a:t>до неї був </a:t>
            </a:r>
            <a:r>
              <a:rPr lang="uk-UA" sz="3200" dirty="0"/>
              <a:t>видалений, було </a:t>
            </a:r>
            <a:r>
              <a:rPr lang="uk-UA" sz="3200" dirty="0" smtClean="0"/>
              <a:t>встановлено/розгорнуто </a:t>
            </a:r>
            <a:r>
              <a:rPr lang="uk-UA" sz="3200" dirty="0"/>
              <a:t>виправлення безпеки </a:t>
            </a:r>
            <a:r>
              <a:rPr lang="uk-UA" sz="3200" dirty="0" smtClean="0"/>
              <a:t>(оновлення безпеки) або нейтралізовано зловмисника.</a:t>
            </a:r>
            <a:endParaRPr lang="ru-RU" sz="3200" dirty="0"/>
          </a:p>
          <a:p>
            <a:pPr marL="0" indent="0">
              <a:buNone/>
            </a:pPr>
            <a:endParaRPr lang="ru-RU" dirty="0"/>
          </a:p>
        </p:txBody>
      </p:sp>
    </p:spTree>
    <p:extLst>
      <p:ext uri="{BB962C8B-B14F-4D97-AF65-F5344CB8AC3E}">
        <p14:creationId xmlns:p14="http://schemas.microsoft.com/office/powerpoint/2010/main" val="166116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200" dirty="0" err="1" smtClean="0"/>
              <a:t>Криптовірусне</a:t>
            </a:r>
            <a:r>
              <a:rPr lang="uk-UA" sz="3200" dirty="0" smtClean="0"/>
              <a:t> </a:t>
            </a:r>
            <a:r>
              <a:rPr lang="uk-UA" sz="3200" dirty="0"/>
              <a:t>вимагання - це </a:t>
            </a:r>
            <a:r>
              <a:rPr lang="uk-UA" sz="3200" dirty="0" err="1" smtClean="0"/>
              <a:t>троьхкрокова</a:t>
            </a:r>
            <a:r>
              <a:rPr lang="uk-UA" sz="3200" dirty="0" smtClean="0"/>
              <a:t> операція, </a:t>
            </a:r>
            <a:r>
              <a:rPr lang="uk-UA" sz="3200" dirty="0"/>
              <a:t>який здійснюється між нападником та жертвою.</a:t>
            </a:r>
            <a:br>
              <a:rPr lang="uk-UA" sz="3200" dirty="0"/>
            </a:br>
            <a:r>
              <a:rPr lang="uk-UA" sz="3200" dirty="0"/>
              <a:t>   </a:t>
            </a:r>
            <a:r>
              <a:rPr lang="uk-UA" sz="3200" b="1" dirty="0" smtClean="0"/>
              <a:t>1. </a:t>
            </a:r>
            <a:r>
              <a:rPr lang="uk-UA" sz="3200" dirty="0"/>
              <a:t> [зловмисник → жертва] Зловмисник генерує пару ключів і розміщує відповідний відкритий ключ у зловмисному ПЗ. Зловмисне програмне забезпечення </a:t>
            </a:r>
            <a:r>
              <a:rPr lang="uk-UA" sz="3200" dirty="0" smtClean="0"/>
              <a:t>потрапляє в систему жертви.</a:t>
            </a:r>
            <a:r>
              <a:rPr lang="uk-UA" sz="3200" dirty="0"/>
              <a:t/>
            </a:r>
            <a:br>
              <a:rPr lang="uk-UA" sz="3200" dirty="0"/>
            </a:br>
            <a:r>
              <a:rPr lang="uk-UA" sz="3200" dirty="0"/>
              <a:t>   </a:t>
            </a:r>
            <a:endParaRPr lang="ru-RU" sz="32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59" y="2508346"/>
            <a:ext cx="6055768" cy="4349654"/>
          </a:xfrm>
          <a:prstGeom prst="rect">
            <a:avLst/>
          </a:prstGeom>
        </p:spPr>
      </p:pic>
    </p:spTree>
    <p:extLst>
      <p:ext uri="{BB962C8B-B14F-4D97-AF65-F5344CB8AC3E}">
        <p14:creationId xmlns:p14="http://schemas.microsoft.com/office/powerpoint/2010/main" val="3619378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lnSpcReduction="10000"/>
          </a:bodyPr>
          <a:lstStyle/>
          <a:p>
            <a:pPr marL="0" indent="0">
              <a:buNone/>
            </a:pPr>
            <a:r>
              <a:rPr lang="uk-UA" sz="3200" dirty="0"/>
              <a:t> </a:t>
            </a:r>
            <a:r>
              <a:rPr lang="uk-UA" sz="3200" dirty="0" smtClean="0"/>
              <a:t>2. [жертва </a:t>
            </a:r>
            <a:r>
              <a:rPr lang="uk-UA" sz="3200" dirty="0"/>
              <a:t>→ зловмисник] Щоб здійснити </a:t>
            </a:r>
            <a:r>
              <a:rPr lang="uk-UA" sz="3200" dirty="0" err="1"/>
              <a:t>криптовірусну</a:t>
            </a:r>
            <a:r>
              <a:rPr lang="uk-UA" sz="3200" dirty="0"/>
              <a:t> атаку вимагання, зловмисне програмне забезпечення генерує випадковий симетричний ключ і шифрує ним дані жертви. </a:t>
            </a:r>
            <a:endParaRPr lang="uk-UA" sz="3200" dirty="0" smtClean="0"/>
          </a:p>
          <a:p>
            <a:pPr marL="0" indent="0">
              <a:buNone/>
            </a:pPr>
            <a:r>
              <a:rPr lang="uk-UA" sz="3200" dirty="0" smtClean="0"/>
              <a:t>Воно </a:t>
            </a:r>
            <a:r>
              <a:rPr lang="uk-UA" sz="3200" dirty="0"/>
              <a:t>використовує відкритий ключ у шкідливому ПЗ для шифрування симетричного ключа. </a:t>
            </a:r>
            <a:r>
              <a:rPr lang="uk-UA" sz="3200" dirty="0" smtClean="0"/>
              <a:t>Цей процес відомий як </a:t>
            </a:r>
            <a:r>
              <a:rPr lang="uk-UA" sz="3200" dirty="0"/>
              <a:t>гібридне шифрування, і це призводить до невеликого асиметричного </a:t>
            </a:r>
            <a:r>
              <a:rPr lang="uk-UA" sz="3200" dirty="0" err="1"/>
              <a:t>шифротексту</a:t>
            </a:r>
            <a:r>
              <a:rPr lang="uk-UA" sz="3200" dirty="0"/>
              <a:t>, а також до симетричного </a:t>
            </a:r>
            <a:r>
              <a:rPr lang="uk-UA" sz="3200" dirty="0" err="1"/>
              <a:t>шифротексту</a:t>
            </a:r>
            <a:r>
              <a:rPr lang="uk-UA" sz="3200" dirty="0"/>
              <a:t> даних жертви. </a:t>
            </a:r>
            <a:endParaRPr lang="uk-UA" sz="3200" dirty="0" smtClean="0"/>
          </a:p>
          <a:p>
            <a:pPr marL="0" indent="0">
              <a:buNone/>
            </a:pPr>
            <a:r>
              <a:rPr lang="uk-UA" sz="3200" dirty="0" smtClean="0"/>
              <a:t>Він </a:t>
            </a:r>
            <a:r>
              <a:rPr lang="uk-UA" sz="3200" dirty="0"/>
              <a:t>зводить на нуль симетричний ключ та вихідні дані простого тексту для запобігання відновлення. </a:t>
            </a:r>
            <a:endParaRPr lang="uk-UA" sz="3200" dirty="0" smtClean="0"/>
          </a:p>
          <a:p>
            <a:pPr marL="0" indent="0">
              <a:buNone/>
            </a:pPr>
            <a:r>
              <a:rPr lang="uk-UA" sz="3200" dirty="0" smtClean="0"/>
              <a:t>Він </a:t>
            </a:r>
            <a:r>
              <a:rPr lang="uk-UA" sz="3200" dirty="0"/>
              <a:t>висилає користувачеві повідомлення про те, що включає асиметричний </a:t>
            </a:r>
            <a:r>
              <a:rPr lang="uk-UA" sz="3200" dirty="0" err="1"/>
              <a:t>шифротекст</a:t>
            </a:r>
            <a:r>
              <a:rPr lang="uk-UA" sz="3200" dirty="0"/>
              <a:t> та спосіб сплати викупу. Потерпілий надсилає нападникові асиметричний </a:t>
            </a:r>
            <a:r>
              <a:rPr lang="uk-UA" sz="3200" dirty="0" err="1"/>
              <a:t>шифротекст</a:t>
            </a:r>
            <a:r>
              <a:rPr lang="uk-UA" sz="3200" dirty="0"/>
              <a:t> та електронні гроші.</a:t>
            </a:r>
            <a:br>
              <a:rPr lang="uk-UA" sz="3200" dirty="0"/>
            </a:br>
            <a:r>
              <a:rPr lang="uk-UA" sz="3200" dirty="0"/>
              <a:t>    </a:t>
            </a:r>
            <a:endParaRPr lang="ru-RU" sz="3200" dirty="0"/>
          </a:p>
        </p:txBody>
      </p:sp>
    </p:spTree>
    <p:extLst>
      <p:ext uri="{BB962C8B-B14F-4D97-AF65-F5344CB8AC3E}">
        <p14:creationId xmlns:p14="http://schemas.microsoft.com/office/powerpoint/2010/main" val="1577277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200" dirty="0" smtClean="0"/>
              <a:t>3. [зловмисник </a:t>
            </a:r>
            <a:r>
              <a:rPr lang="uk-UA" sz="3200" dirty="0"/>
              <a:t>→ жертва] Зловмисник отримує плату, розшифровує асиметричний </a:t>
            </a:r>
            <a:r>
              <a:rPr lang="uk-UA" sz="3200" dirty="0" err="1"/>
              <a:t>шифротекст</a:t>
            </a:r>
            <a:r>
              <a:rPr lang="uk-UA" sz="3200" dirty="0"/>
              <a:t> за допомогою приватного ключа зловмисника та надсилає потерпілому симетричний ключ. Потерпілий розшифровує зашифровані дані необхідним симетричним ключем, тим самим завершуючи </a:t>
            </a:r>
            <a:r>
              <a:rPr lang="uk-UA" sz="3200" dirty="0" smtClean="0"/>
              <a:t>атаку.</a:t>
            </a:r>
          </a:p>
          <a:p>
            <a:pPr marL="0" indent="0">
              <a:buNone/>
            </a:pPr>
            <a:endParaRPr lang="ru-RU" sz="3200" dirty="0"/>
          </a:p>
          <a:p>
            <a:pPr marL="0" indent="0">
              <a:buNone/>
            </a:pPr>
            <a:endParaRPr lang="ru-RU" sz="32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486" y="2473977"/>
            <a:ext cx="7797670" cy="4384023"/>
          </a:xfrm>
          <a:prstGeom prst="rect">
            <a:avLst/>
          </a:prstGeom>
        </p:spPr>
      </p:pic>
    </p:spTree>
    <p:extLst>
      <p:ext uri="{BB962C8B-B14F-4D97-AF65-F5344CB8AC3E}">
        <p14:creationId xmlns:p14="http://schemas.microsoft.com/office/powerpoint/2010/main" val="41039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92500" lnSpcReduction="10000"/>
          </a:bodyPr>
          <a:lstStyle/>
          <a:p>
            <a:pPr marL="0" indent="0">
              <a:buNone/>
            </a:pPr>
            <a:r>
              <a:rPr lang="uk-UA" sz="3200" dirty="0"/>
              <a:t>Симетричний ключ генерується випадковим чином і не допоможе іншим жертвам. У жодному разі приватний ключ зловмисника не піддається впливу жертв, і жертві потрібно лише надіслати дуже маленький </a:t>
            </a:r>
            <a:r>
              <a:rPr lang="uk-UA" sz="3200" dirty="0" err="1"/>
              <a:t>шифротекст</a:t>
            </a:r>
            <a:r>
              <a:rPr lang="uk-UA" sz="3200" dirty="0"/>
              <a:t> (зашифрований симетрично-</a:t>
            </a:r>
            <a:r>
              <a:rPr lang="uk-UA" sz="3200" dirty="0" err="1"/>
              <a:t>шифровий</a:t>
            </a:r>
            <a:r>
              <a:rPr lang="uk-UA" sz="3200" dirty="0"/>
              <a:t> ключ) нападника.</a:t>
            </a:r>
            <a:br>
              <a:rPr lang="uk-UA" sz="3200" dirty="0"/>
            </a:br>
            <a:r>
              <a:rPr lang="uk-UA" sz="3200" dirty="0"/>
              <a:t/>
            </a:r>
            <a:br>
              <a:rPr lang="uk-UA" sz="3200" dirty="0"/>
            </a:br>
            <a:r>
              <a:rPr lang="uk-UA" sz="3200" dirty="0"/>
              <a:t>Атаки </a:t>
            </a:r>
            <a:r>
              <a:rPr lang="en-US" sz="3200" dirty="0" smtClean="0"/>
              <a:t>ransomware</a:t>
            </a:r>
            <a:r>
              <a:rPr lang="uk-UA" sz="3200" dirty="0" smtClean="0"/>
              <a:t>, </a:t>
            </a:r>
            <a:r>
              <a:rPr lang="uk-UA" sz="3200" dirty="0"/>
              <a:t>як правило, здійснюються за допомогою </a:t>
            </a:r>
            <a:r>
              <a:rPr lang="uk-UA" sz="3200" dirty="0" err="1" smtClean="0"/>
              <a:t>трояів</a:t>
            </a:r>
            <a:r>
              <a:rPr lang="uk-UA" sz="3200" dirty="0" smtClean="0"/>
              <a:t>, </a:t>
            </a:r>
            <a:r>
              <a:rPr lang="uk-UA" sz="3200" dirty="0"/>
              <a:t>введення в систему через, наприклад, шкідливого вкладеного файлу, вбудованого посилання в електронну пошту </a:t>
            </a:r>
            <a:r>
              <a:rPr lang="uk-UA" sz="3200" dirty="0" err="1"/>
              <a:t>фішингу</a:t>
            </a:r>
            <a:r>
              <a:rPr lang="uk-UA" sz="3200" dirty="0"/>
              <a:t> або вразливості в мережевій службі. Потім програма запускає корисне навантаження, яка блокує систему певним чином, або заявляє, що заблокує систему, але не робить </a:t>
            </a:r>
            <a:r>
              <a:rPr lang="uk-UA" sz="3200" dirty="0" smtClean="0"/>
              <a:t>цього </a:t>
            </a:r>
            <a:r>
              <a:rPr lang="uk-UA" sz="3200" dirty="0"/>
              <a:t>(наприклад, програма, яка відлякує програмне забезпечення). Корисні навантаження можуть відображати фальшиве попередження, </a:t>
            </a:r>
            <a:r>
              <a:rPr lang="uk-UA" sz="3200" dirty="0" smtClean="0"/>
              <a:t>написане </a:t>
            </a:r>
            <a:r>
              <a:rPr lang="uk-UA" sz="3200" dirty="0"/>
              <a:t>таким суб'єктом, як правоохоронний орган, </a:t>
            </a:r>
            <a:r>
              <a:rPr lang="uk-UA" sz="3200" dirty="0" smtClean="0"/>
              <a:t>стверджуючи</a:t>
            </a:r>
            <a:r>
              <a:rPr lang="uk-UA" sz="3200" dirty="0"/>
              <a:t>, що система використовується для незаконних дій, </a:t>
            </a:r>
            <a:r>
              <a:rPr lang="uk-UA" sz="3200" dirty="0" smtClean="0"/>
              <a:t>і містить </a:t>
            </a:r>
            <a:r>
              <a:rPr lang="uk-UA" sz="3200" dirty="0"/>
              <a:t>як </a:t>
            </a:r>
            <a:r>
              <a:rPr lang="uk-UA" sz="3200" dirty="0" smtClean="0"/>
              <a:t>порнографію </a:t>
            </a:r>
            <a:r>
              <a:rPr lang="uk-UA" sz="3200" dirty="0"/>
              <a:t>та "піратські" </a:t>
            </a:r>
            <a:r>
              <a:rPr lang="uk-UA" sz="3200" dirty="0" smtClean="0"/>
              <a:t>ПЗ.</a:t>
            </a:r>
            <a:endParaRPr lang="ru-RU" sz="3200" dirty="0"/>
          </a:p>
        </p:txBody>
      </p:sp>
    </p:spTree>
    <p:extLst>
      <p:ext uri="{BB962C8B-B14F-4D97-AF65-F5344CB8AC3E}">
        <p14:creationId xmlns:p14="http://schemas.microsoft.com/office/powerpoint/2010/main" val="2117598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951877" y="0"/>
            <a:ext cx="9473205" cy="6858000"/>
          </a:xfrm>
          <a:prstGeom prst="rect">
            <a:avLst/>
          </a:prstGeom>
        </p:spPr>
      </p:pic>
    </p:spTree>
    <p:extLst>
      <p:ext uri="{BB962C8B-B14F-4D97-AF65-F5344CB8AC3E}">
        <p14:creationId xmlns:p14="http://schemas.microsoft.com/office/powerpoint/2010/main" val="3238388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4263"/>
          </a:xfrm>
        </p:spPr>
      </p:pic>
    </p:spTree>
    <p:extLst>
      <p:ext uri="{BB962C8B-B14F-4D97-AF65-F5344CB8AC3E}">
        <p14:creationId xmlns:p14="http://schemas.microsoft.com/office/powerpoint/2010/main" val="3472163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normAutofit/>
          </a:bodyPr>
          <a:lstStyle/>
          <a:p>
            <a:pPr marL="0" indent="0">
              <a:buNone/>
            </a:pPr>
            <a:r>
              <a:rPr lang="uk-UA" dirty="0"/>
              <a:t>"Троянський кінь" або </a:t>
            </a:r>
            <a:r>
              <a:rPr lang="uk-UA" b="1" dirty="0"/>
              <a:t>"Троян" </a:t>
            </a:r>
            <a:r>
              <a:rPr lang="uk-UA" dirty="0"/>
              <a:t>- це будь-яке шкідливе програмне забезпечення, яке вводить користувачів в оману щодо його справжнього наміру.</a:t>
            </a:r>
            <a:br>
              <a:rPr lang="uk-UA" dirty="0"/>
            </a:br>
            <a:endParaRPr lang="uk-UA" dirty="0" smtClean="0"/>
          </a:p>
          <a:p>
            <a:pPr marL="0" indent="0">
              <a:buNone/>
            </a:pPr>
            <a:r>
              <a:rPr lang="uk-UA" dirty="0" smtClean="0"/>
              <a:t>Трояни, </a:t>
            </a:r>
            <a:r>
              <a:rPr lang="uk-UA" dirty="0"/>
              <a:t>як правило, розповсюджуються в якійсь формі соціального інжинірингу, наприклад, коли користувач примушується </a:t>
            </a:r>
            <a:r>
              <a:rPr lang="uk-UA" dirty="0" smtClean="0"/>
              <a:t>виконати </a:t>
            </a:r>
            <a:r>
              <a:rPr lang="uk-UA" dirty="0"/>
              <a:t>вкладення електронної пошти, замасковане, щоб виглядати не підозрілим (наприклад, звичайну форму, яку потрібно заповнити), або натиснувши на якусь </a:t>
            </a:r>
            <a:r>
              <a:rPr lang="uk-UA" dirty="0" smtClean="0"/>
              <a:t>фальшиву </a:t>
            </a:r>
            <a:r>
              <a:rPr lang="uk-UA" dirty="0"/>
              <a:t>рекламу в соціальній мережі </a:t>
            </a:r>
            <a:r>
              <a:rPr lang="uk-UA" dirty="0" smtClean="0"/>
              <a:t>чи </a:t>
            </a:r>
            <a:r>
              <a:rPr lang="uk-UA" dirty="0"/>
              <a:t>деінде. </a:t>
            </a:r>
            <a:endParaRPr lang="uk-UA" dirty="0" smtClean="0"/>
          </a:p>
        </p:txBody>
      </p:sp>
      <p:pic>
        <p:nvPicPr>
          <p:cNvPr id="2" name="Рисунок 1"/>
          <p:cNvPicPr>
            <a:picLocks noChangeAspect="1"/>
          </p:cNvPicPr>
          <p:nvPr/>
        </p:nvPicPr>
        <p:blipFill>
          <a:blip r:embed="rId2"/>
          <a:stretch>
            <a:fillRect/>
          </a:stretch>
        </p:blipFill>
        <p:spPr>
          <a:xfrm>
            <a:off x="1744921" y="3810000"/>
            <a:ext cx="8067675" cy="3048000"/>
          </a:xfrm>
          <a:prstGeom prst="rect">
            <a:avLst/>
          </a:prstGeom>
        </p:spPr>
      </p:pic>
    </p:spTree>
    <p:extLst>
      <p:ext uri="{BB962C8B-B14F-4D97-AF65-F5344CB8AC3E}">
        <p14:creationId xmlns:p14="http://schemas.microsoft.com/office/powerpoint/2010/main" val="522146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8050547" cy="5514392"/>
          </a:xfrm>
        </p:spPr>
      </p:pic>
      <p:pic>
        <p:nvPicPr>
          <p:cNvPr id="6" name="Рисунок 5"/>
          <p:cNvPicPr>
            <a:picLocks noChangeAspect="1"/>
          </p:cNvPicPr>
          <p:nvPr/>
        </p:nvPicPr>
        <p:blipFill>
          <a:blip r:embed="rId3"/>
          <a:stretch>
            <a:fillRect/>
          </a:stretch>
        </p:blipFill>
        <p:spPr>
          <a:xfrm>
            <a:off x="1436622" y="1838325"/>
            <a:ext cx="10848975" cy="5019675"/>
          </a:xfrm>
          <a:prstGeom prst="rect">
            <a:avLst/>
          </a:prstGeom>
        </p:spPr>
      </p:pic>
    </p:spTree>
    <p:extLst>
      <p:ext uri="{BB962C8B-B14F-4D97-AF65-F5344CB8AC3E}">
        <p14:creationId xmlns:p14="http://schemas.microsoft.com/office/powerpoint/2010/main" val="2753532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lstStyle/>
          <a:p>
            <a:pPr marL="0" indent="0">
              <a:buNone/>
            </a:pPr>
            <a:r>
              <a:rPr lang="uk-UA" dirty="0"/>
              <a:t>Незважаючи на те, що їх корисне навантаження може бути </a:t>
            </a:r>
            <a:r>
              <a:rPr lang="uk-UA" dirty="0" smtClean="0"/>
              <a:t>будь-яким, </a:t>
            </a:r>
            <a:r>
              <a:rPr lang="uk-UA" dirty="0"/>
              <a:t>багато сучасних форм виконують функцію "</a:t>
            </a:r>
            <a:r>
              <a:rPr lang="uk-UA" dirty="0" err="1"/>
              <a:t>бекдор</a:t>
            </a:r>
            <a:r>
              <a:rPr lang="uk-UA" dirty="0"/>
              <a:t>", звертаючись до контролера, який може мати несанкціонований доступ до постраждалого комп'ютера. </a:t>
            </a:r>
            <a:r>
              <a:rPr lang="uk-UA" dirty="0" smtClean="0"/>
              <a:t>Трояни можуть </a:t>
            </a:r>
            <a:r>
              <a:rPr lang="uk-UA" dirty="0"/>
              <a:t>дозволити зловмиснику отримати доступ до особистих даних користувачів, таких як банківська інформація, паролі чи особисті дані. </a:t>
            </a:r>
            <a:r>
              <a:rPr lang="uk-UA" dirty="0" smtClean="0"/>
              <a:t>Вони </a:t>
            </a:r>
            <a:r>
              <a:rPr lang="uk-UA" dirty="0"/>
              <a:t>також </a:t>
            </a:r>
            <a:r>
              <a:rPr lang="uk-UA" dirty="0" smtClean="0"/>
              <a:t>можуть </a:t>
            </a:r>
            <a:r>
              <a:rPr lang="uk-UA" dirty="0"/>
              <a:t>видалити файли користувача або заразити інші пристрої, підключені до мережі. Атаки </a:t>
            </a:r>
            <a:r>
              <a:rPr lang="en-US" dirty="0" smtClean="0"/>
              <a:t>ransomware</a:t>
            </a:r>
            <a:r>
              <a:rPr lang="uk-UA" dirty="0" smtClean="0"/>
              <a:t>часто </a:t>
            </a:r>
            <a:r>
              <a:rPr lang="uk-UA" dirty="0"/>
              <a:t>здійснюються за допомогою </a:t>
            </a:r>
            <a:r>
              <a:rPr lang="uk-UA" dirty="0" err="1"/>
              <a:t>трояна</a:t>
            </a:r>
            <a:r>
              <a:rPr lang="uk-UA" dirty="0"/>
              <a:t>.</a:t>
            </a:r>
            <a:br>
              <a:rPr lang="uk-UA" dirty="0"/>
            </a:br>
            <a:r>
              <a:rPr lang="uk-UA" dirty="0"/>
              <a:t/>
            </a:r>
            <a:br>
              <a:rPr lang="uk-UA" dirty="0"/>
            </a:br>
            <a:r>
              <a:rPr lang="uk-UA" dirty="0"/>
              <a:t>На відміну від комп'ютерних вірусів та </a:t>
            </a:r>
            <a:r>
              <a:rPr lang="uk-UA" dirty="0" err="1"/>
              <a:t>червів</a:t>
            </a:r>
            <a:r>
              <a:rPr lang="uk-UA" dirty="0"/>
              <a:t>, </a:t>
            </a:r>
            <a:r>
              <a:rPr lang="uk-UA" dirty="0" smtClean="0"/>
              <a:t>трояни, </a:t>
            </a:r>
            <a:r>
              <a:rPr lang="uk-UA" dirty="0"/>
              <a:t>як правило, не намагаються ввести себе в інші файли чи іншим чином розповсюджуватися.</a:t>
            </a:r>
          </a:p>
          <a:p>
            <a:pPr marL="0" indent="0">
              <a:buNone/>
            </a:pPr>
            <a:endParaRPr lang="ru-RU" dirty="0"/>
          </a:p>
        </p:txBody>
      </p:sp>
    </p:spTree>
    <p:extLst>
      <p:ext uri="{BB962C8B-B14F-4D97-AF65-F5344CB8AC3E}">
        <p14:creationId xmlns:p14="http://schemas.microsoft.com/office/powerpoint/2010/main" val="4234572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67407"/>
          </a:xfrm>
        </p:spPr>
      </p:pic>
    </p:spTree>
    <p:extLst>
      <p:ext uri="{BB962C8B-B14F-4D97-AF65-F5344CB8AC3E}">
        <p14:creationId xmlns:p14="http://schemas.microsoft.com/office/powerpoint/2010/main" val="2716228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84630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b="1" dirty="0"/>
              <a:t>Комп'ютерний вірус </a:t>
            </a:r>
            <a:r>
              <a:rPr lang="uk-UA" dirty="0"/>
              <a:t>- це тип комп'ютерної програми, який при виконанні реплікує себе, змінюючи інші комп'ютерні програми та вставляючи власний код. Коли ця реплікація проходить успішно, уражені ділянки потім вважаються "зараженими" комп'ютерним вірусом.</a:t>
            </a:r>
            <a:br>
              <a:rPr lang="uk-UA" dirty="0"/>
            </a:br>
            <a:r>
              <a:rPr lang="uk-UA" dirty="0"/>
              <a:t/>
            </a:r>
            <a:br>
              <a:rPr lang="uk-UA" dirty="0"/>
            </a:br>
            <a:r>
              <a:rPr lang="uk-UA" dirty="0" smtClean="0"/>
              <a:t>Розробники </a:t>
            </a:r>
            <a:r>
              <a:rPr lang="uk-UA" dirty="0"/>
              <a:t>вірусів використовують </a:t>
            </a:r>
            <a:r>
              <a:rPr lang="uk-UA" dirty="0" smtClean="0"/>
              <a:t>соціальну інженерію </a:t>
            </a:r>
            <a:r>
              <a:rPr lang="uk-UA" dirty="0"/>
              <a:t>та </a:t>
            </a:r>
            <a:r>
              <a:rPr lang="uk-UA" dirty="0" smtClean="0"/>
              <a:t>детальні </a:t>
            </a:r>
            <a:r>
              <a:rPr lang="uk-UA" dirty="0"/>
              <a:t>знання про вразливості безпеки, щоб спочатку заразити системи та поширити вірус. </a:t>
            </a:r>
            <a:endParaRPr lang="uk-UA" dirty="0" smtClean="0"/>
          </a:p>
          <a:p>
            <a:pPr marL="0" indent="0">
              <a:buNone/>
            </a:pPr>
            <a:r>
              <a:rPr lang="uk-UA" dirty="0" smtClean="0"/>
              <a:t>Переважна </a:t>
            </a:r>
            <a:r>
              <a:rPr lang="uk-UA" dirty="0"/>
              <a:t>більшість вірусів націлена на системи Microsoft Windows, використовуючи різноманітні механізми зараження нових </a:t>
            </a:r>
            <a:r>
              <a:rPr lang="uk-UA" dirty="0" err="1"/>
              <a:t>хостів</a:t>
            </a:r>
            <a:r>
              <a:rPr lang="uk-UA" dirty="0"/>
              <a:t>, і часто використовують складні стратегії протидії виявленню / прихованості для ухилення від антивірусного програмного забезпечення. </a:t>
            </a:r>
            <a:endParaRPr lang="uk-UA" dirty="0" smtClean="0"/>
          </a:p>
          <a:p>
            <a:pPr marL="0" indent="0">
              <a:buNone/>
            </a:pPr>
            <a:r>
              <a:rPr lang="uk-UA" dirty="0" smtClean="0"/>
              <a:t>Мотиви </a:t>
            </a:r>
            <a:r>
              <a:rPr lang="uk-UA" dirty="0"/>
              <a:t>створення вірусів можуть включати пошук прибутку (наприклад, за допомогою викупу), бажання надіслати політичне повідомлення, особисте розвага, продемонструвати, що в програмному забезпеченні існує вразливість, для саботажу та відмови в обслуговуванні, або просто тому, що вони хочуть вивчити проблеми </a:t>
            </a:r>
            <a:r>
              <a:rPr lang="uk-UA" dirty="0" err="1"/>
              <a:t>кібербезпеки</a:t>
            </a:r>
            <a:r>
              <a:rPr lang="uk-UA" dirty="0"/>
              <a:t>. </a:t>
            </a:r>
            <a:endParaRPr lang="ru-RU" dirty="0"/>
          </a:p>
        </p:txBody>
      </p:sp>
    </p:spTree>
    <p:extLst>
      <p:ext uri="{BB962C8B-B14F-4D97-AF65-F5344CB8AC3E}">
        <p14:creationId xmlns:p14="http://schemas.microsoft.com/office/powerpoint/2010/main" val="1765895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154955" cy="2648914"/>
          </a:xfr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86314"/>
            <a:ext cx="6858000" cy="527685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 y="2385328"/>
            <a:ext cx="5355771" cy="4472672"/>
          </a:xfrm>
          <a:prstGeom prst="rect">
            <a:avLst/>
          </a:prstGeom>
        </p:spPr>
      </p:pic>
    </p:spTree>
    <p:extLst>
      <p:ext uri="{BB962C8B-B14F-4D97-AF65-F5344CB8AC3E}">
        <p14:creationId xmlns:p14="http://schemas.microsoft.com/office/powerpoint/2010/main" val="3457845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5314" y="176980"/>
            <a:ext cx="12008699" cy="6538451"/>
          </a:xfrm>
        </p:spPr>
        <p:txBody>
          <a:bodyPr/>
          <a:lstStyle/>
          <a:p>
            <a:pPr marL="0" indent="0">
              <a:buNone/>
            </a:pPr>
            <a:r>
              <a:rPr lang="uk-UA" dirty="0" smtClean="0"/>
              <a:t>Кожен </a:t>
            </a:r>
            <a:r>
              <a:rPr lang="uk-UA" dirty="0"/>
              <a:t>комп’ютерний вірус повинен містити </a:t>
            </a:r>
            <a:r>
              <a:rPr lang="uk-UA" u="sng" dirty="0"/>
              <a:t>процедуру пошуку</a:t>
            </a:r>
            <a:r>
              <a:rPr lang="uk-UA" dirty="0"/>
              <a:t>, яка знаходить нові файли або нові диски, які є цільовими цілями зараження. </a:t>
            </a:r>
            <a:endParaRPr lang="uk-UA" dirty="0" smtClean="0"/>
          </a:p>
          <a:p>
            <a:pPr marL="0" indent="0">
              <a:buNone/>
            </a:pPr>
            <a:endParaRPr lang="uk-UA" dirty="0" smtClean="0"/>
          </a:p>
          <a:p>
            <a:pPr marL="0" indent="0">
              <a:buNone/>
            </a:pPr>
            <a:r>
              <a:rPr lang="uk-UA" dirty="0" smtClean="0"/>
              <a:t>По-друге</a:t>
            </a:r>
            <a:r>
              <a:rPr lang="uk-UA" dirty="0"/>
              <a:t>, кожен комп'ютерний вірус повинен містити </a:t>
            </a:r>
            <a:r>
              <a:rPr lang="uk-UA" u="sng" dirty="0"/>
              <a:t>процедуру копіювання в програму</a:t>
            </a:r>
            <a:r>
              <a:rPr lang="uk-UA" dirty="0"/>
              <a:t>, яку шукає </a:t>
            </a:r>
            <a:r>
              <a:rPr lang="uk-UA" dirty="0" smtClean="0"/>
              <a:t>звичайна </a:t>
            </a:r>
            <a:r>
              <a:rPr lang="uk-UA" dirty="0"/>
              <a:t>програма пошуку</a:t>
            </a:r>
            <a:r>
              <a:rPr lang="uk-UA" dirty="0" smtClean="0"/>
              <a:t>.</a:t>
            </a:r>
          </a:p>
          <a:p>
            <a:pPr marL="0" indent="0">
              <a:buNone/>
            </a:pPr>
            <a:endParaRPr lang="uk-UA" dirty="0"/>
          </a:p>
          <a:p>
            <a:pPr marL="0" indent="0">
              <a:buNone/>
            </a:pPr>
            <a:r>
              <a:rPr lang="uk-UA" b="1" dirty="0" smtClean="0"/>
              <a:t>     Три </a:t>
            </a:r>
            <a:r>
              <a:rPr lang="uk-UA" b="1" dirty="0"/>
              <a:t>основні частини вірусу</a:t>
            </a:r>
            <a:r>
              <a:rPr lang="uk-UA" b="1" dirty="0" smtClean="0"/>
              <a:t>:</a:t>
            </a:r>
          </a:p>
          <a:p>
            <a:r>
              <a:rPr lang="uk-UA" dirty="0" smtClean="0"/>
              <a:t>Механізм зараження</a:t>
            </a:r>
          </a:p>
          <a:p>
            <a:r>
              <a:rPr lang="uk-UA" dirty="0" smtClean="0"/>
              <a:t>Тригер</a:t>
            </a:r>
          </a:p>
          <a:p>
            <a:r>
              <a:rPr lang="uk-UA" dirty="0" smtClean="0"/>
              <a:t>Корисне навантаження</a:t>
            </a:r>
          </a:p>
          <a:p>
            <a:pPr marL="0" indent="0">
              <a:buNone/>
            </a:pPr>
            <a:endParaRPr lang="ru-RU" dirty="0"/>
          </a:p>
        </p:txBody>
      </p:sp>
    </p:spTree>
    <p:extLst>
      <p:ext uri="{BB962C8B-B14F-4D97-AF65-F5344CB8AC3E}">
        <p14:creationId xmlns:p14="http://schemas.microsoft.com/office/powerpoint/2010/main" val="1485921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1298" y="176980"/>
            <a:ext cx="11952715" cy="6538451"/>
          </a:xfrm>
        </p:spPr>
        <p:txBody>
          <a:bodyPr/>
          <a:lstStyle/>
          <a:p>
            <a:pPr marL="0" indent="0">
              <a:buNone/>
            </a:pPr>
            <a:r>
              <a:rPr lang="uk-UA" b="1" dirty="0"/>
              <a:t>Механізм зараження</a:t>
            </a:r>
            <a:r>
              <a:rPr lang="uk-UA" dirty="0"/>
              <a:t/>
            </a:r>
            <a:br>
              <a:rPr lang="uk-UA" dirty="0"/>
            </a:br>
            <a:r>
              <a:rPr lang="uk-UA" dirty="0"/>
              <a:t/>
            </a:r>
            <a:br>
              <a:rPr lang="uk-UA" dirty="0"/>
            </a:br>
            <a:r>
              <a:rPr lang="uk-UA" dirty="0"/>
              <a:t>Механізм зараження (його також називають "вектором зараження") - це те, як вірус поширюється або </a:t>
            </a:r>
            <a:r>
              <a:rPr lang="uk-UA" dirty="0" smtClean="0"/>
              <a:t>розповсюджується. </a:t>
            </a:r>
            <a:r>
              <a:rPr lang="uk-UA" dirty="0"/>
              <a:t>Зазвичай вірус має процедуру пошуку, яка </a:t>
            </a:r>
            <a:r>
              <a:rPr lang="uk-UA" dirty="0" smtClean="0"/>
              <a:t>знаходить </a:t>
            </a:r>
            <a:r>
              <a:rPr lang="uk-UA" dirty="0"/>
              <a:t>нові файли або нові диски для зараження</a:t>
            </a:r>
            <a:r>
              <a:rPr lang="uk-UA" dirty="0" smtClean="0"/>
              <a:t>.</a:t>
            </a:r>
          </a:p>
          <a:p>
            <a:pPr marL="0" indent="0">
              <a:buNone/>
            </a:pPr>
            <a:endParaRPr lang="uk-UA" dirty="0"/>
          </a:p>
          <a:p>
            <a:pPr marL="0" indent="0">
              <a:buNone/>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79" y="2437038"/>
            <a:ext cx="9636021" cy="4278393"/>
          </a:xfrm>
          <a:prstGeom prst="rect">
            <a:avLst/>
          </a:prstGeom>
        </p:spPr>
      </p:pic>
    </p:spTree>
    <p:extLst>
      <p:ext uri="{BB962C8B-B14F-4D97-AF65-F5344CB8AC3E}">
        <p14:creationId xmlns:p14="http://schemas.microsoft.com/office/powerpoint/2010/main" val="2068703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4646" y="176980"/>
            <a:ext cx="11999368" cy="6578383"/>
          </a:xfrm>
        </p:spPr>
        <p:txBody>
          <a:bodyPr>
            <a:normAutofit fontScale="92500" lnSpcReduction="10000"/>
          </a:bodyPr>
          <a:lstStyle/>
          <a:p>
            <a:pPr marL="0" indent="0">
              <a:buNone/>
            </a:pPr>
            <a:r>
              <a:rPr lang="uk-UA" sz="3200" b="1" dirty="0" smtClean="0"/>
              <a:t>Тригер</a:t>
            </a:r>
            <a:r>
              <a:rPr lang="uk-UA" dirty="0" smtClean="0"/>
              <a:t/>
            </a:r>
            <a:br>
              <a:rPr lang="uk-UA" dirty="0" smtClean="0"/>
            </a:br>
            <a:r>
              <a:rPr lang="uk-UA" dirty="0" smtClean="0"/>
              <a:t/>
            </a:r>
            <a:br>
              <a:rPr lang="uk-UA" dirty="0" smtClean="0"/>
            </a:br>
            <a:r>
              <a:rPr lang="uk-UA" dirty="0" err="1" smtClean="0"/>
              <a:t>Тригер</a:t>
            </a:r>
            <a:r>
              <a:rPr lang="uk-UA" dirty="0" smtClean="0"/>
              <a:t>, який також відомий як логічна бомба, - це компільована версія, яка може бути активована будь-коли в межах виконуваного файлу під час запуску вірусу, що визначає подію або умову активізації або доставки зловмисного "корисного навантаження", наприклад певна дата, конкретний час, особлива наявність іншої програми, ємність диска, що перевищує деякий ліміт, або подвійне клацання, що відкриває певний файл.</a:t>
            </a:r>
          </a:p>
          <a:p>
            <a:pPr marL="0" indent="0">
              <a:buNone/>
            </a:pPr>
            <a:endParaRPr lang="uk-UA" dirty="0"/>
          </a:p>
          <a:p>
            <a:pPr marL="0" indent="0">
              <a:buNone/>
            </a:pPr>
            <a:r>
              <a:rPr lang="uk-UA" b="1" dirty="0"/>
              <a:t>Корисне навантаження</a:t>
            </a:r>
            <a:r>
              <a:rPr lang="uk-UA" dirty="0"/>
              <a:t/>
            </a:r>
            <a:br>
              <a:rPr lang="uk-UA" dirty="0"/>
            </a:br>
            <a:r>
              <a:rPr lang="uk-UA" dirty="0"/>
              <a:t/>
            </a:r>
            <a:br>
              <a:rPr lang="uk-UA" dirty="0"/>
            </a:br>
            <a:r>
              <a:rPr lang="uk-UA" dirty="0"/>
              <a:t>"Корисне навантаження" - це фактичне </a:t>
            </a:r>
            <a:r>
              <a:rPr lang="uk-UA" dirty="0" smtClean="0"/>
              <a:t>тіло </a:t>
            </a:r>
            <a:r>
              <a:rPr lang="uk-UA" dirty="0" err="1" smtClean="0"/>
              <a:t>віруса</a:t>
            </a:r>
            <a:r>
              <a:rPr lang="uk-UA" dirty="0" smtClean="0"/>
              <a:t> </a:t>
            </a:r>
            <a:r>
              <a:rPr lang="uk-UA" dirty="0"/>
              <a:t>або дані, які виконують фактичну шкідливу мету вірусу. Діяльність корисного навантаження може бути </a:t>
            </a:r>
            <a:r>
              <a:rPr lang="uk-UA" u="sng" dirty="0"/>
              <a:t>помітною</a:t>
            </a:r>
            <a:r>
              <a:rPr lang="uk-UA" dirty="0"/>
              <a:t> (наприклад, тому що вона змушує систему сповільнюватись або «заморожувати»), оскільки більшість часу </a:t>
            </a:r>
            <a:r>
              <a:rPr lang="uk-UA" dirty="0" smtClean="0"/>
              <a:t>саме </a:t>
            </a:r>
            <a:r>
              <a:rPr lang="uk-UA" dirty="0"/>
              <a:t>«</a:t>
            </a:r>
            <a:r>
              <a:rPr lang="uk-UA" dirty="0" smtClean="0"/>
              <a:t>корисне </a:t>
            </a:r>
            <a:r>
              <a:rPr lang="uk-UA" dirty="0"/>
              <a:t>навантаження» </a:t>
            </a:r>
            <a:r>
              <a:rPr lang="uk-UA" dirty="0" smtClean="0"/>
              <a:t>вже є </a:t>
            </a:r>
            <a:r>
              <a:rPr lang="uk-UA" dirty="0"/>
              <a:t>шкідливою діяльністю </a:t>
            </a:r>
            <a:endParaRPr lang="uk-UA" dirty="0" smtClean="0"/>
          </a:p>
          <a:p>
            <a:pPr marL="0" indent="0">
              <a:buNone/>
            </a:pPr>
            <a:r>
              <a:rPr lang="uk-UA" dirty="0" smtClean="0"/>
              <a:t>або </a:t>
            </a:r>
            <a:r>
              <a:rPr lang="uk-UA" dirty="0"/>
              <a:t>часом </a:t>
            </a:r>
            <a:r>
              <a:rPr lang="uk-UA" u="sng" dirty="0"/>
              <a:t>неруйнівною</a:t>
            </a:r>
            <a:r>
              <a:rPr lang="uk-UA" dirty="0"/>
              <a:t>, але </a:t>
            </a:r>
            <a:r>
              <a:rPr lang="uk-UA" dirty="0" err="1"/>
              <a:t>розповсюджувальною</a:t>
            </a:r>
            <a:r>
              <a:rPr lang="uk-UA" dirty="0"/>
              <a:t>, що називається </a:t>
            </a:r>
            <a:r>
              <a:rPr lang="uk-UA" dirty="0" smtClean="0"/>
              <a:t>Вірус-обман </a:t>
            </a:r>
            <a:r>
              <a:rPr lang="uk-UA" dirty="0"/>
              <a:t>.</a:t>
            </a:r>
            <a:endParaRPr lang="uk-UA" dirty="0" smtClean="0"/>
          </a:p>
          <a:p>
            <a:pPr marL="0" indent="0">
              <a:buNone/>
            </a:pPr>
            <a:endParaRPr lang="ru-RU" dirty="0"/>
          </a:p>
        </p:txBody>
      </p:sp>
    </p:spTree>
    <p:extLst>
      <p:ext uri="{BB962C8B-B14F-4D97-AF65-F5344CB8AC3E}">
        <p14:creationId xmlns:p14="http://schemas.microsoft.com/office/powerpoint/2010/main" val="3570270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normAutofit/>
          </a:bodyPr>
          <a:lstStyle/>
          <a:p>
            <a:pPr marL="0" indent="0">
              <a:buNone/>
            </a:pPr>
            <a:r>
              <a:rPr lang="uk-UA" sz="3200" dirty="0"/>
              <a:t>Цей життєвий цикл можна розділити на чотири фази:</a:t>
            </a:r>
            <a:br>
              <a:rPr lang="uk-UA" sz="3200" dirty="0"/>
            </a:br>
            <a:endParaRPr lang="uk-UA" sz="3200" dirty="0" smtClean="0"/>
          </a:p>
          <a:p>
            <a:pPr marL="0" indent="0">
              <a:buNone/>
            </a:pPr>
            <a:r>
              <a:rPr lang="uk-UA" sz="3200" b="1" dirty="0" smtClean="0"/>
              <a:t>1.Спокійна </a:t>
            </a:r>
            <a:r>
              <a:rPr lang="uk-UA" sz="3200" b="1" dirty="0"/>
              <a:t>фаза</a:t>
            </a:r>
            <a:r>
              <a:rPr lang="uk-UA" sz="3200" dirty="0"/>
              <a:t/>
            </a:r>
            <a:br>
              <a:rPr lang="uk-UA" sz="3200" dirty="0"/>
            </a:br>
            <a:r>
              <a:rPr lang="uk-UA" sz="3200" dirty="0"/>
              <a:t/>
            </a:r>
            <a:br>
              <a:rPr lang="uk-UA" sz="3200" dirty="0"/>
            </a:br>
            <a:r>
              <a:rPr lang="uk-UA" sz="3200" dirty="0"/>
              <a:t>Програма вірусу на цьому етапі не працює. Програма вірусу встигла отримати доступ до комп'ютера або програмного забезпечення цільового користувача, але під час цього етапу вірус не вживає жодних дій. Врешті-решт вірус активується «тригером», який визначає, яка подія буде виконувати вірус. Не всі віруси мають цю стадію.</a:t>
            </a:r>
            <a:br>
              <a:rPr lang="uk-UA" sz="3200" dirty="0"/>
            </a:br>
            <a:endParaRPr lang="ru-RU" sz="3200" dirty="0"/>
          </a:p>
        </p:txBody>
      </p:sp>
    </p:spTree>
    <p:extLst>
      <p:ext uri="{BB962C8B-B14F-4D97-AF65-F5344CB8AC3E}">
        <p14:creationId xmlns:p14="http://schemas.microsoft.com/office/powerpoint/2010/main" val="3321827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200" b="1" dirty="0" smtClean="0"/>
              <a:t>2. Фаза </a:t>
            </a:r>
            <a:r>
              <a:rPr lang="uk-UA" sz="3200" b="1" dirty="0"/>
              <a:t>розмноження</a:t>
            </a:r>
            <a:r>
              <a:rPr lang="uk-UA" sz="3200" dirty="0"/>
              <a:t/>
            </a:r>
            <a:br>
              <a:rPr lang="uk-UA" sz="3200" dirty="0"/>
            </a:br>
            <a:r>
              <a:rPr lang="uk-UA" sz="3200" dirty="0"/>
              <a:t/>
            </a:r>
            <a:br>
              <a:rPr lang="uk-UA" sz="3200" dirty="0"/>
            </a:br>
            <a:r>
              <a:rPr lang="uk-UA" sz="3200" dirty="0"/>
              <a:t>Вірус починає розмножуватися, тобто розмножується і розмножується. Вірус розміщує копію себе в інших програмах або в певних системних областях на диску. Копія може бути не ідентичною </a:t>
            </a:r>
            <a:r>
              <a:rPr lang="uk-UA" sz="3200" dirty="0" err="1"/>
              <a:t>розповсюджувальній</a:t>
            </a:r>
            <a:r>
              <a:rPr lang="uk-UA" sz="3200" dirty="0"/>
              <a:t> версії; віруси часто «перетворюються» або змінюються, щоб ухилитися від виявлення ІТ-фахівцями та антивірусним програмним забезпеченням. Кожна заражена програма тепер буде містити клон вірусу, який сам вступить у фазу поширення.</a:t>
            </a:r>
            <a:endParaRPr lang="ru-RU" sz="3200" dirty="0"/>
          </a:p>
        </p:txBody>
      </p:sp>
    </p:spTree>
    <p:extLst>
      <p:ext uri="{BB962C8B-B14F-4D97-AF65-F5344CB8AC3E}">
        <p14:creationId xmlns:p14="http://schemas.microsoft.com/office/powerpoint/2010/main" val="762081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normAutofit/>
          </a:bodyPr>
          <a:lstStyle/>
          <a:p>
            <a:pPr marL="0" indent="0">
              <a:buNone/>
            </a:pPr>
            <a:r>
              <a:rPr lang="uk-UA" sz="3200" b="1" dirty="0" smtClean="0"/>
              <a:t>3. Фаза </a:t>
            </a:r>
            <a:r>
              <a:rPr lang="uk-UA" sz="3200" b="1" dirty="0"/>
              <a:t>запуску</a:t>
            </a:r>
            <a:r>
              <a:rPr lang="uk-UA" sz="3200" dirty="0"/>
              <a:t/>
            </a:r>
            <a:br>
              <a:rPr lang="uk-UA" sz="3200" dirty="0"/>
            </a:br>
            <a:r>
              <a:rPr lang="uk-UA" sz="3200" dirty="0"/>
              <a:t/>
            </a:r>
            <a:br>
              <a:rPr lang="uk-UA" sz="3200" dirty="0"/>
            </a:br>
            <a:r>
              <a:rPr lang="uk-UA" sz="3200" dirty="0"/>
              <a:t>Спокійний вірус переходить у цю фазу, коли він активований, і тепер виконуватиме функцію, для якої він був призначений. Фаза запуску може бути спричинена різноманітними системними подіями, включаючи підрахунок кількості разів, яку ця копія вірусу зробила копією. </a:t>
            </a:r>
            <a:endParaRPr lang="uk-UA" sz="3200" dirty="0" smtClean="0"/>
          </a:p>
          <a:p>
            <a:pPr marL="0" indent="0">
              <a:buNone/>
            </a:pPr>
            <a:r>
              <a:rPr lang="uk-UA" sz="3200" dirty="0" smtClean="0"/>
              <a:t>Спусковий </a:t>
            </a:r>
            <a:r>
              <a:rPr lang="uk-UA" sz="3200" dirty="0"/>
              <a:t>механізм може виникнути, коли працівник припиняє свою роботу або пройшов певний проміжок часу, щоб зменшити підозру.</a:t>
            </a:r>
            <a:endParaRPr lang="ru-RU" sz="3200" dirty="0"/>
          </a:p>
        </p:txBody>
      </p:sp>
    </p:spTree>
    <p:extLst>
      <p:ext uri="{BB962C8B-B14F-4D97-AF65-F5344CB8AC3E}">
        <p14:creationId xmlns:p14="http://schemas.microsoft.com/office/powerpoint/2010/main" val="1340936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lstStyle/>
          <a:p>
            <a:pPr marL="0" indent="0">
              <a:buNone/>
            </a:pPr>
            <a:r>
              <a:rPr lang="uk-UA" sz="3200" b="1" dirty="0" smtClean="0"/>
              <a:t>4. Етап виконання</a:t>
            </a:r>
            <a:r>
              <a:rPr lang="uk-UA" sz="3200" dirty="0" smtClean="0"/>
              <a:t/>
            </a:r>
            <a:br>
              <a:rPr lang="uk-UA" sz="3200" dirty="0" smtClean="0"/>
            </a:br>
            <a:r>
              <a:rPr lang="uk-UA" sz="3200" dirty="0" smtClean="0"/>
              <a:t/>
            </a:r>
            <a:br>
              <a:rPr lang="uk-UA" sz="3200" dirty="0" smtClean="0"/>
            </a:br>
            <a:r>
              <a:rPr lang="uk-UA" sz="3200" dirty="0" smtClean="0"/>
              <a:t>Це фактична робота вірусу, де буде випущено «корисне навантаження». Це може бути руйнівним, наприклад, видаленням файлів на диску, </a:t>
            </a:r>
            <a:r>
              <a:rPr lang="uk-UA" sz="3200" dirty="0" err="1" smtClean="0"/>
              <a:t>збоєм</a:t>
            </a:r>
            <a:r>
              <a:rPr lang="uk-UA" sz="3200" dirty="0" smtClean="0"/>
              <a:t> у роботі системи або пошкодженням файлів або відносно нешкідливими, такими як спливаючі жартівливі або політичні повідомлення на екрані.</a:t>
            </a:r>
          </a:p>
          <a:p>
            <a:pPr marL="0" indent="0">
              <a:buNone/>
            </a:pPr>
            <a:endParaRPr lang="ru-RU" dirty="0"/>
          </a:p>
        </p:txBody>
      </p:sp>
    </p:spTree>
    <p:extLst>
      <p:ext uri="{BB962C8B-B14F-4D97-AF65-F5344CB8AC3E}">
        <p14:creationId xmlns:p14="http://schemas.microsoft.com/office/powerpoint/2010/main" val="29928258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448" y="3964659"/>
            <a:ext cx="5571202" cy="2785601"/>
          </a:xfrm>
        </p:spPr>
      </p:pic>
      <p:sp>
        <p:nvSpPr>
          <p:cNvPr id="4" name="Прямоугольник 3"/>
          <p:cNvSpPr/>
          <p:nvPr/>
        </p:nvSpPr>
        <p:spPr>
          <a:xfrm>
            <a:off x="155510" y="77938"/>
            <a:ext cx="11880979" cy="3385542"/>
          </a:xfrm>
          <a:prstGeom prst="rect">
            <a:avLst/>
          </a:prstGeom>
        </p:spPr>
        <p:txBody>
          <a:bodyPr wrap="square">
            <a:spAutoFit/>
          </a:bodyPr>
          <a:lstStyle/>
          <a:p>
            <a:r>
              <a:rPr lang="uk-UA" sz="2800" b="1" dirty="0"/>
              <a:t>Комп'ютерний черв'як </a:t>
            </a:r>
            <a:r>
              <a:rPr lang="uk-UA" sz="2800" dirty="0"/>
              <a:t>- це самостійна комп’ютерна програма, яка реплікує себе з метою поширення на інші комп’ютери. Часто він використовує комп'ютерну мережу для поширення, покладаючись на </a:t>
            </a:r>
            <a:r>
              <a:rPr lang="uk-UA" sz="2800" dirty="0" err="1"/>
              <a:t>збої</a:t>
            </a:r>
            <a:r>
              <a:rPr lang="uk-UA" sz="2800" dirty="0"/>
              <a:t> безпеки на цільовому комп'ютері для доступу до нього. Черв'яки майже завжди завдають хоч деякої шкоди мережі, навіть якщо лише споживаючи пропускну здатність, тоді як віруси майже завжди пошкоджують або змінюють файли на цільовому комп'ютері.</a:t>
            </a:r>
            <a:r>
              <a:rPr lang="uk-UA" dirty="0"/>
              <a:t/>
            </a:r>
            <a:br>
              <a:rPr lang="uk-UA" dirty="0"/>
            </a:br>
            <a:endParaRPr lang="ru-RU" dirty="0"/>
          </a:p>
        </p:txBody>
      </p:sp>
    </p:spTree>
    <p:extLst>
      <p:ext uri="{BB962C8B-B14F-4D97-AF65-F5344CB8AC3E}">
        <p14:creationId xmlns:p14="http://schemas.microsoft.com/office/powerpoint/2010/main" val="2940966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00658" y="158319"/>
            <a:ext cx="11798710" cy="6538451"/>
          </a:xfrm>
        </p:spPr>
        <p:txBody>
          <a:bodyPr/>
          <a:lstStyle/>
          <a:p>
            <a:pPr marL="0" indent="0">
              <a:buNone/>
            </a:pPr>
            <a:r>
              <a:rPr lang="uk-UA" b="1" dirty="0"/>
              <a:t>Уразливість</a:t>
            </a:r>
            <a:r>
              <a:rPr lang="uk-UA" dirty="0"/>
              <a:t> </a:t>
            </a:r>
            <a:r>
              <a:rPr lang="uk-UA" b="1" dirty="0" smtClean="0"/>
              <a:t>нульового дня</a:t>
            </a:r>
            <a:r>
              <a:rPr lang="uk-UA" dirty="0" smtClean="0"/>
              <a:t> </a:t>
            </a:r>
            <a:r>
              <a:rPr lang="uk-UA" dirty="0"/>
              <a:t>(також відома як </a:t>
            </a:r>
            <a:r>
              <a:rPr lang="en-US" b="1" dirty="0"/>
              <a:t>0-day</a:t>
            </a:r>
            <a:r>
              <a:rPr lang="uk-UA" dirty="0" smtClean="0"/>
              <a:t>) </a:t>
            </a:r>
            <a:r>
              <a:rPr lang="uk-UA" dirty="0"/>
              <a:t>- це вразливість комп'ютерного програмного забезпечення, яка невідома або не </a:t>
            </a:r>
            <a:r>
              <a:rPr lang="uk-UA" dirty="0" smtClean="0"/>
              <a:t>виявлена </a:t>
            </a:r>
            <a:r>
              <a:rPr lang="uk-UA" dirty="0"/>
              <a:t>тими, хто повинен бути зацікавлений у зменшенні вразливості (включаючи постачальника цільового програмного забезпечення). </a:t>
            </a:r>
            <a:endParaRPr lang="uk-UA" dirty="0" smtClean="0"/>
          </a:p>
          <a:p>
            <a:pPr marL="0" indent="0">
              <a:buNone/>
            </a:pPr>
            <a:r>
              <a:rPr lang="uk-UA" dirty="0" smtClean="0"/>
              <a:t>Поки </a:t>
            </a:r>
            <a:r>
              <a:rPr lang="uk-UA" dirty="0"/>
              <a:t>вразливість не буде </a:t>
            </a:r>
            <a:r>
              <a:rPr lang="uk-UA" dirty="0" smtClean="0"/>
              <a:t>виправлена, </a:t>
            </a:r>
            <a:r>
              <a:rPr lang="uk-UA" dirty="0"/>
              <a:t>хакери можуть використовувати її для негативного впливу на комп'ютерні програми, дані, додаткові комп’ютери або мережу. </a:t>
            </a:r>
            <a:r>
              <a:rPr lang="uk-UA" dirty="0" smtClean="0"/>
              <a:t> Експлуатація</a:t>
            </a:r>
            <a:r>
              <a:rPr lang="uk-UA" dirty="0"/>
              <a:t>, спрямована на нульовий день, називається </a:t>
            </a:r>
            <a:r>
              <a:rPr lang="uk-UA" dirty="0" err="1" smtClean="0"/>
              <a:t>експлойтом</a:t>
            </a:r>
            <a:r>
              <a:rPr lang="uk-UA" dirty="0" smtClean="0"/>
              <a:t> нульової доби (</a:t>
            </a:r>
            <a:r>
              <a:rPr lang="en-US" dirty="0"/>
              <a:t>zero-day </a:t>
            </a:r>
            <a:r>
              <a:rPr lang="en-US" dirty="0" smtClean="0"/>
              <a:t>exploit</a:t>
            </a:r>
            <a:r>
              <a:rPr lang="uk-UA" dirty="0" smtClean="0"/>
              <a:t>), </a:t>
            </a:r>
            <a:r>
              <a:rPr lang="uk-UA" dirty="0"/>
              <a:t>або атакою нульової доби</a:t>
            </a:r>
            <a:r>
              <a:rPr lang="uk-UA" dirty="0" smtClean="0"/>
              <a:t>.</a:t>
            </a:r>
          </a:p>
          <a:p>
            <a:pPr marL="0" indent="0">
              <a:buNone/>
            </a:pPr>
            <a:endParaRPr lang="ru-RU" dirty="0"/>
          </a:p>
        </p:txBody>
      </p:sp>
      <p:pic>
        <p:nvPicPr>
          <p:cNvPr id="2" name="Рисунок 1"/>
          <p:cNvPicPr>
            <a:picLocks noChangeAspect="1"/>
          </p:cNvPicPr>
          <p:nvPr/>
        </p:nvPicPr>
        <p:blipFill>
          <a:blip r:embed="rId2"/>
          <a:stretch>
            <a:fillRect/>
          </a:stretch>
        </p:blipFill>
        <p:spPr>
          <a:xfrm>
            <a:off x="4376252" y="3529404"/>
            <a:ext cx="6686550" cy="3238500"/>
          </a:xfrm>
          <a:prstGeom prst="rect">
            <a:avLst/>
          </a:prstGeom>
        </p:spPr>
      </p:pic>
      <p:pic>
        <p:nvPicPr>
          <p:cNvPr id="4" name="Рисунок 3"/>
          <p:cNvPicPr>
            <a:picLocks noChangeAspect="1"/>
          </p:cNvPicPr>
          <p:nvPr/>
        </p:nvPicPr>
        <p:blipFill>
          <a:blip r:embed="rId3"/>
          <a:stretch>
            <a:fillRect/>
          </a:stretch>
        </p:blipFill>
        <p:spPr>
          <a:xfrm>
            <a:off x="1087600" y="4360506"/>
            <a:ext cx="2533650" cy="1981200"/>
          </a:xfrm>
          <a:prstGeom prst="rect">
            <a:avLst/>
          </a:prstGeom>
        </p:spPr>
      </p:pic>
    </p:spTree>
    <p:extLst>
      <p:ext uri="{BB962C8B-B14F-4D97-AF65-F5344CB8AC3E}">
        <p14:creationId xmlns:p14="http://schemas.microsoft.com/office/powerpoint/2010/main" val="973200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lstStyle/>
          <a:p>
            <a:pPr marL="0" indent="0">
              <a:buNone/>
            </a:pPr>
            <a:r>
              <a:rPr lang="uk-UA" dirty="0"/>
              <a:t>Багато хробаків призначені лише для поширення, і не намагаються змінити системи, через які вони проходять. Однак, як показали черв'яки Морріса та </a:t>
            </a:r>
            <a:r>
              <a:rPr lang="uk-UA" dirty="0" err="1"/>
              <a:t>Mydoom</a:t>
            </a:r>
            <a:r>
              <a:rPr lang="uk-UA" dirty="0"/>
              <a:t>, навіть ці хробаки, що не містять корисної навантаження, можуть спричинити великі порушення через збільшення мережевого трафіку та інші непередбачувані </a:t>
            </a:r>
            <a:r>
              <a:rPr lang="uk-UA" dirty="0" smtClean="0"/>
              <a:t>ефекти</a:t>
            </a:r>
            <a:r>
              <a:rPr lang="uk-UA" dirty="0"/>
              <a:t>.</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595" y="2268473"/>
            <a:ext cx="6995663" cy="4446958"/>
          </a:xfrm>
          <a:prstGeom prst="rect">
            <a:avLst/>
          </a:prstGeom>
        </p:spPr>
      </p:pic>
    </p:spTree>
    <p:extLst>
      <p:ext uri="{BB962C8B-B14F-4D97-AF65-F5344CB8AC3E}">
        <p14:creationId xmlns:p14="http://schemas.microsoft.com/office/powerpoint/2010/main" val="1828042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03853" y="0"/>
            <a:ext cx="10674220" cy="690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14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3306" y="176980"/>
            <a:ext cx="11980707" cy="6681020"/>
          </a:xfrm>
        </p:spPr>
        <p:txBody>
          <a:bodyPr>
            <a:normAutofit fontScale="92500" lnSpcReduction="10000"/>
          </a:bodyPr>
          <a:lstStyle/>
          <a:p>
            <a:pPr marL="0" indent="0">
              <a:buNone/>
            </a:pPr>
            <a:r>
              <a:rPr lang="uk-UA" sz="3200" b="1" dirty="0"/>
              <a:t>Противірусне та антивірусне програмне </a:t>
            </a:r>
            <a:r>
              <a:rPr lang="uk-UA" sz="3200" b="1" dirty="0" smtClean="0"/>
              <a:t>забезпечення (</a:t>
            </a:r>
            <a:r>
              <a:rPr lang="en-US" sz="3200" b="1" dirty="0"/>
              <a:t>Anti-virus </a:t>
            </a:r>
            <a:r>
              <a:rPr lang="en-US" sz="3200" b="1" dirty="0" smtClean="0"/>
              <a:t>and </a:t>
            </a:r>
            <a:r>
              <a:rPr lang="en-US" sz="3200" b="1" dirty="0"/>
              <a:t>anti-malware </a:t>
            </a:r>
            <a:r>
              <a:rPr lang="en-US" sz="3200" b="1" dirty="0" smtClean="0"/>
              <a:t>software</a:t>
            </a:r>
            <a:r>
              <a:rPr lang="uk-UA" sz="3200" b="1" dirty="0" smtClean="0"/>
              <a:t>)</a:t>
            </a:r>
          </a:p>
          <a:p>
            <a:pPr marL="0" indent="0">
              <a:buNone/>
            </a:pPr>
            <a:endParaRPr lang="uk-UA" sz="3200" b="1" dirty="0" smtClean="0"/>
          </a:p>
          <a:p>
            <a:pPr marL="0" indent="0">
              <a:buNone/>
            </a:pPr>
            <a:r>
              <a:rPr lang="uk-UA" sz="3200" dirty="0"/>
              <a:t>Конкретний компонент антивірусного та </a:t>
            </a:r>
            <a:r>
              <a:rPr lang="en-US" sz="3200" dirty="0"/>
              <a:t>anti-malware</a:t>
            </a:r>
            <a:r>
              <a:rPr lang="uk-UA" sz="3200" dirty="0" smtClean="0"/>
              <a:t> </a:t>
            </a:r>
            <a:r>
              <a:rPr lang="uk-UA" sz="3200" dirty="0"/>
              <a:t>програмного забезпечення, який зазвичай називають сканером </a:t>
            </a:r>
            <a:r>
              <a:rPr lang="uk-UA" sz="3200" dirty="0" smtClean="0"/>
              <a:t>реального </a:t>
            </a:r>
            <a:r>
              <a:rPr lang="uk-UA" sz="3200" dirty="0"/>
              <a:t>часу, </a:t>
            </a:r>
            <a:r>
              <a:rPr lang="uk-UA" sz="3200" dirty="0" smtClean="0"/>
              <a:t>заглиблюється в ядро </a:t>
            </a:r>
            <a:r>
              <a:rPr lang="uk-UA" sz="3200" dirty="0"/>
              <a:t>операційної системи або ядра та функціонує таким </a:t>
            </a:r>
            <a:r>
              <a:rPr lang="uk-UA" sz="3200" dirty="0" smtClean="0"/>
              <a:t>само як певна зловмисна </a:t>
            </a:r>
            <a:r>
              <a:rPr lang="uk-UA" sz="3200" dirty="0"/>
              <a:t>програми намагатися працювати, </a:t>
            </a:r>
            <a:r>
              <a:rPr lang="uk-UA" sz="3200" dirty="0" smtClean="0"/>
              <a:t>хоча і </a:t>
            </a:r>
            <a:r>
              <a:rPr lang="uk-UA" sz="3200" dirty="0"/>
              <a:t>з </a:t>
            </a:r>
            <a:r>
              <a:rPr lang="uk-UA" sz="3200" dirty="0" smtClean="0"/>
              <a:t>дозволу </a:t>
            </a:r>
            <a:r>
              <a:rPr lang="uk-UA" sz="3200" dirty="0"/>
              <a:t>користувача для захисту системи. </a:t>
            </a:r>
            <a:endParaRPr lang="uk-UA" sz="3200" dirty="0" smtClean="0"/>
          </a:p>
          <a:p>
            <a:pPr marL="0" indent="0">
              <a:buNone/>
            </a:pPr>
            <a:r>
              <a:rPr lang="uk-UA" sz="3200" dirty="0" smtClean="0"/>
              <a:t>Щоразу</a:t>
            </a:r>
            <a:r>
              <a:rPr lang="uk-UA" sz="3200" dirty="0"/>
              <a:t>, коли операційна система отримує доступ до файлу, сканер під час доступу перевіряє, чи файл є "законним" файлом чи ні. </a:t>
            </a:r>
            <a:endParaRPr lang="uk-UA" sz="3200" dirty="0" smtClean="0"/>
          </a:p>
          <a:p>
            <a:pPr marL="0" indent="0">
              <a:buNone/>
            </a:pPr>
            <a:r>
              <a:rPr lang="uk-UA" sz="3200" dirty="0" smtClean="0"/>
              <a:t>Якщо </a:t>
            </a:r>
            <a:r>
              <a:rPr lang="uk-UA" sz="3200" dirty="0"/>
              <a:t>сканер ідентифікує файл як шкідливе програмне забезпечення, операція доступу буде зупинена, сканер буде оброблятися файлом заздалегідь визначеним способом (як була налаштована антивірусна програма під час встановлення / після встановлення) та </a:t>
            </a:r>
            <a:r>
              <a:rPr lang="uk-UA" sz="3200" dirty="0" smtClean="0"/>
              <a:t>сповістить користувача.</a:t>
            </a:r>
            <a:endParaRPr lang="ru-RU" sz="3200" b="1" dirty="0"/>
          </a:p>
        </p:txBody>
      </p:sp>
    </p:spTree>
    <p:extLst>
      <p:ext uri="{BB962C8B-B14F-4D97-AF65-F5344CB8AC3E}">
        <p14:creationId xmlns:p14="http://schemas.microsoft.com/office/powerpoint/2010/main" val="3666531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976" y="0"/>
            <a:ext cx="11990037" cy="6715431"/>
          </a:xfrm>
        </p:spPr>
        <p:txBody>
          <a:bodyPr/>
          <a:lstStyle/>
          <a:p>
            <a:pPr marL="0" indent="0">
              <a:buNone/>
            </a:pPr>
            <a:r>
              <a:rPr lang="uk-UA" dirty="0"/>
              <a:t>Це може мати істотний вплив на продуктивність операційної системи, хоча ступінь впливу залежить від того, </a:t>
            </a:r>
            <a:r>
              <a:rPr lang="uk-UA" dirty="0" smtClean="0"/>
              <a:t>наскільки якісно написаний код сканера. </a:t>
            </a:r>
            <a:r>
              <a:rPr lang="uk-UA" dirty="0"/>
              <a:t>Мета - зупинити будь-які операції, які зловмисне програмне забезпечення може здійснити в системі до їх виникнення, включаючи дії, які можуть використовувати помилки або викликати несподівану поведінку операційної системи</a:t>
            </a:r>
            <a:r>
              <a:rPr lang="uk-UA" dirty="0" smtClean="0"/>
              <a:t>.</a:t>
            </a:r>
          </a:p>
          <a:p>
            <a:pPr marL="0" indent="0">
              <a:buNone/>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195" y="2537927"/>
            <a:ext cx="9518805" cy="432007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37926"/>
            <a:ext cx="4970085" cy="4320073"/>
          </a:xfrm>
          <a:prstGeom prst="rect">
            <a:avLst/>
          </a:prstGeom>
        </p:spPr>
      </p:pic>
    </p:spTree>
    <p:extLst>
      <p:ext uri="{BB962C8B-B14F-4D97-AF65-F5344CB8AC3E}">
        <p14:creationId xmlns:p14="http://schemas.microsoft.com/office/powerpoint/2010/main" val="4075351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normAutofit/>
          </a:bodyPr>
          <a:lstStyle/>
          <a:p>
            <a:pPr marL="0" indent="0">
              <a:buNone/>
            </a:pPr>
            <a:r>
              <a:rPr lang="uk-UA" dirty="0"/>
              <a:t>Програми проти зловмисного програмного забезпечення можуть боротися </a:t>
            </a:r>
            <a:r>
              <a:rPr lang="uk-UA" dirty="0" smtClean="0"/>
              <a:t>з </a:t>
            </a:r>
            <a:r>
              <a:rPr lang="en-US" b="1" dirty="0" smtClean="0"/>
              <a:t>malware </a:t>
            </a:r>
            <a:r>
              <a:rPr lang="uk-UA" b="1" dirty="0" smtClean="0"/>
              <a:t>двома </a:t>
            </a:r>
            <a:r>
              <a:rPr lang="uk-UA" b="1" dirty="0"/>
              <a:t>способами</a:t>
            </a:r>
            <a:r>
              <a:rPr lang="uk-UA" dirty="0" smtClean="0"/>
              <a:t>:</a:t>
            </a:r>
          </a:p>
          <a:p>
            <a:pPr marL="0" indent="0">
              <a:buNone/>
            </a:pPr>
            <a:endParaRPr lang="en-US" dirty="0" smtClean="0"/>
          </a:p>
          <a:p>
            <a:pPr marL="0" indent="0">
              <a:buNone/>
            </a:pPr>
            <a:r>
              <a:rPr lang="uk-UA" dirty="0"/>
              <a:t>Вони можуть забезпечити захист </a:t>
            </a:r>
            <a:r>
              <a:rPr lang="uk-UA" dirty="0" smtClean="0"/>
              <a:t>в </a:t>
            </a:r>
            <a:r>
              <a:rPr lang="uk-UA" u="sng" dirty="0" smtClean="0"/>
              <a:t>реальному часі </a:t>
            </a:r>
            <a:r>
              <a:rPr lang="uk-UA" dirty="0"/>
              <a:t>від встановлення </a:t>
            </a:r>
            <a:r>
              <a:rPr lang="en-US" dirty="0"/>
              <a:t>malware</a:t>
            </a:r>
            <a:r>
              <a:rPr lang="uk-UA" dirty="0" smtClean="0"/>
              <a:t> </a:t>
            </a:r>
            <a:r>
              <a:rPr lang="uk-UA" dirty="0"/>
              <a:t>на комп’ютер. Цей тип захисту від </a:t>
            </a:r>
            <a:r>
              <a:rPr lang="en-US" dirty="0"/>
              <a:t>malware</a:t>
            </a:r>
            <a:r>
              <a:rPr lang="uk-UA" dirty="0" smtClean="0"/>
              <a:t> </a:t>
            </a:r>
            <a:r>
              <a:rPr lang="uk-UA" dirty="0"/>
              <a:t>працює так само, як і антивірусний захист, оскільки </a:t>
            </a:r>
            <a:r>
              <a:rPr lang="en-US" dirty="0" smtClean="0"/>
              <a:t>anti-</a:t>
            </a:r>
            <a:r>
              <a:rPr lang="en-US" dirty="0"/>
              <a:t> malware</a:t>
            </a:r>
            <a:r>
              <a:rPr lang="uk-UA" dirty="0" smtClean="0"/>
              <a:t> </a:t>
            </a:r>
            <a:r>
              <a:rPr lang="uk-UA" dirty="0"/>
              <a:t>сканує всі вхідні мережеві дані на предмет </a:t>
            </a:r>
            <a:r>
              <a:rPr lang="en-US" dirty="0"/>
              <a:t>malware</a:t>
            </a:r>
            <a:r>
              <a:rPr lang="uk-UA" dirty="0" smtClean="0"/>
              <a:t> </a:t>
            </a:r>
            <a:r>
              <a:rPr lang="uk-UA" dirty="0"/>
              <a:t>та блокує будь-які загрози, на які він потрапляє</a:t>
            </a:r>
            <a:r>
              <a:rPr lang="uk-UA" dirty="0" smtClean="0"/>
              <a:t>.</a:t>
            </a:r>
            <a:endParaRPr lang="en-US" dirty="0" smtClean="0"/>
          </a:p>
          <a:p>
            <a:pPr marL="0" indent="0">
              <a:buNone/>
            </a:pPr>
            <a:r>
              <a:rPr lang="uk-UA" dirty="0"/>
              <a:t/>
            </a:r>
            <a:br>
              <a:rPr lang="uk-UA" dirty="0"/>
            </a:br>
            <a:r>
              <a:rPr lang="uk-UA" dirty="0"/>
              <a:t>    </a:t>
            </a:r>
            <a:r>
              <a:rPr lang="en-US" dirty="0" smtClean="0"/>
              <a:t>Anti-</a:t>
            </a:r>
            <a:r>
              <a:rPr lang="en-US" dirty="0"/>
              <a:t> malware </a:t>
            </a:r>
            <a:r>
              <a:rPr lang="uk-UA" dirty="0" smtClean="0"/>
              <a:t>можна </a:t>
            </a:r>
            <a:r>
              <a:rPr lang="uk-UA" dirty="0"/>
              <a:t>використовувати виключно </a:t>
            </a:r>
            <a:r>
              <a:rPr lang="uk-UA" u="sng" dirty="0"/>
              <a:t>для виявлення та видалення</a:t>
            </a:r>
            <a:r>
              <a:rPr lang="uk-UA" dirty="0"/>
              <a:t> </a:t>
            </a:r>
            <a:r>
              <a:rPr lang="en-US" dirty="0"/>
              <a:t>malware</a:t>
            </a:r>
            <a:r>
              <a:rPr lang="uk-UA" dirty="0" smtClean="0"/>
              <a:t>, </a:t>
            </a:r>
            <a:r>
              <a:rPr lang="uk-UA" dirty="0"/>
              <a:t>яке вже встановлено на комп'ютер. Цей тип </a:t>
            </a:r>
            <a:r>
              <a:rPr lang="uk-UA" dirty="0" smtClean="0"/>
              <a:t>ПЗ </a:t>
            </a:r>
            <a:r>
              <a:rPr lang="uk-UA" dirty="0"/>
              <a:t>проти </a:t>
            </a:r>
            <a:r>
              <a:rPr lang="en-US" dirty="0"/>
              <a:t>malware </a:t>
            </a:r>
            <a:r>
              <a:rPr lang="uk-UA" dirty="0" smtClean="0"/>
              <a:t> сканує </a:t>
            </a:r>
            <a:r>
              <a:rPr lang="uk-UA" dirty="0"/>
              <a:t>вміст реєстру Windows, файли операційної системи та встановлені програми на комп’ютері та </a:t>
            </a:r>
            <a:r>
              <a:rPr lang="uk-UA" dirty="0" smtClean="0"/>
              <a:t>надає </a:t>
            </a:r>
            <a:r>
              <a:rPr lang="uk-UA" dirty="0"/>
              <a:t>список знайдених загроз, що дозволяє користувачеві вибирати, які файли видалити чи зберегти, або порівняти цей список до списку відомих компонентів </a:t>
            </a:r>
            <a:r>
              <a:rPr lang="en-US" dirty="0"/>
              <a:t>malware</a:t>
            </a:r>
            <a:r>
              <a:rPr lang="uk-UA" dirty="0" smtClean="0"/>
              <a:t>, </a:t>
            </a:r>
            <a:r>
              <a:rPr lang="uk-UA" dirty="0"/>
              <a:t>видаляючи файли, які </a:t>
            </a:r>
            <a:r>
              <a:rPr lang="uk-UA" dirty="0" smtClean="0"/>
              <a:t>відповідають критеріям.</a:t>
            </a:r>
            <a:endParaRPr lang="ru-RU" dirty="0"/>
          </a:p>
        </p:txBody>
      </p:sp>
    </p:spTree>
    <p:extLst>
      <p:ext uri="{BB962C8B-B14F-4D97-AF65-F5344CB8AC3E}">
        <p14:creationId xmlns:p14="http://schemas.microsoft.com/office/powerpoint/2010/main" val="3803722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200" u="sng" dirty="0"/>
              <a:t>Захист у режимі реального часу від </a:t>
            </a:r>
            <a:r>
              <a:rPr lang="en-US" sz="3200" u="sng" dirty="0"/>
              <a:t>malware</a:t>
            </a:r>
            <a:r>
              <a:rPr lang="uk-UA" sz="3200" u="sng" dirty="0" smtClean="0"/>
              <a:t> </a:t>
            </a:r>
            <a:r>
              <a:rPr lang="uk-UA" sz="3200" dirty="0"/>
              <a:t>працює ідентично антивірусному захисту в режимі реального часу: </a:t>
            </a:r>
            <a:r>
              <a:rPr lang="uk-UA" sz="3200" dirty="0" smtClean="0"/>
              <a:t>ПЗ сканує </a:t>
            </a:r>
            <a:r>
              <a:rPr lang="uk-UA" sz="3200" dirty="0"/>
              <a:t>дискові файли під час завантаження та блокує активність компонентів, які, як відомо, представляють шкідливі програми. </a:t>
            </a:r>
            <a:endParaRPr lang="uk-UA" sz="3200" dirty="0" smtClean="0"/>
          </a:p>
          <a:p>
            <a:pPr marL="0" indent="0">
              <a:buNone/>
            </a:pPr>
            <a:endParaRPr lang="uk-UA" sz="3200" dirty="0" smtClean="0"/>
          </a:p>
          <a:p>
            <a:pPr marL="0" indent="0">
              <a:buNone/>
            </a:pPr>
            <a:r>
              <a:rPr lang="uk-UA" sz="3200" dirty="0" smtClean="0"/>
              <a:t>У </a:t>
            </a:r>
            <a:r>
              <a:rPr lang="uk-UA" sz="3200" dirty="0"/>
              <a:t>деяких випадках </a:t>
            </a:r>
            <a:r>
              <a:rPr lang="uk-UA" sz="3200" dirty="0" smtClean="0"/>
              <a:t>воно </a:t>
            </a:r>
            <a:r>
              <a:rPr lang="uk-UA" sz="3200" dirty="0"/>
              <a:t>також може перехоплювати спроби встановити пускові елементи або змінити налаштування браузера. Оскільки багато компонентів </a:t>
            </a:r>
            <a:r>
              <a:rPr lang="en-US" sz="3200" dirty="0"/>
              <a:t>malware </a:t>
            </a:r>
            <a:r>
              <a:rPr lang="uk-UA" sz="3200" dirty="0" smtClean="0"/>
              <a:t> встановлюються </a:t>
            </a:r>
            <a:r>
              <a:rPr lang="uk-UA" sz="3200" dirty="0"/>
              <a:t>внаслідок експлуатації браузера або помилок користувача, використовуючи захисне програмне забезпечення (деякі з яких є </a:t>
            </a:r>
            <a:r>
              <a:rPr lang="en-US" sz="3200" dirty="0"/>
              <a:t>malware</a:t>
            </a:r>
            <a:r>
              <a:rPr lang="uk-UA" sz="3200" dirty="0" smtClean="0"/>
              <a:t>, </a:t>
            </a:r>
            <a:r>
              <a:rPr lang="uk-UA" sz="3200" dirty="0"/>
              <a:t>хоча багато - ні) для перегляду браузерів </a:t>
            </a:r>
            <a:r>
              <a:rPr lang="uk-UA" sz="3200" u="sng" dirty="0"/>
              <a:t>"пісочниці" </a:t>
            </a:r>
            <a:r>
              <a:rPr lang="uk-UA" sz="3200" dirty="0"/>
              <a:t>(по суті, </a:t>
            </a:r>
            <a:r>
              <a:rPr lang="uk-UA" sz="3200" dirty="0" smtClean="0"/>
              <a:t>ізольований </a:t>
            </a:r>
            <a:r>
              <a:rPr lang="uk-UA" sz="3200" dirty="0"/>
              <a:t>від комп'ютера </a:t>
            </a:r>
            <a:r>
              <a:rPr lang="uk-UA" sz="3200" dirty="0" smtClean="0"/>
              <a:t>браузер і</a:t>
            </a:r>
            <a:r>
              <a:rPr lang="uk-UA" sz="3200" dirty="0"/>
              <a:t>, отже, будь-яке зловмисне програмне забезпечення </a:t>
            </a:r>
            <a:r>
              <a:rPr lang="uk-UA" sz="3200" dirty="0" smtClean="0"/>
              <a:t>не може зашкодити) </a:t>
            </a:r>
            <a:r>
              <a:rPr lang="uk-UA" sz="3200" dirty="0"/>
              <a:t>також можуть бути ефективними, допомагаючи обмежити </a:t>
            </a:r>
            <a:r>
              <a:rPr lang="uk-UA" sz="3200" dirty="0" smtClean="0"/>
              <a:t>будь-яку заподіяну </a:t>
            </a:r>
            <a:r>
              <a:rPr lang="uk-UA" sz="3200" dirty="0"/>
              <a:t>шкоду. </a:t>
            </a:r>
            <a:endParaRPr lang="ru-RU" sz="3200" dirty="0"/>
          </a:p>
        </p:txBody>
      </p:sp>
    </p:spTree>
    <p:extLst>
      <p:ext uri="{BB962C8B-B14F-4D97-AF65-F5344CB8AC3E}">
        <p14:creationId xmlns:p14="http://schemas.microsoft.com/office/powerpoint/2010/main" val="3457759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600" b="1" dirty="0" err="1"/>
              <a:t>Фішинг</a:t>
            </a:r>
            <a:r>
              <a:rPr lang="uk-UA" sz="3600" b="1" dirty="0"/>
              <a:t> </a:t>
            </a:r>
            <a:r>
              <a:rPr lang="uk-UA" sz="3200" dirty="0"/>
              <a:t>- це шахрайська спроба отримати конфіденційну інформацію, таку як імена користувачів, паролі та реквізити кредитної картки, маскуючи себе як надійну особу в електронному спілкуванні. Зазвичай здійснюється підробкою електронною поштою або миттєвими повідомленнями, він часто спрямовує користувачів вводити особисту інформацію на підроблений веб-сайт, який відповідає зовнішньому вигляду законного сайту.</a:t>
            </a:r>
            <a:endParaRPr lang="ru-RU" sz="32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654" y="3381681"/>
            <a:ext cx="6667500" cy="3333750"/>
          </a:xfrm>
          <a:prstGeom prst="rect">
            <a:avLst/>
          </a:prstGeom>
        </p:spPr>
      </p:pic>
    </p:spTree>
    <p:extLst>
      <p:ext uri="{BB962C8B-B14F-4D97-AF65-F5344CB8AC3E}">
        <p14:creationId xmlns:p14="http://schemas.microsoft.com/office/powerpoint/2010/main" val="25713535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200" dirty="0" err="1"/>
              <a:t>Фішинг</a:t>
            </a:r>
            <a:r>
              <a:rPr lang="uk-UA" sz="3200" dirty="0"/>
              <a:t> - приклад методів соціальної інженерії, що використовуються для обману користувачів. Користувачів часто заманюють повідомленнями, які вважають, що вони отримують довірених сторін, таких як соціальні веб-сайти, аукціонні сайти, банки, онлайн-платіжні процесори чи ІТ-адміністратори.</a:t>
            </a:r>
            <a:endParaRPr lang="ru-RU" sz="32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900" y="2393394"/>
            <a:ext cx="6214389" cy="4322037"/>
          </a:xfrm>
          <a:prstGeom prst="rect">
            <a:avLst/>
          </a:prstGeom>
        </p:spPr>
      </p:pic>
    </p:spTree>
    <p:extLst>
      <p:ext uri="{BB962C8B-B14F-4D97-AF65-F5344CB8AC3E}">
        <p14:creationId xmlns:p14="http://schemas.microsoft.com/office/powerpoint/2010/main" val="343219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302" y="0"/>
            <a:ext cx="7902673" cy="6863389"/>
          </a:xfrm>
        </p:spPr>
      </p:pic>
    </p:spTree>
    <p:extLst>
      <p:ext uri="{BB962C8B-B14F-4D97-AF65-F5344CB8AC3E}">
        <p14:creationId xmlns:p14="http://schemas.microsoft.com/office/powerpoint/2010/main" val="17500818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914400"/>
            <a:ext cx="12074013" cy="5801031"/>
          </a:xfrm>
        </p:spPr>
        <p:txBody>
          <a:bodyPr>
            <a:normAutofit/>
          </a:bodyPr>
          <a:lstStyle/>
          <a:p>
            <a:pPr marL="0" indent="0">
              <a:buNone/>
            </a:pPr>
            <a:r>
              <a:rPr lang="uk-UA" sz="3200" dirty="0"/>
              <a:t>Спроби розібратися з </a:t>
            </a:r>
            <a:r>
              <a:rPr lang="uk-UA" sz="3200" dirty="0" err="1"/>
              <a:t>фішинг</a:t>
            </a:r>
            <a:r>
              <a:rPr lang="uk-UA" sz="3200" dirty="0"/>
              <a:t>-інцидентами </a:t>
            </a:r>
            <a:r>
              <a:rPr lang="uk-UA" sz="3200" dirty="0" smtClean="0"/>
              <a:t>включають</a:t>
            </a:r>
            <a:r>
              <a:rPr lang="en-US" sz="3200" dirty="0" smtClean="0"/>
              <a:t>:</a:t>
            </a:r>
          </a:p>
          <a:p>
            <a:r>
              <a:rPr lang="uk-UA" sz="3200" dirty="0" smtClean="0"/>
              <a:t>законодавство</a:t>
            </a:r>
            <a:r>
              <a:rPr lang="uk-UA" sz="3200" dirty="0"/>
              <a:t>, </a:t>
            </a:r>
            <a:endParaRPr lang="en-US" sz="3200" dirty="0" smtClean="0"/>
          </a:p>
          <a:p>
            <a:r>
              <a:rPr lang="uk-UA" sz="3200" dirty="0" smtClean="0"/>
              <a:t>навчання </a:t>
            </a:r>
            <a:r>
              <a:rPr lang="uk-UA" sz="3200" dirty="0"/>
              <a:t>користувачів, </a:t>
            </a:r>
            <a:endParaRPr lang="en-US" sz="3200" dirty="0" smtClean="0"/>
          </a:p>
          <a:p>
            <a:r>
              <a:rPr lang="uk-UA" sz="3200" dirty="0" smtClean="0"/>
              <a:t>поінформованість </a:t>
            </a:r>
            <a:r>
              <a:rPr lang="uk-UA" sz="3200" dirty="0"/>
              <a:t>громадськості </a:t>
            </a:r>
            <a:endParaRPr lang="en-US" sz="3200" dirty="0" smtClean="0"/>
          </a:p>
          <a:p>
            <a:r>
              <a:rPr lang="uk-UA" sz="3200" dirty="0" smtClean="0"/>
              <a:t>заходи </a:t>
            </a:r>
            <a:r>
              <a:rPr lang="uk-UA" sz="3200" dirty="0"/>
              <a:t>технічної безпеки (останні пов'язані з </a:t>
            </a:r>
            <a:r>
              <a:rPr lang="uk-UA" sz="3200" dirty="0" err="1"/>
              <a:t>фішинг</a:t>
            </a:r>
            <a:r>
              <a:rPr lang="uk-UA" sz="3200" dirty="0"/>
              <a:t>-атаками, що часто використовують слабкі місця в поточній безпеці в Інтернеті).</a:t>
            </a:r>
            <a:endParaRPr lang="ru-RU" sz="3200" dirty="0"/>
          </a:p>
        </p:txBody>
      </p:sp>
    </p:spTree>
    <p:extLst>
      <p:ext uri="{BB962C8B-B14F-4D97-AF65-F5344CB8AC3E}">
        <p14:creationId xmlns:p14="http://schemas.microsoft.com/office/powerpoint/2010/main" val="4221119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7006897"/>
          </a:xfrm>
        </p:spPr>
      </p:pic>
    </p:spTree>
    <p:extLst>
      <p:ext uri="{BB962C8B-B14F-4D97-AF65-F5344CB8AC3E}">
        <p14:creationId xmlns:p14="http://schemas.microsoft.com/office/powerpoint/2010/main" val="3214951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92500" lnSpcReduction="20000"/>
          </a:bodyPr>
          <a:lstStyle/>
          <a:p>
            <a:pPr marL="0" indent="0" algn="ctr">
              <a:buNone/>
            </a:pPr>
            <a:r>
              <a:rPr lang="uk-UA" sz="4000" b="1" dirty="0"/>
              <a:t>Види </a:t>
            </a:r>
            <a:r>
              <a:rPr lang="uk-UA" sz="4000" b="1" dirty="0" err="1" smtClean="0"/>
              <a:t>фішингу</a:t>
            </a:r>
            <a:endParaRPr lang="en-US" sz="4000" b="1" dirty="0" smtClean="0"/>
          </a:p>
          <a:p>
            <a:pPr marL="0" indent="0">
              <a:buNone/>
            </a:pPr>
            <a:r>
              <a:rPr lang="uk-UA" sz="3200" dirty="0" smtClean="0"/>
              <a:t/>
            </a:r>
            <a:br>
              <a:rPr lang="uk-UA" sz="3200" dirty="0" smtClean="0"/>
            </a:br>
            <a:r>
              <a:rPr lang="en-US" sz="3200" b="1" dirty="0" smtClean="0"/>
              <a:t>Spear phishing</a:t>
            </a:r>
            <a:endParaRPr lang="en-US" sz="3200" b="1" dirty="0"/>
          </a:p>
          <a:p>
            <a:pPr marL="0" indent="0">
              <a:buNone/>
            </a:pPr>
            <a:r>
              <a:rPr lang="uk-UA" sz="3200" dirty="0"/>
              <a:t/>
            </a:r>
            <a:br>
              <a:rPr lang="uk-UA" sz="3200" dirty="0"/>
            </a:br>
            <a:r>
              <a:rPr lang="uk-UA" sz="3200" dirty="0"/>
              <a:t/>
            </a:r>
            <a:br>
              <a:rPr lang="uk-UA" sz="3200" dirty="0"/>
            </a:br>
            <a:r>
              <a:rPr lang="uk-UA" sz="3500" dirty="0"/>
              <a:t>Спроби </a:t>
            </a:r>
            <a:r>
              <a:rPr lang="uk-UA" sz="3500" dirty="0" err="1"/>
              <a:t>фішингу</a:t>
            </a:r>
            <a:r>
              <a:rPr lang="uk-UA" sz="3500" dirty="0"/>
              <a:t>, спрямовані на конкретних осіб або компаній, відомі як підводний </a:t>
            </a:r>
            <a:r>
              <a:rPr lang="uk-UA" sz="3500" dirty="0" err="1"/>
              <a:t>фішинг</a:t>
            </a:r>
            <a:r>
              <a:rPr lang="uk-UA" sz="3500" dirty="0"/>
              <a:t>. На відміну від масового </a:t>
            </a:r>
            <a:r>
              <a:rPr lang="uk-UA" sz="3500" dirty="0" err="1"/>
              <a:t>фішингу</a:t>
            </a:r>
            <a:r>
              <a:rPr lang="uk-UA" sz="3500" dirty="0"/>
              <a:t>, нападники </a:t>
            </a:r>
            <a:r>
              <a:rPr lang="uk-UA" sz="3500" dirty="0" err="1"/>
              <a:t>фішинг-підводів</a:t>
            </a:r>
            <a:r>
              <a:rPr lang="uk-UA" sz="3500" dirty="0"/>
              <a:t> часто збирають та використовують особисту інформацію про свою ціль, щоб збільшити ймовірність успіху.</a:t>
            </a:r>
            <a:br>
              <a:rPr lang="uk-UA" sz="3500" dirty="0"/>
            </a:br>
            <a:r>
              <a:rPr lang="uk-UA" sz="3500" dirty="0"/>
              <a:t/>
            </a:r>
            <a:br>
              <a:rPr lang="uk-UA" sz="3500" dirty="0"/>
            </a:br>
            <a:r>
              <a:rPr lang="uk-UA" sz="3500" dirty="0" err="1"/>
              <a:t>Threat</a:t>
            </a:r>
            <a:r>
              <a:rPr lang="uk-UA" sz="3500" dirty="0"/>
              <a:t> Group-4127 (</a:t>
            </a:r>
            <a:r>
              <a:rPr lang="uk-UA" sz="3500" dirty="0" err="1"/>
              <a:t>Fancy</a:t>
            </a:r>
            <a:r>
              <a:rPr lang="uk-UA" sz="3500" dirty="0"/>
              <a:t> </a:t>
            </a:r>
            <a:r>
              <a:rPr lang="uk-UA" sz="3500" dirty="0" err="1"/>
              <a:t>Bear</a:t>
            </a:r>
            <a:r>
              <a:rPr lang="uk-UA" sz="3500" dirty="0"/>
              <a:t>) застосував тактику </a:t>
            </a:r>
            <a:r>
              <a:rPr lang="uk-UA" sz="3500" dirty="0" err="1"/>
              <a:t>фішингу</a:t>
            </a:r>
            <a:r>
              <a:rPr lang="uk-UA" sz="3500" dirty="0"/>
              <a:t>, щоб націлити облікові записи електронної пошти, пов’язані з президентською кампаніями </a:t>
            </a:r>
            <a:r>
              <a:rPr lang="uk-UA" sz="3500" dirty="0" err="1"/>
              <a:t>Хілларі</a:t>
            </a:r>
            <a:r>
              <a:rPr lang="uk-UA" sz="3500" dirty="0"/>
              <a:t> Клінтон 2016 року. Вони напали на понад 1800 облікових записів </a:t>
            </a:r>
            <a:r>
              <a:rPr lang="uk-UA" sz="3500" dirty="0" err="1"/>
              <a:t>Google</a:t>
            </a:r>
            <a:r>
              <a:rPr lang="uk-UA" sz="3500" dirty="0"/>
              <a:t> і застосували домен account-google.com, щоб погрожувати цільовим користувачам.</a:t>
            </a:r>
            <a:endParaRPr lang="ru-RU" sz="3500" dirty="0"/>
          </a:p>
        </p:txBody>
      </p:sp>
    </p:spTree>
    <p:extLst>
      <p:ext uri="{BB962C8B-B14F-4D97-AF65-F5344CB8AC3E}">
        <p14:creationId xmlns:p14="http://schemas.microsoft.com/office/powerpoint/2010/main" val="18938466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85000" lnSpcReduction="20000"/>
          </a:bodyPr>
          <a:lstStyle/>
          <a:p>
            <a:pPr marL="0" indent="0">
              <a:buNone/>
            </a:pPr>
            <a:r>
              <a:rPr lang="en-US" sz="3300" b="1" dirty="0" smtClean="0"/>
              <a:t>Whaling</a:t>
            </a:r>
            <a:r>
              <a:rPr lang="uk-UA" sz="3200" dirty="0"/>
              <a:t/>
            </a:r>
            <a:br>
              <a:rPr lang="uk-UA" sz="3200" dirty="0"/>
            </a:br>
            <a:r>
              <a:rPr lang="uk-UA" sz="3200" dirty="0"/>
              <a:t/>
            </a:r>
            <a:br>
              <a:rPr lang="uk-UA" sz="3200" dirty="0"/>
            </a:br>
            <a:r>
              <a:rPr lang="uk-UA" sz="3300" dirty="0"/>
              <a:t>Термін </a:t>
            </a:r>
            <a:r>
              <a:rPr lang="en-US" sz="3300" dirty="0" smtClean="0"/>
              <a:t>whaling</a:t>
            </a:r>
            <a:r>
              <a:rPr lang="uk-UA" sz="3300" dirty="0" smtClean="0"/>
              <a:t> </a:t>
            </a:r>
            <a:r>
              <a:rPr lang="uk-UA" sz="3300" dirty="0"/>
              <a:t>позначає </a:t>
            </a:r>
            <a:r>
              <a:rPr lang="uk-UA" sz="3300" dirty="0" err="1" smtClean="0"/>
              <a:t>фішингові</a:t>
            </a:r>
            <a:r>
              <a:rPr lang="uk-UA" sz="3300" dirty="0" smtClean="0"/>
              <a:t> атаки, </a:t>
            </a:r>
            <a:r>
              <a:rPr lang="uk-UA" sz="3300" dirty="0"/>
              <a:t>спрямовані спеціально на старших керівників та інші гучні цілі. У цих випадках вміст буде створено для вищого керівника та ролі людини в компанії. Вміст електронного листа </a:t>
            </a:r>
            <a:r>
              <a:rPr lang="uk-UA" sz="3300" dirty="0" smtClean="0"/>
              <a:t>може </a:t>
            </a:r>
            <a:r>
              <a:rPr lang="uk-UA" sz="3300" dirty="0"/>
              <a:t>бути виконавчим питанням, таким як повістка в суд або скарга клієнта.</a:t>
            </a:r>
            <a:r>
              <a:rPr lang="uk-UA" sz="3200" dirty="0"/>
              <a:t/>
            </a:r>
            <a:br>
              <a:rPr lang="uk-UA" sz="3200" dirty="0"/>
            </a:br>
            <a:endParaRPr lang="uk-UA" sz="3200" dirty="0" smtClean="0"/>
          </a:p>
          <a:p>
            <a:pPr marL="0" indent="0">
              <a:buNone/>
            </a:pPr>
            <a:r>
              <a:rPr lang="en-US" sz="3300" b="1" dirty="0"/>
              <a:t>Clone phishing</a:t>
            </a:r>
            <a:r>
              <a:rPr lang="uk-UA" sz="3200" dirty="0"/>
              <a:t/>
            </a:r>
            <a:br>
              <a:rPr lang="uk-UA" sz="3200" dirty="0"/>
            </a:br>
            <a:endParaRPr lang="uk-UA" sz="3200" dirty="0" smtClean="0"/>
          </a:p>
          <a:p>
            <a:pPr marL="0" indent="0">
              <a:buNone/>
            </a:pPr>
            <a:r>
              <a:rPr lang="en-US" sz="3300" dirty="0" smtClean="0"/>
              <a:t>Clone </a:t>
            </a:r>
            <a:r>
              <a:rPr lang="en-US" sz="3300" dirty="0"/>
              <a:t>phishing</a:t>
            </a:r>
            <a:r>
              <a:rPr lang="uk-UA" sz="3300" dirty="0" smtClean="0"/>
              <a:t>- </a:t>
            </a:r>
            <a:r>
              <a:rPr lang="uk-UA" sz="3300" dirty="0"/>
              <a:t>це тип </a:t>
            </a:r>
            <a:r>
              <a:rPr lang="uk-UA" sz="3300" dirty="0" err="1"/>
              <a:t>фішинг</a:t>
            </a:r>
            <a:r>
              <a:rPr lang="uk-UA" sz="3300" dirty="0"/>
              <a:t>-атаки, за допомогою якого легітимний і раніше поставлений електронний лист, що містить вкладення чи посилання, містить вміст та адресу одержувача та використовується для створення майже ідентичного або клонованого електронного листа. Вкладення або посилання в електронній пошті замінюється шкідливою версією, а потім надсилається з електронної адреси, підробленої, і, здається, надходить від оригінального відправника. Він може претендувати на відсилання оригіналу або оновлену версію до оригіналу. Зазвичай для цього потрібен або відправник, або одержувач, які були попередньо </a:t>
            </a:r>
            <a:r>
              <a:rPr lang="uk-UA" sz="3300" dirty="0" err="1" smtClean="0"/>
              <a:t>взламані</a:t>
            </a:r>
            <a:r>
              <a:rPr lang="uk-UA" sz="3300" dirty="0" smtClean="0"/>
              <a:t> </a:t>
            </a:r>
            <a:r>
              <a:rPr lang="uk-UA" sz="3300" dirty="0"/>
              <a:t>зловмисною стороною, щоб отримати законний електронний лист.</a:t>
            </a:r>
            <a:endParaRPr lang="ru-RU" sz="3300" dirty="0"/>
          </a:p>
        </p:txBody>
      </p:sp>
    </p:spTree>
    <p:extLst>
      <p:ext uri="{BB962C8B-B14F-4D97-AF65-F5344CB8AC3E}">
        <p14:creationId xmlns:p14="http://schemas.microsoft.com/office/powerpoint/2010/main" val="36991074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85000" lnSpcReduction="10000"/>
          </a:bodyPr>
          <a:lstStyle/>
          <a:p>
            <a:pPr marL="0" indent="0">
              <a:buNone/>
            </a:pPr>
            <a:r>
              <a:rPr lang="en-US" sz="3200" b="1" dirty="0"/>
              <a:t>Link </a:t>
            </a:r>
            <a:r>
              <a:rPr lang="en-US" sz="3200" b="1" dirty="0" smtClean="0"/>
              <a:t>manipulation</a:t>
            </a:r>
            <a:endParaRPr lang="uk-UA" sz="3200" b="1" dirty="0" smtClean="0"/>
          </a:p>
          <a:p>
            <a:pPr marL="0" indent="0">
              <a:buNone/>
            </a:pPr>
            <a:endParaRPr lang="uk-UA" sz="3200" b="1" dirty="0"/>
          </a:p>
          <a:p>
            <a:pPr marL="0" indent="0">
              <a:buNone/>
            </a:pPr>
            <a:r>
              <a:rPr lang="uk-UA" sz="3200" dirty="0"/>
              <a:t/>
            </a:r>
            <a:br>
              <a:rPr lang="uk-UA" sz="3200" dirty="0"/>
            </a:br>
            <a:r>
              <a:rPr lang="uk-UA" sz="3200" dirty="0"/>
              <a:t>Більшість методів </a:t>
            </a:r>
            <a:r>
              <a:rPr lang="uk-UA" sz="3200" dirty="0" err="1"/>
              <a:t>фішингу</a:t>
            </a:r>
            <a:r>
              <a:rPr lang="uk-UA" sz="3200" dirty="0"/>
              <a:t> використовують певну форму технічного обману, розроблену для створення посилання в електронній пошті (та підробленому веб-сайті, на який він веде), як правило, належать до підробленої організації. Неправильно написані URL-адреси або використання </a:t>
            </a:r>
            <a:r>
              <a:rPr lang="uk-UA" sz="3200" dirty="0" err="1"/>
              <a:t>субдоменів</a:t>
            </a:r>
            <a:r>
              <a:rPr lang="uk-UA" sz="3200" dirty="0"/>
              <a:t> є загальними хитрощами, якими користуються </a:t>
            </a:r>
            <a:r>
              <a:rPr lang="uk-UA" sz="3200" dirty="0" err="1"/>
              <a:t>фішерів</a:t>
            </a:r>
            <a:r>
              <a:rPr lang="uk-UA" sz="3200" dirty="0"/>
              <a:t>. У наведеному нижче прикладі URL-адреси http://www.yourbank.example.com/ виявляється, що URL-адреса перенесе вас до розділу з прикладом веб-сайту вашого банку; насправді ця URL-адреса вказує на розділ "ваш банк" (тобто </a:t>
            </a:r>
            <a:r>
              <a:rPr lang="uk-UA" sz="3200" dirty="0" err="1"/>
              <a:t>фішинг</a:t>
            </a:r>
            <a:r>
              <a:rPr lang="uk-UA" sz="3200" dirty="0"/>
              <a:t>) на прикладі веб-сайту. Ще одна поширена хитрість - зробити так, щоб відображений текст для посилання (текст між тегами &lt;A&gt;) пропонував надійне місце призначення, коли посилання насправді переходить на сайт </a:t>
            </a:r>
            <a:r>
              <a:rPr lang="uk-UA" sz="3200" dirty="0" err="1"/>
              <a:t>фішерів</a:t>
            </a:r>
            <a:r>
              <a:rPr lang="uk-UA" sz="3200" dirty="0"/>
              <a:t>. Багато клієнтів електронної пошти та веб-браузери показуватимуть цільову URL-адресу посилання в рядку стану, наводивши на неї мишу. Однак така поведінка може за певних обставин перекрити </a:t>
            </a:r>
            <a:r>
              <a:rPr lang="uk-UA" sz="3200" dirty="0" err="1"/>
              <a:t>фішером</a:t>
            </a:r>
            <a:r>
              <a:rPr lang="uk-UA" sz="3200" dirty="0"/>
              <a:t>. Еквівалентні мобільні додатки зазвичай не мають цієї функції попереднього перегляду.</a:t>
            </a:r>
            <a:endParaRPr lang="ru-RU" sz="3200" b="1" dirty="0"/>
          </a:p>
        </p:txBody>
      </p:sp>
    </p:spTree>
    <p:extLst>
      <p:ext uri="{BB962C8B-B14F-4D97-AF65-F5344CB8AC3E}">
        <p14:creationId xmlns:p14="http://schemas.microsoft.com/office/powerpoint/2010/main" val="36609129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en-US" sz="3600" b="1" dirty="0" smtClean="0"/>
              <a:t>Filter evasion</a:t>
            </a:r>
            <a:endParaRPr lang="uk-UA" sz="3600" b="1" dirty="0" smtClean="0"/>
          </a:p>
          <a:p>
            <a:pPr marL="0" indent="0">
              <a:buNone/>
            </a:pPr>
            <a:r>
              <a:rPr lang="uk-UA" dirty="0"/>
              <a:t>Фішери іноді використовують зображення замість тексту, щоб ускладнити фільтрам проти </a:t>
            </a:r>
            <a:r>
              <a:rPr lang="uk-UA" dirty="0" err="1"/>
              <a:t>фішингу</a:t>
            </a:r>
            <a:r>
              <a:rPr lang="uk-UA" dirty="0"/>
              <a:t>, щоб виявити текст, який зазвичай використовується в </a:t>
            </a:r>
            <a:r>
              <a:rPr lang="uk-UA" dirty="0" err="1"/>
              <a:t>фішинг</a:t>
            </a:r>
            <a:r>
              <a:rPr lang="uk-UA" dirty="0"/>
              <a:t>-листах. У відповідь більш досконалі фільтри проти </a:t>
            </a:r>
            <a:r>
              <a:rPr lang="uk-UA" dirty="0" err="1"/>
              <a:t>фішингу</a:t>
            </a:r>
            <a:r>
              <a:rPr lang="uk-UA" dirty="0"/>
              <a:t> здатні відновити прихований текст у зображеннях за допомогою OCR (оптичне розпізнавання символів</a:t>
            </a:r>
            <a:r>
              <a:rPr lang="uk-UA" dirty="0" smtClean="0"/>
              <a:t>).</a:t>
            </a:r>
          </a:p>
          <a:p>
            <a:pPr marL="0" indent="0">
              <a:buNone/>
            </a:pPr>
            <a:endParaRPr lang="uk-UA" b="1" dirty="0"/>
          </a:p>
          <a:p>
            <a:pPr marL="0" indent="0">
              <a:buNone/>
            </a:pPr>
            <a:r>
              <a:rPr lang="uk-UA" sz="3200" b="1" dirty="0"/>
              <a:t>Підробка веб-сайтів</a:t>
            </a:r>
            <a:r>
              <a:rPr lang="uk-UA" dirty="0"/>
              <a:t/>
            </a:r>
            <a:br>
              <a:rPr lang="uk-UA" dirty="0"/>
            </a:br>
            <a:r>
              <a:rPr lang="uk-UA" dirty="0"/>
              <a:t/>
            </a:r>
            <a:br>
              <a:rPr lang="uk-UA" dirty="0"/>
            </a:br>
            <a:r>
              <a:rPr lang="uk-UA" dirty="0"/>
              <a:t>Деякі </a:t>
            </a:r>
            <a:r>
              <a:rPr lang="uk-UA" dirty="0" err="1"/>
              <a:t>фішинг</a:t>
            </a:r>
            <a:r>
              <a:rPr lang="uk-UA" dirty="0"/>
              <a:t>-шахраї використовують команди </a:t>
            </a:r>
            <a:r>
              <a:rPr lang="uk-UA" dirty="0" err="1"/>
              <a:t>JavaScript</a:t>
            </a:r>
            <a:r>
              <a:rPr lang="uk-UA" dirty="0"/>
              <a:t> для того, щоб змінити адресний рядок веб-сайту, на який вони ведуть. Це робиться або розміщенням зображення законної URL-адреси над адресним рядком, або закриттям оригінальної панелі та відкриттям нового з законною URL-</a:t>
            </a:r>
            <a:r>
              <a:rPr lang="uk-UA" dirty="0" err="1"/>
              <a:t>адресою</a:t>
            </a:r>
            <a:r>
              <a:rPr lang="uk-UA" dirty="0"/>
              <a:t>.</a:t>
            </a:r>
            <a:endParaRPr lang="ru-RU" b="1" dirty="0"/>
          </a:p>
        </p:txBody>
      </p:sp>
    </p:spTree>
    <p:extLst>
      <p:ext uri="{BB962C8B-B14F-4D97-AF65-F5344CB8AC3E}">
        <p14:creationId xmlns:p14="http://schemas.microsoft.com/office/powerpoint/2010/main" val="17902685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92500" lnSpcReduction="20000"/>
          </a:bodyPr>
          <a:lstStyle/>
          <a:p>
            <a:pPr marL="0" indent="0">
              <a:buNone/>
            </a:pPr>
            <a:r>
              <a:rPr lang="uk-UA" sz="3900" b="1" dirty="0"/>
              <a:t>Приховане </a:t>
            </a:r>
            <a:r>
              <a:rPr lang="uk-UA" sz="3900" b="1" dirty="0" err="1" smtClean="0"/>
              <a:t>перенаправлення</a:t>
            </a:r>
            <a:r>
              <a:rPr lang="uk-UA" sz="3200" dirty="0"/>
              <a:t/>
            </a:r>
            <a:br>
              <a:rPr lang="uk-UA" sz="3200" dirty="0"/>
            </a:br>
            <a:r>
              <a:rPr lang="uk-UA" sz="3200" dirty="0"/>
              <a:t/>
            </a:r>
            <a:br>
              <a:rPr lang="uk-UA" sz="3200" dirty="0"/>
            </a:br>
            <a:r>
              <a:rPr lang="uk-UA" sz="3200" dirty="0"/>
              <a:t>Приховане переадресація - це тонкий спосіб виконувати </a:t>
            </a:r>
            <a:r>
              <a:rPr lang="uk-UA" sz="3200" dirty="0" err="1"/>
              <a:t>фішинг</a:t>
            </a:r>
            <a:r>
              <a:rPr lang="uk-UA" sz="3200" dirty="0"/>
              <a:t>-атаки, завдяки якому посилання видаються законними, але фактично перенаправляють жертву на веб-сайт зловмисника. Недолік зазвичай маскується під спливаючим входом для входу на основі домену постраждалого сайту. Це може впливати на </a:t>
            </a:r>
            <a:r>
              <a:rPr lang="uk-UA" sz="3200" dirty="0" err="1"/>
              <a:t>OAuth</a:t>
            </a:r>
            <a:r>
              <a:rPr lang="uk-UA" sz="3200" dirty="0"/>
              <a:t> 2.0 та </a:t>
            </a:r>
            <a:r>
              <a:rPr lang="uk-UA" sz="3200" dirty="0" err="1"/>
              <a:t>OpenID</a:t>
            </a:r>
            <a:r>
              <a:rPr lang="uk-UA" sz="3200" dirty="0"/>
              <a:t> на основі відомих параметрів експлуатації. Це часто використовує відкриті переадресації та вразливості XSS на веб-сайтах сторонніх додатків. Користувачі також можуть бути </a:t>
            </a:r>
            <a:r>
              <a:rPr lang="uk-UA" sz="3200" dirty="0" err="1" smtClean="0"/>
              <a:t>перенаправлені</a:t>
            </a:r>
            <a:r>
              <a:rPr lang="uk-UA" sz="3200" dirty="0" smtClean="0"/>
              <a:t> </a:t>
            </a:r>
            <a:r>
              <a:rPr lang="uk-UA" sz="3200" dirty="0"/>
              <a:t>на </a:t>
            </a:r>
            <a:r>
              <a:rPr lang="uk-UA" sz="3200" dirty="0" err="1"/>
              <a:t>фішинг</a:t>
            </a:r>
            <a:r>
              <a:rPr lang="uk-UA" sz="3200" dirty="0"/>
              <a:t>-сайти таємно через шкідливі розширення браузера.</a:t>
            </a:r>
            <a:br>
              <a:rPr lang="uk-UA" sz="3200" dirty="0"/>
            </a:br>
            <a:r>
              <a:rPr lang="uk-UA" sz="3200" dirty="0"/>
              <a:t/>
            </a:r>
            <a:br>
              <a:rPr lang="uk-UA" sz="3200" dirty="0"/>
            </a:br>
            <a:r>
              <a:rPr lang="uk-UA" sz="3200" dirty="0"/>
              <a:t>Звичайні спроби </a:t>
            </a:r>
            <a:r>
              <a:rPr lang="uk-UA" sz="3200" dirty="0" err="1"/>
              <a:t>фішингу</a:t>
            </a:r>
            <a:r>
              <a:rPr lang="uk-UA" sz="3200" dirty="0"/>
              <a:t> можна легко помітити, оскільки URL-адреса зловмисної сторінки зазвичай відрізняється від реального посилання на сайт. Для прихованого переспрямування зловмисник може використовувати реальний веб-сайт замість цього, зіпсувавши сайт діалоговим вікном, що викликає зловмисне вхід. Це робить приховану переадресацію відмінною від інших.</a:t>
            </a:r>
            <a:endParaRPr lang="ru-RU" sz="3200" dirty="0"/>
          </a:p>
        </p:txBody>
      </p:sp>
    </p:spTree>
    <p:extLst>
      <p:ext uri="{BB962C8B-B14F-4D97-AF65-F5344CB8AC3E}">
        <p14:creationId xmlns:p14="http://schemas.microsoft.com/office/powerpoint/2010/main" val="9142848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92500" lnSpcReduction="20000"/>
          </a:bodyPr>
          <a:lstStyle/>
          <a:p>
            <a:pPr marL="0" indent="0">
              <a:buNone/>
            </a:pPr>
            <a:r>
              <a:rPr lang="uk-UA" sz="3500" b="1" dirty="0"/>
              <a:t>Соціальна інженерія</a:t>
            </a:r>
            <a:r>
              <a:rPr lang="uk-UA" sz="3200" dirty="0"/>
              <a:t/>
            </a:r>
            <a:br>
              <a:rPr lang="uk-UA" sz="3200" dirty="0"/>
            </a:br>
            <a:r>
              <a:rPr lang="uk-UA" sz="3200" dirty="0"/>
              <a:t/>
            </a:r>
            <a:br>
              <a:rPr lang="uk-UA" sz="3200" dirty="0"/>
            </a:br>
            <a:r>
              <a:rPr lang="uk-UA" sz="3200" dirty="0"/>
              <a:t>Користувачів можна заохочувати натискати на різні види несподіваного вмісту з різних технічних та соціальних причин. Наприклад, шкідливе вкладення може замаскуватися як доброякісне пов’язане </a:t>
            </a:r>
            <a:r>
              <a:rPr lang="uk-UA" sz="3200" dirty="0" err="1"/>
              <a:t>Google</a:t>
            </a:r>
            <a:r>
              <a:rPr lang="uk-UA" sz="3200" dirty="0"/>
              <a:t> </a:t>
            </a:r>
            <a:r>
              <a:rPr lang="uk-UA" sz="3200" dirty="0" err="1"/>
              <a:t>Doc</a:t>
            </a:r>
            <a:r>
              <a:rPr lang="uk-UA" sz="3200" dirty="0"/>
              <a:t>.</a:t>
            </a:r>
            <a:br>
              <a:rPr lang="uk-UA" sz="3200" dirty="0"/>
            </a:br>
            <a:r>
              <a:rPr lang="uk-UA" sz="3200" dirty="0"/>
              <a:t/>
            </a:r>
            <a:br>
              <a:rPr lang="uk-UA" sz="3200" dirty="0"/>
            </a:br>
            <a:r>
              <a:rPr lang="uk-UA" sz="3200" dirty="0"/>
              <a:t>Можливо, користувачів може обурити фальшива історія новин, натиснути посилання та заразитися.</a:t>
            </a:r>
            <a:br>
              <a:rPr lang="uk-UA" sz="3200" dirty="0"/>
            </a:br>
            <a:endParaRPr lang="uk-UA" sz="3200" dirty="0" smtClean="0"/>
          </a:p>
          <a:p>
            <a:pPr marL="0" indent="0">
              <a:buNone/>
            </a:pPr>
            <a:r>
              <a:rPr lang="uk-UA" sz="3500" b="1" dirty="0" smtClean="0"/>
              <a:t>Голосовий </a:t>
            </a:r>
            <a:r>
              <a:rPr lang="uk-UA" sz="3500" b="1" dirty="0" err="1"/>
              <a:t>фішинг</a:t>
            </a:r>
            <a:r>
              <a:rPr lang="uk-UA" sz="3200" dirty="0"/>
              <a:t/>
            </a:r>
            <a:br>
              <a:rPr lang="uk-UA" sz="3200" dirty="0"/>
            </a:br>
            <a:r>
              <a:rPr lang="uk-UA" sz="3200" dirty="0"/>
              <a:t/>
            </a:r>
            <a:br>
              <a:rPr lang="uk-UA" sz="3200" dirty="0"/>
            </a:br>
            <a:r>
              <a:rPr lang="uk-UA" sz="3200" dirty="0"/>
              <a:t>Не всі </a:t>
            </a:r>
            <a:r>
              <a:rPr lang="uk-UA" sz="3200" dirty="0" err="1"/>
              <a:t>фішинг</a:t>
            </a:r>
            <a:r>
              <a:rPr lang="uk-UA" sz="3200" dirty="0"/>
              <a:t>-атаки вимагають підробленого веб-сайту. Повідомлення, які стверджували, що були з банку, казали користувачам набрати номер телефону щодо проблем з їхніми банківськими рахунками. Після набору номера телефону (який належить </a:t>
            </a:r>
            <a:r>
              <a:rPr lang="uk-UA" sz="3200" dirty="0" err="1"/>
              <a:t>фішеру</a:t>
            </a:r>
            <a:r>
              <a:rPr lang="uk-UA" sz="3200" dirty="0"/>
              <a:t> та надається послугою передачі голосу через IP), запити повідомляють користувачам ввести номери своїх рахунків та PIN-код. </a:t>
            </a:r>
            <a:r>
              <a:rPr lang="uk-UA" sz="3200" dirty="0" err="1"/>
              <a:t>Vishing</a:t>
            </a:r>
            <a:r>
              <a:rPr lang="uk-UA" sz="3200" dirty="0"/>
              <a:t> (голосовий </a:t>
            </a:r>
            <a:r>
              <a:rPr lang="uk-UA" sz="3200" dirty="0" err="1"/>
              <a:t>фішинг</a:t>
            </a:r>
            <a:r>
              <a:rPr lang="uk-UA" sz="3200" dirty="0"/>
              <a:t>) іноді використовує підроблені дані ідентифікатора абонента, щоб видати, що дзвінки надходять від надійної організації.</a:t>
            </a:r>
            <a:endParaRPr lang="ru-RU" sz="3200" dirty="0"/>
          </a:p>
        </p:txBody>
      </p:sp>
    </p:spTree>
    <p:extLst>
      <p:ext uri="{BB962C8B-B14F-4D97-AF65-F5344CB8AC3E}">
        <p14:creationId xmlns:p14="http://schemas.microsoft.com/office/powerpoint/2010/main" val="39174397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125" y="0"/>
            <a:ext cx="10189029" cy="6784941"/>
          </a:xfrm>
        </p:spPr>
      </p:pic>
    </p:spTree>
    <p:extLst>
      <p:ext uri="{BB962C8B-B14F-4D97-AF65-F5344CB8AC3E}">
        <p14:creationId xmlns:p14="http://schemas.microsoft.com/office/powerpoint/2010/main" val="30211432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en-US" sz="4000" b="1" dirty="0" smtClean="0"/>
              <a:t>Rootkit</a:t>
            </a:r>
            <a:r>
              <a:rPr lang="uk-UA" sz="4000" b="1" dirty="0" smtClean="0"/>
              <a:t> </a:t>
            </a:r>
            <a:r>
              <a:rPr lang="uk-UA" sz="3200" dirty="0"/>
              <a:t>- це сукупність комп’ютерного програмного забезпечення, як правило, шкідливого, призначеного для забезпечення доступу до комп'ютера або області його програмного забезпечення, яка не дозволена іншим чином (наприклад, несанкціонованому користувачеві) і часто маскує його існування або існування іншого програмного забезпечення . Термін </a:t>
            </a:r>
            <a:r>
              <a:rPr lang="uk-UA" sz="3200" dirty="0" err="1"/>
              <a:t>rootkit</a:t>
            </a:r>
            <a:r>
              <a:rPr lang="uk-UA" sz="3200" dirty="0"/>
              <a:t> - це </a:t>
            </a:r>
            <a:r>
              <a:rPr lang="uk-UA" sz="3200" dirty="0" err="1"/>
              <a:t>портманто</a:t>
            </a:r>
            <a:r>
              <a:rPr lang="uk-UA" sz="3200" dirty="0"/>
              <a:t> "</a:t>
            </a:r>
            <a:r>
              <a:rPr lang="uk-UA" sz="3200" dirty="0" err="1"/>
              <a:t>root</a:t>
            </a:r>
            <a:r>
              <a:rPr lang="uk-UA" sz="3200" dirty="0"/>
              <a:t>" (традиційна назва привілейованого облікового запису в </a:t>
            </a:r>
            <a:r>
              <a:rPr lang="uk-UA" sz="3200" dirty="0" err="1"/>
              <a:t>Unix</a:t>
            </a:r>
            <a:r>
              <a:rPr lang="uk-UA" sz="3200" dirty="0"/>
              <a:t>-подібних операційних системах) та слово "</a:t>
            </a:r>
            <a:r>
              <a:rPr lang="uk-UA" sz="3200" dirty="0" err="1"/>
              <a:t>kit</a:t>
            </a:r>
            <a:r>
              <a:rPr lang="uk-UA" sz="3200" dirty="0"/>
              <a:t>" (яке посилається на програмні компоненти, що реалізують інструмент). Термін "</a:t>
            </a:r>
            <a:r>
              <a:rPr lang="uk-UA" sz="3200" dirty="0" err="1"/>
              <a:t>rootkit</a:t>
            </a:r>
            <a:r>
              <a:rPr lang="uk-UA" sz="3200" dirty="0"/>
              <a:t>" має негативні конотації через асоціацію зі шкідливим програмним забезпеченням.</a:t>
            </a:r>
            <a:br>
              <a:rPr lang="uk-UA" sz="3200" dirty="0"/>
            </a:br>
            <a:endParaRPr lang="ru-RU" sz="3200" dirty="0"/>
          </a:p>
        </p:txBody>
      </p:sp>
    </p:spTree>
    <p:extLst>
      <p:ext uri="{BB962C8B-B14F-4D97-AF65-F5344CB8AC3E}">
        <p14:creationId xmlns:p14="http://schemas.microsoft.com/office/powerpoint/2010/main" val="1419144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200" dirty="0"/>
              <a:t>Установка </a:t>
            </a:r>
            <a:r>
              <a:rPr lang="uk-UA" sz="3200" dirty="0" err="1"/>
              <a:t>Rootkit</a:t>
            </a:r>
            <a:r>
              <a:rPr lang="uk-UA" sz="3200" dirty="0"/>
              <a:t> може бути автоматизована, або зловмисник може встановити її після отримання доступу до </a:t>
            </a:r>
            <a:r>
              <a:rPr lang="uk-UA" sz="3200" dirty="0" err="1"/>
              <a:t>root</a:t>
            </a:r>
            <a:r>
              <a:rPr lang="uk-UA" sz="3200" dirty="0"/>
              <a:t> або </a:t>
            </a:r>
            <a:r>
              <a:rPr lang="uk-UA" sz="3200" dirty="0" err="1"/>
              <a:t>Administrator</a:t>
            </a:r>
            <a:r>
              <a:rPr lang="uk-UA" sz="3200" dirty="0"/>
              <a:t>. Отримання цього доступу є результатом прямої атаки на систему, тобто використання відомої вразливості (наприклад, ескалації привілеїв) або пароля (отриманого шляхом розлому або тактики соціальної інженерії, як "</a:t>
            </a:r>
            <a:r>
              <a:rPr lang="uk-UA" sz="3200" dirty="0" err="1"/>
              <a:t>фішинг</a:t>
            </a:r>
            <a:r>
              <a:rPr lang="uk-UA" sz="3200" dirty="0"/>
              <a:t>"). Після встановлення стає можливим приховати вторгнення, а також зберегти привілейований доступ. Повний контроль над системою означає, що існуюче програмне забезпечення можна змінювати, включаючи програмне забезпечення, яке в іншому випадку може бути використане для його виявлення або обходу.</a:t>
            </a:r>
            <a:endParaRPr lang="ru-RU" sz="3200" dirty="0"/>
          </a:p>
        </p:txBody>
      </p:sp>
    </p:spTree>
    <p:extLst>
      <p:ext uri="{BB962C8B-B14F-4D97-AF65-F5344CB8AC3E}">
        <p14:creationId xmlns:p14="http://schemas.microsoft.com/office/powerpoint/2010/main" val="30238592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a:bodyPr>
          <a:lstStyle/>
          <a:p>
            <a:pPr marL="0" indent="0">
              <a:buNone/>
            </a:pPr>
            <a:r>
              <a:rPr lang="uk-UA" sz="3200" dirty="0"/>
              <a:t>Виявлення корінних програм важко, оскільки </a:t>
            </a:r>
            <a:r>
              <a:rPr lang="uk-UA" sz="3200" dirty="0" err="1"/>
              <a:t>руткіт</a:t>
            </a:r>
            <a:r>
              <a:rPr lang="uk-UA" sz="3200" dirty="0"/>
              <a:t> може підривати програмне забезпечення, яке призначене для його пошуку. Методи виявлення включають використання альтернативної та надійної операційної системи, методів, що базуються на поведінці, сканування підписів, різницевого сканування та аналізу скидання пам’яті. Видалення може бути складним або практично неможливим, особливо у випадках, коли </a:t>
            </a:r>
            <a:r>
              <a:rPr lang="uk-UA" sz="3200" dirty="0" err="1"/>
              <a:t>руткіт</a:t>
            </a:r>
            <a:r>
              <a:rPr lang="uk-UA" sz="3200" dirty="0"/>
              <a:t> знаходиться в ядрі; </a:t>
            </a:r>
            <a:r>
              <a:rPr lang="uk-UA" sz="3200" dirty="0" err="1"/>
              <a:t>перевстановлення</a:t>
            </a:r>
            <a:r>
              <a:rPr lang="uk-UA" sz="3200" dirty="0"/>
              <a:t> операційної системи може бути єдиним доступним рішенням проблеми. У роботі з </a:t>
            </a:r>
            <a:r>
              <a:rPr lang="uk-UA" sz="3200" dirty="0" err="1"/>
              <a:t>руткітами</a:t>
            </a:r>
            <a:r>
              <a:rPr lang="uk-UA" sz="3200" dirty="0"/>
              <a:t> програмного забезпечення для видалення може знадобитися заміна апаратного забезпечення або спеціалізоване обладнання.</a:t>
            </a:r>
            <a:endParaRPr lang="ru-RU" sz="3200" dirty="0"/>
          </a:p>
        </p:txBody>
      </p:sp>
    </p:spTree>
    <p:extLst>
      <p:ext uri="{BB962C8B-B14F-4D97-AF65-F5344CB8AC3E}">
        <p14:creationId xmlns:p14="http://schemas.microsoft.com/office/powerpoint/2010/main" val="269685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9959" y="158621"/>
            <a:ext cx="11887200" cy="6494106"/>
          </a:xfrm>
        </p:spPr>
        <p:txBody>
          <a:bodyPr/>
          <a:lstStyle/>
          <a:p>
            <a:pPr marL="0" indent="0">
              <a:buNone/>
            </a:pPr>
            <a:r>
              <a:rPr lang="uk-UA" dirty="0"/>
              <a:t>Чим менше </a:t>
            </a:r>
            <a:r>
              <a:rPr lang="uk-UA" dirty="0" smtClean="0"/>
              <a:t>днів минуло від виявлення </a:t>
            </a:r>
            <a:r>
              <a:rPr lang="en-US" b="1" dirty="0" smtClean="0"/>
              <a:t>0-day</a:t>
            </a:r>
            <a:r>
              <a:rPr lang="uk-UA" b="1" dirty="0" smtClean="0"/>
              <a:t> </a:t>
            </a:r>
            <a:r>
              <a:rPr lang="uk-UA" dirty="0" err="1" smtClean="0"/>
              <a:t>вразливостей</a:t>
            </a:r>
            <a:r>
              <a:rPr lang="uk-UA" dirty="0" smtClean="0"/>
              <a:t>, </a:t>
            </a:r>
            <a:r>
              <a:rPr lang="uk-UA" dirty="0"/>
              <a:t>тим більше шансів на те, щоб </a:t>
            </a:r>
            <a:r>
              <a:rPr lang="uk-UA" dirty="0" smtClean="0"/>
              <a:t>виправити </a:t>
            </a:r>
            <a:r>
              <a:rPr lang="uk-UA" dirty="0"/>
              <a:t>чи пом'якшити наслідки. </a:t>
            </a:r>
            <a:endParaRPr lang="uk-UA" dirty="0" smtClean="0"/>
          </a:p>
          <a:p>
            <a:pPr marL="0" indent="0">
              <a:buNone/>
            </a:pPr>
            <a:r>
              <a:rPr lang="uk-UA" dirty="0" smtClean="0"/>
              <a:t>Навіть </a:t>
            </a:r>
            <a:r>
              <a:rPr lang="uk-UA" dirty="0"/>
              <a:t>після розроблення виправлення, чим менше днів від </a:t>
            </a:r>
            <a:r>
              <a:rPr lang="en-US" b="1" dirty="0"/>
              <a:t>0-day</a:t>
            </a:r>
            <a:r>
              <a:rPr lang="uk-UA" dirty="0" smtClean="0"/>
              <a:t>, </a:t>
            </a:r>
            <a:r>
              <a:rPr lang="uk-UA" dirty="0"/>
              <a:t>тим вище ймовірність того, що атака на пошкоджене програмне забезпечення буде успішною, оскільки </a:t>
            </a:r>
            <a:r>
              <a:rPr lang="uk-UA" u="sng" dirty="0"/>
              <a:t>не кожен користувач цього програмного забезпечення застосував виправлення</a:t>
            </a:r>
            <a:r>
              <a:rPr lang="uk-UA" dirty="0" smtClean="0"/>
              <a:t>.</a:t>
            </a:r>
          </a:p>
          <a:p>
            <a:pPr marL="0" indent="0">
              <a:buNone/>
            </a:pPr>
            <a:endParaRPr lang="uk-UA" dirty="0" smtClean="0"/>
          </a:p>
          <a:p>
            <a:pPr marL="0" indent="0">
              <a:buNone/>
            </a:pPr>
            <a:r>
              <a:rPr lang="uk-UA" dirty="0" smtClean="0"/>
              <a:t> </a:t>
            </a:r>
            <a:r>
              <a:rPr lang="uk-UA" dirty="0"/>
              <a:t>Для </a:t>
            </a:r>
            <a:r>
              <a:rPr lang="uk-UA" dirty="0" err="1" smtClean="0"/>
              <a:t>експлойтів</a:t>
            </a:r>
            <a:r>
              <a:rPr lang="uk-UA" dirty="0" smtClean="0"/>
              <a:t> нульового </a:t>
            </a:r>
            <a:r>
              <a:rPr lang="uk-UA" dirty="0"/>
              <a:t>дня, </a:t>
            </a:r>
            <a:r>
              <a:rPr lang="uk-UA" dirty="0" smtClean="0"/>
              <a:t>якщо вразливість не виправлено випадково, </a:t>
            </a:r>
            <a:r>
              <a:rPr lang="uk-UA" dirty="0"/>
              <a:t>наприклад за допомогою </a:t>
            </a:r>
            <a:r>
              <a:rPr lang="uk-UA" dirty="0" smtClean="0"/>
              <a:t>непов’язаного з нею оновлення</a:t>
            </a:r>
            <a:r>
              <a:rPr lang="uk-UA" dirty="0"/>
              <a:t>, яке також усуває необхідність виправлення, специфічного для вразливості, ймовірність того, що користувач застосував </a:t>
            </a:r>
            <a:r>
              <a:rPr lang="uk-UA" dirty="0" smtClean="0"/>
              <a:t>оновлення ПЗ від розробника, </a:t>
            </a:r>
            <a:r>
              <a:rPr lang="uk-UA" dirty="0"/>
              <a:t>який виправляє проблему, дорівнює нулю, тому експлуатація залишатиметься доступною.</a:t>
            </a:r>
            <a:endParaRPr lang="ru-RU" dirty="0"/>
          </a:p>
        </p:txBody>
      </p:sp>
    </p:spTree>
    <p:extLst>
      <p:ext uri="{BB962C8B-B14F-4D97-AF65-F5344CB8AC3E}">
        <p14:creationId xmlns:p14="http://schemas.microsoft.com/office/powerpoint/2010/main" val="39538274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lnSpcReduction="10000"/>
          </a:bodyPr>
          <a:lstStyle/>
          <a:p>
            <a:pPr marL="0" indent="0">
              <a:buNone/>
            </a:pPr>
            <a:r>
              <a:rPr lang="en-US" sz="3600" b="1" dirty="0"/>
              <a:t>keylogging</a:t>
            </a:r>
            <a:r>
              <a:rPr lang="uk-UA" sz="3200" dirty="0" smtClean="0"/>
              <a:t>- </a:t>
            </a:r>
            <a:r>
              <a:rPr lang="uk-UA" sz="3200" dirty="0"/>
              <a:t>це дія запису (ведення журналу) клавіш, натиснутих на клавіатурі, як правило, приховано, так що особа, яка користується клавіатурою, не знає, що за їхніми діями контролюється. Потім дані можуть бути отримані особою, яка керує програмою ведення журналу. </a:t>
            </a:r>
            <a:r>
              <a:rPr lang="uk-UA" sz="3200" dirty="0" err="1"/>
              <a:t>Кейлоггер</a:t>
            </a:r>
            <a:r>
              <a:rPr lang="uk-UA" sz="3200" dirty="0"/>
              <a:t> може бути програмним чи апаратним забезпеченням.</a:t>
            </a:r>
            <a:br>
              <a:rPr lang="uk-UA" sz="3200" dirty="0"/>
            </a:br>
            <a:r>
              <a:rPr lang="uk-UA" sz="3200" dirty="0"/>
              <a:t/>
            </a:r>
            <a:br>
              <a:rPr lang="uk-UA" sz="3200" dirty="0"/>
            </a:br>
            <a:r>
              <a:rPr lang="uk-UA" sz="3200" dirty="0"/>
              <a:t>Хоча самі програми є легальними, оскільки багато з них розроблені таким чином, щоб роботодавці могли наглядати за використанням своїх комп'ютерів, </a:t>
            </a:r>
            <a:r>
              <a:rPr lang="uk-UA" sz="3200" dirty="0" err="1"/>
              <a:t>кейлоггери</a:t>
            </a:r>
            <a:r>
              <a:rPr lang="uk-UA" sz="3200" dirty="0"/>
              <a:t> найчастіше використовуються для крадіжки паролів та іншої конфіденційної інформації.</a:t>
            </a:r>
            <a:br>
              <a:rPr lang="uk-UA" sz="3200" dirty="0"/>
            </a:br>
            <a:r>
              <a:rPr lang="uk-UA" sz="3200" dirty="0"/>
              <a:t/>
            </a:r>
            <a:br>
              <a:rPr lang="uk-UA" sz="3200" dirty="0"/>
            </a:br>
            <a:r>
              <a:rPr lang="uk-UA" sz="3200" dirty="0" err="1"/>
              <a:t>Кейлогінг</a:t>
            </a:r>
            <a:r>
              <a:rPr lang="uk-UA" sz="3200" dirty="0"/>
              <a:t> також може бути використаний для вивчення взаємодії людина-комп'ютер. Існує безліч методів керування журналами: вони варіюються від апаратних та програмних підходів до акустичного аналізу.</a:t>
            </a:r>
            <a:endParaRPr lang="ru-RU" sz="3200" dirty="0"/>
          </a:p>
        </p:txBody>
      </p:sp>
    </p:spTree>
    <p:extLst>
      <p:ext uri="{BB962C8B-B14F-4D97-AF65-F5344CB8AC3E}">
        <p14:creationId xmlns:p14="http://schemas.microsoft.com/office/powerpoint/2010/main" val="29709747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76980"/>
            <a:ext cx="12074013" cy="6538451"/>
          </a:xfrm>
        </p:spPr>
        <p:txBody>
          <a:bodyPr>
            <a:normAutofit fontScale="85000" lnSpcReduction="10000"/>
          </a:bodyPr>
          <a:lstStyle/>
          <a:p>
            <a:pPr marL="0" indent="0">
              <a:buNone/>
            </a:pPr>
            <a:r>
              <a:rPr lang="uk-UA" sz="3300" b="1" dirty="0" err="1" smtClean="0"/>
              <a:t>DoS</a:t>
            </a:r>
            <a:r>
              <a:rPr lang="uk-UA" sz="3300" b="1" dirty="0" smtClean="0"/>
              <a:t>-атака</a:t>
            </a:r>
            <a:r>
              <a:rPr lang="uk-UA" sz="3200" dirty="0" smtClean="0"/>
              <a:t> </a:t>
            </a:r>
            <a:r>
              <a:rPr lang="uk-UA" sz="3200" dirty="0"/>
              <a:t>- це </a:t>
            </a:r>
            <a:r>
              <a:rPr lang="uk-UA" sz="3200" dirty="0" err="1"/>
              <a:t>кібер</a:t>
            </a:r>
            <a:r>
              <a:rPr lang="uk-UA" sz="3200" dirty="0"/>
              <a:t>-атака, при якій злочинець намагається зробити машину чи мережевий ресурс недоступним для своїх призначених користувачів тимчасово або невизначено порушуючи послуги </a:t>
            </a:r>
            <a:r>
              <a:rPr lang="uk-UA" sz="3200" dirty="0" err="1"/>
              <a:t>хоста</a:t>
            </a:r>
            <a:r>
              <a:rPr lang="uk-UA" sz="3200" dirty="0"/>
              <a:t>, підключеного до Інтернету. Відмова в обслуговуванні зазвичай здійснюється за допомогою заливання цільової машини або ресурсу зайвими запитами, намагаючись перевантажити системи та запобігти виконанню деяких або всіх законних запитів.</a:t>
            </a:r>
            <a:br>
              <a:rPr lang="uk-UA" sz="3200" dirty="0"/>
            </a:br>
            <a:r>
              <a:rPr lang="uk-UA" sz="3200" dirty="0"/>
              <a:t/>
            </a:r>
            <a:br>
              <a:rPr lang="uk-UA" sz="3200" dirty="0"/>
            </a:br>
            <a:r>
              <a:rPr lang="uk-UA" sz="3200" dirty="0"/>
              <a:t>У розподіленій атаці відмови у наданні послуги (атака </a:t>
            </a:r>
            <a:r>
              <a:rPr lang="uk-UA" sz="3200" dirty="0" err="1"/>
              <a:t>DDoS</a:t>
            </a:r>
            <a:r>
              <a:rPr lang="uk-UA" sz="3200" dirty="0"/>
              <a:t>) вхідний трафік, що затоплює жертву, походить з багатьох різних джерел. Це фактично унеможливлює зупинку атаки просто блокуванням одного джерела.</a:t>
            </a:r>
            <a:br>
              <a:rPr lang="uk-UA" sz="3200" dirty="0"/>
            </a:br>
            <a:r>
              <a:rPr lang="uk-UA" sz="3200" dirty="0"/>
              <a:t/>
            </a:r>
            <a:br>
              <a:rPr lang="uk-UA" sz="3200" dirty="0"/>
            </a:br>
            <a:r>
              <a:rPr lang="uk-UA" sz="3200" dirty="0"/>
              <a:t>Атака </a:t>
            </a:r>
            <a:r>
              <a:rPr lang="uk-UA" sz="3200" dirty="0" err="1"/>
              <a:t>DoS</a:t>
            </a:r>
            <a:r>
              <a:rPr lang="uk-UA" sz="3200" dirty="0"/>
              <a:t> або </a:t>
            </a:r>
            <a:r>
              <a:rPr lang="uk-UA" sz="3200" dirty="0" err="1"/>
              <a:t>DDoS</a:t>
            </a:r>
            <a:r>
              <a:rPr lang="uk-UA" sz="3200" dirty="0"/>
              <a:t> є аналогом групи людей, що переповнюють вхідні двері магазину, що ускладнює вступ законних клієнтів, тим самим порушуючи торгівлю.</a:t>
            </a:r>
            <a:br>
              <a:rPr lang="uk-UA" sz="3200" dirty="0"/>
            </a:br>
            <a:r>
              <a:rPr lang="uk-UA" sz="3200" dirty="0"/>
              <a:t/>
            </a:r>
            <a:br>
              <a:rPr lang="uk-UA" sz="3200" dirty="0"/>
            </a:br>
            <a:r>
              <a:rPr lang="uk-UA" sz="3200" dirty="0"/>
              <a:t>Злочинці злочинців </a:t>
            </a:r>
            <a:r>
              <a:rPr lang="uk-UA" sz="3200" dirty="0" err="1"/>
              <a:t>DoS</a:t>
            </a:r>
            <a:r>
              <a:rPr lang="uk-UA" sz="3200" dirty="0"/>
              <a:t> часто націлюють на сайти чи сервіси, розміщені на </a:t>
            </a:r>
            <a:r>
              <a:rPr lang="uk-UA" sz="3200" dirty="0" err="1"/>
              <a:t>високопрофільних</a:t>
            </a:r>
            <a:r>
              <a:rPr lang="uk-UA" sz="3200" dirty="0"/>
              <a:t> веб-серверах, таких як банки або шлюзи платежів за кредитними картками. Помста, шантаж і </a:t>
            </a:r>
            <a:r>
              <a:rPr lang="uk-UA" sz="3200" dirty="0" err="1"/>
              <a:t>активізм</a:t>
            </a:r>
            <a:r>
              <a:rPr lang="uk-UA" sz="3200" dirty="0"/>
              <a:t> можуть мотивувати ці напади.</a:t>
            </a:r>
            <a:endParaRPr lang="ru-RU" sz="3200" dirty="0"/>
          </a:p>
        </p:txBody>
      </p:sp>
    </p:spTree>
    <p:extLst>
      <p:ext uri="{BB962C8B-B14F-4D97-AF65-F5344CB8AC3E}">
        <p14:creationId xmlns:p14="http://schemas.microsoft.com/office/powerpoint/2010/main" val="28477638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1800" y="2422525"/>
            <a:ext cx="6385560" cy="1325563"/>
          </a:xfrm>
        </p:spPr>
        <p:txBody>
          <a:bodyPr/>
          <a:lstStyle/>
          <a:p>
            <a:pPr algn="ctr"/>
            <a:r>
              <a:rPr lang="uk-UA" dirty="0" smtClean="0"/>
              <a:t>Дякую за увагу!</a:t>
            </a:r>
            <a:endParaRPr lang="ru-RU" dirty="0"/>
          </a:p>
        </p:txBody>
      </p:sp>
    </p:spTree>
    <p:extLst>
      <p:ext uri="{BB962C8B-B14F-4D97-AF65-F5344CB8AC3E}">
        <p14:creationId xmlns:p14="http://schemas.microsoft.com/office/powerpoint/2010/main" val="4155341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08800"/>
          </a:xfrm>
        </p:spPr>
      </p:pic>
    </p:spTree>
    <p:extLst>
      <p:ext uri="{BB962C8B-B14F-4D97-AF65-F5344CB8AC3E}">
        <p14:creationId xmlns:p14="http://schemas.microsoft.com/office/powerpoint/2010/main" val="18070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5303" y="176980"/>
            <a:ext cx="11798710" cy="6538451"/>
          </a:xfrm>
        </p:spPr>
        <p:txBody>
          <a:bodyPr/>
          <a:lstStyle/>
          <a:p>
            <a:pPr marL="0" indent="0">
              <a:buNone/>
            </a:pPr>
            <a:r>
              <a:rPr lang="uk-UA" dirty="0" smtClean="0"/>
              <a:t>Вразливості </a:t>
            </a:r>
            <a:r>
              <a:rPr lang="uk-UA" dirty="0"/>
              <a:t>класифікуються відповідно до класу активів, до якого вони відносяться: </a:t>
            </a:r>
            <a:br>
              <a:rPr lang="uk-UA" dirty="0"/>
            </a:br>
            <a:r>
              <a:rPr lang="uk-UA" dirty="0"/>
              <a:t/>
            </a:r>
            <a:br>
              <a:rPr lang="uk-UA" dirty="0"/>
            </a:br>
            <a:r>
              <a:rPr lang="uk-UA" dirty="0"/>
              <a:t>     </a:t>
            </a:r>
            <a:r>
              <a:rPr lang="uk-UA" u="sng" dirty="0" smtClean="0"/>
              <a:t>обладнання (</a:t>
            </a:r>
            <a:r>
              <a:rPr lang="en-US" u="sng" dirty="0"/>
              <a:t>hardware </a:t>
            </a:r>
            <a:r>
              <a:rPr lang="en-US" u="sng" dirty="0" smtClean="0"/>
              <a:t>vulnerabilities</a:t>
            </a:r>
            <a:r>
              <a:rPr lang="uk-UA" u="sng" dirty="0" smtClean="0"/>
              <a:t>)</a:t>
            </a:r>
            <a:r>
              <a:rPr lang="uk-UA" dirty="0"/>
              <a:t/>
            </a:r>
            <a:br>
              <a:rPr lang="uk-UA" dirty="0"/>
            </a:br>
            <a:r>
              <a:rPr lang="uk-UA" dirty="0"/>
              <a:t>         сприйнятливість до вологості</a:t>
            </a:r>
            <a:br>
              <a:rPr lang="uk-UA" dirty="0"/>
            </a:br>
            <a:r>
              <a:rPr lang="uk-UA" dirty="0"/>
              <a:t>         сприйнятливість до пилу</a:t>
            </a:r>
            <a:br>
              <a:rPr lang="uk-UA" dirty="0"/>
            </a:br>
            <a:r>
              <a:rPr lang="uk-UA" dirty="0"/>
              <a:t>         сприйнятливість до забруднення</a:t>
            </a:r>
            <a:br>
              <a:rPr lang="uk-UA" dirty="0"/>
            </a:br>
            <a:r>
              <a:rPr lang="uk-UA" dirty="0"/>
              <a:t>         </a:t>
            </a:r>
            <a:r>
              <a:rPr lang="uk-UA" dirty="0" smtClean="0"/>
              <a:t>сприйнятливість </a:t>
            </a:r>
            <a:r>
              <a:rPr lang="uk-UA" dirty="0"/>
              <a:t>до незахищеного </a:t>
            </a:r>
            <a:r>
              <a:rPr lang="uk-UA" dirty="0" smtClean="0"/>
              <a:t>зберігання</a:t>
            </a:r>
            <a:endParaRPr lang="en-US" dirty="0" smtClean="0"/>
          </a:p>
          <a:p>
            <a:pPr marL="0" indent="0">
              <a:buNone/>
            </a:pPr>
            <a:r>
              <a:rPr lang="en-US" dirty="0" smtClean="0"/>
              <a:t>     </a:t>
            </a:r>
          </a:p>
          <a:p>
            <a:pPr marL="0" indent="0">
              <a:buNone/>
            </a:pPr>
            <a:r>
              <a:rPr lang="en-US" u="sng" dirty="0"/>
              <a:t> </a:t>
            </a:r>
            <a:r>
              <a:rPr lang="en-US" u="sng" dirty="0" smtClean="0"/>
              <a:t>   </a:t>
            </a:r>
            <a:r>
              <a:rPr lang="uk-UA" u="sng" dirty="0" smtClean="0"/>
              <a:t>програмне забезпечення</a:t>
            </a:r>
            <a:r>
              <a:rPr lang="en-US" u="sng" dirty="0" smtClean="0"/>
              <a:t> </a:t>
            </a:r>
            <a:r>
              <a:rPr lang="uk-UA" u="sng" dirty="0" smtClean="0"/>
              <a:t>(</a:t>
            </a:r>
            <a:r>
              <a:rPr lang="en-US" u="sng" dirty="0" smtClean="0"/>
              <a:t>software </a:t>
            </a:r>
            <a:r>
              <a:rPr lang="en-US" u="sng" dirty="0"/>
              <a:t>vulnerabilities</a:t>
            </a:r>
            <a:r>
              <a:rPr lang="uk-UA" u="sng" dirty="0"/>
              <a:t>)</a:t>
            </a:r>
            <a:r>
              <a:rPr lang="uk-UA" dirty="0"/>
              <a:t/>
            </a:r>
            <a:br>
              <a:rPr lang="uk-UA" dirty="0"/>
            </a:br>
            <a:r>
              <a:rPr lang="uk-UA" dirty="0"/>
              <a:t/>
            </a:r>
            <a:br>
              <a:rPr lang="uk-UA" dirty="0"/>
            </a:br>
            <a:r>
              <a:rPr lang="uk-UA" dirty="0"/>
              <a:t>     </a:t>
            </a:r>
            <a:r>
              <a:rPr lang="en-US" dirty="0" smtClean="0"/>
              <a:t>    </a:t>
            </a:r>
            <a:r>
              <a:rPr lang="uk-UA" dirty="0" smtClean="0"/>
              <a:t>недостатнє </a:t>
            </a:r>
            <a:r>
              <a:rPr lang="uk-UA" dirty="0"/>
              <a:t>тестування</a:t>
            </a:r>
            <a:br>
              <a:rPr lang="uk-UA" dirty="0"/>
            </a:br>
            <a:r>
              <a:rPr lang="uk-UA" dirty="0"/>
              <a:t>     </a:t>
            </a:r>
            <a:r>
              <a:rPr lang="en-US" dirty="0" smtClean="0"/>
              <a:t>    </a:t>
            </a:r>
            <a:r>
              <a:rPr lang="uk-UA" dirty="0" smtClean="0"/>
              <a:t>відсутність аудиту коду</a:t>
            </a:r>
            <a:r>
              <a:rPr lang="uk-UA" dirty="0"/>
              <a:t/>
            </a:r>
            <a:br>
              <a:rPr lang="uk-UA" dirty="0"/>
            </a:br>
            <a:r>
              <a:rPr lang="uk-UA" dirty="0"/>
              <a:t>     </a:t>
            </a:r>
            <a:r>
              <a:rPr lang="en-US" dirty="0" smtClean="0"/>
              <a:t>    </a:t>
            </a:r>
            <a:r>
              <a:rPr lang="uk-UA" dirty="0" smtClean="0"/>
              <a:t>вада </a:t>
            </a:r>
            <a:r>
              <a:rPr lang="uk-UA" dirty="0"/>
              <a:t>дизайну</a:t>
            </a:r>
            <a:endParaRPr lang="ru-RU" dirty="0"/>
          </a:p>
        </p:txBody>
      </p:sp>
    </p:spTree>
    <p:extLst>
      <p:ext uri="{BB962C8B-B14F-4D97-AF65-F5344CB8AC3E}">
        <p14:creationId xmlns:p14="http://schemas.microsoft.com/office/powerpoint/2010/main" val="2008427893"/>
      </p:ext>
    </p:extLst>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1013</TotalTime>
  <Words>2063</Words>
  <Application>Microsoft Office PowerPoint</Application>
  <PresentationFormat>Широкий екран</PresentationFormat>
  <Paragraphs>121</Paragraphs>
  <Slides>72</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72</vt:i4>
      </vt:variant>
    </vt:vector>
  </HeadingPairs>
  <TitlesOfParts>
    <vt:vector size="75" baseType="lpstr">
      <vt:lpstr>Arial</vt:lpstr>
      <vt:lpstr>Corbel</vt:lpstr>
      <vt:lpstr>Глубина</vt:lpstr>
      <vt:lpstr> Лекція 5  Загрози в ІБ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78</cp:revision>
  <dcterms:created xsi:type="dcterms:W3CDTF">2020-02-05T12:03:42Z</dcterms:created>
  <dcterms:modified xsi:type="dcterms:W3CDTF">2020-03-03T14:33:27Z</dcterms:modified>
</cp:coreProperties>
</file>