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7" r:id="rId6"/>
    <p:sldId id="266" r:id="rId7"/>
    <p:sldId id="265" r:id="rId8"/>
    <p:sldId id="261" r:id="rId9"/>
    <p:sldId id="262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6" r:id="rId28"/>
    <p:sldId id="283" r:id="rId29"/>
    <p:sldId id="284" r:id="rId30"/>
    <p:sldId id="285" r:id="rId31"/>
    <p:sldId id="25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1B21EE-E255-4437-9F8F-95E591EAC698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DB23B5-42BD-4C94-A3B1-3D0C869DF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265-2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3759-12" TargetMode="External"/><Relationship Id="rId7" Type="http://schemas.openxmlformats.org/officeDocument/2006/relationships/hyperlink" Target="https://zakon.rada.gov.ua/laws/show/1296-15" TargetMode="External"/><Relationship Id="rId2" Type="http://schemas.openxmlformats.org/officeDocument/2006/relationships/hyperlink" Target="https://zakon.rada.gov.ua/laws/show/2782-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akon.rada.gov.ua/laws/show/539/97-%D0%B2%D1%80" TargetMode="External"/><Relationship Id="rId5" Type="http://schemas.openxmlformats.org/officeDocument/2006/relationships/hyperlink" Target="https://zakon.rada.gov.ua/laws/show/538/97-%D0%B2%D1%80" TargetMode="External"/><Relationship Id="rId4" Type="http://schemas.openxmlformats.org/officeDocument/2006/relationships/hyperlink" Target="https://zakon.rada.gov.ua/laws/show/74/95-%D0%B2%D1%80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7%D0%B0%D0%BA%D0%BE%D0%BD_%D0%A3%D0%BA%D1%80%D0%B0%D1%97%D0%BD%D0%B8_%C2%AB%D0%9F%D1%80%D0%BE_%D0%BC%D0%B5%D0%B4%D1%96%D0%B0%C2%BB" TargetMode="External"/><Relationship Id="rId7" Type="http://schemas.openxmlformats.org/officeDocument/2006/relationships/hyperlink" Target="https://imi.org.ua/monitorings/implementatsiya-novogo-zakonu-pro-media-yak-tse-bude-vidbuvatys-i51469" TargetMode="External"/><Relationship Id="rId2" Type="http://schemas.openxmlformats.org/officeDocument/2006/relationships/hyperlink" Target="https://uk.wikipedia.org/wiki/%D0%9C%D0%B5%D0%B4%D1%96%D0%B0%D1%80%D0%B5%D0%B3%D1%83%D0%BB%D1%8E%D0%B2%D0%B0%D0%BD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i.org.ua/news/sogodni-nabuv-chynnosti-zakon-pro-media-i51823" TargetMode="External"/><Relationship Id="rId5" Type="http://schemas.openxmlformats.org/officeDocument/2006/relationships/hyperlink" Target="http://labs.journ.univ.kiev.ua/hrj/%D0%BD%D0%B0%D0%B2%D1%87%D0%B0%D0%BB%D1%8C%D0%BD%D1%96-%D0%BC%D0%B0%D1%82%D0%B5%D1%80%D1%96%D0%B0%D0%BB%D0%B8-%D0%B4%D0%BB%D1%8F-%D1%81%D1%82%D1%83%D0%B4%D0%B5%D0%BD%D1%82%D1%96%D0%B2-%D1%82%D0%B0" TargetMode="External"/><Relationship Id="rId4" Type="http://schemas.openxmlformats.org/officeDocument/2006/relationships/hyperlink" Target="http://labs.journ.univ.kiev.ua/hrj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Медіарегулювання</a:t>
            </a:r>
            <a:r>
              <a:rPr lang="ru-RU" b="0" dirty="0" smtClean="0"/>
              <a:t>.</a:t>
            </a:r>
            <a:br>
              <a:rPr lang="ru-RU" b="0" dirty="0" smtClean="0"/>
            </a:br>
            <a:r>
              <a:rPr lang="ru-RU" b="0" dirty="0" smtClean="0"/>
              <a:t>Закон </a:t>
            </a:r>
            <a:r>
              <a:rPr lang="ru-RU" b="0" dirty="0" err="1" smtClean="0"/>
              <a:t>України</a:t>
            </a:r>
            <a:r>
              <a:rPr lang="ru-RU" b="0" dirty="0" smtClean="0"/>
              <a:t> «Про </a:t>
            </a:r>
            <a:r>
              <a:rPr lang="ru-RU" b="0" dirty="0" err="1" smtClean="0"/>
              <a:t>медіа</a:t>
            </a:r>
            <a:r>
              <a:rPr lang="ru-RU" b="0" dirty="0" smtClean="0"/>
              <a:t>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Лекція</a:t>
            </a:r>
            <a:r>
              <a:rPr lang="ru-RU" dirty="0" smtClean="0"/>
              <a:t> 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572140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Укладачка </a:t>
            </a:r>
            <a:r>
              <a:rPr lang="uk-UA" smtClean="0"/>
              <a:t>Леся ЗАЙКО, </a:t>
            </a:r>
            <a:r>
              <a:rPr lang="uk-UA" dirty="0" err="1" smtClean="0"/>
              <a:t>к.філос.н</a:t>
            </a:r>
            <a:r>
              <a:rPr lang="uk-UA" dirty="0" smtClean="0"/>
              <a:t>., доц. кафедри журналістики та філософських студій Державного університету </a:t>
            </a:r>
            <a:r>
              <a:rPr lang="uk-UA" dirty="0" err="1" smtClean="0"/>
              <a:t>“Житомирська</a:t>
            </a:r>
            <a:r>
              <a:rPr lang="uk-UA" dirty="0" smtClean="0"/>
              <a:t> </a:t>
            </a:r>
            <a:r>
              <a:rPr lang="uk-UA" dirty="0" err="1" smtClean="0"/>
              <a:t>політехніка”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Закон </a:t>
            </a:r>
            <a:r>
              <a:rPr lang="ru-RU" dirty="0" err="1" smtClean="0"/>
              <a:t>запроваджує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для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: </a:t>
            </a:r>
            <a:r>
              <a:rPr lang="ru-RU" dirty="0" err="1" smtClean="0"/>
              <a:t>аудіовізуальне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, </a:t>
            </a:r>
            <a:r>
              <a:rPr lang="ru-RU" dirty="0" err="1" smtClean="0"/>
              <a:t>багатоканальна</a:t>
            </a:r>
            <a:r>
              <a:rPr lang="ru-RU" dirty="0" smtClean="0"/>
              <a:t> </a:t>
            </a:r>
            <a:r>
              <a:rPr lang="ru-RU" dirty="0" err="1" smtClean="0"/>
              <a:t>електронна</a:t>
            </a:r>
            <a:r>
              <a:rPr lang="ru-RU" dirty="0" smtClean="0"/>
              <a:t> </a:t>
            </a:r>
            <a:r>
              <a:rPr lang="ru-RU" dirty="0" err="1" smtClean="0"/>
              <a:t>комунікаційна</a:t>
            </a:r>
            <a:r>
              <a:rPr lang="ru-RU" dirty="0" smtClean="0"/>
              <a:t> мережа, </a:t>
            </a:r>
            <a:r>
              <a:rPr lang="ru-RU" dirty="0" err="1" smtClean="0"/>
              <a:t>європейська</a:t>
            </a:r>
            <a:r>
              <a:rPr lang="ru-RU" dirty="0" smtClean="0"/>
              <a:t> </a:t>
            </a:r>
            <a:r>
              <a:rPr lang="ru-RU" dirty="0" err="1" smtClean="0"/>
              <a:t>студія-виробник</a:t>
            </a:r>
            <a:r>
              <a:rPr lang="ru-RU" dirty="0" smtClean="0"/>
              <a:t>, </a:t>
            </a:r>
            <a:r>
              <a:rPr lang="ru-RU" dirty="0" err="1" smtClean="0"/>
              <a:t>європейський</a:t>
            </a:r>
            <a:r>
              <a:rPr lang="ru-RU" dirty="0" smtClean="0"/>
              <a:t> продукт, </a:t>
            </a:r>
            <a:r>
              <a:rPr lang="ru-RU" dirty="0" err="1" smtClean="0"/>
              <a:t>користувацьке</a:t>
            </a:r>
            <a:r>
              <a:rPr lang="ru-RU" dirty="0" smtClean="0"/>
              <a:t> </a:t>
            </a:r>
            <a:r>
              <a:rPr lang="ru-RU" dirty="0" err="1" smtClean="0"/>
              <a:t>відео</a:t>
            </a:r>
            <a:r>
              <a:rPr lang="ru-RU" dirty="0" smtClean="0"/>
              <a:t>, </a:t>
            </a:r>
            <a:r>
              <a:rPr lang="ru-RU" dirty="0" err="1" smtClean="0"/>
              <a:t>медіаграмотність</a:t>
            </a:r>
            <a:r>
              <a:rPr lang="ru-RU" dirty="0" smtClean="0"/>
              <a:t>, </a:t>
            </a:r>
            <a:r>
              <a:rPr lang="ru-RU" dirty="0" err="1" smtClean="0"/>
              <a:t>медіа</a:t>
            </a:r>
            <a:r>
              <a:rPr lang="ru-RU" dirty="0" smtClean="0"/>
              <a:t>, </a:t>
            </a:r>
            <a:r>
              <a:rPr lang="ru-RU" dirty="0" err="1" smtClean="0"/>
              <a:t>національний</a:t>
            </a:r>
            <a:r>
              <a:rPr lang="ru-RU" dirty="0" smtClean="0"/>
              <a:t> продукт, </a:t>
            </a:r>
            <a:r>
              <a:rPr lang="ru-RU" dirty="0" err="1" smtClean="0"/>
              <a:t>незалежна</a:t>
            </a:r>
            <a:r>
              <a:rPr lang="ru-RU" dirty="0" smtClean="0"/>
              <a:t> </a:t>
            </a:r>
            <a:r>
              <a:rPr lang="ru-RU" dirty="0" err="1" smtClean="0"/>
              <a:t>студія-виробник</a:t>
            </a:r>
            <a:r>
              <a:rPr lang="ru-RU" dirty="0" smtClean="0"/>
              <a:t>, </a:t>
            </a:r>
            <a:r>
              <a:rPr lang="ru-RU" dirty="0" err="1" smtClean="0"/>
              <a:t>онлайн-медіа</a:t>
            </a:r>
            <a:r>
              <a:rPr lang="ru-RU" dirty="0" smtClean="0"/>
              <a:t>, пакет </a:t>
            </a:r>
            <a:r>
              <a:rPr lang="ru-RU" dirty="0" err="1" smtClean="0"/>
              <a:t>телеканалів</a:t>
            </a:r>
            <a:r>
              <a:rPr lang="ru-RU" dirty="0" smtClean="0"/>
              <a:t> та </a:t>
            </a:r>
            <a:r>
              <a:rPr lang="ru-RU" dirty="0" err="1" smtClean="0"/>
              <a:t>радіоканалів</a:t>
            </a:r>
            <a:r>
              <a:rPr lang="ru-RU" dirty="0" smtClean="0"/>
              <a:t>, платформа </a:t>
            </a:r>
            <a:r>
              <a:rPr lang="ru-RU" dirty="0" err="1" smtClean="0"/>
              <a:t>спільного</a:t>
            </a:r>
            <a:r>
              <a:rPr lang="ru-RU" dirty="0" smtClean="0"/>
              <a:t> доступу до </a:t>
            </a:r>
            <a:r>
              <a:rPr lang="ru-RU" dirty="0" err="1" smtClean="0"/>
              <a:t>відео</a:t>
            </a:r>
            <a:r>
              <a:rPr lang="ru-RU" dirty="0" smtClean="0"/>
              <a:t>, платформа </a:t>
            </a:r>
            <a:r>
              <a:rPr lang="ru-RU" dirty="0" err="1" smtClean="0"/>
              <a:t>спільного</a:t>
            </a:r>
            <a:r>
              <a:rPr lang="ru-RU" dirty="0" smtClean="0"/>
              <a:t> доступу до </a:t>
            </a:r>
            <a:r>
              <a:rPr lang="ru-RU" dirty="0" err="1" smtClean="0"/>
              <a:t>інформації</a:t>
            </a:r>
            <a:r>
              <a:rPr lang="ru-RU" dirty="0" smtClean="0"/>
              <a:t>, </a:t>
            </a:r>
            <a:r>
              <a:rPr lang="ru-RU" dirty="0" err="1" smtClean="0"/>
              <a:t>пошукова</a:t>
            </a:r>
            <a:r>
              <a:rPr lang="ru-RU" dirty="0" smtClean="0"/>
              <a:t> система, система </a:t>
            </a:r>
            <a:r>
              <a:rPr lang="ru-RU" dirty="0" err="1" smtClean="0"/>
              <a:t>умовного</a:t>
            </a:r>
            <a:r>
              <a:rPr lang="ru-RU" dirty="0" smtClean="0"/>
              <a:t> доступу, </a:t>
            </a:r>
            <a:r>
              <a:rPr lang="ru-RU" dirty="0" err="1" smtClean="0"/>
              <a:t>універсальний</a:t>
            </a:r>
            <a:r>
              <a:rPr lang="ru-RU" dirty="0" smtClean="0"/>
              <a:t> </a:t>
            </a:r>
            <a:r>
              <a:rPr lang="ru-RU" dirty="0" err="1" smtClean="0"/>
              <a:t>медіа-сервіс</a:t>
            </a:r>
            <a:r>
              <a:rPr lang="ru-RU" dirty="0" smtClean="0"/>
              <a:t>, формат.</a:t>
            </a:r>
          </a:p>
          <a:p>
            <a:endParaRPr lang="ru-RU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428604"/>
            <a:ext cx="3857620" cy="297008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Основною фундаментальною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», яке </a:t>
            </a:r>
            <a:r>
              <a:rPr lang="ru-RU" dirty="0" err="1" smtClean="0"/>
              <a:t>вважається</a:t>
            </a:r>
            <a:r>
              <a:rPr lang="ru-RU" dirty="0" smtClean="0"/>
              <a:t> пережитком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до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 </a:t>
            </a:r>
            <a:r>
              <a:rPr lang="ru-RU" i="1" dirty="0" err="1" smtClean="0"/>
              <a:t>медіа</a:t>
            </a:r>
            <a:r>
              <a:rPr lang="ru-RU" i="1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4786346" cy="2800175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214686"/>
            <a:ext cx="5214942" cy="27860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0034" y="3714752"/>
            <a:ext cx="40719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Аналогічна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терміном</a:t>
            </a:r>
            <a:r>
              <a:rPr lang="ru-RU" dirty="0" smtClean="0"/>
              <a:t> «передача»,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прийшло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перших </a:t>
            </a:r>
            <a:r>
              <a:rPr lang="ru-RU" dirty="0" err="1" smtClean="0"/>
              <a:t>телеефірів</a:t>
            </a:r>
            <a:r>
              <a:rPr lang="ru-RU" dirty="0" smtClean="0"/>
              <a:t>: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змінене</a:t>
            </a:r>
            <a:r>
              <a:rPr lang="ru-RU" dirty="0" smtClean="0"/>
              <a:t> на </a:t>
            </a:r>
            <a:r>
              <a:rPr lang="ru-RU" i="1" dirty="0" err="1" smtClean="0"/>
              <a:t>програма</a:t>
            </a:r>
            <a:r>
              <a:rPr lang="ru-RU" i="1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англомовному</a:t>
            </a:r>
            <a:r>
              <a:rPr lang="ru-RU" dirty="0" smtClean="0"/>
              <a:t> </a:t>
            </a:r>
            <a:r>
              <a:rPr lang="ru-RU" dirty="0" err="1" smtClean="0"/>
              <a:t>відповіднику</a:t>
            </a:r>
            <a:r>
              <a:rPr lang="ru-RU" dirty="0" smtClean="0"/>
              <a:t> </a:t>
            </a:r>
            <a:r>
              <a:rPr lang="en-US" i="1" dirty="0" smtClean="0"/>
              <a:t>program.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183880" cy="221799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закону не </a:t>
            </a:r>
            <a:r>
              <a:rPr lang="ru-RU" dirty="0" err="1" smtClean="0"/>
              <a:t>відбувається</a:t>
            </a:r>
            <a:r>
              <a:rPr lang="ru-RU" dirty="0" smtClean="0"/>
              <a:t> за один день. З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складність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імплементації</a:t>
            </a:r>
            <a:r>
              <a:rPr lang="ru-RU" dirty="0" smtClean="0"/>
              <a:t> </a:t>
            </a:r>
            <a:r>
              <a:rPr lang="ru-RU" dirty="0" err="1" smtClean="0"/>
              <a:t>нормативно-правових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закону </a:t>
            </a:r>
            <a:r>
              <a:rPr lang="ru-RU" dirty="0" err="1" smtClean="0"/>
              <a:t>набуде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, 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потребувати</a:t>
            </a:r>
            <a:r>
              <a:rPr lang="ru-RU" dirty="0" smtClean="0"/>
              <a:t> правок перед </a:t>
            </a:r>
            <a:r>
              <a:rPr lang="ru-RU" dirty="0" err="1" smtClean="0"/>
              <a:t>імплементацією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вантаженн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214686"/>
            <a:ext cx="5533073" cy="316707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428604"/>
            <a:ext cx="3543296" cy="35004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Закон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розширює</a:t>
            </a:r>
            <a:r>
              <a:rPr lang="ru-RU" dirty="0" smtClean="0"/>
              <a:t> </a:t>
            </a:r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ради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телебачення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радіомовлення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регулятор </a:t>
            </a:r>
            <a:r>
              <a:rPr lang="ru-RU" dirty="0" err="1" smtClean="0"/>
              <a:t>реєструватиме</a:t>
            </a:r>
            <a:r>
              <a:rPr lang="ru-RU" dirty="0" smtClean="0"/>
              <a:t> </a:t>
            </a:r>
            <a:r>
              <a:rPr lang="ru-RU" dirty="0" err="1" smtClean="0"/>
              <a:t>онлайн-видання</a:t>
            </a:r>
            <a:r>
              <a:rPr lang="ru-RU" dirty="0" smtClean="0"/>
              <a:t> та </a:t>
            </a:r>
            <a:r>
              <a:rPr lang="ru-RU" dirty="0" err="1" smtClean="0"/>
              <a:t>друковані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  <p:pic>
        <p:nvPicPr>
          <p:cNvPr id="4" name="Рисунок 3" descr="Logotyp_NR-768x512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4500594" cy="30003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3571876"/>
            <a:ext cx="828680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новий</a:t>
            </a:r>
            <a:r>
              <a:rPr lang="ru-RU" sz="2200" dirty="0" smtClean="0"/>
              <a:t> закон </a:t>
            </a:r>
            <a:r>
              <a:rPr lang="ru-RU" sz="2200" dirty="0" err="1" smtClean="0"/>
              <a:t>запроваджує</a:t>
            </a:r>
            <a:r>
              <a:rPr lang="ru-RU" sz="2200" dirty="0" smtClean="0"/>
              <a:t> на </a:t>
            </a:r>
            <a:r>
              <a:rPr lang="ru-RU" sz="2200" dirty="0" err="1" smtClean="0"/>
              <a:t>українському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медійному</a:t>
            </a:r>
            <a:r>
              <a:rPr lang="ru-RU" sz="2200" dirty="0" smtClean="0"/>
              <a:t> ринку </a:t>
            </a:r>
            <a:r>
              <a:rPr lang="ru-RU" sz="2200" dirty="0" err="1" smtClean="0"/>
              <a:t>новий</a:t>
            </a:r>
            <a:r>
              <a:rPr lang="ru-RU" sz="2200" dirty="0" smtClean="0"/>
              <a:t> тип </a:t>
            </a:r>
            <a:r>
              <a:rPr lang="ru-RU" sz="2200" dirty="0" err="1" smtClean="0"/>
              <a:t>відносин</a:t>
            </a:r>
            <a:r>
              <a:rPr lang="ru-RU" sz="2200" dirty="0" smtClean="0"/>
              <a:t>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</a:t>
            </a:r>
            <a:r>
              <a:rPr lang="ru-RU" sz="2200" dirty="0" err="1" smtClean="0"/>
              <a:t>медіа</a:t>
            </a:r>
            <a:r>
              <a:rPr lang="ru-RU" sz="2200" dirty="0" smtClean="0"/>
              <a:t> та </a:t>
            </a:r>
            <a:r>
              <a:rPr lang="ru-RU" sz="2200" dirty="0" err="1" smtClean="0"/>
              <a:t>державними</a:t>
            </a:r>
            <a:r>
              <a:rPr lang="ru-RU" sz="2200" dirty="0" smtClean="0"/>
              <a:t> органами – </a:t>
            </a:r>
            <a:r>
              <a:rPr lang="ru-RU" sz="2200" dirty="0" err="1" smtClean="0"/>
              <a:t>співрегулювання</a:t>
            </a:r>
            <a:r>
              <a:rPr lang="ru-RU" sz="2200" dirty="0" smtClean="0"/>
              <a:t>. Метою </a:t>
            </a:r>
            <a:r>
              <a:rPr lang="ru-RU" sz="2200" dirty="0" err="1" smtClean="0"/>
              <a:t>співрегулювання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забезпечення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участі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суб’єктів</a:t>
            </a:r>
            <a:r>
              <a:rPr lang="ru-RU" sz="2200" dirty="0" smtClean="0"/>
              <a:t> у </a:t>
            </a:r>
            <a:r>
              <a:rPr lang="ru-RU" sz="2200" dirty="0" err="1" smtClean="0"/>
              <a:t>сфері</a:t>
            </a:r>
            <a:r>
              <a:rPr lang="ru-RU" sz="2200" dirty="0" smtClean="0"/>
              <a:t> </a:t>
            </a:r>
            <a:r>
              <a:rPr lang="ru-RU" sz="2200" dirty="0" err="1" smtClean="0"/>
              <a:t>медіа</a:t>
            </a:r>
            <a:r>
              <a:rPr lang="ru-RU" sz="2200" dirty="0" smtClean="0"/>
              <a:t> в </a:t>
            </a:r>
            <a:r>
              <a:rPr lang="ru-RU" sz="2200" dirty="0" err="1" smtClean="0"/>
              <a:t>розробленні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й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визначенні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вимог</a:t>
            </a:r>
            <a:r>
              <a:rPr lang="ru-RU" sz="2200" dirty="0" smtClean="0"/>
              <a:t> до </a:t>
            </a:r>
            <a:r>
              <a:rPr lang="ru-RU" sz="2200" dirty="0" err="1" smtClean="0"/>
              <a:t>змісту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 та </a:t>
            </a:r>
            <a:r>
              <a:rPr lang="ru-RU" sz="2200" dirty="0" err="1" smtClean="0"/>
              <a:t>недопущення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цензури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зловживання</a:t>
            </a:r>
            <a:r>
              <a:rPr lang="ru-RU" sz="2200" dirty="0" smtClean="0"/>
              <a:t> свободою слова </a:t>
            </a:r>
            <a:r>
              <a:rPr lang="en-US" sz="2200" dirty="0" smtClean="0"/>
              <a:t>[</a:t>
            </a:r>
            <a:r>
              <a:rPr lang="uk-UA" sz="2200" dirty="0" smtClean="0"/>
              <a:t>5</a:t>
            </a:r>
            <a:r>
              <a:rPr lang="en-US" sz="2200" dirty="0" smtClean="0"/>
              <a:t>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534470"/>
          </a:xfrm>
        </p:spPr>
        <p:txBody>
          <a:bodyPr>
            <a:normAutofit fontScale="90000"/>
          </a:bodyPr>
          <a:lstStyle/>
          <a:p>
            <a:r>
              <a:rPr lang="ru-RU" cap="all" dirty="0" smtClean="0"/>
              <a:t>ІМПЛЕМЕНТАЦІЯ НОВОГО ЗАКОНУ "ПРО МЕДІА": ЯК ЦЕ ВІДБУВАТИМЕТЬСЯ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71678"/>
            <a:ext cx="8183880" cy="4357718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пунктом 29 </a:t>
            </a:r>
            <a:r>
              <a:rPr lang="ru-RU" dirty="0" err="1" smtClean="0"/>
              <a:t>прикінцевих</a:t>
            </a:r>
            <a:r>
              <a:rPr lang="ru-RU" dirty="0" smtClean="0"/>
              <a:t> та </a:t>
            </a:r>
            <a:r>
              <a:rPr lang="ru-RU" dirty="0" err="1" smtClean="0"/>
              <a:t>перехідних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закону, </a:t>
            </a:r>
            <a:r>
              <a:rPr lang="ru-RU" b="1" dirty="0" smtClean="0"/>
              <a:t>до 30 </a:t>
            </a:r>
            <a:r>
              <a:rPr lang="ru-RU" b="1" dirty="0" err="1" smtClean="0"/>
              <a:t>квітня</a:t>
            </a:r>
            <a:r>
              <a:rPr lang="ru-RU" b="1" dirty="0" smtClean="0"/>
              <a:t> 2023 року</a:t>
            </a:r>
            <a:r>
              <a:rPr lang="ru-RU" dirty="0" smtClean="0"/>
              <a:t> 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ухвалення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публікація</a:t>
            </a:r>
            <a:r>
              <a:rPr lang="ru-RU" dirty="0" smtClean="0"/>
              <a:t> </a:t>
            </a:r>
            <a:r>
              <a:rPr lang="ru-RU" dirty="0" err="1" smtClean="0"/>
              <a:t>Переліку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загрозу</a:t>
            </a:r>
            <a:r>
              <a:rPr lang="ru-RU" dirty="0" smtClean="0"/>
              <a:t> </a:t>
            </a:r>
            <a:r>
              <a:rPr lang="ru-RU" dirty="0" err="1" smtClean="0"/>
              <a:t>національній</a:t>
            </a:r>
            <a:r>
              <a:rPr lang="ru-RU" dirty="0" smtClean="0"/>
              <a:t> </a:t>
            </a:r>
            <a:r>
              <a:rPr lang="ru-RU" dirty="0" err="1" smtClean="0"/>
              <a:t>безпеці</a:t>
            </a:r>
            <a:r>
              <a:rPr lang="ru-RU" dirty="0" smtClean="0"/>
              <a:t>, </a:t>
            </a:r>
            <a:r>
              <a:rPr lang="ru-RU" dirty="0" err="1" smtClean="0"/>
              <a:t>центральним</a:t>
            </a:r>
            <a:r>
              <a:rPr lang="ru-RU" dirty="0" smtClean="0"/>
              <a:t> органом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у сферах </a:t>
            </a:r>
            <a:r>
              <a:rPr lang="ru-RU" dirty="0" err="1" smtClean="0"/>
              <a:t>культури</a:t>
            </a:r>
            <a:r>
              <a:rPr lang="ru-RU" dirty="0" smtClean="0"/>
              <a:t> та </a:t>
            </a:r>
            <a:r>
              <a:rPr lang="ru-RU" dirty="0" err="1" smtClean="0"/>
              <a:t>мистецтв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одного </a:t>
            </a:r>
            <a:r>
              <a:rPr lang="ru-RU" dirty="0" err="1" smtClean="0"/>
              <a:t>місяця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моменту </a:t>
            </a:r>
            <a:r>
              <a:rPr lang="ru-RU" dirty="0" err="1" smtClean="0"/>
              <a:t>набрання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самим законом.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</a:t>
            </a:r>
            <a:r>
              <a:rPr lang="ru-RU" dirty="0" err="1" smtClean="0"/>
              <a:t>надано</a:t>
            </a:r>
            <a:r>
              <a:rPr lang="ru-RU" dirty="0" smtClean="0"/>
              <a:t> </a:t>
            </a:r>
            <a:r>
              <a:rPr lang="ru-RU" dirty="0" err="1" smtClean="0"/>
              <a:t>більші</a:t>
            </a:r>
            <a:r>
              <a:rPr lang="ru-RU" dirty="0" smtClean="0"/>
              <a:t> строки: у </a:t>
            </a:r>
            <a:r>
              <a:rPr lang="ru-RU" dirty="0" err="1" smtClean="0"/>
              <a:t>пункті</a:t>
            </a:r>
            <a:r>
              <a:rPr lang="ru-RU" dirty="0" smtClean="0"/>
              <a:t> 17 </a:t>
            </a:r>
            <a:r>
              <a:rPr lang="ru-RU" dirty="0" err="1" smtClean="0"/>
              <a:t>прикінцевих</a:t>
            </a:r>
            <a:r>
              <a:rPr lang="ru-RU" dirty="0" smtClean="0"/>
              <a:t> та </a:t>
            </a:r>
            <a:r>
              <a:rPr lang="ru-RU" dirty="0" err="1" smtClean="0"/>
              <a:t>перехідних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закону </a:t>
            </a:r>
            <a:r>
              <a:rPr lang="ru-RU" dirty="0" err="1" smtClean="0"/>
              <a:t>зазначено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b="1" dirty="0" smtClean="0"/>
              <a:t>до 30 </a:t>
            </a:r>
            <a:r>
              <a:rPr lang="ru-RU" b="1" dirty="0" err="1" smtClean="0"/>
              <a:t>вересня</a:t>
            </a:r>
            <a:r>
              <a:rPr lang="ru-RU" b="1" dirty="0" smtClean="0"/>
              <a:t> 2023 року</a:t>
            </a:r>
            <a:r>
              <a:rPr lang="ru-RU" dirty="0" smtClean="0"/>
              <a:t> 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суб’єкти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зобов’язані</a:t>
            </a:r>
            <a:r>
              <a:rPr lang="ru-RU" dirty="0" smtClean="0"/>
              <a:t> </a:t>
            </a:r>
            <a:r>
              <a:rPr lang="ru-RU" dirty="0" err="1" smtClean="0"/>
              <a:t>погодити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вимогами</a:t>
            </a:r>
            <a:r>
              <a:rPr lang="ru-RU" dirty="0" smtClean="0"/>
              <a:t> закону свою структуру </a:t>
            </a:r>
            <a:r>
              <a:rPr lang="ru-RU" dirty="0" err="1" smtClean="0"/>
              <a:t>власності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йдеться</a:t>
            </a:r>
            <a:r>
              <a:rPr lang="ru-RU" dirty="0" smtClean="0"/>
              <a:t> про систему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юридичних</a:t>
            </a:r>
            <a:r>
              <a:rPr lang="ru-RU" dirty="0" smtClean="0"/>
              <a:t> та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надало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ключових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(</a:t>
            </a:r>
            <a:r>
              <a:rPr lang="ru-RU" dirty="0" err="1" smtClean="0"/>
              <a:t>включно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публічними</a:t>
            </a:r>
            <a:r>
              <a:rPr lang="ru-RU" dirty="0" smtClean="0"/>
              <a:t> </a:t>
            </a:r>
            <a:r>
              <a:rPr lang="ru-RU" dirty="0" err="1" smtClean="0"/>
              <a:t>компаніями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кінцевого</a:t>
            </a:r>
            <a:r>
              <a:rPr lang="ru-RU" dirty="0" smtClean="0"/>
              <a:t> </a:t>
            </a:r>
            <a:r>
              <a:rPr lang="ru-RU" dirty="0" err="1" smtClean="0"/>
              <a:t>бенефіціарного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 </a:t>
            </a:r>
            <a:r>
              <a:rPr lang="ru-RU" dirty="0" err="1" smtClean="0"/>
              <a:t>суб’єкта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,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ключових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юридичної</a:t>
            </a:r>
            <a:r>
              <a:rPr lang="ru-RU" dirty="0" smtClean="0"/>
              <a:t> особи, яка </a:t>
            </a:r>
            <a:r>
              <a:rPr lang="ru-RU" dirty="0" err="1" smtClean="0"/>
              <a:t>існує</a:t>
            </a:r>
            <a:r>
              <a:rPr lang="ru-RU" dirty="0" smtClean="0"/>
              <a:t> в </a:t>
            </a:r>
            <a:r>
              <a:rPr lang="ru-RU" dirty="0" err="1" smtClean="0"/>
              <a:t>ланцюгу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корпоративними</a:t>
            </a:r>
            <a:r>
              <a:rPr lang="ru-RU" dirty="0" smtClean="0"/>
              <a:t> правами </a:t>
            </a:r>
            <a:r>
              <a:rPr lang="ru-RU" dirty="0" err="1" smtClean="0"/>
              <a:t>суб’єкта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, та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пряму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опосередковану</a:t>
            </a:r>
            <a:r>
              <a:rPr lang="ru-RU" dirty="0" smtClean="0"/>
              <a:t> </a:t>
            </a:r>
            <a:r>
              <a:rPr lang="ru-RU" dirty="0" err="1" smtClean="0"/>
              <a:t>істотну</a:t>
            </a:r>
            <a:r>
              <a:rPr lang="ru-RU" dirty="0" smtClean="0"/>
              <a:t> участь у </a:t>
            </a:r>
            <a:r>
              <a:rPr lang="ru-RU" dirty="0" err="1" smtClean="0"/>
              <a:t>суб’єкті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змінювалися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пункту 7 </a:t>
            </a:r>
            <a:r>
              <a:rPr lang="ru-RU" dirty="0" err="1" smtClean="0"/>
              <a:t>прикінцевих</a:t>
            </a:r>
            <a:r>
              <a:rPr lang="ru-RU" dirty="0" smtClean="0"/>
              <a:t> та </a:t>
            </a:r>
            <a:r>
              <a:rPr lang="ru-RU" dirty="0" err="1" smtClean="0"/>
              <a:t>перехідних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закону, </a:t>
            </a:r>
            <a:r>
              <a:rPr lang="ru-RU" dirty="0" err="1" smtClean="0"/>
              <a:t>з</a:t>
            </a:r>
            <a:r>
              <a:rPr lang="ru-RU" dirty="0" smtClean="0"/>
              <a:t> 31 </a:t>
            </a:r>
            <a:r>
              <a:rPr lang="ru-RU" dirty="0" err="1" smtClean="0"/>
              <a:t>березня</a:t>
            </a:r>
            <a:r>
              <a:rPr lang="ru-RU" dirty="0" smtClean="0"/>
              <a:t> 2023 </a:t>
            </a:r>
            <a:r>
              <a:rPr lang="ru-RU" b="1" dirty="0" smtClean="0"/>
              <a:t>до 1 </a:t>
            </a:r>
            <a:r>
              <a:rPr lang="ru-RU" b="1" dirty="0" err="1" smtClean="0"/>
              <a:t>січня</a:t>
            </a:r>
            <a:r>
              <a:rPr lang="ru-RU" b="1" dirty="0" smtClean="0"/>
              <a:t> 2024 року</a:t>
            </a:r>
            <a:r>
              <a:rPr lang="ru-RU" dirty="0" smtClean="0"/>
              <a:t> </a:t>
            </a:r>
            <a:r>
              <a:rPr lang="ru-RU" dirty="0" err="1" smtClean="0"/>
              <a:t>тижневий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новин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телемовника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радіомовника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ліцензіатом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реєстрантом</a:t>
            </a:r>
            <a:r>
              <a:rPr lang="ru-RU" dirty="0" smtClean="0"/>
              <a:t>,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становити</a:t>
            </a:r>
            <a:r>
              <a:rPr lang="ru-RU" dirty="0" smtClean="0"/>
              <a:t> </a:t>
            </a:r>
            <a:r>
              <a:rPr lang="ru-RU" i="1" dirty="0" smtClean="0"/>
              <a:t>не </a:t>
            </a:r>
            <a:r>
              <a:rPr lang="ru-RU" i="1" dirty="0" err="1" smtClean="0"/>
              <a:t>менш</a:t>
            </a:r>
            <a:r>
              <a:rPr lang="ru-RU" i="1" dirty="0" smtClean="0"/>
              <a:t> </a:t>
            </a:r>
            <a:r>
              <a:rPr lang="ru-RU" i="1" dirty="0" err="1" smtClean="0"/>
              <a:t>ніж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  75 % 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новин, </a:t>
            </a:r>
            <a:r>
              <a:rPr lang="ru-RU" dirty="0" err="1" smtClean="0"/>
              <a:t>поширених</a:t>
            </a:r>
            <a:r>
              <a:rPr lang="ru-RU" dirty="0" smtClean="0"/>
              <a:t> таким </a:t>
            </a:r>
            <a:r>
              <a:rPr lang="ru-RU" dirty="0" err="1" smtClean="0"/>
              <a:t>мовником</a:t>
            </a:r>
            <a:r>
              <a:rPr lang="ru-RU" dirty="0" smtClean="0"/>
              <a:t> у кожному </a:t>
            </a:r>
            <a:r>
              <a:rPr lang="ru-RU" dirty="0" err="1" smtClean="0"/>
              <a:t>проміжку</a:t>
            </a:r>
            <a:r>
              <a:rPr lang="ru-RU" dirty="0" smtClean="0"/>
              <a:t> часу </a:t>
            </a:r>
            <a:r>
              <a:rPr lang="ru-RU" dirty="0" err="1" smtClean="0"/>
              <a:t>між</a:t>
            </a:r>
            <a:r>
              <a:rPr lang="ru-RU" dirty="0" smtClean="0"/>
              <a:t> 7-ю та 18-ю годиною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18-ю та 22-ю годиною, а </a:t>
            </a:r>
            <a:r>
              <a:rPr lang="ru-RU" dirty="0" err="1" smtClean="0"/>
              <a:t>вже</a:t>
            </a:r>
            <a:r>
              <a:rPr lang="ru-RU" dirty="0" smtClean="0"/>
              <a:t> </a:t>
            </a:r>
            <a:r>
              <a:rPr lang="ru-RU" b="1" dirty="0" err="1" smtClean="0"/>
              <a:t>з</a:t>
            </a:r>
            <a:r>
              <a:rPr lang="ru-RU" b="1" dirty="0" smtClean="0"/>
              <a:t> 1 </a:t>
            </a:r>
            <a:r>
              <a:rPr lang="ru-RU" b="1" dirty="0" err="1" smtClean="0"/>
              <a:t>січня</a:t>
            </a:r>
            <a:r>
              <a:rPr lang="ru-RU" b="1" dirty="0" smtClean="0"/>
              <a:t> 2024 року</a:t>
            </a:r>
            <a:r>
              <a:rPr lang="ru-RU" dirty="0" smtClean="0"/>
              <a:t> 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становити</a:t>
            </a:r>
            <a:r>
              <a:rPr lang="ru-RU" dirty="0" smtClean="0"/>
              <a:t> </a:t>
            </a:r>
            <a:r>
              <a:rPr lang="ru-RU" i="1" dirty="0" smtClean="0"/>
              <a:t>не </a:t>
            </a:r>
            <a:r>
              <a:rPr lang="ru-RU" i="1" dirty="0" err="1" smtClean="0"/>
              <a:t>менш</a:t>
            </a:r>
            <a:r>
              <a:rPr lang="ru-RU" i="1" dirty="0" smtClean="0"/>
              <a:t> </a:t>
            </a:r>
            <a:r>
              <a:rPr lang="ru-RU" i="1" dirty="0" err="1" smtClean="0"/>
              <a:t>ніж</a:t>
            </a:r>
            <a:r>
              <a:rPr lang="ru-RU" i="1" dirty="0" smtClean="0"/>
              <a:t> 90 %.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в </a:t>
            </a:r>
            <a:r>
              <a:rPr lang="ru-RU" dirty="0" err="1" smtClean="0"/>
              <a:t>державній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 та </a:t>
            </a:r>
            <a:r>
              <a:rPr lang="ru-RU" dirty="0" err="1" smtClean="0"/>
              <a:t>регулюванні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Національна</a:t>
            </a:r>
            <a:r>
              <a:rPr lang="ru-RU" dirty="0" smtClean="0"/>
              <a:t> рада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телебачення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радіомовлення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– 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рада</a:t>
            </a:r>
            <a:r>
              <a:rPr lang="ru-RU" dirty="0" smtClean="0"/>
              <a:t>). Цей орган державного </a:t>
            </a:r>
            <a:r>
              <a:rPr lang="ru-RU" dirty="0" err="1" smtClean="0"/>
              <a:t>регулювання</a:t>
            </a:r>
            <a:r>
              <a:rPr lang="ru-RU" dirty="0" smtClean="0"/>
              <a:t> та </a:t>
            </a:r>
            <a:r>
              <a:rPr lang="ru-RU" dirty="0" err="1" smtClean="0"/>
              <a:t>нагляду</a:t>
            </a:r>
            <a:r>
              <a:rPr lang="ru-RU" dirty="0" smtClean="0"/>
              <a:t> </a:t>
            </a:r>
            <a:r>
              <a:rPr lang="ru-RU" dirty="0" err="1" smtClean="0"/>
              <a:t>розробляє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яка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та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вона </a:t>
            </a:r>
            <a:r>
              <a:rPr lang="ru-RU" dirty="0" err="1" smtClean="0"/>
              <a:t>розробляється</a:t>
            </a:r>
            <a:r>
              <a:rPr lang="ru-RU" dirty="0" smtClean="0"/>
              <a:t> на засадах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плюралізму</a:t>
            </a:r>
            <a:r>
              <a:rPr lang="ru-RU" dirty="0" smtClean="0"/>
              <a:t> думок, </a:t>
            </a:r>
            <a:r>
              <a:rPr lang="ru-RU" dirty="0" err="1" smtClean="0"/>
              <a:t>задоволення</a:t>
            </a:r>
            <a:r>
              <a:rPr lang="ru-RU" dirty="0" smtClean="0"/>
              <a:t> та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прав 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сприятливого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громадянського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прав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та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 </a:t>
            </a:r>
            <a:r>
              <a:rPr lang="ru-RU" dirty="0" err="1" smtClean="0"/>
              <a:t>аналізу</a:t>
            </a:r>
            <a:r>
              <a:rPr lang="ru-RU" dirty="0" smtClean="0"/>
              <a:t> п. 15 </a:t>
            </a:r>
            <a:r>
              <a:rPr lang="ru-RU" dirty="0" err="1" smtClean="0"/>
              <a:t>прикінцевих</a:t>
            </a:r>
            <a:r>
              <a:rPr lang="ru-RU" dirty="0" smtClean="0"/>
              <a:t> та </a:t>
            </a:r>
            <a:r>
              <a:rPr lang="ru-RU" dirty="0" err="1" smtClean="0"/>
              <a:t>перехідних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закону </a:t>
            </a:r>
            <a:r>
              <a:rPr lang="ru-RU" dirty="0" err="1" smtClean="0"/>
              <a:t>випливає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Нацрада</a:t>
            </a:r>
            <a:r>
              <a:rPr lang="ru-RU" dirty="0" smtClean="0"/>
              <a:t> затвердила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основоположний</a:t>
            </a:r>
            <a:r>
              <a:rPr lang="ru-RU" dirty="0" smtClean="0"/>
              <a:t> документ на 2024–2026 </a:t>
            </a:r>
            <a:r>
              <a:rPr lang="ru-RU" dirty="0" err="1" smtClean="0"/>
              <a:t>рр</a:t>
            </a:r>
            <a:r>
              <a:rPr lang="ru-RU" dirty="0" smtClean="0"/>
              <a:t>. </a:t>
            </a:r>
            <a:r>
              <a:rPr lang="ru-RU" b="1" dirty="0" smtClean="0"/>
              <a:t>до 1 </a:t>
            </a:r>
            <a:r>
              <a:rPr lang="ru-RU" b="1" dirty="0" err="1" smtClean="0"/>
              <a:t>січня</a:t>
            </a:r>
            <a:r>
              <a:rPr lang="ru-RU" b="1" dirty="0" smtClean="0"/>
              <a:t> 2024 року</a:t>
            </a:r>
            <a:r>
              <a:rPr lang="ru-RU" dirty="0" smtClean="0"/>
              <a:t> та </a:t>
            </a:r>
            <a:r>
              <a:rPr lang="ru-RU" dirty="0" err="1" smtClean="0"/>
              <a:t>переглядатиме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 </a:t>
            </a:r>
            <a:r>
              <a:rPr lang="ru-RU" i="1" dirty="0" smtClean="0"/>
              <a:t>не </a:t>
            </a:r>
            <a:r>
              <a:rPr lang="ru-RU" i="1" dirty="0" err="1" smtClean="0"/>
              <a:t>менш</a:t>
            </a:r>
            <a:r>
              <a:rPr lang="ru-RU" i="1" dirty="0" smtClean="0"/>
              <a:t> </a:t>
            </a:r>
            <a:r>
              <a:rPr lang="ru-RU" i="1" dirty="0" err="1" smtClean="0"/>
              <a:t>ніж</a:t>
            </a:r>
            <a:r>
              <a:rPr lang="ru-RU" i="1" dirty="0" smtClean="0"/>
              <a:t> один раз на три роки </a:t>
            </a:r>
            <a:r>
              <a:rPr lang="ru-RU" dirty="0" smtClean="0"/>
              <a:t>(ч. 4 ст. 8 закону).</a:t>
            </a:r>
          </a:p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п. 14 </a:t>
            </a:r>
            <a:r>
              <a:rPr lang="ru-RU" dirty="0" err="1" smtClean="0"/>
              <a:t>прикінцевих</a:t>
            </a:r>
            <a:r>
              <a:rPr lang="ru-RU" dirty="0" smtClean="0"/>
              <a:t> та </a:t>
            </a:r>
            <a:r>
              <a:rPr lang="ru-RU" dirty="0" err="1" smtClean="0"/>
              <a:t>перехідних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закону, </a:t>
            </a:r>
            <a:r>
              <a:rPr lang="ru-RU" b="1" dirty="0" err="1" smtClean="0"/>
              <a:t>з</a:t>
            </a:r>
            <a:r>
              <a:rPr lang="ru-RU" b="1" dirty="0" smtClean="0"/>
              <a:t> 31 </a:t>
            </a:r>
            <a:r>
              <a:rPr lang="ru-RU" b="1" dirty="0" err="1" smtClean="0"/>
              <a:t>березня</a:t>
            </a:r>
            <a:r>
              <a:rPr lang="ru-RU" b="1" dirty="0" smtClean="0"/>
              <a:t> 2024</a:t>
            </a:r>
            <a:r>
              <a:rPr lang="ru-RU" dirty="0" smtClean="0"/>
              <a:t> року </a:t>
            </a:r>
            <a:r>
              <a:rPr lang="ru-RU" dirty="0" err="1" smtClean="0"/>
              <a:t>почнуть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санкцій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онлайн-медіа</a:t>
            </a:r>
            <a:r>
              <a:rPr lang="ru-RU" dirty="0" smtClean="0"/>
              <a:t>, а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Національна</a:t>
            </a:r>
            <a:r>
              <a:rPr lang="ru-RU" dirty="0" smtClean="0"/>
              <a:t> рада </a:t>
            </a:r>
            <a:r>
              <a:rPr lang="ru-RU" dirty="0" err="1" smtClean="0"/>
              <a:t>застосовуватиме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припис</a:t>
            </a:r>
            <a:r>
              <a:rPr lang="ru-RU" dirty="0" smtClean="0"/>
              <a:t> як 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 на </a:t>
            </a:r>
            <a:r>
              <a:rPr lang="ru-RU" dirty="0" err="1" smtClean="0"/>
              <a:t>вчинення</a:t>
            </a:r>
            <a:r>
              <a:rPr lang="ru-RU" dirty="0" smtClean="0"/>
              <a:t> </a:t>
            </a:r>
            <a:r>
              <a:rPr lang="ru-RU" dirty="0" err="1" smtClean="0"/>
              <a:t>суб’єктами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онлайн-медіа</a:t>
            </a:r>
            <a:r>
              <a:rPr lang="ru-RU" dirty="0" smtClean="0"/>
              <a:t> </a:t>
            </a:r>
            <a:r>
              <a:rPr lang="ru-RU" dirty="0" err="1" smtClean="0"/>
              <a:t>незначних</a:t>
            </a:r>
            <a:r>
              <a:rPr lang="ru-RU" dirty="0" smtClean="0"/>
              <a:t>, </a:t>
            </a:r>
            <a:r>
              <a:rPr lang="ru-RU" dirty="0" err="1" smtClean="0"/>
              <a:t>значних</a:t>
            </a:r>
            <a:r>
              <a:rPr lang="ru-RU" dirty="0" smtClean="0"/>
              <a:t> та </a:t>
            </a:r>
            <a:r>
              <a:rPr lang="ru-RU" dirty="0" err="1" smtClean="0"/>
              <a:t>грубих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err="1" smtClean="0"/>
              <a:t>які</a:t>
            </a:r>
            <a:r>
              <a:rPr lang="ru-RU" smtClean="0"/>
              <a:t> набрали </a:t>
            </a:r>
            <a:r>
              <a:rPr lang="ru-RU" dirty="0" err="1" smtClean="0"/>
              <a:t>чинності</a:t>
            </a:r>
            <a:r>
              <a:rPr lang="ru-RU" dirty="0" smtClean="0"/>
              <a:t> </a:t>
            </a:r>
            <a:r>
              <a:rPr lang="ru-RU" b="1" dirty="0" smtClean="0"/>
              <a:t>31 </a:t>
            </a:r>
            <a:r>
              <a:rPr lang="ru-RU" b="1" dirty="0" err="1" smtClean="0"/>
              <a:t>березня</a:t>
            </a:r>
            <a:r>
              <a:rPr lang="ru-RU" b="1" dirty="0" smtClean="0"/>
              <a:t> 2023 року.</a:t>
            </a:r>
            <a:r>
              <a:rPr lang="ru-RU" smtClean="0"/>
              <a:t> </a:t>
            </a:r>
            <a:endParaRPr lang="ru-RU" dirty="0" err="1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Виняток</a:t>
            </a:r>
            <a:r>
              <a:rPr lang="ru-RU" dirty="0" smtClean="0"/>
              <a:t> </a:t>
            </a:r>
            <a:r>
              <a:rPr lang="ru-RU" dirty="0" err="1" smtClean="0"/>
              <a:t>становитимуть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: </a:t>
            </a:r>
          </a:p>
          <a:p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пропаганду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тоталітарного</a:t>
            </a:r>
            <a:r>
              <a:rPr lang="ru-RU" dirty="0" smtClean="0"/>
              <a:t> режиму, </a:t>
            </a:r>
            <a:r>
              <a:rPr lang="ru-RU" dirty="0" err="1" smtClean="0"/>
              <a:t>збройної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Федерації</a:t>
            </a:r>
            <a:r>
              <a:rPr lang="ru-RU" dirty="0" smtClean="0"/>
              <a:t> як </a:t>
            </a:r>
            <a:r>
              <a:rPr lang="ru-RU" dirty="0" err="1" smtClean="0"/>
              <a:t>держави-терориста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символіку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</a:t>
            </a:r>
            <a:r>
              <a:rPr lang="ru-RU" dirty="0" err="1" smtClean="0"/>
              <a:t>вторгнення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тоталітарного</a:t>
            </a:r>
            <a:r>
              <a:rPr lang="ru-RU" dirty="0" smtClean="0"/>
              <a:t> режиму,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передбачених</a:t>
            </a:r>
            <a:r>
              <a:rPr lang="ru-RU" dirty="0" smtClean="0"/>
              <a:t> </a:t>
            </a:r>
            <a:r>
              <a:rPr lang="ru-RU" dirty="0" smtClean="0">
                <a:hlinkClick r:id="rId2"/>
              </a:rPr>
              <a:t>Законом </a:t>
            </a:r>
            <a:r>
              <a:rPr lang="ru-RU" dirty="0" err="1" smtClean="0">
                <a:hlinkClick r:id="rId2"/>
              </a:rPr>
              <a:t>України</a:t>
            </a:r>
            <a:r>
              <a:rPr lang="ru-RU" dirty="0" smtClean="0"/>
              <a:t> “Про </a:t>
            </a:r>
            <a:r>
              <a:rPr lang="ru-RU" dirty="0" err="1" smtClean="0"/>
              <a:t>заборону</a:t>
            </a:r>
            <a:r>
              <a:rPr lang="ru-RU" dirty="0" smtClean="0"/>
              <a:t> </a:t>
            </a:r>
            <a:r>
              <a:rPr lang="ru-RU" dirty="0" err="1" smtClean="0"/>
              <a:t>пропаганди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нацистського</a:t>
            </a:r>
            <a:r>
              <a:rPr lang="ru-RU" dirty="0" smtClean="0"/>
              <a:t> </a:t>
            </a:r>
            <a:r>
              <a:rPr lang="ru-RU" dirty="0" err="1" smtClean="0"/>
              <a:t>тоталітарного</a:t>
            </a:r>
            <a:r>
              <a:rPr lang="ru-RU" dirty="0" smtClean="0"/>
              <a:t> режиму, </a:t>
            </a:r>
            <a:r>
              <a:rPr lang="ru-RU" dirty="0" err="1" smtClean="0"/>
              <a:t>збройної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Федерації</a:t>
            </a:r>
            <a:r>
              <a:rPr lang="ru-RU" dirty="0" smtClean="0"/>
              <a:t> як </a:t>
            </a:r>
            <a:r>
              <a:rPr lang="ru-RU" dirty="0" err="1" smtClean="0"/>
              <a:t>держави-терориста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символіки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</a:t>
            </a:r>
            <a:r>
              <a:rPr lang="ru-RU" dirty="0" err="1" smtClean="0"/>
              <a:t>вторгнення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нацистського</a:t>
            </a:r>
            <a:r>
              <a:rPr lang="ru-RU" dirty="0" smtClean="0"/>
              <a:t> </a:t>
            </a:r>
            <a:r>
              <a:rPr lang="ru-RU" dirty="0" err="1" smtClean="0"/>
              <a:t>тоталітарного</a:t>
            </a:r>
            <a:r>
              <a:rPr lang="ru-RU" dirty="0" smtClean="0"/>
              <a:t> режиму в </a:t>
            </a:r>
            <a:r>
              <a:rPr lang="ru-RU" dirty="0" err="1" smtClean="0"/>
              <a:t>Україну</a:t>
            </a:r>
            <a:r>
              <a:rPr lang="ru-RU" dirty="0" smtClean="0"/>
              <a:t>”.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Регулювання</a:t>
            </a:r>
            <a:r>
              <a:rPr lang="ru-RU" b="1" dirty="0" smtClean="0"/>
              <a:t> </a:t>
            </a:r>
            <a:r>
              <a:rPr lang="ru-RU" b="1" dirty="0" err="1" smtClean="0"/>
              <a:t>медіа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правила,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регулюються</a:t>
            </a:r>
            <a:r>
              <a:rPr lang="ru-RU" dirty="0" smtClean="0"/>
              <a:t> 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Рекомендації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в </a:t>
            </a:r>
            <a:r>
              <a:rPr lang="ru-RU" dirty="0" err="1" smtClean="0"/>
              <a:t>усьому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, через закон, правила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втручання</a:t>
            </a:r>
            <a:r>
              <a:rPr lang="ru-RU" dirty="0" smtClean="0"/>
              <a:t> для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заявленого</a:t>
            </a:r>
            <a:r>
              <a:rPr lang="ru-RU" dirty="0" smtClean="0"/>
              <a:t> «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інтересу</a:t>
            </a:r>
            <a:r>
              <a:rPr lang="ru-RU" dirty="0" smtClean="0"/>
              <a:t>»,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медіаринку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спільних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3640452" cy="589904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висвітлює</a:t>
            </a:r>
            <a:r>
              <a:rPr lang="ru-RU" dirty="0" smtClean="0"/>
              <a:t> </a:t>
            </a:r>
            <a:r>
              <a:rPr lang="ru-RU" dirty="0" err="1" smtClean="0"/>
              <a:t>збройну</a:t>
            </a:r>
            <a:r>
              <a:rPr lang="ru-RU" dirty="0" smtClean="0"/>
              <a:t> </a:t>
            </a:r>
            <a:r>
              <a:rPr lang="ru-RU" dirty="0" err="1" smtClean="0"/>
              <a:t>агресію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як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, </a:t>
            </a:r>
            <a:r>
              <a:rPr lang="ru-RU" dirty="0" err="1" smtClean="0"/>
              <a:t>громадянський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громадянську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заклики</a:t>
            </a:r>
            <a:r>
              <a:rPr lang="ru-RU" dirty="0" smtClean="0"/>
              <a:t> до </a:t>
            </a:r>
            <a:r>
              <a:rPr lang="ru-RU" dirty="0" err="1" smtClean="0"/>
              <a:t>насильницької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повалення</a:t>
            </a:r>
            <a:r>
              <a:rPr lang="ru-RU" dirty="0" smtClean="0"/>
              <a:t> </a:t>
            </a:r>
            <a:r>
              <a:rPr lang="ru-RU" dirty="0" err="1" smtClean="0"/>
              <a:t>конституційного</a:t>
            </a:r>
            <a:r>
              <a:rPr lang="ru-RU" dirty="0" smtClean="0"/>
              <a:t> ладу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цілісності</a:t>
            </a:r>
            <a:r>
              <a:rPr lang="ru-RU" dirty="0" smtClean="0"/>
              <a:t>, </a:t>
            </a:r>
            <a:r>
              <a:rPr lang="ru-RU" dirty="0" err="1" smtClean="0"/>
              <a:t>розпалювання</a:t>
            </a:r>
            <a:r>
              <a:rPr lang="ru-RU" dirty="0" smtClean="0"/>
              <a:t> </a:t>
            </a:r>
            <a:r>
              <a:rPr lang="ru-RU" dirty="0" err="1" smtClean="0"/>
              <a:t>ворожнечі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ненависті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завантаженн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874" y="428604"/>
            <a:ext cx="4576480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недостовірних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збройної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 та </a:t>
            </a:r>
            <a:r>
              <a:rPr lang="ru-RU" dirty="0" err="1" smtClean="0"/>
              <a:t>діянь</a:t>
            </a:r>
            <a:r>
              <a:rPr lang="ru-RU" dirty="0" smtClean="0"/>
              <a:t> </a:t>
            </a:r>
            <a:r>
              <a:rPr lang="ru-RU" dirty="0" err="1" smtClean="0"/>
              <a:t>держави-агресора</a:t>
            </a:r>
            <a:r>
              <a:rPr lang="ru-RU" dirty="0" smtClean="0"/>
              <a:t> (</a:t>
            </a:r>
            <a:r>
              <a:rPr lang="ru-RU" dirty="0" err="1" smtClean="0"/>
              <a:t>держави-окупанта</a:t>
            </a:r>
            <a:r>
              <a:rPr lang="ru-RU" dirty="0" smtClean="0"/>
              <a:t>),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посадових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контролюються</a:t>
            </a:r>
            <a:r>
              <a:rPr lang="ru-RU" dirty="0" smtClean="0"/>
              <a:t> </a:t>
            </a:r>
            <a:r>
              <a:rPr lang="ru-RU" dirty="0" err="1" smtClean="0"/>
              <a:t>державою-агресором</a:t>
            </a:r>
            <a:r>
              <a:rPr lang="ru-RU" dirty="0" smtClean="0"/>
              <a:t> (</a:t>
            </a:r>
            <a:r>
              <a:rPr lang="ru-RU" dirty="0" err="1" smtClean="0"/>
              <a:t>державою-окупантом</a:t>
            </a:r>
            <a:r>
              <a:rPr lang="ru-RU" dirty="0" smtClean="0"/>
              <a:t>),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заклики</a:t>
            </a:r>
            <a:r>
              <a:rPr lang="ru-RU" dirty="0" smtClean="0"/>
              <a:t> до </a:t>
            </a:r>
            <a:r>
              <a:rPr lang="ru-RU" dirty="0" err="1" smtClean="0"/>
              <a:t>насильницької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повалення</a:t>
            </a:r>
            <a:r>
              <a:rPr lang="ru-RU" dirty="0" smtClean="0"/>
              <a:t> </a:t>
            </a:r>
            <a:r>
              <a:rPr lang="ru-RU" dirty="0" err="1" smtClean="0"/>
              <a:t>конституційного</a:t>
            </a:r>
            <a:r>
              <a:rPr lang="ru-RU" dirty="0" smtClean="0"/>
              <a:t> ладу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цілісності</a:t>
            </a:r>
            <a:r>
              <a:rPr lang="ru-RU" dirty="0" smtClean="0"/>
              <a:t>, </a:t>
            </a:r>
            <a:r>
              <a:rPr lang="ru-RU" dirty="0" err="1" smtClean="0"/>
              <a:t>розпалювання</a:t>
            </a:r>
            <a:r>
              <a:rPr lang="ru-RU" dirty="0" smtClean="0"/>
              <a:t> </a:t>
            </a:r>
            <a:r>
              <a:rPr lang="ru-RU" dirty="0" err="1" smtClean="0"/>
              <a:t>ворожнечі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ненависті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5929354" cy="354159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 п.п. 20–22 </a:t>
            </a:r>
            <a:r>
              <a:rPr lang="ru-RU" dirty="0" err="1" smtClean="0"/>
              <a:t>прикінцевих</a:t>
            </a:r>
            <a:r>
              <a:rPr lang="ru-RU" dirty="0" smtClean="0"/>
              <a:t> та </a:t>
            </a:r>
            <a:r>
              <a:rPr lang="ru-RU" dirty="0" err="1" smtClean="0"/>
              <a:t>перехідних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закону </a:t>
            </a:r>
            <a:r>
              <a:rPr lang="ru-RU" dirty="0" err="1" smtClean="0"/>
              <a:t>зазначено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b="1" dirty="0" smtClean="0"/>
              <a:t>31 </a:t>
            </a:r>
            <a:r>
              <a:rPr lang="ru-RU" b="1" dirty="0" err="1" smtClean="0"/>
              <a:t>березня</a:t>
            </a:r>
            <a:r>
              <a:rPr lang="ru-RU" b="1" dirty="0" smtClean="0"/>
              <a:t> 2024 року</a:t>
            </a:r>
            <a:r>
              <a:rPr lang="ru-RU" dirty="0" smtClean="0"/>
              <a:t> </a:t>
            </a:r>
            <a:r>
              <a:rPr lang="ru-RU" dirty="0" err="1" smtClean="0"/>
              <a:t>закінчився</a:t>
            </a:r>
            <a:r>
              <a:rPr lang="ru-RU" dirty="0" smtClean="0"/>
              <a:t> строк </a:t>
            </a:r>
            <a:r>
              <a:rPr lang="ru-RU" dirty="0" err="1" smtClean="0"/>
              <a:t>перереєстрації</a:t>
            </a:r>
            <a:r>
              <a:rPr lang="ru-RU" dirty="0" smtClean="0"/>
              <a:t> </a:t>
            </a:r>
            <a:r>
              <a:rPr lang="ru-RU" dirty="0" err="1" smtClean="0"/>
              <a:t>нелінійних</a:t>
            </a:r>
            <a:r>
              <a:rPr lang="ru-RU" dirty="0" smtClean="0"/>
              <a:t> </a:t>
            </a:r>
            <a:r>
              <a:rPr lang="ru-RU" dirty="0" err="1" smtClean="0"/>
              <a:t>аудіовізуальних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, </a:t>
            </a:r>
            <a:r>
              <a:rPr lang="ru-RU" dirty="0" err="1" smtClean="0"/>
              <a:t>друкованих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та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агентств,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на момент </a:t>
            </a:r>
            <a:r>
              <a:rPr lang="ru-RU" dirty="0" err="1" smtClean="0"/>
              <a:t>набрання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законом, плата за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реєстрацію</a:t>
            </a:r>
            <a:r>
              <a:rPr lang="ru-RU" dirty="0" smtClean="0"/>
              <a:t> не </a:t>
            </a:r>
            <a:r>
              <a:rPr lang="ru-RU" dirty="0" err="1" smtClean="0"/>
              <a:t>стягується</a:t>
            </a:r>
            <a:r>
              <a:rPr lang="ru-RU" dirty="0" smtClean="0"/>
              <a:t> (</a:t>
            </a:r>
            <a:r>
              <a:rPr lang="ru-RU" dirty="0" err="1" smtClean="0"/>
              <a:t>вимоги</a:t>
            </a:r>
            <a:r>
              <a:rPr lang="ru-RU" dirty="0" smtClean="0"/>
              <a:t> для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встановлені</a:t>
            </a:r>
            <a:r>
              <a:rPr lang="ru-RU" dirty="0" smtClean="0"/>
              <a:t> </a:t>
            </a:r>
            <a:r>
              <a:rPr lang="ru-RU" dirty="0" err="1" smtClean="0"/>
              <a:t>статтею</a:t>
            </a:r>
            <a:r>
              <a:rPr lang="ru-RU" dirty="0" smtClean="0"/>
              <a:t> 63 закону).</a:t>
            </a:r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875754"/>
            <a:ext cx="4429156" cy="2520294"/>
          </a:xfrm>
          <a:prstGeom prst="rect">
            <a:avLst/>
          </a:prstGeom>
        </p:spPr>
      </p:pic>
      <p:pic>
        <p:nvPicPr>
          <p:cNvPr id="6" name="Рисунок 5" descr="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500" y="428605"/>
            <a:ext cx="2712933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183880" cy="500066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Також</a:t>
            </a:r>
            <a:r>
              <a:rPr lang="ru-RU" dirty="0" smtClean="0"/>
              <a:t> у п. 28 </a:t>
            </a:r>
            <a:r>
              <a:rPr lang="ru-RU" dirty="0" err="1" smtClean="0"/>
              <a:t>прикінцевих</a:t>
            </a:r>
            <a:r>
              <a:rPr lang="ru-RU" dirty="0" smtClean="0"/>
              <a:t> та </a:t>
            </a:r>
            <a:r>
              <a:rPr lang="ru-RU" dirty="0" err="1" smtClean="0"/>
              <a:t>перехідних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закону </a:t>
            </a:r>
            <a:r>
              <a:rPr lang="ru-RU" dirty="0" err="1" smtClean="0"/>
              <a:t>визначено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року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набрання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законом </a:t>
            </a:r>
            <a:r>
              <a:rPr lang="ru-RU" b="1" dirty="0" smtClean="0"/>
              <a:t>(</a:t>
            </a:r>
            <a:r>
              <a:rPr lang="ru-RU" b="1" dirty="0" err="1" smtClean="0"/>
              <a:t>тобто</a:t>
            </a:r>
            <a:r>
              <a:rPr lang="ru-RU" b="1" dirty="0" smtClean="0"/>
              <a:t> до 31 </a:t>
            </a:r>
            <a:r>
              <a:rPr lang="ru-RU" b="1" dirty="0" err="1" smtClean="0"/>
              <a:t>березня</a:t>
            </a:r>
            <a:r>
              <a:rPr lang="ru-RU" b="1" dirty="0" smtClean="0"/>
              <a:t> 2024 року)</a:t>
            </a:r>
            <a:r>
              <a:rPr lang="ru-RU" dirty="0" smtClean="0"/>
              <a:t> не буде створено орган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онлайн-медіа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визначить</a:t>
            </a:r>
            <a:r>
              <a:rPr lang="ru-RU" dirty="0" smtClean="0"/>
              <a:t> 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зарахування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до </a:t>
            </a:r>
            <a:r>
              <a:rPr lang="ru-RU" dirty="0" err="1" smtClean="0"/>
              <a:t>суб’єктів</a:t>
            </a:r>
            <a:r>
              <a:rPr lang="ru-RU" dirty="0" smtClean="0"/>
              <a:t>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, то </a:t>
            </a:r>
            <a:r>
              <a:rPr lang="ru-RU" dirty="0" err="1" smtClean="0"/>
              <a:t>Національна</a:t>
            </a:r>
            <a:r>
              <a:rPr lang="ru-RU" dirty="0" smtClean="0"/>
              <a:t> рада затвердить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 </a:t>
            </a:r>
            <a:r>
              <a:rPr lang="ru-RU" dirty="0" err="1" smtClean="0"/>
              <a:t>рішенням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вони </a:t>
            </a:r>
            <a:r>
              <a:rPr lang="ru-RU" dirty="0" err="1" smtClean="0"/>
              <a:t>втратять</a:t>
            </a:r>
            <a:r>
              <a:rPr lang="ru-RU" dirty="0" smtClean="0"/>
              <a:t> </a:t>
            </a:r>
            <a:r>
              <a:rPr lang="ru-RU" dirty="0" err="1" smtClean="0"/>
              <a:t>чинність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моменту </a:t>
            </a:r>
            <a:r>
              <a:rPr lang="ru-RU" dirty="0" err="1" smtClean="0"/>
              <a:t>набрання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критеріями</a:t>
            </a:r>
            <a:r>
              <a:rPr lang="ru-RU" dirty="0" smtClean="0"/>
              <a:t>, </a:t>
            </a:r>
            <a:r>
              <a:rPr lang="ru-RU" dirty="0" err="1" smtClean="0"/>
              <a:t>визначеними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органом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онлайн-медіа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Іншим</a:t>
            </a:r>
            <a:r>
              <a:rPr lang="ru-RU" dirty="0" smtClean="0"/>
              <a:t> прикладом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п. 27 </a:t>
            </a:r>
            <a:r>
              <a:rPr lang="ru-RU" dirty="0" err="1" smtClean="0"/>
              <a:t>перехідних</a:t>
            </a:r>
            <a:r>
              <a:rPr lang="ru-RU" dirty="0" smtClean="0"/>
              <a:t> та </a:t>
            </a:r>
            <a:r>
              <a:rPr lang="ru-RU" dirty="0" err="1" smtClean="0"/>
              <a:t>прикінцевих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, до </a:t>
            </a:r>
            <a:r>
              <a:rPr lang="ru-RU" dirty="0" err="1" smtClean="0"/>
              <a:t>спливу</a:t>
            </a:r>
            <a:r>
              <a:rPr lang="ru-RU" dirty="0" smtClean="0"/>
              <a:t> строку в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</a:t>
            </a:r>
            <a:r>
              <a:rPr lang="ru-RU" dirty="0" err="1" smtClean="0"/>
              <a:t>звернення</a:t>
            </a:r>
            <a:r>
              <a:rPr lang="ru-RU" dirty="0" smtClean="0"/>
              <a:t> до </a:t>
            </a:r>
            <a:r>
              <a:rPr lang="ru-RU" dirty="0" err="1" smtClean="0"/>
              <a:t>Національної</a:t>
            </a:r>
            <a:r>
              <a:rPr lang="ru-RU" dirty="0" smtClean="0"/>
              <a:t> ради про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залишатимуться</a:t>
            </a:r>
            <a:r>
              <a:rPr lang="ru-RU" dirty="0" smtClean="0"/>
              <a:t> без </a:t>
            </a:r>
            <a:r>
              <a:rPr lang="ru-RU" dirty="0" err="1" smtClean="0"/>
              <a:t>розгляду</a:t>
            </a:r>
            <a:r>
              <a:rPr lang="ru-RU" dirty="0" smtClean="0"/>
              <a:t>, а </a:t>
            </a:r>
            <a:r>
              <a:rPr lang="ru-RU" dirty="0" err="1" smtClean="0"/>
              <a:t>отже</a:t>
            </a:r>
            <a:r>
              <a:rPr lang="ru-RU" dirty="0" smtClean="0"/>
              <a:t>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стане </a:t>
            </a:r>
            <a:r>
              <a:rPr lang="ru-RU" dirty="0" err="1" smtClean="0"/>
              <a:t>можливим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b="1" dirty="0" smtClean="0"/>
              <a:t> </a:t>
            </a:r>
            <a:r>
              <a:rPr lang="ru-RU" b="1" dirty="0" err="1" smtClean="0"/>
              <a:t>з</a:t>
            </a:r>
            <a:r>
              <a:rPr lang="ru-RU" b="1" dirty="0" smtClean="0"/>
              <a:t> 30 </a:t>
            </a:r>
            <a:r>
              <a:rPr lang="ru-RU" b="1" dirty="0" err="1" smtClean="0"/>
              <a:t>вересня</a:t>
            </a:r>
            <a:r>
              <a:rPr lang="ru-RU" b="1" dirty="0" smtClean="0"/>
              <a:t> 2023 року. </a:t>
            </a:r>
            <a:endParaRPr lang="ru-RU" dirty="0" smtClean="0"/>
          </a:p>
          <a:p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для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стати </a:t>
            </a:r>
            <a:r>
              <a:rPr lang="ru-RU" dirty="0" err="1" smtClean="0"/>
              <a:t>електронний</a:t>
            </a:r>
            <a:r>
              <a:rPr lang="ru-RU" dirty="0" smtClean="0"/>
              <a:t> </a:t>
            </a:r>
            <a:r>
              <a:rPr lang="ru-RU" dirty="0" err="1" smtClean="0"/>
              <a:t>кабінет</a:t>
            </a:r>
            <a:r>
              <a:rPr lang="ru-RU" dirty="0" smtClean="0"/>
              <a:t> – </a:t>
            </a:r>
            <a:r>
              <a:rPr lang="ru-RU" dirty="0" err="1" smtClean="0"/>
              <a:t>програмне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, яке </a:t>
            </a:r>
            <a:r>
              <a:rPr lang="ru-RU" dirty="0" err="1" smtClean="0"/>
              <a:t>опосередковує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ліцензійних</a:t>
            </a:r>
            <a:r>
              <a:rPr lang="ru-RU" dirty="0" smtClean="0"/>
              <a:t> та </a:t>
            </a:r>
            <a:r>
              <a:rPr lang="ru-RU" dirty="0" err="1" smtClean="0"/>
              <a:t>реєстраційних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комунікацію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Національною</a:t>
            </a:r>
            <a:r>
              <a:rPr lang="ru-RU" dirty="0" smtClean="0"/>
              <a:t> радою та </a:t>
            </a:r>
            <a:r>
              <a:rPr lang="ru-RU" dirty="0" err="1" smtClean="0"/>
              <a:t>суб’єктами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, </a:t>
            </a:r>
            <a:r>
              <a:rPr lang="ru-RU" dirty="0" err="1" smtClean="0"/>
              <a:t>інтегроване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офіційним</a:t>
            </a:r>
            <a:r>
              <a:rPr lang="ru-RU" dirty="0" smtClean="0"/>
              <a:t> </a:t>
            </a:r>
            <a:r>
              <a:rPr lang="ru-RU" dirty="0" err="1" smtClean="0"/>
              <a:t>вебсайтом</a:t>
            </a:r>
            <a:r>
              <a:rPr lang="ru-RU" dirty="0" smtClean="0"/>
              <a:t> </a:t>
            </a:r>
            <a:r>
              <a:rPr lang="ru-RU" dirty="0" err="1" smtClean="0"/>
              <a:t>Нацради</a:t>
            </a:r>
            <a:r>
              <a:rPr lang="ru-RU" dirty="0" smtClean="0"/>
              <a:t> та </a:t>
            </a:r>
            <a:r>
              <a:rPr lang="ru-RU" dirty="0" err="1" smtClean="0"/>
              <a:t>реєстром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дня </a:t>
            </a:r>
            <a:r>
              <a:rPr lang="ru-RU" dirty="0" err="1" smtClean="0"/>
              <a:t>набрання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законом у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нелінійних</a:t>
            </a:r>
            <a:r>
              <a:rPr lang="ru-RU" dirty="0" smtClean="0"/>
              <a:t> </a:t>
            </a:r>
            <a:r>
              <a:rPr lang="ru-RU" dirty="0" err="1" smtClean="0"/>
              <a:t>аудіовізуальних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обов’язок</a:t>
            </a:r>
            <a:r>
              <a:rPr lang="ru-RU" dirty="0" smtClean="0"/>
              <a:t> подати до центрального органу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реалізує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кінематографії</a:t>
            </a:r>
            <a:r>
              <a:rPr lang="ru-RU" dirty="0" smtClean="0"/>
              <a:t>, заяви про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фільмів</a:t>
            </a:r>
            <a:r>
              <a:rPr lang="ru-RU" dirty="0" smtClean="0"/>
              <a:t>, </a:t>
            </a:r>
            <a:r>
              <a:rPr lang="ru-RU" dirty="0" err="1" smtClean="0"/>
              <a:t>долучених</a:t>
            </a:r>
            <a:r>
              <a:rPr lang="ru-RU" dirty="0" smtClean="0"/>
              <a:t> до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каталогів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, </a:t>
            </a:r>
            <a:r>
              <a:rPr lang="ru-RU" dirty="0" err="1" smtClean="0"/>
              <a:t>до</a:t>
            </a:r>
            <a:r>
              <a:rPr lang="ru-RU" dirty="0" smtClean="0"/>
              <a:t> Державного </a:t>
            </a:r>
            <a:r>
              <a:rPr lang="ru-RU" dirty="0" err="1" smtClean="0"/>
              <a:t>реєстру</a:t>
            </a:r>
            <a:r>
              <a:rPr lang="ru-RU" dirty="0" smtClean="0"/>
              <a:t> </a:t>
            </a:r>
            <a:r>
              <a:rPr lang="ru-RU" dirty="0" err="1" smtClean="0"/>
              <a:t>фільмів</a:t>
            </a:r>
            <a:r>
              <a:rPr lang="ru-RU" dirty="0" smtClean="0"/>
              <a:t>. Так,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п. 30 </a:t>
            </a:r>
            <a:r>
              <a:rPr lang="ru-RU" dirty="0" err="1" smtClean="0"/>
              <a:t>перехідних</a:t>
            </a:r>
            <a:r>
              <a:rPr lang="ru-RU" dirty="0" smtClean="0"/>
              <a:t> та </a:t>
            </a:r>
            <a:r>
              <a:rPr lang="ru-RU" dirty="0" err="1" smtClean="0"/>
              <a:t>прикінцевих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, </a:t>
            </a:r>
            <a:r>
              <a:rPr lang="ru-RU" b="1" dirty="0" smtClean="0"/>
              <a:t>до 31 </a:t>
            </a:r>
            <a:r>
              <a:rPr lang="ru-RU" b="1" dirty="0" err="1" smtClean="0"/>
              <a:t>березня</a:t>
            </a:r>
            <a:r>
              <a:rPr lang="ru-RU" b="1" dirty="0" smtClean="0"/>
              <a:t> 2025 року</a:t>
            </a:r>
            <a:r>
              <a:rPr lang="ru-RU" dirty="0" smtClean="0"/>
              <a:t> </a:t>
            </a:r>
            <a:r>
              <a:rPr lang="ru-RU" dirty="0" err="1" smtClean="0"/>
              <a:t>суб’єкти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нелінійних</a:t>
            </a:r>
            <a:r>
              <a:rPr lang="ru-RU" dirty="0" smtClean="0"/>
              <a:t> </a:t>
            </a:r>
            <a:r>
              <a:rPr lang="ru-RU" dirty="0" err="1" smtClean="0"/>
              <a:t>аудіовізуальних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</a:t>
            </a:r>
            <a:r>
              <a:rPr lang="ru-RU" dirty="0" err="1" smtClean="0"/>
              <a:t>звільняються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за </a:t>
            </a:r>
            <a:r>
              <a:rPr lang="ru-RU" dirty="0" err="1" smtClean="0"/>
              <a:t>демонстрування</a:t>
            </a:r>
            <a:r>
              <a:rPr lang="ru-RU" dirty="0" smtClean="0"/>
              <a:t> </a:t>
            </a:r>
            <a:r>
              <a:rPr lang="ru-RU" dirty="0" err="1" smtClean="0"/>
              <a:t>фільмів</a:t>
            </a:r>
            <a:r>
              <a:rPr lang="ru-RU" dirty="0" smtClean="0"/>
              <a:t>, не </a:t>
            </a:r>
            <a:r>
              <a:rPr lang="ru-RU" dirty="0" err="1" smtClean="0"/>
              <a:t>внесених</a:t>
            </a:r>
            <a:r>
              <a:rPr lang="ru-RU" dirty="0" smtClean="0"/>
              <a:t> до Державного </a:t>
            </a:r>
            <a:r>
              <a:rPr lang="ru-RU" dirty="0" err="1" smtClean="0"/>
              <a:t>реєстру</a:t>
            </a:r>
            <a:r>
              <a:rPr lang="ru-RU" dirty="0" smtClean="0"/>
              <a:t> </a:t>
            </a:r>
            <a:r>
              <a:rPr lang="ru-RU" dirty="0" err="1" smtClean="0"/>
              <a:t>фільмів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785794"/>
            <a:ext cx="4357718" cy="514353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Відповідно</a:t>
            </a:r>
            <a:r>
              <a:rPr lang="ru-RU" dirty="0" smtClean="0"/>
              <a:t> до ст. 39 закону, для </a:t>
            </a:r>
            <a:r>
              <a:rPr lang="ru-RU" dirty="0" err="1" smtClean="0"/>
              <a:t>телеканалів</a:t>
            </a:r>
            <a:r>
              <a:rPr lang="ru-RU" dirty="0" smtClean="0"/>
              <a:t> </a:t>
            </a:r>
            <a:r>
              <a:rPr lang="ru-RU" dirty="0" err="1" smtClean="0"/>
              <a:t>загальнонаціональної</a:t>
            </a:r>
            <a:r>
              <a:rPr lang="ru-RU" dirty="0" smtClean="0"/>
              <a:t> та </a:t>
            </a:r>
            <a:r>
              <a:rPr lang="ru-RU" dirty="0" err="1" smtClean="0"/>
              <a:t>регіональної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</a:t>
            </a:r>
            <a:r>
              <a:rPr lang="ru-RU" dirty="0" err="1" smtClean="0"/>
              <a:t>європейський</a:t>
            </a:r>
            <a:r>
              <a:rPr lang="ru-RU" dirty="0" smtClean="0"/>
              <a:t> продукт,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незалежними</a:t>
            </a:r>
            <a:r>
              <a:rPr lang="ru-RU" dirty="0" smtClean="0"/>
              <a:t> </a:t>
            </a:r>
            <a:r>
              <a:rPr lang="ru-RU" dirty="0" err="1" smtClean="0"/>
              <a:t>студіями-виробниками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становити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10 %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тижневого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</a:t>
            </a:r>
            <a:r>
              <a:rPr lang="ru-RU" dirty="0" err="1" smtClean="0"/>
              <a:t>обрахованого</a:t>
            </a:r>
            <a:r>
              <a:rPr lang="ru-RU" dirty="0" smtClean="0"/>
              <a:t> за </a:t>
            </a:r>
            <a:r>
              <a:rPr lang="ru-RU" dirty="0" err="1" smtClean="0"/>
              <a:t>винятком</a:t>
            </a:r>
            <a:r>
              <a:rPr lang="ru-RU" dirty="0" smtClean="0"/>
              <a:t> часу, </a:t>
            </a:r>
            <a:r>
              <a:rPr lang="ru-RU" dirty="0" err="1" smtClean="0"/>
              <a:t>присвяченого</a:t>
            </a:r>
            <a:r>
              <a:rPr lang="ru-RU" dirty="0" smtClean="0"/>
              <a:t> новинам, </a:t>
            </a:r>
            <a:r>
              <a:rPr lang="ru-RU" dirty="0" err="1" smtClean="0"/>
              <a:t>рекламній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трансляції</a:t>
            </a:r>
            <a:r>
              <a:rPr lang="ru-RU" dirty="0" smtClean="0"/>
              <a:t>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та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785926"/>
            <a:ext cx="3929090" cy="3023558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п. 3 </a:t>
            </a:r>
            <a:r>
              <a:rPr lang="ru-RU" dirty="0" err="1" smtClean="0"/>
              <a:t>перехідних</a:t>
            </a:r>
            <a:r>
              <a:rPr lang="ru-RU" dirty="0" smtClean="0"/>
              <a:t> та </a:t>
            </a:r>
            <a:r>
              <a:rPr lang="ru-RU" dirty="0" err="1" smtClean="0"/>
              <a:t>прикінцевих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</a:t>
            </a:r>
            <a:r>
              <a:rPr lang="ru-RU" dirty="0" err="1" smtClean="0"/>
              <a:t>вбачається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b="1" dirty="0" smtClean="0"/>
              <a:t>1 </a:t>
            </a:r>
            <a:r>
              <a:rPr lang="ru-RU" b="1" dirty="0" err="1" smtClean="0"/>
              <a:t>січня</a:t>
            </a:r>
            <a:r>
              <a:rPr lang="ru-RU" b="1" dirty="0" smtClean="0"/>
              <a:t> 2026 року</a:t>
            </a:r>
            <a:r>
              <a:rPr lang="ru-RU" dirty="0" smtClean="0"/>
              <a:t> – дата </a:t>
            </a:r>
            <a:r>
              <a:rPr lang="ru-RU" dirty="0" err="1" smtClean="0"/>
              <a:t>набрання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норм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незалежних</a:t>
            </a:r>
            <a:r>
              <a:rPr lang="ru-RU" dirty="0" smtClean="0"/>
              <a:t> </a:t>
            </a:r>
            <a:r>
              <a:rPr lang="ru-RU" dirty="0" err="1" smtClean="0"/>
              <a:t>студій</a:t>
            </a:r>
            <a:r>
              <a:rPr lang="ru-RU" dirty="0" smtClean="0"/>
              <a:t> </a:t>
            </a:r>
            <a:r>
              <a:rPr lang="ru-RU" dirty="0" err="1" smtClean="0"/>
              <a:t>виробників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 </a:t>
            </a:r>
            <a:r>
              <a:rPr lang="ru-RU" b="1" dirty="0" err="1" smtClean="0"/>
              <a:t>з</a:t>
            </a:r>
            <a:r>
              <a:rPr lang="ru-RU" b="1" dirty="0" smtClean="0"/>
              <a:t> 1 </a:t>
            </a:r>
            <a:r>
              <a:rPr lang="ru-RU" b="1" dirty="0" err="1" smtClean="0"/>
              <a:t>січня</a:t>
            </a:r>
            <a:r>
              <a:rPr lang="ru-RU" b="1" dirty="0" smtClean="0"/>
              <a:t> 2024 року </a:t>
            </a:r>
            <a:r>
              <a:rPr lang="ru-RU" b="1" dirty="0" err="1" smtClean="0"/>
              <a:t>протягом</a:t>
            </a:r>
            <a:r>
              <a:rPr lang="ru-RU" b="1" dirty="0" smtClean="0"/>
              <a:t> </a:t>
            </a:r>
            <a:r>
              <a:rPr lang="ru-RU" b="1" dirty="0" err="1" smtClean="0"/>
              <a:t>двох</a:t>
            </a:r>
            <a:r>
              <a:rPr lang="ru-RU" b="1" dirty="0" smtClean="0"/>
              <a:t> </a:t>
            </a:r>
            <a:r>
              <a:rPr lang="ru-RU" b="1" dirty="0" err="1" smtClean="0"/>
              <a:t>років</a:t>
            </a:r>
            <a:r>
              <a:rPr lang="ru-RU" dirty="0" smtClean="0"/>
              <a:t> для </a:t>
            </a:r>
            <a:r>
              <a:rPr lang="ru-RU" dirty="0" err="1" smtClean="0"/>
              <a:t>телеканалів</a:t>
            </a:r>
            <a:r>
              <a:rPr lang="ru-RU" dirty="0" smtClean="0"/>
              <a:t> </a:t>
            </a:r>
            <a:r>
              <a:rPr lang="ru-RU" dirty="0" err="1" smtClean="0"/>
              <a:t>європейський</a:t>
            </a:r>
            <a:r>
              <a:rPr lang="ru-RU" dirty="0" smtClean="0"/>
              <a:t> продукт,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незалежними</a:t>
            </a:r>
            <a:r>
              <a:rPr lang="ru-RU" dirty="0" smtClean="0"/>
              <a:t> </a:t>
            </a:r>
            <a:r>
              <a:rPr lang="ru-RU" dirty="0" err="1" smtClean="0"/>
              <a:t>студіями-виробниками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становити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5 %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тижневого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за </a:t>
            </a:r>
            <a:r>
              <a:rPr lang="ru-RU" dirty="0" err="1" smtClean="0"/>
              <a:t>винятком</a:t>
            </a:r>
            <a:r>
              <a:rPr lang="ru-RU" dirty="0" smtClean="0"/>
              <a:t> часу, </a:t>
            </a:r>
            <a:r>
              <a:rPr lang="ru-RU" dirty="0" err="1" smtClean="0"/>
              <a:t>присвяченого</a:t>
            </a:r>
            <a:r>
              <a:rPr lang="ru-RU" dirty="0" smtClean="0"/>
              <a:t> новинам, </a:t>
            </a:r>
            <a:r>
              <a:rPr lang="ru-RU" dirty="0" err="1" smtClean="0"/>
              <a:t>рекламній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трансляції</a:t>
            </a:r>
            <a:r>
              <a:rPr lang="ru-RU" dirty="0" smtClean="0"/>
              <a:t>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та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, а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половина таких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попередніх</a:t>
            </a:r>
            <a:r>
              <a:rPr lang="ru-RU" dirty="0" smtClean="0"/>
              <a:t> </a:t>
            </a:r>
            <a:r>
              <a:rPr lang="ru-RU" dirty="0" err="1" smtClean="0"/>
              <a:t>п’яти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ч. 1 ст. 39 закону </a:t>
            </a:r>
            <a:r>
              <a:rPr lang="ru-RU" dirty="0" err="1" smtClean="0"/>
              <a:t>визначено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dirty="0" err="1" smtClean="0"/>
              <a:t>телеканалів</a:t>
            </a:r>
            <a:r>
              <a:rPr lang="ru-RU" dirty="0" smtClean="0"/>
              <a:t> </a:t>
            </a:r>
            <a:r>
              <a:rPr lang="ru-RU" dirty="0" err="1" smtClean="0"/>
              <a:t>загальнонаціональної</a:t>
            </a:r>
            <a:r>
              <a:rPr lang="ru-RU" dirty="0" smtClean="0"/>
              <a:t> та </a:t>
            </a:r>
            <a:r>
              <a:rPr lang="ru-RU" dirty="0" err="1" smtClean="0"/>
              <a:t>регіональної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лінійних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, </a:t>
            </a:r>
            <a:r>
              <a:rPr lang="ru-RU" dirty="0" err="1" smtClean="0"/>
              <a:t>європейський</a:t>
            </a:r>
            <a:r>
              <a:rPr lang="ru-RU" dirty="0" smtClean="0"/>
              <a:t> продукт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становити</a:t>
            </a:r>
            <a:r>
              <a:rPr lang="ru-RU" dirty="0" smtClean="0"/>
              <a:t> </a:t>
            </a:r>
            <a:r>
              <a:rPr lang="ru-RU" i="1" dirty="0" smtClean="0"/>
              <a:t>не </a:t>
            </a:r>
            <a:r>
              <a:rPr lang="ru-RU" i="1" dirty="0" err="1" smtClean="0"/>
              <a:t>менш</a:t>
            </a:r>
            <a:r>
              <a:rPr lang="ru-RU" i="1" dirty="0" smtClean="0"/>
              <a:t> </a:t>
            </a:r>
            <a:r>
              <a:rPr lang="ru-RU" i="1" dirty="0" err="1" smtClean="0"/>
              <a:t>ніж</a:t>
            </a:r>
            <a:r>
              <a:rPr lang="ru-RU" i="1" dirty="0" smtClean="0"/>
              <a:t> 50 % 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тижневого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без </a:t>
            </a:r>
            <a:r>
              <a:rPr lang="ru-RU" dirty="0" err="1" smtClean="0"/>
              <a:t>урахування</a:t>
            </a:r>
            <a:r>
              <a:rPr lang="ru-RU" dirty="0" smtClean="0"/>
              <a:t> новин, </a:t>
            </a:r>
            <a:r>
              <a:rPr lang="ru-RU" dirty="0" err="1" smtClean="0"/>
              <a:t>трансляцій</a:t>
            </a:r>
            <a:r>
              <a:rPr lang="ru-RU" dirty="0" smtClean="0"/>
              <a:t>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та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, </a:t>
            </a:r>
            <a:r>
              <a:rPr lang="ru-RU" dirty="0" err="1" smtClean="0"/>
              <a:t>реклами</a:t>
            </a:r>
            <a:r>
              <a:rPr lang="ru-RU" dirty="0" smtClean="0"/>
              <a:t>, </a:t>
            </a:r>
            <a:r>
              <a:rPr lang="ru-RU" dirty="0" err="1" smtClean="0"/>
              <a:t>телепродажу</a:t>
            </a:r>
            <a:r>
              <a:rPr lang="ru-RU" dirty="0" smtClean="0"/>
              <a:t> (для </a:t>
            </a:r>
            <a:r>
              <a:rPr lang="ru-RU" dirty="0" err="1" smtClean="0"/>
              <a:t>телеканалів</a:t>
            </a:r>
            <a:r>
              <a:rPr lang="ru-RU" dirty="0" smtClean="0"/>
              <a:t> </a:t>
            </a:r>
            <a:r>
              <a:rPr lang="ru-RU" dirty="0" err="1" smtClean="0"/>
              <a:t>загальнонаціональної</a:t>
            </a:r>
            <a:r>
              <a:rPr lang="ru-RU" dirty="0" smtClean="0"/>
              <a:t> та </a:t>
            </a:r>
            <a:r>
              <a:rPr lang="ru-RU" dirty="0" err="1" smtClean="0"/>
              <a:t>регіональної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незначну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,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продукту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</a:t>
            </a:r>
            <a:r>
              <a:rPr lang="ru-RU" dirty="0" err="1" smtClean="0"/>
              <a:t>Національною</a:t>
            </a:r>
            <a:r>
              <a:rPr lang="ru-RU" dirty="0" smtClean="0"/>
              <a:t> радою </a:t>
            </a:r>
            <a:r>
              <a:rPr lang="ru-RU" dirty="0" err="1" smtClean="0"/>
              <a:t>спільно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органом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).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продукту для </a:t>
            </a:r>
            <a:r>
              <a:rPr lang="ru-RU" dirty="0" err="1" smtClean="0"/>
              <a:t>телеканалів</a:t>
            </a:r>
            <a:r>
              <a:rPr lang="ru-RU" dirty="0" smtClean="0"/>
              <a:t> </a:t>
            </a:r>
            <a:r>
              <a:rPr lang="ru-RU" dirty="0" err="1" smtClean="0"/>
              <a:t>набере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 </a:t>
            </a:r>
            <a:r>
              <a:rPr lang="ru-RU" b="1" dirty="0" err="1" smtClean="0"/>
              <a:t>з</a:t>
            </a:r>
            <a:r>
              <a:rPr lang="ru-RU" b="1" dirty="0" smtClean="0"/>
              <a:t> 1 </a:t>
            </a:r>
            <a:r>
              <a:rPr lang="ru-RU" b="1" dirty="0" err="1" smtClean="0"/>
              <a:t>січня</a:t>
            </a:r>
            <a:r>
              <a:rPr lang="ru-RU" b="1" dirty="0" smtClean="0"/>
              <a:t> 2031 року.</a:t>
            </a:r>
            <a:r>
              <a:rPr lang="ru-RU" dirty="0" smtClean="0"/>
              <a:t>  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 fontScale="92500"/>
          </a:bodyPr>
          <a:lstStyle/>
          <a:p>
            <a:r>
              <a:rPr lang="ru-RU" b="1" dirty="0" err="1" smtClean="0"/>
              <a:t>Від</a:t>
            </a:r>
            <a:r>
              <a:rPr lang="ru-RU" b="1" dirty="0" smtClean="0"/>
              <a:t> 31 </a:t>
            </a:r>
            <a:r>
              <a:rPr lang="ru-RU" b="1" dirty="0" err="1" smtClean="0"/>
              <a:t>березня</a:t>
            </a:r>
            <a:r>
              <a:rPr lang="ru-RU" b="1" dirty="0" smtClean="0"/>
              <a:t> 2023 року</a:t>
            </a:r>
            <a:r>
              <a:rPr lang="ru-RU" dirty="0" smtClean="0"/>
              <a:t> для </a:t>
            </a:r>
            <a:r>
              <a:rPr lang="ru-RU" dirty="0" err="1" smtClean="0"/>
              <a:t>телеканалів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лінійних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, </a:t>
            </a:r>
            <a:r>
              <a:rPr lang="ru-RU" dirty="0" err="1" smtClean="0"/>
              <a:t>європейський</a:t>
            </a:r>
            <a:r>
              <a:rPr lang="ru-RU" dirty="0" smtClean="0"/>
              <a:t> продукт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становити</a:t>
            </a:r>
            <a:r>
              <a:rPr lang="ru-RU" dirty="0" smtClean="0"/>
              <a:t> </a:t>
            </a:r>
            <a:r>
              <a:rPr lang="ru-RU" i="1" dirty="0" smtClean="0"/>
              <a:t>не </a:t>
            </a:r>
            <a:r>
              <a:rPr lang="ru-RU" i="1" dirty="0" err="1" smtClean="0"/>
              <a:t>менш</a:t>
            </a:r>
            <a:r>
              <a:rPr lang="ru-RU" i="1" dirty="0" smtClean="0"/>
              <a:t> </a:t>
            </a:r>
            <a:r>
              <a:rPr lang="ru-RU" i="1" dirty="0" err="1" smtClean="0"/>
              <a:t>ніж</a:t>
            </a:r>
            <a:r>
              <a:rPr lang="ru-RU" i="1" dirty="0" smtClean="0"/>
              <a:t> 15 % 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тижневого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через </a:t>
            </a:r>
            <a:r>
              <a:rPr lang="ru-RU" b="1" dirty="0" smtClean="0"/>
              <a:t>три роки</a:t>
            </a:r>
            <a:r>
              <a:rPr lang="ru-RU" dirty="0" smtClean="0"/>
              <a:t> – </a:t>
            </a:r>
            <a:r>
              <a:rPr lang="ru-RU" i="1" dirty="0" smtClean="0"/>
              <a:t>не </a:t>
            </a:r>
            <a:r>
              <a:rPr lang="ru-RU" i="1" dirty="0" err="1" smtClean="0"/>
              <a:t>менш</a:t>
            </a:r>
            <a:r>
              <a:rPr lang="ru-RU" i="1" dirty="0" smtClean="0"/>
              <a:t> </a:t>
            </a:r>
            <a:r>
              <a:rPr lang="ru-RU" i="1" dirty="0" err="1" smtClean="0"/>
              <a:t>ніж</a:t>
            </a:r>
            <a:r>
              <a:rPr lang="ru-RU" i="1" dirty="0" smtClean="0"/>
              <a:t> 25 %</a:t>
            </a:r>
            <a:r>
              <a:rPr lang="ru-RU" dirty="0" smtClean="0"/>
              <a:t>, через </a:t>
            </a:r>
            <a:r>
              <a:rPr lang="ru-RU" b="1" dirty="0" err="1" smtClean="0"/>
              <a:t>п’ять</a:t>
            </a:r>
            <a:r>
              <a:rPr lang="ru-RU" b="1" dirty="0" smtClean="0"/>
              <a:t> </a:t>
            </a:r>
            <a:r>
              <a:rPr lang="ru-RU" b="1" dirty="0" err="1" smtClean="0"/>
              <a:t>років</a:t>
            </a:r>
            <a:r>
              <a:rPr lang="ru-RU" dirty="0" smtClean="0"/>
              <a:t> –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35 %.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п. 2 </a:t>
            </a:r>
            <a:r>
              <a:rPr lang="ru-RU" dirty="0" err="1" smtClean="0"/>
              <a:t>перехідних</a:t>
            </a:r>
            <a:r>
              <a:rPr lang="ru-RU" dirty="0" smtClean="0"/>
              <a:t> та </a:t>
            </a:r>
            <a:r>
              <a:rPr lang="ru-RU" dirty="0" err="1" smtClean="0"/>
              <a:t>прикінцевих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</a:t>
            </a:r>
            <a:r>
              <a:rPr lang="ru-RU" dirty="0" err="1" smtClean="0"/>
              <a:t>використано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“</a:t>
            </a:r>
            <a:r>
              <a:rPr lang="ru-RU" dirty="0" err="1" smtClean="0"/>
              <a:t>телеканали</a:t>
            </a:r>
            <a:r>
              <a:rPr lang="ru-RU" dirty="0" smtClean="0"/>
              <a:t>”, а норма закону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тих, </a:t>
            </a:r>
            <a:r>
              <a:rPr lang="ru-RU" dirty="0" err="1" smtClean="0"/>
              <a:t>які</a:t>
            </a:r>
            <a:r>
              <a:rPr lang="ru-RU" dirty="0" smtClean="0"/>
              <a:t> належать до </a:t>
            </a:r>
            <a:r>
              <a:rPr lang="ru-RU" dirty="0" err="1" smtClean="0"/>
              <a:t>загальнонаціональної</a:t>
            </a:r>
            <a:r>
              <a:rPr lang="ru-RU" dirty="0" smtClean="0"/>
              <a:t> та </a:t>
            </a:r>
            <a:r>
              <a:rPr lang="ru-RU" dirty="0" err="1" smtClean="0"/>
              <a:t>регіональної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 для </a:t>
            </a:r>
            <a:r>
              <a:rPr lang="ru-RU" dirty="0" err="1" smtClean="0"/>
              <a:t>телеканалів</a:t>
            </a:r>
            <a:r>
              <a:rPr lang="ru-RU" dirty="0" smtClean="0"/>
              <a:t> </a:t>
            </a:r>
            <a:r>
              <a:rPr lang="ru-RU" dirty="0" err="1" smtClean="0"/>
              <a:t>місцевої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квота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продукту (ч. 1 ст. 39) не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92922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принципи</a:t>
            </a:r>
            <a:endParaRPr lang="ru-RU" b="1" dirty="0" smtClean="0"/>
          </a:p>
          <a:p>
            <a:r>
              <a:rPr lang="ru-RU" dirty="0" smtClean="0"/>
              <a:t>Баланс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позитивними</a:t>
            </a:r>
            <a:r>
              <a:rPr lang="ru-RU" dirty="0" smtClean="0"/>
              <a:t> та </a:t>
            </a:r>
            <a:r>
              <a:rPr lang="ru-RU" dirty="0" err="1" smtClean="0"/>
              <a:t>негативними</a:t>
            </a:r>
            <a:r>
              <a:rPr lang="ru-RU" dirty="0" smtClean="0"/>
              <a:t> </a:t>
            </a:r>
            <a:r>
              <a:rPr lang="ru-RU" dirty="0" err="1" smtClean="0"/>
              <a:t>визначеними</a:t>
            </a:r>
            <a:r>
              <a:rPr lang="ru-RU" dirty="0" smtClean="0"/>
              <a:t> свободами.</a:t>
            </a:r>
          </a:p>
          <a:p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, </a:t>
            </a:r>
            <a:r>
              <a:rPr lang="ru-RU" dirty="0" err="1" smtClean="0"/>
              <a:t>законодавча</a:t>
            </a:r>
            <a:r>
              <a:rPr lang="ru-RU" dirty="0" smtClean="0"/>
              <a:t> роль </a:t>
            </a:r>
            <a:r>
              <a:rPr lang="ru-RU" dirty="0" err="1" smtClean="0"/>
              <a:t>медіаінститутів</a:t>
            </a:r>
            <a:r>
              <a:rPr lang="ru-RU" dirty="0" smtClean="0"/>
              <a:t> у </a:t>
            </a:r>
            <a:r>
              <a:rPr lang="ru-RU" dirty="0" err="1" smtClean="0"/>
              <a:t>суспільстві</a:t>
            </a:r>
            <a:r>
              <a:rPr lang="ru-RU" dirty="0" smtClean="0"/>
              <a:t> та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слова, </a:t>
            </a:r>
            <a:r>
              <a:rPr lang="ru-RU" dirty="0" err="1" smtClean="0"/>
              <a:t>публікації</a:t>
            </a:r>
            <a:r>
              <a:rPr lang="ru-RU" dirty="0" smtClean="0"/>
              <a:t>, </a:t>
            </a:r>
            <a:r>
              <a:rPr lang="ru-RU" dirty="0" err="1" smtClean="0"/>
              <a:t>приватної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, </a:t>
            </a:r>
            <a:r>
              <a:rPr lang="ru-RU" dirty="0" err="1" smtClean="0"/>
              <a:t>комерції</a:t>
            </a:r>
            <a:r>
              <a:rPr lang="ru-RU" dirty="0" smtClean="0"/>
              <a:t> та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збалансовані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позитивну</a:t>
            </a:r>
            <a:r>
              <a:rPr lang="ru-RU" dirty="0" smtClean="0"/>
              <a:t> свободу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доступу до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Баланс </a:t>
            </a:r>
            <a:r>
              <a:rPr lang="ru-RU" dirty="0" err="1" smtClean="0"/>
              <a:t>між</a:t>
            </a:r>
            <a:r>
              <a:rPr lang="ru-RU" dirty="0" smtClean="0"/>
              <a:t> державою </a:t>
            </a:r>
            <a:r>
              <a:rPr lang="ru-RU" dirty="0" err="1" smtClean="0"/>
              <a:t>і</a:t>
            </a:r>
            <a:r>
              <a:rPr lang="ru-RU" dirty="0" smtClean="0"/>
              <a:t> ринком.</a:t>
            </a:r>
          </a:p>
          <a:p>
            <a:r>
              <a:rPr lang="ru-RU" dirty="0" err="1" smtClean="0"/>
              <a:t>Медіа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комерцією</a:t>
            </a:r>
            <a:r>
              <a:rPr lang="ru-RU" dirty="0" smtClean="0"/>
              <a:t> та </a:t>
            </a:r>
            <a:r>
              <a:rPr lang="ru-RU" dirty="0" err="1" smtClean="0"/>
              <a:t>демократією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Вони </a:t>
            </a:r>
            <a:r>
              <a:rPr lang="ru-RU" dirty="0" err="1" smtClean="0"/>
              <a:t>вимагають</a:t>
            </a:r>
            <a:r>
              <a:rPr lang="ru-RU" dirty="0" smtClean="0"/>
              <a:t> балансу </a:t>
            </a:r>
            <a:r>
              <a:rPr lang="ru-RU" dirty="0" err="1" smtClean="0"/>
              <a:t>між</a:t>
            </a:r>
            <a:r>
              <a:rPr lang="ru-RU" dirty="0" smtClean="0"/>
              <a:t> правами та </a:t>
            </a:r>
            <a:r>
              <a:rPr lang="ru-RU" dirty="0" err="1" smtClean="0"/>
              <a:t>обов'язками</a:t>
            </a:r>
            <a:r>
              <a:rPr lang="ru-RU" dirty="0" smtClean="0"/>
              <a:t>. Для </a:t>
            </a:r>
            <a:r>
              <a:rPr lang="ru-RU" dirty="0" err="1" smtClean="0"/>
              <a:t>підтримання</a:t>
            </a:r>
            <a:r>
              <a:rPr lang="ru-RU" dirty="0" smtClean="0"/>
              <a:t> контрактного балансу </a:t>
            </a:r>
            <a:r>
              <a:rPr lang="ru-RU" dirty="0" err="1" smtClean="0"/>
              <a:t>суспільство</a:t>
            </a:r>
            <a:r>
              <a:rPr lang="ru-RU" dirty="0" smtClean="0"/>
              <a:t> </a:t>
            </a:r>
            <a:r>
              <a:rPr lang="ru-RU" dirty="0" err="1" smtClean="0"/>
              <a:t>очікує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ринкові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не </a:t>
            </a:r>
            <a:r>
              <a:rPr lang="ru-RU" dirty="0" err="1" smtClean="0"/>
              <a:t>змогли</a:t>
            </a:r>
            <a:r>
              <a:rPr lang="ru-RU" dirty="0" smtClean="0"/>
              <a:t> </a:t>
            </a:r>
            <a:r>
              <a:rPr lang="ru-RU" dirty="0" err="1" smtClean="0"/>
              <a:t>гарантувати</a:t>
            </a:r>
            <a:r>
              <a:rPr lang="ru-RU" dirty="0" smtClean="0"/>
              <a:t> широкий спектр </a:t>
            </a:r>
            <a:r>
              <a:rPr lang="ru-RU" dirty="0" err="1" smtClean="0"/>
              <a:t>громадської</a:t>
            </a:r>
            <a:r>
              <a:rPr lang="ru-RU" dirty="0" smtClean="0"/>
              <a:t> думки та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 </a:t>
            </a:r>
            <a:r>
              <a:rPr lang="en-US" dirty="0" smtClean="0"/>
              <a:t>[1]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694370"/>
          </a:xfrm>
        </p:spPr>
        <p:txBody>
          <a:bodyPr/>
          <a:lstStyle/>
          <a:p>
            <a:r>
              <a:rPr lang="uk-UA" dirty="0" smtClean="0"/>
              <a:t>Втрата чинності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500066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 </a:t>
            </a:r>
            <a:r>
              <a:rPr lang="ru-RU" b="1" dirty="0" err="1" smtClean="0"/>
              <a:t>втрачають</a:t>
            </a:r>
            <a:r>
              <a:rPr lang="ru-RU" b="1" dirty="0" smtClean="0"/>
              <a:t> </a:t>
            </a:r>
            <a:r>
              <a:rPr lang="ru-RU" b="1" dirty="0" err="1" smtClean="0"/>
              <a:t>чинність</a:t>
            </a:r>
            <a:r>
              <a:rPr lang="ru-RU" dirty="0" smtClean="0"/>
              <a:t>. До таких </a:t>
            </a:r>
            <a:r>
              <a:rPr lang="ru-RU" dirty="0" err="1" smtClean="0"/>
              <a:t>нормативно-правових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належать (п. 32 </a:t>
            </a:r>
            <a:r>
              <a:rPr lang="ru-RU" dirty="0" err="1" smtClean="0"/>
              <a:t>прикінцевих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перехідних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): </a:t>
            </a:r>
          </a:p>
          <a:p>
            <a:r>
              <a:rPr lang="ru-RU" dirty="0" smtClean="0">
                <a:hlinkClick r:id="rId2"/>
              </a:rPr>
              <a:t>Закон </a:t>
            </a:r>
            <a:r>
              <a:rPr lang="ru-RU" dirty="0" err="1" smtClean="0">
                <a:hlinkClick r:id="rId2"/>
              </a:rPr>
              <a:t>України</a:t>
            </a:r>
            <a:r>
              <a:rPr lang="ru-RU" dirty="0" smtClean="0">
                <a:hlinkClick r:id="rId2"/>
              </a:rPr>
              <a:t> “Про </a:t>
            </a:r>
            <a:r>
              <a:rPr lang="ru-RU" dirty="0" err="1" smtClean="0">
                <a:hlinkClick r:id="rId2"/>
              </a:rPr>
              <a:t>друковані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засоби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масової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інформації</a:t>
            </a:r>
            <a:r>
              <a:rPr lang="ru-RU" dirty="0" smtClean="0">
                <a:hlinkClick r:id="rId2"/>
              </a:rPr>
              <a:t> (</a:t>
            </a:r>
            <a:r>
              <a:rPr lang="ru-RU" dirty="0" err="1" smtClean="0">
                <a:hlinkClick r:id="rId2"/>
              </a:rPr>
              <a:t>пресу</a:t>
            </a:r>
            <a:r>
              <a:rPr lang="ru-RU" dirty="0" smtClean="0">
                <a:hlinkClick r:id="rId2"/>
              </a:rPr>
              <a:t>) в </a:t>
            </a:r>
            <a:r>
              <a:rPr lang="ru-RU" dirty="0" err="1" smtClean="0">
                <a:hlinkClick r:id="rId2"/>
              </a:rPr>
              <a:t>Україні</a:t>
            </a:r>
            <a:r>
              <a:rPr lang="ru-RU" dirty="0" smtClean="0">
                <a:hlinkClick r:id="rId2"/>
              </a:rPr>
              <a:t>”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/>
              </a:rPr>
              <a:t>Закон </a:t>
            </a:r>
            <a:r>
              <a:rPr lang="ru-RU" dirty="0" err="1" smtClean="0">
                <a:hlinkClick r:id="rId3"/>
              </a:rPr>
              <a:t>України</a:t>
            </a:r>
            <a:r>
              <a:rPr lang="ru-RU" dirty="0" smtClean="0">
                <a:hlinkClick r:id="rId3"/>
              </a:rPr>
              <a:t> “Про </a:t>
            </a:r>
            <a:r>
              <a:rPr lang="ru-RU" dirty="0" err="1" smtClean="0">
                <a:hlinkClick r:id="rId3"/>
              </a:rPr>
              <a:t>телебачення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і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радіомовлення</a:t>
            </a:r>
            <a:r>
              <a:rPr lang="ru-RU" dirty="0" smtClean="0">
                <a:hlinkClick r:id="rId3"/>
              </a:rPr>
              <a:t>”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4"/>
              </a:rPr>
              <a:t>Закон </a:t>
            </a:r>
            <a:r>
              <a:rPr lang="ru-RU" dirty="0" err="1" smtClean="0">
                <a:hlinkClick r:id="rId4"/>
              </a:rPr>
              <a:t>України</a:t>
            </a:r>
            <a:r>
              <a:rPr lang="ru-RU" dirty="0" smtClean="0">
                <a:hlinkClick r:id="rId4"/>
              </a:rPr>
              <a:t> “Про </a:t>
            </a:r>
            <a:r>
              <a:rPr lang="ru-RU" dirty="0" err="1" smtClean="0">
                <a:hlinkClick r:id="rId4"/>
              </a:rPr>
              <a:t>інформаційні</a:t>
            </a:r>
            <a:r>
              <a:rPr lang="ru-RU" dirty="0" smtClean="0">
                <a:hlinkClick r:id="rId4"/>
              </a:rPr>
              <a:t> агентства”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/>
              </a:rPr>
              <a:t>Закон </a:t>
            </a:r>
            <a:r>
              <a:rPr lang="ru-RU" dirty="0" err="1" smtClean="0">
                <a:hlinkClick r:id="rId5"/>
              </a:rPr>
              <a:t>України</a:t>
            </a:r>
            <a:r>
              <a:rPr lang="ru-RU" dirty="0" smtClean="0">
                <a:hlinkClick r:id="rId5"/>
              </a:rPr>
              <a:t> “Про </a:t>
            </a:r>
            <a:r>
              <a:rPr lang="ru-RU" dirty="0" err="1" smtClean="0">
                <a:hlinkClick r:id="rId5"/>
              </a:rPr>
              <a:t>Національну</a:t>
            </a:r>
            <a:r>
              <a:rPr lang="ru-RU" dirty="0" smtClean="0">
                <a:hlinkClick r:id="rId5"/>
              </a:rPr>
              <a:t> раду </a:t>
            </a:r>
            <a:r>
              <a:rPr lang="ru-RU" dirty="0" err="1" smtClean="0">
                <a:hlinkClick r:id="rId5"/>
              </a:rPr>
              <a:t>України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з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питань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телебачення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і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радіомовлення</a:t>
            </a:r>
            <a:r>
              <a:rPr lang="ru-RU" dirty="0" smtClean="0">
                <a:hlinkClick r:id="rId5"/>
              </a:rPr>
              <a:t>”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6"/>
              </a:rPr>
              <a:t>Закон </a:t>
            </a:r>
            <a:r>
              <a:rPr lang="ru-RU" dirty="0" err="1" smtClean="0">
                <a:hlinkClick r:id="rId6"/>
              </a:rPr>
              <a:t>України</a:t>
            </a:r>
            <a:r>
              <a:rPr lang="ru-RU" dirty="0" smtClean="0">
                <a:hlinkClick r:id="rId6"/>
              </a:rPr>
              <a:t> “Про порядок </a:t>
            </a:r>
            <a:r>
              <a:rPr lang="ru-RU" dirty="0" err="1" smtClean="0">
                <a:hlinkClick r:id="rId6"/>
              </a:rPr>
              <a:t>висвітлення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діяльності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органів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державної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влади</a:t>
            </a:r>
            <a:r>
              <a:rPr lang="ru-RU" dirty="0" smtClean="0">
                <a:hlinkClick r:id="rId6"/>
              </a:rPr>
              <a:t> та </a:t>
            </a:r>
            <a:r>
              <a:rPr lang="ru-RU" dirty="0" err="1" smtClean="0">
                <a:hlinkClick r:id="rId6"/>
              </a:rPr>
              <a:t>органів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місцевого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самоврядування</a:t>
            </a:r>
            <a:r>
              <a:rPr lang="ru-RU" dirty="0" smtClean="0">
                <a:hlinkClick r:id="rId6"/>
              </a:rPr>
              <a:t> в </a:t>
            </a:r>
            <a:r>
              <a:rPr lang="ru-RU" dirty="0" err="1" smtClean="0">
                <a:hlinkClick r:id="rId6"/>
              </a:rPr>
              <a:t>Україні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засобами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масової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інформації</a:t>
            </a:r>
            <a:r>
              <a:rPr lang="ru-RU" dirty="0" smtClean="0">
                <a:hlinkClick r:id="rId6"/>
              </a:rPr>
              <a:t>”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7"/>
              </a:rPr>
              <a:t>Закон </a:t>
            </a:r>
            <a:r>
              <a:rPr lang="ru-RU" dirty="0" err="1" smtClean="0">
                <a:hlinkClick r:id="rId7"/>
              </a:rPr>
              <a:t>України</a:t>
            </a:r>
            <a:r>
              <a:rPr lang="ru-RU" dirty="0" smtClean="0">
                <a:hlinkClick r:id="rId7"/>
              </a:rPr>
              <a:t> “Про </a:t>
            </a:r>
            <a:r>
              <a:rPr lang="ru-RU" dirty="0" err="1" smtClean="0">
                <a:hlinkClick r:id="rId7"/>
              </a:rPr>
              <a:t>захист</a:t>
            </a:r>
            <a:r>
              <a:rPr lang="ru-RU" dirty="0" smtClean="0">
                <a:hlinkClick r:id="rId7"/>
              </a:rPr>
              <a:t> </a:t>
            </a:r>
            <a:r>
              <a:rPr lang="ru-RU" dirty="0" err="1" smtClean="0">
                <a:hlinkClick r:id="rId7"/>
              </a:rPr>
              <a:t>суспільної</a:t>
            </a:r>
            <a:r>
              <a:rPr lang="ru-RU" dirty="0" smtClean="0">
                <a:hlinkClick r:id="rId7"/>
              </a:rPr>
              <a:t> </a:t>
            </a:r>
            <a:r>
              <a:rPr lang="ru-RU" dirty="0" err="1" smtClean="0">
                <a:hlinkClick r:id="rId7"/>
              </a:rPr>
              <a:t>моралі</a:t>
            </a:r>
            <a:r>
              <a:rPr lang="ru-RU" dirty="0" smtClean="0">
                <a:hlinkClick r:id="rId7"/>
              </a:rPr>
              <a:t>”</a:t>
            </a:r>
            <a:r>
              <a:rPr lang="ru-RU" dirty="0" smtClean="0"/>
              <a:t> </a:t>
            </a:r>
            <a:r>
              <a:rPr lang="en-US" dirty="0" smtClean="0"/>
              <a:t>[6]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5715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Джерела: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5000660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/>
              <a:t>1. </a:t>
            </a:r>
            <a:r>
              <a:rPr lang="ru-RU" dirty="0" err="1" smtClean="0"/>
              <a:t>Медіарегулювання</a:t>
            </a:r>
            <a:r>
              <a:rPr lang="uk-UA" dirty="0" smtClean="0"/>
              <a:t>. </a:t>
            </a:r>
            <a:r>
              <a:rPr lang="uk-UA" dirty="0" err="1" smtClean="0"/>
              <a:t>Вікіпедія</a:t>
            </a:r>
            <a:r>
              <a:rPr lang="uk-UA" dirty="0" smtClean="0"/>
              <a:t>. Вільна енциклопедія : </a:t>
            </a:r>
            <a:r>
              <a:rPr lang="uk-UA" dirty="0" err="1" smtClean="0"/>
              <a:t>веб-сайт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    </a:t>
            </a:r>
            <a:r>
              <a:rPr lang="en-US" dirty="0" smtClean="0"/>
              <a:t>URL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https://uk.wikipedia.org/wiki/%</a:t>
            </a:r>
            <a:r>
              <a:rPr lang="en-US" dirty="0" smtClean="0">
                <a:hlinkClick r:id="rId2"/>
              </a:rPr>
              <a:t>D0%9C%D0%B5%D0%B4%D1%96%D0%B0%D1%80%D0%B5%D0%B3%D1%83%D0%BB%D1%8E%D0%B2%D0%B0%D0%BD%D0%BD%D1%8F</a:t>
            </a:r>
            <a:r>
              <a:rPr lang="uk-UA" dirty="0" smtClean="0"/>
              <a:t> </a:t>
            </a:r>
            <a:endParaRPr lang="uk-UA" dirty="0" smtClean="0"/>
          </a:p>
          <a:p>
            <a:r>
              <a:rPr lang="uk-UA" dirty="0" smtClean="0"/>
              <a:t>2. </a:t>
            </a:r>
            <a:r>
              <a:rPr lang="ru-RU" dirty="0" smtClean="0"/>
              <a:t>Закон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медіа</a:t>
            </a:r>
            <a:r>
              <a:rPr lang="ru-RU" dirty="0" smtClean="0"/>
              <a:t>». </a:t>
            </a:r>
            <a:r>
              <a:rPr lang="uk-UA" dirty="0" err="1" smtClean="0"/>
              <a:t>Вікіпедія</a:t>
            </a:r>
            <a:r>
              <a:rPr lang="uk-UA" dirty="0" smtClean="0"/>
              <a:t>. Вільна енциклопедія : </a:t>
            </a:r>
            <a:r>
              <a:rPr lang="uk-UA" dirty="0" err="1" smtClean="0"/>
              <a:t>веб-сайт</a:t>
            </a:r>
            <a:r>
              <a:rPr lang="uk-UA" dirty="0" smtClean="0"/>
              <a:t>. </a:t>
            </a:r>
            <a:r>
              <a:rPr lang="en-US" dirty="0" smtClean="0"/>
              <a:t>URL</a:t>
            </a:r>
            <a:r>
              <a:rPr lang="ru-RU" dirty="0" smtClean="0"/>
              <a:t>: </a:t>
            </a:r>
            <a:r>
              <a:rPr lang="en-US" dirty="0" smtClean="0">
                <a:hlinkClick r:id="rId3"/>
              </a:rPr>
              <a:t>https://uk.wikipedia.org/wiki/%D0%97%D0%B0%D0%BA%D0%BE%D0%BD_%D0%A3%D0%BA%D1%80%D0%B0%D1%97%D0%BD%D0%B8_%C2%AB%D0%9F%D1%80%D0%BE_%D0%BC%D0%B5%D0%B4%D1%96%D0%B0%C2%BB</a:t>
            </a:r>
            <a:endParaRPr lang="uk-UA" dirty="0" smtClean="0"/>
          </a:p>
          <a:p>
            <a:r>
              <a:rPr lang="en-US" dirty="0" smtClean="0"/>
              <a:t>3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медіа</a:t>
            </a:r>
            <a:r>
              <a:rPr lang="ru-RU" dirty="0" smtClean="0"/>
              <a:t>: Закон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13.12.2022 р. № </a:t>
            </a:r>
            <a:r>
              <a:rPr lang="en-US" dirty="0" smtClean="0"/>
              <a:t>2849-IX</a:t>
            </a:r>
            <a:r>
              <a:rPr lang="ru-RU" dirty="0" smtClean="0"/>
              <a:t>. </a:t>
            </a:r>
            <a:r>
              <a:rPr lang="ru-RU" dirty="0" err="1" smtClean="0"/>
              <a:t>Верховна</a:t>
            </a:r>
            <a:r>
              <a:rPr lang="ru-RU" dirty="0" smtClean="0"/>
              <a:t> Рада </a:t>
            </a:r>
            <a:r>
              <a:rPr lang="ru-RU" dirty="0" err="1" smtClean="0"/>
              <a:t>України</a:t>
            </a:r>
            <a:r>
              <a:rPr lang="ru-RU" dirty="0" smtClean="0"/>
              <a:t> : </a:t>
            </a:r>
            <a:r>
              <a:rPr lang="ru-RU" dirty="0" err="1" smtClean="0"/>
              <a:t>веб-сайт</a:t>
            </a:r>
            <a:r>
              <a:rPr lang="ru-RU" dirty="0" smtClean="0"/>
              <a:t>. </a:t>
            </a:r>
            <a:r>
              <a:rPr lang="en-US" dirty="0" smtClean="0"/>
              <a:t>URL</a:t>
            </a:r>
            <a:r>
              <a:rPr lang="ru-RU" dirty="0" smtClean="0"/>
              <a:t>: </a:t>
            </a:r>
            <a:r>
              <a:rPr lang="en-US" dirty="0" smtClean="0"/>
              <a:t>https://zakon.rada.gov.ua/laws/show/2849-20#Text</a:t>
            </a:r>
            <a:endParaRPr lang="ru-RU" dirty="0" smtClean="0"/>
          </a:p>
          <a:p>
            <a:pPr fontAlgn="base"/>
            <a:r>
              <a:rPr lang="uk-UA" dirty="0" smtClean="0"/>
              <a:t>4. </a:t>
            </a:r>
            <a:r>
              <a:rPr lang="ru-RU" dirty="0" smtClean="0">
                <a:hlinkClick r:id="rId4"/>
              </a:rPr>
              <a:t>Права </a:t>
            </a:r>
            <a:r>
              <a:rPr lang="ru-RU" dirty="0" err="1" smtClean="0">
                <a:hlinkClick r:id="rId4"/>
              </a:rPr>
              <a:t>людини</a:t>
            </a:r>
            <a:r>
              <a:rPr lang="ru-RU" dirty="0" smtClean="0">
                <a:hlinkClick r:id="rId4"/>
              </a:rPr>
              <a:t> та </a:t>
            </a:r>
            <a:r>
              <a:rPr lang="ru-RU" dirty="0" err="1" smtClean="0">
                <a:hlinkClick r:id="rId4"/>
              </a:rPr>
              <a:t>медіадіяльність</a:t>
            </a:r>
            <a:r>
              <a:rPr lang="ru-RU" dirty="0" smtClean="0">
                <a:hlinkClick r:id="rId4"/>
              </a:rPr>
              <a:t> в </a:t>
            </a:r>
            <a:r>
              <a:rPr lang="ru-RU" dirty="0" err="1" smtClean="0">
                <a:hlinkClick r:id="rId4"/>
              </a:rPr>
              <a:t>Україні</a:t>
            </a:r>
            <a:r>
              <a:rPr lang="ru-RU" dirty="0" smtClean="0"/>
              <a:t> : </a:t>
            </a:r>
            <a:r>
              <a:rPr lang="ru-RU" dirty="0" err="1" smtClean="0"/>
              <a:t>Ресурсний</a:t>
            </a:r>
            <a:r>
              <a:rPr lang="ru-RU" dirty="0" smtClean="0"/>
              <a:t> </a:t>
            </a:r>
            <a:r>
              <a:rPr lang="ru-RU" dirty="0" err="1" smtClean="0"/>
              <a:t>хаб</a:t>
            </a:r>
            <a:r>
              <a:rPr lang="ru-RU" dirty="0" smtClean="0"/>
              <a:t> НН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журналістики</a:t>
            </a:r>
            <a:r>
              <a:rPr lang="ru-RU" dirty="0" smtClean="0"/>
              <a:t> КНУ </a:t>
            </a:r>
            <a:r>
              <a:rPr lang="ru-RU" dirty="0" err="1" smtClean="0"/>
              <a:t>імені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 для </a:t>
            </a:r>
            <a:r>
              <a:rPr lang="ru-RU" dirty="0" err="1" smtClean="0"/>
              <a:t>студентів</a:t>
            </a:r>
            <a:r>
              <a:rPr lang="ru-RU" dirty="0" smtClean="0"/>
              <a:t>, студенток та </a:t>
            </a:r>
            <a:r>
              <a:rPr lang="ru-RU" dirty="0" err="1" smtClean="0"/>
              <a:t>викладачів</a:t>
            </a:r>
            <a:r>
              <a:rPr lang="ru-RU" dirty="0" smtClean="0"/>
              <a:t>, </a:t>
            </a:r>
            <a:r>
              <a:rPr lang="ru-RU" dirty="0" err="1" smtClean="0"/>
              <a:t>викладачок</a:t>
            </a:r>
            <a:r>
              <a:rPr lang="ru-RU" dirty="0" smtClean="0"/>
              <a:t> </a:t>
            </a:r>
            <a:r>
              <a:rPr lang="ru-RU" dirty="0" err="1" smtClean="0"/>
              <a:t>медіадіяльності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en-US" dirty="0" smtClean="0"/>
              <a:t>URL</a:t>
            </a:r>
            <a:r>
              <a:rPr lang="ru-RU" dirty="0" smtClean="0"/>
              <a:t>: </a:t>
            </a:r>
            <a:r>
              <a:rPr lang="en-US" dirty="0" smtClean="0">
                <a:hlinkClick r:id="rId5"/>
              </a:rPr>
              <a:t>http://labs.journ.univ.kiev.ua/hrj/%D0%BD%D0%B0%D0%B2%D1%87%D0%B0%D0%BB%D1%8C%D0%BD%D1%96-%D0%BC%D0%B0%D1%82%D0%B5%D1%80%D1%96%D0%B0%D0%BB%D0%B8-%D0%B4%D0%BB%D1%8F-%D1%81%D1%82%D1%83%D0%B4%D0%B5%D0%BD%D1%82%D1%96%D0%B2-%D1%82%D0%B0</a:t>
            </a:r>
            <a:endParaRPr lang="uk-UA" dirty="0" smtClean="0"/>
          </a:p>
          <a:p>
            <a:r>
              <a:rPr lang="uk-UA" dirty="0" smtClean="0"/>
              <a:t>5.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набув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закон про </a:t>
            </a:r>
            <a:r>
              <a:rPr lang="ru-RU" dirty="0" err="1" smtClean="0"/>
              <a:t>медіа</a:t>
            </a:r>
            <a:r>
              <a:rPr lang="ru-RU" dirty="0" smtClean="0"/>
              <a:t>. </a:t>
            </a:r>
            <a:r>
              <a:rPr lang="ru-RU" i="1" dirty="0" err="1" smtClean="0"/>
              <a:t>Інститут</a:t>
            </a:r>
            <a:r>
              <a:rPr lang="ru-RU" i="1" dirty="0" smtClean="0"/>
              <a:t> </a:t>
            </a:r>
            <a:r>
              <a:rPr lang="ru-RU" i="1" dirty="0" err="1" smtClean="0"/>
              <a:t>масової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інформації</a:t>
            </a:r>
            <a:r>
              <a:rPr lang="ru-RU" i="1" dirty="0" smtClean="0"/>
              <a:t>. </a:t>
            </a:r>
            <a:r>
              <a:rPr lang="ru-RU" dirty="0" smtClean="0"/>
              <a:t>31.03.2023. </a:t>
            </a:r>
            <a:r>
              <a:rPr lang="en-US" dirty="0" smtClean="0"/>
              <a:t>URL</a:t>
            </a:r>
            <a:r>
              <a:rPr lang="ru-RU" dirty="0" smtClean="0"/>
              <a:t>:</a:t>
            </a:r>
            <a:endParaRPr lang="ru-RU" cap="all" dirty="0" smtClean="0"/>
          </a:p>
          <a:p>
            <a:r>
              <a:rPr lang="en-US" dirty="0" smtClean="0">
                <a:hlinkClick r:id="rId6"/>
              </a:rPr>
              <a:t>https://imi.org.ua/news/sogodni-nabuv-chynnosti-zakon-pro-media-i51823</a:t>
            </a:r>
            <a:endParaRPr lang="uk-UA" dirty="0" smtClean="0"/>
          </a:p>
          <a:p>
            <a:r>
              <a:rPr lang="uk-UA" dirty="0" smtClean="0"/>
              <a:t>6. </a:t>
            </a:r>
            <a:r>
              <a:rPr lang="ru-RU" dirty="0" err="1" smtClean="0"/>
              <a:t>Імплементація</a:t>
            </a:r>
            <a:r>
              <a:rPr lang="ru-RU" dirty="0" smtClean="0"/>
              <a:t> нового закону </a:t>
            </a:r>
            <a:r>
              <a:rPr lang="ru-RU" dirty="0" smtClean="0"/>
              <a:t>“</a:t>
            </a:r>
            <a:r>
              <a:rPr lang="uk-UA" dirty="0" smtClean="0"/>
              <a:t>П</a:t>
            </a:r>
            <a:r>
              <a:rPr lang="ru-RU" dirty="0" err="1" smtClean="0"/>
              <a:t>ро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":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відбуватиметься</a:t>
            </a:r>
            <a:r>
              <a:rPr lang="ru-RU" dirty="0" smtClean="0"/>
              <a:t>. </a:t>
            </a:r>
            <a:r>
              <a:rPr lang="ru-RU" i="1" dirty="0" err="1" smtClean="0"/>
              <a:t>Інститут</a:t>
            </a:r>
            <a:r>
              <a:rPr lang="ru-RU" i="1" dirty="0" smtClean="0"/>
              <a:t> </a:t>
            </a:r>
            <a:r>
              <a:rPr lang="ru-RU" i="1" dirty="0" err="1" smtClean="0"/>
              <a:t>масової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інформації</a:t>
            </a:r>
            <a:r>
              <a:rPr lang="ru-RU" i="1" dirty="0" smtClean="0"/>
              <a:t>. 16</a:t>
            </a:r>
            <a:r>
              <a:rPr lang="ru-RU" dirty="0" smtClean="0"/>
              <a:t>.03.2023. </a:t>
            </a:r>
            <a:r>
              <a:rPr lang="en-US" dirty="0" smtClean="0"/>
              <a:t>URL</a:t>
            </a:r>
            <a:r>
              <a:rPr lang="ru-RU" dirty="0" smtClean="0"/>
              <a:t>:</a:t>
            </a:r>
            <a:r>
              <a:rPr lang="ru-RU" b="1" cap="all" dirty="0" smtClean="0"/>
              <a:t> </a:t>
            </a:r>
            <a:r>
              <a:rPr lang="en-US" dirty="0" smtClean="0">
                <a:hlinkClick r:id="rId7"/>
              </a:rPr>
              <a:t>https://imi.org.ua/monitorings/implementatsiya-novogo-zakonu-pro-media-yak-tse-bude-vidbuvatys-i51469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/>
          </a:bodyPr>
          <a:lstStyle/>
          <a:p>
            <a:r>
              <a:rPr lang="ru-RU" b="0" dirty="0" smtClean="0"/>
              <a:t>Закон </a:t>
            </a:r>
            <a:r>
              <a:rPr lang="ru-RU" b="0" dirty="0" err="1" smtClean="0"/>
              <a:t>України</a:t>
            </a:r>
            <a:r>
              <a:rPr lang="ru-RU" b="0" dirty="0" smtClean="0"/>
              <a:t> «Про </a:t>
            </a:r>
            <a:r>
              <a:rPr lang="ru-RU" b="0" dirty="0" err="1" smtClean="0"/>
              <a:t>медіа</a:t>
            </a:r>
            <a:r>
              <a:rPr lang="ru-RU" b="0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14340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Закон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«Про </a:t>
            </a:r>
            <a:r>
              <a:rPr lang="ru-RU" b="1" dirty="0" err="1" smtClean="0"/>
              <a:t>медіа</a:t>
            </a:r>
            <a:r>
              <a:rPr lang="ru-RU" b="1" dirty="0" smtClean="0"/>
              <a:t>»</a:t>
            </a:r>
            <a:r>
              <a:rPr lang="ru-RU" dirty="0" smtClean="0"/>
              <a:t> — Закон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 </a:t>
            </a:r>
            <a:r>
              <a:rPr lang="ru-RU" dirty="0" err="1" smtClean="0"/>
              <a:t>медіа</a:t>
            </a:r>
            <a:r>
              <a:rPr lang="ru-RU" dirty="0" smtClean="0"/>
              <a:t>. Закон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 засади </a:t>
            </a:r>
            <a:r>
              <a:rPr lang="ru-RU" dirty="0" err="1" smtClean="0"/>
              <a:t>діяльності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засади державного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регулювання</a:t>
            </a:r>
            <a:r>
              <a:rPr lang="ru-RU" dirty="0" smtClean="0"/>
              <a:t> та </a:t>
            </a:r>
            <a:r>
              <a:rPr lang="ru-RU" dirty="0" err="1" smtClean="0"/>
              <a:t>нагляду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Закон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  «</a:t>
            </a:r>
            <a:r>
              <a:rPr lang="ru-RU" dirty="0" err="1" smtClean="0"/>
              <a:t>євроінтеграційних</a:t>
            </a:r>
            <a:r>
              <a:rPr lang="ru-RU" dirty="0" smtClean="0"/>
              <a:t>» </a:t>
            </a:r>
            <a:r>
              <a:rPr lang="ru-RU" dirty="0" err="1" smtClean="0"/>
              <a:t>законопроєктів</a:t>
            </a:r>
            <a:r>
              <a:rPr lang="ru-RU" dirty="0" smtClean="0"/>
              <a:t>,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виконанню</a:t>
            </a:r>
            <a:r>
              <a:rPr lang="ru-RU" dirty="0" smtClean="0"/>
              <a:t> </a:t>
            </a:r>
            <a:r>
              <a:rPr lang="ru-RU" dirty="0" err="1" smtClean="0"/>
              <a:t>рекомендацій</a:t>
            </a:r>
            <a:r>
              <a:rPr lang="ru-RU" dirty="0" smtClean="0"/>
              <a:t> </a:t>
            </a:r>
            <a:r>
              <a:rPr lang="ru-RU" dirty="0" err="1" smtClean="0"/>
              <a:t>Єврокомісії</a:t>
            </a:r>
            <a:r>
              <a:rPr lang="ru-RU" dirty="0" smtClean="0"/>
              <a:t> 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подальшої</a:t>
            </a:r>
            <a:r>
              <a:rPr lang="ru-RU" dirty="0" smtClean="0"/>
              <a:t> </a:t>
            </a:r>
            <a:r>
              <a:rPr lang="ru-RU" dirty="0" err="1" smtClean="0"/>
              <a:t>перспективи</a:t>
            </a:r>
            <a:r>
              <a:rPr lang="ru-RU" dirty="0" smtClean="0"/>
              <a:t> членства </a:t>
            </a:r>
            <a:r>
              <a:rPr lang="ru-RU" dirty="0" err="1" smtClean="0"/>
              <a:t>України</a:t>
            </a:r>
            <a:r>
              <a:rPr lang="ru-RU" dirty="0" smtClean="0"/>
              <a:t> в </a:t>
            </a:r>
            <a:r>
              <a:rPr lang="ru-RU" dirty="0" err="1" smtClean="0"/>
              <a:t>Європейському</a:t>
            </a:r>
            <a:r>
              <a:rPr lang="ru-RU" dirty="0" smtClean="0"/>
              <a:t> </a:t>
            </a:r>
            <a:r>
              <a:rPr lang="ru-RU" dirty="0" err="1" smtClean="0"/>
              <a:t>Союзі</a:t>
            </a:r>
            <a:r>
              <a:rPr lang="en-US" dirty="0" smtClean="0"/>
              <a:t> [</a:t>
            </a:r>
            <a:r>
              <a:rPr lang="uk-UA" dirty="0" smtClean="0"/>
              <a:t>2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/>
          <a:p>
            <a:r>
              <a:rPr lang="ru-RU" dirty="0" err="1" smtClean="0"/>
              <a:t>Набуття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428868"/>
            <a:ext cx="8183880" cy="2289436"/>
          </a:xfrm>
        </p:spPr>
        <p:txBody>
          <a:bodyPr/>
          <a:lstStyle/>
          <a:p>
            <a:r>
              <a:rPr lang="ru-RU" dirty="0" smtClean="0"/>
              <a:t>31 </a:t>
            </a:r>
            <a:r>
              <a:rPr lang="ru-RU" dirty="0" err="1" smtClean="0"/>
              <a:t>березня</a:t>
            </a:r>
            <a:r>
              <a:rPr lang="ru-RU" dirty="0" smtClean="0"/>
              <a:t> 2023 року </a:t>
            </a:r>
            <a:r>
              <a:rPr lang="ru-RU" dirty="0" err="1" smtClean="0"/>
              <a:t>набув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Закон </a:t>
            </a:r>
            <a:r>
              <a:rPr lang="ru-RU" dirty="0" err="1" smtClean="0"/>
              <a:t>України</a:t>
            </a:r>
            <a:r>
              <a:rPr lang="ru-RU" dirty="0" smtClean="0"/>
              <a:t> “Про </a:t>
            </a:r>
            <a:r>
              <a:rPr lang="ru-RU" dirty="0" err="1" smtClean="0"/>
              <a:t>медіа</a:t>
            </a:r>
            <a:r>
              <a:rPr lang="ru-RU" dirty="0" smtClean="0"/>
              <a:t>”,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Верховна</a:t>
            </a:r>
            <a:r>
              <a:rPr lang="ru-RU" dirty="0" smtClean="0"/>
              <a:t> Рада </a:t>
            </a:r>
            <a:r>
              <a:rPr lang="ru-RU" dirty="0" err="1" smtClean="0"/>
              <a:t>ухвалила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13 </a:t>
            </a:r>
            <a:r>
              <a:rPr lang="ru-RU" dirty="0" err="1" smtClean="0"/>
              <a:t>грудня</a:t>
            </a:r>
            <a:r>
              <a:rPr lang="ru-RU" dirty="0" smtClean="0"/>
              <a:t> 2022 року.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338770" cy="46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419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Цей Закон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права на свободу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, права на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різнобічної</a:t>
            </a:r>
            <a:r>
              <a:rPr lang="ru-RU" dirty="0" smtClean="0"/>
              <a:t>, </a:t>
            </a:r>
            <a:r>
              <a:rPr lang="ru-RU" dirty="0" err="1" smtClean="0"/>
              <a:t>достовірної</a:t>
            </a:r>
            <a:r>
              <a:rPr lang="ru-RU" dirty="0" smtClean="0"/>
              <a:t> та </a:t>
            </a:r>
            <a:r>
              <a:rPr lang="ru-RU" dirty="0" err="1" smtClean="0"/>
              <a:t>оперативної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на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плюралізму</a:t>
            </a:r>
            <a:r>
              <a:rPr lang="ru-RU" dirty="0" smtClean="0"/>
              <a:t> думок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на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та прав </a:t>
            </a:r>
            <a:r>
              <a:rPr lang="ru-RU" dirty="0" err="1" smtClean="0"/>
              <a:t>користувачів</a:t>
            </a:r>
            <a:r>
              <a:rPr lang="ru-RU" dirty="0" smtClean="0"/>
              <a:t> </a:t>
            </a:r>
            <a:r>
              <a:rPr lang="ru-RU" dirty="0" err="1" smtClean="0"/>
              <a:t>медіа-сервісів</a:t>
            </a:r>
            <a:r>
              <a:rPr lang="ru-RU" dirty="0" smtClean="0"/>
              <a:t>,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принципів</a:t>
            </a:r>
            <a:r>
              <a:rPr lang="ru-RU" dirty="0" smtClean="0"/>
              <a:t> </a:t>
            </a:r>
            <a:r>
              <a:rPr lang="ru-RU" dirty="0" err="1" smtClean="0"/>
              <a:t>прозорості</a:t>
            </a:r>
            <a:r>
              <a:rPr lang="ru-RU" dirty="0" smtClean="0"/>
              <a:t>, </a:t>
            </a:r>
            <a:r>
              <a:rPr lang="ru-RU" dirty="0" err="1" smtClean="0"/>
              <a:t>справедливості</a:t>
            </a:r>
            <a:r>
              <a:rPr lang="ru-RU" dirty="0" smtClean="0"/>
              <a:t> та </a:t>
            </a:r>
            <a:r>
              <a:rPr lang="ru-RU" dirty="0" err="1" smtClean="0"/>
              <a:t>неупередженості</a:t>
            </a:r>
            <a:r>
              <a:rPr lang="ru-RU" dirty="0" smtClean="0"/>
              <a:t>, </a:t>
            </a:r>
            <a:r>
              <a:rPr lang="ru-RU" dirty="0" err="1" smtClean="0"/>
              <a:t>стимулювання</a:t>
            </a:r>
            <a:r>
              <a:rPr lang="ru-RU" dirty="0" smtClean="0"/>
              <a:t> конкурентного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рівноправності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та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правовий</a:t>
            </a:r>
            <a:r>
              <a:rPr lang="ru-RU" dirty="0" smtClean="0"/>
              <a:t> статус, порядок </a:t>
            </a:r>
            <a:r>
              <a:rPr lang="ru-RU" dirty="0" err="1" smtClean="0"/>
              <a:t>формування</a:t>
            </a:r>
            <a:r>
              <a:rPr lang="ru-RU" dirty="0" smtClean="0"/>
              <a:t>, </a:t>
            </a:r>
            <a:r>
              <a:rPr lang="ru-RU" dirty="0" err="1" smtClean="0"/>
              <a:t>діяльності</a:t>
            </a:r>
            <a:r>
              <a:rPr lang="ru-RU" dirty="0" smtClean="0"/>
              <a:t> та </a:t>
            </a:r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телебачення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радіомовлення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- </a:t>
            </a:r>
            <a:r>
              <a:rPr lang="ru-RU" dirty="0" err="1" smtClean="0"/>
              <a:t>Національна</a:t>
            </a:r>
            <a:r>
              <a:rPr lang="ru-RU" dirty="0" smtClean="0"/>
              <a:t> рада) </a:t>
            </a:r>
            <a:r>
              <a:rPr lang="en-US" dirty="0" smtClean="0"/>
              <a:t>[</a:t>
            </a:r>
            <a:r>
              <a:rPr lang="ru-RU" dirty="0" smtClean="0"/>
              <a:t>3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Закон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u="sng" dirty="0" err="1" smtClean="0"/>
              <a:t>з</a:t>
            </a:r>
            <a:r>
              <a:rPr lang="ru-RU" u="sng" dirty="0" smtClean="0"/>
              <a:t> 126 статей </a:t>
            </a:r>
            <a:r>
              <a:rPr lang="ru-RU" dirty="0" smtClean="0"/>
              <a:t>у десяти </a:t>
            </a:r>
            <a:r>
              <a:rPr lang="ru-RU" dirty="0" err="1" smtClean="0"/>
              <a:t>розділах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I.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endParaRPr lang="ru-RU" dirty="0" smtClean="0"/>
          </a:p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II. </a:t>
            </a:r>
            <a:r>
              <a:rPr lang="ru-RU" dirty="0" err="1" smtClean="0"/>
              <a:t>Суб'єкти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endParaRPr lang="ru-RU" dirty="0" smtClean="0"/>
          </a:p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III. </a:t>
            </a:r>
            <a:r>
              <a:rPr lang="ru-RU" dirty="0" err="1" smtClean="0"/>
              <a:t>Публічні</a:t>
            </a:r>
            <a:r>
              <a:rPr lang="ru-RU" dirty="0" smtClean="0"/>
              <a:t> </a:t>
            </a:r>
            <a:r>
              <a:rPr lang="ru-RU" dirty="0" err="1" smtClean="0"/>
              <a:t>аудіовізуальні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endParaRPr lang="ru-RU" dirty="0" smtClean="0"/>
          </a:p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IV.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та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медіа-сервісів</a:t>
            </a:r>
            <a:endParaRPr lang="ru-RU" dirty="0" smtClean="0"/>
          </a:p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V. </a:t>
            </a:r>
            <a:r>
              <a:rPr lang="ru-RU" dirty="0" err="1" smtClean="0"/>
              <a:t>Ліцензування</a:t>
            </a:r>
            <a:r>
              <a:rPr lang="ru-RU" dirty="0" smtClean="0"/>
              <a:t> та </a:t>
            </a:r>
            <a:r>
              <a:rPr lang="ru-RU" dirty="0" err="1" smtClean="0"/>
              <a:t>реєстрація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endParaRPr lang="ru-RU" dirty="0" smtClean="0"/>
          </a:p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VI. </a:t>
            </a:r>
            <a:r>
              <a:rPr lang="uk-UA" dirty="0" smtClean="0"/>
              <a:t>Національна рада України з питань телебачення і радіомовлення</a:t>
            </a:r>
            <a:r>
              <a:rPr lang="ru-RU" dirty="0" smtClean="0"/>
              <a:t> 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повноваження</a:t>
            </a:r>
            <a:endParaRPr lang="ru-RU" dirty="0" smtClean="0"/>
          </a:p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VII. 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endParaRPr lang="ru-RU" dirty="0" smtClean="0"/>
          </a:p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VIII.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endParaRPr lang="ru-RU" dirty="0" smtClean="0"/>
          </a:p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IX. </a:t>
            </a:r>
            <a:r>
              <a:rPr lang="ru-RU" dirty="0" err="1" smtClean="0"/>
              <a:t>Особливості</a:t>
            </a:r>
            <a:r>
              <a:rPr lang="ru-RU" dirty="0" smtClean="0"/>
              <a:t> правового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збройної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endParaRPr lang="ru-RU" dirty="0" smtClean="0"/>
          </a:p>
          <a:p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en-US" dirty="0" smtClean="0"/>
              <a:t>X. </a:t>
            </a:r>
            <a:r>
              <a:rPr lang="ru-RU" dirty="0" err="1" smtClean="0"/>
              <a:t>Прикінцеві</a:t>
            </a:r>
            <a:r>
              <a:rPr lang="ru-RU" dirty="0" smtClean="0"/>
              <a:t> та </a:t>
            </a:r>
            <a:r>
              <a:rPr lang="ru-RU" dirty="0" err="1" smtClean="0"/>
              <a:t>перехідні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Закон вносить </a:t>
            </a:r>
            <a:r>
              <a:rPr lang="ru-RU" dirty="0" err="1" smtClean="0"/>
              <a:t>зміни</a:t>
            </a:r>
            <a:r>
              <a:rPr lang="ru-RU" dirty="0" smtClean="0"/>
              <a:t> до 78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, </a:t>
            </a:r>
            <a:r>
              <a:rPr lang="ru-RU" dirty="0" err="1" smtClean="0"/>
              <a:t>визнає</a:t>
            </a:r>
            <a:r>
              <a:rPr lang="ru-RU" dirty="0" smtClean="0"/>
              <a:t> </a:t>
            </a:r>
            <a:r>
              <a:rPr lang="ru-RU" dirty="0" err="1" smtClean="0"/>
              <a:t>нечинним</a:t>
            </a:r>
            <a:r>
              <a:rPr lang="ru-RU" dirty="0" smtClean="0"/>
              <a:t> 6 </a:t>
            </a:r>
            <a:r>
              <a:rPr lang="ru-RU" dirty="0" err="1" smtClean="0"/>
              <a:t>законів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3 постанови.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419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Документ </a:t>
            </a:r>
            <a:r>
              <a:rPr lang="ru-RU" dirty="0" err="1" smtClean="0"/>
              <a:t>замінює</a:t>
            </a:r>
            <a:r>
              <a:rPr lang="ru-RU" dirty="0" smtClean="0"/>
              <a:t> собою </a:t>
            </a:r>
            <a:r>
              <a:rPr lang="ru-RU" dirty="0" err="1" smtClean="0"/>
              <a:t>закони</a:t>
            </a:r>
            <a:r>
              <a:rPr lang="ru-RU" dirty="0" smtClean="0"/>
              <a:t> «Про </a:t>
            </a:r>
            <a:r>
              <a:rPr lang="ru-RU" dirty="0" err="1" smtClean="0"/>
              <a:t>телебачення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радіомовлення</a:t>
            </a:r>
            <a:r>
              <a:rPr lang="ru-RU" dirty="0" smtClean="0"/>
              <a:t>», «Про </a:t>
            </a:r>
            <a:r>
              <a:rPr lang="ru-RU" dirty="0" err="1" smtClean="0"/>
              <a:t>друковані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», «Про </a:t>
            </a:r>
            <a:r>
              <a:rPr lang="ru-RU" dirty="0" err="1" smtClean="0"/>
              <a:t>інформаційні</a:t>
            </a:r>
            <a:r>
              <a:rPr lang="ru-RU" dirty="0" smtClean="0"/>
              <a:t> агентства» та </a:t>
            </a:r>
            <a:r>
              <a:rPr lang="ru-RU" dirty="0" err="1" smtClean="0"/>
              <a:t>ін</a:t>
            </a:r>
            <a:r>
              <a:rPr lang="ru-RU" dirty="0" smtClean="0"/>
              <a:t>.,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розширюючи</a:t>
            </a:r>
            <a:r>
              <a:rPr lang="ru-RU" dirty="0" smtClean="0"/>
              <a:t> </a:t>
            </a:r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телебачення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радіомовлення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Нацрада</a:t>
            </a:r>
            <a:r>
              <a:rPr lang="ru-RU" dirty="0" smtClean="0"/>
              <a:t> </a:t>
            </a:r>
            <a:r>
              <a:rPr lang="ru-RU" dirty="0" err="1" smtClean="0"/>
              <a:t>отримала</a:t>
            </a:r>
            <a:r>
              <a:rPr lang="ru-RU" dirty="0" smtClean="0"/>
              <a:t> право </a:t>
            </a:r>
            <a:r>
              <a:rPr lang="ru-RU" dirty="0" err="1" smtClean="0"/>
              <a:t>скасовувати</a:t>
            </a:r>
            <a:r>
              <a:rPr lang="ru-RU" dirty="0" smtClean="0"/>
              <a:t> </a:t>
            </a:r>
            <a:r>
              <a:rPr lang="ru-RU" dirty="0" err="1" smtClean="0"/>
              <a:t>реєстрацію</a:t>
            </a:r>
            <a:r>
              <a:rPr lang="ru-RU" dirty="0" smtClean="0"/>
              <a:t> та </a:t>
            </a:r>
            <a:r>
              <a:rPr lang="ru-RU" dirty="0" err="1" smtClean="0"/>
              <a:t>припиняти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 за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(</a:t>
            </a:r>
            <a:r>
              <a:rPr lang="ru-RU" dirty="0" err="1" smtClean="0"/>
              <a:t>здебільшого</a:t>
            </a:r>
            <a:r>
              <a:rPr lang="ru-RU" dirty="0" smtClean="0"/>
              <a:t> в судовому порядку): </a:t>
            </a:r>
            <a:r>
              <a:rPr lang="ru-RU" dirty="0" err="1" smtClean="0"/>
              <a:t>наприклад</a:t>
            </a:r>
            <a:r>
              <a:rPr lang="ru-RU" dirty="0" smtClean="0"/>
              <a:t>, за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недостовірної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власників</a:t>
            </a:r>
            <a:r>
              <a:rPr lang="ru-RU" dirty="0" smtClean="0"/>
              <a:t> та </a:t>
            </a:r>
            <a:r>
              <a:rPr lang="ru-RU" dirty="0" err="1" smtClean="0"/>
              <a:t>кінцевих</a:t>
            </a:r>
            <a:r>
              <a:rPr lang="ru-RU" dirty="0" smtClean="0"/>
              <a:t> </a:t>
            </a:r>
            <a:r>
              <a:rPr lang="ru-RU" dirty="0" err="1" smtClean="0"/>
              <a:t>бенефіціарів</a:t>
            </a:r>
            <a:r>
              <a:rPr lang="ru-RU" dirty="0" smtClean="0"/>
              <a:t>, </a:t>
            </a:r>
            <a:r>
              <a:rPr lang="ru-RU" dirty="0" err="1" smtClean="0"/>
              <a:t>поширення</a:t>
            </a:r>
            <a:r>
              <a:rPr lang="ru-RU" dirty="0" smtClean="0"/>
              <a:t> </a:t>
            </a:r>
            <a:r>
              <a:rPr lang="ru-RU" dirty="0" err="1" smtClean="0"/>
              <a:t>дискримінаційних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, пропаганду </a:t>
            </a:r>
            <a:r>
              <a:rPr lang="ru-RU" dirty="0" err="1" smtClean="0"/>
              <a:t>наркотиків</a:t>
            </a:r>
            <a:r>
              <a:rPr lang="ru-RU" dirty="0" smtClean="0"/>
              <a:t>, </a:t>
            </a:r>
            <a:r>
              <a:rPr lang="ru-RU" dirty="0" err="1" smtClean="0"/>
              <a:t>позитивне</a:t>
            </a:r>
            <a:r>
              <a:rPr lang="ru-RU" dirty="0" smtClean="0"/>
              <a:t> </a:t>
            </a:r>
            <a:r>
              <a:rPr lang="ru-RU" dirty="0" err="1" smtClean="0"/>
              <a:t>висвітлення</a:t>
            </a:r>
            <a:r>
              <a:rPr lang="ru-RU" dirty="0" smtClean="0"/>
              <a:t> </a:t>
            </a:r>
            <a:r>
              <a:rPr lang="ru-RU" dirty="0" err="1" smtClean="0"/>
              <a:t>агресії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 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країни-агресора</a:t>
            </a:r>
            <a:r>
              <a:rPr lang="ru-RU" dirty="0" smtClean="0"/>
              <a:t>, </a:t>
            </a:r>
            <a:r>
              <a:rPr lang="ru-RU" dirty="0" err="1" smtClean="0"/>
              <a:t>демонстрацію</a:t>
            </a:r>
            <a:r>
              <a:rPr lang="ru-RU" dirty="0" smtClean="0"/>
              <a:t> </a:t>
            </a:r>
            <a:r>
              <a:rPr lang="ru-RU" dirty="0" err="1" smtClean="0"/>
              <a:t>нацистської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комуністичної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 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заборонених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фільмів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Зареєстровані</a:t>
            </a:r>
            <a:r>
              <a:rPr lang="ru-RU" dirty="0" smtClean="0"/>
              <a:t> </a:t>
            </a:r>
            <a:r>
              <a:rPr lang="ru-RU" dirty="0" err="1" smtClean="0"/>
              <a:t>інтернет-видання</a:t>
            </a:r>
            <a:r>
              <a:rPr lang="ru-RU" dirty="0" smtClean="0"/>
              <a:t> </a:t>
            </a:r>
            <a:r>
              <a:rPr lang="ru-RU" dirty="0" err="1" smtClean="0"/>
              <a:t>Нацрада</a:t>
            </a:r>
            <a:r>
              <a:rPr lang="ru-RU" dirty="0" smtClean="0"/>
              <a:t>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заблокувати</a:t>
            </a:r>
            <a:r>
              <a:rPr lang="ru-RU" dirty="0" smtClean="0"/>
              <a:t>, </a:t>
            </a:r>
            <a:r>
              <a:rPr lang="ru-RU" dirty="0" err="1" smtClean="0"/>
              <a:t>звернувшись</a:t>
            </a:r>
            <a:r>
              <a:rPr lang="ru-RU" dirty="0" smtClean="0"/>
              <a:t> до суду </a:t>
            </a:r>
            <a:r>
              <a:rPr lang="ru-RU" dirty="0" err="1" smtClean="0"/>
              <a:t>після</a:t>
            </a:r>
            <a:r>
              <a:rPr lang="ru-RU" dirty="0" smtClean="0"/>
              <a:t> четвертого грубого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місяця</a:t>
            </a:r>
            <a:r>
              <a:rPr lang="ru-RU" dirty="0" smtClean="0"/>
              <a:t>, а </a:t>
            </a:r>
            <a:r>
              <a:rPr lang="ru-RU" dirty="0" err="1" smtClean="0"/>
              <a:t>незареєстровані</a:t>
            </a:r>
            <a:r>
              <a:rPr lang="ru-RU" dirty="0" smtClean="0"/>
              <a:t> — </a:t>
            </a:r>
            <a:r>
              <a:rPr lang="ru-RU" dirty="0" err="1" smtClean="0"/>
              <a:t>самостійно</a:t>
            </a:r>
            <a:r>
              <a:rPr lang="ru-RU" dirty="0" smtClean="0"/>
              <a:t> без </a:t>
            </a:r>
            <a:r>
              <a:rPr lang="ru-RU" dirty="0" err="1" smtClean="0"/>
              <a:t>рішення</a:t>
            </a:r>
            <a:r>
              <a:rPr lang="ru-RU" dirty="0" smtClean="0"/>
              <a:t> суду,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п'ятого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14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uk-UA" dirty="0" smtClean="0"/>
              <a:t>2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1003</TotalTime>
  <Words>1180</Words>
  <Application>Microsoft Office PowerPoint</Application>
  <PresentationFormat>Экран (4:3)</PresentationFormat>
  <Paragraphs>82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Аспект</vt:lpstr>
      <vt:lpstr>Медіарегулювання. Закон України «Про медіа» </vt:lpstr>
      <vt:lpstr>Слайд 2</vt:lpstr>
      <vt:lpstr>Основні принципи</vt:lpstr>
      <vt:lpstr>Закон України «Про медіа»</vt:lpstr>
      <vt:lpstr>Набуття чинності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ІМПЛЕМЕНТАЦІЯ НОВОГО ЗАКОНУ "ПРО МЕДІА": ЯК ЦЕ ВІДБУВАТИМЕТЬСЯ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Втрата чинності</vt:lpstr>
      <vt:lpstr>Джерела: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Медіарегулювання</dc:title>
  <dc:creator>Пользователь</dc:creator>
  <cp:lastModifiedBy>Пользователь</cp:lastModifiedBy>
  <cp:revision>64</cp:revision>
  <dcterms:created xsi:type="dcterms:W3CDTF">2025-03-12T02:41:08Z</dcterms:created>
  <dcterms:modified xsi:type="dcterms:W3CDTF">2025-03-19T21:01:36Z</dcterms:modified>
</cp:coreProperties>
</file>