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70" r:id="rId2"/>
    <p:sldId id="372" r:id="rId3"/>
    <p:sldId id="373" r:id="rId4"/>
    <p:sldId id="374" r:id="rId5"/>
    <p:sldId id="375" r:id="rId6"/>
    <p:sldId id="376" r:id="rId7"/>
    <p:sldId id="377" r:id="rId8"/>
    <p:sldId id="393" r:id="rId9"/>
    <p:sldId id="378" r:id="rId10"/>
    <p:sldId id="379" r:id="rId11"/>
    <p:sldId id="380" r:id="rId12"/>
    <p:sldId id="381" r:id="rId13"/>
    <p:sldId id="382" r:id="rId14"/>
    <p:sldId id="383" r:id="rId15"/>
    <p:sldId id="384" r:id="rId16"/>
    <p:sldId id="385" r:id="rId17"/>
    <p:sldId id="386" r:id="rId18"/>
    <p:sldId id="388" r:id="rId19"/>
    <p:sldId id="394" r:id="rId20"/>
    <p:sldId id="395" r:id="rId21"/>
    <p:sldId id="396" r:id="rId22"/>
    <p:sldId id="397" r:id="rId23"/>
    <p:sldId id="398" r:id="rId24"/>
    <p:sldId id="399" r:id="rId25"/>
    <p:sldId id="400" r:id="rId26"/>
    <p:sldId id="401" r:id="rId27"/>
    <p:sldId id="402" r:id="rId28"/>
    <p:sldId id="403" r:id="rId29"/>
    <p:sldId id="404" r:id="rId30"/>
    <p:sldId id="389" r:id="rId31"/>
    <p:sldId id="390" r:id="rId32"/>
    <p:sldId id="391" r:id="rId33"/>
    <p:sldId id="392" r:id="rId34"/>
    <p:sldId id="405" r:id="rId35"/>
    <p:sldId id="406" r:id="rId36"/>
    <p:sldId id="407" r:id="rId37"/>
    <p:sldId id="408" r:id="rId38"/>
    <p:sldId id="409" r:id="rId39"/>
    <p:sldId id="410" r:id="rId40"/>
    <p:sldId id="411" r:id="rId41"/>
    <p:sldId id="412" r:id="rId42"/>
    <p:sldId id="413" r:id="rId43"/>
    <p:sldId id="414" r:id="rId44"/>
    <p:sldId id="296" r:id="rId4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5" autoAdjust="0"/>
    <p:restoredTop sz="94660"/>
  </p:normalViewPr>
  <p:slideViewPr>
    <p:cSldViewPr snapToGrid="0">
      <p:cViewPr varScale="1">
        <p:scale>
          <a:sx n="86" d="100"/>
          <a:sy n="86" d="100"/>
        </p:scale>
        <p:origin x="422"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74E8A3-EC81-49D4-9057-0DC63CE113EA}" type="datetimeFigureOut">
              <a:rPr lang="ru-RU" smtClean="0"/>
              <a:t>15.11.2022</a:t>
            </a:fld>
            <a:endParaRPr lang="ru-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3C04B0-5B91-418F-AC12-6B78ED4A40C1}" type="slidenum">
              <a:rPr lang="ru-RU" smtClean="0"/>
              <a:t>‹#›</a:t>
            </a:fld>
            <a:endParaRPr lang="ru-RU"/>
          </a:p>
        </p:txBody>
      </p:sp>
    </p:spTree>
    <p:extLst>
      <p:ext uri="{BB962C8B-B14F-4D97-AF65-F5344CB8AC3E}">
        <p14:creationId xmlns:p14="http://schemas.microsoft.com/office/powerpoint/2010/main" val="1646084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p:cNvSpPr>
            <a:spLocks noGrp="1"/>
          </p:cNvSpPr>
          <p:nvPr>
            <p:ph type="dt" sz="half" idx="10"/>
          </p:nvPr>
        </p:nvSpPr>
        <p:spPr/>
        <p:txBody>
          <a:bodyPr/>
          <a:lstStyle/>
          <a:p>
            <a:fld id="{34B29B5D-D8AE-4476-B1A2-C3258E3A5D23}" type="datetimeFigureOut">
              <a:rPr lang="ru-RU" smtClean="0"/>
              <a:t>15.11.2022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2804054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34B29B5D-D8AE-4476-B1A2-C3258E3A5D23}" type="datetimeFigureOut">
              <a:rPr lang="ru-RU" smtClean="0"/>
              <a:t>15.11.2022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4286568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34B29B5D-D8AE-4476-B1A2-C3258E3A5D23}" type="datetimeFigureOut">
              <a:rPr lang="ru-RU" smtClean="0"/>
              <a:t>15.11.2022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2458485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34B29B5D-D8AE-4476-B1A2-C3258E3A5D23}" type="datetimeFigureOut">
              <a:rPr lang="ru-RU" smtClean="0"/>
              <a:t>15.11.2022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366188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B29B5D-D8AE-4476-B1A2-C3258E3A5D23}" type="datetimeFigureOut">
              <a:rPr lang="ru-RU" smtClean="0"/>
              <a:t>15.11.2022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625518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p:cNvSpPr>
            <a:spLocks noGrp="1"/>
          </p:cNvSpPr>
          <p:nvPr>
            <p:ph type="dt" sz="half" idx="10"/>
          </p:nvPr>
        </p:nvSpPr>
        <p:spPr/>
        <p:txBody>
          <a:bodyPr/>
          <a:lstStyle/>
          <a:p>
            <a:fld id="{34B29B5D-D8AE-4476-B1A2-C3258E3A5D23}" type="datetimeFigureOut">
              <a:rPr lang="ru-RU" smtClean="0"/>
              <a:t>15.11.2022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4228199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p:cNvSpPr>
            <a:spLocks noGrp="1"/>
          </p:cNvSpPr>
          <p:nvPr>
            <p:ph type="dt" sz="half" idx="10"/>
          </p:nvPr>
        </p:nvSpPr>
        <p:spPr/>
        <p:txBody>
          <a:bodyPr/>
          <a:lstStyle/>
          <a:p>
            <a:fld id="{34B29B5D-D8AE-4476-B1A2-C3258E3A5D23}" type="datetimeFigureOut">
              <a:rPr lang="ru-RU" smtClean="0"/>
              <a:t>15.11.2022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714651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Date Placeholder 2"/>
          <p:cNvSpPr>
            <a:spLocks noGrp="1"/>
          </p:cNvSpPr>
          <p:nvPr>
            <p:ph type="dt" sz="half" idx="10"/>
          </p:nvPr>
        </p:nvSpPr>
        <p:spPr/>
        <p:txBody>
          <a:bodyPr/>
          <a:lstStyle/>
          <a:p>
            <a:fld id="{34B29B5D-D8AE-4476-B1A2-C3258E3A5D23}" type="datetimeFigureOut">
              <a:rPr lang="ru-RU" smtClean="0"/>
              <a:t>15.11.2022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1583291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B29B5D-D8AE-4476-B1A2-C3258E3A5D23}" type="datetimeFigureOut">
              <a:rPr lang="ru-RU" smtClean="0"/>
              <a:t>15.11.2022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740372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B29B5D-D8AE-4476-B1A2-C3258E3A5D23}" type="datetimeFigureOut">
              <a:rPr lang="ru-RU" smtClean="0"/>
              <a:t>15.11.2022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1962323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B29B5D-D8AE-4476-B1A2-C3258E3A5D23}" type="datetimeFigureOut">
              <a:rPr lang="ru-RU" smtClean="0"/>
              <a:t>15.11.2022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AAA45FD-7AF6-46FC-B3A6-359139CD6804}" type="slidenum">
              <a:rPr lang="ru-RU" smtClean="0"/>
              <a:t>‹#›</a:t>
            </a:fld>
            <a:endParaRPr lang="ru-RU"/>
          </a:p>
        </p:txBody>
      </p:sp>
    </p:spTree>
    <p:extLst>
      <p:ext uri="{BB962C8B-B14F-4D97-AF65-F5344CB8AC3E}">
        <p14:creationId xmlns:p14="http://schemas.microsoft.com/office/powerpoint/2010/main" val="4237575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B29B5D-D8AE-4476-B1A2-C3258E3A5D23}" type="datetimeFigureOut">
              <a:rPr lang="ru-RU" smtClean="0"/>
              <a:t>15.11.2022</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AA45FD-7AF6-46FC-B3A6-359139CD6804}" type="slidenum">
              <a:rPr lang="ru-RU" smtClean="0"/>
              <a:t>‹#›</a:t>
            </a:fld>
            <a:endParaRPr lang="ru-RU"/>
          </a:p>
        </p:txBody>
      </p:sp>
    </p:spTree>
    <p:extLst>
      <p:ext uri="{BB962C8B-B14F-4D97-AF65-F5344CB8AC3E}">
        <p14:creationId xmlns:p14="http://schemas.microsoft.com/office/powerpoint/2010/main" val="3410967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hyperlink" Target="https://docs.python.org/3/library/unittest.html#unittest.TestCase.assertIsNone" TargetMode="External"/><Relationship Id="rId13" Type="http://schemas.openxmlformats.org/officeDocument/2006/relationships/hyperlink" Target="https://docs.python.org/3/library/unittest.html#unittest.TestCase.assertNotIsInstance" TargetMode="External"/><Relationship Id="rId3" Type="http://schemas.openxmlformats.org/officeDocument/2006/relationships/hyperlink" Target="https://docs.python.org/3/library/unittest.html#unittest.TestCase.assertNotEqual" TargetMode="External"/><Relationship Id="rId7" Type="http://schemas.openxmlformats.org/officeDocument/2006/relationships/hyperlink" Target="https://docs.python.org/3/library/unittest.html#unittest.TestCase.assertIsNot" TargetMode="External"/><Relationship Id="rId12" Type="http://schemas.openxmlformats.org/officeDocument/2006/relationships/hyperlink" Target="https://docs.python.org/3/library/unittest.html#unittest.TestCase.assertIsInstance" TargetMode="External"/><Relationship Id="rId2" Type="http://schemas.openxmlformats.org/officeDocument/2006/relationships/hyperlink" Target="https://docs.python.org/3/library/unittest.html#unittest.TestCase.assertEqual" TargetMode="External"/><Relationship Id="rId1" Type="http://schemas.openxmlformats.org/officeDocument/2006/relationships/slideLayout" Target="../slideLayouts/slideLayout2.xml"/><Relationship Id="rId6" Type="http://schemas.openxmlformats.org/officeDocument/2006/relationships/hyperlink" Target="https://docs.python.org/3/library/unittest.html#unittest.TestCase.assertIs" TargetMode="External"/><Relationship Id="rId11" Type="http://schemas.openxmlformats.org/officeDocument/2006/relationships/hyperlink" Target="https://docs.python.org/3/library/unittest.html#unittest.TestCase.assertNotIn" TargetMode="External"/><Relationship Id="rId5" Type="http://schemas.openxmlformats.org/officeDocument/2006/relationships/hyperlink" Target="https://docs.python.org/3/library/unittest.html#unittest.TestCase.assertFalse" TargetMode="External"/><Relationship Id="rId10" Type="http://schemas.openxmlformats.org/officeDocument/2006/relationships/hyperlink" Target="https://docs.python.org/3/library/unittest.html#unittest.TestCase.assertIn" TargetMode="External"/><Relationship Id="rId4" Type="http://schemas.openxmlformats.org/officeDocument/2006/relationships/hyperlink" Target="https://docs.python.org/3/library/unittest.html#unittest.TestCase.assertTrue" TargetMode="External"/><Relationship Id="rId9" Type="http://schemas.openxmlformats.org/officeDocument/2006/relationships/hyperlink" Target="https://docs.python.org/3/library/unittest.html#unittest.TestCase.assertIsNotNone" TargetMode="External"/></Relationships>
</file>

<file path=ppt/slides/_rels/slide14.xml.rels><?xml version="1.0" encoding="UTF-8" standalone="yes"?>
<Relationships xmlns="http://schemas.openxmlformats.org/package/2006/relationships"><Relationship Id="rId8" Type="http://schemas.openxmlformats.org/officeDocument/2006/relationships/hyperlink" Target="https://docs.python.org/3/library/unittest.html#unittest.TestCase.assertGreater" TargetMode="External"/><Relationship Id="rId13" Type="http://schemas.openxmlformats.org/officeDocument/2006/relationships/hyperlink" Target="https://docs.python.org/3/library/unittest.html#unittest.TestCase.assertNotRegex" TargetMode="External"/><Relationship Id="rId3" Type="http://schemas.openxmlformats.org/officeDocument/2006/relationships/hyperlink" Target="https://docs.python.org/3/library/unittest.html#unittest.TestCase.assertRaisesRegex" TargetMode="External"/><Relationship Id="rId7" Type="http://schemas.openxmlformats.org/officeDocument/2006/relationships/hyperlink" Target="https://docs.python.org/3/library/unittest.html#unittest.TestCase.assertNotAlmostEqual" TargetMode="External"/><Relationship Id="rId12" Type="http://schemas.openxmlformats.org/officeDocument/2006/relationships/hyperlink" Target="https://docs.python.org/3/library/unittest.html#unittest.TestCase.assertRegex" TargetMode="External"/><Relationship Id="rId2" Type="http://schemas.openxmlformats.org/officeDocument/2006/relationships/hyperlink" Target="https://docs.python.org/3/library/unittest.html#unittest.TestCase.assertRaises" TargetMode="External"/><Relationship Id="rId1" Type="http://schemas.openxmlformats.org/officeDocument/2006/relationships/slideLayout" Target="../slideLayouts/slideLayout2.xml"/><Relationship Id="rId6" Type="http://schemas.openxmlformats.org/officeDocument/2006/relationships/hyperlink" Target="https://docs.python.org/3/library/unittest.html#unittest.TestCase.assertAlmostEqual" TargetMode="External"/><Relationship Id="rId11" Type="http://schemas.openxmlformats.org/officeDocument/2006/relationships/hyperlink" Target="https://docs.python.org/3/library/unittest.html#unittest.TestCase.assertLessEqual" TargetMode="External"/><Relationship Id="rId5" Type="http://schemas.openxmlformats.org/officeDocument/2006/relationships/hyperlink" Target="https://docs.python.org/3/library/unittest.html#unittest.TestCase.assertWarnsRegex" TargetMode="External"/><Relationship Id="rId10" Type="http://schemas.openxmlformats.org/officeDocument/2006/relationships/hyperlink" Target="https://docs.python.org/3/library/unittest.html#unittest.TestCase.assertLess" TargetMode="External"/><Relationship Id="rId4" Type="http://schemas.openxmlformats.org/officeDocument/2006/relationships/hyperlink" Target="https://docs.python.org/3/library/unittest.html#unittest.TestCase.assertWarns" TargetMode="External"/><Relationship Id="rId9" Type="http://schemas.openxmlformats.org/officeDocument/2006/relationships/hyperlink" Target="https://docs.python.org/3/library/unittest.html#unittest.TestCase.assertGreaterEqual" TargetMode="External"/><Relationship Id="rId14" Type="http://schemas.openxmlformats.org/officeDocument/2006/relationships/hyperlink" Target="https://docs.python.org/3/library/unittest.html#unittest.TestCase.assertCountEqual"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docs.python.org/3/library/unittest.html#unittest.TestCase.assertSequenceEqual" TargetMode="External"/><Relationship Id="rId7" Type="http://schemas.openxmlformats.org/officeDocument/2006/relationships/hyperlink" Target="https://docs.python.org/3/library/unittest.html#unittest.TestCase.assertDictEqual" TargetMode="External"/><Relationship Id="rId2" Type="http://schemas.openxmlformats.org/officeDocument/2006/relationships/hyperlink" Target="https://docs.python.org/3/library/unittest.html#unittest.TestCase.assertMultiLineEqual" TargetMode="External"/><Relationship Id="rId1" Type="http://schemas.openxmlformats.org/officeDocument/2006/relationships/slideLayout" Target="../slideLayouts/slideLayout2.xml"/><Relationship Id="rId6" Type="http://schemas.openxmlformats.org/officeDocument/2006/relationships/hyperlink" Target="https://docs.python.org/3/library/unittest.html#unittest.TestCase.assertSetEqual" TargetMode="External"/><Relationship Id="rId5" Type="http://schemas.openxmlformats.org/officeDocument/2006/relationships/hyperlink" Target="https://docs.python.org/3/library/unittest.html#unittest.TestCase.assertTupleEqual" TargetMode="External"/><Relationship Id="rId4" Type="http://schemas.openxmlformats.org/officeDocument/2006/relationships/hyperlink" Target="https://docs.python.org/3/library/unittest.html#unittest.TestCase.assertListEqual"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5357" y="905346"/>
            <a:ext cx="9144000" cy="3702867"/>
          </a:xfrm>
        </p:spPr>
        <p:txBody>
          <a:bodyPr>
            <a:normAutofit/>
          </a:bodyPr>
          <a:lstStyle/>
          <a:p>
            <a:r>
              <a:rPr lang="uk-UA" b="1" dirty="0">
                <a:latin typeface="+mn-lt"/>
              </a:rPr>
              <a:t>ЛЕКЦІЯ </a:t>
            </a:r>
            <a:r>
              <a:rPr lang="ru-RU" b="1" dirty="0">
                <a:latin typeface="+mn-lt"/>
              </a:rPr>
              <a:t>9</a:t>
            </a:r>
            <a:br>
              <a:rPr lang="uk-UA" b="1" dirty="0">
                <a:latin typeface="+mn-lt"/>
              </a:rPr>
            </a:br>
            <a:br>
              <a:rPr lang="uk-UA" b="1" dirty="0">
                <a:latin typeface="+mn-lt"/>
              </a:rPr>
            </a:br>
            <a:r>
              <a:rPr lang="en-US" b="1" dirty="0">
                <a:latin typeface="+mn-lt"/>
              </a:rPr>
              <a:t>Unit-</a:t>
            </a:r>
            <a:r>
              <a:rPr lang="uk-UA" b="1" dirty="0">
                <a:latin typeface="+mn-lt"/>
              </a:rPr>
              <a:t>тестування </a:t>
            </a:r>
            <a:br>
              <a:rPr lang="uk-UA" b="1" dirty="0">
                <a:latin typeface="+mn-lt"/>
              </a:rPr>
            </a:br>
            <a:r>
              <a:rPr lang="uk-UA" b="1" dirty="0">
                <a:latin typeface="+mn-lt"/>
              </a:rPr>
              <a:t>в мові </a:t>
            </a:r>
            <a:r>
              <a:rPr lang="en-US" b="1" dirty="0">
                <a:latin typeface="+mn-lt"/>
              </a:rPr>
              <a:t>Python</a:t>
            </a:r>
            <a:endParaRPr lang="ru-RU" b="1" dirty="0">
              <a:latin typeface="+mn-lt"/>
            </a:endParaRPr>
          </a:p>
        </p:txBody>
      </p:sp>
    </p:spTree>
    <p:extLst>
      <p:ext uri="{BB962C8B-B14F-4D97-AF65-F5344CB8AC3E}">
        <p14:creationId xmlns:p14="http://schemas.microsoft.com/office/powerpoint/2010/main" val="2788206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lgn="ctr">
              <a:buNone/>
            </a:pPr>
            <a:r>
              <a:rPr lang="uk-UA" sz="1600" b="1" dirty="0"/>
              <a:t>Робота з </a:t>
            </a:r>
            <a:r>
              <a:rPr lang="en-US" sz="1600" b="1" dirty="0" err="1"/>
              <a:t>TestCase</a:t>
            </a:r>
            <a:endParaRPr lang="en-US" sz="1600" b="1" dirty="0"/>
          </a:p>
          <a:p>
            <a:pPr marL="0" indent="0" algn="just">
              <a:buNone/>
            </a:pPr>
            <a:r>
              <a:rPr lang="ru-RU" sz="1600" dirty="0"/>
              <a:t>О</a:t>
            </a:r>
            <a:r>
              <a:rPr lang="uk-UA" sz="1600" dirty="0"/>
              <a:t>сновним будівельним елементом при написанні тестів з використанням </a:t>
            </a:r>
            <a:r>
              <a:rPr lang="en-US" sz="1600" dirty="0" err="1"/>
              <a:t>unittest</a:t>
            </a:r>
            <a:r>
              <a:rPr lang="en-US" sz="1600" dirty="0"/>
              <a:t> </a:t>
            </a:r>
            <a:r>
              <a:rPr lang="uk-UA" sz="1600" dirty="0"/>
              <a:t>є </a:t>
            </a:r>
            <a:r>
              <a:rPr lang="en-US" sz="1600" b="1" i="1" dirty="0" err="1"/>
              <a:t>TestCase</a:t>
            </a:r>
            <a:r>
              <a:rPr lang="en-US" sz="1600" dirty="0"/>
              <a:t>. </a:t>
            </a:r>
            <a:r>
              <a:rPr lang="uk-UA" sz="1600" dirty="0"/>
              <a:t>Він являє собою клас, який повинен бути базовим для всіх інших класів, методи яких будуть тестувати ті чи інші автономні одиниці вихідної програми. </a:t>
            </a:r>
          </a:p>
          <a:p>
            <a:pPr marL="0" indent="0" algn="just">
              <a:buNone/>
            </a:pPr>
            <a:r>
              <a:rPr lang="uk-UA" sz="1600" dirty="0"/>
              <a:t>В нашому класі </a:t>
            </a:r>
            <a:r>
              <a:rPr lang="en-US" sz="1600" i="1" dirty="0" err="1"/>
              <a:t>CalcTest</a:t>
            </a:r>
            <a:r>
              <a:rPr lang="en-US" sz="1600" dirty="0"/>
              <a:t> </a:t>
            </a:r>
            <a:r>
              <a:rPr lang="uk-UA" sz="1600" dirty="0"/>
              <a:t>: </a:t>
            </a:r>
          </a:p>
        </p:txBody>
      </p:sp>
      <p:sp>
        <p:nvSpPr>
          <p:cNvPr id="2" name="Rectangle 1"/>
          <p:cNvSpPr>
            <a:spLocks noChangeArrowheads="1"/>
          </p:cNvSpPr>
          <p:nvPr/>
        </p:nvSpPr>
        <p:spPr bwMode="auto">
          <a:xfrm>
            <a:off x="298764" y="1504529"/>
            <a:ext cx="3347391" cy="440120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unittest</a:t>
            </a: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calc</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class </a:t>
            </a:r>
            <a:r>
              <a:rPr kumimoji="0" lang="ru-RU" altLang="ru-RU" sz="1400" b="0" i="0" u="none" strike="noStrike" cap="none" normalizeH="0" baseline="0">
                <a:ln>
                  <a:noFill/>
                </a:ln>
                <a:solidFill>
                  <a:srgbClr val="FFCB6B"/>
                </a:solidFill>
                <a:effectLst/>
                <a:latin typeface="JetBrains Mono"/>
              </a:rPr>
              <a:t>CalcTest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unittest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TestCase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test_add</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add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test_sub</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sub</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4</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test_mul</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mul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test_div</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div</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8</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4</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if </a:t>
            </a:r>
            <a:r>
              <a:rPr kumimoji="0" lang="ru-RU" altLang="ru-RU" sz="1400" b="0" i="0" u="none" strike="noStrike" cap="none" normalizeH="0" baseline="0">
                <a:ln>
                  <a:noFill/>
                </a:ln>
                <a:solidFill>
                  <a:srgbClr val="C3CEE3"/>
                </a:solidFill>
                <a:effectLst/>
                <a:latin typeface="JetBrains Mono"/>
              </a:rPr>
              <a:t>__name__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'__main__'</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unittest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main</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4" name="Rectangle 3"/>
          <p:cNvSpPr/>
          <p:nvPr/>
        </p:nvSpPr>
        <p:spPr>
          <a:xfrm>
            <a:off x="3844861" y="1504529"/>
            <a:ext cx="8307750" cy="4616648"/>
          </a:xfrm>
          <a:prstGeom prst="rect">
            <a:avLst/>
          </a:prstGeom>
        </p:spPr>
        <p:txBody>
          <a:bodyPr wrap="square">
            <a:spAutoFit/>
          </a:bodyPr>
          <a:lstStyle/>
          <a:p>
            <a:r>
              <a:rPr lang="uk-UA" sz="1400" i="1" dirty="0"/>
              <a:t>Для того, щоб була можливість використовувати компоненти </a:t>
            </a:r>
            <a:r>
              <a:rPr lang="en-US" sz="1400" i="1" dirty="0" err="1"/>
              <a:t>unittest</a:t>
            </a:r>
            <a:r>
              <a:rPr lang="en-US" sz="1400" i="1" dirty="0"/>
              <a:t> (</a:t>
            </a:r>
            <a:r>
              <a:rPr lang="uk-UA" sz="1400" i="1" dirty="0"/>
              <a:t>в тому числі і </a:t>
            </a:r>
            <a:r>
              <a:rPr lang="en-US" sz="1400" i="1" dirty="0" err="1"/>
              <a:t>TestCase</a:t>
            </a:r>
            <a:r>
              <a:rPr lang="en-US" sz="1400" i="1" dirty="0"/>
              <a:t>), </a:t>
            </a:r>
            <a:r>
              <a:rPr lang="uk-UA" sz="1400" i="1" dirty="0"/>
              <a:t>на самому початку програми потрібно імпортувати модуль </a:t>
            </a:r>
            <a:r>
              <a:rPr lang="en-US" sz="1400" i="1" dirty="0" err="1"/>
              <a:t>unittest</a:t>
            </a:r>
            <a:r>
              <a:rPr lang="en-US" sz="1400" i="1" dirty="0"/>
              <a:t> </a:t>
            </a:r>
            <a:r>
              <a:rPr lang="uk-UA" sz="1400" i="1" dirty="0"/>
              <a:t>стандартним чином. </a:t>
            </a:r>
          </a:p>
          <a:p>
            <a:endParaRPr lang="uk-UA" sz="1400" i="1" dirty="0"/>
          </a:p>
          <a:p>
            <a:r>
              <a:rPr lang="uk-UA" sz="1400" i="1" dirty="0"/>
              <a:t>При виборі імені класу нащадка від </a:t>
            </a:r>
            <a:r>
              <a:rPr lang="en-US" sz="1400" i="1" dirty="0" err="1"/>
              <a:t>TestCase</a:t>
            </a:r>
            <a:r>
              <a:rPr lang="en-US" sz="1400" i="1" dirty="0"/>
              <a:t> </a:t>
            </a:r>
            <a:r>
              <a:rPr lang="uk-UA" sz="1400" i="1" dirty="0"/>
              <a:t>потрібно керуватися таким правилом: [Ім’яСутностіЩоТестується]</a:t>
            </a:r>
            <a:r>
              <a:rPr lang="en-US" sz="1400" i="1" dirty="0"/>
              <a:t>Tests. </a:t>
            </a:r>
            <a:endParaRPr lang="uk-UA" sz="1400" i="1" dirty="0"/>
          </a:p>
          <a:p>
            <a:endParaRPr lang="uk-UA" sz="1400" i="1" dirty="0"/>
          </a:p>
          <a:p>
            <a:r>
              <a:rPr lang="en-US" sz="1400" b="1" i="1" dirty="0"/>
              <a:t>[</a:t>
            </a:r>
            <a:r>
              <a:rPr lang="uk-UA" sz="1400" b="1" i="1" dirty="0"/>
              <a:t>Ім’яСутностіЩоТестується] </a:t>
            </a:r>
            <a:r>
              <a:rPr lang="uk-UA" sz="1400" i="1" dirty="0"/>
              <a:t>- це деяка логічна одиниця, тести для якої потрібно написати. У нашому випадку - це калькулятор, тому обрано ім'я </a:t>
            </a:r>
            <a:r>
              <a:rPr lang="en-US" sz="1400" i="1" dirty="0" err="1"/>
              <a:t>CalcTests</a:t>
            </a:r>
            <a:r>
              <a:rPr lang="en-US" sz="1400" i="1" dirty="0"/>
              <a:t>. </a:t>
            </a:r>
            <a:endParaRPr lang="uk-UA" sz="1400" i="1" dirty="0"/>
          </a:p>
          <a:p>
            <a:r>
              <a:rPr lang="uk-UA" sz="1400" i="1" dirty="0"/>
              <a:t>Якби у нашого калькулятора був великий набір підтримуваних функцій, то тестування простих функцій (додавання, віднімання, множення і ділення) можна було б винести в окремий клас і назвати його наприклад так: </a:t>
            </a:r>
            <a:r>
              <a:rPr lang="en-US" sz="1400" i="1" dirty="0" err="1"/>
              <a:t>CalcSimpleActionsTests</a:t>
            </a:r>
            <a:r>
              <a:rPr lang="en-US" sz="1400" i="1" dirty="0"/>
              <a:t>. </a:t>
            </a:r>
            <a:endParaRPr lang="uk-UA" sz="1400" i="1" dirty="0"/>
          </a:p>
          <a:p>
            <a:r>
              <a:rPr lang="uk-UA" sz="1400" i="1" dirty="0"/>
              <a:t>Для того, щоб метод класу виконувався як тест, необхідно, щоб він починався зі слова </a:t>
            </a:r>
            <a:r>
              <a:rPr lang="en-US" sz="1400" i="1" dirty="0"/>
              <a:t>test. </a:t>
            </a:r>
            <a:r>
              <a:rPr lang="uk-UA" sz="1400" i="1" dirty="0"/>
              <a:t>Під словом тест розуміють метод класу-нащадка від </a:t>
            </a:r>
            <a:r>
              <a:rPr lang="en-US" sz="1400" i="1" dirty="0" err="1"/>
              <a:t>TestCase</a:t>
            </a:r>
            <a:r>
              <a:rPr lang="en-US" sz="1400" i="1" dirty="0"/>
              <a:t>, </a:t>
            </a:r>
            <a:r>
              <a:rPr lang="uk-UA" sz="1400" i="1" dirty="0"/>
              <a:t>який починається з префікса </a:t>
            </a:r>
            <a:r>
              <a:rPr lang="en-US" sz="1400" b="1" i="1" dirty="0"/>
              <a:t>test_</a:t>
            </a:r>
            <a:r>
              <a:rPr lang="en-US" sz="1400" i="1" dirty="0"/>
              <a:t>. </a:t>
            </a:r>
            <a:endParaRPr lang="uk-UA" sz="1400" i="1" dirty="0"/>
          </a:p>
          <a:p>
            <a:endParaRPr lang="uk-UA" sz="1400" i="1" dirty="0"/>
          </a:p>
          <a:p>
            <a:r>
              <a:rPr lang="uk-UA" sz="1400" i="1" dirty="0"/>
              <a:t>Всі методи класу </a:t>
            </a:r>
            <a:r>
              <a:rPr lang="en-US" sz="1400" i="1" dirty="0" err="1"/>
              <a:t>TestCase</a:t>
            </a:r>
            <a:r>
              <a:rPr lang="en-US" sz="1400" i="1" dirty="0"/>
              <a:t> </a:t>
            </a:r>
            <a:r>
              <a:rPr lang="uk-UA" sz="1400" i="1" dirty="0"/>
              <a:t>можна розділити на три групи: </a:t>
            </a:r>
          </a:p>
          <a:p>
            <a:endParaRPr lang="uk-UA" sz="1400" i="1" dirty="0"/>
          </a:p>
          <a:p>
            <a:pPr marL="285750" indent="-285750">
              <a:buFontTx/>
              <a:buChar char="-"/>
            </a:pPr>
            <a:r>
              <a:rPr lang="uk-UA" sz="1400" i="1" dirty="0"/>
              <a:t>методи, що використовуються при запуску тестів; </a:t>
            </a:r>
          </a:p>
          <a:p>
            <a:pPr marL="285750" indent="-285750">
              <a:buFontTx/>
              <a:buChar char="-"/>
            </a:pPr>
            <a:r>
              <a:rPr lang="uk-UA" sz="1400" i="1" dirty="0"/>
              <a:t>методи, що використовуються при безпосередньому написанні тестів (перевірка умов, повідомлення про помилки); </a:t>
            </a:r>
          </a:p>
          <a:p>
            <a:pPr marL="285750" indent="-285750">
              <a:buFontTx/>
              <a:buChar char="-"/>
            </a:pPr>
            <a:r>
              <a:rPr lang="uk-UA" sz="1400" i="1" dirty="0"/>
              <a:t>методи, що дозволяють збирати інформацію про виконання тесту. </a:t>
            </a:r>
          </a:p>
          <a:p>
            <a:endParaRPr lang="uk-UA" sz="1400" i="1" dirty="0"/>
          </a:p>
        </p:txBody>
      </p:sp>
    </p:spTree>
    <p:extLst>
      <p:ext uri="{BB962C8B-B14F-4D97-AF65-F5344CB8AC3E}">
        <p14:creationId xmlns:p14="http://schemas.microsoft.com/office/powerpoint/2010/main" val="340335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lgn="ctr">
              <a:buNone/>
            </a:pPr>
            <a:r>
              <a:rPr lang="uk-UA" sz="1600" b="1" dirty="0"/>
              <a:t>Методи, що використовуються при запуску тестів. </a:t>
            </a:r>
          </a:p>
          <a:p>
            <a:pPr marL="0" indent="0">
              <a:buNone/>
            </a:pPr>
            <a:r>
              <a:rPr lang="uk-UA" sz="1600" dirty="0"/>
              <a:t>До цих методів належать: </a:t>
            </a:r>
          </a:p>
          <a:p>
            <a:pPr marL="0" indent="0">
              <a:buNone/>
            </a:pPr>
            <a:r>
              <a:rPr lang="en-US" sz="1600" b="1" i="1" dirty="0" err="1"/>
              <a:t>setUp</a:t>
            </a:r>
            <a:r>
              <a:rPr lang="en-US" sz="1600" b="1" i="1" dirty="0"/>
              <a:t>() </a:t>
            </a:r>
            <a:r>
              <a:rPr lang="uk-UA" sz="1600" b="1" i="1" dirty="0"/>
              <a:t>    </a:t>
            </a:r>
            <a:r>
              <a:rPr lang="uk-UA" sz="1600" dirty="0"/>
              <a:t>Метод викликається перед запуском тесту. Як правило, використовується для підготовки оточення для тесту.</a:t>
            </a:r>
          </a:p>
          <a:p>
            <a:pPr marL="0" indent="0">
              <a:buNone/>
            </a:pPr>
            <a:endParaRPr lang="uk-UA" sz="1600" dirty="0"/>
          </a:p>
          <a:p>
            <a:pPr marL="0" indent="0">
              <a:buNone/>
            </a:pPr>
            <a:r>
              <a:rPr lang="en-US" sz="1600" b="1" i="1" dirty="0" err="1"/>
              <a:t>tearDown</a:t>
            </a:r>
            <a:r>
              <a:rPr lang="en-US" sz="1600" b="1" i="1" dirty="0"/>
              <a:t>() </a:t>
            </a:r>
            <a:r>
              <a:rPr lang="uk-UA" sz="1600" b="1" i="1" dirty="0"/>
              <a:t>     </a:t>
            </a:r>
            <a:r>
              <a:rPr lang="uk-UA" sz="1600" dirty="0"/>
              <a:t>Метод викликається після завершення роботи тесту. Використовується для "прибирання" за тестом. </a:t>
            </a:r>
          </a:p>
          <a:p>
            <a:pPr marL="0" indent="0">
              <a:buNone/>
            </a:pPr>
            <a:endParaRPr lang="uk-UA" sz="1600" dirty="0"/>
          </a:p>
          <a:p>
            <a:pPr marL="0" indent="0">
              <a:buNone/>
            </a:pPr>
            <a:r>
              <a:rPr lang="uk-UA" sz="1600" dirty="0"/>
              <a:t>Методи </a:t>
            </a:r>
            <a:r>
              <a:rPr lang="en-US" sz="1600" b="1" i="1" dirty="0" err="1"/>
              <a:t>setUp</a:t>
            </a:r>
            <a:r>
              <a:rPr lang="en-US" sz="1600" b="1" i="1" dirty="0"/>
              <a:t>()</a:t>
            </a:r>
            <a:r>
              <a:rPr lang="en-US" sz="1600" dirty="0"/>
              <a:t> </a:t>
            </a:r>
            <a:r>
              <a:rPr lang="uk-UA" sz="1600" dirty="0"/>
              <a:t>і </a:t>
            </a:r>
            <a:r>
              <a:rPr lang="en-US" sz="1600" b="1" i="1" dirty="0" err="1"/>
              <a:t>tearDown</a:t>
            </a:r>
            <a:r>
              <a:rPr lang="en-US" sz="1600" b="1" i="1" dirty="0"/>
              <a:t>()</a:t>
            </a:r>
            <a:r>
              <a:rPr lang="en-US" sz="1600" dirty="0"/>
              <a:t> </a:t>
            </a:r>
            <a:r>
              <a:rPr lang="uk-UA" sz="1600" dirty="0"/>
              <a:t>викликаються для всіх тестів в рамках класу, в якому вони перевизначені. За замовчуванням, ці методи нічого не роблять. Якщо їх додати в </a:t>
            </a:r>
            <a:r>
              <a:rPr lang="en-US" sz="1600" b="1" i="1" dirty="0"/>
              <a:t>utest_calc.py</a:t>
            </a:r>
            <a:r>
              <a:rPr lang="en-US" sz="1600" dirty="0"/>
              <a:t>, </a:t>
            </a:r>
            <a:r>
              <a:rPr lang="uk-UA" sz="1600" dirty="0"/>
              <a:t>то перед (після) тестів </a:t>
            </a:r>
            <a:r>
              <a:rPr lang="en-US" sz="1600" b="1" i="1" dirty="0" err="1"/>
              <a:t>test_add</a:t>
            </a:r>
            <a:r>
              <a:rPr lang="en-US" sz="1600" b="1" i="1" dirty="0"/>
              <a:t>()</a:t>
            </a:r>
            <a:r>
              <a:rPr lang="en-US" sz="1600" dirty="0"/>
              <a:t>, </a:t>
            </a:r>
            <a:r>
              <a:rPr lang="en-US" sz="1600" b="1" i="1" dirty="0" err="1"/>
              <a:t>test_sub</a:t>
            </a:r>
            <a:r>
              <a:rPr lang="en-US" sz="1600" b="1" i="1" dirty="0"/>
              <a:t>()</a:t>
            </a:r>
            <a:r>
              <a:rPr lang="en-US" sz="1600" dirty="0"/>
              <a:t>, </a:t>
            </a:r>
            <a:r>
              <a:rPr lang="en-US" sz="1600" b="1" i="1" dirty="0" err="1"/>
              <a:t>test_mul</a:t>
            </a:r>
            <a:r>
              <a:rPr lang="en-US" sz="1600" b="1" i="1" dirty="0"/>
              <a:t>()</a:t>
            </a:r>
            <a:r>
              <a:rPr lang="en-US" sz="1600" dirty="0"/>
              <a:t>, </a:t>
            </a:r>
            <a:r>
              <a:rPr lang="en-US" sz="1600" b="1" i="1" dirty="0" err="1"/>
              <a:t>test_div</a:t>
            </a:r>
            <a:r>
              <a:rPr lang="en-US" sz="1600" b="1" i="1" dirty="0"/>
              <a:t>()</a:t>
            </a:r>
            <a:r>
              <a:rPr lang="en-US" sz="1600" dirty="0"/>
              <a:t> </a:t>
            </a:r>
            <a:r>
              <a:rPr lang="uk-UA" sz="1600" dirty="0"/>
              <a:t>будуть виконані </a:t>
            </a:r>
            <a:r>
              <a:rPr lang="en-US" sz="1600" b="1" i="1" dirty="0" err="1"/>
              <a:t>setUp</a:t>
            </a:r>
            <a:r>
              <a:rPr lang="en-US" sz="1600" b="1" i="1" dirty="0"/>
              <a:t>() [</a:t>
            </a:r>
            <a:r>
              <a:rPr lang="en-US" sz="1600" b="1" i="1" dirty="0" err="1"/>
              <a:t>tearDown</a:t>
            </a:r>
            <a:r>
              <a:rPr lang="en-US" sz="1600" b="1" i="1" dirty="0"/>
              <a:t>()]</a:t>
            </a:r>
            <a:r>
              <a:rPr lang="en-US" sz="1600" dirty="0"/>
              <a:t>. </a:t>
            </a:r>
            <a:endParaRPr lang="uk-UA" sz="1600"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98" y="3390523"/>
            <a:ext cx="7188926" cy="2856368"/>
          </a:xfrm>
          <a:prstGeom prst="rect">
            <a:avLst/>
          </a:prstGeom>
        </p:spPr>
      </p:pic>
    </p:spTree>
    <p:extLst>
      <p:ext uri="{BB962C8B-B14F-4D97-AF65-F5344CB8AC3E}">
        <p14:creationId xmlns:p14="http://schemas.microsoft.com/office/powerpoint/2010/main" val="6006223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en-US" sz="1600" b="1" i="1" dirty="0" err="1"/>
              <a:t>setUpClass</a:t>
            </a:r>
            <a:r>
              <a:rPr lang="en-US" sz="1600" b="1" i="1" dirty="0"/>
              <a:t>() </a:t>
            </a:r>
            <a:endParaRPr lang="ru-RU" sz="1600" b="1" i="1" dirty="0"/>
          </a:p>
          <a:p>
            <a:pPr marL="0" indent="0">
              <a:buNone/>
            </a:pPr>
            <a:r>
              <a:rPr lang="uk-UA" sz="1600" dirty="0"/>
              <a:t>Метод діє на рівні класу, тобто виконується перед запуском тестів класу. При цьому синтаксис вимагає наявність декоратора </a:t>
            </a:r>
            <a:r>
              <a:rPr lang="uk-UA" sz="1600" b="1" i="1" dirty="0"/>
              <a:t>@</a:t>
            </a:r>
            <a:r>
              <a:rPr lang="en-US" sz="1600" b="1" i="1" dirty="0" err="1"/>
              <a:t>classmethod</a:t>
            </a:r>
            <a:endParaRPr lang="ru-RU" sz="1600" b="1" i="1" dirty="0"/>
          </a:p>
          <a:p>
            <a:pPr marL="0" indent="0">
              <a:buNone/>
            </a:pPr>
            <a:endParaRPr lang="ru-RU" sz="1600" b="1" i="1" dirty="0"/>
          </a:p>
          <a:p>
            <a:pPr marL="0" indent="0">
              <a:buNone/>
            </a:pPr>
            <a:endParaRPr lang="ru-RU" sz="1600" b="1" i="1" dirty="0"/>
          </a:p>
          <a:p>
            <a:pPr marL="0" indent="0">
              <a:buNone/>
            </a:pPr>
            <a:endParaRPr lang="ru-RU" sz="1600" b="1" i="1" dirty="0"/>
          </a:p>
          <a:p>
            <a:pPr marL="0" indent="0">
              <a:buNone/>
            </a:pPr>
            <a:r>
              <a:rPr lang="en-US" sz="1600" b="1" i="1" dirty="0" err="1"/>
              <a:t>tearDownClass</a:t>
            </a:r>
            <a:r>
              <a:rPr lang="en-US" sz="1600" b="1" i="1" dirty="0"/>
              <a:t>() </a:t>
            </a:r>
            <a:endParaRPr lang="ru-RU" sz="1600" b="1" i="1" dirty="0"/>
          </a:p>
          <a:p>
            <a:pPr marL="0" indent="0">
              <a:buNone/>
            </a:pPr>
            <a:r>
              <a:rPr lang="uk-UA" sz="1600" dirty="0"/>
              <a:t>Запускається після виконання всіх методів класу, вимагає наявності декоратора </a:t>
            </a:r>
            <a:r>
              <a:rPr lang="uk-UA" sz="1600" b="1" i="1" dirty="0"/>
              <a:t>@</a:t>
            </a:r>
            <a:r>
              <a:rPr lang="en-US" sz="1600" b="1" i="1" dirty="0" err="1"/>
              <a:t>classmethod</a:t>
            </a:r>
            <a:r>
              <a:rPr lang="en-US" sz="1600" dirty="0"/>
              <a:t> </a:t>
            </a: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r>
              <a:rPr lang="ru-RU" sz="1600" b="1" i="1" dirty="0"/>
              <a:t>skipTest(reason) </a:t>
            </a:r>
          </a:p>
          <a:p>
            <a:pPr marL="0" indent="0">
              <a:buNone/>
            </a:pPr>
            <a:r>
              <a:rPr lang="ru-RU" sz="1600" dirty="0"/>
              <a:t>Даний метод може бути використаний для пропуску тесту, якщо це необхідно. </a:t>
            </a:r>
          </a:p>
          <a:p>
            <a:pPr marL="0" indent="0">
              <a:buNone/>
            </a:pPr>
            <a:endParaRPr lang="uk-UA" sz="1600" dirty="0"/>
          </a:p>
        </p:txBody>
      </p:sp>
      <p:sp>
        <p:nvSpPr>
          <p:cNvPr id="4" name="Rectangle 2"/>
          <p:cNvSpPr>
            <a:spLocks noChangeArrowheads="1"/>
          </p:cNvSpPr>
          <p:nvPr/>
        </p:nvSpPr>
        <p:spPr bwMode="auto">
          <a:xfrm>
            <a:off x="298764" y="1181076"/>
            <a:ext cx="1787669"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82AAFF"/>
                </a:solidFill>
                <a:effectLst/>
                <a:latin typeface="JetBrains Mono"/>
              </a:rPr>
              <a:t>@classmethod</a:t>
            </a:r>
            <a:br>
              <a:rPr kumimoji="0" lang="ru-RU" altLang="ru-RU" sz="1400" b="0" i="0" u="none" strike="noStrike" cap="none" normalizeH="0" baseline="0" dirty="0">
                <a:ln>
                  <a:noFill/>
                </a:ln>
                <a:solidFill>
                  <a:srgbClr val="82AAFF"/>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setUpClass</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546E7A"/>
                </a:solidFill>
                <a:effectLst/>
                <a:latin typeface="JetBrains Mono"/>
              </a:rPr>
              <a:t>cls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5" name="Rectangle 3"/>
          <p:cNvSpPr>
            <a:spLocks noChangeArrowheads="1"/>
          </p:cNvSpPr>
          <p:nvPr/>
        </p:nvSpPr>
        <p:spPr bwMode="auto">
          <a:xfrm>
            <a:off x="416459" y="2910693"/>
            <a:ext cx="2085827" cy="73866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82AAFF"/>
                </a:solidFill>
                <a:effectLst/>
                <a:latin typeface="JetBrains Mono"/>
              </a:rPr>
              <a:t>@classmethod</a:t>
            </a:r>
            <a:br>
              <a:rPr kumimoji="0" lang="ru-RU" altLang="ru-RU" sz="1400" b="0" i="0" u="none" strike="noStrike" cap="none" normalizeH="0" baseline="0">
                <a:ln>
                  <a:noFill/>
                </a:ln>
                <a:solidFill>
                  <a:srgbClr val="82AA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tearDownClass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546E7A"/>
                </a:solidFill>
                <a:effectLst/>
                <a:latin typeface="JetBrains Mono"/>
              </a:rPr>
              <a:t>cls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27634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535" y="162962"/>
            <a:ext cx="11950574" cy="6328372"/>
          </a:xfrm>
        </p:spPr>
        <p:txBody>
          <a:bodyPr>
            <a:normAutofit/>
          </a:bodyPr>
          <a:lstStyle/>
          <a:p>
            <a:pPr marL="0" indent="0" algn="ctr">
              <a:buNone/>
            </a:pPr>
            <a:r>
              <a:rPr lang="uk-UA" sz="1800" b="1" dirty="0"/>
              <a:t>Методи, які використовуються при безпосередньому написанні тестів (перевірка умов, повідомлення про помилки). </a:t>
            </a:r>
          </a:p>
          <a:p>
            <a:pPr marL="0" indent="0">
              <a:buNone/>
            </a:pPr>
            <a:endParaRPr lang="ru-RU" sz="1600" b="1" i="1" dirty="0"/>
          </a:p>
          <a:p>
            <a:pPr marL="0" indent="0">
              <a:buNone/>
            </a:pPr>
            <a:r>
              <a:rPr lang="uk-UA" sz="1600" dirty="0"/>
              <a:t>Клас</a:t>
            </a:r>
            <a:r>
              <a:rPr lang="uk-UA" sz="1600" b="1" i="1" dirty="0"/>
              <a:t> </a:t>
            </a:r>
            <a:r>
              <a:rPr lang="en-US" sz="1600" b="1" i="1" dirty="0" err="1"/>
              <a:t>TestCase</a:t>
            </a:r>
            <a:r>
              <a:rPr lang="en-US" sz="1600" dirty="0"/>
              <a:t> </a:t>
            </a:r>
            <a:r>
              <a:rPr lang="uk-UA" sz="1600" dirty="0"/>
              <a:t>надає набір </a:t>
            </a:r>
            <a:r>
              <a:rPr lang="en-US" sz="1600" dirty="0"/>
              <a:t>assert-</a:t>
            </a:r>
            <a:r>
              <a:rPr lang="uk-UA" sz="1600" dirty="0"/>
              <a:t>методів для перевірки і генерації помилок: </a:t>
            </a:r>
          </a:p>
        </p:txBody>
      </p:sp>
      <p:graphicFrame>
        <p:nvGraphicFramePr>
          <p:cNvPr id="2" name="Table 1"/>
          <p:cNvGraphicFramePr>
            <a:graphicFrameLocks noGrp="1"/>
          </p:cNvGraphicFramePr>
          <p:nvPr>
            <p:extLst>
              <p:ext uri="{D42A27DB-BD31-4B8C-83A1-F6EECF244321}">
                <p14:modId xmlns:p14="http://schemas.microsoft.com/office/powerpoint/2010/main" val="3804510983"/>
              </p:ext>
            </p:extLst>
          </p:nvPr>
        </p:nvGraphicFramePr>
        <p:xfrm>
          <a:off x="539428" y="1530804"/>
          <a:ext cx="4983185" cy="4379664"/>
        </p:xfrm>
        <a:graphic>
          <a:graphicData uri="http://schemas.openxmlformats.org/drawingml/2006/table">
            <a:tbl>
              <a:tblPr/>
              <a:tblGrid>
                <a:gridCol w="2656445">
                  <a:extLst>
                    <a:ext uri="{9D8B030D-6E8A-4147-A177-3AD203B41FA5}">
                      <a16:colId xmlns:a16="http://schemas.microsoft.com/office/drawing/2014/main" val="20000"/>
                    </a:ext>
                  </a:extLst>
                </a:gridCol>
                <a:gridCol w="2326740">
                  <a:extLst>
                    <a:ext uri="{9D8B030D-6E8A-4147-A177-3AD203B41FA5}">
                      <a16:colId xmlns:a16="http://schemas.microsoft.com/office/drawing/2014/main" val="20001"/>
                    </a:ext>
                  </a:extLst>
                </a:gridCol>
              </a:tblGrid>
              <a:tr h="362611">
                <a:tc>
                  <a:txBody>
                    <a:bodyPr/>
                    <a:lstStyle/>
                    <a:p>
                      <a:r>
                        <a:rPr lang="en-US" sz="1800" b="0" dirty="0" err="1">
                          <a:solidFill>
                            <a:schemeClr val="tx1"/>
                          </a:solidFill>
                          <a:effectLst/>
                          <a:hlinkClick r:id="rId2"/>
                        </a:rPr>
                        <a:t>assertEqual</a:t>
                      </a:r>
                      <a:r>
                        <a:rPr lang="en-US" sz="1800" b="0" dirty="0">
                          <a:solidFill>
                            <a:schemeClr val="tx1"/>
                          </a:solidFill>
                          <a:effectLst/>
                          <a:hlinkClick r:id="rId2"/>
                        </a:rPr>
                        <a:t>(a, b)</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dirty="0">
                          <a:effectLst/>
                        </a:rPr>
                        <a:t>a == b</a:t>
                      </a:r>
                      <a:endParaRPr lang="en-US" sz="1800" dirty="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362611">
                <a:tc>
                  <a:txBody>
                    <a:bodyPr/>
                    <a:lstStyle/>
                    <a:p>
                      <a:r>
                        <a:rPr lang="en-US" sz="1800" b="0" dirty="0" err="1">
                          <a:solidFill>
                            <a:schemeClr val="tx1"/>
                          </a:solidFill>
                          <a:effectLst/>
                          <a:hlinkClick r:id="rId3"/>
                        </a:rPr>
                        <a:t>assertNotEqual</a:t>
                      </a:r>
                      <a:r>
                        <a:rPr lang="en-US" sz="1800" b="0" dirty="0">
                          <a:solidFill>
                            <a:schemeClr val="tx1"/>
                          </a:solidFill>
                          <a:effectLst/>
                          <a:hlinkClick r:id="rId3"/>
                        </a:rPr>
                        <a:t>(a, b)</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a:effectLst/>
                        </a:rPr>
                        <a:t>a != b</a:t>
                      </a:r>
                      <a:endParaRPr lang="en-US" sz="180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362611">
                <a:tc>
                  <a:txBody>
                    <a:bodyPr/>
                    <a:lstStyle/>
                    <a:p>
                      <a:r>
                        <a:rPr lang="en-US" sz="1800" b="0" dirty="0" err="1">
                          <a:solidFill>
                            <a:schemeClr val="tx1"/>
                          </a:solidFill>
                          <a:effectLst/>
                          <a:hlinkClick r:id="rId4"/>
                        </a:rPr>
                        <a:t>assertTrue</a:t>
                      </a:r>
                      <a:r>
                        <a:rPr lang="en-US" sz="1800" b="0" dirty="0">
                          <a:solidFill>
                            <a:schemeClr val="tx1"/>
                          </a:solidFill>
                          <a:effectLst/>
                          <a:hlinkClick r:id="rId4"/>
                        </a:rPr>
                        <a:t>(x)</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a:effectLst/>
                        </a:rPr>
                        <a:t>bool(x) is True</a:t>
                      </a:r>
                      <a:endParaRPr lang="en-US" sz="180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362611">
                <a:tc>
                  <a:txBody>
                    <a:bodyPr/>
                    <a:lstStyle/>
                    <a:p>
                      <a:r>
                        <a:rPr lang="en-US" sz="1800" b="0" dirty="0" err="1">
                          <a:solidFill>
                            <a:schemeClr val="tx1"/>
                          </a:solidFill>
                          <a:effectLst/>
                          <a:hlinkClick r:id="rId5"/>
                        </a:rPr>
                        <a:t>assertFalse</a:t>
                      </a:r>
                      <a:r>
                        <a:rPr lang="en-US" sz="1800" b="0" dirty="0">
                          <a:solidFill>
                            <a:schemeClr val="tx1"/>
                          </a:solidFill>
                          <a:effectLst/>
                          <a:hlinkClick r:id="rId5"/>
                        </a:rPr>
                        <a:t>(x)</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a:effectLst/>
                        </a:rPr>
                        <a:t>bool(x) is False</a:t>
                      </a:r>
                      <a:endParaRPr lang="en-US" sz="180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r h="362611">
                <a:tc>
                  <a:txBody>
                    <a:bodyPr/>
                    <a:lstStyle/>
                    <a:p>
                      <a:r>
                        <a:rPr lang="en-US" sz="1800" b="0" dirty="0" err="1">
                          <a:solidFill>
                            <a:schemeClr val="tx1"/>
                          </a:solidFill>
                          <a:effectLst/>
                          <a:hlinkClick r:id="rId6"/>
                        </a:rPr>
                        <a:t>assertIs</a:t>
                      </a:r>
                      <a:r>
                        <a:rPr lang="en-US" sz="1800" b="0" dirty="0">
                          <a:solidFill>
                            <a:schemeClr val="tx1"/>
                          </a:solidFill>
                          <a:effectLst/>
                          <a:hlinkClick r:id="rId6"/>
                        </a:rPr>
                        <a:t>(a, b)</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a:effectLst/>
                        </a:rPr>
                        <a:t>a is b</a:t>
                      </a:r>
                      <a:endParaRPr lang="en-US" sz="180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362611">
                <a:tc>
                  <a:txBody>
                    <a:bodyPr/>
                    <a:lstStyle/>
                    <a:p>
                      <a:r>
                        <a:rPr lang="en-US" sz="1800" b="0" dirty="0" err="1">
                          <a:solidFill>
                            <a:schemeClr val="tx1"/>
                          </a:solidFill>
                          <a:effectLst/>
                          <a:hlinkClick r:id="rId7"/>
                        </a:rPr>
                        <a:t>assertIsNot</a:t>
                      </a:r>
                      <a:r>
                        <a:rPr lang="en-US" sz="1800" b="0" dirty="0">
                          <a:solidFill>
                            <a:schemeClr val="tx1"/>
                          </a:solidFill>
                          <a:effectLst/>
                          <a:hlinkClick r:id="rId7"/>
                        </a:rPr>
                        <a:t>(a, b)</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a:effectLst/>
                        </a:rPr>
                        <a:t>a is not b</a:t>
                      </a:r>
                      <a:endParaRPr lang="en-US" sz="180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5"/>
                  </a:ext>
                </a:extLst>
              </a:tr>
              <a:tr h="362611">
                <a:tc>
                  <a:txBody>
                    <a:bodyPr/>
                    <a:lstStyle/>
                    <a:p>
                      <a:r>
                        <a:rPr lang="en-US" sz="1800" b="0" dirty="0" err="1">
                          <a:solidFill>
                            <a:schemeClr val="tx1"/>
                          </a:solidFill>
                          <a:effectLst/>
                          <a:hlinkClick r:id="rId8"/>
                        </a:rPr>
                        <a:t>assertIsNone</a:t>
                      </a:r>
                      <a:r>
                        <a:rPr lang="en-US" sz="1800" b="0" dirty="0">
                          <a:solidFill>
                            <a:schemeClr val="tx1"/>
                          </a:solidFill>
                          <a:effectLst/>
                          <a:hlinkClick r:id="rId8"/>
                        </a:rPr>
                        <a:t>(x)</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a:effectLst/>
                        </a:rPr>
                        <a:t>x is None</a:t>
                      </a:r>
                      <a:endParaRPr lang="en-US" sz="180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6"/>
                  </a:ext>
                </a:extLst>
              </a:tr>
              <a:tr h="362611">
                <a:tc>
                  <a:txBody>
                    <a:bodyPr/>
                    <a:lstStyle/>
                    <a:p>
                      <a:r>
                        <a:rPr lang="en-US" sz="1800" b="0" dirty="0" err="1">
                          <a:solidFill>
                            <a:schemeClr val="tx1"/>
                          </a:solidFill>
                          <a:effectLst/>
                          <a:hlinkClick r:id="rId9"/>
                        </a:rPr>
                        <a:t>assertIsNotNone</a:t>
                      </a:r>
                      <a:r>
                        <a:rPr lang="en-US" sz="1800" b="0" dirty="0">
                          <a:solidFill>
                            <a:schemeClr val="tx1"/>
                          </a:solidFill>
                          <a:effectLst/>
                          <a:hlinkClick r:id="rId9"/>
                        </a:rPr>
                        <a:t>(x)</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a:effectLst/>
                        </a:rPr>
                        <a:t>x is not None</a:t>
                      </a:r>
                      <a:endParaRPr lang="en-US" sz="180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7"/>
                  </a:ext>
                </a:extLst>
              </a:tr>
              <a:tr h="362611">
                <a:tc>
                  <a:txBody>
                    <a:bodyPr/>
                    <a:lstStyle/>
                    <a:p>
                      <a:r>
                        <a:rPr lang="en-US" sz="1800" b="0" dirty="0" err="1">
                          <a:solidFill>
                            <a:schemeClr val="tx1"/>
                          </a:solidFill>
                          <a:effectLst/>
                          <a:hlinkClick r:id="rId10"/>
                        </a:rPr>
                        <a:t>assertIn</a:t>
                      </a:r>
                      <a:r>
                        <a:rPr lang="en-US" sz="1800" b="0" dirty="0">
                          <a:solidFill>
                            <a:schemeClr val="tx1"/>
                          </a:solidFill>
                          <a:effectLst/>
                          <a:hlinkClick r:id="rId10"/>
                        </a:rPr>
                        <a:t>(a, b)</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a:effectLst/>
                        </a:rPr>
                        <a:t>a in b</a:t>
                      </a:r>
                      <a:endParaRPr lang="en-US" sz="180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8"/>
                  </a:ext>
                </a:extLst>
              </a:tr>
              <a:tr h="362611">
                <a:tc>
                  <a:txBody>
                    <a:bodyPr/>
                    <a:lstStyle/>
                    <a:p>
                      <a:r>
                        <a:rPr lang="en-US" sz="1800" b="0" dirty="0" err="1">
                          <a:solidFill>
                            <a:schemeClr val="tx1"/>
                          </a:solidFill>
                          <a:effectLst/>
                          <a:hlinkClick r:id="rId11"/>
                        </a:rPr>
                        <a:t>assertNotIn</a:t>
                      </a:r>
                      <a:r>
                        <a:rPr lang="en-US" sz="1800" b="0" dirty="0">
                          <a:solidFill>
                            <a:schemeClr val="tx1"/>
                          </a:solidFill>
                          <a:effectLst/>
                          <a:hlinkClick r:id="rId11"/>
                        </a:rPr>
                        <a:t>(a, b)</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a:effectLst/>
                        </a:rPr>
                        <a:t>a not in b</a:t>
                      </a:r>
                      <a:endParaRPr lang="en-US" sz="180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9"/>
                  </a:ext>
                </a:extLst>
              </a:tr>
              <a:tr h="362611">
                <a:tc>
                  <a:txBody>
                    <a:bodyPr/>
                    <a:lstStyle/>
                    <a:p>
                      <a:r>
                        <a:rPr lang="en-US" sz="1800" b="0" dirty="0" err="1">
                          <a:solidFill>
                            <a:schemeClr val="tx1"/>
                          </a:solidFill>
                          <a:effectLst/>
                          <a:hlinkClick r:id="rId12"/>
                        </a:rPr>
                        <a:t>assertIsInstance</a:t>
                      </a:r>
                      <a:r>
                        <a:rPr lang="en-US" sz="1800" b="0" dirty="0">
                          <a:solidFill>
                            <a:schemeClr val="tx1"/>
                          </a:solidFill>
                          <a:effectLst/>
                          <a:hlinkClick r:id="rId12"/>
                        </a:rPr>
                        <a:t>(a, b)</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a:effectLst/>
                        </a:rPr>
                        <a:t>isinstance(a, b)</a:t>
                      </a:r>
                      <a:endParaRPr lang="en-US" sz="180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10"/>
                  </a:ext>
                </a:extLst>
              </a:tr>
              <a:tr h="362611">
                <a:tc>
                  <a:txBody>
                    <a:bodyPr/>
                    <a:lstStyle/>
                    <a:p>
                      <a:r>
                        <a:rPr lang="en-US" sz="1800" b="0" dirty="0" err="1">
                          <a:solidFill>
                            <a:schemeClr val="tx1"/>
                          </a:solidFill>
                          <a:effectLst/>
                          <a:hlinkClick r:id="rId13"/>
                        </a:rPr>
                        <a:t>assertNotIsInstance</a:t>
                      </a:r>
                      <a:r>
                        <a:rPr lang="en-US" sz="1800" b="0" dirty="0">
                          <a:solidFill>
                            <a:schemeClr val="tx1"/>
                          </a:solidFill>
                          <a:effectLst/>
                          <a:hlinkClick r:id="rId13"/>
                        </a:rPr>
                        <a:t>(a, b)</a:t>
                      </a:r>
                      <a:endParaRPr lang="en-US" sz="1800" b="0" dirty="0">
                        <a:solidFill>
                          <a:schemeClr val="tx1"/>
                        </a:solidFill>
                      </a:endParaRPr>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800" b="0" dirty="0">
                          <a:effectLst/>
                        </a:rPr>
                        <a:t>not </a:t>
                      </a:r>
                      <a:r>
                        <a:rPr lang="en-US" sz="1800" b="0" dirty="0" err="1">
                          <a:effectLst/>
                        </a:rPr>
                        <a:t>isinstance</a:t>
                      </a:r>
                      <a:r>
                        <a:rPr lang="en-US" sz="1800" b="0" dirty="0">
                          <a:effectLst/>
                        </a:rPr>
                        <a:t>(a, b)</a:t>
                      </a:r>
                      <a:endParaRPr lang="en-US" sz="1800" dirty="0"/>
                    </a:p>
                  </a:txBody>
                  <a:tcPr marL="90653" marR="90653" marT="45326" marB="45326"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460185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841" y="226337"/>
            <a:ext cx="12001535" cy="6328372"/>
          </a:xfrm>
        </p:spPr>
        <p:txBody>
          <a:bodyPr>
            <a:normAutofit/>
          </a:bodyPr>
          <a:lstStyle/>
          <a:p>
            <a:pPr marL="0" indent="0">
              <a:buNone/>
            </a:pPr>
            <a:r>
              <a:rPr lang="ru-RU" sz="1600" b="1" dirty="0"/>
              <a:t>Assert'и для контролю обробки винятків і warning‘ів: </a:t>
            </a:r>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r>
              <a:rPr lang="ru-RU" sz="1600" b="1" dirty="0"/>
              <a:t>Assert'и для перевірки різних ситуацій: </a:t>
            </a:r>
          </a:p>
        </p:txBody>
      </p:sp>
      <p:graphicFrame>
        <p:nvGraphicFramePr>
          <p:cNvPr id="2" name="Table 1"/>
          <p:cNvGraphicFramePr>
            <a:graphicFrameLocks noGrp="1"/>
          </p:cNvGraphicFramePr>
          <p:nvPr>
            <p:extLst>
              <p:ext uri="{D42A27DB-BD31-4B8C-83A1-F6EECF244321}">
                <p14:modId xmlns:p14="http://schemas.microsoft.com/office/powerpoint/2010/main" val="872967795"/>
              </p:ext>
            </p:extLst>
          </p:nvPr>
        </p:nvGraphicFramePr>
        <p:xfrm>
          <a:off x="225456" y="660905"/>
          <a:ext cx="11727731" cy="1828800"/>
        </p:xfrm>
        <a:graphic>
          <a:graphicData uri="http://schemas.openxmlformats.org/drawingml/2006/table">
            <a:tbl>
              <a:tblPr/>
              <a:tblGrid>
                <a:gridCol w="4535080">
                  <a:extLst>
                    <a:ext uri="{9D8B030D-6E8A-4147-A177-3AD203B41FA5}">
                      <a16:colId xmlns:a16="http://schemas.microsoft.com/office/drawing/2014/main" val="20000"/>
                    </a:ext>
                  </a:extLst>
                </a:gridCol>
                <a:gridCol w="7192651">
                  <a:extLst>
                    <a:ext uri="{9D8B030D-6E8A-4147-A177-3AD203B41FA5}">
                      <a16:colId xmlns:a16="http://schemas.microsoft.com/office/drawing/2014/main" val="20001"/>
                    </a:ext>
                  </a:extLst>
                </a:gridCol>
              </a:tblGrid>
              <a:tr h="0">
                <a:tc>
                  <a:txBody>
                    <a:bodyPr/>
                    <a:lstStyle/>
                    <a:p>
                      <a:r>
                        <a:rPr lang="en-US" sz="1600" b="0" dirty="0" err="1">
                          <a:effectLst/>
                          <a:hlinkClick r:id="rId2"/>
                        </a:rPr>
                        <a:t>assertRaises</a:t>
                      </a:r>
                      <a:r>
                        <a:rPr lang="en-US" sz="1600" b="0" dirty="0">
                          <a:effectLst/>
                          <a:hlinkClick r:id="rId2"/>
                        </a:rPr>
                        <a:t>(</a:t>
                      </a:r>
                      <a:r>
                        <a:rPr lang="en-US" sz="1600" b="0" dirty="0" err="1">
                          <a:effectLst/>
                          <a:hlinkClick r:id="rId2"/>
                        </a:rPr>
                        <a:t>exc</a:t>
                      </a:r>
                      <a:r>
                        <a:rPr lang="en-US" sz="1600" b="0" dirty="0">
                          <a:effectLst/>
                          <a:hlinkClick r:id="rId2"/>
                        </a:rPr>
                        <a:t>, fun, *</a:t>
                      </a:r>
                      <a:r>
                        <a:rPr lang="en-US" sz="1600" b="0" dirty="0" err="1">
                          <a:effectLst/>
                          <a:hlinkClick r:id="rId2"/>
                        </a:rPr>
                        <a:t>args</a:t>
                      </a:r>
                      <a:r>
                        <a:rPr lang="en-US" sz="1600" b="0" dirty="0">
                          <a:effectLst/>
                          <a:hlinkClick r:id="rId2"/>
                        </a:rPr>
                        <a:t>, **</a:t>
                      </a:r>
                      <a:r>
                        <a:rPr lang="en-US" sz="1600" b="0" dirty="0" err="1">
                          <a:effectLst/>
                          <a:hlinkClick r:id="rId2"/>
                        </a:rPr>
                        <a:t>kwds</a:t>
                      </a:r>
                      <a:r>
                        <a:rPr lang="en-US" sz="1600" b="0" dirty="0">
                          <a:effectLst/>
                          <a:hlinkClick r:id="rId2"/>
                        </a:rPr>
                        <a:t>)</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600" b="0" dirty="0">
                          <a:effectLst/>
                        </a:rPr>
                        <a:t>Функція fun(*args, **kwds) викликає виняток exc</a:t>
                      </a:r>
                      <a:endParaRPr lang="ru-RU"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0"/>
                  </a:ext>
                </a:extLst>
              </a:tr>
              <a:tr h="0">
                <a:tc>
                  <a:txBody>
                    <a:bodyPr/>
                    <a:lstStyle/>
                    <a:p>
                      <a:r>
                        <a:rPr lang="en-US" sz="1600" b="0" dirty="0" err="1">
                          <a:effectLst/>
                          <a:hlinkClick r:id="rId3"/>
                        </a:rPr>
                        <a:t>assertRaisesRegex</a:t>
                      </a:r>
                      <a:r>
                        <a:rPr lang="en-US" sz="1600" b="0" dirty="0">
                          <a:effectLst/>
                          <a:hlinkClick r:id="rId3"/>
                        </a:rPr>
                        <a:t>(</a:t>
                      </a:r>
                      <a:r>
                        <a:rPr lang="en-US" sz="1600" b="0" dirty="0" err="1">
                          <a:effectLst/>
                          <a:hlinkClick r:id="rId3"/>
                        </a:rPr>
                        <a:t>exc</a:t>
                      </a:r>
                      <a:r>
                        <a:rPr lang="en-US" sz="1600" b="0" dirty="0">
                          <a:effectLst/>
                          <a:hlinkClick r:id="rId3"/>
                        </a:rPr>
                        <a:t>, r, fun, *</a:t>
                      </a:r>
                      <a:r>
                        <a:rPr lang="en-US" sz="1600" b="0" dirty="0" err="1">
                          <a:effectLst/>
                          <a:hlinkClick r:id="rId3"/>
                        </a:rPr>
                        <a:t>args</a:t>
                      </a:r>
                      <a:r>
                        <a:rPr lang="en-US" sz="1600" b="0" dirty="0">
                          <a:effectLst/>
                          <a:hlinkClick r:id="rId3"/>
                        </a:rPr>
                        <a:t>, **</a:t>
                      </a:r>
                      <a:r>
                        <a:rPr lang="en-US" sz="1600" b="0" dirty="0" err="1">
                          <a:effectLst/>
                          <a:hlinkClick r:id="rId3"/>
                        </a:rPr>
                        <a:t>kwds</a:t>
                      </a:r>
                      <a:r>
                        <a:rPr lang="en-US" sz="1600" b="0" dirty="0">
                          <a:effectLst/>
                          <a:hlinkClick r:id="rId3"/>
                        </a:rPr>
                        <a:t>)</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600" b="0" dirty="0">
                          <a:effectLst/>
                        </a:rPr>
                        <a:t>Функція fun(*args, **kwds) викликає виняток</a:t>
                      </a:r>
                      <a:r>
                        <a:rPr lang="ru-RU" sz="1600" b="0" baseline="0" dirty="0">
                          <a:effectLst/>
                        </a:rPr>
                        <a:t> </a:t>
                      </a:r>
                      <a:r>
                        <a:rPr lang="ru-RU" sz="1600" b="0" dirty="0">
                          <a:effectLst/>
                        </a:rPr>
                        <a:t>exc, повідомлення якого співпадає з регулярним виразом r</a:t>
                      </a:r>
                      <a:endParaRPr lang="ru-RU"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1"/>
                  </a:ext>
                </a:extLst>
              </a:tr>
              <a:tr h="0">
                <a:tc>
                  <a:txBody>
                    <a:bodyPr/>
                    <a:lstStyle/>
                    <a:p>
                      <a:r>
                        <a:rPr lang="en-US" sz="1600" b="0">
                          <a:effectLst/>
                          <a:hlinkClick r:id="rId4"/>
                        </a:rPr>
                        <a:t>assertWarns(warn, fun, *args, **kwds)</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lang="ru-RU" sz="1600" dirty="0"/>
                        <a:t>Функція fun(*args, **kwds) видає повідомлення warn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2"/>
                  </a:ext>
                </a:extLst>
              </a:tr>
              <a:tr h="0">
                <a:tc>
                  <a:txBody>
                    <a:bodyPr/>
                    <a:lstStyle/>
                    <a:p>
                      <a:r>
                        <a:rPr lang="en-US" sz="1600" b="0">
                          <a:effectLst/>
                          <a:hlinkClick r:id="rId5"/>
                        </a:rPr>
                        <a:t>assertWarnsRegex(warn, r, fun, *args, **kwds)</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0" dirty="0">
                          <a:effectLst/>
                        </a:rPr>
                        <a:t>Функция fun(*args, **kwds) видає повідомлення </a:t>
                      </a:r>
                      <a:r>
                        <a:rPr lang="ru-RU" sz="1600" dirty="0"/>
                        <a:t>warn і воно </a:t>
                      </a:r>
                      <a:r>
                        <a:rPr lang="ru-RU" sz="1600" b="0" dirty="0">
                          <a:effectLst/>
                        </a:rPr>
                        <a:t>співпадає з регулярним виразом r</a:t>
                      </a:r>
                      <a:endParaRPr lang="ru-RU"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0003"/>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044182963"/>
              </p:ext>
            </p:extLst>
          </p:nvPr>
        </p:nvGraphicFramePr>
        <p:xfrm>
          <a:off x="234884" y="3431608"/>
          <a:ext cx="8098410" cy="3017520"/>
        </p:xfrm>
        <a:graphic>
          <a:graphicData uri="http://schemas.openxmlformats.org/drawingml/2006/table">
            <a:tbl>
              <a:tblPr/>
              <a:tblGrid>
                <a:gridCol w="2960802">
                  <a:extLst>
                    <a:ext uri="{9D8B030D-6E8A-4147-A177-3AD203B41FA5}">
                      <a16:colId xmlns:a16="http://schemas.microsoft.com/office/drawing/2014/main" val="20000"/>
                    </a:ext>
                  </a:extLst>
                </a:gridCol>
                <a:gridCol w="5137608">
                  <a:extLst>
                    <a:ext uri="{9D8B030D-6E8A-4147-A177-3AD203B41FA5}">
                      <a16:colId xmlns:a16="http://schemas.microsoft.com/office/drawing/2014/main" val="20001"/>
                    </a:ext>
                  </a:extLst>
                </a:gridCol>
              </a:tblGrid>
              <a:tr h="0">
                <a:tc>
                  <a:txBody>
                    <a:bodyPr/>
                    <a:lstStyle/>
                    <a:p>
                      <a:r>
                        <a:rPr lang="en-US" sz="1600" b="0" dirty="0" err="1">
                          <a:effectLst/>
                          <a:hlinkClick r:id="rId6"/>
                        </a:rPr>
                        <a:t>assertAlmostEqual</a:t>
                      </a:r>
                      <a:r>
                        <a:rPr lang="en-US" sz="1600" b="0" dirty="0">
                          <a:effectLst/>
                          <a:hlinkClick r:id="rId6"/>
                        </a:rPr>
                        <a:t>(a, b)</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600" b="0">
                          <a:effectLst/>
                        </a:rPr>
                        <a:t>round(a-b, 7) == 0</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0">
                <a:tc>
                  <a:txBody>
                    <a:bodyPr/>
                    <a:lstStyle/>
                    <a:p>
                      <a:r>
                        <a:rPr lang="en-US" sz="1600" b="0">
                          <a:effectLst/>
                          <a:hlinkClick r:id="rId7"/>
                        </a:rPr>
                        <a:t>assertNotAlmostEqual(a,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600" b="0">
                          <a:effectLst/>
                        </a:rPr>
                        <a:t>round(a-b, 7) != 0</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0">
                <a:tc>
                  <a:txBody>
                    <a:bodyPr/>
                    <a:lstStyle/>
                    <a:p>
                      <a:r>
                        <a:rPr lang="en-US" sz="1600" b="0">
                          <a:effectLst/>
                          <a:hlinkClick r:id="rId8"/>
                        </a:rPr>
                        <a:t>assertGreater(a,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600" b="0">
                          <a:effectLst/>
                        </a:rPr>
                        <a:t>a &gt;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r h="0">
                <a:tc>
                  <a:txBody>
                    <a:bodyPr/>
                    <a:lstStyle/>
                    <a:p>
                      <a:r>
                        <a:rPr lang="en-US" sz="1600" b="0">
                          <a:effectLst/>
                          <a:hlinkClick r:id="rId9"/>
                        </a:rPr>
                        <a:t>assertGreaterEqual(a,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600" b="0">
                          <a:effectLst/>
                        </a:rPr>
                        <a:t>a &gt;=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3"/>
                  </a:ext>
                </a:extLst>
              </a:tr>
              <a:tr h="0">
                <a:tc>
                  <a:txBody>
                    <a:bodyPr/>
                    <a:lstStyle/>
                    <a:p>
                      <a:r>
                        <a:rPr lang="en-US" sz="1600" b="0">
                          <a:effectLst/>
                          <a:hlinkClick r:id="rId10"/>
                        </a:rPr>
                        <a:t>assertLess(a,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600" b="0">
                          <a:effectLst/>
                        </a:rPr>
                        <a:t>a &lt;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4"/>
                  </a:ext>
                </a:extLst>
              </a:tr>
              <a:tr h="0">
                <a:tc>
                  <a:txBody>
                    <a:bodyPr/>
                    <a:lstStyle/>
                    <a:p>
                      <a:r>
                        <a:rPr lang="en-US" sz="1600" b="0">
                          <a:effectLst/>
                          <a:hlinkClick r:id="rId11"/>
                        </a:rPr>
                        <a:t>assertLessEqual(a,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600" b="0">
                          <a:effectLst/>
                        </a:rPr>
                        <a:t>a &lt;=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5"/>
                  </a:ext>
                </a:extLst>
              </a:tr>
              <a:tr h="0">
                <a:tc>
                  <a:txBody>
                    <a:bodyPr/>
                    <a:lstStyle/>
                    <a:p>
                      <a:r>
                        <a:rPr lang="en-US" sz="1600" b="0">
                          <a:effectLst/>
                          <a:hlinkClick r:id="rId12"/>
                        </a:rPr>
                        <a:t>assertRegex(s, r)</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600" b="0" dirty="0" err="1">
                          <a:effectLst/>
                        </a:rPr>
                        <a:t>r.search</a:t>
                      </a:r>
                      <a:r>
                        <a:rPr lang="en-US" sz="1600" b="0" dirty="0">
                          <a:effectLst/>
                        </a:rPr>
                        <a:t>(s)</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6"/>
                  </a:ext>
                </a:extLst>
              </a:tr>
              <a:tr h="0">
                <a:tc>
                  <a:txBody>
                    <a:bodyPr/>
                    <a:lstStyle/>
                    <a:p>
                      <a:r>
                        <a:rPr lang="en-US" sz="1600" b="0">
                          <a:effectLst/>
                          <a:hlinkClick r:id="rId13"/>
                        </a:rPr>
                        <a:t>assertNotRegex(s, r)</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en-US" sz="1600" b="0">
                          <a:effectLst/>
                        </a:rPr>
                        <a:t>not r.search(s)</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7"/>
                  </a:ext>
                </a:extLst>
              </a:tr>
              <a:tr h="0">
                <a:tc>
                  <a:txBody>
                    <a:bodyPr/>
                    <a:lstStyle/>
                    <a:p>
                      <a:r>
                        <a:rPr lang="en-US" sz="1600" b="0">
                          <a:effectLst/>
                          <a:hlinkClick r:id="rId14"/>
                        </a:rPr>
                        <a:t>assertCountEqual(a,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lang="ru-RU" sz="1600" b="0" dirty="0">
                          <a:effectLst/>
                        </a:rPr>
                        <a:t>a </a:t>
                      </a:r>
                      <a:r>
                        <a:rPr lang="uk-UA" sz="1600" b="0" dirty="0">
                          <a:effectLst/>
                        </a:rPr>
                        <a:t>і</a:t>
                      </a:r>
                      <a:r>
                        <a:rPr lang="ru-RU" sz="1600" b="0" dirty="0">
                          <a:effectLst/>
                        </a:rPr>
                        <a:t> b мають однакові елементи</a:t>
                      </a:r>
                      <a:r>
                        <a:rPr lang="ru-RU" sz="1600" b="0" baseline="0" dirty="0">
                          <a:effectLst/>
                        </a:rPr>
                        <a:t> (порядок не важливий)</a:t>
                      </a:r>
                      <a:endParaRPr lang="ru-RU"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334315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ru-RU" sz="1600" b="1" dirty="0"/>
              <a:t>Залежні </a:t>
            </a:r>
            <a:r>
              <a:rPr lang="uk-UA" sz="1600" b="1" dirty="0"/>
              <a:t>від типу </a:t>
            </a:r>
            <a:r>
              <a:rPr lang="ru-RU" sz="1600" b="1" dirty="0"/>
              <a:t>assert'и, які використовуються при виклику </a:t>
            </a:r>
            <a:r>
              <a:rPr lang="ru-RU" sz="1600" b="1" i="1" dirty="0"/>
              <a:t>assertEqual()</a:t>
            </a:r>
            <a:r>
              <a:rPr lang="ru-RU" sz="1600" b="1" dirty="0"/>
              <a:t>. Використовуються у випадку, якщо необхідно використовувати конкретний метод. </a:t>
            </a:r>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uk-UA" sz="1600" dirty="0"/>
          </a:p>
          <a:p>
            <a:pPr marL="0" indent="0">
              <a:buNone/>
            </a:pPr>
            <a:r>
              <a:rPr lang="uk-UA" sz="1600" dirty="0"/>
              <a:t>Метод    </a:t>
            </a:r>
            <a:r>
              <a:rPr lang="en-US" sz="1600" b="1" i="1" dirty="0"/>
              <a:t>fail(</a:t>
            </a:r>
            <a:r>
              <a:rPr lang="en-US" sz="1600" b="1" i="1" dirty="0" err="1"/>
              <a:t>msg</a:t>
            </a:r>
            <a:r>
              <a:rPr lang="en-US" sz="1600" b="1" i="1" dirty="0"/>
              <a:t> = None) </a:t>
            </a:r>
            <a:r>
              <a:rPr lang="uk-UA" sz="1600" b="1" i="1" dirty="0"/>
              <a:t>   </a:t>
            </a:r>
            <a:r>
              <a:rPr lang="uk-UA" sz="1600" dirty="0"/>
              <a:t>цей метод сигналізує про те, що сталася помилка в тесті. </a:t>
            </a:r>
          </a:p>
          <a:p>
            <a:pPr marL="0" indent="0">
              <a:buNone/>
            </a:pPr>
            <a:endParaRPr lang="uk-UA" sz="1600" dirty="0"/>
          </a:p>
          <a:p>
            <a:pPr marL="0" indent="0">
              <a:buNone/>
            </a:pPr>
            <a:r>
              <a:rPr lang="uk-UA" sz="1600" dirty="0"/>
              <a:t>Методи, що дозволяють збирати інформацію про тест. </a:t>
            </a:r>
          </a:p>
          <a:p>
            <a:pPr marL="0" indent="0">
              <a:buNone/>
            </a:pPr>
            <a:endParaRPr lang="uk-UA" sz="1600" dirty="0"/>
          </a:p>
          <a:p>
            <a:pPr marL="0" indent="0">
              <a:buNone/>
            </a:pPr>
            <a:r>
              <a:rPr lang="en-US" sz="1600" b="1" i="1" dirty="0" err="1"/>
              <a:t>countTestCases</a:t>
            </a:r>
            <a:r>
              <a:rPr lang="en-US" sz="1600" b="1" i="1" dirty="0"/>
              <a:t>() </a:t>
            </a:r>
            <a:r>
              <a:rPr lang="uk-UA" sz="1600" dirty="0"/>
              <a:t>  -повертає кількість тестів в об'єкті класу-нащадка від </a:t>
            </a:r>
            <a:r>
              <a:rPr lang="en-US" sz="1600" i="1" dirty="0" err="1"/>
              <a:t>TestCase</a:t>
            </a:r>
            <a:r>
              <a:rPr lang="en-US" sz="1600" dirty="0"/>
              <a:t>. </a:t>
            </a:r>
            <a:endParaRPr lang="ru-RU" sz="1600" dirty="0"/>
          </a:p>
          <a:p>
            <a:pPr marL="0" indent="0">
              <a:buNone/>
            </a:pPr>
            <a:r>
              <a:rPr lang="en-US" sz="1600" b="1" i="1" dirty="0"/>
              <a:t>id() </a:t>
            </a:r>
            <a:r>
              <a:rPr lang="ru-RU" sz="1600" dirty="0"/>
              <a:t>п</a:t>
            </a:r>
            <a:r>
              <a:rPr lang="uk-UA" sz="1600" dirty="0"/>
              <a:t>овертає строковий ідентифікатор тесту. Як правило це повне ім'я методу, що включає ім'я модуля і ім'я класу. </a:t>
            </a:r>
          </a:p>
          <a:p>
            <a:pPr marL="0" indent="0">
              <a:buNone/>
            </a:pPr>
            <a:r>
              <a:rPr lang="en-US" sz="1600" b="1" i="1" dirty="0" err="1"/>
              <a:t>shortDescription</a:t>
            </a:r>
            <a:r>
              <a:rPr lang="en-US" sz="1600" b="1" i="1" dirty="0"/>
              <a:t>() </a:t>
            </a:r>
            <a:r>
              <a:rPr lang="uk-UA" sz="1600" dirty="0"/>
              <a:t>повертає опис тесту, яке представляє собою перший рядок </a:t>
            </a:r>
            <a:r>
              <a:rPr lang="en-US" sz="1600" dirty="0" err="1"/>
              <a:t>docstring</a:t>
            </a:r>
            <a:r>
              <a:rPr lang="en-US" sz="1600" dirty="0"/>
              <a:t>'</a:t>
            </a:r>
            <a:r>
              <a:rPr lang="uk-UA" sz="1600" dirty="0"/>
              <a:t>а методу, якщо його немає, то повертає </a:t>
            </a:r>
            <a:r>
              <a:rPr lang="en-US" sz="1600" dirty="0"/>
              <a:t>None. </a:t>
            </a:r>
            <a:endParaRPr lang="uk-UA" sz="1600" b="1" dirty="0"/>
          </a:p>
        </p:txBody>
      </p:sp>
      <p:graphicFrame>
        <p:nvGraphicFramePr>
          <p:cNvPr id="2" name="Table 1"/>
          <p:cNvGraphicFramePr>
            <a:graphicFrameLocks noGrp="1"/>
          </p:cNvGraphicFramePr>
          <p:nvPr>
            <p:extLst>
              <p:ext uri="{D42A27DB-BD31-4B8C-83A1-F6EECF244321}">
                <p14:modId xmlns:p14="http://schemas.microsoft.com/office/powerpoint/2010/main" val="2480828730"/>
              </p:ext>
            </p:extLst>
          </p:nvPr>
        </p:nvGraphicFramePr>
        <p:xfrm>
          <a:off x="298764" y="989814"/>
          <a:ext cx="7591471" cy="2011680"/>
        </p:xfrm>
        <a:graphic>
          <a:graphicData uri="http://schemas.openxmlformats.org/drawingml/2006/table">
            <a:tbl>
              <a:tblPr/>
              <a:tblGrid>
                <a:gridCol w="2604692">
                  <a:extLst>
                    <a:ext uri="{9D8B030D-6E8A-4147-A177-3AD203B41FA5}">
                      <a16:colId xmlns:a16="http://schemas.microsoft.com/office/drawing/2014/main" val="20000"/>
                    </a:ext>
                  </a:extLst>
                </a:gridCol>
                <a:gridCol w="4986779">
                  <a:extLst>
                    <a:ext uri="{9D8B030D-6E8A-4147-A177-3AD203B41FA5}">
                      <a16:colId xmlns:a16="http://schemas.microsoft.com/office/drawing/2014/main" val="20001"/>
                    </a:ext>
                  </a:extLst>
                </a:gridCol>
              </a:tblGrid>
              <a:tr h="160972">
                <a:tc>
                  <a:txBody>
                    <a:bodyPr/>
                    <a:lstStyle/>
                    <a:p>
                      <a:r>
                        <a:rPr lang="en-US" sz="1600" b="0" dirty="0" err="1">
                          <a:effectLst/>
                          <a:hlinkClick r:id="rId2"/>
                        </a:rPr>
                        <a:t>assertMultiLineEqual</a:t>
                      </a:r>
                      <a:r>
                        <a:rPr lang="en-US" sz="1600" b="0" dirty="0">
                          <a:effectLst/>
                          <a:hlinkClick r:id="rId2"/>
                        </a:rPr>
                        <a:t>(a, b)</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ru-RU" sz="1600" b="0" dirty="0">
                          <a:effectLst/>
                        </a:rPr>
                        <a:t>Рядки (</a:t>
                      </a:r>
                      <a:r>
                        <a:rPr lang="en-US" sz="1600" b="0" dirty="0">
                          <a:effectLst/>
                        </a:rPr>
                        <a:t>strings)</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0"/>
                  </a:ext>
                </a:extLst>
              </a:tr>
              <a:tr h="0">
                <a:tc>
                  <a:txBody>
                    <a:bodyPr/>
                    <a:lstStyle/>
                    <a:p>
                      <a:r>
                        <a:rPr lang="en-US" sz="1600" b="0" dirty="0" err="1">
                          <a:effectLst/>
                          <a:hlinkClick r:id="rId3"/>
                        </a:rPr>
                        <a:t>assertSequenceEqual</a:t>
                      </a:r>
                      <a:r>
                        <a:rPr lang="en-US" sz="1600" b="0" dirty="0">
                          <a:effectLst/>
                          <a:hlinkClick r:id="rId3"/>
                        </a:rPr>
                        <a:t>(a, b)</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ru-RU" sz="1600" b="0" dirty="0">
                          <a:effectLst/>
                        </a:rPr>
                        <a:t>Послідовності (</a:t>
                      </a:r>
                      <a:r>
                        <a:rPr lang="en-US" sz="1600" b="0" dirty="0">
                          <a:effectLst/>
                        </a:rPr>
                        <a:t>sequences)</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1"/>
                  </a:ext>
                </a:extLst>
              </a:tr>
              <a:tr h="0">
                <a:tc>
                  <a:txBody>
                    <a:bodyPr/>
                    <a:lstStyle/>
                    <a:p>
                      <a:r>
                        <a:rPr lang="en-US" sz="1600" b="0" dirty="0" err="1">
                          <a:effectLst/>
                          <a:hlinkClick r:id="rId4"/>
                        </a:rPr>
                        <a:t>assertListEqual</a:t>
                      </a:r>
                      <a:r>
                        <a:rPr lang="en-US" sz="1600" b="0" dirty="0">
                          <a:effectLst/>
                          <a:hlinkClick r:id="rId4"/>
                        </a:rPr>
                        <a:t>(a, b)</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ru-RU" sz="1600" b="0" dirty="0">
                          <a:effectLst/>
                        </a:rPr>
                        <a:t>Списки (</a:t>
                      </a:r>
                      <a:r>
                        <a:rPr lang="en-US" sz="1600" b="0" dirty="0">
                          <a:effectLst/>
                        </a:rPr>
                        <a:t>lists)</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2"/>
                  </a:ext>
                </a:extLst>
              </a:tr>
              <a:tr h="0">
                <a:tc>
                  <a:txBody>
                    <a:bodyPr/>
                    <a:lstStyle/>
                    <a:p>
                      <a:r>
                        <a:rPr lang="en-US" sz="1600" b="0">
                          <a:effectLst/>
                          <a:hlinkClick r:id="rId5"/>
                        </a:rPr>
                        <a:t>assertTupleEqual(a,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ru-RU" sz="1600" b="0" dirty="0">
                          <a:effectLst/>
                        </a:rPr>
                        <a:t>Кортежи (</a:t>
                      </a:r>
                      <a:r>
                        <a:rPr lang="en-US" sz="1600" b="0" dirty="0" err="1">
                          <a:effectLst/>
                        </a:rPr>
                        <a:t>tuplse</a:t>
                      </a:r>
                      <a:r>
                        <a:rPr lang="en-US" sz="1600" b="0" dirty="0">
                          <a:effectLst/>
                        </a:rPr>
                        <a:t>)</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3"/>
                  </a:ext>
                </a:extLst>
              </a:tr>
              <a:tr h="0">
                <a:tc>
                  <a:txBody>
                    <a:bodyPr/>
                    <a:lstStyle/>
                    <a:p>
                      <a:r>
                        <a:rPr lang="en-US" sz="1600" b="0">
                          <a:effectLst/>
                          <a:hlinkClick r:id="rId6"/>
                        </a:rPr>
                        <a:t>assertSetEqual(a,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ru-RU" sz="1600" b="0" dirty="0">
                          <a:effectLst/>
                        </a:rPr>
                        <a:t>Множини</a:t>
                      </a:r>
                      <a:r>
                        <a:rPr lang="ru-RU" sz="1600" b="0" baseline="0" dirty="0">
                          <a:effectLst/>
                        </a:rPr>
                        <a:t> і незмінні множини</a:t>
                      </a:r>
                      <a:r>
                        <a:rPr lang="ru-RU" sz="1600" b="0" dirty="0">
                          <a:effectLst/>
                        </a:rPr>
                        <a:t>(frozensets)</a:t>
                      </a:r>
                      <a:endParaRPr lang="ru-RU"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4"/>
                  </a:ext>
                </a:extLst>
              </a:tr>
              <a:tr h="0">
                <a:tc>
                  <a:txBody>
                    <a:bodyPr/>
                    <a:lstStyle/>
                    <a:p>
                      <a:r>
                        <a:rPr lang="en-US" sz="1600" b="0">
                          <a:effectLst/>
                          <a:hlinkClick r:id="rId7"/>
                        </a:rPr>
                        <a:t>assertDictEqual(a, b)</a:t>
                      </a:r>
                      <a:endParaRPr lang="en-US" sz="16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r>
                        <a:rPr lang="ru-RU" sz="1600" b="0" dirty="0">
                          <a:effectLst/>
                        </a:rPr>
                        <a:t>Словники (</a:t>
                      </a:r>
                      <a:r>
                        <a:rPr lang="en-US" sz="1600" b="0" dirty="0" err="1">
                          <a:effectLst/>
                        </a:rPr>
                        <a:t>dicts</a:t>
                      </a:r>
                      <a:r>
                        <a:rPr lang="en-US" sz="1600" b="0" dirty="0">
                          <a:effectLst/>
                        </a:rPr>
                        <a:t>)</a:t>
                      </a:r>
                      <a:endParaRPr lang="en-US" sz="16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206353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14249" y="190619"/>
            <a:ext cx="7426860" cy="584775"/>
          </a:xfrm>
          <a:prstGeom prst="rect">
            <a:avLst/>
          </a:prstGeom>
        </p:spPr>
        <p:txBody>
          <a:bodyPr wrap="square">
            <a:spAutoFit/>
          </a:bodyPr>
          <a:lstStyle/>
          <a:p>
            <a:r>
              <a:rPr lang="uk-UA" sz="1600" i="1" dirty="0"/>
              <a:t>Розширимо код тестового проекту </a:t>
            </a:r>
            <a:r>
              <a:rPr lang="en-US" sz="1600" i="1" dirty="0"/>
              <a:t>utest_calc.py, </a:t>
            </a:r>
            <a:r>
              <a:rPr lang="uk-UA" sz="1600" i="1" dirty="0"/>
              <a:t>так щоб показати деякі з можливостей, які надає клас </a:t>
            </a:r>
            <a:r>
              <a:rPr lang="en-US" sz="1600" i="1" dirty="0" err="1"/>
              <a:t>TestCase</a:t>
            </a:r>
            <a:r>
              <a:rPr lang="en-US" sz="1600" i="1" dirty="0"/>
              <a:t>. </a:t>
            </a:r>
            <a:endParaRPr lang="uk-UA" sz="1600" i="1" dirty="0"/>
          </a:p>
        </p:txBody>
      </p:sp>
      <p:sp>
        <p:nvSpPr>
          <p:cNvPr id="5" name="Rectangle 2"/>
          <p:cNvSpPr>
            <a:spLocks noChangeArrowheads="1"/>
          </p:cNvSpPr>
          <p:nvPr/>
        </p:nvSpPr>
        <p:spPr bwMode="auto">
          <a:xfrm>
            <a:off x="108641" y="72424"/>
            <a:ext cx="4011611" cy="674030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import </a:t>
            </a:r>
            <a:r>
              <a:rPr kumimoji="0" lang="ru-RU" altLang="ru-RU" sz="1200" b="0" i="0" u="none" strike="noStrike" cap="none" normalizeH="0" baseline="0">
                <a:ln>
                  <a:noFill/>
                </a:ln>
                <a:solidFill>
                  <a:srgbClr val="C3CEE3"/>
                </a:solidFill>
                <a:effectLst/>
                <a:latin typeface="JetBrains Mono"/>
              </a:rPr>
              <a:t>unittest</a:t>
            </a:r>
            <a:br>
              <a:rPr kumimoji="0" lang="ru-RU" altLang="ru-RU" sz="1200" b="0" i="0" u="none" strike="noStrike" cap="none" normalizeH="0" baseline="0">
                <a:ln>
                  <a:noFill/>
                </a:ln>
                <a:solidFill>
                  <a:srgbClr val="C3CEE3"/>
                </a:solidFill>
                <a:effectLst/>
                <a:latin typeface="JetBrains Mono"/>
              </a:rPr>
            </a:br>
            <a:r>
              <a:rPr kumimoji="0" lang="ru-RU" altLang="ru-RU" sz="1200" b="0" i="1" u="none" strike="noStrike" cap="none" normalizeH="0" baseline="0">
                <a:ln>
                  <a:noFill/>
                </a:ln>
                <a:solidFill>
                  <a:srgbClr val="C792EA"/>
                </a:solidFill>
                <a:effectLst/>
                <a:latin typeface="JetBrains Mono"/>
              </a:rPr>
              <a:t>import </a:t>
            </a:r>
            <a:r>
              <a:rPr kumimoji="0" lang="ru-RU" altLang="ru-RU" sz="1200" b="0" i="0" u="none" strike="noStrike" cap="none" normalizeH="0" baseline="0">
                <a:ln>
                  <a:noFill/>
                </a:ln>
                <a:solidFill>
                  <a:srgbClr val="C3CEE3"/>
                </a:solidFill>
                <a:effectLst/>
                <a:latin typeface="JetBrains Mono"/>
              </a:rPr>
              <a:t>calc</a:t>
            </a:r>
            <a:br>
              <a:rPr kumimoji="0" lang="ru-RU" altLang="ru-RU" sz="1200" b="0" i="0" u="none" strike="noStrike" cap="none" normalizeH="0" baseline="0">
                <a:ln>
                  <a:noFill/>
                </a:ln>
                <a:solidFill>
                  <a:srgbClr val="C3CEE3"/>
                </a:solidFill>
                <a:effectLst/>
                <a:latin typeface="JetBrains Mono"/>
              </a:rPr>
            </a:br>
            <a:br>
              <a:rPr kumimoji="0" lang="ru-RU" altLang="ru-RU" sz="1200" b="0" i="0" u="none" strike="noStrike" cap="none" normalizeH="0" baseline="0">
                <a:ln>
                  <a:noFill/>
                </a:ln>
                <a:solidFill>
                  <a:srgbClr val="C3CEE3"/>
                </a:solidFill>
                <a:effectLst/>
                <a:latin typeface="JetBrains Mono"/>
              </a:rPr>
            </a:br>
            <a:r>
              <a:rPr kumimoji="0" lang="ru-RU" altLang="ru-RU" sz="1200" b="0" i="1" u="none" strike="noStrike" cap="none" normalizeH="0" baseline="0">
                <a:ln>
                  <a:noFill/>
                </a:ln>
                <a:solidFill>
                  <a:srgbClr val="C792EA"/>
                </a:solidFill>
                <a:effectLst/>
                <a:latin typeface="JetBrains Mono"/>
              </a:rPr>
              <a:t>class </a:t>
            </a:r>
            <a:r>
              <a:rPr kumimoji="0" lang="ru-RU" altLang="ru-RU" sz="1200" b="0" i="0" u="none" strike="noStrike" cap="none" normalizeH="0" baseline="0">
                <a:ln>
                  <a:noFill/>
                </a:ln>
                <a:solidFill>
                  <a:srgbClr val="FFCB6B"/>
                </a:solidFill>
                <a:effectLst/>
                <a:latin typeface="JetBrains Mono"/>
              </a:rPr>
              <a:t>CalcTest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unittest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TestCase</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546E7A"/>
                </a:solidFill>
                <a:effectLst/>
                <a:latin typeface="JetBrains Mono"/>
              </a:rPr>
              <a:t>"""Calc tests"""</a:t>
            </a:r>
            <a:br>
              <a:rPr kumimoji="0" lang="ru-RU" altLang="ru-RU" sz="1200" b="0" i="1" u="none" strike="noStrike" cap="none" normalizeH="0" baseline="0">
                <a:ln>
                  <a:noFill/>
                </a:ln>
                <a:solidFill>
                  <a:srgbClr val="546E7A"/>
                </a:solidFill>
                <a:effectLst/>
                <a:latin typeface="JetBrains Mono"/>
              </a:rPr>
            </a:br>
            <a:br>
              <a:rPr kumimoji="0" lang="ru-RU" altLang="ru-RU" sz="1200" b="0" i="1" u="none" strike="noStrike" cap="none" normalizeH="0" baseline="0">
                <a:ln>
                  <a:noFill/>
                </a:ln>
                <a:solidFill>
                  <a:srgbClr val="546E7A"/>
                </a:solidFill>
                <a:effectLst/>
                <a:latin typeface="JetBrains Mono"/>
              </a:rPr>
            </a:br>
            <a:r>
              <a:rPr kumimoji="0" lang="ru-RU" altLang="ru-RU" sz="1200" b="0" i="1" u="none" strike="noStrike" cap="none" normalizeH="0" baseline="0">
                <a:ln>
                  <a:noFill/>
                </a:ln>
                <a:solidFill>
                  <a:srgbClr val="546E7A"/>
                </a:solidFill>
                <a:effectLst/>
                <a:latin typeface="JetBrains Mono"/>
              </a:rPr>
              <a:t>   </a:t>
            </a:r>
            <a:r>
              <a:rPr kumimoji="0" lang="ru-RU" altLang="ru-RU" sz="1200" b="0" i="0" u="none" strike="noStrike" cap="none" normalizeH="0" baseline="0">
                <a:ln>
                  <a:noFill/>
                </a:ln>
                <a:solidFill>
                  <a:srgbClr val="82AAFF"/>
                </a:solidFill>
                <a:effectLst/>
                <a:latin typeface="JetBrains Mono"/>
              </a:rPr>
              <a:t>@classmethod</a:t>
            </a:r>
            <a:br>
              <a:rPr kumimoji="0" lang="ru-RU" altLang="ru-RU" sz="1200" b="0" i="0" u="none" strike="noStrike" cap="none" normalizeH="0" baseline="0">
                <a:ln>
                  <a:noFill/>
                </a:ln>
                <a:solidFill>
                  <a:srgbClr val="82AAFF"/>
                </a:solidFill>
                <a:effectLst/>
                <a:latin typeface="JetBrains Mono"/>
              </a:rPr>
            </a:br>
            <a:r>
              <a:rPr kumimoji="0" lang="ru-RU" altLang="ru-RU" sz="1200" b="0" i="0" u="none" strike="noStrike" cap="none" normalizeH="0" baseline="0">
                <a:ln>
                  <a:noFill/>
                </a:ln>
                <a:solidFill>
                  <a:srgbClr val="82AA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setUpClass</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cls</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546E7A"/>
                </a:solidFill>
                <a:effectLst/>
                <a:latin typeface="JetBrains Mono"/>
              </a:rPr>
              <a:t>"""Set up for class"""</a:t>
            </a:r>
            <a:br>
              <a:rPr kumimoji="0" lang="ru-RU" altLang="ru-RU" sz="1200" b="0" i="1" u="none" strike="noStrike" cap="none" normalizeH="0" baseline="0">
                <a:ln>
                  <a:noFill/>
                </a:ln>
                <a:solidFill>
                  <a:srgbClr val="546E7A"/>
                </a:solidFill>
                <a:effectLst/>
                <a:latin typeface="JetBrains Mono"/>
              </a:rPr>
            </a:br>
            <a:r>
              <a:rPr kumimoji="0" lang="ru-RU" altLang="ru-RU" sz="1200" b="0" i="1" u="none" strike="noStrike" cap="none" normalizeH="0" baseline="0">
                <a:ln>
                  <a:noFill/>
                </a:ln>
                <a:solidFill>
                  <a:srgbClr val="546E7A"/>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"setUpClass"</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82AAFF"/>
                </a:solidFill>
                <a:effectLst/>
                <a:latin typeface="JetBrains Mono"/>
              </a:rPr>
              <a:t>@classmethod</a:t>
            </a:r>
            <a:br>
              <a:rPr kumimoji="0" lang="ru-RU" altLang="ru-RU" sz="1200" b="0" i="0" u="none" strike="noStrike" cap="none" normalizeH="0" baseline="0">
                <a:ln>
                  <a:noFill/>
                </a:ln>
                <a:solidFill>
                  <a:srgbClr val="82AAFF"/>
                </a:solidFill>
                <a:effectLst/>
                <a:latin typeface="JetBrains Mono"/>
              </a:rPr>
            </a:br>
            <a:r>
              <a:rPr kumimoji="0" lang="ru-RU" altLang="ru-RU" sz="1200" b="0" i="0" u="none" strike="noStrike" cap="none" normalizeH="0" baseline="0">
                <a:ln>
                  <a:noFill/>
                </a:ln>
                <a:solidFill>
                  <a:srgbClr val="82AA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tearDownClass</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cls</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546E7A"/>
                </a:solidFill>
                <a:effectLst/>
                <a:latin typeface="JetBrains Mono"/>
              </a:rPr>
              <a:t>"""Tear down for class"""</a:t>
            </a:r>
            <a:br>
              <a:rPr kumimoji="0" lang="ru-RU" altLang="ru-RU" sz="1200" b="0" i="1" u="none" strike="noStrike" cap="none" normalizeH="0" baseline="0">
                <a:ln>
                  <a:noFill/>
                </a:ln>
                <a:solidFill>
                  <a:srgbClr val="546E7A"/>
                </a:solidFill>
                <a:effectLst/>
                <a:latin typeface="JetBrains Mono"/>
              </a:rPr>
            </a:br>
            <a:r>
              <a:rPr kumimoji="0" lang="ru-RU" altLang="ru-RU" sz="1200" b="0" i="1" u="none" strike="noStrike" cap="none" normalizeH="0" baseline="0">
                <a:ln>
                  <a:noFill/>
                </a:ln>
                <a:solidFill>
                  <a:srgbClr val="546E7A"/>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"tearDownClass"</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setUp</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546E7A"/>
                </a:solidFill>
                <a:effectLst/>
                <a:latin typeface="JetBrains Mono"/>
              </a:rPr>
              <a:t>"""Set up for test"""</a:t>
            </a:r>
            <a:br>
              <a:rPr kumimoji="0" lang="ru-RU" altLang="ru-RU" sz="1200" b="0" i="1" u="none" strike="noStrike" cap="none" normalizeH="0" baseline="0">
                <a:ln>
                  <a:noFill/>
                </a:ln>
                <a:solidFill>
                  <a:srgbClr val="546E7A"/>
                </a:solidFill>
                <a:effectLst/>
                <a:latin typeface="JetBrains Mono"/>
              </a:rPr>
            </a:br>
            <a:r>
              <a:rPr kumimoji="0" lang="ru-RU" altLang="ru-RU" sz="1200" b="0" i="1" u="none" strike="noStrike" cap="none" normalizeH="0" baseline="0">
                <a:ln>
                  <a:noFill/>
                </a:ln>
                <a:solidFill>
                  <a:srgbClr val="546E7A"/>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"Set up for [" </a:t>
            </a: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shortDescription</a:t>
            </a:r>
            <a:r>
              <a:rPr kumimoji="0" lang="ru-RU" altLang="ru-RU" sz="1200" b="0" i="0" u="none" strike="noStrike" cap="none" normalizeH="0" baseline="0">
                <a:ln>
                  <a:noFill/>
                </a:ln>
                <a:solidFill>
                  <a:srgbClr val="89DDFF"/>
                </a:solidFill>
                <a:effectLst/>
                <a:latin typeface="JetBrains Mono"/>
              </a:rPr>
              <a:t>() + </a:t>
            </a:r>
            <a:r>
              <a:rPr kumimoji="0" lang="ru-RU" altLang="ru-RU" sz="1200" b="0" i="0" u="none" strike="noStrike" cap="none" normalizeH="0" baseline="0">
                <a:ln>
                  <a:noFill/>
                </a:ln>
                <a:solidFill>
                  <a:srgbClr val="C3E88D"/>
                </a:solidFill>
                <a:effectLst/>
                <a:latin typeface="JetBrains Mono"/>
              </a:rPr>
              <a:t>"]"</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tearDown</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546E7A"/>
                </a:solidFill>
                <a:effectLst/>
                <a:latin typeface="JetBrains Mono"/>
              </a:rPr>
              <a:t>"""Tear down for test"""</a:t>
            </a:r>
            <a:br>
              <a:rPr kumimoji="0" lang="ru-RU" altLang="ru-RU" sz="1200" b="0" i="1" u="none" strike="noStrike" cap="none" normalizeH="0" baseline="0">
                <a:ln>
                  <a:noFill/>
                </a:ln>
                <a:solidFill>
                  <a:srgbClr val="546E7A"/>
                </a:solidFill>
                <a:effectLst/>
                <a:latin typeface="JetBrains Mono"/>
              </a:rPr>
            </a:br>
            <a:r>
              <a:rPr kumimoji="0" lang="ru-RU" altLang="ru-RU" sz="1200" b="0" i="1" u="none" strike="noStrike" cap="none" normalizeH="0" baseline="0">
                <a:ln>
                  <a:noFill/>
                </a:ln>
                <a:solidFill>
                  <a:srgbClr val="546E7A"/>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"Tear down for [" </a:t>
            </a: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shortDescription</a:t>
            </a:r>
            <a:r>
              <a:rPr kumimoji="0" lang="ru-RU" altLang="ru-RU" sz="1200" b="0" i="0" u="none" strike="noStrike" cap="none" normalizeH="0" baseline="0">
                <a:ln>
                  <a:noFill/>
                </a:ln>
                <a:solidFill>
                  <a:srgbClr val="89DDFF"/>
                </a:solidFill>
                <a:effectLst/>
                <a:latin typeface="JetBrains Mono"/>
              </a:rPr>
              <a:t>() + </a:t>
            </a:r>
            <a:r>
              <a:rPr kumimoji="0" lang="ru-RU" altLang="ru-RU" sz="1200" b="0" i="0" u="none" strike="noStrike" cap="none" normalizeH="0" baseline="0">
                <a:ln>
                  <a:noFill/>
                </a:ln>
                <a:solidFill>
                  <a:srgbClr val="C3E88D"/>
                </a:solidFill>
                <a:effectLst/>
                <a:latin typeface="JetBrains Mono"/>
              </a:rPr>
              <a:t>"]"</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test_add</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546E7A"/>
                </a:solidFill>
                <a:effectLst/>
                <a:latin typeface="JetBrains Mono"/>
              </a:rPr>
              <a:t>"""Add operation test"""</a:t>
            </a:r>
            <a:br>
              <a:rPr kumimoji="0" lang="ru-RU" altLang="ru-RU" sz="1200" b="0" i="1" u="none" strike="noStrike" cap="none" normalizeH="0" baseline="0">
                <a:ln>
                  <a:noFill/>
                </a:ln>
                <a:solidFill>
                  <a:srgbClr val="546E7A"/>
                </a:solidFill>
                <a:effectLst/>
                <a:latin typeface="JetBrains Mono"/>
              </a:rPr>
            </a:br>
            <a:r>
              <a:rPr kumimoji="0" lang="ru-RU" altLang="ru-RU" sz="1200" b="0" i="1" u="none" strike="noStrike" cap="none" normalizeH="0" baseline="0">
                <a:ln>
                  <a:noFill/>
                </a:ln>
                <a:solidFill>
                  <a:srgbClr val="546E7A"/>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"id: " </a:t>
            </a: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id</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assertEqual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add</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1</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3</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test_sub</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546E7A"/>
                </a:solidFill>
                <a:effectLst/>
                <a:latin typeface="JetBrains Mono"/>
              </a:rPr>
              <a:t>"""Sub operation test"""</a:t>
            </a:r>
            <a:br>
              <a:rPr kumimoji="0" lang="ru-RU" altLang="ru-RU" sz="1200" b="0" i="1" u="none" strike="noStrike" cap="none" normalizeH="0" baseline="0">
                <a:ln>
                  <a:noFill/>
                </a:ln>
                <a:solidFill>
                  <a:srgbClr val="546E7A"/>
                </a:solidFill>
                <a:effectLst/>
                <a:latin typeface="JetBrains Mono"/>
              </a:rPr>
            </a:br>
            <a:r>
              <a:rPr kumimoji="0" lang="ru-RU" altLang="ru-RU" sz="1200" b="0" i="1" u="none" strike="noStrike" cap="none" normalizeH="0" baseline="0">
                <a:ln>
                  <a:noFill/>
                </a:ln>
                <a:solidFill>
                  <a:srgbClr val="546E7A"/>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"id: " </a:t>
            </a: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id</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assertEqual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sub</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4</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4753070" y="2893203"/>
            <a:ext cx="2860078" cy="249299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a:ln>
                  <a:noFill/>
                </a:ln>
                <a:solidFill>
                  <a:srgbClr val="C3CEE3"/>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test_mul</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546E7A"/>
                </a:solidFill>
                <a:effectLst/>
                <a:latin typeface="JetBrains Mono"/>
              </a:rPr>
              <a:t>"""Mul operation test"""</a:t>
            </a:r>
            <a:br>
              <a:rPr kumimoji="0" lang="ru-RU" altLang="ru-RU" sz="1200" b="0" i="1" u="none" strike="noStrike" cap="none" normalizeH="0" baseline="0" dirty="0">
                <a:ln>
                  <a:noFill/>
                </a:ln>
                <a:solidFill>
                  <a:srgbClr val="546E7A"/>
                </a:solidFill>
                <a:effectLst/>
                <a:latin typeface="JetBrains Mono"/>
              </a:rPr>
            </a:br>
            <a:r>
              <a:rPr kumimoji="0" lang="ru-RU" altLang="ru-RU" sz="1200" b="0" i="1" u="none" strike="noStrike" cap="none" normalizeH="0" baseline="0" dirty="0">
                <a:ln>
                  <a:noFill/>
                </a:ln>
                <a:solidFill>
                  <a:srgbClr val="546E7A"/>
                </a:solidFill>
                <a:effectLst/>
                <a:latin typeface="JetBrains Mono"/>
              </a:rPr>
              <a:t>       </a:t>
            </a:r>
            <a:r>
              <a:rPr kumimoji="0" lang="ru-RU" altLang="ru-RU" sz="1200" b="0" i="1" u="none" strike="noStrike" cap="none" normalizeH="0" baseline="0" dirty="0">
                <a:ln>
                  <a:noFill/>
                </a:ln>
                <a:solidFill>
                  <a:srgbClr val="82AAFF"/>
                </a:solidFill>
                <a:effectLst/>
                <a:latin typeface="JetBrains Mono"/>
              </a:rPr>
              <a:t>print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"id: " </a:t>
            </a: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id</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assertEqual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calc</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mul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2</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5</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10</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test_div</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546E7A"/>
                </a:solidFill>
                <a:effectLst/>
                <a:latin typeface="JetBrains Mono"/>
              </a:rPr>
              <a:t>"""Div operation test"""</a:t>
            </a:r>
            <a:br>
              <a:rPr kumimoji="0" lang="ru-RU" altLang="ru-RU" sz="1200" b="0" i="1" u="none" strike="noStrike" cap="none" normalizeH="0" baseline="0" dirty="0">
                <a:ln>
                  <a:noFill/>
                </a:ln>
                <a:solidFill>
                  <a:srgbClr val="546E7A"/>
                </a:solidFill>
                <a:effectLst/>
                <a:latin typeface="JetBrains Mono"/>
              </a:rPr>
            </a:br>
            <a:r>
              <a:rPr kumimoji="0" lang="ru-RU" altLang="ru-RU" sz="1200" b="0" i="1" u="none" strike="noStrike" cap="none" normalizeH="0" baseline="0" dirty="0">
                <a:ln>
                  <a:noFill/>
                </a:ln>
                <a:solidFill>
                  <a:srgbClr val="546E7A"/>
                </a:solidFill>
                <a:effectLst/>
                <a:latin typeface="JetBrains Mono"/>
              </a:rPr>
              <a:t>       </a:t>
            </a:r>
            <a:r>
              <a:rPr kumimoji="0" lang="ru-RU" altLang="ru-RU" sz="1200" b="0" i="1" u="none" strike="noStrike" cap="none" normalizeH="0" baseline="0" dirty="0">
                <a:ln>
                  <a:noFill/>
                </a:ln>
                <a:solidFill>
                  <a:srgbClr val="82AAFF"/>
                </a:solidFill>
                <a:effectLst/>
                <a:latin typeface="JetBrains Mono"/>
              </a:rPr>
              <a:t>print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"id: " </a:t>
            </a: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id</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assertEqual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calc</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div</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8</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4</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2</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C792EA"/>
                </a:solidFill>
                <a:effectLst/>
                <a:latin typeface="JetBrains Mono"/>
              </a:rPr>
              <a:t>if </a:t>
            </a:r>
            <a:r>
              <a:rPr kumimoji="0" lang="ru-RU" altLang="ru-RU" sz="1200" b="0" i="0" u="none" strike="noStrike" cap="none" normalizeH="0" baseline="0" dirty="0">
                <a:ln>
                  <a:noFill/>
                </a:ln>
                <a:solidFill>
                  <a:srgbClr val="C3CEE3"/>
                </a:solidFill>
                <a:effectLst/>
                <a:latin typeface="JetBrains Mono"/>
              </a:rPr>
              <a:t>__name__ </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'__main__'</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CEE3"/>
                </a:solidFill>
                <a:effectLst/>
                <a:latin typeface="JetBrains Mono"/>
              </a:rPr>
              <a:t>unittest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main</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92111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uk-UA" sz="1600" dirty="0"/>
              <a:t>Запускаємо </a:t>
            </a:r>
          </a:p>
        </p:txBody>
      </p:sp>
      <p:pic>
        <p:nvPicPr>
          <p:cNvPr id="2" name="Picture 1"/>
          <p:cNvPicPr>
            <a:picLocks noChangeAspect="1"/>
          </p:cNvPicPr>
          <p:nvPr/>
        </p:nvPicPr>
        <p:blipFill>
          <a:blip r:embed="rId2"/>
          <a:stretch>
            <a:fillRect/>
          </a:stretch>
        </p:blipFill>
        <p:spPr>
          <a:xfrm>
            <a:off x="1577141" y="147919"/>
            <a:ext cx="2790825" cy="333375"/>
          </a:xfrm>
          <a:prstGeom prst="rect">
            <a:avLst/>
          </a:prstGeom>
        </p:spPr>
      </p:pic>
      <p:pic>
        <p:nvPicPr>
          <p:cNvPr id="4" name="Picture 3"/>
          <p:cNvPicPr>
            <a:picLocks noChangeAspect="1"/>
          </p:cNvPicPr>
          <p:nvPr/>
        </p:nvPicPr>
        <p:blipFill>
          <a:blip r:embed="rId3"/>
          <a:stretch>
            <a:fillRect/>
          </a:stretch>
        </p:blipFill>
        <p:spPr>
          <a:xfrm>
            <a:off x="87328" y="559712"/>
            <a:ext cx="5372100" cy="4819650"/>
          </a:xfrm>
          <a:prstGeom prst="rect">
            <a:avLst/>
          </a:prstGeom>
        </p:spPr>
      </p:pic>
      <p:pic>
        <p:nvPicPr>
          <p:cNvPr id="5" name="Picture 4"/>
          <p:cNvPicPr>
            <a:picLocks noChangeAspect="1"/>
          </p:cNvPicPr>
          <p:nvPr/>
        </p:nvPicPr>
        <p:blipFill>
          <a:blip r:embed="rId4"/>
          <a:stretch>
            <a:fillRect/>
          </a:stretch>
        </p:blipFill>
        <p:spPr>
          <a:xfrm>
            <a:off x="5458721" y="3186821"/>
            <a:ext cx="6759178" cy="3671180"/>
          </a:xfrm>
          <a:prstGeom prst="rect">
            <a:avLst/>
          </a:prstGeom>
        </p:spPr>
      </p:pic>
      <p:sp>
        <p:nvSpPr>
          <p:cNvPr id="6" name="Rectangle 5"/>
          <p:cNvSpPr/>
          <p:nvPr/>
        </p:nvSpPr>
        <p:spPr>
          <a:xfrm>
            <a:off x="5670864" y="692900"/>
            <a:ext cx="6096000" cy="2062103"/>
          </a:xfrm>
          <a:prstGeom prst="rect">
            <a:avLst/>
          </a:prstGeom>
        </p:spPr>
        <p:txBody>
          <a:bodyPr>
            <a:spAutoFit/>
          </a:bodyPr>
          <a:lstStyle/>
          <a:p>
            <a:r>
              <a:rPr lang="en-US" sz="1600" i="1" dirty="0"/>
              <a:t>C</a:t>
            </a:r>
            <a:r>
              <a:rPr lang="uk-UA" sz="1600" i="1" dirty="0"/>
              <a:t>початку був запущений метод </a:t>
            </a:r>
            <a:r>
              <a:rPr lang="en-US" sz="1600" b="1" i="1" dirty="0" err="1"/>
              <a:t>setUpClass</a:t>
            </a:r>
            <a:r>
              <a:rPr lang="en-US" sz="1600" b="1" i="1" dirty="0"/>
              <a:t>()</a:t>
            </a:r>
            <a:r>
              <a:rPr lang="en-US" sz="1600" i="1" dirty="0"/>
              <a:t>, </a:t>
            </a:r>
            <a:r>
              <a:rPr lang="uk-UA" sz="1600" i="1" dirty="0"/>
              <a:t>потім послідовно (в алфавітному порядку) були виконані тести, перед запуском кожного тесту виконувався метод </a:t>
            </a:r>
            <a:r>
              <a:rPr lang="en-US" sz="1600" b="1" i="1" dirty="0" err="1"/>
              <a:t>setUp</a:t>
            </a:r>
            <a:r>
              <a:rPr lang="en-US" sz="1600" b="1" i="1" dirty="0"/>
              <a:t>()</a:t>
            </a:r>
            <a:r>
              <a:rPr lang="en-US" sz="1600" i="1" dirty="0"/>
              <a:t>, </a:t>
            </a:r>
            <a:r>
              <a:rPr lang="uk-UA" sz="1600" i="1" dirty="0"/>
              <a:t>після закінчення - </a:t>
            </a:r>
            <a:r>
              <a:rPr lang="en-US" sz="1600" b="1" i="1" dirty="0" err="1"/>
              <a:t>tearDown</a:t>
            </a:r>
            <a:r>
              <a:rPr lang="en-US" sz="1600" b="1" i="1" dirty="0"/>
              <a:t>()</a:t>
            </a:r>
            <a:r>
              <a:rPr lang="en-US" sz="1600" i="1" dirty="0"/>
              <a:t>. </a:t>
            </a:r>
            <a:r>
              <a:rPr lang="uk-UA" sz="1600" i="1" dirty="0"/>
              <a:t>Кожен метод містить </a:t>
            </a:r>
            <a:r>
              <a:rPr lang="en-US" sz="1600" i="1" dirty="0" err="1"/>
              <a:t>docstring</a:t>
            </a:r>
            <a:r>
              <a:rPr lang="en-US" sz="1600" i="1" dirty="0"/>
              <a:t> </a:t>
            </a:r>
            <a:r>
              <a:rPr lang="uk-UA" sz="1600" i="1" dirty="0"/>
              <a:t>у вигляді коментаря в першому рядку. </a:t>
            </a:r>
            <a:endParaRPr lang="en-US" sz="1600" i="1" dirty="0"/>
          </a:p>
          <a:p>
            <a:r>
              <a:rPr lang="uk-UA" sz="1600" i="1" dirty="0"/>
              <a:t>Для доступу до цього опису використовувався метод </a:t>
            </a:r>
            <a:r>
              <a:rPr lang="en-US" sz="1600" b="1" i="1" dirty="0" err="1"/>
              <a:t>shortDescription</a:t>
            </a:r>
            <a:r>
              <a:rPr lang="en-US" sz="1600" b="1" i="1" dirty="0"/>
              <a:t>()</a:t>
            </a:r>
            <a:r>
              <a:rPr lang="en-US" sz="1600" i="1" dirty="0"/>
              <a:t>. </a:t>
            </a:r>
            <a:r>
              <a:rPr lang="uk-UA" sz="1600" i="1" dirty="0"/>
              <a:t>У тілі тесту присутній рядок, що друкує ідентифікатор, який отримують за допомогою функції </a:t>
            </a:r>
            <a:r>
              <a:rPr lang="en-US" sz="1600" b="1" i="1" dirty="0"/>
              <a:t>id()</a:t>
            </a:r>
            <a:r>
              <a:rPr lang="en-US" sz="1600" i="1" dirty="0"/>
              <a:t>. </a:t>
            </a:r>
            <a:endParaRPr lang="uk-UA" sz="1600" i="1" dirty="0"/>
          </a:p>
        </p:txBody>
      </p:sp>
    </p:spTree>
    <p:extLst>
      <p:ext uri="{BB962C8B-B14F-4D97-AF65-F5344CB8AC3E}">
        <p14:creationId xmlns:p14="http://schemas.microsoft.com/office/powerpoint/2010/main" val="4033016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uk-UA" sz="1600" dirty="0"/>
              <a:t>Клас </a:t>
            </a:r>
            <a:r>
              <a:rPr lang="en-US" sz="1600" b="1" i="1" dirty="0" err="1"/>
              <a:t>TestSuite</a:t>
            </a:r>
            <a:r>
              <a:rPr lang="en-US" sz="1600" dirty="0"/>
              <a:t> </a:t>
            </a:r>
            <a:r>
              <a:rPr lang="uk-UA" sz="1600" dirty="0"/>
              <a:t>використовується для об'єднання тестів в групи, які можуть включати в себе як окремі тести так і заздалегідь створені групи. Крім цього, </a:t>
            </a:r>
            <a:r>
              <a:rPr lang="en-US" sz="1600" b="1" i="1" dirty="0" err="1"/>
              <a:t>TestSuite</a:t>
            </a:r>
            <a:r>
              <a:rPr lang="en-US" sz="1600" dirty="0"/>
              <a:t> </a:t>
            </a:r>
            <a:r>
              <a:rPr lang="uk-UA" sz="1600" dirty="0"/>
              <a:t>надає інтерфейс, що дозволяє </a:t>
            </a:r>
            <a:r>
              <a:rPr lang="en-US" sz="1600" b="1" i="1" dirty="0" err="1"/>
              <a:t>TestRunner</a:t>
            </a:r>
            <a:r>
              <a:rPr lang="uk-UA" sz="1600" dirty="0"/>
              <a:t>, запускати тести. </a:t>
            </a:r>
          </a:p>
          <a:p>
            <a:pPr marL="0" indent="0">
              <a:buNone/>
            </a:pPr>
            <a:endParaRPr lang="uk-UA" sz="1600" dirty="0"/>
          </a:p>
          <a:p>
            <a:pPr marL="0" indent="0">
              <a:buNone/>
            </a:pPr>
            <a:r>
              <a:rPr lang="uk-UA" sz="1600" dirty="0"/>
              <a:t>Розберемо більш детально </a:t>
            </a:r>
            <a:r>
              <a:rPr lang="uk-UA" sz="1600" b="1" i="1" dirty="0"/>
              <a:t>методи класу </a:t>
            </a:r>
            <a:r>
              <a:rPr lang="en-US" sz="1600" b="1" i="1" dirty="0" err="1"/>
              <a:t>TestSuite</a:t>
            </a:r>
            <a:r>
              <a:rPr lang="en-US" sz="1600" dirty="0"/>
              <a:t>. </a:t>
            </a:r>
            <a:endParaRPr lang="ru-RU" sz="1600" dirty="0"/>
          </a:p>
          <a:p>
            <a:pPr marL="0" indent="0">
              <a:buNone/>
            </a:pPr>
            <a:r>
              <a:rPr lang="en-US" sz="1600" b="1" i="1" dirty="0" err="1"/>
              <a:t>addTest</a:t>
            </a:r>
            <a:r>
              <a:rPr lang="en-US" sz="1600" b="1" i="1" dirty="0"/>
              <a:t>(test)</a:t>
            </a:r>
            <a:r>
              <a:rPr lang="ru-RU" sz="1600" b="1" i="1" dirty="0"/>
              <a:t>  </a:t>
            </a:r>
            <a:r>
              <a:rPr lang="en-US" sz="1600" dirty="0"/>
              <a:t> </a:t>
            </a:r>
            <a:r>
              <a:rPr lang="uk-UA" sz="1600" dirty="0"/>
              <a:t>додає </a:t>
            </a:r>
            <a:r>
              <a:rPr lang="en-US" sz="1600" dirty="0" err="1"/>
              <a:t>TestCase</a:t>
            </a:r>
            <a:r>
              <a:rPr lang="en-US" sz="1600" dirty="0"/>
              <a:t> </a:t>
            </a:r>
            <a:r>
              <a:rPr lang="uk-UA" sz="1600" dirty="0"/>
              <a:t>або </a:t>
            </a:r>
            <a:r>
              <a:rPr lang="en-US" sz="1600" dirty="0" err="1"/>
              <a:t>TestSuite</a:t>
            </a:r>
            <a:r>
              <a:rPr lang="en-US" sz="1600" dirty="0"/>
              <a:t> </a:t>
            </a:r>
            <a:r>
              <a:rPr lang="uk-UA" sz="1600" dirty="0"/>
              <a:t>в групу. </a:t>
            </a:r>
          </a:p>
          <a:p>
            <a:pPr marL="0" indent="0">
              <a:buNone/>
            </a:pPr>
            <a:r>
              <a:rPr lang="en-US" sz="1600" b="1" i="1" dirty="0" err="1"/>
              <a:t>addTests</a:t>
            </a:r>
            <a:r>
              <a:rPr lang="en-US" sz="1600" b="1" i="1" dirty="0"/>
              <a:t>(tests)</a:t>
            </a:r>
            <a:r>
              <a:rPr lang="en-US" sz="1600" dirty="0"/>
              <a:t> </a:t>
            </a:r>
            <a:r>
              <a:rPr lang="uk-UA" sz="1600" dirty="0"/>
              <a:t>  додає всі </a:t>
            </a:r>
            <a:r>
              <a:rPr lang="en-US" sz="1600" dirty="0" err="1"/>
              <a:t>TestCase</a:t>
            </a:r>
            <a:r>
              <a:rPr lang="en-US" sz="1600" dirty="0"/>
              <a:t> </a:t>
            </a:r>
            <a:r>
              <a:rPr lang="uk-UA" sz="1600" dirty="0"/>
              <a:t>і </a:t>
            </a:r>
            <a:r>
              <a:rPr lang="en-US" sz="1600" dirty="0" err="1"/>
              <a:t>TestSuite</a:t>
            </a:r>
            <a:r>
              <a:rPr lang="en-US" sz="1600" dirty="0"/>
              <a:t> </a:t>
            </a:r>
            <a:r>
              <a:rPr lang="uk-UA" sz="1600" dirty="0"/>
              <a:t>об'єкти в групу, ітеративно проходячи по елементам змінної </a:t>
            </a:r>
            <a:r>
              <a:rPr lang="en-US" sz="1600" dirty="0"/>
              <a:t>tests. </a:t>
            </a:r>
            <a:endParaRPr lang="uk-UA" sz="1600" dirty="0"/>
          </a:p>
          <a:p>
            <a:pPr marL="0" indent="0">
              <a:buNone/>
            </a:pPr>
            <a:r>
              <a:rPr lang="en-US" sz="1600" b="1" i="1" dirty="0"/>
              <a:t>run(result)</a:t>
            </a:r>
            <a:r>
              <a:rPr lang="en-US" sz="1600" dirty="0"/>
              <a:t> </a:t>
            </a:r>
            <a:r>
              <a:rPr lang="uk-UA" sz="1600" dirty="0"/>
              <a:t>   запускає тести з даної групи. </a:t>
            </a:r>
          </a:p>
          <a:p>
            <a:pPr marL="0" indent="0">
              <a:buNone/>
            </a:pPr>
            <a:r>
              <a:rPr lang="en-US" sz="1600" b="1" i="1" dirty="0" err="1"/>
              <a:t>countTestCases</a:t>
            </a:r>
            <a:r>
              <a:rPr lang="en-US" sz="1600" b="1" i="1" dirty="0"/>
              <a:t>()</a:t>
            </a:r>
            <a:r>
              <a:rPr lang="en-US" sz="1600" dirty="0"/>
              <a:t> </a:t>
            </a:r>
            <a:r>
              <a:rPr lang="uk-UA" sz="1600" dirty="0"/>
              <a:t>повертає кількість тестів у цій групі (включає в себе як окремі тести, так і підгрупи). </a:t>
            </a:r>
          </a:p>
          <a:p>
            <a:pPr marL="0" indent="0">
              <a:buNone/>
            </a:pPr>
            <a:endParaRPr lang="uk-UA" sz="1600" dirty="0"/>
          </a:p>
          <a:p>
            <a:pPr marL="0" indent="0">
              <a:buNone/>
            </a:pPr>
            <a:r>
              <a:rPr lang="uk-UA" sz="1600" dirty="0"/>
              <a:t>Приклад використання </a:t>
            </a:r>
            <a:r>
              <a:rPr lang="en-US" sz="1600" dirty="0" err="1"/>
              <a:t>TestSuite</a:t>
            </a:r>
            <a:r>
              <a:rPr lang="en-US" sz="1600" dirty="0"/>
              <a:t>. </a:t>
            </a:r>
            <a:r>
              <a:rPr lang="uk-UA" sz="1600" dirty="0"/>
              <a:t>В якості коду, який потрібно протестувати, використаємо вже готовий модуль </a:t>
            </a:r>
            <a:r>
              <a:rPr lang="en-US" sz="1600" dirty="0"/>
              <a:t>calc.py</a:t>
            </a:r>
            <a:endParaRPr lang="uk-UA" sz="1600" dirty="0"/>
          </a:p>
        </p:txBody>
      </p:sp>
      <p:sp>
        <p:nvSpPr>
          <p:cNvPr id="2" name="Rectangle 1"/>
          <p:cNvSpPr>
            <a:spLocks noChangeArrowheads="1"/>
          </p:cNvSpPr>
          <p:nvPr/>
        </p:nvSpPr>
        <p:spPr bwMode="auto">
          <a:xfrm>
            <a:off x="425513" y="3768671"/>
            <a:ext cx="1301959" cy="2462213"/>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add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sub</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mul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div</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45080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283" y="72428"/>
            <a:ext cx="11787612" cy="6328372"/>
          </a:xfrm>
        </p:spPr>
        <p:txBody>
          <a:bodyPr>
            <a:normAutofit/>
          </a:bodyPr>
          <a:lstStyle/>
          <a:p>
            <a:pPr marL="0" indent="0">
              <a:buNone/>
            </a:pPr>
            <a:r>
              <a:rPr lang="uk-UA" sz="1600" dirty="0"/>
              <a:t>Для тесту створимо файл </a:t>
            </a:r>
            <a:r>
              <a:rPr lang="en-US" sz="1600" b="1" i="1" dirty="0"/>
              <a:t>calc_tests.py</a:t>
            </a:r>
            <a:endParaRPr lang="ru-RU" sz="1600" b="1" i="1"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r>
              <a:rPr lang="ru-RU" sz="1600" dirty="0"/>
              <a:t>Для запуску тестів додатково створимо модуль </a:t>
            </a:r>
            <a:r>
              <a:rPr lang="ru-RU" sz="1600" b="1" i="1" dirty="0"/>
              <a:t>test_runner.py</a:t>
            </a:r>
            <a:r>
              <a:rPr lang="ru-RU" sz="1600" dirty="0"/>
              <a:t> і додамо в нього наступний код</a:t>
            </a:r>
            <a:r>
              <a:rPr lang="en-US" sz="1600" dirty="0"/>
              <a:t> </a:t>
            </a:r>
            <a:r>
              <a:rPr lang="uk-UA" sz="1600" dirty="0"/>
              <a:t>і запустимо тест</a:t>
            </a:r>
            <a:r>
              <a:rPr lang="ru-RU" sz="1600" dirty="0"/>
              <a:t>. </a:t>
            </a:r>
            <a:endParaRPr lang="en-US" sz="1600" dirty="0"/>
          </a:p>
          <a:p>
            <a:pPr marL="0" indent="0">
              <a:buNone/>
            </a:pPr>
            <a:endParaRPr lang="uk-UA" sz="1600" dirty="0"/>
          </a:p>
        </p:txBody>
      </p:sp>
      <p:sp>
        <p:nvSpPr>
          <p:cNvPr id="4" name="Rectangle 1"/>
          <p:cNvSpPr>
            <a:spLocks noChangeArrowheads="1"/>
          </p:cNvSpPr>
          <p:nvPr/>
        </p:nvSpPr>
        <p:spPr bwMode="auto">
          <a:xfrm>
            <a:off x="289710" y="404461"/>
            <a:ext cx="3347391" cy="332398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unittest</a:t>
            </a: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calc</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class </a:t>
            </a:r>
            <a:r>
              <a:rPr kumimoji="0" lang="ru-RU" altLang="ru-RU" sz="1400" b="0" i="0" u="none" strike="noStrike" cap="none" normalizeH="0" baseline="0" dirty="0">
                <a:ln>
                  <a:noFill/>
                </a:ln>
                <a:solidFill>
                  <a:srgbClr val="FFCB6B"/>
                </a:solidFill>
                <a:effectLst/>
                <a:latin typeface="JetBrains Mono"/>
              </a:rPr>
              <a:t>CalcTest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TestCase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test_add</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assertEqual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add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1</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3</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test_sub</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assertEqual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sub</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4</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test_mul</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assertEqual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mul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5</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10</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test_div</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assertEqual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div</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8</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4</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289710" y="4328699"/>
            <a:ext cx="5160067"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unittest</a:t>
            </a: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calc_tests</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C3CEE3"/>
                </a:solidFill>
                <a:effectLst/>
                <a:latin typeface="JetBrains Mono"/>
              </a:rPr>
              <a:t>calcTestSuite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TestSuite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calcTestSuite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addTest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makeSuite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calc_tests</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CalcTest</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runner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TextTestRunner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verbosity</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run</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calcTestSuite</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6" name="Picture 5"/>
          <p:cNvPicPr>
            <a:picLocks noChangeAspect="1"/>
          </p:cNvPicPr>
          <p:nvPr/>
        </p:nvPicPr>
        <p:blipFill>
          <a:blip r:embed="rId2"/>
          <a:stretch>
            <a:fillRect/>
          </a:stretch>
        </p:blipFill>
        <p:spPr>
          <a:xfrm>
            <a:off x="6591300" y="4219575"/>
            <a:ext cx="5600700" cy="2638425"/>
          </a:xfrm>
          <a:prstGeom prst="rect">
            <a:avLst/>
          </a:prstGeom>
        </p:spPr>
      </p:pic>
    </p:spTree>
    <p:extLst>
      <p:ext uri="{BB962C8B-B14F-4D97-AF65-F5344CB8AC3E}">
        <p14:creationId xmlns:p14="http://schemas.microsoft.com/office/powerpoint/2010/main" val="3772555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uk-UA" sz="1800" dirty="0"/>
              <a:t>В ідеальних умовах тестування має здійснюватися практично на всіх етапах розробки програмного продукту: починаючи, безпосередньо, з процесу створення функцій, методів і класів і т.д., коли пишуться </a:t>
            </a:r>
            <a:r>
              <a:rPr lang="en-US" sz="1800" dirty="0"/>
              <a:t>unit-</a:t>
            </a:r>
            <a:r>
              <a:rPr lang="uk-UA" sz="1800" dirty="0"/>
              <a:t>тести (а іноді і раніше, в разі, якщо використовується </a:t>
            </a:r>
            <a:r>
              <a:rPr lang="en-US" sz="1800" dirty="0"/>
              <a:t>TDD), </a:t>
            </a:r>
            <a:r>
              <a:rPr lang="uk-UA" sz="1800" dirty="0"/>
              <a:t>і закінчуючи функціональними і навантажувальними тестуванням вже готового, розгорнутого продукту.</a:t>
            </a:r>
          </a:p>
          <a:p>
            <a:pPr marL="0" indent="0">
              <a:buNone/>
            </a:pPr>
            <a:endParaRPr lang="uk-UA" sz="1800" dirty="0"/>
          </a:p>
          <a:p>
            <a:pPr marL="0" indent="0">
              <a:buNone/>
            </a:pPr>
            <a:r>
              <a:rPr lang="en-US" sz="1800" b="1" dirty="0"/>
              <a:t>Unit-</a:t>
            </a:r>
            <a:r>
              <a:rPr lang="ru-RU" sz="1800" b="1" dirty="0"/>
              <a:t>тест </a:t>
            </a:r>
            <a:r>
              <a:rPr lang="ru-RU" sz="1800" dirty="0"/>
              <a:t>- </a:t>
            </a:r>
            <a:r>
              <a:rPr lang="uk-UA" sz="1800" dirty="0"/>
              <a:t>це автоматизована частина коду, яка викликає одиницю роботи, що тестується, і потім перевіряє деякі припущення про єдиний кінцевий результат роботи цієї одиниці. В якості одиниці, що тестується, в даному випадку, може виступати як окремий методу (функція), так і сукупність класів (або функцій). Ідея автономної одиниці в тому, що вона являє собою деяку логічно закінчену сутність програми.  </a:t>
            </a:r>
          </a:p>
          <a:p>
            <a:pPr marL="0" indent="0">
              <a:buNone/>
            </a:pPr>
            <a:endParaRPr lang="uk-UA" sz="1800" dirty="0"/>
          </a:p>
          <a:p>
            <a:pPr marL="0" indent="0">
              <a:buNone/>
            </a:pPr>
            <a:r>
              <a:rPr lang="uk-UA" sz="1800" dirty="0"/>
              <a:t>Важливою характеристикою </a:t>
            </a:r>
            <a:r>
              <a:rPr lang="en-US" sz="1800" dirty="0"/>
              <a:t>unit-</a:t>
            </a:r>
            <a:r>
              <a:rPr lang="uk-UA" sz="1800" dirty="0"/>
              <a:t>тесту є його </a:t>
            </a:r>
            <a:r>
              <a:rPr lang="uk-UA" sz="1800" b="1" u="sng" dirty="0"/>
              <a:t>повторюваність</a:t>
            </a:r>
            <a:r>
              <a:rPr lang="uk-UA" sz="1800" dirty="0"/>
              <a:t>, тобто результат його роботи </a:t>
            </a:r>
            <a:r>
              <a:rPr lang="uk-UA" sz="1800" b="1" u="sng" dirty="0"/>
              <a:t>не залежить від оточення</a:t>
            </a:r>
            <a:r>
              <a:rPr lang="uk-UA" sz="1800" dirty="0"/>
              <a:t> (зовнішнього світу), якщо ж доводиться звертатися до зовнішнього світу в процесі виконання тесту, то необхідно передбачити можливість підміни "світу" якийсь статичної сутністю. </a:t>
            </a:r>
          </a:p>
          <a:p>
            <a:pPr marL="0" indent="0">
              <a:buNone/>
            </a:pPr>
            <a:endParaRPr lang="uk-UA" sz="1800" dirty="0"/>
          </a:p>
          <a:p>
            <a:pPr marL="0" indent="0">
              <a:buNone/>
            </a:pPr>
            <a:r>
              <a:rPr lang="en-US" sz="1800" dirty="0"/>
              <a:t>Unit-</a:t>
            </a:r>
            <a:r>
              <a:rPr lang="uk-UA" sz="1800" dirty="0"/>
              <a:t>тести можуть бути написані власноруч, без використання сторонніх бібліотек, а можна використовувати спеціалізовані </a:t>
            </a:r>
            <a:r>
              <a:rPr lang="en-US" sz="1800" dirty="0"/>
              <a:t>framework’</a:t>
            </a:r>
            <a:r>
              <a:rPr lang="uk-UA" sz="1800" dirty="0"/>
              <a:t>и. На сьогоднішній день практично завжди використовується другий варіант. </a:t>
            </a:r>
          </a:p>
        </p:txBody>
      </p:sp>
    </p:spTree>
    <p:extLst>
      <p:ext uri="{BB962C8B-B14F-4D97-AF65-F5344CB8AC3E}">
        <p14:creationId xmlns:p14="http://schemas.microsoft.com/office/powerpoint/2010/main" val="3655494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2551" y="217284"/>
            <a:ext cx="4544840" cy="6328372"/>
          </a:xfrm>
        </p:spPr>
        <p:txBody>
          <a:bodyPr>
            <a:normAutofit/>
          </a:bodyPr>
          <a:lstStyle/>
          <a:p>
            <a:pPr marL="0" indent="0">
              <a:buNone/>
            </a:pPr>
            <a:r>
              <a:rPr lang="ru-RU" sz="1600" i="1" dirty="0"/>
              <a:t>Розширимо функціонал модуля calc, для цього додамо в нього пару методів: перший буде обчислювати квадратний корінь, другий - зводити число в певну ступінь. </a:t>
            </a:r>
          </a:p>
          <a:p>
            <a:pPr marL="0" indent="0">
              <a:buNone/>
            </a:pPr>
            <a:r>
              <a:rPr lang="ru-RU" sz="1600" dirty="0"/>
              <a:t>Модуль </a:t>
            </a:r>
            <a:r>
              <a:rPr lang="ru-RU" sz="1600" b="1" i="1" dirty="0"/>
              <a:t>calc.py </a:t>
            </a:r>
            <a:endParaRPr lang="uk-UA" sz="1600" b="1" i="1" dirty="0"/>
          </a:p>
        </p:txBody>
      </p:sp>
      <p:sp>
        <p:nvSpPr>
          <p:cNvPr id="2" name="Rectangle 1"/>
          <p:cNvSpPr>
            <a:spLocks noChangeArrowheads="1"/>
          </p:cNvSpPr>
          <p:nvPr/>
        </p:nvSpPr>
        <p:spPr bwMode="auto">
          <a:xfrm>
            <a:off x="334978" y="1836748"/>
            <a:ext cx="1487908" cy="375487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add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F78C6C"/>
                </a:solidFill>
                <a:effectLst/>
                <a:latin typeface="JetBrains Mono"/>
              </a:rPr>
              <a:t>a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br>
              <a:rPr kumimoji="0" lang="ru-RU" altLang="ru-RU" sz="1400" b="0" i="0" u="none" strike="noStrike" cap="none" normalizeH="0" baseline="0" dirty="0">
                <a:ln>
                  <a:noFill/>
                </a:ln>
                <a:solidFill>
                  <a:srgbClr val="F78C6C"/>
                </a:solidFill>
                <a:effectLst/>
                <a:latin typeface="JetBrains Mono"/>
              </a:rPr>
            </a:br>
            <a:br>
              <a:rPr kumimoji="0" lang="ru-RU" altLang="ru-RU" sz="1400" b="0" i="0" u="none" strike="noStrike" cap="none" normalizeH="0" baseline="0" dirty="0">
                <a:ln>
                  <a:noFill/>
                </a:ln>
                <a:solidFill>
                  <a:srgbClr val="F78C6C"/>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sub</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F78C6C"/>
                </a:solidFill>
                <a:effectLst/>
                <a:latin typeface="JetBrains Mono"/>
              </a:rPr>
              <a:t>a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br>
              <a:rPr kumimoji="0" lang="ru-RU" altLang="ru-RU" sz="1400" b="0" i="0" u="none" strike="noStrike" cap="none" normalizeH="0" baseline="0" dirty="0">
                <a:ln>
                  <a:noFill/>
                </a:ln>
                <a:solidFill>
                  <a:srgbClr val="F78C6C"/>
                </a:solidFill>
                <a:effectLst/>
                <a:latin typeface="JetBrains Mono"/>
              </a:rPr>
            </a:br>
            <a:br>
              <a:rPr kumimoji="0" lang="ru-RU" altLang="ru-RU" sz="1400" b="0" i="0" u="none" strike="noStrike" cap="none" normalizeH="0" baseline="0" dirty="0">
                <a:ln>
                  <a:noFill/>
                </a:ln>
                <a:solidFill>
                  <a:srgbClr val="F78C6C"/>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mul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F78C6C"/>
                </a:solidFill>
                <a:effectLst/>
                <a:latin typeface="JetBrains Mono"/>
              </a:rPr>
              <a:t>a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br>
              <a:rPr kumimoji="0" lang="ru-RU" altLang="ru-RU" sz="1400" b="0" i="0" u="none" strike="noStrike" cap="none" normalizeH="0" baseline="0" dirty="0">
                <a:ln>
                  <a:noFill/>
                </a:ln>
                <a:solidFill>
                  <a:srgbClr val="F78C6C"/>
                </a:solidFill>
                <a:effectLst/>
                <a:latin typeface="JetBrains Mono"/>
              </a:rPr>
            </a:br>
            <a:br>
              <a:rPr kumimoji="0" lang="ru-RU" altLang="ru-RU" sz="1400" b="0" i="0" u="none" strike="noStrike" cap="none" normalizeH="0" baseline="0" dirty="0">
                <a:ln>
                  <a:noFill/>
                </a:ln>
                <a:solidFill>
                  <a:srgbClr val="F78C6C"/>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div</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F78C6C"/>
                </a:solidFill>
                <a:effectLst/>
                <a:latin typeface="JetBrains Mono"/>
              </a:rPr>
              <a:t>a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br>
              <a:rPr kumimoji="0" lang="ru-RU" altLang="ru-RU" sz="1400" b="0" i="0" u="none" strike="noStrike" cap="none" normalizeH="0" baseline="0" dirty="0">
                <a:ln>
                  <a:noFill/>
                </a:ln>
                <a:solidFill>
                  <a:srgbClr val="F78C6C"/>
                </a:solidFill>
                <a:effectLst/>
                <a:latin typeface="JetBrains Mono"/>
              </a:rPr>
            </a:br>
            <a:br>
              <a:rPr kumimoji="0" lang="ru-RU" altLang="ru-RU" sz="1400" b="0" i="0" u="none" strike="noStrike" cap="none" normalizeH="0" baseline="0" dirty="0">
                <a:ln>
                  <a:noFill/>
                </a:ln>
                <a:solidFill>
                  <a:srgbClr val="F78C6C"/>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sqrt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F78C6C"/>
                </a:solidFill>
                <a:effectLst/>
                <a:latin typeface="JetBrains Mono"/>
              </a:rPr>
              <a:t>a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0.5</a:t>
            </a:r>
            <a:br>
              <a:rPr kumimoji="0" lang="ru-RU" altLang="ru-RU" sz="1400" b="0" i="0" u="none" strike="noStrike" cap="none" normalizeH="0" baseline="0" dirty="0">
                <a:ln>
                  <a:noFill/>
                </a:ln>
                <a:solidFill>
                  <a:srgbClr val="F78C6C"/>
                </a:solidFill>
                <a:effectLst/>
                <a:latin typeface="JetBrains Mono"/>
              </a:rPr>
            </a:br>
            <a:br>
              <a:rPr kumimoji="0" lang="ru-RU" altLang="ru-RU" sz="1400" b="0" i="0" u="none" strike="noStrike" cap="none" normalizeH="0" baseline="0" dirty="0">
                <a:ln>
                  <a:noFill/>
                </a:ln>
                <a:solidFill>
                  <a:srgbClr val="F78C6C"/>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pow</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F78C6C"/>
                </a:solidFill>
                <a:effectLst/>
                <a:latin typeface="JetBrains Mono"/>
              </a:rPr>
              <a:t>a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5" name="Rectangle 4"/>
          <p:cNvSpPr/>
          <p:nvPr/>
        </p:nvSpPr>
        <p:spPr>
          <a:xfrm>
            <a:off x="4985441" y="208231"/>
            <a:ext cx="6944008" cy="1323439"/>
          </a:xfrm>
          <a:prstGeom prst="rect">
            <a:avLst/>
          </a:prstGeom>
        </p:spPr>
        <p:txBody>
          <a:bodyPr wrap="square">
            <a:spAutoFit/>
          </a:bodyPr>
          <a:lstStyle/>
          <a:p>
            <a:r>
              <a:rPr lang="uk-UA" sz="1600" i="1" dirty="0"/>
              <a:t>Додамо тести для нових функцій, створивши новий клас з ім'ям </a:t>
            </a:r>
            <a:r>
              <a:rPr lang="en-US" sz="1600" i="1" dirty="0" err="1"/>
              <a:t>CalcExTests</a:t>
            </a:r>
            <a:r>
              <a:rPr lang="en-US" sz="1600" i="1" dirty="0"/>
              <a:t> (</a:t>
            </a:r>
            <a:r>
              <a:rPr lang="uk-UA" sz="1600" i="1" dirty="0"/>
              <a:t>розширені функції калькулятора) з тестами для </a:t>
            </a:r>
            <a:r>
              <a:rPr lang="en-US" sz="1600" i="1" dirty="0" err="1"/>
              <a:t>sqrt</a:t>
            </a:r>
            <a:r>
              <a:rPr lang="en-US" sz="1600" i="1" dirty="0"/>
              <a:t>() </a:t>
            </a:r>
            <a:r>
              <a:rPr lang="uk-UA" sz="1600" i="1" dirty="0"/>
              <a:t>і </a:t>
            </a:r>
            <a:r>
              <a:rPr lang="en-US" sz="1600" i="1" dirty="0"/>
              <a:t>pow(), </a:t>
            </a:r>
            <a:r>
              <a:rPr lang="uk-UA" sz="1600" i="1" dirty="0"/>
              <a:t>а клас </a:t>
            </a:r>
            <a:r>
              <a:rPr lang="en-US" sz="1600" i="1" dirty="0" err="1"/>
              <a:t>CalcTest</a:t>
            </a:r>
            <a:r>
              <a:rPr lang="en-US" sz="1600" i="1" dirty="0"/>
              <a:t> </a:t>
            </a:r>
            <a:r>
              <a:rPr lang="uk-UA" sz="1600" i="1" dirty="0"/>
              <a:t>перейменуємо в </a:t>
            </a:r>
            <a:r>
              <a:rPr lang="en-US" sz="1600" i="1" dirty="0" err="1"/>
              <a:t>CalcBasicTests</a:t>
            </a:r>
            <a:r>
              <a:rPr lang="en-US" sz="1600" i="1" dirty="0"/>
              <a:t> (</a:t>
            </a:r>
            <a:r>
              <a:rPr lang="uk-UA" sz="1600" i="1" dirty="0"/>
              <a:t>базові функції калькулятора). </a:t>
            </a:r>
          </a:p>
          <a:p>
            <a:endParaRPr lang="uk-UA" sz="1600" i="1" dirty="0"/>
          </a:p>
          <a:p>
            <a:r>
              <a:rPr lang="uk-UA" sz="1600" dirty="0"/>
              <a:t>Модуль </a:t>
            </a:r>
            <a:r>
              <a:rPr lang="en-US" sz="1600" b="1" dirty="0"/>
              <a:t>calc_tests.py </a:t>
            </a:r>
            <a:endParaRPr lang="uk-UA" sz="1600" b="1" dirty="0"/>
          </a:p>
        </p:txBody>
      </p:sp>
      <p:sp>
        <p:nvSpPr>
          <p:cNvPr id="6" name="Rectangle 2"/>
          <p:cNvSpPr>
            <a:spLocks noChangeArrowheads="1"/>
          </p:cNvSpPr>
          <p:nvPr/>
        </p:nvSpPr>
        <p:spPr bwMode="auto">
          <a:xfrm>
            <a:off x="5056834" y="1595021"/>
            <a:ext cx="3400611" cy="5262979"/>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unittest</a:t>
            </a: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calc</a:t>
            </a:r>
          </a:p>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class </a:t>
            </a:r>
            <a:r>
              <a:rPr kumimoji="0" lang="ru-RU" altLang="ru-RU" sz="1400" b="0" i="0" u="none" strike="noStrike" cap="none" normalizeH="0" baseline="0" dirty="0">
                <a:ln>
                  <a:noFill/>
                </a:ln>
                <a:solidFill>
                  <a:srgbClr val="FFCB6B"/>
                </a:solidFill>
                <a:effectLst/>
                <a:latin typeface="JetBrains Mono"/>
              </a:rPr>
              <a:t>CalcBasicTests</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TestCase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test_add</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assertEqual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add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1</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3</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test_sub</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assertEqual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sub</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4</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test_mul</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assertEqual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mul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5</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10</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test_div</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assertEqual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div</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8</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4</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p>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C792EA"/>
                </a:solidFill>
                <a:effectLst/>
                <a:latin typeface="JetBrains Mono"/>
              </a:rPr>
              <a:t>class </a:t>
            </a:r>
            <a:r>
              <a:rPr kumimoji="0" lang="ru-RU" altLang="ru-RU" sz="1400" b="0" i="0" u="none" strike="noStrike" cap="none" normalizeH="0" baseline="0" dirty="0">
                <a:ln>
                  <a:noFill/>
                </a:ln>
                <a:solidFill>
                  <a:srgbClr val="FFCB6B"/>
                </a:solidFill>
                <a:effectLst/>
                <a:latin typeface="JetBrains Mono"/>
              </a:rPr>
              <a:t>CalcExTests</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TestCase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test_sqrt</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assertEqual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sqrt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4</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test_pow</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FF5370"/>
                </a:solidFill>
                <a:effectLst/>
                <a:latin typeface="JetBrains Mono"/>
              </a:rPr>
              <a:t>self</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assertEqual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pow</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3</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3</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27</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61599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4016" y="99588"/>
            <a:ext cx="11787612" cy="6328372"/>
          </a:xfrm>
        </p:spPr>
        <p:txBody>
          <a:bodyPr>
            <a:normAutofit/>
          </a:bodyPr>
          <a:lstStyle/>
          <a:p>
            <a:pPr marL="0" indent="0">
              <a:buNone/>
            </a:pPr>
            <a:r>
              <a:rPr lang="ru-RU" sz="1600" dirty="0"/>
              <a:t>Модуль </a:t>
            </a:r>
            <a:r>
              <a:rPr lang="en-US" sz="1600" b="1" dirty="0"/>
              <a:t>test_runner.py</a:t>
            </a: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endParaRPr lang="ru-RU" sz="1600" b="1" dirty="0"/>
          </a:p>
          <a:p>
            <a:pPr marL="0" indent="0">
              <a:buNone/>
            </a:pPr>
            <a:r>
              <a:rPr lang="uk-UA" sz="1600" dirty="0"/>
              <a:t>Запускаємо і отримуємо:</a:t>
            </a:r>
          </a:p>
          <a:p>
            <a:pPr marL="0" indent="0">
              <a:buNone/>
            </a:pPr>
            <a:endParaRPr lang="uk-UA" sz="1600" b="1" dirty="0"/>
          </a:p>
        </p:txBody>
      </p:sp>
      <p:sp>
        <p:nvSpPr>
          <p:cNvPr id="2" name="Rectangle 1"/>
          <p:cNvSpPr>
            <a:spLocks noChangeArrowheads="1"/>
          </p:cNvSpPr>
          <p:nvPr/>
        </p:nvSpPr>
        <p:spPr bwMode="auto">
          <a:xfrm>
            <a:off x="181831" y="418816"/>
            <a:ext cx="5689058" cy="2246769"/>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unittest</a:t>
            </a: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calc_tests</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C3CEE3"/>
                </a:solidFill>
                <a:effectLst/>
                <a:latin typeface="JetBrains Mono"/>
              </a:rPr>
              <a:t>calcTestSuite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TestSuite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calcTestSuite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addTest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makeSuite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calc_tests</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CalcBasicTests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calcTestSuite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addTest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makeSuite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calc_tests</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CalcExTests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"count of tests: " </a:t>
            </a: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82AAFF"/>
                </a:solidFill>
                <a:effectLst/>
                <a:latin typeface="JetBrains Mono"/>
              </a:rPr>
              <a:t>str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calcTestSuite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countTestCases</a:t>
            </a:r>
            <a:r>
              <a:rPr kumimoji="0" lang="ru-RU" altLang="ru-RU" sz="1400" b="0" i="0" u="none" strike="noStrike" cap="none" normalizeH="0" baseline="0" dirty="0">
                <a:ln>
                  <a:noFill/>
                </a:ln>
                <a:solidFill>
                  <a:srgbClr val="89DDFF"/>
                </a:solidFill>
                <a:effectLst/>
                <a:latin typeface="JetBrains Mono"/>
              </a:rPr>
              <a:t>()) + </a:t>
            </a:r>
            <a:r>
              <a:rPr kumimoji="0" lang="ru-RU" altLang="ru-RU" sz="1400" b="0" i="0" u="none" strike="noStrike" cap="none" normalizeH="0" baseline="0" dirty="0">
                <a:ln>
                  <a:noFill/>
                </a:ln>
                <a:solidFill>
                  <a:srgbClr val="C3E88D"/>
                </a:solidFill>
                <a:effectLst/>
                <a:latin typeface="JetBrains Mono"/>
              </a:rPr>
              <a:t>"</a:t>
            </a:r>
            <a:r>
              <a:rPr kumimoji="0" lang="ru-RU" altLang="ru-RU" sz="1400" b="0" i="0" u="none" strike="noStrike" cap="none" normalizeH="0" baseline="0" dirty="0">
                <a:ln>
                  <a:noFill/>
                </a:ln>
                <a:solidFill>
                  <a:srgbClr val="89DDFF"/>
                </a:solidFill>
                <a:effectLst/>
                <a:latin typeface="JetBrains Mono"/>
              </a:rPr>
              <a:t>\n</a:t>
            </a:r>
            <a:r>
              <a:rPr kumimoji="0" lang="ru-RU" altLang="ru-RU" sz="1400" b="0" i="0" u="none" strike="noStrike" cap="none" normalizeH="0" baseline="0" dirty="0">
                <a:ln>
                  <a:noFill/>
                </a:ln>
                <a:solidFill>
                  <a:srgbClr val="C3E88D"/>
                </a:solidFill>
                <a:effectLst/>
                <a:latin typeface="JetBrains Mono"/>
              </a:rPr>
              <a:t>"</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runner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TextTestRunner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verbosity</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run</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calcTestSuite</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181831" y="3095625"/>
            <a:ext cx="5572125" cy="3762375"/>
          </a:xfrm>
          <a:prstGeom prst="rect">
            <a:avLst/>
          </a:prstGeom>
        </p:spPr>
      </p:pic>
      <p:sp>
        <p:nvSpPr>
          <p:cNvPr id="5" name="Rectangle 4"/>
          <p:cNvSpPr/>
          <p:nvPr/>
        </p:nvSpPr>
        <p:spPr>
          <a:xfrm>
            <a:off x="6096000" y="3716076"/>
            <a:ext cx="5785628" cy="1077218"/>
          </a:xfrm>
          <a:prstGeom prst="rect">
            <a:avLst/>
          </a:prstGeom>
        </p:spPr>
        <p:txBody>
          <a:bodyPr wrap="square">
            <a:spAutoFit/>
          </a:bodyPr>
          <a:lstStyle/>
          <a:p>
            <a:r>
              <a:rPr lang="uk-UA" sz="1600" i="1" dirty="0"/>
              <a:t>Було запущено шість тестів, чотири з класу </a:t>
            </a:r>
            <a:r>
              <a:rPr lang="en-US" sz="1600" i="1" dirty="0" err="1"/>
              <a:t>CalcBasicTests</a:t>
            </a:r>
            <a:r>
              <a:rPr lang="en-US" sz="1600" i="1" dirty="0"/>
              <a:t> </a:t>
            </a:r>
            <a:r>
              <a:rPr lang="uk-UA" sz="1600" i="1" dirty="0"/>
              <a:t>і два з </a:t>
            </a:r>
            <a:r>
              <a:rPr lang="en-US" sz="1600" i="1" dirty="0" err="1"/>
              <a:t>CalcExTests</a:t>
            </a:r>
            <a:r>
              <a:rPr lang="en-US" sz="1600" i="1" dirty="0"/>
              <a:t>, </a:t>
            </a:r>
            <a:r>
              <a:rPr lang="uk-UA" sz="1600" i="1" dirty="0"/>
              <a:t>всі тести завершилися вдало. </a:t>
            </a:r>
          </a:p>
          <a:p>
            <a:r>
              <a:rPr lang="uk-UA" sz="1600" i="1" dirty="0"/>
              <a:t>Кількість тестів в групі зазначено в самому першому рядку виведення: </a:t>
            </a:r>
            <a:r>
              <a:rPr lang="en-US" sz="1600" i="1" dirty="0"/>
              <a:t>count of tests: 6. </a:t>
            </a:r>
            <a:endParaRPr lang="uk-UA" sz="1600" i="1" dirty="0"/>
          </a:p>
        </p:txBody>
      </p:sp>
    </p:spTree>
    <p:extLst>
      <p:ext uri="{BB962C8B-B14F-4D97-AF65-F5344CB8AC3E}">
        <p14:creationId xmlns:p14="http://schemas.microsoft.com/office/powerpoint/2010/main" val="34975969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lgn="ctr">
              <a:buNone/>
            </a:pPr>
            <a:r>
              <a:rPr lang="uk-UA" sz="1800" b="1" dirty="0"/>
              <a:t>Завантаження і запуск тестів </a:t>
            </a:r>
          </a:p>
          <a:p>
            <a:pPr marL="0" indent="0">
              <a:buNone/>
            </a:pPr>
            <a:r>
              <a:rPr lang="uk-UA" sz="1600" dirty="0"/>
              <a:t>Клас </a:t>
            </a:r>
            <a:r>
              <a:rPr lang="en-US" sz="1600" b="1" i="1" dirty="0" err="1"/>
              <a:t>TestLoader</a:t>
            </a:r>
            <a:r>
              <a:rPr lang="en-US" sz="1600" dirty="0"/>
              <a:t> </a:t>
            </a:r>
            <a:r>
              <a:rPr lang="uk-UA" sz="1600" dirty="0"/>
              <a:t>використовується для створення груп з класів і модулів. Серед методів </a:t>
            </a:r>
            <a:r>
              <a:rPr lang="en-US" sz="1600" b="1" i="1" dirty="0" err="1"/>
              <a:t>TestLoader</a:t>
            </a:r>
            <a:r>
              <a:rPr lang="en-US" sz="1600" dirty="0"/>
              <a:t> </a:t>
            </a:r>
            <a:r>
              <a:rPr lang="uk-UA" sz="1600" dirty="0"/>
              <a:t>можна виділити: </a:t>
            </a:r>
            <a:r>
              <a:rPr lang="en-US" sz="1600" b="1" i="1" dirty="0" err="1"/>
              <a:t>loadTestsFromTestCase</a:t>
            </a:r>
            <a:r>
              <a:rPr lang="en-US" sz="1600" b="1" i="1" dirty="0"/>
              <a:t>(</a:t>
            </a:r>
            <a:r>
              <a:rPr lang="en-US" sz="1600" b="1" i="1" dirty="0" err="1"/>
              <a:t>testCaseClass</a:t>
            </a:r>
            <a:r>
              <a:rPr lang="en-US" sz="1600" b="1" i="1" dirty="0"/>
              <a:t>)</a:t>
            </a:r>
            <a:r>
              <a:rPr lang="en-US" sz="1600" dirty="0"/>
              <a:t>, </a:t>
            </a:r>
            <a:r>
              <a:rPr lang="uk-UA" sz="1600" dirty="0"/>
              <a:t>який повертає групу з усіма тестами з класу </a:t>
            </a:r>
            <a:r>
              <a:rPr lang="en-US" sz="1600" b="1" i="1" dirty="0" err="1"/>
              <a:t>testCaseClass</a:t>
            </a:r>
            <a:r>
              <a:rPr lang="en-US" sz="1600" dirty="0"/>
              <a:t>. </a:t>
            </a:r>
            <a:endParaRPr lang="uk-UA" sz="1600" dirty="0"/>
          </a:p>
          <a:p>
            <a:pPr marL="0" indent="0">
              <a:buNone/>
            </a:pPr>
            <a:r>
              <a:rPr lang="uk-UA" sz="1600" i="1" dirty="0"/>
              <a:t>Під тестом розуміється модуль, що починається зі слова "</a:t>
            </a:r>
            <a:r>
              <a:rPr lang="en-US" sz="1600" i="1" dirty="0"/>
              <a:t>test". </a:t>
            </a:r>
            <a:r>
              <a:rPr lang="uk-UA" sz="1600" i="1" dirty="0"/>
              <a:t>Використовуючи цей метод, можна створити список груп тестів, де кожна група створюється на базі класів-спадкоємців від </a:t>
            </a:r>
            <a:r>
              <a:rPr lang="en-US" sz="1600" i="1" dirty="0" err="1"/>
              <a:t>TestCase</a:t>
            </a:r>
            <a:r>
              <a:rPr lang="en-US" sz="1600" i="1" dirty="0"/>
              <a:t>, </a:t>
            </a:r>
            <a:r>
              <a:rPr lang="uk-UA" sz="1600" i="1" dirty="0"/>
              <a:t>об'єднаних попередньо в список. </a:t>
            </a:r>
          </a:p>
          <a:p>
            <a:pPr marL="0" indent="0">
              <a:buNone/>
            </a:pPr>
            <a:r>
              <a:rPr lang="uk-UA" sz="1600" dirty="0"/>
              <a:t>Для демонстрації даного підходу модифікуємо </a:t>
            </a:r>
            <a:r>
              <a:rPr lang="en-US" sz="1600" b="1" dirty="0"/>
              <a:t>test_runner.py</a:t>
            </a:r>
            <a:endParaRPr lang="uk-UA" sz="1600" b="1" dirty="0"/>
          </a:p>
        </p:txBody>
      </p:sp>
      <p:sp>
        <p:nvSpPr>
          <p:cNvPr id="2" name="Rectangle 1"/>
          <p:cNvSpPr>
            <a:spLocks noChangeArrowheads="1"/>
          </p:cNvSpPr>
          <p:nvPr/>
        </p:nvSpPr>
        <p:spPr bwMode="auto">
          <a:xfrm>
            <a:off x="298764" y="2253208"/>
            <a:ext cx="4529125" cy="375487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unittest</a:t>
            </a: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calc_tests</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0" u="none" strike="noStrike" cap="none" normalizeH="0" baseline="0">
                <a:ln>
                  <a:noFill/>
                </a:ln>
                <a:solidFill>
                  <a:srgbClr val="C3CEE3"/>
                </a:solidFill>
                <a:effectLst/>
                <a:latin typeface="JetBrains Mono"/>
              </a:rPr>
              <a:t>testCases </a:t>
            </a:r>
            <a:r>
              <a:rPr kumimoji="0" lang="ru-RU" altLang="ru-RU" sz="1400" b="0" i="0" u="none" strike="noStrike" cap="none" normalizeH="0" baseline="0">
                <a:ln>
                  <a:noFill/>
                </a:ln>
                <a:solidFill>
                  <a:srgbClr val="89DDFF"/>
                </a:solidFill>
                <a:effectLst/>
                <a:latin typeface="JetBrains Mono"/>
              </a:rPr>
              <a:t>= []</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testCases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append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calc_tests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CalcBasicTests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testCases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append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calc_tests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CalcExTests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testLoad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unittest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TestLoader</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suites </a:t>
            </a:r>
            <a:r>
              <a:rPr kumimoji="0" lang="ru-RU" altLang="ru-RU" sz="1400" b="0" i="0" u="none" strike="noStrike" cap="none" normalizeH="0" baseline="0">
                <a:ln>
                  <a:noFill/>
                </a:ln>
                <a:solidFill>
                  <a:srgbClr val="89DDFF"/>
                </a:solidFill>
                <a:effectLst/>
                <a:latin typeface="JetBrains Mono"/>
              </a:rPr>
              <a:t>= []</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for </a:t>
            </a:r>
            <a:r>
              <a:rPr kumimoji="0" lang="ru-RU" altLang="ru-RU" sz="1400" b="0" i="0" u="none" strike="noStrike" cap="none" normalizeH="0" baseline="0">
                <a:ln>
                  <a:noFill/>
                </a:ln>
                <a:solidFill>
                  <a:srgbClr val="C3CEE3"/>
                </a:solidFill>
                <a:effectLst/>
                <a:latin typeface="JetBrains Mono"/>
              </a:rPr>
              <a:t>tc </a:t>
            </a:r>
            <a:r>
              <a:rPr kumimoji="0" lang="ru-RU" altLang="ru-RU" sz="1400" b="0" i="1" u="none" strike="noStrike" cap="none" normalizeH="0" baseline="0">
                <a:ln>
                  <a:noFill/>
                </a:ln>
                <a:solidFill>
                  <a:srgbClr val="C792EA"/>
                </a:solidFill>
                <a:effectLst/>
                <a:latin typeface="JetBrains Mono"/>
              </a:rPr>
              <a:t>in </a:t>
            </a:r>
            <a:r>
              <a:rPr kumimoji="0" lang="ru-RU" altLang="ru-RU" sz="1400" b="0" i="0" u="none" strike="noStrike" cap="none" normalizeH="0" baseline="0">
                <a:ln>
                  <a:noFill/>
                </a:ln>
                <a:solidFill>
                  <a:srgbClr val="C3CEE3"/>
                </a:solidFill>
                <a:effectLst/>
                <a:latin typeface="JetBrains Mono"/>
              </a:rPr>
              <a:t>testCases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suites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append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testLoad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loadTestsFromTestCase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tc</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res_suite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unittest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TestSuite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suites </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runner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unittest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TextTestRunner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verbosity</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C3CEE3"/>
                </a:solidFill>
                <a:effectLst/>
                <a:latin typeface="JetBrains Mono"/>
              </a:rPr>
              <a:t>runner</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run</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res_suite</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830422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199176"/>
            <a:ext cx="11787612" cy="6328372"/>
          </a:xfrm>
        </p:spPr>
        <p:txBody>
          <a:bodyPr>
            <a:normAutofit/>
          </a:bodyPr>
          <a:lstStyle/>
          <a:p>
            <a:pPr marL="0" indent="0">
              <a:buNone/>
            </a:pPr>
            <a:r>
              <a:rPr lang="uk-UA" sz="1600" dirty="0"/>
              <a:t>Розглянемо ще кілька методів з </a:t>
            </a:r>
            <a:r>
              <a:rPr lang="en-US" sz="1600" dirty="0" err="1"/>
              <a:t>TestLoader</a:t>
            </a:r>
            <a:r>
              <a:rPr lang="en-US" sz="1600" dirty="0"/>
              <a:t>.</a:t>
            </a:r>
            <a:endParaRPr lang="ru-RU" sz="1600" dirty="0"/>
          </a:p>
          <a:p>
            <a:pPr marL="0" indent="0">
              <a:buNone/>
            </a:pPr>
            <a:r>
              <a:rPr lang="en-US" sz="1600" b="1" i="1" dirty="0" err="1"/>
              <a:t>loadTestsFromModule</a:t>
            </a:r>
            <a:r>
              <a:rPr lang="en-US" sz="1600" b="1" i="1" dirty="0"/>
              <a:t>(module, pattern = None) </a:t>
            </a:r>
            <a:r>
              <a:rPr lang="uk-UA" sz="1600" dirty="0"/>
              <a:t>завантажує всі тести з модуля </a:t>
            </a:r>
            <a:r>
              <a:rPr lang="en-US" sz="1600" b="1" i="1" dirty="0"/>
              <a:t>module</a:t>
            </a:r>
            <a:r>
              <a:rPr lang="en-US" sz="1600" dirty="0"/>
              <a:t>. </a:t>
            </a:r>
            <a:r>
              <a:rPr lang="uk-UA" sz="1600" dirty="0"/>
              <a:t>Якщо модуль підтримує </a:t>
            </a:r>
            <a:r>
              <a:rPr lang="en-US" sz="1600" b="1" i="1" dirty="0" err="1"/>
              <a:t>load_tests</a:t>
            </a:r>
            <a:r>
              <a:rPr lang="en-US" sz="1600" dirty="0"/>
              <a:t> </a:t>
            </a:r>
            <a:r>
              <a:rPr lang="uk-UA" sz="1600" dirty="0"/>
              <a:t>протокол, то буде викликана відповідна функція модуля і їй буде переданий в якості аргументу (третім за рахунком) параметр </a:t>
            </a:r>
            <a:r>
              <a:rPr lang="en-US" sz="1600" b="1" i="1" dirty="0"/>
              <a:t>pattern</a:t>
            </a:r>
            <a:r>
              <a:rPr lang="en-US" sz="1600" dirty="0"/>
              <a:t>. </a:t>
            </a:r>
            <a:endParaRPr lang="ru-RU" sz="1600" dirty="0"/>
          </a:p>
          <a:p>
            <a:pPr marL="0" indent="0">
              <a:buNone/>
            </a:pPr>
            <a:r>
              <a:rPr lang="en-US" sz="1600" b="1" i="1" dirty="0" err="1"/>
              <a:t>loadTestsFromName</a:t>
            </a:r>
            <a:r>
              <a:rPr lang="en-US" sz="1600" b="1" i="1" dirty="0"/>
              <a:t>(name, module = None)</a:t>
            </a:r>
            <a:r>
              <a:rPr lang="en-US" sz="1600" dirty="0"/>
              <a:t> </a:t>
            </a:r>
            <a:r>
              <a:rPr lang="uk-UA" sz="1600" dirty="0"/>
              <a:t>Завантажує тести відповідно до параметру </a:t>
            </a:r>
            <a:r>
              <a:rPr lang="en-US" sz="1600" b="1" i="1" dirty="0"/>
              <a:t>name</a:t>
            </a:r>
            <a:r>
              <a:rPr lang="en-US" sz="1600" dirty="0"/>
              <a:t>. </a:t>
            </a:r>
            <a:r>
              <a:rPr lang="uk-UA" sz="1600" dirty="0"/>
              <a:t>Параметр </a:t>
            </a:r>
            <a:r>
              <a:rPr lang="en-US" sz="1600" b="1" i="1" dirty="0"/>
              <a:t>name</a:t>
            </a:r>
            <a:r>
              <a:rPr lang="en-US" sz="1600" dirty="0"/>
              <a:t> - </a:t>
            </a:r>
            <a:r>
              <a:rPr lang="uk-UA" sz="1600" dirty="0"/>
              <a:t>це ім'я, розділене крапками. За допомогою цього імені вказується рівень, починаючи з якого будуть додаватися тести. </a:t>
            </a:r>
          </a:p>
          <a:p>
            <a:pPr marL="0" indent="0">
              <a:buNone/>
            </a:pPr>
            <a:r>
              <a:rPr lang="en-US" sz="1600" b="1" i="1" dirty="0" err="1"/>
              <a:t>getTestCaseNames</a:t>
            </a:r>
            <a:r>
              <a:rPr lang="en-US" sz="1600" b="1" i="1" dirty="0"/>
              <a:t>(</a:t>
            </a:r>
            <a:r>
              <a:rPr lang="en-US" sz="1600" b="1" i="1" dirty="0" err="1"/>
              <a:t>testCaseClass</a:t>
            </a:r>
            <a:r>
              <a:rPr lang="en-US" sz="1600" b="1" i="1" dirty="0"/>
              <a:t>) </a:t>
            </a:r>
            <a:r>
              <a:rPr lang="uk-UA" sz="1600" dirty="0"/>
              <a:t>повертає список імен методів-тестів з класу </a:t>
            </a:r>
            <a:r>
              <a:rPr lang="en-US" sz="1600" b="1" i="1" dirty="0" err="1"/>
              <a:t>testCaseClass</a:t>
            </a:r>
            <a:r>
              <a:rPr lang="en-US" sz="1600" dirty="0"/>
              <a:t>. </a:t>
            </a:r>
            <a:endParaRPr lang="ru-RU" sz="1600" dirty="0"/>
          </a:p>
          <a:p>
            <a:pPr marL="0" indent="0">
              <a:buNone/>
            </a:pPr>
            <a:endParaRPr lang="uk-UA" sz="1600" dirty="0"/>
          </a:p>
          <a:p>
            <a:pPr marL="0" indent="0">
              <a:buNone/>
            </a:pPr>
            <a:r>
              <a:rPr lang="uk-UA" sz="1600" dirty="0"/>
              <a:t>Для демонстрації </a:t>
            </a:r>
            <a:r>
              <a:rPr lang="en-US" sz="1600" b="1" i="1" dirty="0" err="1"/>
              <a:t>loadTestsFromModule</a:t>
            </a:r>
            <a:r>
              <a:rPr lang="en-US" sz="1600" dirty="0"/>
              <a:t> </a:t>
            </a:r>
            <a:r>
              <a:rPr lang="uk-UA" sz="1600" dirty="0"/>
              <a:t>змінимо модуль </a:t>
            </a:r>
            <a:r>
              <a:rPr lang="en-US" sz="1600" b="1" i="1" dirty="0"/>
              <a:t>test_runner.py</a:t>
            </a:r>
            <a:r>
              <a:rPr lang="ru-RU" sz="1600" b="1" i="1" dirty="0"/>
              <a:t> </a:t>
            </a:r>
            <a:r>
              <a:rPr lang="uk-UA" sz="1600" dirty="0"/>
              <a:t> і запустимо тест</a:t>
            </a:r>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endParaRPr lang="uk-UA" sz="1600" dirty="0"/>
          </a:p>
          <a:p>
            <a:pPr marL="0" indent="0">
              <a:buNone/>
            </a:pPr>
            <a:r>
              <a:rPr lang="uk-UA" sz="1600" dirty="0"/>
              <a:t>Якщо в модулі </a:t>
            </a:r>
            <a:r>
              <a:rPr lang="en-US" sz="1600" b="1" i="1" dirty="0"/>
              <a:t>test_runner.py</a:t>
            </a:r>
            <a:r>
              <a:rPr lang="en-US" sz="1600" dirty="0"/>
              <a:t> </a:t>
            </a:r>
            <a:r>
              <a:rPr lang="uk-UA" sz="1600" dirty="0"/>
              <a:t>замінити рядок </a:t>
            </a:r>
          </a:p>
          <a:p>
            <a:pPr marL="0" indent="0">
              <a:buNone/>
            </a:pPr>
            <a:endParaRPr lang="uk-UA" sz="1600" dirty="0"/>
          </a:p>
          <a:p>
            <a:pPr marL="0" indent="0">
              <a:buNone/>
            </a:pPr>
            <a:r>
              <a:rPr lang="uk-UA" sz="1600" dirty="0"/>
              <a:t>на</a:t>
            </a:r>
          </a:p>
          <a:p>
            <a:pPr marL="0" indent="0">
              <a:buNone/>
            </a:pPr>
            <a:endParaRPr lang="uk-UA" sz="1600" dirty="0"/>
          </a:p>
          <a:p>
            <a:pPr marL="0" indent="0">
              <a:buNone/>
            </a:pPr>
            <a:r>
              <a:rPr lang="uk-UA" sz="1600" dirty="0"/>
              <a:t>то будуть виконані тільки тести з класу </a:t>
            </a:r>
            <a:r>
              <a:rPr lang="en-US" sz="1600" b="1" i="1" dirty="0" err="1"/>
              <a:t>CalcBasicTests</a:t>
            </a:r>
            <a:r>
              <a:rPr lang="en-US" sz="1600" dirty="0"/>
              <a:t>. </a:t>
            </a:r>
            <a:endParaRPr lang="uk-UA" sz="1600" dirty="0"/>
          </a:p>
        </p:txBody>
      </p:sp>
      <p:sp>
        <p:nvSpPr>
          <p:cNvPr id="2" name="Rectangle 1"/>
          <p:cNvSpPr>
            <a:spLocks noChangeArrowheads="1"/>
          </p:cNvSpPr>
          <p:nvPr/>
        </p:nvSpPr>
        <p:spPr bwMode="auto">
          <a:xfrm>
            <a:off x="298764" y="2760977"/>
            <a:ext cx="4266874" cy="181588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unittest</a:t>
            </a: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calc_tests</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C3CEE3"/>
                </a:solidFill>
                <a:effectLst/>
                <a:latin typeface="JetBrains Mono"/>
              </a:rPr>
              <a:t>testLoad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TestLoader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suites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testLoad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loadTestsFromModule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calc_tests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runner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TextTestRunner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verbosity</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run</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suites</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4996758" y="2760977"/>
            <a:ext cx="3513499" cy="1952603"/>
          </a:xfrm>
          <a:prstGeom prst="rect">
            <a:avLst/>
          </a:prstGeom>
        </p:spPr>
      </p:pic>
      <p:sp>
        <p:nvSpPr>
          <p:cNvPr id="6" name="Rectangle 2"/>
          <p:cNvSpPr>
            <a:spLocks noChangeArrowheads="1"/>
          </p:cNvSpPr>
          <p:nvPr/>
        </p:nvSpPr>
        <p:spPr bwMode="auto">
          <a:xfrm>
            <a:off x="380246" y="5090538"/>
            <a:ext cx="4266874" cy="30777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C3CEE3"/>
                </a:solidFill>
                <a:effectLst/>
                <a:latin typeface="JetBrains Mono"/>
              </a:rPr>
              <a:t>suites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testLoad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loadTestsFromModule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calc_tests</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7" name="Rectangle 3"/>
          <p:cNvSpPr>
            <a:spLocks noChangeArrowheads="1"/>
          </p:cNvSpPr>
          <p:nvPr/>
        </p:nvSpPr>
        <p:spPr bwMode="auto">
          <a:xfrm>
            <a:off x="298764" y="5809043"/>
            <a:ext cx="5601533" cy="307777"/>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C3CEE3"/>
                </a:solidFill>
                <a:effectLst/>
                <a:latin typeface="JetBrains Mono"/>
              </a:rPr>
              <a:t>suites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testLoad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loadTestsFromName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"calc_tests.CalcBasicTests"</a:t>
            </a:r>
            <a:r>
              <a:rPr kumimoji="0" lang="ru-RU" altLang="ru-RU" sz="1400" b="0" i="0" u="none" strike="noStrike" cap="none" normalizeH="0" baseline="0" dirty="0">
                <a:ln>
                  <a:noFill/>
                </a:ln>
                <a:solidFill>
                  <a:srgbClr val="89DDFF"/>
                </a:solidFill>
                <a:effectLst/>
                <a:latin typeface="JetBrains Mono"/>
              </a:rPr>
              <a:t>) </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8" name="Picture 7"/>
          <p:cNvPicPr>
            <a:picLocks noChangeAspect="1"/>
          </p:cNvPicPr>
          <p:nvPr/>
        </p:nvPicPr>
        <p:blipFill>
          <a:blip r:embed="rId3"/>
          <a:stretch>
            <a:fillRect/>
          </a:stretch>
        </p:blipFill>
        <p:spPr>
          <a:xfrm>
            <a:off x="5981779" y="4861142"/>
            <a:ext cx="4049801" cy="1935933"/>
          </a:xfrm>
          <a:prstGeom prst="rect">
            <a:avLst/>
          </a:prstGeom>
        </p:spPr>
      </p:pic>
    </p:spTree>
    <p:extLst>
      <p:ext uri="{BB962C8B-B14F-4D97-AF65-F5344CB8AC3E}">
        <p14:creationId xmlns:p14="http://schemas.microsoft.com/office/powerpoint/2010/main" val="24841811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uk-UA" sz="1600" dirty="0"/>
              <a:t>Клас </a:t>
            </a:r>
            <a:r>
              <a:rPr lang="en-US" sz="1600" b="1" i="1" dirty="0" err="1"/>
              <a:t>TestResult</a:t>
            </a:r>
            <a:r>
              <a:rPr lang="en-US" sz="1600" dirty="0"/>
              <a:t> </a:t>
            </a:r>
            <a:r>
              <a:rPr lang="uk-UA" sz="1600" dirty="0"/>
              <a:t>використовується для збору інформації про результати проходження тестів.</a:t>
            </a:r>
          </a:p>
          <a:p>
            <a:pPr marL="0" indent="0">
              <a:buNone/>
            </a:pPr>
            <a:endParaRPr lang="uk-UA" sz="1600" dirty="0"/>
          </a:p>
          <a:p>
            <a:pPr marL="0" indent="0">
              <a:buNone/>
            </a:pPr>
            <a:r>
              <a:rPr lang="uk-UA" sz="1600" dirty="0"/>
              <a:t>Для демонстрації можливостей класу </a:t>
            </a:r>
            <a:r>
              <a:rPr lang="en-US" sz="1600" b="1" i="1" dirty="0" err="1"/>
              <a:t>TestResult</a:t>
            </a:r>
            <a:r>
              <a:rPr lang="en-US" sz="1600" dirty="0"/>
              <a:t> </a:t>
            </a:r>
            <a:r>
              <a:rPr lang="uk-UA" sz="1600" dirty="0"/>
              <a:t>модифікуємо модуль </a:t>
            </a:r>
            <a:r>
              <a:rPr lang="en-US" sz="1600" b="1" i="1" dirty="0"/>
              <a:t>test_runner.py</a:t>
            </a:r>
            <a:r>
              <a:rPr lang="ru-RU" sz="1600" b="1" i="1" dirty="0"/>
              <a:t> </a:t>
            </a:r>
            <a:r>
              <a:rPr lang="uk-UA" sz="1600" dirty="0"/>
              <a:t>і запустимо тест</a:t>
            </a:r>
            <a:r>
              <a:rPr lang="en-US" sz="1600" dirty="0"/>
              <a:t>: </a:t>
            </a:r>
            <a:endParaRPr lang="uk-UA" sz="1600" dirty="0"/>
          </a:p>
        </p:txBody>
      </p:sp>
      <p:sp>
        <p:nvSpPr>
          <p:cNvPr id="2" name="Rectangle 1"/>
          <p:cNvSpPr>
            <a:spLocks noChangeArrowheads="1"/>
          </p:cNvSpPr>
          <p:nvPr/>
        </p:nvSpPr>
        <p:spPr bwMode="auto">
          <a:xfrm>
            <a:off x="298764" y="1375944"/>
            <a:ext cx="4266874" cy="397031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unittest</a:t>
            </a: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calc_tests</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C3CEE3"/>
                </a:solidFill>
                <a:effectLst/>
                <a:latin typeface="JetBrains Mono"/>
              </a:rPr>
              <a:t>testLoad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TestLoader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suites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testLoad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loadTestsFromModule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calc_tests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testResult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TestResult</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runner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TextTestRunner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verbosity</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1</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testResult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run</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suites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"errors"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82AAFF"/>
                </a:solidFill>
                <a:effectLst/>
                <a:latin typeface="JetBrains Mono"/>
              </a:rPr>
              <a:t>len</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testResult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errors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"failures"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82AAFF"/>
                </a:solidFill>
                <a:effectLst/>
                <a:latin typeface="JetBrains Mono"/>
              </a:rPr>
              <a:t>len</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testResult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failures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"skipped"</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1" u="none" strike="noStrike" cap="none" normalizeH="0" baseline="0" dirty="0">
                <a:ln>
                  <a:noFill/>
                </a:ln>
                <a:solidFill>
                  <a:srgbClr val="82AAFF"/>
                </a:solidFill>
                <a:effectLst/>
                <a:latin typeface="JetBrains Mono"/>
              </a:rPr>
              <a:t>len</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testResult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skipped</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E88D"/>
                </a:solidFill>
                <a:effectLst/>
                <a:latin typeface="JetBrains Mono"/>
              </a:rPr>
              <a:t>"testsRun"</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1" u="none" strike="noStrike" cap="none" normalizeH="0" baseline="0" dirty="0">
                <a:ln>
                  <a:noFill/>
                </a:ln>
                <a:solidFill>
                  <a:srgbClr val="82AAFF"/>
                </a:solidFill>
                <a:effectLst/>
                <a:latin typeface="JetBrains Mono"/>
              </a:rPr>
              <a:t>print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testResult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testsRun</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5668130" y="1375944"/>
            <a:ext cx="5581650" cy="3752850"/>
          </a:xfrm>
          <a:prstGeom prst="rect">
            <a:avLst/>
          </a:prstGeom>
        </p:spPr>
      </p:pic>
    </p:spTree>
    <p:extLst>
      <p:ext uri="{BB962C8B-B14F-4D97-AF65-F5344CB8AC3E}">
        <p14:creationId xmlns:p14="http://schemas.microsoft.com/office/powerpoint/2010/main" val="3227218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uk-UA" sz="1600" dirty="0"/>
              <a:t>Об'єкти класу </a:t>
            </a:r>
            <a:r>
              <a:rPr lang="en-US" sz="1600" b="1" i="1" dirty="0" err="1"/>
              <a:t>TextTestRunner</a:t>
            </a:r>
            <a:r>
              <a:rPr lang="en-US" sz="1600" dirty="0"/>
              <a:t> </a:t>
            </a:r>
            <a:r>
              <a:rPr lang="uk-UA" sz="1600" dirty="0"/>
              <a:t>використовуються для запуску тестів. </a:t>
            </a:r>
          </a:p>
          <a:p>
            <a:pPr marL="0" indent="0">
              <a:buNone/>
            </a:pPr>
            <a:r>
              <a:rPr lang="uk-UA" sz="1600" dirty="0"/>
              <a:t>Серед параметрів, які передаються конструктору класу, можна виділити </a:t>
            </a:r>
            <a:r>
              <a:rPr lang="en-US" sz="1600" b="1" i="1" dirty="0"/>
              <a:t>verbosity</a:t>
            </a:r>
            <a:r>
              <a:rPr lang="en-US" sz="1600" dirty="0"/>
              <a:t>, </a:t>
            </a:r>
            <a:r>
              <a:rPr lang="uk-UA" sz="1600" dirty="0"/>
              <a:t>за замовчуванням він дорівнює 1, якщо створити об'єкт з </a:t>
            </a:r>
            <a:r>
              <a:rPr lang="en-US" sz="1600" b="1" i="1" dirty="0"/>
              <a:t>verbosity = 2</a:t>
            </a:r>
            <a:r>
              <a:rPr lang="en-US" sz="1600" dirty="0"/>
              <a:t>, </a:t>
            </a:r>
            <a:r>
              <a:rPr lang="uk-UA" sz="1600" dirty="0"/>
              <a:t>то будемо отримувати розширену інформацію про результати проходження тестів. </a:t>
            </a:r>
          </a:p>
          <a:p>
            <a:pPr marL="0" indent="0">
              <a:buNone/>
            </a:pPr>
            <a:r>
              <a:rPr lang="uk-UA" sz="1600" dirty="0"/>
              <a:t>Для запуску тестів використовується метод </a:t>
            </a:r>
            <a:r>
              <a:rPr lang="en-US" sz="1600" b="1" i="1" dirty="0"/>
              <a:t>run()</a:t>
            </a:r>
            <a:r>
              <a:rPr lang="en-US" sz="1600" dirty="0"/>
              <a:t>, </a:t>
            </a:r>
            <a:r>
              <a:rPr lang="uk-UA" sz="1600" dirty="0"/>
              <a:t>якому в якості аргументу передається клас-нащадок від </a:t>
            </a:r>
            <a:r>
              <a:rPr lang="en-US" sz="1600" b="1" i="1" dirty="0" err="1"/>
              <a:t>TestCase</a:t>
            </a:r>
            <a:r>
              <a:rPr lang="en-US" sz="1600" dirty="0"/>
              <a:t> </a:t>
            </a:r>
            <a:r>
              <a:rPr lang="uk-UA" sz="1600" dirty="0"/>
              <a:t>або група (</a:t>
            </a:r>
            <a:r>
              <a:rPr lang="en-US" sz="1600" b="1" i="1" dirty="0" err="1"/>
              <a:t>TestSuite</a:t>
            </a:r>
            <a:r>
              <a:rPr lang="en-US" sz="1600" dirty="0"/>
              <a:t>). </a:t>
            </a:r>
            <a:endParaRPr lang="uk-UA" sz="1600" dirty="0"/>
          </a:p>
          <a:p>
            <a:pPr marL="0" indent="0">
              <a:buNone/>
            </a:pPr>
            <a:r>
              <a:rPr lang="uk-UA" sz="1600" dirty="0"/>
              <a:t>У наших прикладах </a:t>
            </a:r>
            <a:r>
              <a:rPr lang="en-US" sz="1600" b="1" i="1" dirty="0" err="1"/>
              <a:t>TextTestRunner</a:t>
            </a:r>
            <a:r>
              <a:rPr lang="en-US" sz="1600" dirty="0"/>
              <a:t> </a:t>
            </a:r>
            <a:r>
              <a:rPr lang="uk-UA" sz="1600" dirty="0"/>
              <a:t>використовується в модулі </a:t>
            </a:r>
            <a:r>
              <a:rPr lang="en-US" sz="1600" b="1" i="1" dirty="0"/>
              <a:t>test_runner.py</a:t>
            </a:r>
            <a:r>
              <a:rPr lang="en-US" sz="1600" dirty="0"/>
              <a:t> </a:t>
            </a:r>
            <a:r>
              <a:rPr lang="uk-UA" sz="1600" dirty="0"/>
              <a:t>в рядках: </a:t>
            </a:r>
          </a:p>
          <a:p>
            <a:pPr marL="0" indent="0">
              <a:buNone/>
            </a:pPr>
            <a:endParaRPr lang="uk-UA" sz="1600" dirty="0"/>
          </a:p>
          <a:p>
            <a:pPr marL="0" indent="0">
              <a:buNone/>
            </a:pPr>
            <a:endParaRPr lang="uk-UA" sz="1600" dirty="0"/>
          </a:p>
          <a:p>
            <a:pPr marL="0" indent="0">
              <a:buNone/>
            </a:pPr>
            <a:r>
              <a:rPr lang="uk-UA" sz="1600" dirty="0"/>
              <a:t>У першому рядку створюється об'єкт класу </a:t>
            </a:r>
            <a:r>
              <a:rPr lang="en-US" sz="1600" b="1" i="1" dirty="0" err="1"/>
              <a:t>TextTestRunner</a:t>
            </a:r>
            <a:r>
              <a:rPr lang="en-US" sz="1600" dirty="0"/>
              <a:t> </a:t>
            </a:r>
            <a:r>
              <a:rPr lang="uk-UA" sz="1600" dirty="0"/>
              <a:t>з </a:t>
            </a:r>
            <a:r>
              <a:rPr lang="en-US" sz="1600" b="1" i="1" dirty="0"/>
              <a:t>verbosity = 2</a:t>
            </a:r>
            <a:r>
              <a:rPr lang="en-US" sz="1600" dirty="0"/>
              <a:t>, </a:t>
            </a:r>
            <a:r>
              <a:rPr lang="uk-UA" sz="1600" dirty="0"/>
              <a:t>а в другому рядку запускаються тести з групи </a:t>
            </a:r>
            <a:r>
              <a:rPr lang="en-US" sz="1600" b="1" i="1" dirty="0"/>
              <a:t>suites</a:t>
            </a:r>
            <a:r>
              <a:rPr lang="en-US" sz="1600" dirty="0"/>
              <a:t>, </a:t>
            </a:r>
            <a:r>
              <a:rPr lang="uk-UA" sz="1600" dirty="0"/>
              <a:t>результат тестування потрапляє в об'єкт </a:t>
            </a:r>
            <a:r>
              <a:rPr lang="en-US" sz="1600" b="1" i="1" dirty="0" err="1"/>
              <a:t>testResult</a:t>
            </a:r>
            <a:r>
              <a:rPr lang="en-US" sz="1600" dirty="0"/>
              <a:t>, </a:t>
            </a:r>
            <a:r>
              <a:rPr lang="uk-UA" sz="1600" dirty="0"/>
              <a:t>атрибути якого можна аналізувати в подальшому. </a:t>
            </a:r>
          </a:p>
        </p:txBody>
      </p:sp>
      <p:sp>
        <p:nvSpPr>
          <p:cNvPr id="2" name="Rectangle 1"/>
          <p:cNvSpPr>
            <a:spLocks noChangeArrowheads="1"/>
          </p:cNvSpPr>
          <p:nvPr/>
        </p:nvSpPr>
        <p:spPr bwMode="auto">
          <a:xfrm>
            <a:off x="298764" y="2058342"/>
            <a:ext cx="3911968" cy="52322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a:ln>
                  <a:noFill/>
                </a:ln>
                <a:solidFill>
                  <a:srgbClr val="C3CEE3"/>
                </a:solidFill>
                <a:effectLst/>
                <a:latin typeface="JetBrains Mono"/>
              </a:rPr>
              <a:t>runner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TextTestRunner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verbosity</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testResult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run</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suites</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02581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lgn="ctr">
              <a:buNone/>
            </a:pPr>
            <a:r>
              <a:rPr lang="uk-UA" sz="1600" b="1" dirty="0"/>
              <a:t>Пропуск тестів</a:t>
            </a:r>
          </a:p>
        </p:txBody>
      </p:sp>
      <p:sp>
        <p:nvSpPr>
          <p:cNvPr id="2" name="Rectangle 1"/>
          <p:cNvSpPr/>
          <p:nvPr/>
        </p:nvSpPr>
        <p:spPr>
          <a:xfrm>
            <a:off x="298764" y="742839"/>
            <a:ext cx="1516697" cy="338554"/>
          </a:xfrm>
          <a:prstGeom prst="rect">
            <a:avLst/>
          </a:prstGeom>
        </p:spPr>
        <p:txBody>
          <a:bodyPr wrap="none">
            <a:spAutoFit/>
          </a:bodyPr>
          <a:lstStyle/>
          <a:p>
            <a:r>
              <a:rPr lang="ru-RU" sz="1600" dirty="0"/>
              <a:t>Модуль</a:t>
            </a:r>
            <a:r>
              <a:rPr lang="ru-RU" sz="1600" b="1" dirty="0"/>
              <a:t> </a:t>
            </a:r>
            <a:r>
              <a:rPr lang="en-US" sz="1600" b="1" dirty="0"/>
              <a:t>calc.py</a:t>
            </a:r>
            <a:endParaRPr lang="uk-UA" sz="1600" b="1" dirty="0"/>
          </a:p>
        </p:txBody>
      </p:sp>
      <p:sp>
        <p:nvSpPr>
          <p:cNvPr id="4" name="Rectangle 1"/>
          <p:cNvSpPr>
            <a:spLocks noChangeArrowheads="1"/>
          </p:cNvSpPr>
          <p:nvPr/>
        </p:nvSpPr>
        <p:spPr bwMode="auto">
          <a:xfrm>
            <a:off x="327553" y="1238950"/>
            <a:ext cx="1487908" cy="375487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add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sub</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mul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div</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sqrt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0.5</a:t>
            </a:r>
            <a:br>
              <a:rPr kumimoji="0" lang="ru-RU" altLang="ru-RU" sz="1400" b="0" i="0" u="none" strike="noStrike" cap="none" normalizeH="0" baseline="0">
                <a:ln>
                  <a:noFill/>
                </a:ln>
                <a:solidFill>
                  <a:srgbClr val="F78C6C"/>
                </a:solidFill>
                <a:effectLst/>
                <a:latin typeface="JetBrains Mono"/>
              </a:rPr>
            </a:br>
            <a:br>
              <a:rPr kumimoji="0" lang="ru-RU" altLang="ru-RU" sz="1400" b="0" i="0" u="none" strike="noStrike" cap="none" normalizeH="0" baseline="0">
                <a:ln>
                  <a:noFill/>
                </a:ln>
                <a:solidFill>
                  <a:srgbClr val="F78C6C"/>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pow</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return </a:t>
            </a:r>
            <a:r>
              <a:rPr kumimoji="0" lang="ru-RU" altLang="ru-RU" sz="1400" b="0" i="0" u="none" strike="noStrike" cap="none" normalizeH="0" baseline="0">
                <a:ln>
                  <a:noFill/>
                </a:ln>
                <a:solidFill>
                  <a:srgbClr val="F78C6C"/>
                </a:solidFill>
                <a:effectLst/>
                <a:latin typeface="JetBrains Mono"/>
              </a:rPr>
              <a:t>a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b</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5" name="Rectangle 4"/>
          <p:cNvSpPr/>
          <p:nvPr/>
        </p:nvSpPr>
        <p:spPr>
          <a:xfrm>
            <a:off x="2647017" y="746033"/>
            <a:ext cx="1997342" cy="338554"/>
          </a:xfrm>
          <a:prstGeom prst="rect">
            <a:avLst/>
          </a:prstGeom>
        </p:spPr>
        <p:txBody>
          <a:bodyPr wrap="none">
            <a:spAutoFit/>
          </a:bodyPr>
          <a:lstStyle/>
          <a:p>
            <a:r>
              <a:rPr lang="ru-RU" sz="1600" dirty="0"/>
              <a:t>Модуль </a:t>
            </a:r>
            <a:r>
              <a:rPr lang="en-US" sz="1600" b="1" dirty="0"/>
              <a:t>calc_tests.py</a:t>
            </a:r>
            <a:endParaRPr lang="uk-UA" sz="1600" b="1" dirty="0"/>
          </a:p>
        </p:txBody>
      </p:sp>
      <p:sp>
        <p:nvSpPr>
          <p:cNvPr id="6" name="Rectangle 2"/>
          <p:cNvSpPr>
            <a:spLocks noChangeArrowheads="1"/>
          </p:cNvSpPr>
          <p:nvPr/>
        </p:nvSpPr>
        <p:spPr bwMode="auto">
          <a:xfrm>
            <a:off x="2681570" y="1259341"/>
            <a:ext cx="3400611" cy="483209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unittest</a:t>
            </a: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calc</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class </a:t>
            </a:r>
            <a:r>
              <a:rPr kumimoji="0" lang="ru-RU" altLang="ru-RU" sz="1400" b="0" i="0" u="none" strike="noStrike" cap="none" normalizeH="0" baseline="0">
                <a:ln>
                  <a:noFill/>
                </a:ln>
                <a:solidFill>
                  <a:srgbClr val="FFCB6B"/>
                </a:solidFill>
                <a:effectLst/>
                <a:latin typeface="JetBrains Mono"/>
              </a:rPr>
              <a:t>CalcBasicTests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unittest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TestCase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test_add</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add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test_sub</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sub</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4</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test_mul</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mul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test_div</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div</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8</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4</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class </a:t>
            </a:r>
            <a:r>
              <a:rPr kumimoji="0" lang="ru-RU" altLang="ru-RU" sz="1400" b="0" i="0" u="none" strike="noStrike" cap="none" normalizeH="0" baseline="0">
                <a:ln>
                  <a:noFill/>
                </a:ln>
                <a:solidFill>
                  <a:srgbClr val="FFCB6B"/>
                </a:solidFill>
                <a:effectLst/>
                <a:latin typeface="JetBrains Mono"/>
              </a:rPr>
              <a:t>CalcExTests</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unittest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TestCase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test_sqrt</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sqrt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4</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test_pow</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pow</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27</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
        <p:nvSpPr>
          <p:cNvPr id="7" name="Rectangle 6"/>
          <p:cNvSpPr/>
          <p:nvPr/>
        </p:nvSpPr>
        <p:spPr>
          <a:xfrm>
            <a:off x="6502942" y="742839"/>
            <a:ext cx="2156873" cy="338554"/>
          </a:xfrm>
          <a:prstGeom prst="rect">
            <a:avLst/>
          </a:prstGeom>
        </p:spPr>
        <p:txBody>
          <a:bodyPr wrap="none">
            <a:spAutoFit/>
          </a:bodyPr>
          <a:lstStyle/>
          <a:p>
            <a:r>
              <a:rPr lang="ru-RU" sz="1600" dirty="0"/>
              <a:t>Модуль </a:t>
            </a:r>
            <a:r>
              <a:rPr lang="en-US" sz="1600" b="1" dirty="0"/>
              <a:t>test_runner.py</a:t>
            </a:r>
            <a:endParaRPr lang="uk-UA" sz="1600" b="1" dirty="0"/>
          </a:p>
        </p:txBody>
      </p:sp>
      <p:sp>
        <p:nvSpPr>
          <p:cNvPr id="8" name="Rectangle 3"/>
          <p:cNvSpPr>
            <a:spLocks noChangeArrowheads="1"/>
          </p:cNvSpPr>
          <p:nvPr/>
        </p:nvSpPr>
        <p:spPr bwMode="auto">
          <a:xfrm>
            <a:off x="6502942" y="1238950"/>
            <a:ext cx="5689058" cy="203132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unittest</a:t>
            </a:r>
            <a:br>
              <a:rPr kumimoji="0" lang="ru-RU" altLang="ru-RU" sz="1400" b="0" i="0" u="none" strike="noStrike" cap="none" normalizeH="0" baseline="0" dirty="0">
                <a:ln>
                  <a:noFill/>
                </a:ln>
                <a:solidFill>
                  <a:srgbClr val="C3CEE3"/>
                </a:solidFill>
                <a:effectLst/>
                <a:latin typeface="JetBrains Mono"/>
              </a:rPr>
            </a:b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calc_tests</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C3CEE3"/>
                </a:solidFill>
                <a:effectLst/>
                <a:latin typeface="JetBrains Mono"/>
              </a:rPr>
              <a:t>calcTestSuite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TestSuite</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calcTestSuite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addTest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makeSuite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calc_tests</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CalcBasicTests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calcTestSuite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addTest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makeSuite</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calc_tests</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CalcExTests</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runner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CEE3"/>
                </a:solidFill>
                <a:effectLst/>
                <a:latin typeface="JetBrains Mono"/>
              </a:rPr>
              <a:t>unittest</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TextTestRunner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verbosity</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2</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C3CEE3"/>
                </a:solidFill>
                <a:effectLst/>
                <a:latin typeface="JetBrains Mono"/>
              </a:rPr>
              <a:t>runner</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82AAFF"/>
                </a:solidFill>
                <a:effectLst/>
                <a:latin typeface="JetBrains Mono"/>
              </a:rPr>
              <a:t>run</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C3CEE3"/>
                </a:solidFill>
                <a:effectLst/>
                <a:latin typeface="JetBrains Mono"/>
              </a:rPr>
              <a:t>calcTestSuite</a:t>
            </a:r>
            <a:r>
              <a:rPr kumimoji="0" lang="ru-RU" altLang="ru-RU" sz="1400" b="0" i="0" u="none" strike="noStrike" cap="none" normalizeH="0" baseline="0" dirty="0">
                <a:ln>
                  <a:noFill/>
                </a:ln>
                <a:solidFill>
                  <a:srgbClr val="89DDFF"/>
                </a:solidFill>
                <a:effectLst/>
                <a:latin typeface="JetBrains Mono"/>
              </a:rPr>
              <a:t>)</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2"/>
          <a:stretch>
            <a:fillRect/>
          </a:stretch>
        </p:blipFill>
        <p:spPr>
          <a:xfrm>
            <a:off x="6502942" y="3521391"/>
            <a:ext cx="5553075" cy="3190875"/>
          </a:xfrm>
          <a:prstGeom prst="rect">
            <a:avLst/>
          </a:prstGeom>
        </p:spPr>
      </p:pic>
    </p:spTree>
    <p:extLst>
      <p:ext uri="{BB962C8B-B14F-4D97-AF65-F5344CB8AC3E}">
        <p14:creationId xmlns:p14="http://schemas.microsoft.com/office/powerpoint/2010/main" val="36564082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uk-UA" sz="1600" dirty="0"/>
              <a:t>Виключимо тест </a:t>
            </a:r>
            <a:r>
              <a:rPr lang="en-US" sz="1600" b="1" i="1" dirty="0" err="1"/>
              <a:t>test_add</a:t>
            </a:r>
            <a:r>
              <a:rPr lang="en-US" sz="1600" dirty="0"/>
              <a:t> </a:t>
            </a:r>
            <a:r>
              <a:rPr lang="uk-UA" sz="1600" dirty="0"/>
              <a:t>зі списку тестів.</a:t>
            </a:r>
          </a:p>
          <a:p>
            <a:pPr marL="0" indent="0">
              <a:buNone/>
            </a:pPr>
            <a:r>
              <a:rPr lang="en-US" sz="1600" dirty="0" err="1"/>
              <a:t>unittest</a:t>
            </a:r>
            <a:r>
              <a:rPr lang="en-US" sz="1600" dirty="0"/>
              <a:t> </a:t>
            </a:r>
            <a:r>
              <a:rPr lang="uk-UA" sz="1600" dirty="0"/>
              <a:t>надає інструменти для зручного управління процесом пропуску тестів. </a:t>
            </a:r>
          </a:p>
          <a:p>
            <a:pPr marL="0" indent="0">
              <a:buNone/>
            </a:pPr>
            <a:r>
              <a:rPr lang="uk-UA" sz="1600" dirty="0"/>
              <a:t>Для пропуску тесту використовують декоратор, який пишеться перед тестом </a:t>
            </a:r>
            <a:r>
              <a:rPr lang="uk-UA" sz="1600" b="1" i="1" dirty="0"/>
              <a:t>@</a:t>
            </a:r>
            <a:r>
              <a:rPr lang="en-US" sz="1600" b="1" i="1" dirty="0" err="1"/>
              <a:t>Unittest.skip</a:t>
            </a:r>
            <a:r>
              <a:rPr lang="uk-UA" sz="1600" b="1" i="1" dirty="0"/>
              <a:t>(</a:t>
            </a:r>
            <a:r>
              <a:rPr lang="en-US" sz="1600" b="1" i="1" dirty="0"/>
              <a:t>reason)</a:t>
            </a:r>
            <a:r>
              <a:rPr lang="en-US" sz="1600" dirty="0"/>
              <a:t> </a:t>
            </a:r>
            <a:endParaRPr lang="uk-UA" sz="1600" dirty="0"/>
          </a:p>
          <a:p>
            <a:pPr marL="0" indent="0">
              <a:buNone/>
            </a:pPr>
            <a:r>
              <a:rPr lang="uk-UA" sz="1600" dirty="0"/>
              <a:t>Модифікуємо клас </a:t>
            </a:r>
            <a:r>
              <a:rPr lang="en-US" sz="1600" dirty="0" err="1"/>
              <a:t>CalcBasicTests</a:t>
            </a:r>
            <a:r>
              <a:rPr lang="en-US" sz="1600" dirty="0"/>
              <a:t> </a:t>
            </a:r>
            <a:r>
              <a:rPr lang="uk-UA" sz="1600" dirty="0"/>
              <a:t>з модуля </a:t>
            </a:r>
            <a:r>
              <a:rPr lang="en-US" sz="1600" dirty="0"/>
              <a:t>calc_tests.py: </a:t>
            </a:r>
            <a:endParaRPr lang="uk-UA" sz="1600" dirty="0"/>
          </a:p>
        </p:txBody>
      </p:sp>
      <p:sp>
        <p:nvSpPr>
          <p:cNvPr id="2" name="Rectangle 1"/>
          <p:cNvSpPr>
            <a:spLocks noChangeArrowheads="1"/>
          </p:cNvSpPr>
          <p:nvPr/>
        </p:nvSpPr>
        <p:spPr bwMode="auto">
          <a:xfrm>
            <a:off x="298764" y="1758046"/>
            <a:ext cx="3190874" cy="470898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import </a:t>
            </a:r>
            <a:r>
              <a:rPr kumimoji="0" lang="ru-RU" altLang="ru-RU" sz="1200" b="0" i="0" u="none" strike="noStrike" cap="none" normalizeH="0" baseline="0">
                <a:ln>
                  <a:noFill/>
                </a:ln>
                <a:solidFill>
                  <a:srgbClr val="C3CEE3"/>
                </a:solidFill>
                <a:effectLst/>
                <a:latin typeface="JetBrains Mono"/>
              </a:rPr>
              <a:t>unittest</a:t>
            </a:r>
            <a:br>
              <a:rPr kumimoji="0" lang="ru-RU" altLang="ru-RU" sz="1200" b="0" i="0" u="none" strike="noStrike" cap="none" normalizeH="0" baseline="0">
                <a:ln>
                  <a:noFill/>
                </a:ln>
                <a:solidFill>
                  <a:srgbClr val="C3CEE3"/>
                </a:solidFill>
                <a:effectLst/>
                <a:latin typeface="JetBrains Mono"/>
              </a:rPr>
            </a:br>
            <a:r>
              <a:rPr kumimoji="0" lang="ru-RU" altLang="ru-RU" sz="1200" b="0" i="1" u="none" strike="noStrike" cap="none" normalizeH="0" baseline="0">
                <a:ln>
                  <a:noFill/>
                </a:ln>
                <a:solidFill>
                  <a:srgbClr val="C792EA"/>
                </a:solidFill>
                <a:effectLst/>
                <a:latin typeface="JetBrains Mono"/>
              </a:rPr>
              <a:t>import </a:t>
            </a:r>
            <a:r>
              <a:rPr kumimoji="0" lang="ru-RU" altLang="ru-RU" sz="1200" b="0" i="0" u="none" strike="noStrike" cap="none" normalizeH="0" baseline="0">
                <a:ln>
                  <a:noFill/>
                </a:ln>
                <a:solidFill>
                  <a:srgbClr val="C3CEE3"/>
                </a:solidFill>
                <a:effectLst/>
                <a:latin typeface="JetBrains Mono"/>
              </a:rPr>
              <a:t>calc</a:t>
            </a:r>
            <a:br>
              <a:rPr kumimoji="0" lang="ru-RU" altLang="ru-RU" sz="1200" b="0" i="0" u="none" strike="noStrike" cap="none" normalizeH="0" baseline="0">
                <a:ln>
                  <a:noFill/>
                </a:ln>
                <a:solidFill>
                  <a:srgbClr val="C3CEE3"/>
                </a:solidFill>
                <a:effectLst/>
                <a:latin typeface="JetBrains Mono"/>
              </a:rPr>
            </a:br>
            <a:br>
              <a:rPr kumimoji="0" lang="ru-RU" altLang="ru-RU" sz="1200" b="0" i="0" u="none" strike="noStrike" cap="none" normalizeH="0" baseline="0">
                <a:ln>
                  <a:noFill/>
                </a:ln>
                <a:solidFill>
                  <a:srgbClr val="C3CEE3"/>
                </a:solidFill>
                <a:effectLst/>
                <a:latin typeface="JetBrains Mono"/>
              </a:rPr>
            </a:br>
            <a:br>
              <a:rPr kumimoji="0" lang="ru-RU" altLang="ru-RU" sz="1200" b="0" i="0" u="none" strike="noStrike" cap="none" normalizeH="0" baseline="0">
                <a:ln>
                  <a:noFill/>
                </a:ln>
                <a:solidFill>
                  <a:srgbClr val="C3CEE3"/>
                </a:solidFill>
                <a:effectLst/>
                <a:latin typeface="JetBrains Mono"/>
              </a:rPr>
            </a:br>
            <a:r>
              <a:rPr kumimoji="0" lang="ru-RU" altLang="ru-RU" sz="1200" b="0" i="1" u="none" strike="noStrike" cap="none" normalizeH="0" baseline="0">
                <a:ln>
                  <a:noFill/>
                </a:ln>
                <a:solidFill>
                  <a:srgbClr val="C792EA"/>
                </a:solidFill>
                <a:effectLst/>
                <a:latin typeface="JetBrains Mono"/>
              </a:rPr>
              <a:t>class </a:t>
            </a:r>
            <a:r>
              <a:rPr kumimoji="0" lang="ru-RU" altLang="ru-RU" sz="1200" b="0" i="0" u="none" strike="noStrike" cap="none" normalizeH="0" baseline="0">
                <a:ln>
                  <a:noFill/>
                </a:ln>
                <a:solidFill>
                  <a:srgbClr val="FFCB6B"/>
                </a:solidFill>
                <a:effectLst/>
                <a:latin typeface="JetBrains Mono"/>
              </a:rPr>
              <a:t>CalcBasicTests</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unittest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TestCase</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82AAFF"/>
                </a:solidFill>
                <a:effectLst/>
                <a:latin typeface="JetBrains Mono"/>
              </a:rPr>
              <a:t>@unittest.skip</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"Temporaly skip test_add"</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test_add</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assertEqual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add</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1</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3</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test_sub</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assertEqual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sub</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4</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test_mul</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assertEqual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mul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5</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10</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test_div</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assertEqual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div</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8</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4</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class </a:t>
            </a:r>
            <a:r>
              <a:rPr kumimoji="0" lang="ru-RU" altLang="ru-RU" sz="1200" b="0" i="0" u="none" strike="noStrike" cap="none" normalizeH="0" baseline="0">
                <a:ln>
                  <a:noFill/>
                </a:ln>
                <a:solidFill>
                  <a:srgbClr val="FFCB6B"/>
                </a:solidFill>
                <a:effectLst/>
                <a:latin typeface="JetBrains Mono"/>
              </a:rPr>
              <a:t>CalcExTests</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unittest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TestCase</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test_sqrt</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assertEqual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sqrt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4</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test_pow</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FF5370"/>
                </a:solidFill>
                <a:effectLst/>
                <a:latin typeface="JetBrains Mono"/>
              </a:rPr>
              <a:t>self</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assertEqual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pow</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3</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3</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27</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
        <p:nvSpPr>
          <p:cNvPr id="4" name="Rectangle 3"/>
          <p:cNvSpPr/>
          <p:nvPr/>
        </p:nvSpPr>
        <p:spPr>
          <a:xfrm>
            <a:off x="6082573" y="1940635"/>
            <a:ext cx="2442848" cy="338554"/>
          </a:xfrm>
          <a:prstGeom prst="rect">
            <a:avLst/>
          </a:prstGeom>
        </p:spPr>
        <p:txBody>
          <a:bodyPr wrap="none">
            <a:spAutoFit/>
          </a:bodyPr>
          <a:lstStyle/>
          <a:p>
            <a:r>
              <a:rPr lang="uk-UA" sz="1600" dirty="0"/>
              <a:t>запустимо </a:t>
            </a:r>
            <a:r>
              <a:rPr lang="en-US" sz="1600" dirty="0"/>
              <a:t>test_runner.py. </a:t>
            </a:r>
            <a:endParaRPr lang="uk-UA" sz="1600" dirty="0"/>
          </a:p>
        </p:txBody>
      </p:sp>
      <p:pic>
        <p:nvPicPr>
          <p:cNvPr id="5" name="Picture 4"/>
          <p:cNvPicPr>
            <a:picLocks noChangeAspect="1"/>
          </p:cNvPicPr>
          <p:nvPr/>
        </p:nvPicPr>
        <p:blipFill>
          <a:blip r:embed="rId2"/>
          <a:stretch>
            <a:fillRect/>
          </a:stretch>
        </p:blipFill>
        <p:spPr>
          <a:xfrm>
            <a:off x="5421846" y="2526623"/>
            <a:ext cx="5838825" cy="3171825"/>
          </a:xfrm>
          <a:prstGeom prst="rect">
            <a:avLst/>
          </a:prstGeom>
        </p:spPr>
      </p:pic>
      <p:sp>
        <p:nvSpPr>
          <p:cNvPr id="6" name="Rectangle 5"/>
          <p:cNvSpPr/>
          <p:nvPr/>
        </p:nvSpPr>
        <p:spPr>
          <a:xfrm>
            <a:off x="5421846" y="5941912"/>
            <a:ext cx="3635804" cy="338554"/>
          </a:xfrm>
          <a:prstGeom prst="rect">
            <a:avLst/>
          </a:prstGeom>
        </p:spPr>
        <p:txBody>
          <a:bodyPr wrap="none">
            <a:spAutoFit/>
          </a:bodyPr>
          <a:lstStyle/>
          <a:p>
            <a:r>
              <a:rPr lang="ru-RU" sz="1600" i="1" dirty="0"/>
              <a:t>був пропущений один тест - test_add. </a:t>
            </a:r>
            <a:endParaRPr lang="uk-UA" sz="1600" i="1" dirty="0"/>
          </a:p>
        </p:txBody>
      </p:sp>
    </p:spTree>
    <p:extLst>
      <p:ext uri="{BB962C8B-B14F-4D97-AF65-F5344CB8AC3E}">
        <p14:creationId xmlns:p14="http://schemas.microsoft.com/office/powerpoint/2010/main" val="4903096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lgn="ctr">
              <a:buNone/>
            </a:pPr>
            <a:r>
              <a:rPr lang="uk-UA" sz="1600" b="1" dirty="0"/>
              <a:t>Умовний пропуск тестів </a:t>
            </a:r>
          </a:p>
          <a:p>
            <a:pPr marL="0" indent="0">
              <a:buNone/>
            </a:pPr>
            <a:r>
              <a:rPr lang="uk-UA" sz="1600" dirty="0"/>
              <a:t>Для умовного пропуску тестів застосовуються такі декоратори: </a:t>
            </a:r>
          </a:p>
          <a:p>
            <a:pPr marL="0" indent="0">
              <a:buNone/>
            </a:pPr>
            <a:r>
              <a:rPr lang="uk-UA" sz="1600" b="1" i="1" dirty="0"/>
              <a:t>@</a:t>
            </a:r>
            <a:r>
              <a:rPr lang="en-US" sz="1600" b="1" i="1" dirty="0" err="1"/>
              <a:t>Unittest.skipIf</a:t>
            </a:r>
            <a:r>
              <a:rPr lang="en-US" sz="1600" b="1" i="1" dirty="0"/>
              <a:t>(condition, reason) </a:t>
            </a:r>
            <a:endParaRPr lang="uk-UA" sz="1600" b="1" i="1" dirty="0"/>
          </a:p>
          <a:p>
            <a:pPr marL="0" indent="0">
              <a:buNone/>
            </a:pPr>
            <a:r>
              <a:rPr lang="uk-UA" sz="1600" dirty="0"/>
              <a:t>Тест буде пропущено, якщо умова (</a:t>
            </a:r>
            <a:r>
              <a:rPr lang="en-US" sz="1600" dirty="0"/>
              <a:t>condition) </a:t>
            </a:r>
            <a:r>
              <a:rPr lang="uk-UA" sz="1600" dirty="0"/>
              <a:t>істинно. </a:t>
            </a:r>
          </a:p>
          <a:p>
            <a:pPr marL="0" indent="0">
              <a:buNone/>
            </a:pPr>
            <a:endParaRPr lang="uk-UA" sz="1600" dirty="0"/>
          </a:p>
          <a:p>
            <a:pPr marL="0" indent="0">
              <a:buNone/>
            </a:pPr>
            <a:r>
              <a:rPr lang="uk-UA" sz="1600" b="1" i="1" dirty="0"/>
              <a:t>@</a:t>
            </a:r>
            <a:r>
              <a:rPr lang="en-US" sz="1600" b="1" i="1" dirty="0" err="1"/>
              <a:t>Unittest.skipUnless</a:t>
            </a:r>
            <a:r>
              <a:rPr lang="en-US" sz="1600" b="1" i="1" dirty="0"/>
              <a:t>(condition, reason)</a:t>
            </a:r>
            <a:r>
              <a:rPr lang="en-US" sz="1600" dirty="0"/>
              <a:t> </a:t>
            </a:r>
            <a:endParaRPr lang="uk-UA" sz="1600" dirty="0"/>
          </a:p>
          <a:p>
            <a:pPr marL="0" indent="0">
              <a:buNone/>
            </a:pPr>
            <a:r>
              <a:rPr lang="uk-UA" sz="1600" dirty="0"/>
              <a:t>Тест буде пропущений якщо, умова (</a:t>
            </a:r>
            <a:r>
              <a:rPr lang="en-US" sz="1600" dirty="0"/>
              <a:t>condition) </a:t>
            </a:r>
            <a:r>
              <a:rPr lang="uk-UA" sz="1600" dirty="0"/>
              <a:t>неправдиве. </a:t>
            </a:r>
          </a:p>
          <a:p>
            <a:pPr marL="0" indent="0">
              <a:buNone/>
            </a:pPr>
            <a:endParaRPr lang="uk-UA" sz="1600" dirty="0"/>
          </a:p>
          <a:p>
            <a:pPr marL="0" indent="0">
              <a:buNone/>
            </a:pPr>
            <a:r>
              <a:rPr lang="uk-UA" sz="1600" dirty="0"/>
              <a:t>Умовний пропуск тестів можна використовувати в ситуаціях, коли ті чи інші тести залежать від версії програми, наприклад: в новій версії вже не підтримується частина методів; або тести можуть бути платформозалежними, наприклад: ряд тестів можуть виконуватися тільки під операційною системою </a:t>
            </a:r>
            <a:r>
              <a:rPr lang="en-US" sz="1600" dirty="0"/>
              <a:t>MS Windows. </a:t>
            </a:r>
            <a:endParaRPr lang="uk-UA" sz="1600" dirty="0"/>
          </a:p>
          <a:p>
            <a:pPr marL="0" indent="0">
              <a:buNone/>
            </a:pPr>
            <a:r>
              <a:rPr lang="uk-UA" sz="1600" dirty="0"/>
              <a:t>Умова записується в параметр </a:t>
            </a:r>
            <a:r>
              <a:rPr lang="en-US" sz="1600" b="1" i="1" dirty="0"/>
              <a:t>condition</a:t>
            </a:r>
            <a:r>
              <a:rPr lang="en-US" sz="1600" dirty="0"/>
              <a:t>, </a:t>
            </a:r>
            <a:r>
              <a:rPr lang="uk-UA" sz="1600" dirty="0"/>
              <a:t>текстовий опис - в </a:t>
            </a:r>
            <a:r>
              <a:rPr lang="en-US" sz="1600" b="1" i="1" dirty="0"/>
              <a:t>reason</a:t>
            </a:r>
            <a:r>
              <a:rPr lang="en-US" sz="1600" dirty="0"/>
              <a:t>. </a:t>
            </a:r>
            <a:endParaRPr lang="uk-UA" sz="1600" dirty="0"/>
          </a:p>
        </p:txBody>
      </p:sp>
    </p:spTree>
    <p:extLst>
      <p:ext uri="{BB962C8B-B14F-4D97-AF65-F5344CB8AC3E}">
        <p14:creationId xmlns:p14="http://schemas.microsoft.com/office/powerpoint/2010/main" val="3548652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lgn="ctr">
              <a:buNone/>
            </a:pPr>
            <a:r>
              <a:rPr lang="uk-UA" sz="1600" b="1" dirty="0"/>
              <a:t>Пропуск класів </a:t>
            </a:r>
          </a:p>
          <a:p>
            <a:pPr marL="0" indent="0">
              <a:buNone/>
            </a:pPr>
            <a:r>
              <a:rPr lang="uk-UA" sz="1600" dirty="0"/>
              <a:t>Для пропуску класів використовується декоратор </a:t>
            </a:r>
            <a:r>
              <a:rPr lang="uk-UA" sz="1600" b="1" i="1" dirty="0"/>
              <a:t>@</a:t>
            </a:r>
            <a:r>
              <a:rPr lang="en-US" sz="1600" b="1" i="1" dirty="0" err="1"/>
              <a:t>Unittest.skip</a:t>
            </a:r>
            <a:r>
              <a:rPr lang="en-US" sz="1600" b="1" i="1" dirty="0"/>
              <a:t>(reason)</a:t>
            </a:r>
            <a:r>
              <a:rPr lang="en-US" sz="1600" dirty="0"/>
              <a:t> </a:t>
            </a:r>
            <a:r>
              <a:rPr lang="uk-UA" sz="1600" dirty="0"/>
              <a:t>який записується перед оголошенням класу. В результаті всі тести з даного класу не будуть виконані.</a:t>
            </a:r>
          </a:p>
          <a:p>
            <a:pPr marL="0" indent="0">
              <a:buNone/>
            </a:pPr>
            <a:r>
              <a:rPr lang="uk-UA" sz="1600" dirty="0"/>
              <a:t>В рамках прикладу, для виключення з процесу тестування методів </a:t>
            </a:r>
            <a:r>
              <a:rPr lang="en-US" sz="1600" i="1" dirty="0" err="1"/>
              <a:t>sqrt</a:t>
            </a:r>
            <a:r>
              <a:rPr lang="en-US" sz="1600" dirty="0"/>
              <a:t> </a:t>
            </a:r>
            <a:r>
              <a:rPr lang="uk-UA" sz="1600" dirty="0"/>
              <a:t>і </a:t>
            </a:r>
            <a:r>
              <a:rPr lang="en-US" sz="1600" i="1" dirty="0"/>
              <a:t>pow</a:t>
            </a:r>
            <a:r>
              <a:rPr lang="en-US" sz="1600" dirty="0"/>
              <a:t> </a:t>
            </a:r>
            <a:r>
              <a:rPr lang="uk-UA" sz="1600" dirty="0"/>
              <a:t>помістимо декоратор </a:t>
            </a:r>
            <a:r>
              <a:rPr lang="en-US" sz="1600" b="1" i="1" dirty="0"/>
              <a:t>skip</a:t>
            </a:r>
            <a:r>
              <a:rPr lang="en-US" sz="1600" dirty="0"/>
              <a:t> </a:t>
            </a:r>
            <a:r>
              <a:rPr lang="uk-UA" sz="1600" dirty="0"/>
              <a:t>перед оголошенням класу </a:t>
            </a:r>
            <a:r>
              <a:rPr lang="en-US" sz="1600" b="1" i="1" dirty="0" err="1"/>
              <a:t>CalcExTests</a:t>
            </a:r>
            <a:r>
              <a:rPr lang="en-US" sz="1600" dirty="0"/>
              <a:t>. </a:t>
            </a:r>
            <a:endParaRPr lang="uk-UA" sz="1600" dirty="0"/>
          </a:p>
          <a:p>
            <a:pPr marL="0" indent="0">
              <a:buNone/>
            </a:pPr>
            <a:r>
              <a:rPr lang="uk-UA" sz="1600" dirty="0"/>
              <a:t>Модуль </a:t>
            </a:r>
            <a:r>
              <a:rPr lang="en-US" sz="1600" b="1" i="1" dirty="0"/>
              <a:t>calc_tests.py</a:t>
            </a:r>
            <a:r>
              <a:rPr lang="en-US" sz="1600" dirty="0"/>
              <a:t> </a:t>
            </a:r>
            <a:endParaRPr lang="uk-UA" sz="1600" dirty="0"/>
          </a:p>
        </p:txBody>
      </p:sp>
      <p:sp>
        <p:nvSpPr>
          <p:cNvPr id="2" name="Rectangle 1"/>
          <p:cNvSpPr>
            <a:spLocks noChangeArrowheads="1"/>
          </p:cNvSpPr>
          <p:nvPr/>
        </p:nvSpPr>
        <p:spPr bwMode="auto">
          <a:xfrm>
            <a:off x="298764" y="1993437"/>
            <a:ext cx="2942985" cy="470898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C792EA"/>
                </a:solidFill>
                <a:effectLst/>
                <a:latin typeface="JetBrains Mono"/>
              </a:rPr>
              <a:t>import </a:t>
            </a:r>
            <a:r>
              <a:rPr kumimoji="0" lang="ru-RU" altLang="ru-RU" sz="1200" b="0" i="0" u="none" strike="noStrike" cap="none" normalizeH="0" baseline="0" dirty="0">
                <a:ln>
                  <a:noFill/>
                </a:ln>
                <a:solidFill>
                  <a:srgbClr val="C3CEE3"/>
                </a:solidFill>
                <a:effectLst/>
                <a:latin typeface="JetBrains Mono"/>
              </a:rPr>
              <a:t>unittest</a:t>
            </a:r>
            <a:br>
              <a:rPr kumimoji="0" lang="ru-RU" altLang="ru-RU" sz="1200" b="0" i="0" u="none" strike="noStrike" cap="none" normalizeH="0" baseline="0" dirty="0">
                <a:ln>
                  <a:noFill/>
                </a:ln>
                <a:solidFill>
                  <a:srgbClr val="C3CEE3"/>
                </a:solidFill>
                <a:effectLst/>
                <a:latin typeface="JetBrains Mono"/>
              </a:rPr>
            </a:br>
            <a:r>
              <a:rPr kumimoji="0" lang="ru-RU" altLang="ru-RU" sz="1200" b="0" i="1" u="none" strike="noStrike" cap="none" normalizeH="0" baseline="0" dirty="0">
                <a:ln>
                  <a:noFill/>
                </a:ln>
                <a:solidFill>
                  <a:srgbClr val="C792EA"/>
                </a:solidFill>
                <a:effectLst/>
                <a:latin typeface="JetBrains Mono"/>
              </a:rPr>
              <a:t>import </a:t>
            </a:r>
            <a:r>
              <a:rPr kumimoji="0" lang="ru-RU" altLang="ru-RU" sz="1200" b="0" i="0" u="none" strike="noStrike" cap="none" normalizeH="0" baseline="0" dirty="0">
                <a:ln>
                  <a:noFill/>
                </a:ln>
                <a:solidFill>
                  <a:srgbClr val="C3CEE3"/>
                </a:solidFill>
                <a:effectLst/>
                <a:latin typeface="JetBrains Mono"/>
              </a:rPr>
              <a:t>calc</a:t>
            </a:r>
            <a:br>
              <a:rPr kumimoji="0" lang="ru-RU" altLang="ru-RU" sz="1200" b="0" i="0" u="none" strike="noStrike" cap="none" normalizeH="0" baseline="0" dirty="0">
                <a:ln>
                  <a:noFill/>
                </a:ln>
                <a:solidFill>
                  <a:srgbClr val="C3CEE3"/>
                </a:solidFill>
                <a:effectLst/>
                <a:latin typeface="JetBrains Mono"/>
              </a:rPr>
            </a:br>
            <a:br>
              <a:rPr kumimoji="0" lang="ru-RU" altLang="ru-RU" sz="1200" b="0" i="0" u="none" strike="noStrike" cap="none" normalizeH="0" baseline="0" dirty="0">
                <a:ln>
                  <a:noFill/>
                </a:ln>
                <a:solidFill>
                  <a:srgbClr val="C3CEE3"/>
                </a:solidFill>
                <a:effectLst/>
                <a:latin typeface="JetBrains Mono"/>
              </a:rPr>
            </a:br>
            <a:br>
              <a:rPr kumimoji="0" lang="ru-RU" altLang="ru-RU" sz="1200" b="0" i="0" u="none" strike="noStrike" cap="none" normalizeH="0" baseline="0" dirty="0">
                <a:ln>
                  <a:noFill/>
                </a:ln>
                <a:solidFill>
                  <a:srgbClr val="C3CEE3"/>
                </a:solidFill>
                <a:effectLst/>
                <a:latin typeface="JetBrains Mono"/>
              </a:rPr>
            </a:br>
            <a:r>
              <a:rPr kumimoji="0" lang="ru-RU" altLang="ru-RU" sz="1200" b="0" i="1" u="none" strike="noStrike" cap="none" normalizeH="0" baseline="0" dirty="0">
                <a:ln>
                  <a:noFill/>
                </a:ln>
                <a:solidFill>
                  <a:srgbClr val="C792EA"/>
                </a:solidFill>
                <a:effectLst/>
                <a:latin typeface="JetBrains Mono"/>
              </a:rPr>
              <a:t>class </a:t>
            </a:r>
            <a:r>
              <a:rPr kumimoji="0" lang="ru-RU" altLang="ru-RU" sz="1200" b="0" i="0" u="none" strike="noStrike" cap="none" normalizeH="0" baseline="0" dirty="0">
                <a:ln>
                  <a:noFill/>
                </a:ln>
                <a:solidFill>
                  <a:srgbClr val="FFCB6B"/>
                </a:solidFill>
                <a:effectLst/>
                <a:latin typeface="JetBrains Mono"/>
              </a:rPr>
              <a:t>CalcBasicTests</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unittest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TestCase</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test_add</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assertEqual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calc</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add</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1</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2</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3</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test_sub</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assertEqual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calc</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sub</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4</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2</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2</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test_mul</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assertEqual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calc</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mul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2</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5</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10</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test_div</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assertEqual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calc</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div</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8</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4</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2</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2AAFF"/>
                </a:solidFill>
                <a:effectLst/>
                <a:latin typeface="JetBrains Mono"/>
              </a:rPr>
              <a:t>@unittest.skip</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"Skip CalcExTests"</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C792EA"/>
                </a:solidFill>
                <a:effectLst/>
                <a:latin typeface="JetBrains Mono"/>
              </a:rPr>
              <a:t>class </a:t>
            </a:r>
            <a:r>
              <a:rPr kumimoji="0" lang="ru-RU" altLang="ru-RU" sz="1200" b="0" i="0" u="none" strike="noStrike" cap="none" normalizeH="0" baseline="0" dirty="0">
                <a:ln>
                  <a:noFill/>
                </a:ln>
                <a:solidFill>
                  <a:srgbClr val="FFCB6B"/>
                </a:solidFill>
                <a:effectLst/>
                <a:latin typeface="JetBrains Mono"/>
              </a:rPr>
              <a:t>CalcExTests</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unittest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TestCase</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test_sqrt</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assertEqual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calc</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sqrt</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4</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2</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test_pow</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FF5370"/>
                </a:solidFill>
                <a:effectLst/>
                <a:latin typeface="JetBrains Mono"/>
              </a:rPr>
              <a:t>self</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assertEqual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calc</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pow</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3</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3</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27</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4205287" y="2757252"/>
            <a:ext cx="5610225" cy="3181350"/>
          </a:xfrm>
          <a:prstGeom prst="rect">
            <a:avLst/>
          </a:prstGeom>
        </p:spPr>
      </p:pic>
    </p:spTree>
    <p:extLst>
      <p:ext uri="{BB962C8B-B14F-4D97-AF65-F5344CB8AC3E}">
        <p14:creationId xmlns:p14="http://schemas.microsoft.com/office/powerpoint/2010/main" val="1595365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lgn="ctr">
              <a:lnSpc>
                <a:spcPct val="100000"/>
              </a:lnSpc>
              <a:spcBef>
                <a:spcPts val="0"/>
              </a:spcBef>
              <a:buNone/>
            </a:pPr>
            <a:r>
              <a:rPr lang="en-US" sz="1800" b="1" dirty="0"/>
              <a:t>Framework</a:t>
            </a:r>
            <a:r>
              <a:rPr lang="uk-UA" sz="1800" b="1" dirty="0"/>
              <a:t>’и для проведення автономного тестування в </a:t>
            </a:r>
            <a:r>
              <a:rPr lang="en-US" sz="1800" b="1" dirty="0"/>
              <a:t>Python </a:t>
            </a:r>
            <a:endParaRPr lang="uk-UA" sz="1800" b="1" dirty="0"/>
          </a:p>
          <a:p>
            <a:pPr marL="0" indent="0">
              <a:lnSpc>
                <a:spcPct val="100000"/>
              </a:lnSpc>
              <a:spcBef>
                <a:spcPts val="0"/>
              </a:spcBef>
              <a:buNone/>
            </a:pPr>
            <a:endParaRPr lang="uk-UA" sz="1800" dirty="0"/>
          </a:p>
          <a:p>
            <a:pPr marL="0" indent="0">
              <a:lnSpc>
                <a:spcPct val="100000"/>
              </a:lnSpc>
              <a:spcBef>
                <a:spcPts val="0"/>
              </a:spcBef>
              <a:buNone/>
            </a:pPr>
            <a:r>
              <a:rPr lang="uk-UA" sz="1800" dirty="0"/>
              <a:t>У світі </a:t>
            </a:r>
            <a:r>
              <a:rPr lang="en-US" sz="1800" dirty="0"/>
              <a:t>Python </a:t>
            </a:r>
            <a:r>
              <a:rPr lang="uk-UA" sz="1800" dirty="0"/>
              <a:t>існують три </a:t>
            </a:r>
            <a:r>
              <a:rPr lang="en-US" sz="1800" dirty="0"/>
              <a:t>framework’</a:t>
            </a:r>
            <a:r>
              <a:rPr lang="uk-UA" sz="1800" dirty="0"/>
              <a:t>и, які набули найбільшого поширення: </a:t>
            </a:r>
          </a:p>
          <a:p>
            <a:pPr>
              <a:lnSpc>
                <a:spcPct val="100000"/>
              </a:lnSpc>
              <a:spcBef>
                <a:spcPts val="0"/>
              </a:spcBef>
            </a:pPr>
            <a:r>
              <a:rPr lang="en-US" sz="1800" b="1" dirty="0" err="1"/>
              <a:t>unittest</a:t>
            </a:r>
            <a:r>
              <a:rPr lang="en-US" sz="1800" b="1" dirty="0"/>
              <a:t> </a:t>
            </a:r>
            <a:endParaRPr lang="uk-UA" sz="1800" b="1" dirty="0"/>
          </a:p>
          <a:p>
            <a:pPr>
              <a:lnSpc>
                <a:spcPct val="100000"/>
              </a:lnSpc>
              <a:spcBef>
                <a:spcPts val="0"/>
              </a:spcBef>
            </a:pPr>
            <a:r>
              <a:rPr lang="en-US" sz="1800" b="1" dirty="0"/>
              <a:t>nose </a:t>
            </a:r>
            <a:endParaRPr lang="uk-UA" sz="1800" b="1" dirty="0"/>
          </a:p>
          <a:p>
            <a:pPr>
              <a:lnSpc>
                <a:spcPct val="100000"/>
              </a:lnSpc>
              <a:spcBef>
                <a:spcPts val="0"/>
              </a:spcBef>
            </a:pPr>
            <a:r>
              <a:rPr lang="en-US" sz="1800" b="1" dirty="0" err="1"/>
              <a:t>pytest</a:t>
            </a:r>
            <a:r>
              <a:rPr lang="en-US" sz="1800" b="1" dirty="0"/>
              <a:t> </a:t>
            </a:r>
            <a:endParaRPr lang="uk-UA" sz="1800" b="1" dirty="0"/>
          </a:p>
          <a:p>
            <a:pPr marL="0" indent="0">
              <a:lnSpc>
                <a:spcPct val="100000"/>
              </a:lnSpc>
              <a:spcBef>
                <a:spcPts val="0"/>
              </a:spcBef>
              <a:buNone/>
            </a:pPr>
            <a:endParaRPr lang="uk-UA" sz="1800" dirty="0"/>
          </a:p>
          <a:p>
            <a:pPr marL="0" indent="0">
              <a:lnSpc>
                <a:spcPct val="100000"/>
              </a:lnSpc>
              <a:spcBef>
                <a:spcPts val="0"/>
              </a:spcBef>
              <a:buNone/>
            </a:pPr>
            <a:r>
              <a:rPr lang="en-US" sz="1800" b="1" dirty="0" err="1"/>
              <a:t>unittest</a:t>
            </a:r>
            <a:r>
              <a:rPr lang="en-US" sz="1800" dirty="0"/>
              <a:t> - </a:t>
            </a:r>
            <a:r>
              <a:rPr lang="uk-UA" sz="1800" dirty="0"/>
              <a:t>це </a:t>
            </a:r>
            <a:r>
              <a:rPr lang="en-US" sz="1800" dirty="0"/>
              <a:t>framework </a:t>
            </a:r>
            <a:r>
              <a:rPr lang="uk-UA" sz="1800" dirty="0"/>
              <a:t>для тестування, що входить в стандартну бібліотеку мови </a:t>
            </a:r>
            <a:r>
              <a:rPr lang="en-US" sz="1800" dirty="0"/>
              <a:t>Python. </a:t>
            </a:r>
            <a:r>
              <a:rPr lang="uk-UA" sz="1800" dirty="0"/>
              <a:t>Його архітектура виконана в стилі </a:t>
            </a:r>
            <a:r>
              <a:rPr lang="en-US" sz="1800" dirty="0" err="1"/>
              <a:t>xUnit</a:t>
            </a:r>
            <a:r>
              <a:rPr lang="en-US" sz="1800" dirty="0"/>
              <a:t>. </a:t>
            </a:r>
            <a:r>
              <a:rPr lang="en-US" sz="1800" dirty="0" err="1"/>
              <a:t>xUnit</a:t>
            </a:r>
            <a:r>
              <a:rPr lang="en-US" sz="1800" dirty="0"/>
              <a:t> </a:t>
            </a:r>
            <a:r>
              <a:rPr lang="uk-UA" sz="1800" dirty="0"/>
              <a:t>цє сімейство </a:t>
            </a:r>
            <a:r>
              <a:rPr lang="en-US" sz="1800" dirty="0"/>
              <a:t>framework</a:t>
            </a:r>
            <a:r>
              <a:rPr lang="uk-UA" sz="1800" dirty="0"/>
              <a:t>’ів для тестування в різних мовах програмування, в </a:t>
            </a:r>
            <a:r>
              <a:rPr lang="en-US" sz="1800" dirty="0"/>
              <a:t>Java - </a:t>
            </a:r>
            <a:r>
              <a:rPr lang="uk-UA" sz="1800" dirty="0"/>
              <a:t>це </a:t>
            </a:r>
            <a:r>
              <a:rPr lang="en-US" sz="1800" dirty="0" err="1"/>
              <a:t>JUnit</a:t>
            </a:r>
            <a:r>
              <a:rPr lang="en-US" sz="1800" dirty="0"/>
              <a:t>, C # - </a:t>
            </a:r>
            <a:r>
              <a:rPr lang="en-US" sz="1800" dirty="0" err="1"/>
              <a:t>NUnit</a:t>
            </a:r>
            <a:r>
              <a:rPr lang="en-US" sz="1800" dirty="0"/>
              <a:t> </a:t>
            </a:r>
            <a:r>
              <a:rPr lang="uk-UA" sz="1800" dirty="0"/>
              <a:t>і т.д. </a:t>
            </a:r>
          </a:p>
          <a:p>
            <a:pPr marL="0" indent="0">
              <a:lnSpc>
                <a:spcPct val="100000"/>
              </a:lnSpc>
              <a:spcBef>
                <a:spcPts val="0"/>
              </a:spcBef>
              <a:buNone/>
            </a:pPr>
            <a:endParaRPr lang="uk-UA" sz="1800" dirty="0"/>
          </a:p>
          <a:p>
            <a:pPr marL="0" indent="0">
              <a:lnSpc>
                <a:spcPct val="100000"/>
              </a:lnSpc>
              <a:spcBef>
                <a:spcPts val="0"/>
              </a:spcBef>
              <a:buNone/>
            </a:pPr>
            <a:r>
              <a:rPr lang="uk-UA" sz="1800" dirty="0"/>
              <a:t>Девізом </a:t>
            </a:r>
            <a:r>
              <a:rPr lang="en-US" sz="1800" b="1" dirty="0"/>
              <a:t>nose</a:t>
            </a:r>
            <a:r>
              <a:rPr lang="en-US" sz="1800" dirty="0"/>
              <a:t> </a:t>
            </a:r>
            <a:r>
              <a:rPr lang="uk-UA" sz="1800" dirty="0"/>
              <a:t>є фраза "</a:t>
            </a:r>
            <a:r>
              <a:rPr lang="en-US" sz="1800" dirty="0"/>
              <a:t>nose extends </a:t>
            </a:r>
            <a:r>
              <a:rPr lang="en-US" sz="1800" dirty="0" err="1"/>
              <a:t>unittest</a:t>
            </a:r>
            <a:r>
              <a:rPr lang="en-US" sz="1800" dirty="0"/>
              <a:t> to make testing easier", </a:t>
            </a:r>
            <a:r>
              <a:rPr lang="uk-UA" sz="1800" dirty="0"/>
              <a:t>що можна перевести як "</a:t>
            </a:r>
            <a:r>
              <a:rPr lang="en-US" sz="1800" dirty="0"/>
              <a:t>nose </a:t>
            </a:r>
            <a:r>
              <a:rPr lang="uk-UA" sz="1800" dirty="0"/>
              <a:t>розширює </a:t>
            </a:r>
            <a:r>
              <a:rPr lang="en-US" sz="1800" dirty="0" err="1"/>
              <a:t>unittest</a:t>
            </a:r>
            <a:r>
              <a:rPr lang="en-US" sz="1800" dirty="0"/>
              <a:t>, </a:t>
            </a:r>
            <a:r>
              <a:rPr lang="uk-UA" sz="1800" dirty="0"/>
              <a:t>роблячи тестування простіше". </a:t>
            </a:r>
            <a:r>
              <a:rPr lang="en-US" sz="1800" dirty="0"/>
              <a:t>nose </a:t>
            </a:r>
            <a:r>
              <a:rPr lang="uk-UA" sz="1800" dirty="0"/>
              <a:t>ідеальний, коли потрібно зробити тести "на швидку руку", без попереднього планування і вибудовування архітектури додатку з тестами. Функціонал </a:t>
            </a:r>
            <a:r>
              <a:rPr lang="en-US" sz="1800" dirty="0"/>
              <a:t>nose </a:t>
            </a:r>
            <a:r>
              <a:rPr lang="uk-UA" sz="1800" dirty="0"/>
              <a:t>можна розширювати і настроювати за допомогою плагінів. </a:t>
            </a:r>
          </a:p>
          <a:p>
            <a:pPr marL="0" indent="0">
              <a:lnSpc>
                <a:spcPct val="100000"/>
              </a:lnSpc>
              <a:spcBef>
                <a:spcPts val="0"/>
              </a:spcBef>
              <a:buNone/>
            </a:pPr>
            <a:endParaRPr lang="uk-UA" sz="1800" dirty="0"/>
          </a:p>
          <a:p>
            <a:pPr marL="0" indent="0">
              <a:lnSpc>
                <a:spcPct val="100000"/>
              </a:lnSpc>
              <a:spcBef>
                <a:spcPts val="0"/>
              </a:spcBef>
              <a:buNone/>
            </a:pPr>
            <a:r>
              <a:rPr lang="en-US" sz="1800" b="1" dirty="0" err="1"/>
              <a:t>pytest</a:t>
            </a:r>
            <a:r>
              <a:rPr lang="en-US" sz="1800" b="1" dirty="0"/>
              <a:t> </a:t>
            </a:r>
            <a:r>
              <a:rPr lang="uk-UA" sz="1800" dirty="0"/>
              <a:t>досить потужний інструмент для тестування, і багато розробників залишають свій вибір на ньому. </a:t>
            </a:r>
            <a:r>
              <a:rPr lang="en-US" sz="1800" dirty="0" err="1"/>
              <a:t>pytest</a:t>
            </a:r>
            <a:r>
              <a:rPr lang="en-US" sz="1800" dirty="0"/>
              <a:t> </a:t>
            </a:r>
            <a:r>
              <a:rPr lang="uk-UA" sz="1800" dirty="0"/>
              <a:t>по "духу" ближче до мови </a:t>
            </a:r>
            <a:r>
              <a:rPr lang="en-US" sz="1800" dirty="0"/>
              <a:t>Python </a:t>
            </a:r>
            <a:r>
              <a:rPr lang="uk-UA" sz="1800" dirty="0"/>
              <a:t>ніж </a:t>
            </a:r>
            <a:r>
              <a:rPr lang="en-US" sz="1800" dirty="0" err="1"/>
              <a:t>unittest</a:t>
            </a:r>
            <a:r>
              <a:rPr lang="en-US" sz="1800" dirty="0"/>
              <a:t>. </a:t>
            </a:r>
            <a:r>
              <a:rPr lang="uk-UA" sz="1800" dirty="0"/>
              <a:t>Як було сказано вище, </a:t>
            </a:r>
            <a:r>
              <a:rPr lang="en-US" sz="1800" dirty="0" err="1"/>
              <a:t>unittest</a:t>
            </a:r>
            <a:r>
              <a:rPr lang="en-US" sz="1800" dirty="0"/>
              <a:t> </a:t>
            </a:r>
            <a:r>
              <a:rPr lang="uk-UA" sz="1800" dirty="0"/>
              <a:t>в своїй основі  - </a:t>
            </a:r>
            <a:r>
              <a:rPr lang="en-US" sz="1800" dirty="0" err="1"/>
              <a:t>xUnit</a:t>
            </a:r>
            <a:r>
              <a:rPr lang="en-US" sz="1800" dirty="0"/>
              <a:t>, </a:t>
            </a:r>
            <a:r>
              <a:rPr lang="uk-UA" sz="1800" dirty="0"/>
              <a:t>що накладає певні зобов'язання при розробці тестів (створення класів-спадкоємців від </a:t>
            </a:r>
            <a:r>
              <a:rPr lang="en-US" sz="1800" dirty="0" err="1"/>
              <a:t>unittest.TestCase</a:t>
            </a:r>
            <a:r>
              <a:rPr lang="en-US" sz="1800" dirty="0"/>
              <a:t>, </a:t>
            </a:r>
            <a:r>
              <a:rPr lang="uk-UA" sz="1800" dirty="0"/>
              <a:t>виконання певної процедури запуску тестів і т.п.). При розробці на </a:t>
            </a:r>
            <a:r>
              <a:rPr lang="en-US" sz="1800" dirty="0" err="1"/>
              <a:t>pytest</a:t>
            </a:r>
            <a:r>
              <a:rPr lang="en-US" sz="1800" dirty="0"/>
              <a:t> </a:t>
            </a:r>
            <a:r>
              <a:rPr lang="uk-UA" sz="1800" dirty="0"/>
              <a:t>нічого цього робити не потрібно, ви просто пишете функції, які повинні починатися з "</a:t>
            </a:r>
            <a:r>
              <a:rPr lang="en-US" sz="1800" dirty="0"/>
              <a:t>test_" </a:t>
            </a:r>
            <a:r>
              <a:rPr lang="uk-UA" sz="1800" dirty="0"/>
              <a:t>і використовуєте </a:t>
            </a:r>
            <a:r>
              <a:rPr lang="en-US" sz="1800" dirty="0"/>
              <a:t>assert'</a:t>
            </a:r>
            <a:r>
              <a:rPr lang="uk-UA" sz="1800" dirty="0"/>
              <a:t>и, вбудовані в </a:t>
            </a:r>
            <a:r>
              <a:rPr lang="en-US" sz="1800" dirty="0"/>
              <a:t>Python (</a:t>
            </a:r>
            <a:r>
              <a:rPr lang="en-US" sz="1800" dirty="0" err="1"/>
              <a:t>unittest</a:t>
            </a:r>
            <a:r>
              <a:rPr lang="en-US" sz="1800" dirty="0"/>
              <a:t> </a:t>
            </a:r>
            <a:r>
              <a:rPr lang="uk-UA" sz="1800" dirty="0"/>
              <a:t>використовується свої). </a:t>
            </a:r>
          </a:p>
        </p:txBody>
      </p:sp>
    </p:spTree>
    <p:extLst>
      <p:ext uri="{BB962C8B-B14F-4D97-AF65-F5344CB8AC3E}">
        <p14:creationId xmlns:p14="http://schemas.microsoft.com/office/powerpoint/2010/main" val="14838658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1704975"/>
            <a:ext cx="11787612" cy="4849734"/>
          </a:xfrm>
        </p:spPr>
        <p:txBody>
          <a:bodyPr>
            <a:normAutofit/>
          </a:bodyPr>
          <a:lstStyle/>
          <a:p>
            <a:pPr marL="0" indent="0">
              <a:buNone/>
            </a:pPr>
            <a:r>
              <a:rPr lang="ru-RU" sz="1600" dirty="0"/>
              <a:t>Як і більшість пакетів Python, ви можете встановити pytest у віртуальне середовище з PyPI за допомогою pip: </a:t>
            </a:r>
          </a:p>
          <a:p>
            <a:pPr marL="0" indent="0">
              <a:buNone/>
            </a:pPr>
            <a:endParaRPr lang="ru-RU" sz="1600" dirty="0"/>
          </a:p>
          <a:p>
            <a:pPr marL="0" indent="0">
              <a:buNone/>
            </a:pPr>
            <a:endParaRPr lang="ru-RU" sz="1600" dirty="0"/>
          </a:p>
          <a:p>
            <a:pPr marL="0" indent="0">
              <a:buNone/>
            </a:pPr>
            <a:r>
              <a:rPr lang="uk-UA" sz="1600" u="sng" dirty="0"/>
              <a:t>Що робить </a:t>
            </a:r>
            <a:r>
              <a:rPr lang="en-US" sz="1600" u="sng" dirty="0" err="1"/>
              <a:t>pytest</a:t>
            </a:r>
            <a:r>
              <a:rPr lang="en-US" sz="1600" u="sng" dirty="0"/>
              <a:t> </a:t>
            </a:r>
            <a:r>
              <a:rPr lang="uk-UA" sz="1600" u="sng" dirty="0"/>
              <a:t>таким корисним? </a:t>
            </a:r>
          </a:p>
          <a:p>
            <a:pPr marL="0" indent="0">
              <a:buNone/>
            </a:pPr>
            <a:r>
              <a:rPr lang="en-US" sz="1600" dirty="0" err="1"/>
              <a:t>unittest</a:t>
            </a:r>
            <a:r>
              <a:rPr lang="en-US" sz="1600" dirty="0"/>
              <a:t> </a:t>
            </a:r>
            <a:r>
              <a:rPr lang="uk-UA" sz="1600" dirty="0"/>
              <a:t>забезпечує міцну базу, на якій можна побудувати свій тестовий пакет, але він має кілька недоліків (велика кількість шаблонного коду). </a:t>
            </a:r>
          </a:p>
          <a:p>
            <a:pPr marL="0" indent="0">
              <a:buNone/>
            </a:pPr>
            <a:r>
              <a:rPr lang="uk-UA" sz="1600" dirty="0"/>
              <a:t>За допомогою </a:t>
            </a:r>
            <a:r>
              <a:rPr lang="en-US" sz="1600" dirty="0" err="1"/>
              <a:t>pytest</a:t>
            </a:r>
            <a:r>
              <a:rPr lang="en-US" sz="1600" dirty="0"/>
              <a:t> </a:t>
            </a:r>
            <a:r>
              <a:rPr lang="uk-UA" sz="1600" dirty="0"/>
              <a:t>звичайні завдання вимагають менше коду, а складніші завдання можна виконати за допомогою різноманітних команд і плагінів, що значно заощаджують час. </a:t>
            </a:r>
          </a:p>
          <a:p>
            <a:pPr marL="0" indent="0">
              <a:buNone/>
            </a:pPr>
            <a:r>
              <a:rPr lang="uk-UA" sz="1600" dirty="0"/>
              <a:t>Він навіть запустить вже існуючі тести «з коробки», включно з тими, які написані за допомогою </a:t>
            </a:r>
            <a:r>
              <a:rPr lang="en-US" sz="1600" dirty="0" err="1"/>
              <a:t>unittest</a:t>
            </a:r>
            <a:r>
              <a:rPr lang="en-US" sz="1600" dirty="0"/>
              <a:t>. </a:t>
            </a:r>
            <a:endParaRPr lang="uk-UA" sz="1600" b="1" dirty="0"/>
          </a:p>
        </p:txBody>
      </p:sp>
      <p:pic>
        <p:nvPicPr>
          <p:cNvPr id="4" name="Picture 3"/>
          <p:cNvPicPr>
            <a:picLocks noChangeAspect="1"/>
          </p:cNvPicPr>
          <p:nvPr/>
        </p:nvPicPr>
        <p:blipFill>
          <a:blip r:embed="rId2"/>
          <a:stretch>
            <a:fillRect/>
          </a:stretch>
        </p:blipFill>
        <p:spPr>
          <a:xfrm>
            <a:off x="5104457" y="0"/>
            <a:ext cx="2019300" cy="1704975"/>
          </a:xfrm>
          <a:prstGeom prst="rect">
            <a:avLst/>
          </a:prstGeom>
        </p:spPr>
      </p:pic>
      <p:sp>
        <p:nvSpPr>
          <p:cNvPr id="6" name="Rectangle 2"/>
          <p:cNvSpPr>
            <a:spLocks noChangeArrowheads="1"/>
          </p:cNvSpPr>
          <p:nvPr/>
        </p:nvSpPr>
        <p:spPr bwMode="auto">
          <a:xfrm>
            <a:off x="298764" y="2135286"/>
            <a:ext cx="2953822" cy="369332"/>
          </a:xfrm>
          <a:prstGeom prst="rect">
            <a:avLst/>
          </a:prstGeom>
          <a:solidFill>
            <a:schemeClr val="accent6">
              <a:lumMod val="20000"/>
              <a:lumOff val="80000"/>
            </a:schemeClr>
          </a:solidFill>
          <a:ln>
            <a:noFill/>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b="0" i="0" u="none" strike="noStrike" cap="none" normalizeH="0" baseline="0">
                <a:ln>
                  <a:noFill/>
                </a:ln>
                <a:solidFill>
                  <a:schemeClr val="tx1"/>
                </a:solidFill>
                <a:effectLst/>
              </a:rPr>
              <a:t>$ python -m pip install pytest</a:t>
            </a:r>
            <a:r>
              <a:rPr kumimoji="0" lang="ru-RU" altLang="ru-RU" sz="1400" b="0" i="0" u="none" strike="noStrike" cap="none" normalizeH="0" baseline="0">
                <a:ln>
                  <a:noFill/>
                </a:ln>
                <a:solidFill>
                  <a:schemeClr val="tx1"/>
                </a:solidFill>
                <a:effectLst/>
              </a:rPr>
              <a:t> </a:t>
            </a:r>
            <a:endParaRPr kumimoji="0" lang="ru-RU" altLang="ru-RU" sz="4000" b="0" i="0" u="none" strike="noStrike" cap="none" normalizeH="0" baseline="0">
              <a:ln>
                <a:noFill/>
              </a:ln>
              <a:solidFill>
                <a:schemeClr val="tx1"/>
              </a:solidFill>
              <a:effectLst/>
            </a:endParaRPr>
          </a:p>
        </p:txBody>
      </p:sp>
    </p:spTree>
    <p:extLst>
      <p:ext uri="{BB962C8B-B14F-4D97-AF65-F5344CB8AC3E}">
        <p14:creationId xmlns:p14="http://schemas.microsoft.com/office/powerpoint/2010/main" val="19418675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uk-UA" sz="1600" b="1" dirty="0"/>
              <a:t>Менше шаблонів </a:t>
            </a:r>
          </a:p>
          <a:p>
            <a:pPr marL="0" indent="0">
              <a:buNone/>
            </a:pPr>
            <a:r>
              <a:rPr lang="uk-UA" sz="1600" dirty="0"/>
              <a:t>Більшість модульних тестів дотримуються моделі «Організувати-діяти-затверджувати» (</a:t>
            </a:r>
            <a:r>
              <a:rPr lang="en-US" sz="1600" dirty="0"/>
              <a:t>Arrange-Act-Assert </a:t>
            </a:r>
            <a:r>
              <a:rPr lang="uk-UA" sz="1600" dirty="0"/>
              <a:t>): </a:t>
            </a:r>
          </a:p>
          <a:p>
            <a:r>
              <a:rPr lang="uk-UA" sz="1600" dirty="0"/>
              <a:t>Організуйте або встановіть умови для тесту </a:t>
            </a:r>
          </a:p>
          <a:p>
            <a:r>
              <a:rPr lang="uk-UA" sz="1600" dirty="0"/>
              <a:t>Дійте, викликаючи якусь функцію або метод </a:t>
            </a:r>
          </a:p>
          <a:p>
            <a:r>
              <a:rPr lang="uk-UA" sz="1600" dirty="0"/>
              <a:t>Затвердьте (перевірте), що якась кінцева умова відповідає дійсності </a:t>
            </a:r>
          </a:p>
          <a:p>
            <a:endParaRPr lang="uk-UA" sz="1600" dirty="0"/>
          </a:p>
          <a:p>
            <a:pPr marL="0" indent="0">
              <a:buNone/>
            </a:pPr>
            <a:r>
              <a:rPr lang="uk-UA" sz="1600" dirty="0"/>
              <a:t>Фреймворки тестування зазвичай підключаються до тверджень тесту, щоб вони могли надавати інформацію у разі невдалого твердження</a:t>
            </a:r>
            <a:r>
              <a:rPr lang="en-US" sz="1600" dirty="0"/>
              <a:t> (assert Fail)</a:t>
            </a:r>
            <a:r>
              <a:rPr lang="uk-UA" sz="1600" dirty="0"/>
              <a:t>. </a:t>
            </a:r>
          </a:p>
          <a:p>
            <a:pPr marL="0" indent="0">
              <a:buNone/>
            </a:pPr>
            <a:r>
              <a:rPr lang="en-US" sz="1600" dirty="0" err="1"/>
              <a:t>unittest</a:t>
            </a:r>
            <a:r>
              <a:rPr lang="en-US" sz="1600" dirty="0"/>
              <a:t>, </a:t>
            </a:r>
            <a:r>
              <a:rPr lang="uk-UA" sz="1600" dirty="0"/>
              <a:t>наприклад, надає ряд корисних утиліт для </a:t>
            </a:r>
            <a:r>
              <a:rPr lang="en-US" sz="1600" dirty="0"/>
              <a:t>assert</a:t>
            </a:r>
            <a:r>
              <a:rPr lang="uk-UA" sz="1600" dirty="0"/>
              <a:t>. Однак навіть невеликий набір тестів вимагає значної кількості коду. </a:t>
            </a:r>
            <a:endParaRPr lang="en-US" sz="1600" dirty="0"/>
          </a:p>
          <a:p>
            <a:pPr marL="0" indent="0">
              <a:buNone/>
            </a:pPr>
            <a:r>
              <a:rPr lang="uk-UA" sz="1600" dirty="0"/>
              <a:t>Наприклад</a:t>
            </a:r>
            <a:r>
              <a:rPr lang="uk-UA" sz="1600" i="1" dirty="0"/>
              <a:t>: потрібно написати набір тестів, щоб переконатися, що </a:t>
            </a:r>
            <a:r>
              <a:rPr lang="en-US" sz="1600" i="1" dirty="0" err="1"/>
              <a:t>unittest</a:t>
            </a:r>
            <a:r>
              <a:rPr lang="en-US" sz="1600" i="1" dirty="0"/>
              <a:t> </a:t>
            </a:r>
            <a:r>
              <a:rPr lang="uk-UA" sz="1600" i="1" dirty="0"/>
              <a:t>працює належним чином у проекті. Можна написати один тест, який завжди проходить, і той, який завжди провалюється: </a:t>
            </a:r>
          </a:p>
        </p:txBody>
      </p:sp>
      <p:sp>
        <p:nvSpPr>
          <p:cNvPr id="2" name="Rectangle 1"/>
          <p:cNvSpPr>
            <a:spLocks noChangeArrowheads="1"/>
          </p:cNvSpPr>
          <p:nvPr/>
        </p:nvSpPr>
        <p:spPr bwMode="auto">
          <a:xfrm>
            <a:off x="457200" y="4032816"/>
            <a:ext cx="2731838" cy="2246769"/>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546E7A"/>
                </a:solidFill>
                <a:effectLst/>
                <a:latin typeface="JetBrains Mono"/>
              </a:rPr>
              <a:t># test_with_unittest.py</a:t>
            </a:r>
            <a:br>
              <a:rPr kumimoji="0" lang="ru-RU" altLang="ru-RU" sz="1400" b="0" i="1" u="none" strike="noStrike" cap="none" normalizeH="0" baseline="0">
                <a:ln>
                  <a:noFill/>
                </a:ln>
                <a:solidFill>
                  <a:srgbClr val="546E7A"/>
                </a:solidFill>
                <a:effectLst/>
                <a:latin typeface="JetBrains Mono"/>
              </a:rPr>
            </a:br>
            <a:br>
              <a:rPr kumimoji="0" lang="ru-RU" altLang="ru-RU" sz="1400" b="0" i="1" u="none" strike="noStrike" cap="none" normalizeH="0" baseline="0">
                <a:ln>
                  <a:noFill/>
                </a:ln>
                <a:solidFill>
                  <a:srgbClr val="546E7A"/>
                </a:solidFill>
                <a:effectLst/>
                <a:latin typeface="JetBrains Mono"/>
              </a:rPr>
            </a:br>
            <a:r>
              <a:rPr kumimoji="0" lang="ru-RU" altLang="ru-RU" sz="1400" b="0" i="1" u="none" strike="noStrike" cap="none" normalizeH="0" baseline="0">
                <a:ln>
                  <a:noFill/>
                </a:ln>
                <a:solidFill>
                  <a:srgbClr val="C792EA"/>
                </a:solidFill>
                <a:effectLst/>
                <a:latin typeface="JetBrains Mono"/>
              </a:rPr>
              <a:t>from </a:t>
            </a:r>
            <a:r>
              <a:rPr kumimoji="0" lang="ru-RU" altLang="ru-RU" sz="1400" b="0" i="0" u="none" strike="noStrike" cap="none" normalizeH="0" baseline="0">
                <a:ln>
                  <a:noFill/>
                </a:ln>
                <a:solidFill>
                  <a:srgbClr val="C3CEE3"/>
                </a:solidFill>
                <a:effectLst/>
                <a:latin typeface="JetBrains Mono"/>
              </a:rPr>
              <a:t>unittest </a:t>
            </a: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TestCase</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class </a:t>
            </a:r>
            <a:r>
              <a:rPr kumimoji="0" lang="ru-RU" altLang="ru-RU" sz="1400" b="0" i="0" u="none" strike="noStrike" cap="none" normalizeH="0" baseline="0">
                <a:ln>
                  <a:noFill/>
                </a:ln>
                <a:solidFill>
                  <a:srgbClr val="FFCB6B"/>
                </a:solidFill>
                <a:effectLst/>
                <a:latin typeface="JetBrains Mono"/>
              </a:rPr>
              <a:t>TryTesting</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TestCase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test_always_passes</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assertTrue</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True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test_always_fails</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assertTrue</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C792EA"/>
                </a:solidFill>
                <a:effectLst/>
                <a:latin typeface="JetBrains Mono"/>
              </a:rPr>
              <a:t>False</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3768724" y="3868653"/>
            <a:ext cx="5629276" cy="2575094"/>
          </a:xfrm>
          <a:prstGeom prst="rect">
            <a:avLst/>
          </a:prstGeom>
        </p:spPr>
      </p:pic>
    </p:spTree>
    <p:extLst>
      <p:ext uri="{BB962C8B-B14F-4D97-AF65-F5344CB8AC3E}">
        <p14:creationId xmlns:p14="http://schemas.microsoft.com/office/powerpoint/2010/main" val="34384036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uk-UA" sz="1600" dirty="0"/>
              <a:t>Як і очікувалося, один тест пройшов, а один не пройшов. Перевірка показала, що </a:t>
            </a:r>
            <a:r>
              <a:rPr lang="en-US" sz="1600" dirty="0" err="1"/>
              <a:t>unittest</a:t>
            </a:r>
            <a:r>
              <a:rPr lang="en-US" sz="1600" dirty="0"/>
              <a:t> </a:t>
            </a:r>
            <a:r>
              <a:rPr lang="uk-UA" sz="1600" dirty="0"/>
              <a:t>працює, але що для цього потрібно було зробити: </a:t>
            </a:r>
          </a:p>
          <a:p>
            <a:r>
              <a:rPr lang="uk-UA" sz="1600" dirty="0"/>
              <a:t>Імпортуватиклас </a:t>
            </a:r>
            <a:r>
              <a:rPr lang="en-US" sz="1600" b="1" i="1" dirty="0" err="1"/>
              <a:t>TestCase</a:t>
            </a:r>
            <a:r>
              <a:rPr lang="en-US" sz="1600" dirty="0"/>
              <a:t> </a:t>
            </a:r>
            <a:r>
              <a:rPr lang="uk-UA" sz="1600" dirty="0"/>
              <a:t>з </a:t>
            </a:r>
            <a:r>
              <a:rPr lang="en-US" sz="1600" b="1" i="1" dirty="0" err="1"/>
              <a:t>unittest</a:t>
            </a:r>
            <a:r>
              <a:rPr lang="en-US" sz="1600" dirty="0"/>
              <a:t> </a:t>
            </a:r>
            <a:endParaRPr lang="uk-UA" sz="1600" dirty="0"/>
          </a:p>
          <a:p>
            <a:r>
              <a:rPr lang="uk-UA" sz="1600" dirty="0"/>
              <a:t>Створити </a:t>
            </a:r>
            <a:r>
              <a:rPr lang="en-US" sz="1600" b="1" i="1" dirty="0" err="1"/>
              <a:t>TryTesting</a:t>
            </a:r>
            <a:r>
              <a:rPr lang="en-US" sz="1600" dirty="0"/>
              <a:t>, </a:t>
            </a:r>
            <a:r>
              <a:rPr lang="uk-UA" sz="1600" dirty="0"/>
              <a:t>підклас </a:t>
            </a:r>
            <a:r>
              <a:rPr lang="en-US" sz="1600" b="1" i="1" dirty="0" err="1"/>
              <a:t>TestCase</a:t>
            </a:r>
            <a:r>
              <a:rPr lang="en-US" sz="1600" dirty="0"/>
              <a:t> </a:t>
            </a:r>
            <a:endParaRPr lang="uk-UA" sz="1600" dirty="0"/>
          </a:p>
          <a:p>
            <a:r>
              <a:rPr lang="uk-UA" sz="1600" dirty="0"/>
              <a:t>Написати метод у </a:t>
            </a:r>
            <a:r>
              <a:rPr lang="en-US" sz="1600" b="1" i="1" dirty="0" err="1"/>
              <a:t>TryTesting</a:t>
            </a:r>
            <a:r>
              <a:rPr lang="en-US" sz="1600" dirty="0"/>
              <a:t> </a:t>
            </a:r>
            <a:r>
              <a:rPr lang="uk-UA" sz="1600" dirty="0"/>
              <a:t>для кожного тесту </a:t>
            </a:r>
          </a:p>
          <a:p>
            <a:r>
              <a:rPr lang="uk-UA" sz="1600" dirty="0"/>
              <a:t>Використати один із методів </a:t>
            </a:r>
            <a:r>
              <a:rPr lang="en-US" sz="1600" b="1" i="1" dirty="0" err="1"/>
              <a:t>self.assert</a:t>
            </a:r>
            <a:r>
              <a:rPr lang="en-US" sz="1600" b="1" i="1" dirty="0"/>
              <a:t>*</a:t>
            </a:r>
            <a:r>
              <a:rPr lang="en-US" sz="1600" dirty="0"/>
              <a:t> </a:t>
            </a:r>
            <a:r>
              <a:rPr lang="uk-UA" sz="1600" dirty="0"/>
              <a:t>з </a:t>
            </a:r>
            <a:r>
              <a:rPr lang="en-US" sz="1600" b="1" i="1" dirty="0" err="1"/>
              <a:t>unittest.TestCase</a:t>
            </a:r>
            <a:r>
              <a:rPr lang="en-US" sz="1600" dirty="0"/>
              <a:t>, </a:t>
            </a:r>
            <a:r>
              <a:rPr lang="uk-UA" sz="1600" dirty="0"/>
              <a:t>щоб здійснити перевірку </a:t>
            </a:r>
          </a:p>
          <a:p>
            <a:pPr marL="0" indent="0">
              <a:buNone/>
            </a:pPr>
            <a:endParaRPr lang="en-US" sz="1600" dirty="0"/>
          </a:p>
          <a:p>
            <a:pPr marL="0" indent="0">
              <a:buNone/>
            </a:pPr>
            <a:r>
              <a:rPr lang="uk-UA" sz="1600" dirty="0"/>
              <a:t>Це значний обсяг коду для написання, і оскільки це мінімум, який потрібен для будь-якого тесту, доведеться писати той самий код знову і знову. </a:t>
            </a:r>
            <a:endParaRPr lang="en-US" sz="1600" dirty="0"/>
          </a:p>
          <a:p>
            <a:pPr marL="0" indent="0">
              <a:buNone/>
            </a:pPr>
            <a:endParaRPr lang="uk-UA" sz="1600" dirty="0"/>
          </a:p>
          <a:p>
            <a:pPr marL="0" indent="0">
              <a:buNone/>
            </a:pPr>
            <a:r>
              <a:rPr lang="en-US" sz="1600" b="1" dirty="0" err="1"/>
              <a:t>pytest</a:t>
            </a:r>
            <a:r>
              <a:rPr lang="en-US" sz="1600" b="1" dirty="0"/>
              <a:t> </a:t>
            </a:r>
            <a:r>
              <a:rPr lang="uk-UA" sz="1600" b="1" dirty="0"/>
              <a:t>спрощує цей робочий процес</a:t>
            </a:r>
            <a:r>
              <a:rPr lang="uk-UA" sz="1600" dirty="0"/>
              <a:t>, дозволяючи безпосередньо використовувати ключове слово </a:t>
            </a:r>
            <a:r>
              <a:rPr lang="en-US" sz="1600" b="1" i="1" dirty="0"/>
              <a:t>assert</a:t>
            </a:r>
            <a:r>
              <a:rPr lang="en-US" sz="1600" dirty="0"/>
              <a:t>: </a:t>
            </a:r>
            <a:endParaRPr lang="uk-UA" sz="1600" dirty="0"/>
          </a:p>
        </p:txBody>
      </p:sp>
      <p:sp>
        <p:nvSpPr>
          <p:cNvPr id="2" name="Rectangle 1"/>
          <p:cNvSpPr>
            <a:spLocks noChangeArrowheads="1"/>
          </p:cNvSpPr>
          <p:nvPr/>
        </p:nvSpPr>
        <p:spPr bwMode="auto">
          <a:xfrm>
            <a:off x="400364" y="4000382"/>
            <a:ext cx="2254143" cy="160043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546E7A"/>
                </a:solidFill>
                <a:effectLst/>
                <a:latin typeface="JetBrains Mono"/>
              </a:rPr>
              <a:t># test_with_pytest.py</a:t>
            </a:r>
            <a:br>
              <a:rPr kumimoji="0" lang="ru-RU" altLang="ru-RU" sz="1400" b="0" i="1" u="none" strike="noStrike" cap="none" normalizeH="0" baseline="0">
                <a:ln>
                  <a:noFill/>
                </a:ln>
                <a:solidFill>
                  <a:srgbClr val="546E7A"/>
                </a:solidFill>
                <a:effectLst/>
                <a:latin typeface="JetBrains Mono"/>
              </a:rPr>
            </a:br>
            <a:br>
              <a:rPr kumimoji="0" lang="ru-RU" altLang="ru-RU" sz="1400" b="0" i="1" u="none" strike="noStrike" cap="none" normalizeH="0" baseline="0">
                <a:ln>
                  <a:noFill/>
                </a:ln>
                <a:solidFill>
                  <a:srgbClr val="546E7A"/>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test_always_passes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assert True</a:t>
            </a:r>
            <a:br>
              <a:rPr kumimoji="0" lang="ru-RU" altLang="ru-RU" sz="1400" b="0" i="1" u="none" strike="noStrike" cap="none" normalizeH="0" baseline="0">
                <a:ln>
                  <a:noFill/>
                </a:ln>
                <a:solidFill>
                  <a:srgbClr val="C792EA"/>
                </a:solidFill>
                <a:effectLst/>
                <a:latin typeface="JetBrains Mono"/>
              </a:rPr>
            </a:br>
            <a:br>
              <a:rPr kumimoji="0" lang="ru-RU" altLang="ru-RU" sz="1400" b="0" i="1" u="none" strike="noStrike" cap="none" normalizeH="0" baseline="0">
                <a:ln>
                  <a:noFill/>
                </a:ln>
                <a:solidFill>
                  <a:srgbClr val="C792EA"/>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test_always_fails</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assert False</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720900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61383" y="96601"/>
            <a:ext cx="12037386" cy="3425532"/>
          </a:xfrm>
          <a:prstGeom prst="rect">
            <a:avLst/>
          </a:prstGeom>
        </p:spPr>
      </p:pic>
      <p:sp>
        <p:nvSpPr>
          <p:cNvPr id="2" name="Rectangle 1"/>
          <p:cNvSpPr/>
          <p:nvPr/>
        </p:nvSpPr>
        <p:spPr>
          <a:xfrm>
            <a:off x="211667" y="3718974"/>
            <a:ext cx="11514667" cy="3046988"/>
          </a:xfrm>
          <a:prstGeom prst="rect">
            <a:avLst/>
          </a:prstGeom>
        </p:spPr>
        <p:txBody>
          <a:bodyPr wrap="square">
            <a:spAutoFit/>
          </a:bodyPr>
          <a:lstStyle/>
          <a:p>
            <a:r>
              <a:rPr lang="en-US" sz="1600" dirty="0" err="1"/>
              <a:t>pytest</a:t>
            </a:r>
            <a:r>
              <a:rPr lang="en-US" sz="1600" dirty="0"/>
              <a:t> </a:t>
            </a:r>
            <a:r>
              <a:rPr lang="uk-UA" sz="1600" dirty="0"/>
              <a:t>представляє результати тесту інакше, ніж </a:t>
            </a:r>
            <a:r>
              <a:rPr lang="en-US" sz="1600" dirty="0" err="1"/>
              <a:t>unittest</a:t>
            </a:r>
            <a:r>
              <a:rPr lang="en-US" sz="1600" dirty="0"/>
              <a:t>. </a:t>
            </a:r>
            <a:r>
              <a:rPr lang="uk-UA" sz="1600" dirty="0"/>
              <a:t>Звіт показує: </a:t>
            </a:r>
            <a:endParaRPr lang="en-US" sz="1600" dirty="0"/>
          </a:p>
          <a:p>
            <a:pPr marL="285750" indent="-285750">
              <a:buFont typeface="Arial" panose="020B0604020202020204" pitchFamily="34" charset="0"/>
              <a:buChar char="•"/>
            </a:pPr>
            <a:r>
              <a:rPr lang="uk-UA" sz="1600" dirty="0"/>
              <a:t>Стан системи, включаючи версії </a:t>
            </a:r>
            <a:r>
              <a:rPr lang="en-US" sz="1600" dirty="0"/>
              <a:t>Python, </a:t>
            </a:r>
            <a:r>
              <a:rPr lang="en-US" sz="1600" dirty="0" err="1"/>
              <a:t>pytest</a:t>
            </a:r>
            <a:r>
              <a:rPr lang="en-US" sz="1600" dirty="0"/>
              <a:t> </a:t>
            </a:r>
            <a:r>
              <a:rPr lang="uk-UA" sz="1600" dirty="0"/>
              <a:t>та будь-які плагіни, які встановлені</a:t>
            </a:r>
            <a:endParaRPr lang="en-US" sz="1600" dirty="0"/>
          </a:p>
          <a:p>
            <a:pPr marL="285750" indent="-285750">
              <a:buFont typeface="Arial" panose="020B0604020202020204" pitchFamily="34" charset="0"/>
              <a:buChar char="•"/>
            </a:pPr>
            <a:r>
              <a:rPr lang="uk-UA" sz="1600" dirty="0"/>
              <a:t>Корневий каталог, або каталог для пошуку конфігурації та тестів </a:t>
            </a:r>
          </a:p>
          <a:p>
            <a:pPr marL="285750" indent="-285750">
              <a:buFont typeface="Arial" panose="020B0604020202020204" pitchFamily="34" charset="0"/>
              <a:buChar char="•"/>
            </a:pPr>
            <a:r>
              <a:rPr lang="uk-UA" sz="1600" dirty="0"/>
              <a:t>Кількість тестів, які виявив </a:t>
            </a:r>
            <a:r>
              <a:rPr lang="en-US" sz="1600" dirty="0"/>
              <a:t>test-runner</a:t>
            </a:r>
            <a:r>
              <a:rPr lang="uk-UA" sz="1600" dirty="0"/>
              <a:t> </a:t>
            </a:r>
            <a:endParaRPr lang="en-US" sz="1600" dirty="0"/>
          </a:p>
          <a:p>
            <a:endParaRPr lang="en-US" sz="1600" dirty="0"/>
          </a:p>
          <a:p>
            <a:r>
              <a:rPr lang="uk-UA" sz="1600" dirty="0"/>
              <a:t>Далі результат показує статус кожного тесту за допомогою синтаксису, схожого на </a:t>
            </a:r>
            <a:r>
              <a:rPr lang="en-US" sz="1600" dirty="0" err="1"/>
              <a:t>unittest</a:t>
            </a:r>
            <a:r>
              <a:rPr lang="en-US" sz="1600" dirty="0"/>
              <a:t>: </a:t>
            </a:r>
            <a:endParaRPr lang="uk-UA" sz="1600" dirty="0"/>
          </a:p>
          <a:p>
            <a:pPr marL="285750" indent="-285750">
              <a:buFont typeface="Arial" panose="020B0604020202020204" pitchFamily="34" charset="0"/>
              <a:buChar char="•"/>
            </a:pPr>
            <a:r>
              <a:rPr lang="uk-UA" sz="1600" dirty="0"/>
              <a:t>Крапка (.) означає, що тест пройдено.</a:t>
            </a:r>
          </a:p>
          <a:p>
            <a:pPr marL="285750" indent="-285750">
              <a:buFont typeface="Arial" panose="020B0604020202020204" pitchFamily="34" charset="0"/>
              <a:buChar char="•"/>
            </a:pPr>
            <a:r>
              <a:rPr lang="en-US" sz="1600" dirty="0"/>
              <a:t>F </a:t>
            </a:r>
            <a:r>
              <a:rPr lang="uk-UA" sz="1600" dirty="0"/>
              <a:t>означає, що тест не пройшов. </a:t>
            </a:r>
          </a:p>
          <a:p>
            <a:pPr marL="285750" indent="-285750">
              <a:buFont typeface="Arial" panose="020B0604020202020204" pitchFamily="34" charset="0"/>
              <a:buChar char="•"/>
            </a:pPr>
            <a:r>
              <a:rPr lang="en-US" sz="1600" dirty="0"/>
              <a:t>E </a:t>
            </a:r>
            <a:r>
              <a:rPr lang="uk-UA" sz="1600" dirty="0"/>
              <a:t>означає, що тест викликав несподіваний виняток. </a:t>
            </a:r>
          </a:p>
          <a:p>
            <a:endParaRPr lang="uk-UA" sz="1600" dirty="0"/>
          </a:p>
          <a:p>
            <a:r>
              <a:rPr lang="uk-UA" sz="1600" dirty="0"/>
              <a:t>Для тестів, які не пройшли, у звіті наводиться детальна розбивка збою. У наведеному вище прикладі тест провалився, оскільки </a:t>
            </a:r>
            <a:r>
              <a:rPr lang="en-US" sz="1600" dirty="0"/>
              <a:t>assert False </a:t>
            </a:r>
            <a:r>
              <a:rPr lang="uk-UA" sz="1600" dirty="0"/>
              <a:t>завжди не проходить. Нарешті, </a:t>
            </a:r>
            <a:r>
              <a:rPr lang="en-US" sz="1600" dirty="0"/>
              <a:t>summary info</a:t>
            </a:r>
            <a:r>
              <a:rPr lang="uk-UA" sz="1600" dirty="0"/>
              <a:t> дає загальний звіт про стан тестового набору. </a:t>
            </a:r>
          </a:p>
        </p:txBody>
      </p:sp>
    </p:spTree>
    <p:extLst>
      <p:ext uri="{BB962C8B-B14F-4D97-AF65-F5344CB8AC3E}">
        <p14:creationId xmlns:p14="http://schemas.microsoft.com/office/powerpoint/2010/main" val="38008998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67" y="140759"/>
            <a:ext cx="11887200" cy="6607174"/>
          </a:xfrm>
        </p:spPr>
        <p:txBody>
          <a:bodyPr>
            <a:normAutofit/>
          </a:bodyPr>
          <a:lstStyle/>
          <a:p>
            <a:pPr marL="0" indent="0">
              <a:buNone/>
            </a:pPr>
            <a:r>
              <a:rPr lang="uk-UA" sz="1600" dirty="0"/>
              <a:t>Приклад</a:t>
            </a:r>
            <a:r>
              <a:rPr lang="en-US" sz="1600" dirty="0"/>
              <a:t> </a:t>
            </a:r>
            <a:r>
              <a:rPr lang="uk-UA" sz="1600" dirty="0"/>
              <a:t>успішного проходження:</a:t>
            </a:r>
          </a:p>
        </p:txBody>
      </p:sp>
      <p:sp>
        <p:nvSpPr>
          <p:cNvPr id="4" name="Rectangle 1"/>
          <p:cNvSpPr>
            <a:spLocks noChangeArrowheads="1"/>
          </p:cNvSpPr>
          <p:nvPr/>
        </p:nvSpPr>
        <p:spPr bwMode="auto">
          <a:xfrm>
            <a:off x="135467" y="496839"/>
            <a:ext cx="4985660" cy="2308324"/>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test_uppercase</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assert </a:t>
            </a:r>
            <a:r>
              <a:rPr kumimoji="0" lang="ru-RU" altLang="ru-RU" sz="1200" b="0" i="0" u="none" strike="noStrike" cap="none" normalizeH="0" baseline="0">
                <a:ln>
                  <a:noFill/>
                </a:ln>
                <a:solidFill>
                  <a:srgbClr val="C3E88D"/>
                </a:solidFill>
                <a:effectLst/>
                <a:latin typeface="JetBrains Mono"/>
              </a:rPr>
              <a:t>"loud noises"</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upper</a:t>
            </a:r>
            <a:r>
              <a:rPr kumimoji="0" lang="ru-RU" altLang="ru-RU" sz="1200" b="0" i="0" u="none" strike="noStrike" cap="none" normalizeH="0" baseline="0">
                <a:ln>
                  <a:noFill/>
                </a:ln>
                <a:solidFill>
                  <a:srgbClr val="89DDFF"/>
                </a:solidFill>
                <a:effectLst/>
                <a:latin typeface="JetBrains Mono"/>
              </a:rPr>
              <a:t>() == </a:t>
            </a:r>
            <a:r>
              <a:rPr kumimoji="0" lang="ru-RU" altLang="ru-RU" sz="1200" b="0" i="0" u="none" strike="noStrike" cap="none" normalizeH="0" baseline="0">
                <a:ln>
                  <a:noFill/>
                </a:ln>
                <a:solidFill>
                  <a:srgbClr val="C3E88D"/>
                </a:solidFill>
                <a:effectLst/>
                <a:latin typeface="JetBrains Mono"/>
              </a:rPr>
              <a:t>"LOUD NOISES"</a:t>
            </a:r>
            <a:br>
              <a:rPr kumimoji="0" lang="ru-RU" altLang="ru-RU" sz="1200" b="0" i="0" u="none" strike="noStrike" cap="none" normalizeH="0" baseline="0">
                <a:ln>
                  <a:noFill/>
                </a:ln>
                <a:solidFill>
                  <a:srgbClr val="C3E88D"/>
                </a:solidFill>
                <a:effectLst/>
                <a:latin typeface="JetBrains Mono"/>
              </a:rPr>
            </a:br>
            <a:br>
              <a:rPr kumimoji="0" lang="ru-RU" altLang="ru-RU" sz="1200" b="0" i="0" u="none" strike="noStrike" cap="none" normalizeH="0" baseline="0">
                <a:ln>
                  <a:noFill/>
                </a:ln>
                <a:solidFill>
                  <a:srgbClr val="C3E88D"/>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test_reversed</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assert </a:t>
            </a:r>
            <a:r>
              <a:rPr kumimoji="0" lang="ru-RU" altLang="ru-RU" sz="1200" b="0" i="1" u="none" strike="noStrike" cap="none" normalizeH="0" baseline="0">
                <a:ln>
                  <a:noFill/>
                </a:ln>
                <a:solidFill>
                  <a:srgbClr val="82AAFF"/>
                </a:solidFill>
                <a:effectLst/>
                <a:latin typeface="JetBrains Mono"/>
              </a:rPr>
              <a:t>list</a:t>
            </a:r>
            <a:r>
              <a:rPr kumimoji="0" lang="ru-RU" altLang="ru-RU" sz="1200" b="0" i="0" u="none" strike="noStrike" cap="none" normalizeH="0" baseline="0">
                <a:ln>
                  <a:noFill/>
                </a:ln>
                <a:solidFill>
                  <a:srgbClr val="89DDFF"/>
                </a:solidFill>
                <a:effectLst/>
                <a:latin typeface="JetBrains Mono"/>
              </a:rPr>
              <a:t>(</a:t>
            </a:r>
            <a:r>
              <a:rPr kumimoji="0" lang="ru-RU" altLang="ru-RU" sz="1200" b="0" i="1" u="none" strike="noStrike" cap="none" normalizeH="0" baseline="0">
                <a:ln>
                  <a:noFill/>
                </a:ln>
                <a:solidFill>
                  <a:srgbClr val="82AAFF"/>
                </a:solidFill>
                <a:effectLst/>
                <a:latin typeface="JetBrains Mono"/>
              </a:rPr>
              <a:t>reversed</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1</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3</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4</a:t>
            </a:r>
            <a:r>
              <a:rPr kumimoji="0" lang="ru-RU" altLang="ru-RU" sz="1200" b="0" i="0" u="none" strike="noStrike" cap="none" normalizeH="0" baseline="0">
                <a:ln>
                  <a:noFill/>
                </a:ln>
                <a:solidFill>
                  <a:srgbClr val="89DDFF"/>
                </a:solidFill>
                <a:effectLst/>
                <a:latin typeface="JetBrains Mono"/>
              </a:rPr>
              <a:t>])) == [</a:t>
            </a:r>
            <a:r>
              <a:rPr kumimoji="0" lang="ru-RU" altLang="ru-RU" sz="1200" b="0" i="0" u="none" strike="noStrike" cap="none" normalizeH="0" baseline="0">
                <a:ln>
                  <a:noFill/>
                </a:ln>
                <a:solidFill>
                  <a:srgbClr val="F78C6C"/>
                </a:solidFill>
                <a:effectLst/>
                <a:latin typeface="JetBrains Mono"/>
              </a:rPr>
              <a:t>4</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3</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1</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test_some_primes</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assert </a:t>
            </a:r>
            <a:r>
              <a:rPr kumimoji="0" lang="ru-RU" altLang="ru-RU" sz="1200" b="0" i="0" u="none" strike="noStrike" cap="none" normalizeH="0" baseline="0">
                <a:ln>
                  <a:noFill/>
                </a:ln>
                <a:solidFill>
                  <a:srgbClr val="F78C6C"/>
                </a:solidFill>
                <a:effectLst/>
                <a:latin typeface="JetBrains Mono"/>
              </a:rPr>
              <a:t>37 </a:t>
            </a:r>
            <a:r>
              <a:rPr kumimoji="0" lang="ru-RU" altLang="ru-RU" sz="1200" b="0" i="1" u="none" strike="noStrike" cap="none" normalizeH="0" baseline="0">
                <a:ln>
                  <a:noFill/>
                </a:ln>
                <a:solidFill>
                  <a:srgbClr val="C792EA"/>
                </a:solidFill>
                <a:effectLst/>
                <a:latin typeface="JetBrains Mono"/>
              </a:rPr>
              <a:t>in </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CEE3"/>
                </a:solidFill>
                <a:effectLst/>
                <a:latin typeface="JetBrains Mono"/>
              </a:rPr>
              <a:t>num</a:t>
            </a:r>
            <a:br>
              <a:rPr kumimoji="0" lang="ru-RU" altLang="ru-RU" sz="1200" b="0" i="0" u="none" strike="noStrike" cap="none" normalizeH="0" baseline="0">
                <a:ln>
                  <a:noFill/>
                </a:ln>
                <a:solidFill>
                  <a:srgbClr val="C3CEE3"/>
                </a:solidFill>
                <a:effectLst/>
                <a:latin typeface="JetBrains Mono"/>
              </a:rPr>
            </a:br>
            <a:r>
              <a:rPr kumimoji="0" lang="ru-RU" altLang="ru-RU" sz="1200" b="0" i="0" u="none" strike="noStrike" cap="none" normalizeH="0" baseline="0">
                <a:ln>
                  <a:noFill/>
                </a:ln>
                <a:solidFill>
                  <a:srgbClr val="C3CEE3"/>
                </a:solidFill>
                <a:effectLst/>
                <a:latin typeface="JetBrains Mono"/>
              </a:rPr>
              <a:t>        </a:t>
            </a:r>
            <a:r>
              <a:rPr kumimoji="0" lang="ru-RU" altLang="ru-RU" sz="1200" b="0" i="1" u="none" strike="noStrike" cap="none" normalizeH="0" baseline="0">
                <a:ln>
                  <a:noFill/>
                </a:ln>
                <a:solidFill>
                  <a:srgbClr val="C792EA"/>
                </a:solidFill>
                <a:effectLst/>
                <a:latin typeface="JetBrains Mono"/>
              </a:rPr>
              <a:t>for </a:t>
            </a:r>
            <a:r>
              <a:rPr kumimoji="0" lang="ru-RU" altLang="ru-RU" sz="1200" b="0" i="0" u="none" strike="noStrike" cap="none" normalizeH="0" baseline="0">
                <a:ln>
                  <a:noFill/>
                </a:ln>
                <a:solidFill>
                  <a:srgbClr val="C3CEE3"/>
                </a:solidFill>
                <a:effectLst/>
                <a:latin typeface="JetBrains Mono"/>
              </a:rPr>
              <a:t>num </a:t>
            </a:r>
            <a:r>
              <a:rPr kumimoji="0" lang="ru-RU" altLang="ru-RU" sz="1200" b="0" i="1" u="none" strike="noStrike" cap="none" normalizeH="0" baseline="0">
                <a:ln>
                  <a:noFill/>
                </a:ln>
                <a:solidFill>
                  <a:srgbClr val="C792EA"/>
                </a:solidFill>
                <a:effectLst/>
                <a:latin typeface="JetBrains Mono"/>
              </a:rPr>
              <a:t>in </a:t>
            </a:r>
            <a:r>
              <a:rPr kumimoji="0" lang="ru-RU" altLang="ru-RU" sz="1200" b="0" i="1" u="none" strike="noStrike" cap="none" normalizeH="0" baseline="0">
                <a:ln>
                  <a:noFill/>
                </a:ln>
                <a:solidFill>
                  <a:srgbClr val="82AAFF"/>
                </a:solidFill>
                <a:effectLst/>
                <a:latin typeface="JetBrains Mono"/>
              </a:rPr>
              <a:t>range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1</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50</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if </a:t>
            </a:r>
            <a:r>
              <a:rPr kumimoji="0" lang="ru-RU" altLang="ru-RU" sz="1200" b="0" i="0" u="none" strike="noStrike" cap="none" normalizeH="0" baseline="0">
                <a:ln>
                  <a:noFill/>
                </a:ln>
                <a:solidFill>
                  <a:srgbClr val="C3CEE3"/>
                </a:solidFill>
                <a:effectLst/>
                <a:latin typeface="JetBrains Mono"/>
              </a:rPr>
              <a:t>num </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1 </a:t>
            </a:r>
            <a:r>
              <a:rPr kumimoji="0" lang="ru-RU" altLang="ru-RU" sz="1200" b="0" i="1" u="none" strike="noStrike" cap="none" normalizeH="0" baseline="0">
                <a:ln>
                  <a:noFill/>
                </a:ln>
                <a:solidFill>
                  <a:srgbClr val="C792EA"/>
                </a:solidFill>
                <a:effectLst/>
                <a:latin typeface="JetBrains Mono"/>
              </a:rPr>
              <a:t>and not </a:t>
            </a:r>
            <a:r>
              <a:rPr kumimoji="0" lang="ru-RU" altLang="ru-RU" sz="1200" b="0" i="1" u="none" strike="noStrike" cap="none" normalizeH="0" baseline="0">
                <a:ln>
                  <a:noFill/>
                </a:ln>
                <a:solidFill>
                  <a:srgbClr val="82AAFF"/>
                </a:solidFill>
                <a:effectLst/>
                <a:latin typeface="JetBrains Mono"/>
              </a:rPr>
              <a:t>any</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num </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CEE3"/>
                </a:solidFill>
                <a:effectLst/>
                <a:latin typeface="JetBrains Mono"/>
              </a:rPr>
              <a:t>div </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0 </a:t>
            </a:r>
            <a:r>
              <a:rPr kumimoji="0" lang="ru-RU" altLang="ru-RU" sz="1200" b="0" i="1" u="none" strike="noStrike" cap="none" normalizeH="0" baseline="0">
                <a:ln>
                  <a:noFill/>
                </a:ln>
                <a:solidFill>
                  <a:srgbClr val="C792EA"/>
                </a:solidFill>
                <a:effectLst/>
                <a:latin typeface="JetBrains Mono"/>
              </a:rPr>
              <a:t>for </a:t>
            </a:r>
            <a:r>
              <a:rPr kumimoji="0" lang="ru-RU" altLang="ru-RU" sz="1200" b="0" i="0" u="none" strike="noStrike" cap="none" normalizeH="0" baseline="0">
                <a:ln>
                  <a:noFill/>
                </a:ln>
                <a:solidFill>
                  <a:srgbClr val="C3CEE3"/>
                </a:solidFill>
                <a:effectLst/>
                <a:latin typeface="JetBrains Mono"/>
              </a:rPr>
              <a:t>div </a:t>
            </a:r>
            <a:r>
              <a:rPr kumimoji="0" lang="ru-RU" altLang="ru-RU" sz="1200" b="0" i="1" u="none" strike="noStrike" cap="none" normalizeH="0" baseline="0">
                <a:ln>
                  <a:noFill/>
                </a:ln>
                <a:solidFill>
                  <a:srgbClr val="C792EA"/>
                </a:solidFill>
                <a:effectLst/>
                <a:latin typeface="JetBrains Mono"/>
              </a:rPr>
              <a:t>in </a:t>
            </a:r>
            <a:r>
              <a:rPr kumimoji="0" lang="ru-RU" altLang="ru-RU" sz="1200" b="0" i="1" u="none" strike="noStrike" cap="none" normalizeH="0" baseline="0">
                <a:ln>
                  <a:noFill/>
                </a:ln>
                <a:solidFill>
                  <a:srgbClr val="82AAFF"/>
                </a:solidFill>
                <a:effectLst/>
                <a:latin typeface="JetBrains Mono"/>
              </a:rPr>
              <a:t>range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CEE3"/>
                </a:solidFill>
                <a:effectLst/>
                <a:latin typeface="JetBrains Mono"/>
              </a:rPr>
              <a:t>num</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endParaRPr kumimoji="0" lang="ru-RU" altLang="ru-RU" sz="2800" b="0" i="0" u="none" strike="noStrike" cap="none" normalizeH="0" baseline="0">
              <a:ln>
                <a:noFill/>
              </a:ln>
              <a:solidFill>
                <a:schemeClr val="tx1"/>
              </a:solidFill>
              <a:effectLst/>
              <a:latin typeface="Arial" panose="020B0604020202020204" pitchFamily="34" charset="0"/>
            </a:endParaRPr>
          </a:p>
        </p:txBody>
      </p:sp>
      <p:pic>
        <p:nvPicPr>
          <p:cNvPr id="5" name="Picture 4"/>
          <p:cNvPicPr>
            <a:picLocks noChangeAspect="1"/>
          </p:cNvPicPr>
          <p:nvPr/>
        </p:nvPicPr>
        <p:blipFill>
          <a:blip r:embed="rId2"/>
          <a:stretch>
            <a:fillRect/>
          </a:stretch>
        </p:blipFill>
        <p:spPr>
          <a:xfrm>
            <a:off x="135467" y="2942825"/>
            <a:ext cx="12056533" cy="1586554"/>
          </a:xfrm>
          <a:prstGeom prst="rect">
            <a:avLst/>
          </a:prstGeom>
        </p:spPr>
      </p:pic>
    </p:spTree>
    <p:extLst>
      <p:ext uri="{BB962C8B-B14F-4D97-AF65-F5344CB8AC3E}">
        <p14:creationId xmlns:p14="http://schemas.microsoft.com/office/powerpoint/2010/main" val="39885340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67" y="140759"/>
            <a:ext cx="11887200" cy="6607174"/>
          </a:xfrm>
        </p:spPr>
        <p:txBody>
          <a:bodyPr>
            <a:normAutofit/>
          </a:bodyPr>
          <a:lstStyle/>
          <a:p>
            <a:pPr marL="0" indent="0" algn="ctr">
              <a:buNone/>
            </a:pPr>
            <a:r>
              <a:rPr lang="uk-UA" sz="1600" b="1" dirty="0"/>
              <a:t>Управління станами та залежностями </a:t>
            </a:r>
          </a:p>
          <a:p>
            <a:pPr marL="0" indent="0">
              <a:buNone/>
            </a:pPr>
            <a:r>
              <a:rPr lang="uk-UA" sz="1600" dirty="0"/>
              <a:t>Тести часто залежать від фрагментів даних або подвійних тестів для деяких об’єктів в коді. У </a:t>
            </a:r>
            <a:r>
              <a:rPr lang="en-US" sz="1600" dirty="0" err="1"/>
              <a:t>unittest</a:t>
            </a:r>
            <a:r>
              <a:rPr lang="en-US" sz="1600" dirty="0"/>
              <a:t> </a:t>
            </a:r>
            <a:r>
              <a:rPr lang="uk-UA" sz="1600" dirty="0"/>
              <a:t>є можливість витягти ці залежності в методи </a:t>
            </a:r>
            <a:r>
              <a:rPr lang="en-US" sz="1600" b="1" i="1" dirty="0" err="1"/>
              <a:t>setUp</a:t>
            </a:r>
            <a:r>
              <a:rPr lang="en-US" sz="1600" b="1" i="1" dirty="0"/>
              <a:t>()</a:t>
            </a:r>
            <a:r>
              <a:rPr lang="en-US" sz="1600" dirty="0"/>
              <a:t> </a:t>
            </a:r>
            <a:r>
              <a:rPr lang="uk-UA" sz="1600" dirty="0"/>
              <a:t>і </a:t>
            </a:r>
            <a:r>
              <a:rPr lang="en-US" sz="1600" b="1" i="1" dirty="0" err="1"/>
              <a:t>tearDown</a:t>
            </a:r>
            <a:r>
              <a:rPr lang="en-US" sz="1600" b="1" i="1" dirty="0"/>
              <a:t>()</a:t>
            </a:r>
            <a:r>
              <a:rPr lang="en-US" sz="1600" dirty="0"/>
              <a:t>, </a:t>
            </a:r>
            <a:r>
              <a:rPr lang="uk-UA" sz="1600" dirty="0"/>
              <a:t>щоб кожен тест у класі міг використовувати їх. Але при цьому існує імовірність ненавмисно зробити залежність тесту від певної частини даних або об’єкта повністю неявною. З часом неявні залежності можуть призвести до складного клубка коду, який доведеться розкрутити, щоб зрозуміти свої тести. Тести мають допомагати зробити код більш зрозумілим, а не навпаки!</a:t>
            </a:r>
            <a:r>
              <a:rPr lang="en-US" sz="1600" dirty="0"/>
              <a:t> </a:t>
            </a:r>
            <a:r>
              <a:rPr lang="en-US" sz="1600" dirty="0" err="1"/>
              <a:t>pytest</a:t>
            </a:r>
            <a:r>
              <a:rPr lang="en-US" sz="1600" dirty="0"/>
              <a:t> </a:t>
            </a:r>
            <a:r>
              <a:rPr lang="uk-UA" sz="1600" dirty="0"/>
              <a:t>використовує інший підхід. </a:t>
            </a:r>
          </a:p>
          <a:p>
            <a:pPr marL="0" indent="0">
              <a:buNone/>
            </a:pPr>
            <a:r>
              <a:rPr lang="en-US" sz="1600" b="1" dirty="0"/>
              <a:t>fixtures</a:t>
            </a:r>
            <a:r>
              <a:rPr lang="uk-UA" sz="1600" dirty="0"/>
              <a:t> </a:t>
            </a:r>
            <a:r>
              <a:rPr lang="en-US" sz="1600" dirty="0" err="1"/>
              <a:t>pytest</a:t>
            </a:r>
            <a:r>
              <a:rPr lang="en-US" sz="1600" dirty="0"/>
              <a:t> — </a:t>
            </a:r>
            <a:r>
              <a:rPr lang="uk-UA" sz="1600" dirty="0"/>
              <a:t>це функції, які створюють дані або ініціалізують деякий стан системи для набору тестів. Будь-який тест, який хоче використовувати </a:t>
            </a:r>
            <a:r>
              <a:rPr lang="en-US" sz="1600" dirty="0"/>
              <a:t>fixtures</a:t>
            </a:r>
            <a:r>
              <a:rPr lang="uk-UA" sz="1600" dirty="0"/>
              <a:t>, повинен явно прийняти її як аргумент, тому залежності завжди вказуються наперед. </a:t>
            </a:r>
            <a:r>
              <a:rPr lang="en-US" sz="1600" dirty="0"/>
              <a:t>fixtures</a:t>
            </a:r>
            <a:r>
              <a:rPr lang="uk-UA" sz="1600" dirty="0"/>
              <a:t> також можуть використовувати інші </a:t>
            </a:r>
            <a:r>
              <a:rPr lang="en-US" sz="1600" dirty="0"/>
              <a:t>fixtures</a:t>
            </a:r>
            <a:r>
              <a:rPr lang="uk-UA" sz="1600" dirty="0"/>
              <a:t>, явно оголошуючи їх як залежності. </a:t>
            </a:r>
            <a:endParaRPr lang="en-US" sz="1600" dirty="0"/>
          </a:p>
          <a:p>
            <a:pPr marL="0" indent="0">
              <a:buNone/>
            </a:pPr>
            <a:r>
              <a:rPr lang="uk-UA" sz="1600" dirty="0"/>
              <a:t>Це означає, що з часом </a:t>
            </a:r>
            <a:r>
              <a:rPr lang="en-US" sz="1600" dirty="0"/>
              <a:t>fixtures</a:t>
            </a:r>
            <a:r>
              <a:rPr lang="uk-UA" sz="1600" dirty="0"/>
              <a:t> можуть стати громіздкими та модульними. Хоча можливість вставляти </a:t>
            </a:r>
            <a:r>
              <a:rPr lang="en-US" sz="1600" dirty="0"/>
              <a:t>fixtures</a:t>
            </a:r>
            <a:r>
              <a:rPr lang="uk-UA" sz="1600" dirty="0"/>
              <a:t> в інші </a:t>
            </a:r>
            <a:r>
              <a:rPr lang="en-US" sz="1600" dirty="0"/>
              <a:t>fixtures</a:t>
            </a:r>
            <a:r>
              <a:rPr lang="uk-UA" sz="1600" dirty="0"/>
              <a:t> забезпечує величезну гнучкість, вона також може зробити керування залежностями більш складним у міру зростання тестового набору. </a:t>
            </a:r>
          </a:p>
        </p:txBody>
      </p:sp>
      <p:sp>
        <p:nvSpPr>
          <p:cNvPr id="2" name="Rectangle 1"/>
          <p:cNvSpPr>
            <a:spLocks noChangeArrowheads="1"/>
          </p:cNvSpPr>
          <p:nvPr/>
        </p:nvSpPr>
        <p:spPr bwMode="auto">
          <a:xfrm>
            <a:off x="228601" y="3210848"/>
            <a:ext cx="3342582" cy="364715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1" u="none" strike="noStrike" cap="none" normalizeH="0" baseline="0" dirty="0">
                <a:ln>
                  <a:noFill/>
                </a:ln>
                <a:solidFill>
                  <a:srgbClr val="C792EA"/>
                </a:solidFill>
                <a:effectLst/>
                <a:latin typeface="JetBrains Mono"/>
              </a:rPr>
              <a:t>import </a:t>
            </a:r>
            <a:r>
              <a:rPr kumimoji="0" lang="ru-RU" altLang="ru-RU" sz="1100" b="0" i="0" u="none" strike="noStrike" cap="none" normalizeH="0" baseline="0" dirty="0">
                <a:ln>
                  <a:noFill/>
                </a:ln>
                <a:solidFill>
                  <a:srgbClr val="C3CEE3"/>
                </a:solidFill>
                <a:effectLst/>
                <a:latin typeface="JetBrains Mono"/>
              </a:rPr>
              <a:t>pytest</a:t>
            </a:r>
            <a:br>
              <a:rPr kumimoji="0" lang="ru-RU" altLang="ru-RU" sz="1100" b="0" i="0" u="none" strike="noStrike" cap="none" normalizeH="0" baseline="0" dirty="0">
                <a:ln>
                  <a:noFill/>
                </a:ln>
                <a:solidFill>
                  <a:srgbClr val="C3CEE3"/>
                </a:solidFill>
                <a:effectLst/>
                <a:latin typeface="JetBrains Mono"/>
              </a:rPr>
            </a:br>
            <a:br>
              <a:rPr kumimoji="0" lang="ru-RU" altLang="ru-RU" sz="1100" b="0" i="0" u="none" strike="noStrike" cap="none" normalizeH="0" baseline="0" dirty="0">
                <a:ln>
                  <a:noFill/>
                </a:ln>
                <a:solidFill>
                  <a:srgbClr val="C3CEE3"/>
                </a:solidFill>
                <a:effectLst/>
                <a:latin typeface="JetBrains Mono"/>
              </a:rPr>
            </a:br>
            <a:r>
              <a:rPr kumimoji="0" lang="ru-RU" altLang="ru-RU" sz="1100" b="0" i="1" u="none" strike="noStrike" cap="none" normalizeH="0" baseline="0" dirty="0">
                <a:ln>
                  <a:noFill/>
                </a:ln>
                <a:solidFill>
                  <a:srgbClr val="C792EA"/>
                </a:solidFill>
                <a:effectLst/>
                <a:latin typeface="JetBrains Mono"/>
              </a:rPr>
              <a:t>class </a:t>
            </a:r>
            <a:r>
              <a:rPr kumimoji="0" lang="ru-RU" altLang="ru-RU" sz="1100" b="0" i="0" u="none" strike="noStrike" cap="none" normalizeH="0" baseline="0" dirty="0">
                <a:ln>
                  <a:noFill/>
                </a:ln>
                <a:solidFill>
                  <a:srgbClr val="FFCB6B"/>
                </a:solidFill>
                <a:effectLst/>
                <a:latin typeface="JetBrains Mono"/>
              </a:rPr>
              <a:t>Fruit</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9DDFF"/>
                </a:solidFill>
                <a:effectLst/>
                <a:latin typeface="JetBrains Mono"/>
              </a:rPr>
              <a:t>    </a:t>
            </a:r>
            <a:r>
              <a:rPr kumimoji="0" lang="ru-RU" altLang="ru-RU" sz="1100" b="0" i="1" u="none" strike="noStrike" cap="none" normalizeH="0" baseline="0" dirty="0">
                <a:ln>
                  <a:noFill/>
                </a:ln>
                <a:solidFill>
                  <a:srgbClr val="C792EA"/>
                </a:solidFill>
                <a:effectLst/>
                <a:latin typeface="JetBrains Mono"/>
              </a:rPr>
              <a:t>def </a:t>
            </a:r>
            <a:r>
              <a:rPr kumimoji="0" lang="ru-RU" altLang="ru-RU" sz="1100" b="0" i="1" u="none" strike="noStrike" cap="none" normalizeH="0" baseline="0" dirty="0">
                <a:ln>
                  <a:noFill/>
                </a:ln>
                <a:solidFill>
                  <a:srgbClr val="82AAFF"/>
                </a:solidFill>
                <a:effectLst/>
                <a:latin typeface="JetBrains Mono"/>
              </a:rPr>
              <a:t>__init__</a:t>
            </a:r>
            <a:r>
              <a:rPr kumimoji="0" lang="ru-RU" altLang="ru-RU" sz="1100" b="0" i="0" u="none" strike="noStrike" cap="none" normalizeH="0" baseline="0" dirty="0">
                <a:ln>
                  <a:noFill/>
                </a:ln>
                <a:solidFill>
                  <a:srgbClr val="89DDFF"/>
                </a:solidFill>
                <a:effectLst/>
                <a:latin typeface="JetBrains Mono"/>
              </a:rPr>
              <a:t>(</a:t>
            </a:r>
            <a:r>
              <a:rPr kumimoji="0" lang="ru-RU" altLang="ru-RU" sz="1100" b="0" i="1" u="none" strike="noStrike" cap="none" normalizeH="0" baseline="0" dirty="0">
                <a:ln>
                  <a:noFill/>
                </a:ln>
                <a:solidFill>
                  <a:srgbClr val="FF5370"/>
                </a:solidFill>
                <a:effectLst/>
                <a:latin typeface="JetBrains Mono"/>
              </a:rPr>
              <a:t>self</a:t>
            </a:r>
            <a:r>
              <a:rPr kumimoji="0" lang="ru-RU" altLang="ru-RU" sz="1100" b="0" i="0" u="none" strike="noStrike" cap="none" normalizeH="0" baseline="0" dirty="0">
                <a:ln>
                  <a:noFill/>
                </a:ln>
                <a:solidFill>
                  <a:srgbClr val="89DDFF"/>
                </a:solidFill>
                <a:effectLst/>
                <a:latin typeface="JetBrains Mono"/>
              </a:rPr>
              <a:t>, </a:t>
            </a:r>
            <a:r>
              <a:rPr kumimoji="0" lang="ru-RU" altLang="ru-RU" sz="1100" b="0" i="0" u="none" strike="noStrike" cap="none" normalizeH="0" baseline="0" dirty="0">
                <a:ln>
                  <a:noFill/>
                </a:ln>
                <a:solidFill>
                  <a:srgbClr val="F78C6C"/>
                </a:solidFill>
                <a:effectLst/>
                <a:latin typeface="JetBrains Mono"/>
              </a:rPr>
              <a:t>name</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9DDFF"/>
                </a:solidFill>
                <a:effectLst/>
                <a:latin typeface="JetBrains Mono"/>
              </a:rPr>
              <a:t>        </a:t>
            </a:r>
            <a:r>
              <a:rPr kumimoji="0" lang="ru-RU" altLang="ru-RU" sz="1100" b="0" i="1" u="none" strike="noStrike" cap="none" normalizeH="0" baseline="0" dirty="0">
                <a:ln>
                  <a:noFill/>
                </a:ln>
                <a:solidFill>
                  <a:srgbClr val="FF5370"/>
                </a:solidFill>
                <a:effectLst/>
                <a:latin typeface="JetBrains Mono"/>
              </a:rPr>
              <a:t>self</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C3CEE3"/>
                </a:solidFill>
                <a:effectLst/>
                <a:latin typeface="JetBrains Mono"/>
              </a:rPr>
              <a:t>name </a:t>
            </a:r>
            <a:r>
              <a:rPr kumimoji="0" lang="ru-RU" altLang="ru-RU" sz="1100" b="0" i="0" u="none" strike="noStrike" cap="none" normalizeH="0" baseline="0" dirty="0">
                <a:ln>
                  <a:noFill/>
                </a:ln>
                <a:solidFill>
                  <a:srgbClr val="89DDFF"/>
                </a:solidFill>
                <a:effectLst/>
                <a:latin typeface="JetBrains Mono"/>
              </a:rPr>
              <a:t>= </a:t>
            </a:r>
            <a:r>
              <a:rPr kumimoji="0" lang="ru-RU" altLang="ru-RU" sz="1100" b="0" i="0" u="none" strike="noStrike" cap="none" normalizeH="0" baseline="0" dirty="0">
                <a:ln>
                  <a:noFill/>
                </a:ln>
                <a:solidFill>
                  <a:srgbClr val="F78C6C"/>
                </a:solidFill>
                <a:effectLst/>
                <a:latin typeface="JetBrains Mono"/>
              </a:rPr>
              <a:t>name</a:t>
            </a:r>
            <a:br>
              <a:rPr kumimoji="0" lang="ru-RU" altLang="ru-RU" sz="1100" b="0" i="0" u="none" strike="noStrike" cap="none" normalizeH="0" baseline="0" dirty="0">
                <a:ln>
                  <a:noFill/>
                </a:ln>
                <a:solidFill>
                  <a:srgbClr val="F78C6C"/>
                </a:solidFill>
                <a:effectLst/>
                <a:latin typeface="JetBrains Mono"/>
              </a:rPr>
            </a:br>
            <a:br>
              <a:rPr kumimoji="0" lang="ru-RU" altLang="ru-RU" sz="1100" b="0" i="0" u="none" strike="noStrike" cap="none" normalizeH="0" baseline="0" dirty="0">
                <a:ln>
                  <a:noFill/>
                </a:ln>
                <a:solidFill>
                  <a:srgbClr val="F78C6C"/>
                </a:solidFill>
                <a:effectLst/>
                <a:latin typeface="JetBrains Mono"/>
              </a:rPr>
            </a:br>
            <a:r>
              <a:rPr kumimoji="0" lang="ru-RU" altLang="ru-RU" sz="1100" b="0" i="0" u="none" strike="noStrike" cap="none" normalizeH="0" baseline="0" dirty="0">
                <a:ln>
                  <a:noFill/>
                </a:ln>
                <a:solidFill>
                  <a:srgbClr val="F78C6C"/>
                </a:solidFill>
                <a:effectLst/>
                <a:latin typeface="JetBrains Mono"/>
              </a:rPr>
              <a:t>    </a:t>
            </a:r>
            <a:r>
              <a:rPr kumimoji="0" lang="ru-RU" altLang="ru-RU" sz="1100" b="0" i="1" u="none" strike="noStrike" cap="none" normalizeH="0" baseline="0" dirty="0">
                <a:ln>
                  <a:noFill/>
                </a:ln>
                <a:solidFill>
                  <a:srgbClr val="C792EA"/>
                </a:solidFill>
                <a:effectLst/>
                <a:latin typeface="JetBrains Mono"/>
              </a:rPr>
              <a:t>def </a:t>
            </a:r>
            <a:r>
              <a:rPr kumimoji="0" lang="ru-RU" altLang="ru-RU" sz="1100" b="0" i="1" u="none" strike="noStrike" cap="none" normalizeH="0" baseline="0" dirty="0">
                <a:ln>
                  <a:noFill/>
                </a:ln>
                <a:solidFill>
                  <a:srgbClr val="82AAFF"/>
                </a:solidFill>
                <a:effectLst/>
                <a:latin typeface="JetBrains Mono"/>
              </a:rPr>
              <a:t>__eq__</a:t>
            </a:r>
            <a:r>
              <a:rPr kumimoji="0" lang="ru-RU" altLang="ru-RU" sz="1100" b="0" i="0" u="none" strike="noStrike" cap="none" normalizeH="0" baseline="0" dirty="0">
                <a:ln>
                  <a:noFill/>
                </a:ln>
                <a:solidFill>
                  <a:srgbClr val="89DDFF"/>
                </a:solidFill>
                <a:effectLst/>
                <a:latin typeface="JetBrains Mono"/>
              </a:rPr>
              <a:t>(</a:t>
            </a:r>
            <a:r>
              <a:rPr kumimoji="0" lang="ru-RU" altLang="ru-RU" sz="1100" b="0" i="1" u="none" strike="noStrike" cap="none" normalizeH="0" baseline="0" dirty="0">
                <a:ln>
                  <a:noFill/>
                </a:ln>
                <a:solidFill>
                  <a:srgbClr val="FF5370"/>
                </a:solidFill>
                <a:effectLst/>
                <a:latin typeface="JetBrains Mono"/>
              </a:rPr>
              <a:t>self</a:t>
            </a:r>
            <a:r>
              <a:rPr kumimoji="0" lang="ru-RU" altLang="ru-RU" sz="1100" b="0" i="0" u="none" strike="noStrike" cap="none" normalizeH="0" baseline="0" dirty="0">
                <a:ln>
                  <a:noFill/>
                </a:ln>
                <a:solidFill>
                  <a:srgbClr val="89DDFF"/>
                </a:solidFill>
                <a:effectLst/>
                <a:latin typeface="JetBrains Mono"/>
              </a:rPr>
              <a:t>, </a:t>
            </a:r>
            <a:r>
              <a:rPr kumimoji="0" lang="ru-RU" altLang="ru-RU" sz="1100" b="0" i="0" u="none" strike="noStrike" cap="none" normalizeH="0" baseline="0" dirty="0">
                <a:ln>
                  <a:noFill/>
                </a:ln>
                <a:solidFill>
                  <a:srgbClr val="F78C6C"/>
                </a:solidFill>
                <a:effectLst/>
                <a:latin typeface="JetBrains Mono"/>
              </a:rPr>
              <a:t>other</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9DDFF"/>
                </a:solidFill>
                <a:effectLst/>
                <a:latin typeface="JetBrains Mono"/>
              </a:rPr>
              <a:t>        </a:t>
            </a:r>
            <a:r>
              <a:rPr kumimoji="0" lang="ru-RU" altLang="ru-RU" sz="1100" b="0" i="1" u="none" strike="noStrike" cap="none" normalizeH="0" baseline="0" dirty="0">
                <a:ln>
                  <a:noFill/>
                </a:ln>
                <a:solidFill>
                  <a:srgbClr val="C792EA"/>
                </a:solidFill>
                <a:effectLst/>
                <a:latin typeface="JetBrains Mono"/>
              </a:rPr>
              <a:t>return </a:t>
            </a:r>
            <a:r>
              <a:rPr kumimoji="0" lang="ru-RU" altLang="ru-RU" sz="1100" b="0" i="1" u="none" strike="noStrike" cap="none" normalizeH="0" baseline="0" dirty="0">
                <a:ln>
                  <a:noFill/>
                </a:ln>
                <a:solidFill>
                  <a:srgbClr val="FF5370"/>
                </a:solidFill>
                <a:effectLst/>
                <a:latin typeface="JetBrains Mono"/>
              </a:rPr>
              <a:t>self</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C3CEE3"/>
                </a:solidFill>
                <a:effectLst/>
                <a:latin typeface="JetBrains Mono"/>
              </a:rPr>
              <a:t>name </a:t>
            </a:r>
            <a:r>
              <a:rPr kumimoji="0" lang="ru-RU" altLang="ru-RU" sz="1100" b="0" i="0" u="none" strike="noStrike" cap="none" normalizeH="0" baseline="0" dirty="0">
                <a:ln>
                  <a:noFill/>
                </a:ln>
                <a:solidFill>
                  <a:srgbClr val="89DDFF"/>
                </a:solidFill>
                <a:effectLst/>
                <a:latin typeface="JetBrains Mono"/>
              </a:rPr>
              <a:t>== </a:t>
            </a:r>
            <a:r>
              <a:rPr kumimoji="0" lang="ru-RU" altLang="ru-RU" sz="1100" b="0" i="0" u="none" strike="noStrike" cap="none" normalizeH="0" baseline="0" dirty="0">
                <a:ln>
                  <a:noFill/>
                </a:ln>
                <a:solidFill>
                  <a:srgbClr val="F78C6C"/>
                </a:solidFill>
                <a:effectLst/>
                <a:latin typeface="JetBrains Mono"/>
              </a:rPr>
              <a:t>other</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C3CEE3"/>
                </a:solidFill>
                <a:effectLst/>
                <a:latin typeface="JetBrains Mono"/>
              </a:rPr>
              <a:t>name</a:t>
            </a:r>
            <a:br>
              <a:rPr kumimoji="0" lang="ru-RU" altLang="ru-RU" sz="1100" b="0" i="0" u="none" strike="noStrike" cap="none" normalizeH="0" baseline="0" dirty="0">
                <a:ln>
                  <a:noFill/>
                </a:ln>
                <a:solidFill>
                  <a:srgbClr val="C3CEE3"/>
                </a:solidFill>
                <a:effectLst/>
                <a:latin typeface="JetBrains Mono"/>
              </a:rPr>
            </a:br>
            <a:br>
              <a:rPr kumimoji="0" lang="ru-RU" altLang="ru-RU" sz="1100" b="0" i="0" u="none" strike="noStrike" cap="none" normalizeH="0" baseline="0" dirty="0">
                <a:ln>
                  <a:noFill/>
                </a:ln>
                <a:solidFill>
                  <a:srgbClr val="C3CEE3"/>
                </a:solidFill>
                <a:effectLst/>
                <a:latin typeface="JetBrains Mono"/>
              </a:rPr>
            </a:br>
            <a:r>
              <a:rPr kumimoji="0" lang="ru-RU" altLang="ru-RU" sz="1100" b="0" i="0" u="none" strike="noStrike" cap="none" normalizeH="0" baseline="0" dirty="0">
                <a:ln>
                  <a:noFill/>
                </a:ln>
                <a:solidFill>
                  <a:srgbClr val="82AAFF"/>
                </a:solidFill>
                <a:effectLst/>
                <a:latin typeface="JetBrains Mono"/>
              </a:rPr>
              <a:t>@pytest.fixture</a:t>
            </a:r>
            <a:br>
              <a:rPr kumimoji="0" lang="ru-RU" altLang="ru-RU" sz="1100" b="0" i="0" u="none" strike="noStrike" cap="none" normalizeH="0" baseline="0" dirty="0">
                <a:ln>
                  <a:noFill/>
                </a:ln>
                <a:solidFill>
                  <a:srgbClr val="82AAFF"/>
                </a:solidFill>
                <a:effectLst/>
                <a:latin typeface="JetBrains Mono"/>
              </a:rPr>
            </a:br>
            <a:r>
              <a:rPr kumimoji="0" lang="ru-RU" altLang="ru-RU" sz="1100" b="0" i="1" u="none" strike="noStrike" cap="none" normalizeH="0" baseline="0" dirty="0">
                <a:ln>
                  <a:noFill/>
                </a:ln>
                <a:solidFill>
                  <a:srgbClr val="C792EA"/>
                </a:solidFill>
                <a:effectLst/>
                <a:latin typeface="JetBrains Mono"/>
              </a:rPr>
              <a:t>def </a:t>
            </a:r>
            <a:r>
              <a:rPr kumimoji="0" lang="ru-RU" altLang="ru-RU" sz="1100" b="0" i="0" u="none" strike="noStrike" cap="none" normalizeH="0" baseline="0" dirty="0">
                <a:ln>
                  <a:noFill/>
                </a:ln>
                <a:solidFill>
                  <a:srgbClr val="82AAFF"/>
                </a:solidFill>
                <a:effectLst/>
                <a:latin typeface="JetBrains Mono"/>
              </a:rPr>
              <a:t>my_fruit</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9DDFF"/>
                </a:solidFill>
                <a:effectLst/>
                <a:latin typeface="JetBrains Mono"/>
              </a:rPr>
              <a:t>    </a:t>
            </a:r>
            <a:r>
              <a:rPr kumimoji="0" lang="ru-RU" altLang="ru-RU" sz="1100" b="0" i="1" u="none" strike="noStrike" cap="none" normalizeH="0" baseline="0" dirty="0">
                <a:ln>
                  <a:noFill/>
                </a:ln>
                <a:solidFill>
                  <a:srgbClr val="C792EA"/>
                </a:solidFill>
                <a:effectLst/>
                <a:latin typeface="JetBrains Mono"/>
              </a:rPr>
              <a:t>return </a:t>
            </a:r>
            <a:r>
              <a:rPr kumimoji="0" lang="ru-RU" altLang="ru-RU" sz="1100" b="0" i="0" u="none" strike="noStrike" cap="none" normalizeH="0" baseline="0" dirty="0">
                <a:ln>
                  <a:noFill/>
                </a:ln>
                <a:solidFill>
                  <a:srgbClr val="82AAFF"/>
                </a:solidFill>
                <a:effectLst/>
                <a:latin typeface="JetBrains Mono"/>
              </a:rPr>
              <a:t>Fruit</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C3E88D"/>
                </a:solidFill>
                <a:effectLst/>
                <a:latin typeface="JetBrains Mono"/>
              </a:rPr>
              <a:t>"apple"</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br>
              <a:rPr kumimoji="0" lang="ru-RU" altLang="ru-RU" sz="1100" b="0" i="0" u="none" strike="noStrike" cap="none" normalizeH="0" baseline="0" dirty="0">
                <a:ln>
                  <a:noFill/>
                </a:ln>
                <a:solidFill>
                  <a:srgbClr val="89DDFF"/>
                </a:solidFill>
                <a:effectLst/>
                <a:latin typeface="JetBrains Mono"/>
              </a:rPr>
            </a:b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2AAFF"/>
                </a:solidFill>
                <a:effectLst/>
                <a:latin typeface="JetBrains Mono"/>
              </a:rPr>
              <a:t>@pytest.fixture</a:t>
            </a:r>
            <a:br>
              <a:rPr kumimoji="0" lang="ru-RU" altLang="ru-RU" sz="1100" b="0" i="0" u="none" strike="noStrike" cap="none" normalizeH="0" baseline="0" dirty="0">
                <a:ln>
                  <a:noFill/>
                </a:ln>
                <a:solidFill>
                  <a:srgbClr val="82AAFF"/>
                </a:solidFill>
                <a:effectLst/>
                <a:latin typeface="JetBrains Mono"/>
              </a:rPr>
            </a:br>
            <a:r>
              <a:rPr kumimoji="0" lang="ru-RU" altLang="ru-RU" sz="1100" b="0" i="1" u="none" strike="noStrike" cap="none" normalizeH="0" baseline="0" dirty="0">
                <a:ln>
                  <a:noFill/>
                </a:ln>
                <a:solidFill>
                  <a:srgbClr val="C792EA"/>
                </a:solidFill>
                <a:effectLst/>
                <a:latin typeface="JetBrains Mono"/>
              </a:rPr>
              <a:t>def </a:t>
            </a:r>
            <a:r>
              <a:rPr kumimoji="0" lang="ru-RU" altLang="ru-RU" sz="1100" b="0" i="0" u="none" strike="noStrike" cap="none" normalizeH="0" baseline="0" dirty="0">
                <a:ln>
                  <a:noFill/>
                </a:ln>
                <a:solidFill>
                  <a:srgbClr val="82AAFF"/>
                </a:solidFill>
                <a:effectLst/>
                <a:latin typeface="JetBrains Mono"/>
              </a:rPr>
              <a:t>fruit_basket</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F78C6C"/>
                </a:solidFill>
                <a:effectLst/>
                <a:latin typeface="JetBrains Mono"/>
              </a:rPr>
              <a:t>my_fruit</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9DDFF"/>
                </a:solidFill>
                <a:effectLst/>
                <a:latin typeface="JetBrains Mono"/>
              </a:rPr>
              <a:t>    </a:t>
            </a:r>
            <a:r>
              <a:rPr kumimoji="0" lang="ru-RU" altLang="ru-RU" sz="1100" b="0" i="1" u="none" strike="noStrike" cap="none" normalizeH="0" baseline="0" dirty="0">
                <a:ln>
                  <a:noFill/>
                </a:ln>
                <a:solidFill>
                  <a:srgbClr val="C792EA"/>
                </a:solidFill>
                <a:effectLst/>
                <a:latin typeface="JetBrains Mono"/>
              </a:rPr>
              <a:t>return </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82AAFF"/>
                </a:solidFill>
                <a:effectLst/>
                <a:latin typeface="JetBrains Mono"/>
              </a:rPr>
              <a:t>Fruit</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C3E88D"/>
                </a:solidFill>
                <a:effectLst/>
                <a:latin typeface="JetBrains Mono"/>
              </a:rPr>
              <a:t>"banana"</a:t>
            </a:r>
            <a:r>
              <a:rPr kumimoji="0" lang="ru-RU" altLang="ru-RU" sz="1100" b="0" i="0" u="none" strike="noStrike" cap="none" normalizeH="0" baseline="0" dirty="0">
                <a:ln>
                  <a:noFill/>
                </a:ln>
                <a:solidFill>
                  <a:srgbClr val="89DDFF"/>
                </a:solidFill>
                <a:effectLst/>
                <a:latin typeface="JetBrains Mono"/>
              </a:rPr>
              <a:t>), </a:t>
            </a:r>
            <a:r>
              <a:rPr kumimoji="0" lang="ru-RU" altLang="ru-RU" sz="1100" b="0" i="0" u="none" strike="noStrike" cap="none" normalizeH="0" baseline="0" dirty="0">
                <a:ln>
                  <a:noFill/>
                </a:ln>
                <a:solidFill>
                  <a:srgbClr val="F78C6C"/>
                </a:solidFill>
                <a:effectLst/>
                <a:latin typeface="JetBrains Mono"/>
              </a:rPr>
              <a:t>my_fruit</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br>
              <a:rPr kumimoji="0" lang="ru-RU" altLang="ru-RU" sz="1100" b="0" i="0" u="none" strike="noStrike" cap="none" normalizeH="0" baseline="0" dirty="0">
                <a:ln>
                  <a:noFill/>
                </a:ln>
                <a:solidFill>
                  <a:srgbClr val="89DDFF"/>
                </a:solidFill>
                <a:effectLst/>
                <a:latin typeface="JetBrains Mono"/>
              </a:rPr>
            </a:br>
            <a:br>
              <a:rPr kumimoji="0" lang="ru-RU" altLang="ru-RU" sz="1100" b="0" i="0" u="none" strike="noStrike" cap="none" normalizeH="0" baseline="0" dirty="0">
                <a:ln>
                  <a:noFill/>
                </a:ln>
                <a:solidFill>
                  <a:srgbClr val="89DDFF"/>
                </a:solidFill>
                <a:effectLst/>
                <a:latin typeface="JetBrains Mono"/>
              </a:rPr>
            </a:br>
            <a:r>
              <a:rPr kumimoji="0" lang="ru-RU" altLang="ru-RU" sz="1100" b="0" i="1" u="none" strike="noStrike" cap="none" normalizeH="0" baseline="0" dirty="0">
                <a:ln>
                  <a:noFill/>
                </a:ln>
                <a:solidFill>
                  <a:srgbClr val="C792EA"/>
                </a:solidFill>
                <a:effectLst/>
                <a:latin typeface="JetBrains Mono"/>
              </a:rPr>
              <a:t>def </a:t>
            </a:r>
            <a:r>
              <a:rPr kumimoji="0" lang="ru-RU" altLang="ru-RU" sz="1100" b="0" i="0" u="none" strike="noStrike" cap="none" normalizeH="0" baseline="0" dirty="0">
                <a:ln>
                  <a:noFill/>
                </a:ln>
                <a:solidFill>
                  <a:srgbClr val="82AAFF"/>
                </a:solidFill>
                <a:effectLst/>
                <a:latin typeface="JetBrains Mono"/>
              </a:rPr>
              <a:t>test_my_fruit_in_basket</a:t>
            </a:r>
            <a:r>
              <a:rPr kumimoji="0" lang="ru-RU" altLang="ru-RU" sz="1100" b="0" i="0" u="none" strike="noStrike" cap="none" normalizeH="0" baseline="0" dirty="0">
                <a:ln>
                  <a:noFill/>
                </a:ln>
                <a:solidFill>
                  <a:srgbClr val="89DDFF"/>
                </a:solidFill>
                <a:effectLst/>
                <a:latin typeface="JetBrains Mono"/>
              </a:rPr>
              <a:t>(</a:t>
            </a:r>
            <a:r>
              <a:rPr kumimoji="0" lang="ru-RU" altLang="ru-RU" sz="1100" b="0" i="0" u="none" strike="noStrike" cap="none" normalizeH="0" baseline="0" dirty="0">
                <a:ln>
                  <a:noFill/>
                </a:ln>
                <a:solidFill>
                  <a:srgbClr val="F78C6C"/>
                </a:solidFill>
                <a:effectLst/>
                <a:latin typeface="JetBrains Mono"/>
              </a:rPr>
              <a:t>my_fruit</a:t>
            </a:r>
            <a:r>
              <a:rPr kumimoji="0" lang="ru-RU" altLang="ru-RU" sz="1100" b="0" i="0" u="none" strike="noStrike" cap="none" normalizeH="0" baseline="0" dirty="0">
                <a:ln>
                  <a:noFill/>
                </a:ln>
                <a:solidFill>
                  <a:srgbClr val="89DDFF"/>
                </a:solidFill>
                <a:effectLst/>
                <a:latin typeface="JetBrains Mono"/>
              </a:rPr>
              <a:t>, </a:t>
            </a:r>
            <a:r>
              <a:rPr kumimoji="0" lang="ru-RU" altLang="ru-RU" sz="1100" b="0" i="0" u="none" strike="noStrike" cap="none" normalizeH="0" baseline="0" dirty="0">
                <a:ln>
                  <a:noFill/>
                </a:ln>
                <a:solidFill>
                  <a:srgbClr val="F78C6C"/>
                </a:solidFill>
                <a:effectLst/>
                <a:latin typeface="JetBrains Mono"/>
              </a:rPr>
              <a:t>fruit_basket</a:t>
            </a:r>
            <a:r>
              <a:rPr kumimoji="0" lang="ru-RU" altLang="ru-RU" sz="1100" b="0" i="0" u="none" strike="noStrike" cap="none" normalizeH="0" baseline="0" dirty="0">
                <a:ln>
                  <a:noFill/>
                </a:ln>
                <a:solidFill>
                  <a:srgbClr val="89DDFF"/>
                </a:solidFill>
                <a:effectLst/>
                <a:latin typeface="JetBrains Mono"/>
              </a:rPr>
              <a:t>):</a:t>
            </a:r>
            <a:br>
              <a:rPr kumimoji="0" lang="ru-RU" altLang="ru-RU" sz="1100" b="0" i="0" u="none" strike="noStrike" cap="none" normalizeH="0" baseline="0" dirty="0">
                <a:ln>
                  <a:noFill/>
                </a:ln>
                <a:solidFill>
                  <a:srgbClr val="89DDFF"/>
                </a:solidFill>
                <a:effectLst/>
                <a:latin typeface="JetBrains Mono"/>
              </a:rPr>
            </a:br>
            <a:r>
              <a:rPr kumimoji="0" lang="ru-RU" altLang="ru-RU" sz="1100" b="0" i="0" u="none" strike="noStrike" cap="none" normalizeH="0" baseline="0" dirty="0">
                <a:ln>
                  <a:noFill/>
                </a:ln>
                <a:solidFill>
                  <a:srgbClr val="89DDFF"/>
                </a:solidFill>
                <a:effectLst/>
                <a:latin typeface="JetBrains Mono"/>
              </a:rPr>
              <a:t>    </a:t>
            </a:r>
            <a:r>
              <a:rPr kumimoji="0" lang="ru-RU" altLang="ru-RU" sz="1100" b="0" i="1" u="none" strike="noStrike" cap="none" normalizeH="0" baseline="0" dirty="0">
                <a:ln>
                  <a:noFill/>
                </a:ln>
                <a:solidFill>
                  <a:srgbClr val="C792EA"/>
                </a:solidFill>
                <a:effectLst/>
                <a:latin typeface="JetBrains Mono"/>
              </a:rPr>
              <a:t>assert </a:t>
            </a:r>
            <a:r>
              <a:rPr kumimoji="0" lang="ru-RU" altLang="ru-RU" sz="1100" b="0" i="0" u="none" strike="noStrike" cap="none" normalizeH="0" baseline="0" dirty="0">
                <a:ln>
                  <a:noFill/>
                </a:ln>
                <a:solidFill>
                  <a:srgbClr val="F78C6C"/>
                </a:solidFill>
                <a:effectLst/>
                <a:latin typeface="JetBrains Mono"/>
              </a:rPr>
              <a:t>my_fruit </a:t>
            </a:r>
            <a:r>
              <a:rPr kumimoji="0" lang="ru-RU" altLang="ru-RU" sz="1100" b="0" i="1" u="none" strike="noStrike" cap="none" normalizeH="0" baseline="0" dirty="0">
                <a:ln>
                  <a:noFill/>
                </a:ln>
                <a:solidFill>
                  <a:srgbClr val="C792EA"/>
                </a:solidFill>
                <a:effectLst/>
                <a:latin typeface="JetBrains Mono"/>
              </a:rPr>
              <a:t>in </a:t>
            </a:r>
            <a:r>
              <a:rPr kumimoji="0" lang="ru-RU" altLang="ru-RU" sz="1100" b="0" i="0" u="none" strike="noStrike" cap="none" normalizeH="0" baseline="0" dirty="0">
                <a:ln>
                  <a:noFill/>
                </a:ln>
                <a:solidFill>
                  <a:srgbClr val="F78C6C"/>
                </a:solidFill>
                <a:effectLst/>
                <a:latin typeface="JetBrains Mono"/>
              </a:rPr>
              <a:t>fruit_basket</a:t>
            </a:r>
            <a:endParaRPr kumimoji="0" lang="ru-RU" altLang="ru-RU" sz="2400" b="0" i="0" u="none" strike="noStrike" cap="none" normalizeH="0" baseline="0" dirty="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3960283" y="3834274"/>
            <a:ext cx="7962900" cy="2400300"/>
          </a:xfrm>
          <a:prstGeom prst="rect">
            <a:avLst/>
          </a:prstGeom>
        </p:spPr>
      </p:pic>
    </p:spTree>
    <p:extLst>
      <p:ext uri="{BB962C8B-B14F-4D97-AF65-F5344CB8AC3E}">
        <p14:creationId xmlns:p14="http://schemas.microsoft.com/office/powerpoint/2010/main" val="159353601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67" y="140759"/>
            <a:ext cx="11887200" cy="6607174"/>
          </a:xfrm>
        </p:spPr>
        <p:txBody>
          <a:bodyPr>
            <a:normAutofit/>
          </a:bodyPr>
          <a:lstStyle/>
          <a:p>
            <a:pPr marL="0" indent="0" algn="ctr">
              <a:buNone/>
            </a:pPr>
            <a:r>
              <a:rPr lang="uk-UA" sz="1600" b="1" dirty="0"/>
              <a:t>Фільтрація тестів</a:t>
            </a:r>
          </a:p>
          <a:p>
            <a:pPr marL="0" indent="0">
              <a:buNone/>
            </a:pPr>
            <a:r>
              <a:rPr lang="uk-UA" sz="1600" dirty="0"/>
              <a:t>У міру зростання набору тестів з’являється потреба запустити лише кілька тестів для функції та зберегти повний пакет для подальшого використання. </a:t>
            </a:r>
            <a:r>
              <a:rPr lang="en-US" sz="1600" dirty="0" err="1"/>
              <a:t>pytest</a:t>
            </a:r>
            <a:r>
              <a:rPr lang="en-US" sz="1600" dirty="0"/>
              <a:t> </a:t>
            </a:r>
            <a:r>
              <a:rPr lang="uk-UA" sz="1600" dirty="0"/>
              <a:t>пропонує кілька способів зробити це: </a:t>
            </a:r>
          </a:p>
          <a:p>
            <a:r>
              <a:rPr lang="uk-UA" sz="1600" dirty="0"/>
              <a:t>Фільтрування на основі імен: можливість обмежити </a:t>
            </a:r>
            <a:r>
              <a:rPr lang="en-US" sz="1600" dirty="0" err="1"/>
              <a:t>pytest</a:t>
            </a:r>
            <a:r>
              <a:rPr lang="en-US" sz="1600" dirty="0"/>
              <a:t> </a:t>
            </a:r>
            <a:r>
              <a:rPr lang="uk-UA" sz="1600" dirty="0"/>
              <a:t>запуском лише тих тестів, чиї повні імена відповідають певному виразу за допомогою параметра </a:t>
            </a:r>
            <a:r>
              <a:rPr lang="uk-UA" sz="1600" b="1" i="1" dirty="0"/>
              <a:t>-</a:t>
            </a:r>
            <a:r>
              <a:rPr lang="en-US" sz="1600" b="1" i="1" dirty="0"/>
              <a:t>k</a:t>
            </a:r>
            <a:r>
              <a:rPr lang="en-US" sz="1600" dirty="0"/>
              <a:t>. </a:t>
            </a:r>
            <a:endParaRPr lang="uk-UA" sz="1600" dirty="0"/>
          </a:p>
          <a:p>
            <a:r>
              <a:rPr lang="uk-UA" sz="1600" dirty="0"/>
              <a:t>Область застосування каталогів: за замовчуванням </a:t>
            </a:r>
            <a:r>
              <a:rPr lang="en-US" sz="1600" dirty="0" err="1"/>
              <a:t>pytest</a:t>
            </a:r>
            <a:r>
              <a:rPr lang="en-US" sz="1600" dirty="0"/>
              <a:t> </a:t>
            </a:r>
            <a:r>
              <a:rPr lang="uk-UA" sz="1600" dirty="0"/>
              <a:t>запускає лише ті тести, які знаходяться в поточному каталозі або під ним. </a:t>
            </a:r>
          </a:p>
          <a:p>
            <a:r>
              <a:rPr lang="uk-UA" sz="1600" dirty="0"/>
              <a:t>Категоризація тестів: </a:t>
            </a:r>
            <a:r>
              <a:rPr lang="en-US" sz="1600" dirty="0" err="1"/>
              <a:t>pytest</a:t>
            </a:r>
            <a:r>
              <a:rPr lang="en-US" sz="1600" dirty="0"/>
              <a:t> </a:t>
            </a:r>
            <a:r>
              <a:rPr lang="uk-UA" sz="1600" dirty="0"/>
              <a:t>може включати або виключати тести з певних категорій, які визначені. Це можна зробити за допомогою параметра</a:t>
            </a:r>
            <a:r>
              <a:rPr lang="uk-UA" sz="1600" b="1" i="1" dirty="0"/>
              <a:t> -</a:t>
            </a:r>
            <a:r>
              <a:rPr lang="en-US" sz="1600" b="1" i="1" dirty="0"/>
              <a:t>m</a:t>
            </a:r>
            <a:r>
              <a:rPr lang="en-US" sz="1600" dirty="0"/>
              <a:t>. </a:t>
            </a:r>
            <a:endParaRPr lang="uk-UA" sz="1600" dirty="0"/>
          </a:p>
          <a:p>
            <a:pPr marL="0" indent="0">
              <a:buNone/>
            </a:pPr>
            <a:r>
              <a:rPr lang="uk-UA" sz="1600" dirty="0"/>
              <a:t>Категоризація тестів - це потужний інструмент. </a:t>
            </a:r>
            <a:r>
              <a:rPr lang="en-US" sz="1600" dirty="0" err="1"/>
              <a:t>pytest</a:t>
            </a:r>
            <a:r>
              <a:rPr lang="en-US" sz="1600" dirty="0"/>
              <a:t> </a:t>
            </a:r>
            <a:r>
              <a:rPr lang="uk-UA" sz="1600" dirty="0"/>
              <a:t>дозволяє створювати позначки або спеціальні мітки для будь -якого тесту. Тест може мати кілька міток, і можна використовувати їх для детального контролю над тим, які тести виконувати. </a:t>
            </a:r>
          </a:p>
          <a:p>
            <a:pPr marL="0" indent="0">
              <a:buNone/>
            </a:pPr>
            <a:endParaRPr lang="uk-UA" sz="1600" dirty="0"/>
          </a:p>
          <a:p>
            <a:pPr marL="0" indent="0" algn="ctr">
              <a:buNone/>
            </a:pPr>
            <a:r>
              <a:rPr lang="uk-UA" sz="1600" b="1" dirty="0"/>
              <a:t>Параметризація тесту </a:t>
            </a:r>
          </a:p>
          <a:p>
            <a:pPr marL="0" indent="0">
              <a:buNone/>
            </a:pPr>
            <a:r>
              <a:rPr lang="uk-UA" sz="1600" dirty="0"/>
              <a:t>Під час тестування функцій, які обробляють дані або виконують загальні перетворення, доводиться писати велику кількість схожих тестів. Вони можуть відрізнятися лише введенням або виведенням коду, що тестується. Це вимагає дублювання тестового коду, і це іноді може ускладнювати процес тестування поведінки, яку потрібно перевірити. </a:t>
            </a:r>
          </a:p>
          <a:p>
            <a:pPr marL="0" indent="0">
              <a:buNone/>
            </a:pPr>
            <a:r>
              <a:rPr lang="en-US" sz="1600" dirty="0" err="1"/>
              <a:t>unittest</a:t>
            </a:r>
            <a:r>
              <a:rPr lang="en-US" sz="1600" dirty="0"/>
              <a:t> </a:t>
            </a:r>
            <a:r>
              <a:rPr lang="uk-UA" sz="1600" dirty="0"/>
              <a:t>пропонує спосіб зібрати кілька тестів в один, але вони не відображаються як окремі тести у звітах про результати. Якщо один тест не пройшов, а решта пройшли, то вся група все одно поверне один невдалий результат. </a:t>
            </a:r>
          </a:p>
          <a:p>
            <a:pPr marL="0" indent="0">
              <a:buNone/>
            </a:pPr>
            <a:r>
              <a:rPr lang="en-US" sz="1600" dirty="0" err="1"/>
              <a:t>pytest</a:t>
            </a:r>
            <a:r>
              <a:rPr lang="en-US" sz="1600" dirty="0"/>
              <a:t> </a:t>
            </a:r>
            <a:r>
              <a:rPr lang="uk-UA" sz="1600" dirty="0"/>
              <a:t>пропонує власне рішення, в якому кожен тест може проходити або «падати» незалежно. </a:t>
            </a:r>
          </a:p>
        </p:txBody>
      </p:sp>
    </p:spTree>
    <p:extLst>
      <p:ext uri="{BB962C8B-B14F-4D97-AF65-F5344CB8AC3E}">
        <p14:creationId xmlns:p14="http://schemas.microsoft.com/office/powerpoint/2010/main" val="25376498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67" y="140759"/>
            <a:ext cx="11887200" cy="6607174"/>
          </a:xfrm>
        </p:spPr>
        <p:txBody>
          <a:bodyPr>
            <a:normAutofit/>
          </a:bodyPr>
          <a:lstStyle/>
          <a:p>
            <a:pPr marL="0" indent="0">
              <a:buNone/>
            </a:pPr>
            <a:r>
              <a:rPr lang="uk-UA" sz="1600" b="1" i="1" dirty="0"/>
              <a:t>Коли створювати фікстури? </a:t>
            </a:r>
          </a:p>
          <a:p>
            <a:pPr marL="0" indent="0">
              <a:buNone/>
            </a:pPr>
            <a:r>
              <a:rPr lang="uk-UA" sz="1600" dirty="0"/>
              <a:t>Нехай необхідно написати функцію </a:t>
            </a:r>
            <a:r>
              <a:rPr lang="en-US" sz="1600" b="1" i="1" dirty="0" err="1"/>
              <a:t>format_data_for_display</a:t>
            </a:r>
            <a:r>
              <a:rPr lang="en-US" sz="1600" b="1" i="1" dirty="0"/>
              <a:t>()</a:t>
            </a:r>
            <a:r>
              <a:rPr lang="en-US" sz="1600" dirty="0"/>
              <a:t> </a:t>
            </a:r>
            <a:r>
              <a:rPr lang="uk-UA" sz="1600" dirty="0"/>
              <a:t>для обробки даних, які повертає кінцева точка </a:t>
            </a:r>
            <a:r>
              <a:rPr lang="en-US" sz="1600" dirty="0"/>
              <a:t>API. </a:t>
            </a:r>
            <a:r>
              <a:rPr lang="uk-UA" sz="1600" dirty="0"/>
              <a:t>Дані представляють список людей, кожен з яких має ім’я, прізвище та посаду. Функція має вивести список рядків, які включають повне ім’я кожної людини (їх ім’я, а потім прізвище), двокрапку та назву. </a:t>
            </a:r>
          </a:p>
          <a:p>
            <a:pPr marL="0" indent="0">
              <a:buNone/>
            </a:pPr>
            <a:endParaRPr lang="uk-UA" sz="1600" dirty="0"/>
          </a:p>
          <a:p>
            <a:pPr marL="0" indent="0">
              <a:buNone/>
            </a:pPr>
            <a:r>
              <a:rPr lang="uk-UA" sz="1400" i="1" dirty="0"/>
              <a:t>Щоб відтестувати функцію можна написати наступний код: </a:t>
            </a:r>
          </a:p>
        </p:txBody>
      </p:sp>
      <p:sp>
        <p:nvSpPr>
          <p:cNvPr id="2" name="Rectangle 1"/>
          <p:cNvSpPr>
            <a:spLocks noChangeArrowheads="1"/>
          </p:cNvSpPr>
          <p:nvPr/>
        </p:nvSpPr>
        <p:spPr bwMode="auto">
          <a:xfrm>
            <a:off x="194734" y="1951841"/>
            <a:ext cx="3467168" cy="397031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format_data_for_display</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546E7A"/>
                </a:solidFill>
                <a:effectLst/>
                <a:latin typeface="JetBrains Mono"/>
              </a:rPr>
              <a:t>people</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  </a:t>
            </a:r>
            <a:br>
              <a:rPr kumimoji="0" lang="ru-RU" altLang="ru-RU" sz="1200" b="0" i="1" u="none" strike="noStrike" cap="none" normalizeH="0" baseline="0" dirty="0">
                <a:ln>
                  <a:noFill/>
                </a:ln>
                <a:solidFill>
                  <a:srgbClr val="546E7A"/>
                </a:solidFill>
                <a:effectLst/>
                <a:latin typeface="JetBrains Mono"/>
              </a:rPr>
            </a:br>
            <a:br>
              <a:rPr kumimoji="0" lang="ru-RU" altLang="ru-RU" sz="1200" b="0" i="1" u="none" strike="noStrike" cap="none" normalizeH="0" baseline="0" dirty="0">
                <a:ln>
                  <a:noFill/>
                </a:ln>
                <a:solidFill>
                  <a:srgbClr val="546E7A"/>
                </a:solidFill>
                <a:effectLst/>
                <a:latin typeface="JetBrains Mono"/>
              </a:rPr>
            </a:b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test_format_data_for_display</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CEE3"/>
                </a:solidFill>
                <a:effectLst/>
                <a:latin typeface="JetBrains Mono"/>
              </a:rPr>
              <a:t>people </a:t>
            </a:r>
            <a:r>
              <a:rPr kumimoji="0" lang="ru-RU" altLang="ru-RU" sz="1200" b="0" i="0" u="none" strike="noStrike" cap="none" normalizeH="0" baseline="0" dirty="0">
                <a:ln>
                  <a:noFill/>
                </a:ln>
                <a:solidFill>
                  <a:srgbClr val="89DDFF"/>
                </a:solidFill>
                <a:effectLst/>
                <a:latin typeface="JetBrains Mono"/>
              </a:rPr>
              <a:t>= [</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"given_name"</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"Guido"</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"family_name"</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"van Rossum"</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"title"</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"Author of the Python"</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"given_name"</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"Pablo"</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"family_name"</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"Galindo"</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"title"</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"Python core developer"</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assert </a:t>
            </a:r>
            <a:r>
              <a:rPr kumimoji="0" lang="ru-RU" altLang="ru-RU" sz="1200" b="0" i="0" u="none" strike="noStrike" cap="none" normalizeH="0" baseline="0" dirty="0">
                <a:ln>
                  <a:noFill/>
                </a:ln>
                <a:solidFill>
                  <a:srgbClr val="82AAFF"/>
                </a:solidFill>
                <a:effectLst/>
                <a:latin typeface="JetBrains Mono"/>
              </a:rPr>
              <a:t>format_data_for_display</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people</a:t>
            </a:r>
            <a:r>
              <a:rPr kumimoji="0" lang="ru-RU" altLang="ru-RU" sz="1200" b="0" i="0" u="none" strike="noStrike" cap="none" normalizeH="0" baseline="0" dirty="0">
                <a:ln>
                  <a:noFill/>
                </a:ln>
                <a:solidFill>
                  <a:srgbClr val="89DDFF"/>
                </a:solidFill>
                <a:effectLst/>
                <a:latin typeface="JetBrains Mono"/>
              </a:rPr>
              <a:t>) == [</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"Guido van Rossum: Author of the Python"</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"Pablo Galindo: Python core developer"</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
        <p:nvSpPr>
          <p:cNvPr id="4" name="Rectangle 3"/>
          <p:cNvSpPr/>
          <p:nvPr/>
        </p:nvSpPr>
        <p:spPr>
          <a:xfrm>
            <a:off x="5715000" y="1213177"/>
            <a:ext cx="6096000" cy="738664"/>
          </a:xfrm>
          <a:prstGeom prst="rect">
            <a:avLst/>
          </a:prstGeom>
        </p:spPr>
        <p:txBody>
          <a:bodyPr>
            <a:spAutoFit/>
          </a:bodyPr>
          <a:lstStyle/>
          <a:p>
            <a:r>
              <a:rPr lang="ru-RU" sz="1400" i="1" dirty="0"/>
              <a:t>Припустимо, потрібно написати іншу функцію для перетворення даних у значення, розділені комами, для використання в Excel. Тест буде виглядати </a:t>
            </a:r>
            <a:r>
              <a:rPr lang="uk-UA" sz="1400" i="1" dirty="0"/>
              <a:t>наступним чином</a:t>
            </a:r>
            <a:r>
              <a:rPr lang="ru-RU" sz="1400" i="1" dirty="0"/>
              <a:t>: </a:t>
            </a:r>
            <a:endParaRPr lang="uk-UA" sz="1400" i="1" dirty="0"/>
          </a:p>
        </p:txBody>
      </p:sp>
      <p:sp>
        <p:nvSpPr>
          <p:cNvPr id="5" name="Rectangle 2"/>
          <p:cNvSpPr>
            <a:spLocks noChangeArrowheads="1"/>
          </p:cNvSpPr>
          <p:nvPr/>
        </p:nvSpPr>
        <p:spPr bwMode="auto">
          <a:xfrm>
            <a:off x="5842000" y="1951841"/>
            <a:ext cx="4416402" cy="397031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format_data_for_excel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546E7A"/>
                </a:solidFill>
                <a:effectLst/>
                <a:latin typeface="JetBrains Mono"/>
              </a:rPr>
              <a:t>people</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test_format_data_for_excel</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CEE3"/>
                </a:solidFill>
                <a:effectLst/>
                <a:latin typeface="JetBrains Mono"/>
              </a:rPr>
              <a:t>people </a:t>
            </a:r>
            <a:r>
              <a:rPr kumimoji="0" lang="ru-RU" altLang="ru-RU" sz="1200" b="0" i="0" u="none" strike="noStrike" cap="none" normalizeH="0" baseline="0">
                <a:ln>
                  <a:noFill/>
                </a:ln>
                <a:solidFill>
                  <a:srgbClr val="89DDFF"/>
                </a:solidFill>
                <a:effectLst/>
                <a:latin typeface="JetBrains Mono"/>
              </a:rPr>
              <a:t>= [</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"given_name"</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"Guido"</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"family_name"</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"van Rossum"</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"title"</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"Author of the Python"</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"given_name"</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"Pablo"</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"family_name"</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"Galindo"</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"title"</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C3E88D"/>
                </a:solidFill>
                <a:effectLst/>
                <a:latin typeface="JetBrains Mono"/>
              </a:rPr>
              <a:t>"Python core developer"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assert </a:t>
            </a:r>
            <a:r>
              <a:rPr kumimoji="0" lang="ru-RU" altLang="ru-RU" sz="1200" b="0" i="0" u="none" strike="noStrike" cap="none" normalizeH="0" baseline="0">
                <a:ln>
                  <a:noFill/>
                </a:ln>
                <a:solidFill>
                  <a:srgbClr val="82AAFF"/>
                </a:solidFill>
                <a:effectLst/>
                <a:latin typeface="JetBrains Mono"/>
              </a:rPr>
              <a:t>format_data_for_excel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CEE3"/>
                </a:solidFill>
                <a:effectLst/>
                <a:latin typeface="JetBrains Mono"/>
              </a:rPr>
              <a:t>people</a:t>
            </a:r>
            <a:r>
              <a:rPr kumimoji="0" lang="ru-RU" altLang="ru-RU" sz="1200" b="0" i="0" u="none" strike="noStrike" cap="none" normalizeH="0" baseline="0">
                <a:ln>
                  <a:noFill/>
                </a:ln>
                <a:solidFill>
                  <a:srgbClr val="89DDFF"/>
                </a:solidFill>
                <a:effectLst/>
                <a:latin typeface="JetBrains Mono"/>
              </a:rPr>
              <a:t>) == </a:t>
            </a:r>
            <a:r>
              <a:rPr kumimoji="0" lang="ru-RU" altLang="ru-RU" sz="1200" b="0" i="0" u="none" strike="noStrike" cap="none" normalizeH="0" baseline="0">
                <a:ln>
                  <a:noFill/>
                </a:ln>
                <a:solidFill>
                  <a:srgbClr val="C3E88D"/>
                </a:solidFill>
                <a:effectLst/>
                <a:latin typeface="JetBrains Mono"/>
              </a:rPr>
              <a:t>"""given,family,title</a:t>
            </a:r>
            <a:br>
              <a:rPr kumimoji="0" lang="ru-RU" altLang="ru-RU" sz="1200" b="0" i="0" u="none" strike="noStrike" cap="none" normalizeH="0" baseline="0">
                <a:ln>
                  <a:noFill/>
                </a:ln>
                <a:solidFill>
                  <a:srgbClr val="C3E88D"/>
                </a:solidFill>
                <a:effectLst/>
                <a:latin typeface="JetBrains Mono"/>
              </a:rPr>
            </a:br>
            <a:r>
              <a:rPr kumimoji="0" lang="ru-RU" altLang="ru-RU" sz="1200" b="0" i="0" u="none" strike="noStrike" cap="none" normalizeH="0" baseline="0">
                <a:ln>
                  <a:noFill/>
                </a:ln>
                <a:solidFill>
                  <a:srgbClr val="C3E88D"/>
                </a:solidFill>
                <a:effectLst/>
                <a:latin typeface="JetBrains Mono"/>
              </a:rPr>
              <a:t>Guido van Rossum, Author of the Python</a:t>
            </a:r>
            <a:br>
              <a:rPr kumimoji="0" lang="ru-RU" altLang="ru-RU" sz="1200" b="0" i="0" u="none" strike="noStrike" cap="none" normalizeH="0" baseline="0">
                <a:ln>
                  <a:noFill/>
                </a:ln>
                <a:solidFill>
                  <a:srgbClr val="C3E88D"/>
                </a:solidFill>
                <a:effectLst/>
                <a:latin typeface="JetBrains Mono"/>
              </a:rPr>
            </a:br>
            <a:r>
              <a:rPr kumimoji="0" lang="ru-RU" altLang="ru-RU" sz="1200" b="0" i="0" u="none" strike="noStrike" cap="none" normalizeH="0" baseline="0">
                <a:ln>
                  <a:noFill/>
                </a:ln>
                <a:solidFill>
                  <a:srgbClr val="C3E88D"/>
                </a:solidFill>
                <a:effectLst/>
                <a:latin typeface="JetBrains Mono"/>
              </a:rPr>
              <a:t>Pablo Galindo, Python core developer</a:t>
            </a:r>
            <a:br>
              <a:rPr kumimoji="0" lang="ru-RU" altLang="ru-RU" sz="1200" b="0" i="0" u="none" strike="noStrike" cap="none" normalizeH="0" baseline="0">
                <a:ln>
                  <a:noFill/>
                </a:ln>
                <a:solidFill>
                  <a:srgbClr val="C3E88D"/>
                </a:solidFill>
                <a:effectLst/>
                <a:latin typeface="JetBrains Mono"/>
              </a:rPr>
            </a:br>
            <a:r>
              <a:rPr kumimoji="0" lang="ru-RU" altLang="ru-RU" sz="1200" b="0" i="0" u="none" strike="noStrike" cap="none" normalizeH="0" baseline="0">
                <a:ln>
                  <a:noFill/>
                </a:ln>
                <a:solidFill>
                  <a:srgbClr val="C3E88D"/>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659095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67" y="140759"/>
            <a:ext cx="11887200" cy="6607174"/>
          </a:xfrm>
        </p:spPr>
        <p:txBody>
          <a:bodyPr>
            <a:normAutofit/>
          </a:bodyPr>
          <a:lstStyle/>
          <a:p>
            <a:pPr marL="0" indent="0">
              <a:buNone/>
            </a:pPr>
            <a:r>
              <a:rPr lang="en-US" sz="1600" dirty="0" err="1"/>
              <a:t>Pytest</a:t>
            </a:r>
            <a:r>
              <a:rPr lang="en-US" sz="1600" dirty="0"/>
              <a:t> </a:t>
            </a:r>
            <a:r>
              <a:rPr lang="uk-UA" sz="1600" dirty="0"/>
              <a:t>дозволяє </a:t>
            </a:r>
            <a:r>
              <a:rPr lang="ru-RU" sz="1600" dirty="0"/>
              <a:t>перетягнути повторювані дані в одну функцію, з декоратором </a:t>
            </a:r>
            <a:r>
              <a:rPr lang="ru-RU" sz="1600" b="1" i="1" dirty="0"/>
              <a:t>@pytest.fixture</a:t>
            </a:r>
            <a:r>
              <a:rPr lang="ru-RU" sz="1600" dirty="0"/>
              <a:t>, щоб вказати, що функція є фікстурою pytest: </a:t>
            </a:r>
            <a:endParaRPr lang="uk-UA" sz="1600" dirty="0"/>
          </a:p>
        </p:txBody>
      </p:sp>
      <p:sp>
        <p:nvSpPr>
          <p:cNvPr id="2" name="Rectangle 1"/>
          <p:cNvSpPr>
            <a:spLocks noChangeArrowheads="1"/>
          </p:cNvSpPr>
          <p:nvPr/>
        </p:nvSpPr>
        <p:spPr bwMode="auto">
          <a:xfrm>
            <a:off x="237067" y="630143"/>
            <a:ext cx="3256020" cy="3539430"/>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import </a:t>
            </a:r>
            <a:r>
              <a:rPr kumimoji="0" lang="ru-RU" altLang="ru-RU" sz="1400" b="0" i="0" u="none" strike="noStrike" cap="none" normalizeH="0" baseline="0" dirty="0">
                <a:ln>
                  <a:noFill/>
                </a:ln>
                <a:solidFill>
                  <a:srgbClr val="C3CEE3"/>
                </a:solidFill>
                <a:effectLst/>
                <a:latin typeface="JetBrains Mono"/>
              </a:rPr>
              <a:t>pytest</a:t>
            </a:r>
            <a:br>
              <a:rPr kumimoji="0" lang="ru-RU" altLang="ru-RU" sz="1400" b="0" i="0" u="none" strike="noStrike" cap="none" normalizeH="0" baseline="0" dirty="0">
                <a:ln>
                  <a:noFill/>
                </a:ln>
                <a:solidFill>
                  <a:srgbClr val="C3CEE3"/>
                </a:solidFill>
                <a:effectLst/>
                <a:latin typeface="JetBrains Mono"/>
              </a:rPr>
            </a:br>
            <a:br>
              <a:rPr kumimoji="0" lang="ru-RU" altLang="ru-RU" sz="1400" b="0" i="0" u="none" strike="noStrike" cap="none" normalizeH="0" baseline="0" dirty="0">
                <a:ln>
                  <a:noFill/>
                </a:ln>
                <a:solidFill>
                  <a:srgbClr val="C3CEE3"/>
                </a:solidFill>
                <a:effectLst/>
                <a:latin typeface="JetBrains Mono"/>
              </a:rPr>
            </a:br>
            <a:r>
              <a:rPr kumimoji="0" lang="ru-RU" altLang="ru-RU" sz="1400" b="0" i="0" u="none" strike="noStrike" cap="none" normalizeH="0" baseline="0" dirty="0">
                <a:ln>
                  <a:noFill/>
                </a:ln>
                <a:solidFill>
                  <a:srgbClr val="82AAFF"/>
                </a:solidFill>
                <a:effectLst/>
                <a:latin typeface="JetBrains Mono"/>
              </a:rPr>
              <a:t>@pytest.fixture</a:t>
            </a:r>
            <a:br>
              <a:rPr kumimoji="0" lang="ru-RU" altLang="ru-RU" sz="1400" b="0" i="0" u="none" strike="noStrike" cap="none" normalizeH="0" baseline="0" dirty="0">
                <a:ln>
                  <a:noFill/>
                </a:ln>
                <a:solidFill>
                  <a:srgbClr val="82AAFF"/>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example_people_data</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"given_name"</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"Guido"</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"family_name"</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"van Rossum"</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"title"</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"Author of the Python"</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"given_name"</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"Pablo"</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"family_name"</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"Galindo"</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"title"</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C3E88D"/>
                </a:solidFill>
                <a:effectLst/>
                <a:latin typeface="JetBrains Mono"/>
              </a:rPr>
              <a:t>"Python core developer"</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4" name="Rectangle 3"/>
          <p:cNvSpPr/>
          <p:nvPr/>
        </p:nvSpPr>
        <p:spPr>
          <a:xfrm>
            <a:off x="135467" y="4249895"/>
            <a:ext cx="11997266" cy="338554"/>
          </a:xfrm>
          <a:prstGeom prst="rect">
            <a:avLst/>
          </a:prstGeom>
        </p:spPr>
        <p:txBody>
          <a:bodyPr wrap="square">
            <a:spAutoFit/>
          </a:bodyPr>
          <a:lstStyle/>
          <a:p>
            <a:r>
              <a:rPr lang="en-US" sz="1600" dirty="0" err="1"/>
              <a:t>Pytest</a:t>
            </a:r>
            <a:r>
              <a:rPr lang="en-US" sz="1600" dirty="0"/>
              <a:t> </a:t>
            </a:r>
            <a:r>
              <a:rPr lang="uk-UA" sz="1600" dirty="0"/>
              <a:t>дозволяє </a:t>
            </a:r>
            <a:r>
              <a:rPr lang="ru-RU" sz="1600" dirty="0"/>
              <a:t>використовувати фікстуру, додавши її як аргумент до своїх тестів. ЇЇ значення буде повертати значення функції fixture: </a:t>
            </a:r>
            <a:endParaRPr lang="uk-UA" sz="1600" dirty="0"/>
          </a:p>
        </p:txBody>
      </p:sp>
      <p:sp>
        <p:nvSpPr>
          <p:cNvPr id="5" name="Rectangle 2"/>
          <p:cNvSpPr>
            <a:spLocks noChangeArrowheads="1"/>
          </p:cNvSpPr>
          <p:nvPr/>
        </p:nvSpPr>
        <p:spPr bwMode="auto">
          <a:xfrm>
            <a:off x="135467" y="4606362"/>
            <a:ext cx="5463162" cy="212365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test_format_data_for_display</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example_people_data</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assert </a:t>
            </a:r>
            <a:r>
              <a:rPr kumimoji="0" lang="ru-RU" altLang="ru-RU" sz="1200" b="0" i="0" u="none" strike="noStrike" cap="none" normalizeH="0" baseline="0" dirty="0">
                <a:ln>
                  <a:noFill/>
                </a:ln>
                <a:solidFill>
                  <a:srgbClr val="82AAFF"/>
                </a:solidFill>
                <a:effectLst/>
                <a:latin typeface="JetBrains Mono"/>
              </a:rPr>
              <a:t>format_data_for_display</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example_people_data</a:t>
            </a:r>
            <a:r>
              <a:rPr kumimoji="0" lang="ru-RU" altLang="ru-RU" sz="1200" b="0" i="0" u="none" strike="noStrike" cap="none" normalizeH="0" baseline="0" dirty="0">
                <a:ln>
                  <a:noFill/>
                </a:ln>
                <a:solidFill>
                  <a:srgbClr val="89DDFF"/>
                </a:solidFill>
                <a:effectLst/>
                <a:latin typeface="JetBrains Mono"/>
              </a:rPr>
              <a:t>) == [</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"Guido van Rossum: Author of the Python"</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"Pablo Galindo: Python core developer"</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test_format_data_for_excel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example_people_data</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assert </a:t>
            </a:r>
            <a:r>
              <a:rPr kumimoji="0" lang="ru-RU" altLang="ru-RU" sz="1200" b="0" i="0" u="none" strike="noStrike" cap="none" normalizeH="0" baseline="0" dirty="0">
                <a:ln>
                  <a:noFill/>
                </a:ln>
                <a:solidFill>
                  <a:srgbClr val="82AAFF"/>
                </a:solidFill>
                <a:effectLst/>
                <a:latin typeface="JetBrains Mono"/>
              </a:rPr>
              <a:t>format_data_for_excel</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example_people_data</a:t>
            </a:r>
            <a:r>
              <a:rPr kumimoji="0" lang="ru-RU" altLang="ru-RU" sz="1200" b="0" i="0" u="none" strike="noStrike" cap="none" normalizeH="0" baseline="0" dirty="0">
                <a:ln>
                  <a:noFill/>
                </a:ln>
                <a:solidFill>
                  <a:srgbClr val="89DDFF"/>
                </a:solidFill>
                <a:effectLst/>
                <a:latin typeface="JetBrains Mono"/>
              </a:rPr>
              <a:t>) == </a:t>
            </a:r>
            <a:r>
              <a:rPr kumimoji="0" lang="ru-RU" altLang="ru-RU" sz="1200" b="0" i="0" u="none" strike="noStrike" cap="none" normalizeH="0" baseline="0" dirty="0">
                <a:ln>
                  <a:noFill/>
                </a:ln>
                <a:solidFill>
                  <a:srgbClr val="C3E88D"/>
                </a:solidFill>
                <a:effectLst/>
                <a:latin typeface="JetBrains Mono"/>
              </a:rPr>
              <a:t>"""given,family,title</a:t>
            </a:r>
            <a:br>
              <a:rPr kumimoji="0" lang="ru-RU" altLang="ru-RU" sz="1200" b="0" i="0" u="none" strike="noStrike" cap="none" normalizeH="0" baseline="0" dirty="0">
                <a:ln>
                  <a:noFill/>
                </a:ln>
                <a:solidFill>
                  <a:srgbClr val="C3E88D"/>
                </a:solidFill>
                <a:effectLst/>
                <a:latin typeface="JetBrains Mono"/>
              </a:rPr>
            </a:br>
            <a:r>
              <a:rPr kumimoji="0" lang="ru-RU" altLang="ru-RU" sz="1200" b="0" i="0" u="none" strike="noStrike" cap="none" normalizeH="0" baseline="0" dirty="0">
                <a:ln>
                  <a:noFill/>
                </a:ln>
                <a:solidFill>
                  <a:srgbClr val="C3E88D"/>
                </a:solidFill>
                <a:effectLst/>
                <a:latin typeface="JetBrains Mono"/>
              </a:rPr>
              <a:t>Guido van Rossum, Author of the Python</a:t>
            </a:r>
            <a:br>
              <a:rPr kumimoji="0" lang="ru-RU" altLang="ru-RU" sz="1200" b="0" i="0" u="none" strike="noStrike" cap="none" normalizeH="0" baseline="0" dirty="0">
                <a:ln>
                  <a:noFill/>
                </a:ln>
                <a:solidFill>
                  <a:srgbClr val="C3E88D"/>
                </a:solidFill>
                <a:effectLst/>
                <a:latin typeface="JetBrains Mono"/>
              </a:rPr>
            </a:br>
            <a:r>
              <a:rPr kumimoji="0" lang="ru-RU" altLang="ru-RU" sz="1200" b="0" i="0" u="none" strike="noStrike" cap="none" normalizeH="0" baseline="0" dirty="0">
                <a:ln>
                  <a:noFill/>
                </a:ln>
                <a:solidFill>
                  <a:srgbClr val="C3E88D"/>
                </a:solidFill>
                <a:effectLst/>
                <a:latin typeface="JetBrains Mono"/>
              </a:rPr>
              <a:t>Pablo Galindo, Python core developer</a:t>
            </a:r>
            <a:br>
              <a:rPr kumimoji="0" lang="ru-RU" altLang="ru-RU" sz="1200" b="0" i="0" u="none" strike="noStrike" cap="none" normalizeH="0" baseline="0" dirty="0">
                <a:ln>
                  <a:noFill/>
                </a:ln>
                <a:solidFill>
                  <a:srgbClr val="C3E88D"/>
                </a:solidFill>
                <a:effectLst/>
                <a:latin typeface="JetBrains Mono"/>
              </a:rPr>
            </a:br>
            <a:r>
              <a:rPr kumimoji="0" lang="ru-RU" altLang="ru-RU" sz="1200" b="0" i="0" u="none" strike="noStrike" cap="none" normalizeH="0" baseline="0" dirty="0">
                <a:ln>
                  <a:noFill/>
                </a:ln>
                <a:solidFill>
                  <a:srgbClr val="C3E88D"/>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454851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67" y="140759"/>
            <a:ext cx="11887200" cy="6607174"/>
          </a:xfrm>
        </p:spPr>
        <p:txBody>
          <a:bodyPr>
            <a:normAutofit/>
          </a:bodyPr>
          <a:lstStyle/>
          <a:p>
            <a:pPr marL="0" indent="0" algn="ctr">
              <a:buNone/>
            </a:pPr>
            <a:r>
              <a:rPr lang="uk-UA" sz="1600" b="1" dirty="0"/>
              <a:t>Коли слід уникати використання фікстур? </a:t>
            </a:r>
          </a:p>
          <a:p>
            <a:pPr marL="0" indent="0">
              <a:buNone/>
            </a:pPr>
            <a:r>
              <a:rPr lang="uk-UA" sz="1600" dirty="0"/>
              <a:t>Фікстури чудово підходять для вилучення даних або об’єктів, які використовуютьсяв кількох тестах. Але вони не завжди підходять для тестів, які вимагають незначних змін у даних. Засипати свій тестовий набір фікстурами не краще, ніж засипати його простими даними або об’єктами. Це може бути навіть гірше через додатковий шар логіки, що ускладнює читання коду. </a:t>
            </a:r>
          </a:p>
          <a:p>
            <a:pPr marL="0" indent="0" algn="ctr">
              <a:buNone/>
            </a:pPr>
            <a:r>
              <a:rPr lang="uk-UA" sz="1600" b="1" dirty="0"/>
              <a:t>Масштабування фікстур</a:t>
            </a:r>
          </a:p>
          <a:p>
            <a:pPr marL="0" indent="0">
              <a:buNone/>
            </a:pPr>
            <a:r>
              <a:rPr lang="uk-UA" sz="1600" dirty="0"/>
              <a:t>Фікстури - модульні, тому вони можуть залежати від інших фікстур. </a:t>
            </a:r>
          </a:p>
          <a:p>
            <a:pPr marL="0" indent="0">
              <a:buNone/>
            </a:pPr>
            <a:r>
              <a:rPr lang="uk-UA" sz="1600" i="1" dirty="0"/>
              <a:t>Наприклад, фікстури у двох окремих тестових модулях мають спільну залежність. Що можна зробити в цьому випадку? Можна перемістити фікстури з тестових модулів у більш загальні модулі, пов’язані з фікстурами. Таким чином, можна імпортувати їх назад у будь-які тестові модулі, яким вони потрібні. Це хороший підхід, коли доводиться неодноразово використовувати фікстури протягом усього проекту. </a:t>
            </a:r>
          </a:p>
          <a:p>
            <a:pPr marL="0" indent="0">
              <a:buNone/>
            </a:pPr>
            <a:r>
              <a:rPr lang="en-US" sz="1600" dirty="0" err="1"/>
              <a:t>pytest</a:t>
            </a:r>
            <a:r>
              <a:rPr lang="en-US" sz="1600" dirty="0"/>
              <a:t> </a:t>
            </a:r>
            <a:r>
              <a:rPr lang="uk-UA" sz="1600" dirty="0"/>
              <a:t>шукає модулі </a:t>
            </a:r>
            <a:r>
              <a:rPr lang="en-US" sz="1600" b="1" i="1" dirty="0"/>
              <a:t>conftest.py</a:t>
            </a:r>
            <a:r>
              <a:rPr lang="en-US" sz="1600" dirty="0"/>
              <a:t> </a:t>
            </a:r>
            <a:r>
              <a:rPr lang="uk-UA" sz="1600" dirty="0"/>
              <a:t>у всій структурі каталогів. Кожен </a:t>
            </a:r>
            <a:r>
              <a:rPr lang="en-US" sz="1600" b="1" i="1" dirty="0"/>
              <a:t>conftest.py</a:t>
            </a:r>
            <a:r>
              <a:rPr lang="en-US" sz="1600" dirty="0"/>
              <a:t> </a:t>
            </a:r>
            <a:r>
              <a:rPr lang="uk-UA" sz="1600" dirty="0"/>
              <a:t>надає конфігурацію для файлового дерева, в якому його знаходить </a:t>
            </a:r>
            <a:r>
              <a:rPr lang="en-US" sz="1600" dirty="0" err="1"/>
              <a:t>pytest</a:t>
            </a:r>
            <a:r>
              <a:rPr lang="en-US" sz="1600" dirty="0"/>
              <a:t>. </a:t>
            </a:r>
            <a:r>
              <a:rPr lang="uk-UA" sz="1600" dirty="0"/>
              <a:t>Можна використовувати будь-які фікстури, визначені в конкретному </a:t>
            </a:r>
            <a:r>
              <a:rPr lang="en-US" sz="1600" dirty="0"/>
              <a:t>conftest.py </a:t>
            </a:r>
            <a:r>
              <a:rPr lang="uk-UA" sz="1600" dirty="0"/>
              <a:t>у батьківському каталозі файлу та в будь-яких підкаталогах. Це чудове місце для розміщення найпоширеніших фікстур. </a:t>
            </a:r>
          </a:p>
          <a:p>
            <a:pPr marL="0" indent="0">
              <a:buNone/>
            </a:pPr>
            <a:r>
              <a:rPr lang="uk-UA" sz="1600" dirty="0"/>
              <a:t>Ще один цікавий варіант використання фікстур — захист доступу до ресурсів. Наприклад зроблено набір тестів для коду, що стосується викликів </a:t>
            </a:r>
            <a:r>
              <a:rPr lang="en-US" sz="1600" dirty="0"/>
              <a:t>API. </a:t>
            </a:r>
            <a:r>
              <a:rPr lang="uk-UA" sz="1600" dirty="0"/>
              <a:t>Потрібно переконатися, що набір тестів не здійснює реальних мережевих викликів, навіть якщо тест випадково виконує справжній код виклику мережі. </a:t>
            </a:r>
            <a:r>
              <a:rPr lang="en-US" sz="1600" dirty="0" err="1"/>
              <a:t>pytest</a:t>
            </a:r>
            <a:r>
              <a:rPr lang="en-US" sz="1600" dirty="0"/>
              <a:t> </a:t>
            </a:r>
            <a:r>
              <a:rPr lang="uk-UA" sz="1600" dirty="0"/>
              <a:t>надає інструмент </a:t>
            </a:r>
            <a:r>
              <a:rPr lang="en-US" sz="1600" b="1" i="1" dirty="0" err="1"/>
              <a:t>monkeypatch</a:t>
            </a:r>
            <a:r>
              <a:rPr lang="en-US" sz="1600" dirty="0"/>
              <a:t> </a:t>
            </a:r>
            <a:r>
              <a:rPr lang="uk-UA" sz="1600" dirty="0"/>
              <a:t>для заміни значень і поведінки, які можна ефективно використовувати : </a:t>
            </a:r>
          </a:p>
        </p:txBody>
      </p:sp>
      <p:sp>
        <p:nvSpPr>
          <p:cNvPr id="2" name="Rectangle 1"/>
          <p:cNvSpPr>
            <a:spLocks noChangeArrowheads="1"/>
          </p:cNvSpPr>
          <p:nvPr/>
        </p:nvSpPr>
        <p:spPr bwMode="auto">
          <a:xfrm>
            <a:off x="135467" y="4715808"/>
            <a:ext cx="5511445" cy="193899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546E7A"/>
                </a:solidFill>
                <a:effectLst/>
                <a:latin typeface="JetBrains Mono"/>
              </a:rPr>
              <a:t># conftest.py</a:t>
            </a:r>
            <a:br>
              <a:rPr kumimoji="0" lang="ru-RU" altLang="ru-RU" sz="1200" b="0" i="1" u="none" strike="noStrike" cap="none" normalizeH="0" baseline="0" dirty="0">
                <a:ln>
                  <a:noFill/>
                </a:ln>
                <a:solidFill>
                  <a:srgbClr val="546E7A"/>
                </a:solidFill>
                <a:effectLst/>
                <a:latin typeface="JetBrains Mono"/>
              </a:rPr>
            </a:br>
            <a:br>
              <a:rPr kumimoji="0" lang="ru-RU" altLang="ru-RU" sz="1200" b="0" i="1" u="none" strike="noStrike" cap="none" normalizeH="0" baseline="0" dirty="0">
                <a:ln>
                  <a:noFill/>
                </a:ln>
                <a:solidFill>
                  <a:srgbClr val="546E7A"/>
                </a:solidFill>
                <a:effectLst/>
                <a:latin typeface="JetBrains Mono"/>
              </a:rPr>
            </a:br>
            <a:r>
              <a:rPr kumimoji="0" lang="ru-RU" altLang="ru-RU" sz="1200" b="0" i="1" u="none" strike="noStrike" cap="none" normalizeH="0" baseline="0" dirty="0">
                <a:ln>
                  <a:noFill/>
                </a:ln>
                <a:solidFill>
                  <a:srgbClr val="C792EA"/>
                </a:solidFill>
                <a:effectLst/>
                <a:latin typeface="JetBrains Mono"/>
              </a:rPr>
              <a:t>import </a:t>
            </a:r>
            <a:r>
              <a:rPr kumimoji="0" lang="ru-RU" altLang="ru-RU" sz="1200" b="0" i="0" u="none" strike="noStrike" cap="none" normalizeH="0" baseline="0" dirty="0">
                <a:ln>
                  <a:noFill/>
                </a:ln>
                <a:solidFill>
                  <a:srgbClr val="C3CEE3"/>
                </a:solidFill>
                <a:effectLst/>
                <a:latin typeface="JetBrains Mono"/>
              </a:rPr>
              <a:t>pytest</a:t>
            </a:r>
            <a:br>
              <a:rPr kumimoji="0" lang="ru-RU" altLang="ru-RU" sz="1200" b="0" i="0" u="none" strike="noStrike" cap="none" normalizeH="0" baseline="0" dirty="0">
                <a:ln>
                  <a:noFill/>
                </a:ln>
                <a:solidFill>
                  <a:srgbClr val="C3CEE3"/>
                </a:solidFill>
                <a:effectLst/>
                <a:latin typeface="JetBrains Mono"/>
              </a:rPr>
            </a:br>
            <a:r>
              <a:rPr kumimoji="0" lang="ru-RU" altLang="ru-RU" sz="1200" b="0" i="1" u="none" strike="noStrike" cap="none" normalizeH="0" baseline="0" dirty="0">
                <a:ln>
                  <a:noFill/>
                </a:ln>
                <a:solidFill>
                  <a:srgbClr val="C792EA"/>
                </a:solidFill>
                <a:effectLst/>
                <a:latin typeface="JetBrains Mono"/>
              </a:rPr>
              <a:t>import </a:t>
            </a:r>
            <a:r>
              <a:rPr kumimoji="0" lang="ru-RU" altLang="ru-RU" sz="1200" b="0" i="0" u="none" strike="noStrike" cap="none" normalizeH="0" baseline="0" dirty="0">
                <a:ln>
                  <a:noFill/>
                </a:ln>
                <a:solidFill>
                  <a:srgbClr val="C3CEE3"/>
                </a:solidFill>
                <a:effectLst/>
                <a:latin typeface="JetBrains Mono"/>
              </a:rPr>
              <a:t>requests</a:t>
            </a:r>
            <a:br>
              <a:rPr kumimoji="0" lang="ru-RU" altLang="ru-RU" sz="1200" b="0" i="0" u="none" strike="noStrike" cap="none" normalizeH="0" baseline="0" dirty="0">
                <a:ln>
                  <a:noFill/>
                </a:ln>
                <a:solidFill>
                  <a:srgbClr val="C3CEE3"/>
                </a:solidFill>
                <a:effectLst/>
                <a:latin typeface="JetBrains Mono"/>
              </a:rPr>
            </a:br>
            <a:br>
              <a:rPr kumimoji="0" lang="ru-RU" altLang="ru-RU" sz="1200" b="0" i="0" u="none" strike="noStrike" cap="none" normalizeH="0" baseline="0" dirty="0">
                <a:ln>
                  <a:noFill/>
                </a:ln>
                <a:solidFill>
                  <a:srgbClr val="C3CEE3"/>
                </a:solidFill>
                <a:effectLst/>
                <a:latin typeface="JetBrains Mono"/>
              </a:rPr>
            </a:br>
            <a:r>
              <a:rPr kumimoji="0" lang="ru-RU" altLang="ru-RU" sz="1200" b="0" i="0" u="none" strike="noStrike" cap="none" normalizeH="0" baseline="0" dirty="0">
                <a:ln>
                  <a:noFill/>
                </a:ln>
                <a:solidFill>
                  <a:srgbClr val="82AAFF"/>
                </a:solidFill>
                <a:effectLst/>
                <a:latin typeface="JetBrains Mono"/>
              </a:rPr>
              <a:t>@pytest.fixture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autouse</a:t>
            </a:r>
            <a:r>
              <a:rPr kumimoji="0" lang="ru-RU" altLang="ru-RU" sz="1200" b="0" i="0" u="none" strike="noStrike" cap="none" normalizeH="0" baseline="0" dirty="0">
                <a:ln>
                  <a:noFill/>
                </a:ln>
                <a:solidFill>
                  <a:srgbClr val="89DDFF"/>
                </a:solidFill>
                <a:effectLst/>
                <a:latin typeface="JetBrains Mono"/>
              </a:rPr>
              <a:t>=</a:t>
            </a:r>
            <a:r>
              <a:rPr kumimoji="0" lang="ru-RU" altLang="ru-RU" sz="1200" b="0" i="1" u="none" strike="noStrike" cap="none" normalizeH="0" baseline="0" dirty="0">
                <a:ln>
                  <a:noFill/>
                </a:ln>
                <a:solidFill>
                  <a:srgbClr val="C792EA"/>
                </a:solidFill>
                <a:effectLst/>
                <a:latin typeface="JetBrains Mono"/>
              </a:rPr>
              <a:t>True</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disable_network_calls</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monkeypatch</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stunted_get</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raise </a:t>
            </a:r>
            <a:r>
              <a:rPr kumimoji="0" lang="ru-RU" altLang="ru-RU" sz="1200" b="0" i="1" u="none" strike="noStrike" cap="none" normalizeH="0" baseline="0" dirty="0">
                <a:ln>
                  <a:noFill/>
                </a:ln>
                <a:solidFill>
                  <a:srgbClr val="82AAFF"/>
                </a:solidFill>
                <a:effectLst/>
                <a:latin typeface="JetBrains Mono"/>
              </a:rPr>
              <a:t>RuntimeError</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"Network access not allowed during testing!"</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monkeypatch</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82AAFF"/>
                </a:solidFill>
                <a:effectLst/>
                <a:latin typeface="JetBrains Mono"/>
              </a:rPr>
              <a:t>setattr</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CEE3"/>
                </a:solidFill>
                <a:effectLst/>
                <a:latin typeface="JetBrains Mono"/>
              </a:rPr>
              <a:t>requests</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"get"</a:t>
            </a: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lambda </a:t>
            </a:r>
            <a:r>
              <a:rPr kumimoji="0" lang="ru-RU" altLang="ru-RU" sz="1200" b="0" i="0" u="none" strike="noStrike" cap="none" normalizeH="0" baseline="0" dirty="0">
                <a:ln>
                  <a:noFill/>
                </a:ln>
                <a:solidFill>
                  <a:srgbClr val="F78C6C"/>
                </a:solidFill>
                <a:effectLst/>
                <a:latin typeface="JetBrains Mono"/>
              </a:rPr>
              <a:t>*args</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F78C6C"/>
                </a:solidFill>
                <a:effectLst/>
                <a:latin typeface="JetBrains Mono"/>
              </a:rPr>
              <a:t>**kwargs</a:t>
            </a: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82AAFF"/>
                </a:solidFill>
                <a:effectLst/>
                <a:latin typeface="JetBrains Mono"/>
              </a:rPr>
              <a:t>stunted_get</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
        <p:nvSpPr>
          <p:cNvPr id="4" name="Rectangle 3"/>
          <p:cNvSpPr/>
          <p:nvPr/>
        </p:nvSpPr>
        <p:spPr>
          <a:xfrm>
            <a:off x="5786789" y="4792008"/>
            <a:ext cx="6096000" cy="1169551"/>
          </a:xfrm>
          <a:prstGeom prst="rect">
            <a:avLst/>
          </a:prstGeom>
        </p:spPr>
        <p:txBody>
          <a:bodyPr>
            <a:spAutoFit/>
          </a:bodyPr>
          <a:lstStyle/>
          <a:p>
            <a:r>
              <a:rPr lang="uk-UA" sz="1400" i="1" dirty="0"/>
              <a:t>Розмістивши </a:t>
            </a:r>
            <a:r>
              <a:rPr lang="en-US" sz="1400" i="1" dirty="0" err="1"/>
              <a:t>disable_network_calls</a:t>
            </a:r>
            <a:r>
              <a:rPr lang="en-US" sz="1400" i="1" dirty="0"/>
              <a:t>() </a:t>
            </a:r>
            <a:r>
              <a:rPr lang="uk-UA" sz="1400" i="1" dirty="0"/>
              <a:t>у </a:t>
            </a:r>
            <a:r>
              <a:rPr lang="en-US" sz="1400" i="1" dirty="0"/>
              <a:t>conftest.py </a:t>
            </a:r>
            <a:r>
              <a:rPr lang="uk-UA" sz="1400" i="1" dirty="0"/>
              <a:t>та додавши параметр </a:t>
            </a:r>
            <a:r>
              <a:rPr lang="en-US" sz="1400" i="1" dirty="0" err="1"/>
              <a:t>autouse</a:t>
            </a:r>
            <a:r>
              <a:rPr lang="en-US" sz="1400" i="1" dirty="0"/>
              <a:t>=True, </a:t>
            </a:r>
            <a:r>
              <a:rPr lang="uk-UA" sz="1400" i="1" dirty="0"/>
              <a:t>буде гарантовано, що мережеві виклики будуть вимкнені під час кожного тестування в пакеті. Будь-який тест, який виконує виклик коду </a:t>
            </a:r>
            <a:r>
              <a:rPr lang="en-US" sz="1400" i="1" dirty="0" err="1"/>
              <a:t>requests.get</a:t>
            </a:r>
            <a:r>
              <a:rPr lang="en-US" sz="1400" i="1" dirty="0"/>
              <a:t>(), </a:t>
            </a:r>
            <a:r>
              <a:rPr lang="uk-UA" sz="1400" i="1" dirty="0"/>
              <a:t>викличе помилку </a:t>
            </a:r>
            <a:r>
              <a:rPr lang="en-US" sz="1400" i="1" dirty="0" err="1"/>
              <a:t>RuntimeError</a:t>
            </a:r>
            <a:r>
              <a:rPr lang="en-US" sz="1400" i="1" dirty="0"/>
              <a:t>, </a:t>
            </a:r>
            <a:r>
              <a:rPr lang="uk-UA" sz="1400" i="1" dirty="0"/>
              <a:t>яка вказує на те, що стався неочікуваний мережевий виклик. </a:t>
            </a:r>
          </a:p>
        </p:txBody>
      </p:sp>
    </p:spTree>
    <p:extLst>
      <p:ext uri="{BB962C8B-B14F-4D97-AF65-F5344CB8AC3E}">
        <p14:creationId xmlns:p14="http://schemas.microsoft.com/office/powerpoint/2010/main" val="2001669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8537" y="0"/>
            <a:ext cx="11759731" cy="6576061"/>
          </a:xfrm>
        </p:spPr>
        <p:txBody>
          <a:bodyPr>
            <a:normAutofit/>
          </a:bodyPr>
          <a:lstStyle/>
          <a:p>
            <a:pPr marL="0" indent="0" algn="ctr">
              <a:buNone/>
            </a:pPr>
            <a:r>
              <a:rPr lang="uk-UA" sz="1600" b="1" dirty="0"/>
              <a:t>Приклад тестування програми без </a:t>
            </a:r>
            <a:r>
              <a:rPr lang="en-US" sz="1600" b="1" dirty="0"/>
              <a:t>framework</a:t>
            </a:r>
            <a:r>
              <a:rPr lang="uk-UA" sz="1600" b="1" dirty="0"/>
              <a:t>’ів </a:t>
            </a:r>
            <a:endParaRPr lang="en-US" sz="1600" b="1" dirty="0"/>
          </a:p>
          <a:p>
            <a:pPr marL="0" indent="0">
              <a:buNone/>
            </a:pPr>
            <a:r>
              <a:rPr lang="uk-UA" sz="1600" dirty="0"/>
              <a:t>Розглянемо найпростіший модуль </a:t>
            </a:r>
            <a:r>
              <a:rPr lang="en-US" sz="1600" dirty="0"/>
              <a:t>Python, </a:t>
            </a:r>
            <a:r>
              <a:rPr lang="uk-UA" sz="1600" dirty="0"/>
              <a:t>який містить ряд функцій, і розберемо приклад того, як можна було б його протестувати без використання </a:t>
            </a:r>
            <a:r>
              <a:rPr lang="en-US" sz="1600" dirty="0"/>
              <a:t>framework’</a:t>
            </a:r>
            <a:r>
              <a:rPr lang="uk-UA" sz="1600" dirty="0"/>
              <a:t>у. Наш модуль буде представляти собою бібліотеку, яка містить функції для виконання простих арифметичний дій. </a:t>
            </a:r>
          </a:p>
        </p:txBody>
      </p:sp>
      <p:sp>
        <p:nvSpPr>
          <p:cNvPr id="2" name="Rectangle 1"/>
          <p:cNvSpPr>
            <a:spLocks noChangeArrowheads="1"/>
          </p:cNvSpPr>
          <p:nvPr/>
        </p:nvSpPr>
        <p:spPr bwMode="auto">
          <a:xfrm>
            <a:off x="377629" y="1733758"/>
            <a:ext cx="1301959" cy="3108543"/>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add</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F78C6C"/>
                </a:solidFill>
                <a:effectLst/>
                <a:latin typeface="JetBrains Mono"/>
              </a:rPr>
              <a:t>a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br>
              <a:rPr kumimoji="0" lang="ru-RU" altLang="ru-RU" sz="1400" b="0" i="0" u="none" strike="noStrike" cap="none" normalizeH="0" baseline="0" dirty="0">
                <a:ln>
                  <a:noFill/>
                </a:ln>
                <a:solidFill>
                  <a:srgbClr val="F78C6C"/>
                </a:solidFill>
                <a:effectLst/>
                <a:latin typeface="JetBrains Mono"/>
              </a:rPr>
            </a:br>
            <a:br>
              <a:rPr kumimoji="0" lang="ru-RU" altLang="ru-RU" sz="1400" b="0" i="0" u="none" strike="noStrike" cap="none" normalizeH="0" baseline="0" dirty="0">
                <a:ln>
                  <a:noFill/>
                </a:ln>
                <a:solidFill>
                  <a:srgbClr val="F78C6C"/>
                </a:solidFill>
                <a:effectLst/>
                <a:latin typeface="JetBrains Mono"/>
              </a:rPr>
            </a:br>
            <a:br>
              <a:rPr kumimoji="0" lang="ru-RU" altLang="ru-RU" sz="1400" b="0" i="0" u="none" strike="noStrike" cap="none" normalizeH="0" baseline="0" dirty="0">
                <a:ln>
                  <a:noFill/>
                </a:ln>
                <a:solidFill>
                  <a:srgbClr val="F78C6C"/>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sub</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F78C6C"/>
                </a:solidFill>
                <a:effectLst/>
                <a:latin typeface="JetBrains Mono"/>
              </a:rPr>
              <a:t>a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br>
              <a:rPr kumimoji="0" lang="ru-RU" altLang="ru-RU" sz="1400" b="0" i="0" u="none" strike="noStrike" cap="none" normalizeH="0" baseline="0" dirty="0">
                <a:ln>
                  <a:noFill/>
                </a:ln>
                <a:solidFill>
                  <a:srgbClr val="F78C6C"/>
                </a:solidFill>
                <a:effectLst/>
                <a:latin typeface="JetBrains Mono"/>
              </a:rPr>
            </a:br>
            <a:br>
              <a:rPr kumimoji="0" lang="ru-RU" altLang="ru-RU" sz="1400" b="0" i="0" u="none" strike="noStrike" cap="none" normalizeH="0" baseline="0" dirty="0">
                <a:ln>
                  <a:noFill/>
                </a:ln>
                <a:solidFill>
                  <a:srgbClr val="F78C6C"/>
                </a:solidFill>
                <a:effectLst/>
                <a:latin typeface="JetBrains Mono"/>
              </a:rPr>
            </a:br>
            <a:br>
              <a:rPr kumimoji="0" lang="ru-RU" altLang="ru-RU" sz="1400" b="0" i="0" u="none" strike="noStrike" cap="none" normalizeH="0" baseline="0" dirty="0">
                <a:ln>
                  <a:noFill/>
                </a:ln>
                <a:solidFill>
                  <a:srgbClr val="F78C6C"/>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mul</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F78C6C"/>
                </a:solidFill>
                <a:effectLst/>
                <a:latin typeface="JetBrains Mono"/>
              </a:rPr>
              <a:t>a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br>
              <a:rPr kumimoji="0" lang="ru-RU" altLang="ru-RU" sz="1400" b="0" i="0" u="none" strike="noStrike" cap="none" normalizeH="0" baseline="0" dirty="0">
                <a:ln>
                  <a:noFill/>
                </a:ln>
                <a:solidFill>
                  <a:srgbClr val="F78C6C"/>
                </a:solidFill>
                <a:effectLst/>
                <a:latin typeface="JetBrains Mono"/>
              </a:rPr>
            </a:br>
            <a:br>
              <a:rPr kumimoji="0" lang="ru-RU" altLang="ru-RU" sz="1400" b="0" i="0" u="none" strike="noStrike" cap="none" normalizeH="0" baseline="0" dirty="0">
                <a:ln>
                  <a:noFill/>
                </a:ln>
                <a:solidFill>
                  <a:srgbClr val="F78C6C"/>
                </a:solidFill>
                <a:effectLst/>
                <a:latin typeface="JetBrains Mono"/>
              </a:rPr>
            </a:br>
            <a:br>
              <a:rPr kumimoji="0" lang="ru-RU" altLang="ru-RU" sz="1400" b="0" i="0" u="none" strike="noStrike" cap="none" normalizeH="0" baseline="0" dirty="0">
                <a:ln>
                  <a:noFill/>
                </a:ln>
                <a:solidFill>
                  <a:srgbClr val="F78C6C"/>
                </a:solidFill>
                <a:effectLst/>
                <a:latin typeface="JetBrains Mono"/>
              </a:rPr>
            </a:br>
            <a:r>
              <a:rPr kumimoji="0" lang="ru-RU" altLang="ru-RU" sz="1400" b="0" i="1" u="none" strike="noStrike" cap="none" normalizeH="0" baseline="0" dirty="0">
                <a:ln>
                  <a:noFill/>
                </a:ln>
                <a:solidFill>
                  <a:srgbClr val="C792EA"/>
                </a:solidFill>
                <a:effectLst/>
                <a:latin typeface="JetBrains Mono"/>
              </a:rPr>
              <a:t>def </a:t>
            </a:r>
            <a:r>
              <a:rPr kumimoji="0" lang="ru-RU" altLang="ru-RU" sz="1400" b="0" i="0" u="none" strike="noStrike" cap="none" normalizeH="0" baseline="0" dirty="0">
                <a:ln>
                  <a:noFill/>
                </a:ln>
                <a:solidFill>
                  <a:srgbClr val="82AAFF"/>
                </a:solidFill>
                <a:effectLst/>
                <a:latin typeface="JetBrains Mono"/>
              </a:rPr>
              <a:t>div</a:t>
            </a:r>
            <a:r>
              <a:rPr kumimoji="0" lang="ru-RU" altLang="ru-RU" sz="1400" b="0" i="0" u="none" strike="noStrike" cap="none" normalizeH="0" baseline="0" dirty="0">
                <a:ln>
                  <a:noFill/>
                </a:ln>
                <a:solidFill>
                  <a:srgbClr val="89DDFF"/>
                </a:solidFill>
                <a:effectLst/>
                <a:latin typeface="JetBrains Mono"/>
              </a:rPr>
              <a:t>(</a:t>
            </a:r>
            <a:r>
              <a:rPr kumimoji="0" lang="ru-RU" altLang="ru-RU" sz="1400" b="0" i="0" u="none" strike="noStrike" cap="none" normalizeH="0" baseline="0" dirty="0">
                <a:ln>
                  <a:noFill/>
                </a:ln>
                <a:solidFill>
                  <a:srgbClr val="F78C6C"/>
                </a:solidFill>
                <a:effectLst/>
                <a:latin typeface="JetBrains Mono"/>
              </a:rPr>
              <a:t>a</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r>
              <a:rPr kumimoji="0" lang="ru-RU" altLang="ru-RU" sz="1400" b="0" i="0" u="none" strike="noStrike" cap="none" normalizeH="0" baseline="0" dirty="0">
                <a:ln>
                  <a:noFill/>
                </a:ln>
                <a:solidFill>
                  <a:srgbClr val="89DDFF"/>
                </a:solidFill>
                <a:effectLst/>
                <a:latin typeface="JetBrains Mono"/>
              </a:rPr>
              <a:t>):</a:t>
            </a:r>
            <a:br>
              <a:rPr kumimoji="0" lang="ru-RU" altLang="ru-RU" sz="1400" b="0" i="0" u="none" strike="noStrike" cap="none" normalizeH="0" baseline="0" dirty="0">
                <a:ln>
                  <a:noFill/>
                </a:ln>
                <a:solidFill>
                  <a:srgbClr val="89DDFF"/>
                </a:solidFill>
                <a:effectLst/>
                <a:latin typeface="JetBrains Mono"/>
              </a:rPr>
            </a:br>
            <a:r>
              <a:rPr kumimoji="0" lang="ru-RU" altLang="ru-RU" sz="1400" b="0" i="0" u="none" strike="noStrike" cap="none" normalizeH="0" baseline="0" dirty="0">
                <a:ln>
                  <a:noFill/>
                </a:ln>
                <a:solidFill>
                  <a:srgbClr val="89DDFF"/>
                </a:solidFill>
                <a:effectLst/>
                <a:latin typeface="JetBrains Mono"/>
              </a:rPr>
              <a:t>    </a:t>
            </a:r>
            <a:r>
              <a:rPr kumimoji="0" lang="ru-RU" altLang="ru-RU" sz="1400" b="0" i="1" u="none" strike="noStrike" cap="none" normalizeH="0" baseline="0" dirty="0">
                <a:ln>
                  <a:noFill/>
                </a:ln>
                <a:solidFill>
                  <a:srgbClr val="C792EA"/>
                </a:solidFill>
                <a:effectLst/>
                <a:latin typeface="JetBrains Mono"/>
              </a:rPr>
              <a:t>return </a:t>
            </a:r>
            <a:r>
              <a:rPr kumimoji="0" lang="ru-RU" altLang="ru-RU" sz="1400" b="0" i="0" u="none" strike="noStrike" cap="none" normalizeH="0" baseline="0" dirty="0">
                <a:ln>
                  <a:noFill/>
                </a:ln>
                <a:solidFill>
                  <a:srgbClr val="F78C6C"/>
                </a:solidFill>
                <a:effectLst/>
                <a:latin typeface="JetBrains Mono"/>
              </a:rPr>
              <a:t>a </a:t>
            </a:r>
            <a:r>
              <a:rPr kumimoji="0" lang="ru-RU" altLang="ru-RU" sz="1400" b="0" i="0" u="none" strike="noStrike" cap="none" normalizeH="0" baseline="0" dirty="0">
                <a:ln>
                  <a:noFill/>
                </a:ln>
                <a:solidFill>
                  <a:srgbClr val="89DDFF"/>
                </a:solidFill>
                <a:effectLst/>
                <a:latin typeface="JetBrains Mono"/>
              </a:rPr>
              <a:t>/ </a:t>
            </a:r>
            <a:r>
              <a:rPr kumimoji="0" lang="ru-RU" altLang="ru-RU" sz="1400" b="0" i="0" u="none" strike="noStrike" cap="none" normalizeH="0" baseline="0" dirty="0">
                <a:ln>
                  <a:noFill/>
                </a:ln>
                <a:solidFill>
                  <a:srgbClr val="F78C6C"/>
                </a:solidFill>
                <a:effectLst/>
                <a:latin typeface="JetBrains Mono"/>
              </a:rPr>
              <a:t>b</a:t>
            </a:r>
            <a:endParaRPr kumimoji="0" lang="ru-RU" altLang="ru-RU" sz="3200" b="0" i="0" u="none" strike="noStrike" cap="none" normalizeH="0" baseline="0" dirty="0">
              <a:ln>
                <a:noFill/>
              </a:ln>
              <a:solidFill>
                <a:schemeClr val="tx1"/>
              </a:solidFill>
              <a:effectLst/>
              <a:latin typeface="Arial" panose="020B0604020202020204" pitchFamily="34" charset="0"/>
            </a:endParaRPr>
          </a:p>
        </p:txBody>
      </p:sp>
      <p:sp>
        <p:nvSpPr>
          <p:cNvPr id="4" name="Rectangle 3"/>
          <p:cNvSpPr/>
          <p:nvPr/>
        </p:nvSpPr>
        <p:spPr>
          <a:xfrm>
            <a:off x="1982709" y="1213857"/>
            <a:ext cx="6014901" cy="830997"/>
          </a:xfrm>
          <a:prstGeom prst="rect">
            <a:avLst/>
          </a:prstGeom>
        </p:spPr>
        <p:txBody>
          <a:bodyPr wrap="square">
            <a:spAutoFit/>
          </a:bodyPr>
          <a:lstStyle/>
          <a:p>
            <a:r>
              <a:rPr lang="uk-UA" sz="1600" i="1" dirty="0"/>
              <a:t>Для того, щоб протестувати цю бібліотеку, ми можемо створити окремий файл з назвою </a:t>
            </a:r>
            <a:r>
              <a:rPr lang="en-US" sz="1600" i="1" dirty="0"/>
              <a:t>test_calc.py </a:t>
            </a:r>
            <a:r>
              <a:rPr lang="uk-UA" sz="1600" i="1" dirty="0"/>
              <a:t>і помістити туди функції, які перевіряють коректність роботи функцій з </a:t>
            </a:r>
            <a:r>
              <a:rPr lang="en-US" sz="1600" i="1" dirty="0"/>
              <a:t>calc.py. </a:t>
            </a:r>
            <a:endParaRPr lang="uk-UA" sz="1600" i="1" dirty="0"/>
          </a:p>
        </p:txBody>
      </p:sp>
      <p:sp>
        <p:nvSpPr>
          <p:cNvPr id="5" name="Rectangle 4"/>
          <p:cNvSpPr/>
          <p:nvPr/>
        </p:nvSpPr>
        <p:spPr>
          <a:xfrm>
            <a:off x="8685420" y="822345"/>
            <a:ext cx="1316642" cy="369332"/>
          </a:xfrm>
          <a:prstGeom prst="rect">
            <a:avLst/>
          </a:prstGeom>
          <a:solidFill>
            <a:schemeClr val="accent1">
              <a:lumMod val="20000"/>
              <a:lumOff val="80000"/>
            </a:schemeClr>
          </a:solidFill>
        </p:spPr>
        <p:txBody>
          <a:bodyPr wrap="none">
            <a:spAutoFit/>
          </a:bodyPr>
          <a:lstStyle/>
          <a:p>
            <a:r>
              <a:rPr lang="en-US" b="1" i="1" dirty="0"/>
              <a:t>test_calc.py</a:t>
            </a:r>
            <a:endParaRPr lang="uk-UA" b="1" dirty="0"/>
          </a:p>
        </p:txBody>
      </p:sp>
      <p:sp>
        <p:nvSpPr>
          <p:cNvPr id="6" name="Rectangle 5"/>
          <p:cNvSpPr/>
          <p:nvPr/>
        </p:nvSpPr>
        <p:spPr>
          <a:xfrm>
            <a:off x="377629" y="1198541"/>
            <a:ext cx="840486" cy="369332"/>
          </a:xfrm>
          <a:prstGeom prst="rect">
            <a:avLst/>
          </a:prstGeom>
          <a:solidFill>
            <a:schemeClr val="accent1">
              <a:lumMod val="20000"/>
              <a:lumOff val="80000"/>
            </a:schemeClr>
          </a:solidFill>
        </p:spPr>
        <p:txBody>
          <a:bodyPr wrap="none">
            <a:spAutoFit/>
          </a:bodyPr>
          <a:lstStyle/>
          <a:p>
            <a:r>
              <a:rPr lang="en-US" b="1" i="1" dirty="0"/>
              <a:t>calc.py</a:t>
            </a:r>
            <a:endParaRPr lang="uk-UA" b="1" dirty="0"/>
          </a:p>
        </p:txBody>
      </p:sp>
      <p:sp>
        <p:nvSpPr>
          <p:cNvPr id="8" name="Rectangle 3"/>
          <p:cNvSpPr>
            <a:spLocks noChangeArrowheads="1"/>
          </p:cNvSpPr>
          <p:nvPr/>
        </p:nvSpPr>
        <p:spPr bwMode="auto">
          <a:xfrm>
            <a:off x="8459083" y="1213857"/>
            <a:ext cx="2424638" cy="5632311"/>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import </a:t>
            </a:r>
            <a:r>
              <a:rPr kumimoji="0" lang="ru-RU" altLang="ru-RU" sz="1200" b="0" i="0" u="none" strike="noStrike" cap="none" normalizeH="0" baseline="0">
                <a:ln>
                  <a:noFill/>
                </a:ln>
                <a:solidFill>
                  <a:srgbClr val="C3CEE3"/>
                </a:solidFill>
                <a:effectLst/>
                <a:latin typeface="JetBrains Mono"/>
              </a:rPr>
              <a:t>calc</a:t>
            </a:r>
            <a:br>
              <a:rPr kumimoji="0" lang="ru-RU" altLang="ru-RU" sz="1200" b="0" i="0" u="none" strike="noStrike" cap="none" normalizeH="0" baseline="0">
                <a:ln>
                  <a:noFill/>
                </a:ln>
                <a:solidFill>
                  <a:srgbClr val="C3CEE3"/>
                </a:solidFill>
                <a:effectLst/>
                <a:latin typeface="JetBrains Mono"/>
              </a:rPr>
            </a:br>
            <a:br>
              <a:rPr kumimoji="0" lang="ru-RU" altLang="ru-RU" sz="1200" b="0" i="0" u="none" strike="noStrike" cap="none" normalizeH="0" baseline="0">
                <a:ln>
                  <a:noFill/>
                </a:ln>
                <a:solidFill>
                  <a:srgbClr val="C3CEE3"/>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test_add</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if </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add</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1</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 == </a:t>
            </a:r>
            <a:r>
              <a:rPr kumimoji="0" lang="ru-RU" altLang="ru-RU" sz="1200" b="0" i="0" u="none" strike="noStrike" cap="none" normalizeH="0" baseline="0">
                <a:ln>
                  <a:noFill/>
                </a:ln>
                <a:solidFill>
                  <a:srgbClr val="F78C6C"/>
                </a:solidFill>
                <a:effectLst/>
                <a:latin typeface="JetBrains Mono"/>
              </a:rPr>
              <a:t>3</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"Test add(a, b) is OK"</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else</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"Test add(a, b) is Fail"</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test_sub</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if </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sub</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4</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 ==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"Test sub(a, b) is OK"</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else</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"Test sub(a, b) is Fail"</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test_mul</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if </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mul</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5</a:t>
            </a:r>
            <a:r>
              <a:rPr kumimoji="0" lang="ru-RU" altLang="ru-RU" sz="1200" b="0" i="0" u="none" strike="noStrike" cap="none" normalizeH="0" baseline="0">
                <a:ln>
                  <a:noFill/>
                </a:ln>
                <a:solidFill>
                  <a:srgbClr val="89DDFF"/>
                </a:solidFill>
                <a:effectLst/>
                <a:latin typeface="JetBrains Mono"/>
              </a:rPr>
              <a:t>) == </a:t>
            </a:r>
            <a:r>
              <a:rPr kumimoji="0" lang="ru-RU" altLang="ru-RU" sz="1200" b="0" i="0" u="none" strike="noStrike" cap="none" normalizeH="0" baseline="0">
                <a:ln>
                  <a:noFill/>
                </a:ln>
                <a:solidFill>
                  <a:srgbClr val="F78C6C"/>
                </a:solidFill>
                <a:effectLst/>
                <a:latin typeface="JetBrains Mono"/>
              </a:rPr>
              <a:t>10</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"Test mul(a, b) is OK"</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else</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"Test mul(a, b) is Fail"</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test_div</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if </a:t>
            </a:r>
            <a:r>
              <a:rPr kumimoji="0" lang="ru-RU" altLang="ru-RU" sz="1200" b="0" i="0" u="none" strike="noStrike" cap="none" normalizeH="0" baseline="0">
                <a:ln>
                  <a:noFill/>
                </a:ln>
                <a:solidFill>
                  <a:srgbClr val="C3CEE3"/>
                </a:solidFill>
                <a:effectLst/>
                <a:latin typeface="JetBrains Mono"/>
              </a:rPr>
              <a:t>calc</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82AAFF"/>
                </a:solidFill>
                <a:effectLst/>
                <a:latin typeface="JetBrains Mono"/>
              </a:rPr>
              <a:t>div</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F78C6C"/>
                </a:solidFill>
                <a:effectLst/>
                <a:latin typeface="JetBrains Mono"/>
              </a:rPr>
              <a:t>8</a:t>
            </a:r>
            <a:r>
              <a:rPr kumimoji="0" lang="ru-RU" altLang="ru-RU" sz="1200" b="0" i="0" u="none" strike="noStrike" cap="none" normalizeH="0" baseline="0">
                <a:ln>
                  <a:noFill/>
                </a:ln>
                <a:solidFill>
                  <a:srgbClr val="89DDFF"/>
                </a:solidFill>
                <a:effectLst/>
                <a:latin typeface="JetBrains Mono"/>
              </a:rPr>
              <a:t>, </a:t>
            </a:r>
            <a:r>
              <a:rPr kumimoji="0" lang="ru-RU" altLang="ru-RU" sz="1200" b="0" i="0" u="none" strike="noStrike" cap="none" normalizeH="0" baseline="0">
                <a:ln>
                  <a:noFill/>
                </a:ln>
                <a:solidFill>
                  <a:srgbClr val="F78C6C"/>
                </a:solidFill>
                <a:effectLst/>
                <a:latin typeface="JetBrains Mono"/>
              </a:rPr>
              <a:t>4</a:t>
            </a:r>
            <a:r>
              <a:rPr kumimoji="0" lang="ru-RU" altLang="ru-RU" sz="1200" b="0" i="0" u="none" strike="noStrike" cap="none" normalizeH="0" baseline="0">
                <a:ln>
                  <a:noFill/>
                </a:ln>
                <a:solidFill>
                  <a:srgbClr val="89DDFF"/>
                </a:solidFill>
                <a:effectLst/>
                <a:latin typeface="JetBrains Mono"/>
              </a:rPr>
              <a:t>) == </a:t>
            </a:r>
            <a:r>
              <a:rPr kumimoji="0" lang="ru-RU" altLang="ru-RU" sz="1200" b="0" i="0" u="none" strike="noStrike" cap="none" normalizeH="0" baseline="0">
                <a:ln>
                  <a:noFill/>
                </a:ln>
                <a:solidFill>
                  <a:srgbClr val="F78C6C"/>
                </a:solidFill>
                <a:effectLst/>
                <a:latin typeface="JetBrains Mono"/>
              </a:rPr>
              <a:t>2</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"Test div(a, b) is OK"</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else</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82AAFF"/>
                </a:solidFill>
                <a:effectLst/>
                <a:latin typeface="JetBrains Mono"/>
              </a:rPr>
              <a:t>print</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"Test div(a, b) is Fail"</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2AAFF"/>
                </a:solidFill>
                <a:effectLst/>
                <a:latin typeface="JetBrains Mono"/>
              </a:rPr>
              <a:t>test_add</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2AAFF"/>
                </a:solidFill>
                <a:effectLst/>
                <a:latin typeface="JetBrains Mono"/>
              </a:rPr>
              <a:t>test_sub</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2AAFF"/>
                </a:solidFill>
                <a:effectLst/>
                <a:latin typeface="JetBrains Mono"/>
              </a:rPr>
              <a:t>test_mul</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2AAFF"/>
                </a:solidFill>
                <a:effectLst/>
                <a:latin typeface="JetBrains Mono"/>
              </a:rPr>
              <a:t>test_div</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pic>
        <p:nvPicPr>
          <p:cNvPr id="9" name="Picture 8"/>
          <p:cNvPicPr>
            <a:picLocks noChangeAspect="1"/>
          </p:cNvPicPr>
          <p:nvPr/>
        </p:nvPicPr>
        <p:blipFill>
          <a:blip r:embed="rId2"/>
          <a:stretch>
            <a:fillRect/>
          </a:stretch>
        </p:blipFill>
        <p:spPr>
          <a:xfrm>
            <a:off x="2554735" y="3489751"/>
            <a:ext cx="5029200" cy="1352550"/>
          </a:xfrm>
          <a:prstGeom prst="rect">
            <a:avLst/>
          </a:prstGeom>
        </p:spPr>
      </p:pic>
      <p:sp>
        <p:nvSpPr>
          <p:cNvPr id="10" name="Rectangle 9"/>
          <p:cNvSpPr/>
          <p:nvPr/>
        </p:nvSpPr>
        <p:spPr>
          <a:xfrm>
            <a:off x="2652468" y="3118752"/>
            <a:ext cx="2221314" cy="338554"/>
          </a:xfrm>
          <a:prstGeom prst="rect">
            <a:avLst/>
          </a:prstGeom>
        </p:spPr>
        <p:txBody>
          <a:bodyPr wrap="none">
            <a:spAutoFit/>
          </a:bodyPr>
          <a:lstStyle/>
          <a:p>
            <a:r>
              <a:rPr lang="uk-UA" sz="1600" dirty="0"/>
              <a:t>Запустимо </a:t>
            </a:r>
            <a:r>
              <a:rPr lang="en-US" sz="1600" dirty="0"/>
              <a:t>test_calc.py. </a:t>
            </a:r>
            <a:endParaRPr lang="uk-UA" sz="1600" dirty="0"/>
          </a:p>
        </p:txBody>
      </p:sp>
    </p:spTree>
    <p:extLst>
      <p:ext uri="{BB962C8B-B14F-4D97-AF65-F5344CB8AC3E}">
        <p14:creationId xmlns:p14="http://schemas.microsoft.com/office/powerpoint/2010/main" val="19167124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67" y="140759"/>
            <a:ext cx="11887200" cy="6607174"/>
          </a:xfrm>
        </p:spPr>
        <p:txBody>
          <a:bodyPr>
            <a:normAutofit lnSpcReduction="10000"/>
          </a:bodyPr>
          <a:lstStyle/>
          <a:p>
            <a:pPr marL="0" indent="0" algn="ctr">
              <a:buNone/>
            </a:pPr>
            <a:r>
              <a:rPr lang="ru-RU" sz="1600" b="1" dirty="0"/>
              <a:t>Позначки: Тестування за категоріями </a:t>
            </a:r>
          </a:p>
          <a:p>
            <a:pPr marL="0" indent="0" algn="ctr">
              <a:buNone/>
            </a:pPr>
            <a:endParaRPr lang="ru-RU" sz="1600" b="1" dirty="0"/>
          </a:p>
          <a:p>
            <a:pPr marL="0" indent="0">
              <a:buNone/>
            </a:pPr>
            <a:r>
              <a:rPr lang="ru-RU" sz="1600" dirty="0"/>
              <a:t>У будь-якому великому наборі тестів деякі тести неминуче будуть повільними. Якою б не була причина, було б добре уникати виконання всіх повільних тестів, коли потр</a:t>
            </a:r>
            <a:r>
              <a:rPr lang="uk-UA" sz="1600" dirty="0"/>
              <a:t>ібно</a:t>
            </a:r>
            <a:r>
              <a:rPr lang="ru-RU" sz="1600" dirty="0"/>
              <a:t> швидко перейти до нової функції. pytest дозволяє визначати категорії для тестів і надає варіанти включення або виключення категорій під час запуску пакета. Тест можна позначити будь-якою кількістю категорій. Позначення тестів корисно для категоризації тестів за підсистемою або залежностями. </a:t>
            </a:r>
          </a:p>
          <a:p>
            <a:pPr marL="0" indent="0">
              <a:buNone/>
            </a:pPr>
            <a:r>
              <a:rPr lang="ru-RU" sz="1600" dirty="0"/>
              <a:t>Наприклад, якщо деякі з ваших тестів потребують доступу до бази даних, можнастворити для них позначку </a:t>
            </a:r>
            <a:r>
              <a:rPr lang="ru-RU" sz="1600" b="1" i="1" dirty="0"/>
              <a:t>@pytest.mark.database_access</a:t>
            </a:r>
          </a:p>
          <a:p>
            <a:pPr marL="0" indent="0">
              <a:buNone/>
            </a:pPr>
            <a:r>
              <a:rPr lang="uk-UA" sz="1600" dirty="0"/>
              <a:t>Коли настане час запустити свої тести, все одно можна запустити їх усі за замовчуванням за допомогою команди </a:t>
            </a:r>
            <a:r>
              <a:rPr lang="uk-UA" sz="1600" b="1" i="1" dirty="0"/>
              <a:t>pytest</a:t>
            </a:r>
            <a:r>
              <a:rPr lang="uk-UA" sz="1600" dirty="0"/>
              <a:t>. </a:t>
            </a:r>
          </a:p>
          <a:p>
            <a:pPr marL="0" indent="0">
              <a:buNone/>
            </a:pPr>
            <a:r>
              <a:rPr lang="uk-UA" sz="1600" dirty="0"/>
              <a:t>Якщо потрібно запускати лише ті тести, які вимагають доступу до бази даних, можна використовувати </a:t>
            </a:r>
            <a:r>
              <a:rPr lang="uk-UA" sz="1600" b="1" i="1" dirty="0"/>
              <a:t>pytest -m database_access</a:t>
            </a:r>
            <a:r>
              <a:rPr lang="uk-UA" sz="1600" dirty="0"/>
              <a:t>. </a:t>
            </a:r>
          </a:p>
          <a:p>
            <a:pPr marL="0" indent="0">
              <a:buNone/>
            </a:pPr>
            <a:r>
              <a:rPr lang="uk-UA" sz="1600" dirty="0"/>
              <a:t>Щоб запустити всі тести, крім тих, які вимагають доступу до бази даних, можна використовувати </a:t>
            </a:r>
            <a:r>
              <a:rPr lang="uk-UA" sz="1600" b="1" i="1" dirty="0"/>
              <a:t>pytest -m "not database_access"</a:t>
            </a:r>
            <a:r>
              <a:rPr lang="uk-UA" sz="1600" dirty="0"/>
              <a:t>. </a:t>
            </a:r>
          </a:p>
          <a:p>
            <a:pPr marL="0" indent="0">
              <a:buNone/>
            </a:pPr>
            <a:r>
              <a:rPr lang="uk-UA" sz="1600" dirty="0"/>
              <a:t>Існує можливість налаштувати автоматичне використання, щоб обмежити доступ до бази даних до тих тестів, позначених як </a:t>
            </a:r>
            <a:r>
              <a:rPr lang="uk-UA" sz="1600" b="1" i="1" dirty="0"/>
              <a:t>database_access</a:t>
            </a:r>
            <a:r>
              <a:rPr lang="uk-UA" sz="1600" dirty="0"/>
              <a:t>. </a:t>
            </a:r>
          </a:p>
          <a:p>
            <a:pPr marL="0" indent="0">
              <a:buNone/>
            </a:pPr>
            <a:endParaRPr lang="uk-UA" sz="1600" dirty="0"/>
          </a:p>
          <a:p>
            <a:pPr marL="0" indent="0">
              <a:buNone/>
            </a:pPr>
            <a:r>
              <a:rPr lang="en-US" sz="1600" dirty="0" err="1"/>
              <a:t>pytest</a:t>
            </a:r>
            <a:r>
              <a:rPr lang="en-US" sz="1600" dirty="0"/>
              <a:t> </a:t>
            </a:r>
            <a:r>
              <a:rPr lang="uk-UA" sz="1600" dirty="0"/>
              <a:t>надає кілька позначок «з коробки»: </a:t>
            </a:r>
          </a:p>
          <a:p>
            <a:r>
              <a:rPr lang="en-US" sz="1600" b="1" i="1" dirty="0"/>
              <a:t>skip</a:t>
            </a:r>
            <a:r>
              <a:rPr lang="en-US" sz="1600" dirty="0"/>
              <a:t> </a:t>
            </a:r>
            <a:r>
              <a:rPr lang="uk-UA" sz="1600" dirty="0"/>
              <a:t>беззастережно пропускає тест. </a:t>
            </a:r>
          </a:p>
          <a:p>
            <a:r>
              <a:rPr lang="en-US" sz="1600" b="1" i="1" dirty="0" err="1"/>
              <a:t>skipif</a:t>
            </a:r>
            <a:r>
              <a:rPr lang="en-US" sz="1600" dirty="0"/>
              <a:t> </a:t>
            </a:r>
            <a:r>
              <a:rPr lang="uk-UA" sz="1600" dirty="0"/>
              <a:t>пропускає тест, якщо переданий йому вираз має значення </a:t>
            </a:r>
            <a:r>
              <a:rPr lang="en-US" sz="1600" dirty="0"/>
              <a:t>True.</a:t>
            </a:r>
            <a:endParaRPr lang="uk-UA" sz="1600" dirty="0"/>
          </a:p>
          <a:p>
            <a:r>
              <a:rPr lang="en-US" sz="1600" b="1" i="1" dirty="0" err="1"/>
              <a:t>xfail</a:t>
            </a:r>
            <a:r>
              <a:rPr lang="en-US" sz="1600" dirty="0"/>
              <a:t> </a:t>
            </a:r>
            <a:r>
              <a:rPr lang="uk-UA" sz="1600" dirty="0"/>
              <a:t>вказує на те, що очікується, що тест буде невдалим, тому, якщо тест не вдасться, загальний пакет тестів все ще може повернути успішний статус проходження тестів. </a:t>
            </a:r>
          </a:p>
          <a:p>
            <a:r>
              <a:rPr lang="en-US" sz="1600" b="1" i="1" dirty="0"/>
              <a:t>parameterize</a:t>
            </a:r>
            <a:r>
              <a:rPr lang="en-US" sz="1600" dirty="0"/>
              <a:t> </a:t>
            </a:r>
            <a:r>
              <a:rPr lang="uk-UA" sz="1600" dirty="0"/>
              <a:t> створює кілька варіантів тесту з різними значеннями в якості аргументів. </a:t>
            </a:r>
          </a:p>
          <a:p>
            <a:pPr marL="0" indent="0">
              <a:buNone/>
            </a:pPr>
            <a:endParaRPr lang="uk-UA" sz="1600" dirty="0"/>
          </a:p>
          <a:p>
            <a:pPr marL="0" indent="0">
              <a:buNone/>
            </a:pPr>
            <a:r>
              <a:rPr lang="uk-UA" sz="1600" dirty="0"/>
              <a:t>Список усіх позначок, про які знає </a:t>
            </a:r>
            <a:r>
              <a:rPr lang="en-US" sz="1600" dirty="0" err="1"/>
              <a:t>pytest</a:t>
            </a:r>
            <a:r>
              <a:rPr lang="en-US" sz="1600" dirty="0"/>
              <a:t>,</a:t>
            </a:r>
            <a:r>
              <a:rPr lang="uk-UA" sz="1600" dirty="0"/>
              <a:t> можна побачити </a:t>
            </a:r>
            <a:r>
              <a:rPr lang="en-US" sz="1600" dirty="0"/>
              <a:t> </a:t>
            </a:r>
            <a:r>
              <a:rPr lang="uk-UA" sz="1600" dirty="0"/>
              <a:t>запустивши </a:t>
            </a:r>
            <a:r>
              <a:rPr lang="en-US" sz="1600" b="1" i="1" dirty="0" err="1"/>
              <a:t>pytest</a:t>
            </a:r>
            <a:r>
              <a:rPr lang="en-US" sz="1600" b="1" i="1" dirty="0"/>
              <a:t> --markers</a:t>
            </a:r>
            <a:endParaRPr lang="uk-UA" sz="1600" dirty="0"/>
          </a:p>
        </p:txBody>
      </p:sp>
    </p:spTree>
    <p:extLst>
      <p:ext uri="{BB962C8B-B14F-4D97-AF65-F5344CB8AC3E}">
        <p14:creationId xmlns:p14="http://schemas.microsoft.com/office/powerpoint/2010/main" val="10659114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67" y="140759"/>
            <a:ext cx="11887200" cy="6607174"/>
          </a:xfrm>
        </p:spPr>
        <p:txBody>
          <a:bodyPr>
            <a:normAutofit/>
          </a:bodyPr>
          <a:lstStyle/>
          <a:p>
            <a:pPr marL="0" indent="0" algn="ctr">
              <a:buNone/>
            </a:pPr>
            <a:r>
              <a:rPr lang="uk-UA" sz="1600" b="1" dirty="0"/>
              <a:t>Параметризація: комбінування тестів </a:t>
            </a:r>
          </a:p>
          <a:p>
            <a:pPr marL="0" indent="0">
              <a:buNone/>
            </a:pPr>
            <a:r>
              <a:rPr lang="en-US" sz="1600" dirty="0" err="1"/>
              <a:t>pytest</a:t>
            </a:r>
            <a:r>
              <a:rPr lang="en-US" sz="1600" dirty="0"/>
              <a:t> </a:t>
            </a:r>
            <a:r>
              <a:rPr lang="uk-UA" sz="1600" dirty="0"/>
              <a:t>можна використовувати для зменшення дублювання коду шляхом вилучення поширених залежностей</a:t>
            </a:r>
            <a:r>
              <a:rPr lang="en-US" sz="1600" dirty="0"/>
              <a:t>/</a:t>
            </a:r>
          </a:p>
          <a:p>
            <a:pPr marL="0" indent="0">
              <a:buNone/>
            </a:pPr>
            <a:r>
              <a:rPr lang="uk-UA" sz="1600" i="1" dirty="0"/>
              <a:t>Наприклад, потрібно протестувати функцію для перевірки поліндромів</a:t>
            </a:r>
          </a:p>
        </p:txBody>
      </p:sp>
      <p:sp>
        <p:nvSpPr>
          <p:cNvPr id="2" name="Rectangle 1"/>
          <p:cNvSpPr>
            <a:spLocks noChangeArrowheads="1"/>
          </p:cNvSpPr>
          <p:nvPr/>
        </p:nvSpPr>
        <p:spPr bwMode="auto">
          <a:xfrm>
            <a:off x="135467" y="1163642"/>
            <a:ext cx="3347391" cy="3785652"/>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test_is_palindrome_empty_string</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assert </a:t>
            </a:r>
            <a:r>
              <a:rPr kumimoji="0" lang="ru-RU" altLang="ru-RU" sz="1200" b="0" i="0" u="none" strike="noStrike" cap="none" normalizeH="0" baseline="0">
                <a:ln>
                  <a:noFill/>
                </a:ln>
                <a:solidFill>
                  <a:srgbClr val="82AAFF"/>
                </a:solidFill>
                <a:effectLst/>
                <a:latin typeface="JetBrains Mono"/>
              </a:rPr>
              <a:t>is_palindrome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test_is_palindrome_single_character</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assert </a:t>
            </a:r>
            <a:r>
              <a:rPr kumimoji="0" lang="ru-RU" altLang="ru-RU" sz="1200" b="0" i="0" u="none" strike="noStrike" cap="none" normalizeH="0" baseline="0">
                <a:ln>
                  <a:noFill/>
                </a:ln>
                <a:solidFill>
                  <a:srgbClr val="82AAFF"/>
                </a:solidFill>
                <a:effectLst/>
                <a:latin typeface="JetBrains Mono"/>
              </a:rPr>
              <a:t>is_palindrome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test_is_palindrome_mixed_casing</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assert </a:t>
            </a:r>
            <a:r>
              <a:rPr kumimoji="0" lang="ru-RU" altLang="ru-RU" sz="1200" b="0" i="0" u="none" strike="noStrike" cap="none" normalizeH="0" baseline="0">
                <a:ln>
                  <a:noFill/>
                </a:ln>
                <a:solidFill>
                  <a:srgbClr val="82AAFF"/>
                </a:solidFill>
                <a:effectLst/>
                <a:latin typeface="JetBrains Mono"/>
              </a:rPr>
              <a:t>is_palindrome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"Bob"</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test_is_palindrome_with_spaces</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assert </a:t>
            </a:r>
            <a:r>
              <a:rPr kumimoji="0" lang="ru-RU" altLang="ru-RU" sz="1200" b="0" i="0" u="none" strike="noStrike" cap="none" normalizeH="0" baseline="0">
                <a:ln>
                  <a:noFill/>
                </a:ln>
                <a:solidFill>
                  <a:srgbClr val="82AAFF"/>
                </a:solidFill>
                <a:effectLst/>
                <a:latin typeface="JetBrains Mono"/>
              </a:rPr>
              <a:t>is_palindrome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"Never odd or even"</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test_is_palindrome_with_punctuation</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assert </a:t>
            </a:r>
            <a:r>
              <a:rPr kumimoji="0" lang="ru-RU" altLang="ru-RU" sz="1200" b="0" i="0" u="none" strike="noStrike" cap="none" normalizeH="0" baseline="0">
                <a:ln>
                  <a:noFill/>
                </a:ln>
                <a:solidFill>
                  <a:srgbClr val="82AAFF"/>
                </a:solidFill>
                <a:effectLst/>
                <a:latin typeface="JetBrains Mono"/>
              </a:rPr>
              <a:t>is_palindrome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"Do geese see God?"</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test_is_palindrome_not_palindrome</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assert not </a:t>
            </a:r>
            <a:r>
              <a:rPr kumimoji="0" lang="ru-RU" altLang="ru-RU" sz="1200" b="0" i="0" u="none" strike="noStrike" cap="none" normalizeH="0" baseline="0">
                <a:ln>
                  <a:noFill/>
                </a:ln>
                <a:solidFill>
                  <a:srgbClr val="82AAFF"/>
                </a:solidFill>
                <a:effectLst/>
                <a:latin typeface="JetBrains Mono"/>
              </a:rPr>
              <a:t>is_palindrome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"abc"</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br>
              <a:rPr kumimoji="0" lang="ru-RU" altLang="ru-RU" sz="1200" b="0" i="0" u="none" strike="noStrike" cap="none" normalizeH="0" baseline="0">
                <a:ln>
                  <a:noFill/>
                </a:ln>
                <a:solidFill>
                  <a:srgbClr val="89DDFF"/>
                </a:solidFill>
                <a:effectLst/>
                <a:latin typeface="JetBrains Mono"/>
              </a:rPr>
            </a:br>
            <a:r>
              <a:rPr kumimoji="0" lang="ru-RU" altLang="ru-RU" sz="1200" b="0" i="1" u="none" strike="noStrike" cap="none" normalizeH="0" baseline="0">
                <a:ln>
                  <a:noFill/>
                </a:ln>
                <a:solidFill>
                  <a:srgbClr val="C792EA"/>
                </a:solidFill>
                <a:effectLst/>
                <a:latin typeface="JetBrains Mono"/>
              </a:rPr>
              <a:t>def </a:t>
            </a:r>
            <a:r>
              <a:rPr kumimoji="0" lang="ru-RU" altLang="ru-RU" sz="1200" b="0" i="0" u="none" strike="noStrike" cap="none" normalizeH="0" baseline="0">
                <a:ln>
                  <a:noFill/>
                </a:ln>
                <a:solidFill>
                  <a:srgbClr val="82AAFF"/>
                </a:solidFill>
                <a:effectLst/>
                <a:latin typeface="JetBrains Mono"/>
              </a:rPr>
              <a:t>test_is_palindrome_not_quite</a:t>
            </a:r>
            <a:r>
              <a:rPr kumimoji="0" lang="ru-RU" altLang="ru-RU" sz="1200" b="0" i="0" u="none" strike="noStrike" cap="none" normalizeH="0" baseline="0">
                <a:ln>
                  <a:noFill/>
                </a:ln>
                <a:solidFill>
                  <a:srgbClr val="89DDFF"/>
                </a:solidFill>
                <a:effectLst/>
                <a:latin typeface="JetBrains Mono"/>
              </a:rPr>
              <a:t>():</a:t>
            </a:r>
            <a:br>
              <a:rPr kumimoji="0" lang="ru-RU" altLang="ru-RU" sz="1200" b="0" i="0" u="none" strike="noStrike" cap="none" normalizeH="0" baseline="0">
                <a:ln>
                  <a:noFill/>
                </a:ln>
                <a:solidFill>
                  <a:srgbClr val="89DDFF"/>
                </a:solidFill>
                <a:effectLst/>
                <a:latin typeface="JetBrains Mono"/>
              </a:rPr>
            </a:br>
            <a:r>
              <a:rPr kumimoji="0" lang="ru-RU" altLang="ru-RU" sz="1200" b="0" i="0" u="none" strike="noStrike" cap="none" normalizeH="0" baseline="0">
                <a:ln>
                  <a:noFill/>
                </a:ln>
                <a:solidFill>
                  <a:srgbClr val="89DDFF"/>
                </a:solidFill>
                <a:effectLst/>
                <a:latin typeface="JetBrains Mono"/>
              </a:rPr>
              <a:t>    </a:t>
            </a:r>
            <a:r>
              <a:rPr kumimoji="0" lang="ru-RU" altLang="ru-RU" sz="1200" b="0" i="1" u="none" strike="noStrike" cap="none" normalizeH="0" baseline="0">
                <a:ln>
                  <a:noFill/>
                </a:ln>
                <a:solidFill>
                  <a:srgbClr val="C792EA"/>
                </a:solidFill>
                <a:effectLst/>
                <a:latin typeface="JetBrains Mono"/>
              </a:rPr>
              <a:t>assert not </a:t>
            </a:r>
            <a:r>
              <a:rPr kumimoji="0" lang="ru-RU" altLang="ru-RU" sz="1200" b="0" i="0" u="none" strike="noStrike" cap="none" normalizeH="0" baseline="0">
                <a:ln>
                  <a:noFill/>
                </a:ln>
                <a:solidFill>
                  <a:srgbClr val="82AAFF"/>
                </a:solidFill>
                <a:effectLst/>
                <a:latin typeface="JetBrains Mono"/>
              </a:rPr>
              <a:t>is_palindrome</a:t>
            </a:r>
            <a:r>
              <a:rPr kumimoji="0" lang="ru-RU" altLang="ru-RU" sz="1200" b="0" i="0" u="none" strike="noStrike" cap="none" normalizeH="0" baseline="0">
                <a:ln>
                  <a:noFill/>
                </a:ln>
                <a:solidFill>
                  <a:srgbClr val="89DDFF"/>
                </a:solidFill>
                <a:effectLst/>
                <a:latin typeface="JetBrains Mono"/>
              </a:rPr>
              <a:t>(</a:t>
            </a:r>
            <a:r>
              <a:rPr kumimoji="0" lang="ru-RU" altLang="ru-RU" sz="1200" b="0" i="0" u="none" strike="noStrike" cap="none" normalizeH="0" baseline="0">
                <a:ln>
                  <a:noFill/>
                </a:ln>
                <a:solidFill>
                  <a:srgbClr val="C3E88D"/>
                </a:solidFill>
                <a:effectLst/>
                <a:latin typeface="JetBrains Mono"/>
              </a:rPr>
              <a:t>"abab"</a:t>
            </a:r>
            <a:r>
              <a:rPr kumimoji="0" lang="ru-RU" altLang="ru-RU" sz="1200" b="0" i="0" u="none" strike="noStrike" cap="none" normalizeH="0" baseline="0">
                <a:ln>
                  <a:noFill/>
                </a:ln>
                <a:solidFill>
                  <a:srgbClr val="89DDFF"/>
                </a:solidFill>
                <a:effectLst/>
                <a:latin typeface="JetBrains Mono"/>
              </a:rPr>
              <a:t>)</a:t>
            </a:r>
            <a:endParaRPr kumimoji="0" lang="ru-RU" altLang="ru-RU" sz="2800" b="0" i="0" u="none" strike="noStrike" cap="none" normalizeH="0" baseline="0">
              <a:ln>
                <a:noFill/>
              </a:ln>
              <a:solidFill>
                <a:schemeClr val="tx1"/>
              </a:solidFill>
              <a:effectLst/>
              <a:latin typeface="Arial" panose="020B0604020202020204" pitchFamily="34" charset="0"/>
            </a:endParaRPr>
          </a:p>
        </p:txBody>
      </p:sp>
      <p:sp>
        <p:nvSpPr>
          <p:cNvPr id="4" name="Rectangle 3"/>
          <p:cNvSpPr/>
          <p:nvPr/>
        </p:nvSpPr>
        <p:spPr>
          <a:xfrm>
            <a:off x="4304579" y="1411287"/>
            <a:ext cx="4756367" cy="307777"/>
          </a:xfrm>
          <a:prstGeom prst="rect">
            <a:avLst/>
          </a:prstGeom>
        </p:spPr>
        <p:txBody>
          <a:bodyPr wrap="none">
            <a:spAutoFit/>
          </a:bodyPr>
          <a:lstStyle/>
          <a:p>
            <a:r>
              <a:rPr lang="ru-RU" sz="1400" i="1" dirty="0"/>
              <a:t>Усі ці тести, крім двох останніх, мають однакову форму: </a:t>
            </a:r>
            <a:endParaRPr lang="uk-UA" sz="1400" i="1" dirty="0"/>
          </a:p>
        </p:txBody>
      </p:sp>
      <p:sp>
        <p:nvSpPr>
          <p:cNvPr id="5" name="Rectangle 2"/>
          <p:cNvSpPr>
            <a:spLocks noChangeArrowheads="1"/>
          </p:cNvSpPr>
          <p:nvPr/>
        </p:nvSpPr>
        <p:spPr bwMode="auto">
          <a:xfrm>
            <a:off x="4435027" y="1817711"/>
            <a:ext cx="3288080" cy="46166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test_is_palindrome_</a:t>
            </a:r>
            <a:r>
              <a:rPr kumimoji="0" lang="ru-RU" altLang="ru-RU" sz="1200" b="0" i="0" u="none" strike="noStrike" cap="none" normalizeH="0" baseline="0" dirty="0">
                <a:ln>
                  <a:noFill/>
                </a:ln>
                <a:solidFill>
                  <a:srgbClr val="89DDFF"/>
                </a:solidFill>
                <a:effectLst/>
                <a:latin typeface="JetBrains Mono"/>
              </a:rPr>
              <a:t>&lt;</a:t>
            </a:r>
            <a:r>
              <a:rPr kumimoji="0" lang="ru-RU" altLang="ru-RU" sz="1200" b="0" i="1" u="none" strike="noStrike" cap="none" normalizeH="0" baseline="0" dirty="0">
                <a:ln>
                  <a:noFill/>
                </a:ln>
                <a:solidFill>
                  <a:srgbClr val="C792EA"/>
                </a:solidFill>
                <a:effectLst/>
                <a:latin typeface="JetBrains Mono"/>
              </a:rPr>
              <a:t>in </a:t>
            </a:r>
            <a:r>
              <a:rPr kumimoji="0" lang="ru-RU" altLang="ru-RU" sz="1200" b="0" i="0" u="none" strike="noStrike" cap="none" normalizeH="0" baseline="0" dirty="0">
                <a:ln>
                  <a:noFill/>
                </a:ln>
                <a:solidFill>
                  <a:srgbClr val="C3CEE3"/>
                </a:solidFill>
                <a:effectLst/>
                <a:latin typeface="JetBrains Mono"/>
              </a:rPr>
              <a:t>some situation</a:t>
            </a:r>
            <a:r>
              <a:rPr kumimoji="0" lang="ru-RU" altLang="ru-RU" sz="1200" b="0" i="0" u="none" strike="noStrike" cap="none" normalizeH="0" baseline="0" dirty="0">
                <a:ln>
                  <a:noFill/>
                </a:ln>
                <a:solidFill>
                  <a:srgbClr val="89DDFF"/>
                </a:solidFill>
                <a:effectLst/>
                <a:latin typeface="JetBrains Mono"/>
              </a:rPr>
              <a:t>&gt;():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assert </a:t>
            </a:r>
            <a:r>
              <a:rPr kumimoji="0" lang="ru-RU" altLang="ru-RU" sz="1200" b="0" i="0" u="none" strike="noStrike" cap="none" normalizeH="0" baseline="0" dirty="0">
                <a:ln>
                  <a:noFill/>
                </a:ln>
                <a:solidFill>
                  <a:srgbClr val="82AAFF"/>
                </a:solidFill>
                <a:effectLst/>
                <a:latin typeface="JetBrains Mono"/>
              </a:rPr>
              <a:t>is_palindrome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"&lt;some string&gt;"</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
        <p:nvSpPr>
          <p:cNvPr id="6" name="Rectangle 5"/>
          <p:cNvSpPr/>
          <p:nvPr/>
        </p:nvSpPr>
        <p:spPr>
          <a:xfrm>
            <a:off x="4304579" y="2378023"/>
            <a:ext cx="7128933" cy="523220"/>
          </a:xfrm>
          <a:prstGeom prst="rect">
            <a:avLst/>
          </a:prstGeom>
        </p:spPr>
        <p:txBody>
          <a:bodyPr wrap="square">
            <a:spAutoFit/>
          </a:bodyPr>
          <a:lstStyle/>
          <a:p>
            <a:r>
              <a:rPr lang="ru-RU" sz="1400" i="1" dirty="0"/>
              <a:t>Можна використати </a:t>
            </a:r>
            <a:r>
              <a:rPr lang="ru-RU" sz="1400" b="1" i="1" dirty="0"/>
              <a:t>@pytest.mark.parametrize()</a:t>
            </a:r>
            <a:r>
              <a:rPr lang="ru-RU" sz="1400" i="1" dirty="0"/>
              <a:t>, щоб заповнити цю форму різними значеннями, значно зменшуючи тестовий код: </a:t>
            </a:r>
            <a:endParaRPr lang="uk-UA" sz="1400" i="1" dirty="0"/>
          </a:p>
        </p:txBody>
      </p:sp>
      <p:sp>
        <p:nvSpPr>
          <p:cNvPr id="7" name="Rectangle 3"/>
          <p:cNvSpPr>
            <a:spLocks noChangeArrowheads="1"/>
          </p:cNvSpPr>
          <p:nvPr/>
        </p:nvSpPr>
        <p:spPr bwMode="auto">
          <a:xfrm>
            <a:off x="4363846" y="2874937"/>
            <a:ext cx="4108817" cy="3046988"/>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200" b="0" i="0" u="none" strike="noStrike" cap="none" normalizeH="0" baseline="0" dirty="0">
                <a:ln>
                  <a:noFill/>
                </a:ln>
                <a:solidFill>
                  <a:srgbClr val="82AAFF"/>
                </a:solidFill>
                <a:effectLst/>
                <a:latin typeface="JetBrains Mono"/>
              </a:rPr>
              <a:t>@pytest.mark.parametrize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"palindrome"</a:t>
            </a:r>
            <a:r>
              <a:rPr kumimoji="0" lang="ru-RU" altLang="ru-RU" sz="1200" b="0" i="0" u="none" strike="noStrike" cap="none" normalizeH="0" baseline="0" dirty="0">
                <a:ln>
                  <a:noFill/>
                </a:ln>
                <a:solidFill>
                  <a:srgbClr val="89DDFF"/>
                </a:solidFill>
                <a:effectLst/>
                <a:latin typeface="JetBrains Mono"/>
              </a:rPr>
              <a:t>, [</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"a"</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"Bob"</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"Never odd or even"</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"Do geese see God?"</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test_is_palindrome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palindrome</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assert </a:t>
            </a:r>
            <a:r>
              <a:rPr kumimoji="0" lang="ru-RU" altLang="ru-RU" sz="1200" b="0" i="0" u="none" strike="noStrike" cap="none" normalizeH="0" baseline="0" dirty="0">
                <a:ln>
                  <a:noFill/>
                </a:ln>
                <a:solidFill>
                  <a:srgbClr val="82AAFF"/>
                </a:solidFill>
                <a:effectLst/>
                <a:latin typeface="JetBrains Mono"/>
              </a:rPr>
              <a:t>is_palindrome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palindrome</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2AAFF"/>
                </a:solidFill>
                <a:effectLst/>
                <a:latin typeface="JetBrains Mono"/>
              </a:rPr>
              <a:t>@pytest.mark.parametrize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C3E88D"/>
                </a:solidFill>
                <a:effectLst/>
                <a:latin typeface="JetBrains Mono"/>
              </a:rPr>
              <a:t>"non_palindrome"</a:t>
            </a:r>
            <a:r>
              <a:rPr kumimoji="0" lang="ru-RU" altLang="ru-RU" sz="1200" b="0" i="0" u="none" strike="noStrike" cap="none" normalizeH="0" baseline="0" dirty="0">
                <a:ln>
                  <a:noFill/>
                </a:ln>
                <a:solidFill>
                  <a:srgbClr val="89DDFF"/>
                </a:solidFill>
                <a:effectLst/>
                <a:latin typeface="JetBrains Mono"/>
              </a:rPr>
              <a:t>, [</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"abc"</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0" u="none" strike="noStrike" cap="none" normalizeH="0" baseline="0" dirty="0">
                <a:ln>
                  <a:noFill/>
                </a:ln>
                <a:solidFill>
                  <a:srgbClr val="C3E88D"/>
                </a:solidFill>
                <a:effectLst/>
                <a:latin typeface="JetBrains Mono"/>
              </a:rPr>
              <a:t>"abab"</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1" u="none" strike="noStrike" cap="none" normalizeH="0" baseline="0" dirty="0">
                <a:ln>
                  <a:noFill/>
                </a:ln>
                <a:solidFill>
                  <a:srgbClr val="C792EA"/>
                </a:solidFill>
                <a:effectLst/>
                <a:latin typeface="JetBrains Mono"/>
              </a:rPr>
              <a:t>def </a:t>
            </a:r>
            <a:r>
              <a:rPr kumimoji="0" lang="ru-RU" altLang="ru-RU" sz="1200" b="0" i="0" u="none" strike="noStrike" cap="none" normalizeH="0" baseline="0" dirty="0">
                <a:ln>
                  <a:noFill/>
                </a:ln>
                <a:solidFill>
                  <a:srgbClr val="82AAFF"/>
                </a:solidFill>
                <a:effectLst/>
                <a:latin typeface="JetBrains Mono"/>
              </a:rPr>
              <a:t>test_is_palindrome_not_palindrome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non_palindrome</a:t>
            </a:r>
            <a:r>
              <a:rPr kumimoji="0" lang="ru-RU" altLang="ru-RU" sz="1200" b="0" i="0" u="none" strike="noStrike" cap="none" normalizeH="0" baseline="0" dirty="0">
                <a:ln>
                  <a:noFill/>
                </a:ln>
                <a:solidFill>
                  <a:srgbClr val="89DDFF"/>
                </a:solidFill>
                <a:effectLst/>
                <a:latin typeface="JetBrains Mono"/>
              </a:rPr>
              <a:t>):</a:t>
            </a:r>
            <a:br>
              <a:rPr kumimoji="0" lang="ru-RU" altLang="ru-RU" sz="1200" b="0" i="0" u="none" strike="noStrike" cap="none" normalizeH="0" baseline="0" dirty="0">
                <a:ln>
                  <a:noFill/>
                </a:ln>
                <a:solidFill>
                  <a:srgbClr val="89DDFF"/>
                </a:solidFill>
                <a:effectLst/>
                <a:latin typeface="JetBrains Mono"/>
              </a:rPr>
            </a:br>
            <a:r>
              <a:rPr kumimoji="0" lang="ru-RU" altLang="ru-RU" sz="1200" b="0" i="0" u="none" strike="noStrike" cap="none" normalizeH="0" baseline="0" dirty="0">
                <a:ln>
                  <a:noFill/>
                </a:ln>
                <a:solidFill>
                  <a:srgbClr val="89DDFF"/>
                </a:solidFill>
                <a:effectLst/>
                <a:latin typeface="JetBrains Mono"/>
              </a:rPr>
              <a:t>    </a:t>
            </a:r>
            <a:r>
              <a:rPr kumimoji="0" lang="ru-RU" altLang="ru-RU" sz="1200" b="0" i="1" u="none" strike="noStrike" cap="none" normalizeH="0" baseline="0" dirty="0">
                <a:ln>
                  <a:noFill/>
                </a:ln>
                <a:solidFill>
                  <a:srgbClr val="C792EA"/>
                </a:solidFill>
                <a:effectLst/>
                <a:latin typeface="JetBrains Mono"/>
              </a:rPr>
              <a:t>assert not </a:t>
            </a:r>
            <a:r>
              <a:rPr kumimoji="0" lang="ru-RU" altLang="ru-RU" sz="1200" b="0" i="0" u="none" strike="noStrike" cap="none" normalizeH="0" baseline="0" dirty="0">
                <a:ln>
                  <a:noFill/>
                </a:ln>
                <a:solidFill>
                  <a:srgbClr val="82AAFF"/>
                </a:solidFill>
                <a:effectLst/>
                <a:latin typeface="JetBrains Mono"/>
              </a:rPr>
              <a:t>is_palindrome</a:t>
            </a:r>
            <a:r>
              <a:rPr kumimoji="0" lang="ru-RU" altLang="ru-RU" sz="1200" b="0" i="0" u="none" strike="noStrike" cap="none" normalizeH="0" baseline="0" dirty="0">
                <a:ln>
                  <a:noFill/>
                </a:ln>
                <a:solidFill>
                  <a:srgbClr val="89DDFF"/>
                </a:solidFill>
                <a:effectLst/>
                <a:latin typeface="JetBrains Mono"/>
              </a:rPr>
              <a:t>(</a:t>
            </a:r>
            <a:r>
              <a:rPr kumimoji="0" lang="ru-RU" altLang="ru-RU" sz="1200" b="0" i="0" u="none" strike="noStrike" cap="none" normalizeH="0" baseline="0" dirty="0">
                <a:ln>
                  <a:noFill/>
                </a:ln>
                <a:solidFill>
                  <a:srgbClr val="F78C6C"/>
                </a:solidFill>
                <a:effectLst/>
                <a:latin typeface="JetBrains Mono"/>
              </a:rPr>
              <a:t>non_palindrome</a:t>
            </a:r>
            <a:r>
              <a:rPr kumimoji="0" lang="ru-RU" altLang="ru-RU" sz="1200" b="0" i="0" u="none" strike="noStrike" cap="none" normalizeH="0" baseline="0" dirty="0">
                <a:ln>
                  <a:noFill/>
                </a:ln>
                <a:solidFill>
                  <a:srgbClr val="89DDFF"/>
                </a:solidFill>
                <a:effectLst/>
                <a:latin typeface="JetBrains Mono"/>
              </a:rPr>
              <a:t>)</a:t>
            </a:r>
            <a:endParaRPr kumimoji="0" lang="ru-RU" altLang="ru-RU" sz="2800" b="0" i="0" u="none" strike="noStrike" cap="none" normalizeH="0" baseline="0" dirty="0">
              <a:ln>
                <a:noFill/>
              </a:ln>
              <a:solidFill>
                <a:schemeClr val="tx1"/>
              </a:solidFill>
              <a:effectLst/>
              <a:latin typeface="Arial" panose="020B0604020202020204" pitchFamily="34" charset="0"/>
            </a:endParaRPr>
          </a:p>
        </p:txBody>
      </p:sp>
      <p:sp>
        <p:nvSpPr>
          <p:cNvPr id="8" name="Rectangle 7"/>
          <p:cNvSpPr/>
          <p:nvPr/>
        </p:nvSpPr>
        <p:spPr>
          <a:xfrm>
            <a:off x="8785884" y="2989592"/>
            <a:ext cx="2923562" cy="1600438"/>
          </a:xfrm>
          <a:prstGeom prst="rect">
            <a:avLst/>
          </a:prstGeom>
        </p:spPr>
        <p:txBody>
          <a:bodyPr wrap="square">
            <a:spAutoFit/>
          </a:bodyPr>
          <a:lstStyle/>
          <a:p>
            <a:r>
              <a:rPr lang="ru-RU" sz="1400" i="1" dirty="0"/>
              <a:t>Першим аргументом </a:t>
            </a:r>
            <a:r>
              <a:rPr lang="en-US" sz="1400" b="1" i="1" dirty="0" err="1"/>
              <a:t>parametrize</a:t>
            </a:r>
            <a:r>
              <a:rPr lang="en-US" sz="1400" b="1" i="1" dirty="0"/>
              <a:t>()</a:t>
            </a:r>
            <a:r>
              <a:rPr lang="uk-UA" sz="1400" b="1" i="1" dirty="0"/>
              <a:t> </a:t>
            </a:r>
            <a:r>
              <a:rPr lang="ru-RU" sz="1400" i="1" dirty="0"/>
              <a:t>є рядок імен параметрів, розділений комами. Другим аргументом є список кортежів або одиничних значень, які представляють значення параметра. </a:t>
            </a:r>
            <a:endParaRPr lang="uk-UA" sz="1400" i="1" dirty="0"/>
          </a:p>
        </p:txBody>
      </p:sp>
    </p:spTree>
    <p:extLst>
      <p:ext uri="{BB962C8B-B14F-4D97-AF65-F5344CB8AC3E}">
        <p14:creationId xmlns:p14="http://schemas.microsoft.com/office/powerpoint/2010/main" val="26962891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67" y="140759"/>
            <a:ext cx="11887200" cy="6607174"/>
          </a:xfrm>
        </p:spPr>
        <p:txBody>
          <a:bodyPr>
            <a:normAutofit/>
          </a:bodyPr>
          <a:lstStyle/>
          <a:p>
            <a:pPr marL="0" indent="0">
              <a:buNone/>
            </a:pPr>
            <a:r>
              <a:rPr lang="ru-RU" sz="1600" dirty="0"/>
              <a:t>Також можна вдосконалити свою параметризацію, щоб об’єднати всі тести в один: </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r>
              <a:rPr lang="uk-UA" sz="1600" dirty="0"/>
              <a:t>Варто завжди використовувати параметризацію, щоб відокремити дані тесту від поведінки тесту, щоб було зрозуміло, що тест тестує! </a:t>
            </a:r>
          </a:p>
        </p:txBody>
      </p:sp>
      <p:sp>
        <p:nvSpPr>
          <p:cNvPr id="2" name="Rectangle 1"/>
          <p:cNvSpPr>
            <a:spLocks noChangeArrowheads="1"/>
          </p:cNvSpPr>
          <p:nvPr/>
        </p:nvSpPr>
        <p:spPr bwMode="auto">
          <a:xfrm>
            <a:off x="245533" y="648495"/>
            <a:ext cx="5506636" cy="2462213"/>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a:ln>
                  <a:noFill/>
                </a:ln>
                <a:solidFill>
                  <a:srgbClr val="82AAFF"/>
                </a:solidFill>
                <a:effectLst/>
                <a:latin typeface="JetBrains Mono"/>
              </a:rPr>
              <a:t>@pytest.mark.parametrize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E88D"/>
                </a:solidFill>
                <a:effectLst/>
                <a:latin typeface="JetBrains Mono"/>
              </a:rPr>
              <a:t>"maybe_palindrome, expected_result"</a:t>
            </a:r>
            <a:r>
              <a:rPr kumimoji="0" lang="ru-RU" altLang="ru-RU" sz="1400" b="0" i="0" u="none" strike="noStrike" cap="none" normalizeH="0" baseline="0">
                <a:ln>
                  <a:noFill/>
                </a:ln>
                <a:solidFill>
                  <a:srgbClr val="89DDFF"/>
                </a:solidFill>
                <a:effectLst/>
                <a:latin typeface="JetBrains Mono"/>
              </a:rPr>
              <a:t>, [</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True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"a"</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True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"Bob"</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True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"Never odd or even"</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True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"Do geese see God?"</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True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"abc"</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False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"abab"</a:t>
            </a: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False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test_is_palindrome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maybe_palindrome</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expected_result</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assert </a:t>
            </a:r>
            <a:r>
              <a:rPr kumimoji="0" lang="ru-RU" altLang="ru-RU" sz="1400" b="0" i="0" u="none" strike="noStrike" cap="none" normalizeH="0" baseline="0">
                <a:ln>
                  <a:noFill/>
                </a:ln>
                <a:solidFill>
                  <a:srgbClr val="82AAFF"/>
                </a:solidFill>
                <a:effectLst/>
                <a:latin typeface="JetBrains Mono"/>
              </a:rPr>
              <a:t>is_palindrome</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maybe_palindrome</a:t>
            </a:r>
            <a:r>
              <a:rPr kumimoji="0" lang="ru-RU" altLang="ru-RU" sz="1400" b="0" i="0" u="none" strike="noStrike" cap="none" normalizeH="0" baseline="0">
                <a:ln>
                  <a:noFill/>
                </a:ln>
                <a:solidFill>
                  <a:srgbClr val="89DDFF"/>
                </a:solidFill>
                <a:effectLst/>
                <a:latin typeface="JetBrains Mono"/>
              </a:rPr>
              <a:t>) == </a:t>
            </a:r>
            <a:r>
              <a:rPr kumimoji="0" lang="ru-RU" altLang="ru-RU" sz="1400" b="0" i="0" u="none" strike="noStrike" cap="none" normalizeH="0" baseline="0">
                <a:ln>
                  <a:noFill/>
                </a:ln>
                <a:solidFill>
                  <a:srgbClr val="F78C6C"/>
                </a:solidFill>
                <a:effectLst/>
                <a:latin typeface="JetBrains Mono"/>
              </a:rPr>
              <a:t>expected_result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9469453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467" y="140759"/>
            <a:ext cx="11887200" cy="6607174"/>
          </a:xfrm>
        </p:spPr>
        <p:txBody>
          <a:bodyPr>
            <a:normAutofit/>
          </a:bodyPr>
          <a:lstStyle/>
          <a:p>
            <a:pPr marL="0" indent="0">
              <a:buNone/>
            </a:pPr>
            <a:r>
              <a:rPr lang="uk-UA" sz="1600" dirty="0"/>
              <a:t>Звіти про тривалість тестування</a:t>
            </a:r>
          </a:p>
          <a:p>
            <a:pPr marL="0" indent="0">
              <a:buNone/>
            </a:pPr>
            <a:r>
              <a:rPr lang="en-US" sz="1600" dirty="0" err="1"/>
              <a:t>pytest</a:t>
            </a:r>
            <a:r>
              <a:rPr lang="en-US" sz="1600" dirty="0"/>
              <a:t> </a:t>
            </a:r>
            <a:r>
              <a:rPr lang="uk-UA" sz="1600" dirty="0"/>
              <a:t>може автоматично записувати тривалість тестування та повідомляти про найтриваліші тести. </a:t>
            </a:r>
          </a:p>
          <a:p>
            <a:pPr marL="0" indent="0">
              <a:buNone/>
            </a:pPr>
            <a:r>
              <a:rPr lang="uk-UA" sz="1600" dirty="0"/>
              <a:t>Параметр </a:t>
            </a:r>
            <a:r>
              <a:rPr lang="uk-UA" sz="1600" b="1" dirty="0"/>
              <a:t>--</a:t>
            </a:r>
            <a:r>
              <a:rPr lang="en-US" sz="1600" b="1" dirty="0"/>
              <a:t>durations </a:t>
            </a:r>
            <a:r>
              <a:rPr lang="uk-UA" sz="1600" dirty="0"/>
              <a:t>для команди </a:t>
            </a:r>
            <a:r>
              <a:rPr lang="en-US" sz="1600" dirty="0" err="1"/>
              <a:t>pytest</a:t>
            </a:r>
            <a:r>
              <a:rPr lang="en-US" sz="1600" dirty="0"/>
              <a:t>, </a:t>
            </a:r>
            <a:r>
              <a:rPr lang="uk-UA" sz="1600" dirty="0"/>
              <a:t>дозволяє включити звіт про тривалість до результатів тесту. </a:t>
            </a:r>
          </a:p>
          <a:p>
            <a:pPr marL="0" indent="0">
              <a:buNone/>
            </a:pPr>
            <a:r>
              <a:rPr lang="uk-UA" sz="1600" b="1" i="1" dirty="0"/>
              <a:t>--</a:t>
            </a:r>
            <a:r>
              <a:rPr lang="en-US" sz="1600" b="1" i="1" dirty="0"/>
              <a:t>duration </a:t>
            </a:r>
            <a:r>
              <a:rPr lang="uk-UA" sz="1600" dirty="0"/>
              <a:t>очікує ціле число </a:t>
            </a:r>
            <a:r>
              <a:rPr lang="en-US" sz="1600" b="1" i="1" dirty="0"/>
              <a:t>n</a:t>
            </a:r>
            <a:r>
              <a:rPr lang="en-US" sz="1600" dirty="0"/>
              <a:t> </a:t>
            </a:r>
            <a:r>
              <a:rPr lang="uk-UA" sz="1600" dirty="0"/>
              <a:t>і повідомлятиме про найповільніші </a:t>
            </a:r>
            <a:r>
              <a:rPr lang="en-US" sz="1600" b="1" i="1" dirty="0"/>
              <a:t>n</a:t>
            </a:r>
            <a:r>
              <a:rPr lang="en-US" sz="1600" dirty="0"/>
              <a:t> </a:t>
            </a:r>
            <a:r>
              <a:rPr lang="uk-UA" sz="1600" dirty="0"/>
              <a:t>тестів. </a:t>
            </a:r>
          </a:p>
          <a:p>
            <a:pPr marL="0" indent="0">
              <a:buNone/>
            </a:pPr>
            <a:endParaRPr lang="uk-UA" sz="1600" dirty="0"/>
          </a:p>
          <a:p>
            <a:pPr marL="0" indent="0">
              <a:buNone/>
            </a:pPr>
            <a:r>
              <a:rPr lang="uk-UA" sz="1600" dirty="0"/>
              <a:t>Результат буде наступниим: </a:t>
            </a:r>
          </a:p>
          <a:p>
            <a:pPr marL="0" indent="0">
              <a:buNone/>
            </a:pPr>
            <a:endParaRPr lang="ru-RU" sz="1600" dirty="0"/>
          </a:p>
          <a:p>
            <a:pPr marL="0" indent="0">
              <a:buNone/>
            </a:pPr>
            <a:endParaRPr lang="ru-RU" sz="1600" dirty="0"/>
          </a:p>
          <a:p>
            <a:pPr marL="0" indent="0">
              <a:buNone/>
            </a:pPr>
            <a:endParaRPr lang="ru-RU" sz="1600" dirty="0"/>
          </a:p>
          <a:p>
            <a:pPr marL="0" indent="0">
              <a:buNone/>
            </a:pPr>
            <a:endParaRPr lang="ru-RU" sz="1600" dirty="0"/>
          </a:p>
          <a:p>
            <a:pPr marL="0" indent="0">
              <a:buNone/>
            </a:pPr>
            <a:r>
              <a:rPr lang="uk-UA" sz="1600" dirty="0"/>
              <a:t>Кожен тест, який відображається у звіті про тривалість, є хорошим кандидатом для прискорення, оскільки він займає понад середній час загального часу тестування. </a:t>
            </a:r>
          </a:p>
          <a:p>
            <a:pPr marL="0" indent="0">
              <a:buNone/>
            </a:pPr>
            <a:r>
              <a:rPr lang="uk-UA" sz="1600" dirty="0"/>
              <a:t>Деякі тести можуть мати невидимі накладні витрати. </a:t>
            </a:r>
          </a:p>
          <a:p>
            <a:pPr marL="0" indent="0">
              <a:buNone/>
            </a:pPr>
            <a:endParaRPr lang="uk-UA" sz="1600" dirty="0"/>
          </a:p>
          <a:p>
            <a:pPr marL="0" indent="0" algn="ctr">
              <a:buNone/>
            </a:pPr>
            <a:r>
              <a:rPr lang="uk-UA" sz="1600" b="1" dirty="0"/>
              <a:t>Корисні плагіни pytest </a:t>
            </a:r>
          </a:p>
          <a:p>
            <a:pPr marL="0" indent="0">
              <a:buNone/>
            </a:pPr>
            <a:r>
              <a:rPr lang="uk-UA" sz="1600" b="1" i="1" dirty="0"/>
              <a:t>pytest-randomly </a:t>
            </a:r>
            <a:r>
              <a:rPr lang="uk-UA" sz="1600" dirty="0"/>
              <a:t>змушує тести виконуватися у випадковому порядку. pytest завжди збирає всі тести, які може знайти перед їх запуском, тому pytest-випадково перемішує цей список тестів безпосередньо перед виконанням. Це чудовий спосіб виявити тести, які залежать від виконання в певному порядку, що означає, що вони залежать від іншого тесту. </a:t>
            </a:r>
          </a:p>
          <a:p>
            <a:pPr marL="0" indent="0">
              <a:buNone/>
            </a:pPr>
            <a:r>
              <a:rPr lang="uk-UA" sz="1600" b="1" i="1" dirty="0"/>
              <a:t>pytest-cov</a:t>
            </a:r>
            <a:r>
              <a:rPr lang="uk-UA" sz="1600" dirty="0"/>
              <a:t> інтегрує пакет </a:t>
            </a:r>
            <a:r>
              <a:rPr lang="en-US" sz="1600" b="1" i="1" dirty="0"/>
              <a:t>coverage</a:t>
            </a:r>
            <a:r>
              <a:rPr lang="uk-UA" sz="1600" dirty="0"/>
              <a:t>, тому можена запустити </a:t>
            </a:r>
            <a:r>
              <a:rPr lang="uk-UA" sz="1600" b="1" i="1" dirty="0"/>
              <a:t>pytest --cov</a:t>
            </a:r>
            <a:r>
              <a:rPr lang="uk-UA" sz="1600" dirty="0"/>
              <a:t>, щоб побачити звіт про охоплення тесту. </a:t>
            </a:r>
          </a:p>
          <a:p>
            <a:pPr marL="0" indent="0">
              <a:buNone/>
            </a:pPr>
            <a:endParaRPr lang="uk-UA" sz="1600" dirty="0"/>
          </a:p>
        </p:txBody>
      </p:sp>
      <p:sp>
        <p:nvSpPr>
          <p:cNvPr id="2" name="Rectangle 1"/>
          <p:cNvSpPr>
            <a:spLocks noChangeArrowheads="1"/>
          </p:cNvSpPr>
          <p:nvPr/>
        </p:nvSpPr>
        <p:spPr bwMode="auto">
          <a:xfrm>
            <a:off x="219771" y="2231508"/>
            <a:ext cx="5859296" cy="938719"/>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a:ln>
                  <a:noFill/>
                </a:ln>
                <a:solidFill>
                  <a:srgbClr val="C3CEE3"/>
                </a:solidFill>
                <a:effectLst/>
                <a:latin typeface="JetBrains Mono"/>
              </a:rPr>
              <a:t>pytest </a:t>
            </a:r>
            <a:r>
              <a:rPr kumimoji="0" lang="ru-RU" altLang="ru-RU" sz="1100" b="0" i="0" u="none" strike="noStrike" cap="none" normalizeH="0" baseline="0">
                <a:ln>
                  <a:noFill/>
                </a:ln>
                <a:solidFill>
                  <a:srgbClr val="89DDFF"/>
                </a:solidFill>
                <a:effectLst/>
                <a:latin typeface="JetBrains Mono"/>
              </a:rPr>
              <a:t>--</a:t>
            </a:r>
            <a:r>
              <a:rPr kumimoji="0" lang="ru-RU" altLang="ru-RU" sz="1100" b="0" i="0" u="none" strike="noStrike" cap="none" normalizeH="0" baseline="0">
                <a:ln>
                  <a:noFill/>
                </a:ln>
                <a:solidFill>
                  <a:srgbClr val="C3CEE3"/>
                </a:solidFill>
                <a:effectLst/>
                <a:latin typeface="JetBrains Mono"/>
              </a:rPr>
              <a:t>durations</a:t>
            </a:r>
            <a:r>
              <a:rPr kumimoji="0" lang="ru-RU" altLang="ru-RU" sz="1100" b="0" i="0" u="none" strike="noStrike" cap="none" normalizeH="0" baseline="0">
                <a:ln>
                  <a:noFill/>
                </a:ln>
                <a:solidFill>
                  <a:srgbClr val="89DDFF"/>
                </a:solidFill>
                <a:effectLst/>
                <a:latin typeface="JetBrains Mono"/>
              </a:rPr>
              <a:t>=</a:t>
            </a:r>
            <a:r>
              <a:rPr kumimoji="0" lang="ru-RU" altLang="ru-RU" sz="1100" b="0" i="0" u="none" strike="noStrike" cap="none" normalizeH="0" baseline="0">
                <a:ln>
                  <a:noFill/>
                </a:ln>
                <a:solidFill>
                  <a:srgbClr val="F78C6C"/>
                </a:solidFill>
                <a:effectLst/>
                <a:latin typeface="JetBrains Mono"/>
              </a:rPr>
              <a:t>3</a:t>
            </a:r>
            <a:br>
              <a:rPr kumimoji="0" lang="ru-RU" altLang="ru-RU" sz="1100" b="0" i="0" u="none" strike="noStrike" cap="none" normalizeH="0" baseline="0">
                <a:ln>
                  <a:noFill/>
                </a:ln>
                <a:solidFill>
                  <a:srgbClr val="F78C6C"/>
                </a:solidFill>
                <a:effectLst/>
                <a:latin typeface="JetBrains Mono"/>
              </a:rPr>
            </a:br>
            <a:r>
              <a:rPr kumimoji="0" lang="ru-RU" altLang="ru-RU" sz="1100" b="0" i="0" u="none" strike="noStrike" cap="none" normalizeH="0" baseline="0">
                <a:ln>
                  <a:noFill/>
                </a:ln>
                <a:solidFill>
                  <a:srgbClr val="F78C6C"/>
                </a:solidFill>
                <a:effectLst/>
                <a:latin typeface="JetBrains Mono"/>
              </a:rPr>
              <a:t>3.03</a:t>
            </a:r>
            <a:r>
              <a:rPr kumimoji="0" lang="ru-RU" altLang="ru-RU" sz="1100" b="0" i="0" u="none" strike="noStrike" cap="none" normalizeH="0" baseline="0">
                <a:ln>
                  <a:noFill/>
                </a:ln>
                <a:solidFill>
                  <a:srgbClr val="C3CEE3"/>
                </a:solidFill>
                <a:effectLst/>
                <a:latin typeface="JetBrains Mono"/>
              </a:rPr>
              <a:t>s call     test_code</a:t>
            </a:r>
            <a:r>
              <a:rPr kumimoji="0" lang="ru-RU" altLang="ru-RU" sz="1100" b="0" i="0" u="none" strike="noStrike" cap="none" normalizeH="0" baseline="0">
                <a:ln>
                  <a:noFill/>
                </a:ln>
                <a:solidFill>
                  <a:srgbClr val="89DDFF"/>
                </a:solidFill>
                <a:effectLst/>
                <a:latin typeface="JetBrains Mono"/>
              </a:rPr>
              <a:t>.</a:t>
            </a:r>
            <a:r>
              <a:rPr kumimoji="0" lang="ru-RU" altLang="ru-RU" sz="1100" b="0" i="0" u="none" strike="noStrike" cap="none" normalizeH="0" baseline="0">
                <a:ln>
                  <a:noFill/>
                </a:ln>
                <a:solidFill>
                  <a:srgbClr val="C3CEE3"/>
                </a:solidFill>
                <a:effectLst/>
                <a:latin typeface="JetBrains Mono"/>
              </a:rPr>
              <a:t>py</a:t>
            </a:r>
            <a:r>
              <a:rPr kumimoji="0" lang="ru-RU" altLang="ru-RU" sz="1100" b="0" i="0" u="none" strike="noStrike" cap="none" normalizeH="0" baseline="0">
                <a:ln>
                  <a:noFill/>
                </a:ln>
                <a:solidFill>
                  <a:srgbClr val="89DDFF"/>
                </a:solidFill>
                <a:effectLst/>
                <a:latin typeface="JetBrains Mono"/>
              </a:rPr>
              <a:t>::</a:t>
            </a:r>
            <a:r>
              <a:rPr kumimoji="0" lang="ru-RU" altLang="ru-RU" sz="1100" b="0" i="0" u="none" strike="noStrike" cap="none" normalizeH="0" baseline="0">
                <a:ln>
                  <a:noFill/>
                </a:ln>
                <a:solidFill>
                  <a:srgbClr val="C3CEE3"/>
                </a:solidFill>
                <a:effectLst/>
                <a:latin typeface="JetBrains Mono"/>
              </a:rPr>
              <a:t>test_request_read_timeout</a:t>
            </a:r>
            <a:br>
              <a:rPr kumimoji="0" lang="ru-RU" altLang="ru-RU" sz="1100" b="0" i="0" u="none" strike="noStrike" cap="none" normalizeH="0" baseline="0">
                <a:ln>
                  <a:noFill/>
                </a:ln>
                <a:solidFill>
                  <a:srgbClr val="C3CEE3"/>
                </a:solidFill>
                <a:effectLst/>
                <a:latin typeface="JetBrains Mono"/>
              </a:rPr>
            </a:br>
            <a:r>
              <a:rPr kumimoji="0" lang="ru-RU" altLang="ru-RU" sz="1100" b="0" i="0" u="none" strike="noStrike" cap="none" normalizeH="0" baseline="0">
                <a:ln>
                  <a:noFill/>
                </a:ln>
                <a:solidFill>
                  <a:srgbClr val="F78C6C"/>
                </a:solidFill>
                <a:effectLst/>
                <a:latin typeface="JetBrains Mono"/>
              </a:rPr>
              <a:t>1.07</a:t>
            </a:r>
            <a:r>
              <a:rPr kumimoji="0" lang="ru-RU" altLang="ru-RU" sz="1100" b="0" i="0" u="none" strike="noStrike" cap="none" normalizeH="0" baseline="0">
                <a:ln>
                  <a:noFill/>
                </a:ln>
                <a:solidFill>
                  <a:srgbClr val="C3CEE3"/>
                </a:solidFill>
                <a:effectLst/>
                <a:latin typeface="JetBrains Mono"/>
              </a:rPr>
              <a:t>s call     test_code</a:t>
            </a:r>
            <a:r>
              <a:rPr kumimoji="0" lang="ru-RU" altLang="ru-RU" sz="1100" b="0" i="0" u="none" strike="noStrike" cap="none" normalizeH="0" baseline="0">
                <a:ln>
                  <a:noFill/>
                </a:ln>
                <a:solidFill>
                  <a:srgbClr val="89DDFF"/>
                </a:solidFill>
                <a:effectLst/>
                <a:latin typeface="JetBrains Mono"/>
              </a:rPr>
              <a:t>.</a:t>
            </a:r>
            <a:r>
              <a:rPr kumimoji="0" lang="ru-RU" altLang="ru-RU" sz="1100" b="0" i="0" u="none" strike="noStrike" cap="none" normalizeH="0" baseline="0">
                <a:ln>
                  <a:noFill/>
                </a:ln>
                <a:solidFill>
                  <a:srgbClr val="C3CEE3"/>
                </a:solidFill>
                <a:effectLst/>
                <a:latin typeface="JetBrains Mono"/>
              </a:rPr>
              <a:t>py</a:t>
            </a:r>
            <a:r>
              <a:rPr kumimoji="0" lang="ru-RU" altLang="ru-RU" sz="1100" b="0" i="0" u="none" strike="noStrike" cap="none" normalizeH="0" baseline="0">
                <a:ln>
                  <a:noFill/>
                </a:ln>
                <a:solidFill>
                  <a:srgbClr val="89DDFF"/>
                </a:solidFill>
                <a:effectLst/>
                <a:latin typeface="JetBrains Mono"/>
              </a:rPr>
              <a:t>::</a:t>
            </a:r>
            <a:r>
              <a:rPr kumimoji="0" lang="ru-RU" altLang="ru-RU" sz="1100" b="0" i="0" u="none" strike="noStrike" cap="none" normalizeH="0" baseline="0">
                <a:ln>
                  <a:noFill/>
                </a:ln>
                <a:solidFill>
                  <a:srgbClr val="C3CEE3"/>
                </a:solidFill>
                <a:effectLst/>
                <a:latin typeface="JetBrains Mono"/>
              </a:rPr>
              <a:t>test_request_connection_timeout</a:t>
            </a:r>
            <a:br>
              <a:rPr kumimoji="0" lang="ru-RU" altLang="ru-RU" sz="1100" b="0" i="0" u="none" strike="noStrike" cap="none" normalizeH="0" baseline="0">
                <a:ln>
                  <a:noFill/>
                </a:ln>
                <a:solidFill>
                  <a:srgbClr val="C3CEE3"/>
                </a:solidFill>
                <a:effectLst/>
                <a:latin typeface="JetBrains Mono"/>
              </a:rPr>
            </a:br>
            <a:r>
              <a:rPr kumimoji="0" lang="ru-RU" altLang="ru-RU" sz="1100" b="0" i="0" u="none" strike="noStrike" cap="none" normalizeH="0" baseline="0">
                <a:ln>
                  <a:noFill/>
                </a:ln>
                <a:solidFill>
                  <a:srgbClr val="F78C6C"/>
                </a:solidFill>
                <a:effectLst/>
                <a:latin typeface="JetBrains Mono"/>
              </a:rPr>
              <a:t>0.57</a:t>
            </a:r>
            <a:r>
              <a:rPr kumimoji="0" lang="ru-RU" altLang="ru-RU" sz="1100" b="0" i="0" u="none" strike="noStrike" cap="none" normalizeH="0" baseline="0">
                <a:ln>
                  <a:noFill/>
                </a:ln>
                <a:solidFill>
                  <a:srgbClr val="C3CEE3"/>
                </a:solidFill>
                <a:effectLst/>
                <a:latin typeface="JetBrains Mono"/>
              </a:rPr>
              <a:t>s call     test_code</a:t>
            </a:r>
            <a:r>
              <a:rPr kumimoji="0" lang="ru-RU" altLang="ru-RU" sz="1100" b="0" i="0" u="none" strike="noStrike" cap="none" normalizeH="0" baseline="0">
                <a:ln>
                  <a:noFill/>
                </a:ln>
                <a:solidFill>
                  <a:srgbClr val="89DDFF"/>
                </a:solidFill>
                <a:effectLst/>
                <a:latin typeface="JetBrains Mono"/>
              </a:rPr>
              <a:t>.</a:t>
            </a:r>
            <a:r>
              <a:rPr kumimoji="0" lang="ru-RU" altLang="ru-RU" sz="1100" b="0" i="0" u="none" strike="noStrike" cap="none" normalizeH="0" baseline="0">
                <a:ln>
                  <a:noFill/>
                </a:ln>
                <a:solidFill>
                  <a:srgbClr val="C3CEE3"/>
                </a:solidFill>
                <a:effectLst/>
                <a:latin typeface="JetBrains Mono"/>
              </a:rPr>
              <a:t>py</a:t>
            </a:r>
            <a:r>
              <a:rPr kumimoji="0" lang="ru-RU" altLang="ru-RU" sz="1100" b="0" i="0" u="none" strike="noStrike" cap="none" normalizeH="0" baseline="0">
                <a:ln>
                  <a:noFill/>
                </a:ln>
                <a:solidFill>
                  <a:srgbClr val="89DDFF"/>
                </a:solidFill>
                <a:effectLst/>
                <a:latin typeface="JetBrains Mono"/>
              </a:rPr>
              <a:t>::</a:t>
            </a:r>
            <a:r>
              <a:rPr kumimoji="0" lang="ru-RU" altLang="ru-RU" sz="1100" b="0" i="0" u="none" strike="noStrike" cap="none" normalizeH="0" baseline="0">
                <a:ln>
                  <a:noFill/>
                </a:ln>
                <a:solidFill>
                  <a:srgbClr val="C3CEE3"/>
                </a:solidFill>
                <a:effectLst/>
                <a:latin typeface="JetBrains Mono"/>
              </a:rPr>
              <a:t>test_database_read</a:t>
            </a:r>
            <a:br>
              <a:rPr kumimoji="0" lang="ru-RU" altLang="ru-RU" sz="1100" b="0" i="0" u="none" strike="noStrike" cap="none" normalizeH="0" baseline="0">
                <a:ln>
                  <a:noFill/>
                </a:ln>
                <a:solidFill>
                  <a:srgbClr val="C3CEE3"/>
                </a:solidFill>
                <a:effectLst/>
                <a:latin typeface="JetBrains Mono"/>
              </a:rPr>
            </a:br>
            <a:r>
              <a:rPr kumimoji="0" lang="ru-RU" altLang="ru-RU" sz="1100" b="0" i="0" u="none" strike="noStrike" cap="none" normalizeH="0" baseline="0">
                <a:ln>
                  <a:noFill/>
                </a:ln>
                <a:solidFill>
                  <a:srgbClr val="89DDFF"/>
                </a:solidFill>
                <a:effectLst/>
                <a:latin typeface="JetBrains Mono"/>
              </a:rPr>
              <a:t>======================== </a:t>
            </a:r>
            <a:r>
              <a:rPr kumimoji="0" lang="ru-RU" altLang="ru-RU" sz="1100" b="0" i="0" u="none" strike="noStrike" cap="none" normalizeH="0" baseline="0">
                <a:ln>
                  <a:noFill/>
                </a:ln>
                <a:solidFill>
                  <a:srgbClr val="F78C6C"/>
                </a:solidFill>
                <a:effectLst/>
                <a:latin typeface="JetBrains Mono"/>
              </a:rPr>
              <a:t>7 </a:t>
            </a:r>
            <a:r>
              <a:rPr kumimoji="0" lang="ru-RU" altLang="ru-RU" sz="1100" b="0" i="0" u="none" strike="noStrike" cap="none" normalizeH="0" baseline="0">
                <a:ln>
                  <a:noFill/>
                </a:ln>
                <a:solidFill>
                  <a:srgbClr val="C3CEE3"/>
                </a:solidFill>
                <a:effectLst/>
                <a:latin typeface="JetBrains Mono"/>
              </a:rPr>
              <a:t>passed </a:t>
            </a:r>
            <a:r>
              <a:rPr kumimoji="0" lang="ru-RU" altLang="ru-RU" sz="1100" b="0" i="1" u="none" strike="noStrike" cap="none" normalizeH="0" baseline="0">
                <a:ln>
                  <a:noFill/>
                </a:ln>
                <a:solidFill>
                  <a:srgbClr val="C792EA"/>
                </a:solidFill>
                <a:effectLst/>
                <a:latin typeface="JetBrains Mono"/>
              </a:rPr>
              <a:t>in </a:t>
            </a:r>
            <a:r>
              <a:rPr kumimoji="0" lang="ru-RU" altLang="ru-RU" sz="1100" b="0" i="0" u="none" strike="noStrike" cap="none" normalizeH="0" baseline="0">
                <a:ln>
                  <a:noFill/>
                </a:ln>
                <a:solidFill>
                  <a:srgbClr val="F78C6C"/>
                </a:solidFill>
                <a:effectLst/>
                <a:latin typeface="JetBrains Mono"/>
              </a:rPr>
              <a:t>10.06</a:t>
            </a:r>
            <a:r>
              <a:rPr kumimoji="0" lang="ru-RU" altLang="ru-RU" sz="1100" b="0" i="0" u="none" strike="noStrike" cap="none" normalizeH="0" baseline="0">
                <a:ln>
                  <a:noFill/>
                </a:ln>
                <a:solidFill>
                  <a:srgbClr val="C3CEE3"/>
                </a:solidFill>
                <a:effectLst/>
                <a:latin typeface="JetBrains Mono"/>
              </a:rPr>
              <a:t>s </a:t>
            </a:r>
            <a:r>
              <a:rPr kumimoji="0" lang="ru-RU" altLang="ru-RU" sz="1100" b="0" i="0" u="none" strike="noStrike" cap="none" normalizeH="0" baseline="0">
                <a:ln>
                  <a:noFill/>
                </a:ln>
                <a:solidFill>
                  <a:srgbClr val="89DDFF"/>
                </a:solidFill>
                <a:effectLst/>
                <a:latin typeface="JetBrains Mono"/>
              </a:rPr>
              <a:t>==============================</a:t>
            </a:r>
            <a:endParaRPr kumimoji="0" lang="ru-RU" altLang="ru-RU" sz="24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11178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10423" y="2362955"/>
            <a:ext cx="11295708" cy="851026"/>
          </a:xfrm>
        </p:spPr>
        <p:txBody>
          <a:bodyPr>
            <a:normAutofit/>
          </a:bodyPr>
          <a:lstStyle/>
          <a:p>
            <a:r>
              <a:rPr lang="ru-RU" sz="5400" dirty="0"/>
              <a:t>Дякую за увагу!</a:t>
            </a:r>
          </a:p>
        </p:txBody>
      </p:sp>
    </p:spTree>
    <p:extLst>
      <p:ext uri="{BB962C8B-B14F-4D97-AF65-F5344CB8AC3E}">
        <p14:creationId xmlns:p14="http://schemas.microsoft.com/office/powerpoint/2010/main" val="388899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lgn="ctr">
              <a:buNone/>
            </a:pPr>
            <a:r>
              <a:rPr lang="uk-UA" sz="1800" b="1" dirty="0"/>
              <a:t>Приклад тестування програми з використанням unittest </a:t>
            </a:r>
            <a:endParaRPr lang="en-US" sz="1800" b="1" dirty="0"/>
          </a:p>
          <a:p>
            <a:pPr marL="0" indent="0">
              <a:lnSpc>
                <a:spcPct val="100000"/>
              </a:lnSpc>
              <a:spcBef>
                <a:spcPts val="0"/>
              </a:spcBef>
              <a:buNone/>
            </a:pPr>
            <a:r>
              <a:rPr lang="uk-UA" sz="1600" dirty="0"/>
              <a:t>Тепер подивимося як можна було б протестувати набір функцій з calc.py за допомогою unittest. Для цього необхідно зробити такі дії: 1. Створити файл з ім'ям </a:t>
            </a:r>
            <a:r>
              <a:rPr lang="uk-UA" sz="1600" b="1" dirty="0"/>
              <a:t>utest_calc.py </a:t>
            </a:r>
          </a:p>
          <a:p>
            <a:pPr marL="0" indent="0">
              <a:lnSpc>
                <a:spcPct val="100000"/>
              </a:lnSpc>
              <a:spcBef>
                <a:spcPts val="0"/>
              </a:spcBef>
              <a:buNone/>
            </a:pPr>
            <a:r>
              <a:rPr lang="uk-UA" sz="1600" dirty="0"/>
              <a:t>2. Додати в нього наступний код:</a:t>
            </a:r>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a:p>
            <a:pPr marL="0" indent="0">
              <a:lnSpc>
                <a:spcPct val="100000"/>
              </a:lnSpc>
              <a:spcBef>
                <a:spcPts val="0"/>
              </a:spcBef>
              <a:buNone/>
            </a:pPr>
            <a:endParaRPr lang="uk-UA" sz="1600" dirty="0"/>
          </a:p>
        </p:txBody>
      </p:sp>
      <p:sp>
        <p:nvSpPr>
          <p:cNvPr id="2" name="Rectangle 1"/>
          <p:cNvSpPr>
            <a:spLocks noChangeArrowheads="1"/>
          </p:cNvSpPr>
          <p:nvPr/>
        </p:nvSpPr>
        <p:spPr bwMode="auto">
          <a:xfrm>
            <a:off x="362138" y="1307616"/>
            <a:ext cx="3347391" cy="4401205"/>
          </a:xfrm>
          <a:prstGeom prst="rect">
            <a:avLst/>
          </a:prstGeom>
          <a:solidFill>
            <a:srgbClr val="263238"/>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unittest</a:t>
            </a: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import </a:t>
            </a:r>
            <a:r>
              <a:rPr kumimoji="0" lang="ru-RU" altLang="ru-RU" sz="1400" b="0" i="0" u="none" strike="noStrike" cap="none" normalizeH="0" baseline="0">
                <a:ln>
                  <a:noFill/>
                </a:ln>
                <a:solidFill>
                  <a:srgbClr val="C3CEE3"/>
                </a:solidFill>
                <a:effectLst/>
                <a:latin typeface="JetBrains Mono"/>
              </a:rPr>
              <a:t>calc</a:t>
            </a: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br>
              <a:rPr kumimoji="0" lang="ru-RU" altLang="ru-RU" sz="1400" b="0" i="0" u="none" strike="noStrike" cap="none" normalizeH="0" baseline="0">
                <a:ln>
                  <a:noFill/>
                </a:ln>
                <a:solidFill>
                  <a:srgbClr val="C3CEE3"/>
                </a:solidFill>
                <a:effectLst/>
                <a:latin typeface="JetBrains Mono"/>
              </a:rPr>
            </a:br>
            <a:r>
              <a:rPr kumimoji="0" lang="ru-RU" altLang="ru-RU" sz="1400" b="0" i="1" u="none" strike="noStrike" cap="none" normalizeH="0" baseline="0">
                <a:ln>
                  <a:noFill/>
                </a:ln>
                <a:solidFill>
                  <a:srgbClr val="C792EA"/>
                </a:solidFill>
                <a:effectLst/>
                <a:latin typeface="JetBrains Mono"/>
              </a:rPr>
              <a:t>class </a:t>
            </a:r>
            <a:r>
              <a:rPr kumimoji="0" lang="ru-RU" altLang="ru-RU" sz="1400" b="0" i="0" u="none" strike="noStrike" cap="none" normalizeH="0" baseline="0">
                <a:ln>
                  <a:noFill/>
                </a:ln>
                <a:solidFill>
                  <a:srgbClr val="FFCB6B"/>
                </a:solidFill>
                <a:effectLst/>
                <a:latin typeface="JetBrains Mono"/>
              </a:rPr>
              <a:t>CalcTest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unittest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TestCase</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test_add</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add</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1</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3</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test_sub</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sub</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4</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test_mul</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mul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5</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10</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C792EA"/>
                </a:solidFill>
                <a:effectLst/>
                <a:latin typeface="JetBrains Mono"/>
              </a:rPr>
              <a:t>def </a:t>
            </a:r>
            <a:r>
              <a:rPr kumimoji="0" lang="ru-RU" altLang="ru-RU" sz="1400" b="0" i="0" u="none" strike="noStrike" cap="none" normalizeH="0" baseline="0">
                <a:ln>
                  <a:noFill/>
                </a:ln>
                <a:solidFill>
                  <a:srgbClr val="82AAFF"/>
                </a:solidFill>
                <a:effectLst/>
                <a:latin typeface="JetBrains Mono"/>
              </a:rPr>
              <a:t>test_div</a:t>
            </a:r>
            <a:r>
              <a:rPr kumimoji="0" lang="ru-RU" altLang="ru-RU" sz="1400" b="0" i="0" u="none" strike="noStrike" cap="none" normalizeH="0" baseline="0">
                <a:ln>
                  <a:noFill/>
                </a:ln>
                <a:solidFill>
                  <a:srgbClr val="89DDFF"/>
                </a:solidFill>
                <a:effectLst/>
                <a:latin typeface="JetBrains Mono"/>
              </a:rPr>
              <a:t>(</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1" u="none" strike="noStrike" cap="none" normalizeH="0" baseline="0">
                <a:ln>
                  <a:noFill/>
                </a:ln>
                <a:solidFill>
                  <a:srgbClr val="FF5370"/>
                </a:solidFill>
                <a:effectLst/>
                <a:latin typeface="JetBrains Mono"/>
              </a:rPr>
              <a:t>self</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assertEqual</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C3CEE3"/>
                </a:solidFill>
                <a:effectLst/>
                <a:latin typeface="JetBrains Mono"/>
              </a:rPr>
              <a:t>calc</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div</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F78C6C"/>
                </a:solidFill>
                <a:effectLst/>
                <a:latin typeface="JetBrains Mono"/>
              </a:rPr>
              <a:t>8</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4</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F78C6C"/>
                </a:solidFill>
                <a:effectLst/>
                <a:latin typeface="JetBrains Mono"/>
              </a:rPr>
              <a:t>2</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br>
              <a:rPr kumimoji="0" lang="ru-RU" altLang="ru-RU" sz="1400" b="0" i="0" u="none" strike="noStrike" cap="none" normalizeH="0" baseline="0">
                <a:ln>
                  <a:noFill/>
                </a:ln>
                <a:solidFill>
                  <a:srgbClr val="89DDFF"/>
                </a:solidFill>
                <a:effectLst/>
                <a:latin typeface="JetBrains Mono"/>
              </a:rPr>
            </a:br>
            <a:r>
              <a:rPr kumimoji="0" lang="ru-RU" altLang="ru-RU" sz="1400" b="0" i="1" u="none" strike="noStrike" cap="none" normalizeH="0" baseline="0">
                <a:ln>
                  <a:noFill/>
                </a:ln>
                <a:solidFill>
                  <a:srgbClr val="C792EA"/>
                </a:solidFill>
                <a:effectLst/>
                <a:latin typeface="JetBrains Mono"/>
              </a:rPr>
              <a:t>if </a:t>
            </a:r>
            <a:r>
              <a:rPr kumimoji="0" lang="ru-RU" altLang="ru-RU" sz="1400" b="0" i="0" u="none" strike="noStrike" cap="none" normalizeH="0" baseline="0">
                <a:ln>
                  <a:noFill/>
                </a:ln>
                <a:solidFill>
                  <a:srgbClr val="C3CEE3"/>
                </a:solidFill>
                <a:effectLst/>
                <a:latin typeface="JetBrains Mono"/>
              </a:rPr>
              <a:t>__name__ </a:t>
            </a: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E88D"/>
                </a:solidFill>
                <a:effectLst/>
                <a:latin typeface="JetBrains Mono"/>
              </a:rPr>
              <a:t>'__main__'</a:t>
            </a:r>
            <a:r>
              <a:rPr kumimoji="0" lang="ru-RU" altLang="ru-RU" sz="1400" b="0" i="0" u="none" strike="noStrike" cap="none" normalizeH="0" baseline="0">
                <a:ln>
                  <a:noFill/>
                </a:ln>
                <a:solidFill>
                  <a:srgbClr val="89DDFF"/>
                </a:solidFill>
                <a:effectLst/>
                <a:latin typeface="JetBrains Mono"/>
              </a:rPr>
              <a:t>:</a:t>
            </a:r>
            <a:br>
              <a:rPr kumimoji="0" lang="ru-RU" altLang="ru-RU" sz="1400" b="0" i="0" u="none" strike="noStrike" cap="none" normalizeH="0" baseline="0">
                <a:ln>
                  <a:noFill/>
                </a:ln>
                <a:solidFill>
                  <a:srgbClr val="89DDFF"/>
                </a:solidFill>
                <a:effectLst/>
                <a:latin typeface="JetBrains Mono"/>
              </a:rPr>
            </a:br>
            <a:r>
              <a:rPr kumimoji="0" lang="ru-RU" altLang="ru-RU" sz="1400" b="0" i="0" u="none" strike="noStrike" cap="none" normalizeH="0" baseline="0">
                <a:ln>
                  <a:noFill/>
                </a:ln>
                <a:solidFill>
                  <a:srgbClr val="89DDFF"/>
                </a:solidFill>
                <a:effectLst/>
                <a:latin typeface="JetBrains Mono"/>
              </a:rPr>
              <a:t>    </a:t>
            </a:r>
            <a:r>
              <a:rPr kumimoji="0" lang="ru-RU" altLang="ru-RU" sz="1400" b="0" i="0" u="none" strike="noStrike" cap="none" normalizeH="0" baseline="0">
                <a:ln>
                  <a:noFill/>
                </a:ln>
                <a:solidFill>
                  <a:srgbClr val="C3CEE3"/>
                </a:solidFill>
                <a:effectLst/>
                <a:latin typeface="JetBrains Mono"/>
              </a:rPr>
              <a:t>unittest</a:t>
            </a:r>
            <a:r>
              <a:rPr kumimoji="0" lang="ru-RU" altLang="ru-RU" sz="1400" b="0" i="0" u="none" strike="noStrike" cap="none" normalizeH="0" baseline="0">
                <a:ln>
                  <a:noFill/>
                </a:ln>
                <a:solidFill>
                  <a:srgbClr val="89DDFF"/>
                </a:solidFill>
                <a:effectLst/>
                <a:latin typeface="JetBrains Mono"/>
              </a:rPr>
              <a:t>.</a:t>
            </a:r>
            <a:r>
              <a:rPr kumimoji="0" lang="ru-RU" altLang="ru-RU" sz="1400" b="0" i="0" u="none" strike="noStrike" cap="none" normalizeH="0" baseline="0">
                <a:ln>
                  <a:noFill/>
                </a:ln>
                <a:solidFill>
                  <a:srgbClr val="82AAFF"/>
                </a:solidFill>
                <a:effectLst/>
                <a:latin typeface="JetBrains Mono"/>
              </a:rPr>
              <a:t>main</a:t>
            </a:r>
            <a:r>
              <a:rPr kumimoji="0" lang="ru-RU" altLang="ru-RU" sz="1400" b="0" i="0" u="none" strike="noStrike" cap="none" normalizeH="0" baseline="0">
                <a:ln>
                  <a:noFill/>
                </a:ln>
                <a:solidFill>
                  <a:srgbClr val="89DDFF"/>
                </a:solidFill>
                <a:effectLst/>
                <a:latin typeface="JetBrains Mono"/>
              </a:rPr>
              <a:t>()</a:t>
            </a:r>
            <a:endParaRPr kumimoji="0" lang="ru-RU" altLang="ru-RU" sz="3200" b="0" i="0" u="none" strike="noStrike" cap="none" normalizeH="0" baseline="0">
              <a:ln>
                <a:noFill/>
              </a:ln>
              <a:solidFill>
                <a:schemeClr val="tx1"/>
              </a:solidFill>
              <a:effectLst/>
              <a:latin typeface="Arial" panose="020B0604020202020204" pitchFamily="34" charset="0"/>
            </a:endParaRPr>
          </a:p>
        </p:txBody>
      </p:sp>
      <p:pic>
        <p:nvPicPr>
          <p:cNvPr id="4" name="Picture 3"/>
          <p:cNvPicPr>
            <a:picLocks noChangeAspect="1"/>
          </p:cNvPicPr>
          <p:nvPr/>
        </p:nvPicPr>
        <p:blipFill>
          <a:blip r:embed="rId2"/>
          <a:stretch>
            <a:fillRect/>
          </a:stretch>
        </p:blipFill>
        <p:spPr>
          <a:xfrm>
            <a:off x="5356872" y="1214805"/>
            <a:ext cx="3668778" cy="411933"/>
          </a:xfrm>
          <a:prstGeom prst="rect">
            <a:avLst/>
          </a:prstGeom>
        </p:spPr>
      </p:pic>
      <p:pic>
        <p:nvPicPr>
          <p:cNvPr id="5" name="Picture 4"/>
          <p:cNvPicPr>
            <a:picLocks noChangeAspect="1"/>
          </p:cNvPicPr>
          <p:nvPr/>
        </p:nvPicPr>
        <p:blipFill>
          <a:blip r:embed="rId3"/>
          <a:stretch>
            <a:fillRect/>
          </a:stretch>
        </p:blipFill>
        <p:spPr>
          <a:xfrm>
            <a:off x="5356872" y="1626738"/>
            <a:ext cx="5638800" cy="1362075"/>
          </a:xfrm>
          <a:prstGeom prst="rect">
            <a:avLst/>
          </a:prstGeom>
        </p:spPr>
      </p:pic>
      <p:sp>
        <p:nvSpPr>
          <p:cNvPr id="6" name="Rectangle 5"/>
          <p:cNvSpPr/>
          <p:nvPr/>
        </p:nvSpPr>
        <p:spPr>
          <a:xfrm>
            <a:off x="5356872" y="951708"/>
            <a:ext cx="2876044" cy="338554"/>
          </a:xfrm>
          <a:prstGeom prst="rect">
            <a:avLst/>
          </a:prstGeom>
        </p:spPr>
        <p:txBody>
          <a:bodyPr wrap="none">
            <a:spAutoFit/>
          </a:bodyPr>
          <a:lstStyle/>
          <a:p>
            <a:r>
              <a:rPr lang="uk-UA" sz="1600" dirty="0"/>
              <a:t>3. Запустити файл utest_calc.py</a:t>
            </a:r>
          </a:p>
        </p:txBody>
      </p:sp>
      <p:sp>
        <p:nvSpPr>
          <p:cNvPr id="7" name="Rectangle 6"/>
          <p:cNvSpPr/>
          <p:nvPr/>
        </p:nvSpPr>
        <p:spPr>
          <a:xfrm>
            <a:off x="5356872" y="3001549"/>
            <a:ext cx="6096000" cy="584775"/>
          </a:xfrm>
          <a:prstGeom prst="rect">
            <a:avLst/>
          </a:prstGeom>
        </p:spPr>
        <p:txBody>
          <a:bodyPr>
            <a:spAutoFit/>
          </a:bodyPr>
          <a:lstStyle/>
          <a:p>
            <a:r>
              <a:rPr lang="ru-RU" sz="1600" dirty="0"/>
              <a:t>4. Запуск можна зробити із запитом розширеної інформації по пройденим тестів, для цього необхідно додати ключ </a:t>
            </a:r>
            <a:r>
              <a:rPr lang="ru-RU" sz="1600" b="1" i="1" dirty="0"/>
              <a:t>-v</a:t>
            </a:r>
            <a:r>
              <a:rPr lang="ru-RU" sz="1600" dirty="0"/>
              <a:t>: </a:t>
            </a:r>
            <a:endParaRPr lang="uk-UA" sz="1600" dirty="0"/>
          </a:p>
        </p:txBody>
      </p:sp>
      <p:pic>
        <p:nvPicPr>
          <p:cNvPr id="8" name="Picture 7"/>
          <p:cNvPicPr>
            <a:picLocks noChangeAspect="1"/>
          </p:cNvPicPr>
          <p:nvPr/>
        </p:nvPicPr>
        <p:blipFill>
          <a:blip r:embed="rId4"/>
          <a:stretch>
            <a:fillRect/>
          </a:stretch>
        </p:blipFill>
        <p:spPr>
          <a:xfrm>
            <a:off x="5356872" y="3586324"/>
            <a:ext cx="4300072" cy="444835"/>
          </a:xfrm>
          <a:prstGeom prst="rect">
            <a:avLst/>
          </a:prstGeom>
        </p:spPr>
      </p:pic>
      <p:pic>
        <p:nvPicPr>
          <p:cNvPr id="9" name="Picture 8"/>
          <p:cNvPicPr>
            <a:picLocks noChangeAspect="1"/>
          </p:cNvPicPr>
          <p:nvPr/>
        </p:nvPicPr>
        <p:blipFill>
          <a:blip r:embed="rId5"/>
          <a:stretch>
            <a:fillRect/>
          </a:stretch>
        </p:blipFill>
        <p:spPr>
          <a:xfrm>
            <a:off x="5356872" y="4122417"/>
            <a:ext cx="5117987" cy="2239119"/>
          </a:xfrm>
          <a:prstGeom prst="rect">
            <a:avLst/>
          </a:prstGeom>
        </p:spPr>
      </p:pic>
    </p:spTree>
    <p:extLst>
      <p:ext uri="{BB962C8B-B14F-4D97-AF65-F5344CB8AC3E}">
        <p14:creationId xmlns:p14="http://schemas.microsoft.com/office/powerpoint/2010/main" val="2704505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lgn="ctr">
              <a:buNone/>
            </a:pPr>
            <a:r>
              <a:rPr lang="uk-UA" sz="1800" b="1" dirty="0"/>
              <a:t>Основні структурні елементи </a:t>
            </a:r>
            <a:r>
              <a:rPr lang="en-US" sz="1800" b="1" dirty="0" err="1"/>
              <a:t>unittest</a:t>
            </a:r>
            <a:r>
              <a:rPr lang="en-US" sz="1800" b="1" dirty="0"/>
              <a:t> </a:t>
            </a:r>
            <a:endParaRPr lang="ru-RU" sz="1800" b="1" dirty="0"/>
          </a:p>
          <a:p>
            <a:pPr marL="0" indent="0" algn="just">
              <a:buNone/>
            </a:pPr>
            <a:r>
              <a:rPr lang="en-US" sz="1800" b="1" dirty="0"/>
              <a:t>Test fixture </a:t>
            </a:r>
            <a:r>
              <a:rPr lang="en-US" sz="1800" dirty="0"/>
              <a:t>- </a:t>
            </a:r>
            <a:r>
              <a:rPr lang="uk-UA" sz="1800" dirty="0"/>
              <a:t>забезпечує підготовку оточення для виконання тестів, а також організацію заходів по їх коректному завершенню (наприклад очищення ресурсів). Підготовка оточення може включати в себе створення баз даних, запуск необхідний серверів і т.п. </a:t>
            </a:r>
          </a:p>
          <a:p>
            <a:pPr marL="0" indent="0" algn="just">
              <a:buNone/>
            </a:pPr>
            <a:endParaRPr lang="uk-UA" sz="1800" dirty="0"/>
          </a:p>
          <a:p>
            <a:pPr marL="0" indent="0" algn="just">
              <a:buNone/>
            </a:pPr>
            <a:r>
              <a:rPr lang="en-US" sz="1800" b="1" dirty="0"/>
              <a:t>Test case </a:t>
            </a:r>
            <a:r>
              <a:rPr lang="en-US" sz="1800" dirty="0"/>
              <a:t>- </a:t>
            </a:r>
            <a:r>
              <a:rPr lang="uk-UA" sz="1800" dirty="0"/>
              <a:t>це елементарна одиниця тестування, в рамках якої перевіряється робота компонента, що тестується (метод, клас, поведінку і т.п.). Для реалізації цієї сутності використовується клас </a:t>
            </a:r>
            <a:r>
              <a:rPr lang="en-US" sz="1800" b="1" i="1" dirty="0" err="1"/>
              <a:t>TestCase</a:t>
            </a:r>
            <a:r>
              <a:rPr lang="en-US" sz="1800" dirty="0"/>
              <a:t>. </a:t>
            </a:r>
            <a:endParaRPr lang="uk-UA" sz="1800" dirty="0"/>
          </a:p>
          <a:p>
            <a:pPr marL="0" indent="0" algn="just">
              <a:buNone/>
            </a:pPr>
            <a:endParaRPr lang="ru-RU" sz="1800" dirty="0"/>
          </a:p>
          <a:p>
            <a:pPr marL="0" indent="0" algn="just">
              <a:buNone/>
            </a:pPr>
            <a:r>
              <a:rPr lang="en-US" sz="1800" b="1" dirty="0"/>
              <a:t>Test suite </a:t>
            </a:r>
            <a:r>
              <a:rPr lang="en-US" sz="1800" dirty="0"/>
              <a:t>- </a:t>
            </a:r>
            <a:r>
              <a:rPr lang="uk-UA" sz="1800" dirty="0"/>
              <a:t>це колекція тестів, яка може в себе включати як окремі </a:t>
            </a:r>
            <a:r>
              <a:rPr lang="en-US" sz="1800" dirty="0"/>
              <a:t>test case'</a:t>
            </a:r>
            <a:r>
              <a:rPr lang="uk-UA" sz="1800" dirty="0"/>
              <a:t>и так і цілі колекції (тобто можна створювати колекції колекцій). Колекції використовуються з метою об'єднання тестів для спільного запуску. </a:t>
            </a:r>
          </a:p>
          <a:p>
            <a:pPr marL="0" indent="0" algn="just">
              <a:buNone/>
            </a:pPr>
            <a:endParaRPr lang="uk-UA" sz="1800" dirty="0"/>
          </a:p>
          <a:p>
            <a:pPr marL="0" indent="0" algn="just">
              <a:buNone/>
            </a:pPr>
            <a:r>
              <a:rPr lang="en-US" sz="1800" b="1" dirty="0"/>
              <a:t>Test runner </a:t>
            </a:r>
            <a:r>
              <a:rPr lang="en-US" sz="1800" dirty="0"/>
              <a:t>- </a:t>
            </a:r>
            <a:r>
              <a:rPr lang="uk-UA" sz="1800" dirty="0"/>
              <a:t>це компонент, який оркеструє (координує взаємодію) запуск тестів і надає користувачеві результат їх виконання. </a:t>
            </a:r>
            <a:r>
              <a:rPr lang="en-US" sz="1800" dirty="0"/>
              <a:t>Test runner </a:t>
            </a:r>
            <a:r>
              <a:rPr lang="uk-UA" sz="1800" dirty="0"/>
              <a:t>може мати графічний інтерфейс, текстовий інтерфейс або повертати якесь заздалегідь задане значення, яке буде описувати результат проходження тестів. </a:t>
            </a:r>
          </a:p>
          <a:p>
            <a:pPr marL="0" indent="0" algn="just">
              <a:buNone/>
            </a:pPr>
            <a:endParaRPr lang="uk-UA" sz="1800" dirty="0"/>
          </a:p>
          <a:p>
            <a:pPr marL="0" indent="0" algn="just">
              <a:buNone/>
            </a:pPr>
            <a:endParaRPr lang="uk-UA" sz="1800" dirty="0"/>
          </a:p>
          <a:p>
            <a:pPr marL="0" indent="0" algn="just">
              <a:buNone/>
            </a:pPr>
            <a:r>
              <a:rPr lang="uk-UA" sz="1800" dirty="0"/>
              <a:t>Вся робота з написання тестів полягає в тому, що необхідно розробити окремі тести в рамках </a:t>
            </a:r>
            <a:r>
              <a:rPr lang="en-US" sz="1800" dirty="0"/>
              <a:t>test case</a:t>
            </a:r>
            <a:r>
              <a:rPr lang="uk-UA" sz="1800" dirty="0"/>
              <a:t>’ів, зібрати їх в модулі і запустити, якщо потрібно об'єднати кілька </a:t>
            </a:r>
            <a:r>
              <a:rPr lang="en-US" sz="1800" dirty="0"/>
              <a:t>test case</a:t>
            </a:r>
            <a:r>
              <a:rPr lang="uk-UA" sz="1800" dirty="0"/>
              <a:t>’ів, для їх спільного запуску, вони поміщаються в </a:t>
            </a:r>
            <a:r>
              <a:rPr lang="en-US" sz="1800" dirty="0"/>
              <a:t>test suite</a:t>
            </a:r>
            <a:r>
              <a:rPr lang="uk-UA" sz="1800" dirty="0"/>
              <a:t>’и, сформовані незалежно від </a:t>
            </a:r>
            <a:r>
              <a:rPr lang="en-US" sz="1800" dirty="0"/>
              <a:t>test case</a:t>
            </a:r>
            <a:r>
              <a:rPr lang="uk-UA" sz="1800" dirty="0"/>
              <a:t>’ів і можуть містити інші </a:t>
            </a:r>
            <a:r>
              <a:rPr lang="en-US" sz="1800" dirty="0"/>
              <a:t>test suite</a:t>
            </a:r>
            <a:r>
              <a:rPr lang="uk-UA" sz="1800" dirty="0"/>
              <a:t>’и. </a:t>
            </a:r>
          </a:p>
        </p:txBody>
      </p:sp>
    </p:spTree>
    <p:extLst>
      <p:ext uri="{BB962C8B-B14F-4D97-AF65-F5344CB8AC3E}">
        <p14:creationId xmlns:p14="http://schemas.microsoft.com/office/powerpoint/2010/main" val="1475870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lgn="ctr">
              <a:buNone/>
            </a:pPr>
            <a:r>
              <a:rPr lang="ru-RU" sz="1600" b="1" i="1" dirty="0"/>
              <a:t>Інтерфейс командного рядка (CLI) </a:t>
            </a:r>
          </a:p>
          <a:p>
            <a:pPr marL="0" indent="0">
              <a:buNone/>
            </a:pPr>
            <a:r>
              <a:rPr lang="ru-RU" sz="1600" dirty="0"/>
              <a:t>CLI дозволяє запускати тести з цілого модуля, класу або навіть звертатися до конкретного тесту. </a:t>
            </a:r>
          </a:p>
          <a:p>
            <a:pPr marL="0" indent="0">
              <a:buNone/>
            </a:pPr>
            <a:r>
              <a:rPr lang="ru-RU" sz="1600" dirty="0"/>
              <a:t>Запуск всіх тестів в модулі </a:t>
            </a:r>
            <a:r>
              <a:rPr lang="ru-RU" sz="1600" b="1" i="1" dirty="0"/>
              <a:t>utest_calc.py</a:t>
            </a:r>
          </a:p>
          <a:p>
            <a:pPr marL="0" indent="0">
              <a:buNone/>
            </a:pPr>
            <a:endParaRPr lang="ru-RU" sz="1600" b="1" i="1" dirty="0"/>
          </a:p>
          <a:p>
            <a:pPr marL="0" indent="0">
              <a:buNone/>
            </a:pPr>
            <a:r>
              <a:rPr lang="ru-RU" sz="1600" dirty="0"/>
              <a:t>Запуск тестів з класу </a:t>
            </a:r>
            <a:r>
              <a:rPr lang="ru-RU" sz="1600" b="1" i="1" dirty="0"/>
              <a:t>CalcTest</a:t>
            </a:r>
          </a:p>
          <a:p>
            <a:pPr marL="0" indent="0">
              <a:buNone/>
            </a:pPr>
            <a:endParaRPr lang="ru-RU" sz="1600" b="1" i="1" dirty="0"/>
          </a:p>
          <a:p>
            <a:pPr marL="0" indent="0">
              <a:buNone/>
            </a:pPr>
            <a:r>
              <a:rPr lang="ru-RU" sz="1600"/>
              <a:t>Запуск тесту </a:t>
            </a:r>
            <a:r>
              <a:rPr lang="en-US" sz="1600" b="1" i="1" dirty="0" err="1"/>
              <a:t>test_sub</a:t>
            </a:r>
            <a:r>
              <a:rPr lang="en-US" sz="1600" b="1" i="1" dirty="0"/>
              <a:t>()</a:t>
            </a:r>
            <a:endParaRPr lang="uk-UA" sz="1600" b="1" i="1" dirty="0"/>
          </a:p>
          <a:p>
            <a:pPr marL="0" indent="0">
              <a:buNone/>
            </a:pPr>
            <a:endParaRPr lang="uk-UA" sz="1600" b="1" i="1" dirty="0"/>
          </a:p>
          <a:p>
            <a:pPr marL="0" indent="0">
              <a:buNone/>
            </a:pPr>
            <a:r>
              <a:rPr lang="uk-UA" sz="1600" dirty="0"/>
              <a:t>Для </a:t>
            </a:r>
            <a:r>
              <a:rPr lang="ru-RU" sz="1600" dirty="0"/>
              <a:t>виведення докладної інформації необхідно додати ключ </a:t>
            </a:r>
            <a:r>
              <a:rPr lang="ru-RU" sz="1600" b="1" i="1" dirty="0"/>
              <a:t>-v</a:t>
            </a:r>
            <a:r>
              <a:rPr lang="ru-RU" sz="1600" dirty="0"/>
              <a:t>. </a:t>
            </a:r>
            <a:endParaRPr lang="uk-UA" sz="1600" b="1" i="1" dirty="0"/>
          </a:p>
          <a:p>
            <a:pPr marL="0" indent="0">
              <a:buNone/>
            </a:pPr>
            <a:endParaRPr lang="uk-UA" sz="1600" b="1" i="1" dirty="0"/>
          </a:p>
          <a:p>
            <a:pPr marL="0" indent="0">
              <a:buNone/>
            </a:pPr>
            <a:r>
              <a:rPr lang="ru-RU" sz="1600" dirty="0"/>
              <a:t>Якщо здійснити запуск без вказівки модуля з тестами, буде запущений Test Discovery </a:t>
            </a:r>
            <a:endParaRPr lang="uk-UA" sz="1600" b="1" i="1" dirty="0"/>
          </a:p>
        </p:txBody>
      </p:sp>
      <p:pic>
        <p:nvPicPr>
          <p:cNvPr id="2" name="Picture 1"/>
          <p:cNvPicPr>
            <a:picLocks noChangeAspect="1"/>
          </p:cNvPicPr>
          <p:nvPr/>
        </p:nvPicPr>
        <p:blipFill>
          <a:blip r:embed="rId2"/>
          <a:stretch>
            <a:fillRect/>
          </a:stretch>
        </p:blipFill>
        <p:spPr>
          <a:xfrm>
            <a:off x="4110179" y="927461"/>
            <a:ext cx="3422552" cy="376238"/>
          </a:xfrm>
          <a:prstGeom prst="rect">
            <a:avLst/>
          </a:prstGeom>
        </p:spPr>
      </p:pic>
      <p:pic>
        <p:nvPicPr>
          <p:cNvPr id="4" name="Picture 3"/>
          <p:cNvPicPr>
            <a:picLocks noChangeAspect="1"/>
          </p:cNvPicPr>
          <p:nvPr/>
        </p:nvPicPr>
        <p:blipFill>
          <a:blip r:embed="rId3"/>
          <a:stretch>
            <a:fillRect/>
          </a:stretch>
        </p:blipFill>
        <p:spPr>
          <a:xfrm>
            <a:off x="3263538" y="1541211"/>
            <a:ext cx="3815883" cy="463612"/>
          </a:xfrm>
          <a:prstGeom prst="rect">
            <a:avLst/>
          </a:prstGeom>
        </p:spPr>
      </p:pic>
      <p:pic>
        <p:nvPicPr>
          <p:cNvPr id="5" name="Picture 4"/>
          <p:cNvPicPr>
            <a:picLocks noChangeAspect="1"/>
          </p:cNvPicPr>
          <p:nvPr/>
        </p:nvPicPr>
        <p:blipFill>
          <a:blip r:embed="rId4"/>
          <a:stretch>
            <a:fillRect/>
          </a:stretch>
        </p:blipFill>
        <p:spPr>
          <a:xfrm>
            <a:off x="2790118" y="2256623"/>
            <a:ext cx="4652440" cy="432256"/>
          </a:xfrm>
          <a:prstGeom prst="rect">
            <a:avLst/>
          </a:prstGeom>
        </p:spPr>
      </p:pic>
      <p:pic>
        <p:nvPicPr>
          <p:cNvPr id="8" name="Picture 7"/>
          <p:cNvPicPr>
            <a:picLocks noChangeAspect="1"/>
          </p:cNvPicPr>
          <p:nvPr/>
        </p:nvPicPr>
        <p:blipFill>
          <a:blip r:embed="rId5"/>
          <a:stretch>
            <a:fillRect/>
          </a:stretch>
        </p:blipFill>
        <p:spPr>
          <a:xfrm>
            <a:off x="6192570" y="2957746"/>
            <a:ext cx="4125470" cy="455409"/>
          </a:xfrm>
          <a:prstGeom prst="rect">
            <a:avLst/>
          </a:prstGeom>
        </p:spPr>
      </p:pic>
      <p:pic>
        <p:nvPicPr>
          <p:cNvPr id="9" name="Picture 8"/>
          <p:cNvPicPr>
            <a:picLocks noChangeAspect="1"/>
          </p:cNvPicPr>
          <p:nvPr/>
        </p:nvPicPr>
        <p:blipFill>
          <a:blip r:embed="rId6"/>
          <a:stretch>
            <a:fillRect/>
          </a:stretch>
        </p:blipFill>
        <p:spPr>
          <a:xfrm>
            <a:off x="7849449" y="3682021"/>
            <a:ext cx="1919239" cy="393097"/>
          </a:xfrm>
          <a:prstGeom prst="rect">
            <a:avLst/>
          </a:prstGeom>
        </p:spPr>
      </p:pic>
    </p:spTree>
    <p:extLst>
      <p:ext uri="{BB962C8B-B14F-4D97-AF65-F5344CB8AC3E}">
        <p14:creationId xmlns:p14="http://schemas.microsoft.com/office/powerpoint/2010/main" val="1600565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uk-UA" sz="1600" dirty="0"/>
              <a:t>Запуск тестів в </a:t>
            </a:r>
            <a:r>
              <a:rPr lang="en-US" sz="1600" b="1" i="1" dirty="0" err="1"/>
              <a:t>PyCharm</a:t>
            </a:r>
            <a:endParaRPr lang="uk-UA" sz="1600" b="1" i="1" dirty="0"/>
          </a:p>
          <a:p>
            <a:pPr marL="0" indent="0">
              <a:buNone/>
            </a:pPr>
            <a:endParaRPr lang="uk-UA" sz="1600" b="1" i="1" dirty="0"/>
          </a:p>
          <a:p>
            <a:pPr marL="0" indent="0">
              <a:buNone/>
            </a:pPr>
            <a:endParaRPr lang="uk-UA" sz="1600" b="1" i="1" dirty="0"/>
          </a:p>
          <a:p>
            <a:pPr marL="0" indent="0">
              <a:buNone/>
            </a:pPr>
            <a:endParaRPr lang="uk-UA" sz="1600" b="1" i="1" dirty="0"/>
          </a:p>
          <a:p>
            <a:pPr marL="0" indent="0">
              <a:buNone/>
            </a:pPr>
            <a:endParaRPr lang="uk-UA" sz="1600" b="1" i="1" dirty="0"/>
          </a:p>
          <a:p>
            <a:pPr marL="0" indent="0">
              <a:buNone/>
            </a:pPr>
            <a:endParaRPr lang="uk-UA" sz="1600" b="1" i="1" dirty="0"/>
          </a:p>
          <a:p>
            <a:pPr marL="0" indent="0">
              <a:buNone/>
            </a:pPr>
            <a:endParaRPr lang="uk-UA" sz="1600" b="1" i="1" dirty="0"/>
          </a:p>
          <a:p>
            <a:pPr marL="0" indent="0">
              <a:buNone/>
            </a:pPr>
            <a:endParaRPr lang="uk-UA" sz="1600" b="1" i="1" dirty="0"/>
          </a:p>
          <a:p>
            <a:pPr marL="0" indent="0">
              <a:buNone/>
            </a:pPr>
            <a:endParaRPr lang="uk-UA" sz="1600" b="1" dirty="0"/>
          </a:p>
        </p:txBody>
      </p:sp>
      <p:pic>
        <p:nvPicPr>
          <p:cNvPr id="7" name="Picture 6"/>
          <p:cNvPicPr>
            <a:picLocks noChangeAspect="1"/>
          </p:cNvPicPr>
          <p:nvPr/>
        </p:nvPicPr>
        <p:blipFill>
          <a:blip r:embed="rId2"/>
          <a:stretch>
            <a:fillRect/>
          </a:stretch>
        </p:blipFill>
        <p:spPr>
          <a:xfrm>
            <a:off x="96116" y="4712342"/>
            <a:ext cx="12095884" cy="1816720"/>
          </a:xfrm>
          <a:prstGeom prst="rect">
            <a:avLst/>
          </a:prstGeom>
        </p:spPr>
      </p:pic>
      <p:pic>
        <p:nvPicPr>
          <p:cNvPr id="9" name="Picture 8"/>
          <p:cNvPicPr>
            <a:picLocks noChangeAspect="1"/>
          </p:cNvPicPr>
          <p:nvPr/>
        </p:nvPicPr>
        <p:blipFill>
          <a:blip r:embed="rId3"/>
          <a:stretch>
            <a:fillRect/>
          </a:stretch>
        </p:blipFill>
        <p:spPr>
          <a:xfrm>
            <a:off x="189227" y="552261"/>
            <a:ext cx="6003343" cy="4104246"/>
          </a:xfrm>
          <a:prstGeom prst="rect">
            <a:avLst/>
          </a:prstGeom>
        </p:spPr>
      </p:pic>
    </p:spTree>
    <p:extLst>
      <p:ext uri="{BB962C8B-B14F-4D97-AF65-F5344CB8AC3E}">
        <p14:creationId xmlns:p14="http://schemas.microsoft.com/office/powerpoint/2010/main" val="1019808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8764" y="226337"/>
            <a:ext cx="11787612" cy="6328372"/>
          </a:xfrm>
        </p:spPr>
        <p:txBody>
          <a:bodyPr>
            <a:normAutofit/>
          </a:bodyPr>
          <a:lstStyle/>
          <a:p>
            <a:pPr marL="0" indent="0">
              <a:buNone/>
            </a:pPr>
            <a:r>
              <a:rPr lang="uk-UA" sz="1600" dirty="0"/>
              <a:t>Плагін </a:t>
            </a:r>
            <a:r>
              <a:rPr lang="en-US" sz="1600" b="1" i="1" dirty="0" err="1"/>
              <a:t>Coverege</a:t>
            </a:r>
            <a:r>
              <a:rPr lang="en-US" sz="1600" dirty="0"/>
              <a:t> </a:t>
            </a:r>
            <a:r>
              <a:rPr lang="uk-UA" sz="1600" dirty="0"/>
              <a:t>в </a:t>
            </a:r>
            <a:r>
              <a:rPr lang="en-US" sz="1600" b="1" i="1" dirty="0" err="1"/>
              <a:t>PyCharm</a:t>
            </a:r>
            <a:endParaRPr lang="uk-UA" sz="1600" b="1" dirty="0"/>
          </a:p>
          <a:p>
            <a:pPr marL="0" indent="0">
              <a:buNone/>
            </a:pPr>
            <a:endParaRPr lang="uk-UA" sz="1600" dirty="0"/>
          </a:p>
        </p:txBody>
      </p:sp>
      <p:pic>
        <p:nvPicPr>
          <p:cNvPr id="4" name="Picture 3"/>
          <p:cNvPicPr>
            <a:picLocks noChangeAspect="1"/>
          </p:cNvPicPr>
          <p:nvPr/>
        </p:nvPicPr>
        <p:blipFill>
          <a:blip r:embed="rId2"/>
          <a:stretch>
            <a:fillRect/>
          </a:stretch>
        </p:blipFill>
        <p:spPr>
          <a:xfrm>
            <a:off x="0" y="561315"/>
            <a:ext cx="12183605" cy="5993394"/>
          </a:xfrm>
          <a:prstGeom prst="rect">
            <a:avLst/>
          </a:prstGeom>
        </p:spPr>
      </p:pic>
    </p:spTree>
    <p:extLst>
      <p:ext uri="{BB962C8B-B14F-4D97-AF65-F5344CB8AC3E}">
        <p14:creationId xmlns:p14="http://schemas.microsoft.com/office/powerpoint/2010/main" val="39993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5779</TotalTime>
  <Words>8601</Words>
  <Application>Microsoft Office PowerPoint</Application>
  <PresentationFormat>Широкоэкранный</PresentationFormat>
  <Paragraphs>458</Paragraphs>
  <Slides>44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44</vt:i4>
      </vt:variant>
    </vt:vector>
  </HeadingPairs>
  <TitlesOfParts>
    <vt:vector size="49" baseType="lpstr">
      <vt:lpstr>Arial</vt:lpstr>
      <vt:lpstr>Calibri</vt:lpstr>
      <vt:lpstr>Calibri Light</vt:lpstr>
      <vt:lpstr>JetBrains Mono</vt:lpstr>
      <vt:lpstr>Office Theme</vt:lpstr>
      <vt:lpstr>ЛЕКЦІЯ 9  Unit-тестування  в мові Python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Робота з файлами  в Python</dc:title>
  <dc:creator>Пользователь Windows</dc:creator>
  <cp:lastModifiedBy>ADMIN</cp:lastModifiedBy>
  <cp:revision>388</cp:revision>
  <dcterms:created xsi:type="dcterms:W3CDTF">2020-12-19T15:10:55Z</dcterms:created>
  <dcterms:modified xsi:type="dcterms:W3CDTF">2022-11-15T08:40:31Z</dcterms:modified>
</cp:coreProperties>
</file>