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256" r:id="rId2"/>
    <p:sldId id="302" r:id="rId3"/>
    <p:sldId id="259" r:id="rId4"/>
    <p:sldId id="258" r:id="rId5"/>
    <p:sldId id="260" r:id="rId6"/>
    <p:sldId id="261" r:id="rId7"/>
    <p:sldId id="262" r:id="rId8"/>
    <p:sldId id="263" r:id="rId9"/>
    <p:sldId id="303" r:id="rId10"/>
    <p:sldId id="264" r:id="rId11"/>
    <p:sldId id="304" r:id="rId12"/>
    <p:sldId id="265" r:id="rId13"/>
    <p:sldId id="268" r:id="rId14"/>
    <p:sldId id="269" r:id="rId15"/>
    <p:sldId id="305" r:id="rId16"/>
    <p:sldId id="271" r:id="rId17"/>
    <p:sldId id="306" r:id="rId18"/>
    <p:sldId id="272" r:id="rId19"/>
    <p:sldId id="307" r:id="rId20"/>
    <p:sldId id="273" r:id="rId21"/>
    <p:sldId id="274" r:id="rId22"/>
    <p:sldId id="275" r:id="rId23"/>
    <p:sldId id="277" r:id="rId24"/>
    <p:sldId id="278" r:id="rId25"/>
    <p:sldId id="281" r:id="rId26"/>
    <p:sldId id="280" r:id="rId27"/>
    <p:sldId id="308" r:id="rId28"/>
    <p:sldId id="282" r:id="rId29"/>
    <p:sldId id="309" r:id="rId30"/>
    <p:sldId id="283" r:id="rId31"/>
    <p:sldId id="310" r:id="rId32"/>
    <p:sldId id="285" r:id="rId33"/>
    <p:sldId id="286" r:id="rId34"/>
    <p:sldId id="287" r:id="rId35"/>
    <p:sldId id="288" r:id="rId36"/>
    <p:sldId id="311" r:id="rId37"/>
    <p:sldId id="289" r:id="rId38"/>
    <p:sldId id="290" r:id="rId39"/>
    <p:sldId id="291" r:id="rId40"/>
    <p:sldId id="292" r:id="rId41"/>
    <p:sldId id="312" r:id="rId42"/>
    <p:sldId id="293" r:id="rId43"/>
    <p:sldId id="294" r:id="rId44"/>
    <p:sldId id="296" r:id="rId45"/>
    <p:sldId id="297" r:id="rId46"/>
    <p:sldId id="298" r:id="rId47"/>
    <p:sldId id="299" r:id="rId48"/>
    <p:sldId id="300" r:id="rId49"/>
  </p:sldIdLst>
  <p:sldSz cx="12192000" cy="6858000"/>
  <p:notesSz cx="9144000" cy="6858000"/>
  <p:defaultTextStyle>
    <a:defPPr>
      <a:defRPr lan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
          </a:p>
        </p:txBody>
      </p:sp>
      <p:sp>
        <p:nvSpPr>
          <p:cNvPr id="3" name="Дата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B8DE0EFF-E768-4B76-A574-5CA870A41D53}" type="datetimeFigureOut">
              <a:rPr lang="" smtClean="0"/>
              <a:t>02/20/2019</a:t>
            </a:fld>
            <a:endParaRPr lang=""/>
          </a:p>
        </p:txBody>
      </p:sp>
      <p:sp>
        <p:nvSpPr>
          <p:cNvPr id="4" name="Нижний колонтитул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
          </a:p>
        </p:txBody>
      </p:sp>
      <p:sp>
        <p:nvSpPr>
          <p:cNvPr id="5" name="Номер слайда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3B8E5BFF-463F-40E0-AFE2-181ABCADF5EB}" type="slidenum">
              <a:rPr lang="" smtClean="0"/>
              <a:t>‹#›</a:t>
            </a:fld>
            <a:endParaRPr lang=""/>
          </a:p>
        </p:txBody>
      </p:sp>
    </p:spTree>
    <p:extLst>
      <p:ext uri="{BB962C8B-B14F-4D97-AF65-F5344CB8AC3E}">
        <p14:creationId xmlns:p14="http://schemas.microsoft.com/office/powerpoint/2010/main" val="116817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
          </a:p>
        </p:txBody>
      </p:sp>
      <p:sp>
        <p:nvSpPr>
          <p:cNvPr id="3" name="Дата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5078A6AC-80C2-4A5B-9445-E7E02D27CE68}" type="datetimeFigureOut">
              <a:rPr lang="" smtClean="0"/>
              <a:t>02/20/2019</a:t>
            </a:fld>
            <a:endParaRPr lang=""/>
          </a:p>
        </p:txBody>
      </p:sp>
      <p:sp>
        <p:nvSpPr>
          <p:cNvPr id="4" name="Образ слайда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
          </a:p>
        </p:txBody>
      </p:sp>
      <p:sp>
        <p:nvSpPr>
          <p:cNvPr id="5" name="Заметки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
          </a:p>
        </p:txBody>
      </p:sp>
      <p:sp>
        <p:nvSpPr>
          <p:cNvPr id="6" name="Нижний колонтитул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
          </a:p>
        </p:txBody>
      </p:sp>
      <p:sp>
        <p:nvSpPr>
          <p:cNvPr id="7" name="Номер слайда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1B4E9D61-9C0E-4528-A820-CEF1693CBC89}" type="slidenum">
              <a:rPr lang="" smtClean="0"/>
              <a:t>‹#›</a:t>
            </a:fld>
            <a:endParaRPr lang=""/>
          </a:p>
        </p:txBody>
      </p:sp>
    </p:spTree>
    <p:extLst>
      <p:ext uri="{BB962C8B-B14F-4D97-AF65-F5344CB8AC3E}">
        <p14:creationId xmlns:p14="http://schemas.microsoft.com/office/powerpoint/2010/main" val="3880958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 dirty="0"/>
          </a:p>
        </p:txBody>
      </p:sp>
      <p:sp>
        <p:nvSpPr>
          <p:cNvPr id="4" name="Номер слайда 3"/>
          <p:cNvSpPr>
            <a:spLocks noGrp="1"/>
          </p:cNvSpPr>
          <p:nvPr>
            <p:ph type="sldNum" sz="quarter" idx="10"/>
          </p:nvPr>
        </p:nvSpPr>
        <p:spPr/>
        <p:txBody>
          <a:bodyPr/>
          <a:lstStyle/>
          <a:p>
            <a:fld id="{1B4E9D61-9C0E-4528-A820-CEF1693CBC89}" type="slidenum">
              <a:rPr lang="" smtClean="0"/>
              <a:t>7</a:t>
            </a:fld>
            <a:endParaRPr lang=""/>
          </a:p>
        </p:txBody>
      </p:sp>
    </p:spTree>
    <p:extLst>
      <p:ext uri="{BB962C8B-B14F-4D97-AF65-F5344CB8AC3E}">
        <p14:creationId xmlns:p14="http://schemas.microsoft.com/office/powerpoint/2010/main" val="2732301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
          </a:p>
        </p:txBody>
      </p:sp>
      <p:sp>
        <p:nvSpPr>
          <p:cNvPr id="4" name="Дата 3"/>
          <p:cNvSpPr>
            <a:spLocks noGrp="1"/>
          </p:cNvSpPr>
          <p:nvPr>
            <p:ph type="dt" sz="half" idx="10"/>
          </p:nvPr>
        </p:nvSpPr>
        <p:spPr/>
        <p:txBody>
          <a:bodyPr/>
          <a:lstStyle/>
          <a:p>
            <a:fld id="{B7F8E660-C77E-4E07-8542-5D86AE1AD66A}" type="datetimeFigureOut">
              <a:rPr lang="" smtClean="0"/>
              <a:t>02/20/2019</a:t>
            </a:fld>
            <a:endParaRPr lang=""/>
          </a:p>
        </p:txBody>
      </p:sp>
      <p:sp>
        <p:nvSpPr>
          <p:cNvPr id="5" name="Нижний колонтитул 4"/>
          <p:cNvSpPr>
            <a:spLocks noGrp="1"/>
          </p:cNvSpPr>
          <p:nvPr>
            <p:ph type="ftr" sz="quarter" idx="11"/>
          </p:nvPr>
        </p:nvSpPr>
        <p:spPr/>
        <p:txBody>
          <a:bodyPr/>
          <a:lstStyle/>
          <a:p>
            <a:endParaRPr lang=""/>
          </a:p>
        </p:txBody>
      </p:sp>
      <p:sp>
        <p:nvSpPr>
          <p:cNvPr id="6" name="Номер слайда 5"/>
          <p:cNvSpPr>
            <a:spLocks noGrp="1"/>
          </p:cNvSpPr>
          <p:nvPr>
            <p:ph type="sldNum" sz="quarter" idx="12"/>
          </p:nvPr>
        </p:nvSpPr>
        <p:spPr/>
        <p:txBody>
          <a:bodyPr/>
          <a:lstStyle/>
          <a:p>
            <a:fld id="{CBB2B8B9-3BE0-43B1-BB09-6264547FAB4B}" type="slidenum">
              <a:rPr lang="" smtClean="0"/>
              <a:t>‹#›</a:t>
            </a:fld>
            <a:endParaRPr lang=""/>
          </a:p>
        </p:txBody>
      </p:sp>
    </p:spTree>
    <p:extLst>
      <p:ext uri="{BB962C8B-B14F-4D97-AF65-F5344CB8AC3E}">
        <p14:creationId xmlns:p14="http://schemas.microsoft.com/office/powerpoint/2010/main" val="1631974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
          </a:p>
        </p:txBody>
      </p:sp>
      <p:sp>
        <p:nvSpPr>
          <p:cNvPr id="4" name="Дата 3"/>
          <p:cNvSpPr>
            <a:spLocks noGrp="1"/>
          </p:cNvSpPr>
          <p:nvPr>
            <p:ph type="dt" sz="half" idx="10"/>
          </p:nvPr>
        </p:nvSpPr>
        <p:spPr/>
        <p:txBody>
          <a:bodyPr/>
          <a:lstStyle/>
          <a:p>
            <a:fld id="{B7F8E660-C77E-4E07-8542-5D86AE1AD66A}" type="datetimeFigureOut">
              <a:rPr lang="" smtClean="0"/>
              <a:t>02/20/2019</a:t>
            </a:fld>
            <a:endParaRPr lang=""/>
          </a:p>
        </p:txBody>
      </p:sp>
      <p:sp>
        <p:nvSpPr>
          <p:cNvPr id="5" name="Нижний колонтитул 4"/>
          <p:cNvSpPr>
            <a:spLocks noGrp="1"/>
          </p:cNvSpPr>
          <p:nvPr>
            <p:ph type="ftr" sz="quarter" idx="11"/>
          </p:nvPr>
        </p:nvSpPr>
        <p:spPr/>
        <p:txBody>
          <a:bodyPr/>
          <a:lstStyle/>
          <a:p>
            <a:endParaRPr lang=""/>
          </a:p>
        </p:txBody>
      </p:sp>
      <p:sp>
        <p:nvSpPr>
          <p:cNvPr id="6" name="Номер слайда 5"/>
          <p:cNvSpPr>
            <a:spLocks noGrp="1"/>
          </p:cNvSpPr>
          <p:nvPr>
            <p:ph type="sldNum" sz="quarter" idx="12"/>
          </p:nvPr>
        </p:nvSpPr>
        <p:spPr/>
        <p:txBody>
          <a:bodyPr/>
          <a:lstStyle/>
          <a:p>
            <a:fld id="{CBB2B8B9-3BE0-43B1-BB09-6264547FAB4B}" type="slidenum">
              <a:rPr lang="" smtClean="0"/>
              <a:t>‹#›</a:t>
            </a:fld>
            <a:endParaRPr lang=""/>
          </a:p>
        </p:txBody>
      </p:sp>
    </p:spTree>
    <p:extLst>
      <p:ext uri="{BB962C8B-B14F-4D97-AF65-F5344CB8AC3E}">
        <p14:creationId xmlns:p14="http://schemas.microsoft.com/office/powerpoint/2010/main" val="1975825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
          </a:p>
        </p:txBody>
      </p:sp>
      <p:sp>
        <p:nvSpPr>
          <p:cNvPr id="4" name="Дата 3"/>
          <p:cNvSpPr>
            <a:spLocks noGrp="1"/>
          </p:cNvSpPr>
          <p:nvPr>
            <p:ph type="dt" sz="half" idx="10"/>
          </p:nvPr>
        </p:nvSpPr>
        <p:spPr/>
        <p:txBody>
          <a:bodyPr/>
          <a:lstStyle/>
          <a:p>
            <a:fld id="{B7F8E660-C77E-4E07-8542-5D86AE1AD66A}" type="datetimeFigureOut">
              <a:rPr lang="" smtClean="0"/>
              <a:t>02/20/2019</a:t>
            </a:fld>
            <a:endParaRPr lang=""/>
          </a:p>
        </p:txBody>
      </p:sp>
      <p:sp>
        <p:nvSpPr>
          <p:cNvPr id="5" name="Нижний колонтитул 4"/>
          <p:cNvSpPr>
            <a:spLocks noGrp="1"/>
          </p:cNvSpPr>
          <p:nvPr>
            <p:ph type="ftr" sz="quarter" idx="11"/>
          </p:nvPr>
        </p:nvSpPr>
        <p:spPr/>
        <p:txBody>
          <a:bodyPr/>
          <a:lstStyle/>
          <a:p>
            <a:endParaRPr lang=""/>
          </a:p>
        </p:txBody>
      </p:sp>
      <p:sp>
        <p:nvSpPr>
          <p:cNvPr id="6" name="Номер слайда 5"/>
          <p:cNvSpPr>
            <a:spLocks noGrp="1"/>
          </p:cNvSpPr>
          <p:nvPr>
            <p:ph type="sldNum" sz="quarter" idx="12"/>
          </p:nvPr>
        </p:nvSpPr>
        <p:spPr/>
        <p:txBody>
          <a:bodyPr/>
          <a:lstStyle/>
          <a:p>
            <a:fld id="{CBB2B8B9-3BE0-43B1-BB09-6264547FAB4B}" type="slidenum">
              <a:rPr lang="" smtClean="0"/>
              <a:t>‹#›</a:t>
            </a:fld>
            <a:endParaRPr lang=""/>
          </a:p>
        </p:txBody>
      </p:sp>
    </p:spTree>
    <p:extLst>
      <p:ext uri="{BB962C8B-B14F-4D97-AF65-F5344CB8AC3E}">
        <p14:creationId xmlns:p14="http://schemas.microsoft.com/office/powerpoint/2010/main" val="3122779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
          </a:p>
        </p:txBody>
      </p:sp>
      <p:sp>
        <p:nvSpPr>
          <p:cNvPr id="4" name="Дата 3"/>
          <p:cNvSpPr>
            <a:spLocks noGrp="1"/>
          </p:cNvSpPr>
          <p:nvPr>
            <p:ph type="dt" sz="half" idx="10"/>
          </p:nvPr>
        </p:nvSpPr>
        <p:spPr/>
        <p:txBody>
          <a:bodyPr/>
          <a:lstStyle/>
          <a:p>
            <a:fld id="{B7F8E660-C77E-4E07-8542-5D86AE1AD66A}" type="datetimeFigureOut">
              <a:rPr lang="" smtClean="0"/>
              <a:t>02/20/2019</a:t>
            </a:fld>
            <a:endParaRPr lang=""/>
          </a:p>
        </p:txBody>
      </p:sp>
      <p:sp>
        <p:nvSpPr>
          <p:cNvPr id="5" name="Нижний колонтитул 4"/>
          <p:cNvSpPr>
            <a:spLocks noGrp="1"/>
          </p:cNvSpPr>
          <p:nvPr>
            <p:ph type="ftr" sz="quarter" idx="11"/>
          </p:nvPr>
        </p:nvSpPr>
        <p:spPr/>
        <p:txBody>
          <a:bodyPr/>
          <a:lstStyle/>
          <a:p>
            <a:endParaRPr lang=""/>
          </a:p>
        </p:txBody>
      </p:sp>
      <p:sp>
        <p:nvSpPr>
          <p:cNvPr id="6" name="Номер слайда 5"/>
          <p:cNvSpPr>
            <a:spLocks noGrp="1"/>
          </p:cNvSpPr>
          <p:nvPr>
            <p:ph type="sldNum" sz="quarter" idx="12"/>
          </p:nvPr>
        </p:nvSpPr>
        <p:spPr/>
        <p:txBody>
          <a:bodyPr/>
          <a:lstStyle/>
          <a:p>
            <a:fld id="{CBB2B8B9-3BE0-43B1-BB09-6264547FAB4B}" type="slidenum">
              <a:rPr lang="" smtClean="0"/>
              <a:t>‹#›</a:t>
            </a:fld>
            <a:endParaRPr lang=""/>
          </a:p>
        </p:txBody>
      </p:sp>
    </p:spTree>
    <p:extLst>
      <p:ext uri="{BB962C8B-B14F-4D97-AF65-F5344CB8AC3E}">
        <p14:creationId xmlns:p14="http://schemas.microsoft.com/office/powerpoint/2010/main" val="2116009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7F8E660-C77E-4E07-8542-5D86AE1AD66A}" type="datetimeFigureOut">
              <a:rPr lang="" smtClean="0"/>
              <a:t>02/20/2019</a:t>
            </a:fld>
            <a:endParaRPr lang=""/>
          </a:p>
        </p:txBody>
      </p:sp>
      <p:sp>
        <p:nvSpPr>
          <p:cNvPr id="5" name="Нижний колонтитул 4"/>
          <p:cNvSpPr>
            <a:spLocks noGrp="1"/>
          </p:cNvSpPr>
          <p:nvPr>
            <p:ph type="ftr" sz="quarter" idx="11"/>
          </p:nvPr>
        </p:nvSpPr>
        <p:spPr/>
        <p:txBody>
          <a:bodyPr/>
          <a:lstStyle/>
          <a:p>
            <a:endParaRPr lang=""/>
          </a:p>
        </p:txBody>
      </p:sp>
      <p:sp>
        <p:nvSpPr>
          <p:cNvPr id="6" name="Номер слайда 5"/>
          <p:cNvSpPr>
            <a:spLocks noGrp="1"/>
          </p:cNvSpPr>
          <p:nvPr>
            <p:ph type="sldNum" sz="quarter" idx="12"/>
          </p:nvPr>
        </p:nvSpPr>
        <p:spPr/>
        <p:txBody>
          <a:bodyPr/>
          <a:lstStyle/>
          <a:p>
            <a:fld id="{CBB2B8B9-3BE0-43B1-BB09-6264547FAB4B}" type="slidenum">
              <a:rPr lang="" smtClean="0"/>
              <a:t>‹#›</a:t>
            </a:fld>
            <a:endParaRPr lang=""/>
          </a:p>
        </p:txBody>
      </p:sp>
    </p:spTree>
    <p:extLst>
      <p:ext uri="{BB962C8B-B14F-4D97-AF65-F5344CB8AC3E}">
        <p14:creationId xmlns:p14="http://schemas.microsoft.com/office/powerpoint/2010/main" val="2292765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
          </a:p>
        </p:txBody>
      </p:sp>
      <p:sp>
        <p:nvSpPr>
          <p:cNvPr id="5" name="Дата 4"/>
          <p:cNvSpPr>
            <a:spLocks noGrp="1"/>
          </p:cNvSpPr>
          <p:nvPr>
            <p:ph type="dt" sz="half" idx="10"/>
          </p:nvPr>
        </p:nvSpPr>
        <p:spPr/>
        <p:txBody>
          <a:bodyPr/>
          <a:lstStyle/>
          <a:p>
            <a:fld id="{B7F8E660-C77E-4E07-8542-5D86AE1AD66A}" type="datetimeFigureOut">
              <a:rPr lang="" smtClean="0"/>
              <a:t>02/20/2019</a:t>
            </a:fld>
            <a:endParaRPr lang=""/>
          </a:p>
        </p:txBody>
      </p:sp>
      <p:sp>
        <p:nvSpPr>
          <p:cNvPr id="6" name="Нижний колонтитул 5"/>
          <p:cNvSpPr>
            <a:spLocks noGrp="1"/>
          </p:cNvSpPr>
          <p:nvPr>
            <p:ph type="ftr" sz="quarter" idx="11"/>
          </p:nvPr>
        </p:nvSpPr>
        <p:spPr/>
        <p:txBody>
          <a:bodyPr/>
          <a:lstStyle/>
          <a:p>
            <a:endParaRPr lang=""/>
          </a:p>
        </p:txBody>
      </p:sp>
      <p:sp>
        <p:nvSpPr>
          <p:cNvPr id="7" name="Номер слайда 6"/>
          <p:cNvSpPr>
            <a:spLocks noGrp="1"/>
          </p:cNvSpPr>
          <p:nvPr>
            <p:ph type="sldNum" sz="quarter" idx="12"/>
          </p:nvPr>
        </p:nvSpPr>
        <p:spPr/>
        <p:txBody>
          <a:bodyPr/>
          <a:lstStyle/>
          <a:p>
            <a:fld id="{CBB2B8B9-3BE0-43B1-BB09-6264547FAB4B}" type="slidenum">
              <a:rPr lang="" smtClean="0"/>
              <a:t>‹#›</a:t>
            </a:fld>
            <a:endParaRPr lang=""/>
          </a:p>
        </p:txBody>
      </p:sp>
    </p:spTree>
    <p:extLst>
      <p:ext uri="{BB962C8B-B14F-4D97-AF65-F5344CB8AC3E}">
        <p14:creationId xmlns:p14="http://schemas.microsoft.com/office/powerpoint/2010/main" val="211982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
          </a:p>
        </p:txBody>
      </p:sp>
      <p:sp>
        <p:nvSpPr>
          <p:cNvPr id="7" name="Дата 6"/>
          <p:cNvSpPr>
            <a:spLocks noGrp="1"/>
          </p:cNvSpPr>
          <p:nvPr>
            <p:ph type="dt" sz="half" idx="10"/>
          </p:nvPr>
        </p:nvSpPr>
        <p:spPr/>
        <p:txBody>
          <a:bodyPr/>
          <a:lstStyle/>
          <a:p>
            <a:fld id="{B7F8E660-C77E-4E07-8542-5D86AE1AD66A}" type="datetimeFigureOut">
              <a:rPr lang="" smtClean="0"/>
              <a:t>02/20/2019</a:t>
            </a:fld>
            <a:endParaRPr lang=""/>
          </a:p>
        </p:txBody>
      </p:sp>
      <p:sp>
        <p:nvSpPr>
          <p:cNvPr id="8" name="Нижний колонтитул 7"/>
          <p:cNvSpPr>
            <a:spLocks noGrp="1"/>
          </p:cNvSpPr>
          <p:nvPr>
            <p:ph type="ftr" sz="quarter" idx="11"/>
          </p:nvPr>
        </p:nvSpPr>
        <p:spPr/>
        <p:txBody>
          <a:bodyPr/>
          <a:lstStyle/>
          <a:p>
            <a:endParaRPr lang=""/>
          </a:p>
        </p:txBody>
      </p:sp>
      <p:sp>
        <p:nvSpPr>
          <p:cNvPr id="9" name="Номер слайда 8"/>
          <p:cNvSpPr>
            <a:spLocks noGrp="1"/>
          </p:cNvSpPr>
          <p:nvPr>
            <p:ph type="sldNum" sz="quarter" idx="12"/>
          </p:nvPr>
        </p:nvSpPr>
        <p:spPr/>
        <p:txBody>
          <a:bodyPr/>
          <a:lstStyle/>
          <a:p>
            <a:fld id="{CBB2B8B9-3BE0-43B1-BB09-6264547FAB4B}" type="slidenum">
              <a:rPr lang="" smtClean="0"/>
              <a:t>‹#›</a:t>
            </a:fld>
            <a:endParaRPr lang=""/>
          </a:p>
        </p:txBody>
      </p:sp>
    </p:spTree>
    <p:extLst>
      <p:ext uri="{BB962C8B-B14F-4D97-AF65-F5344CB8AC3E}">
        <p14:creationId xmlns:p14="http://schemas.microsoft.com/office/powerpoint/2010/main" val="3262796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
          </a:p>
        </p:txBody>
      </p:sp>
      <p:sp>
        <p:nvSpPr>
          <p:cNvPr id="3" name="Дата 2"/>
          <p:cNvSpPr>
            <a:spLocks noGrp="1"/>
          </p:cNvSpPr>
          <p:nvPr>
            <p:ph type="dt" sz="half" idx="10"/>
          </p:nvPr>
        </p:nvSpPr>
        <p:spPr/>
        <p:txBody>
          <a:bodyPr/>
          <a:lstStyle/>
          <a:p>
            <a:fld id="{B7F8E660-C77E-4E07-8542-5D86AE1AD66A}" type="datetimeFigureOut">
              <a:rPr lang="" smtClean="0"/>
              <a:t>02/20/2019</a:t>
            </a:fld>
            <a:endParaRPr lang=""/>
          </a:p>
        </p:txBody>
      </p:sp>
      <p:sp>
        <p:nvSpPr>
          <p:cNvPr id="4" name="Нижний колонтитул 3"/>
          <p:cNvSpPr>
            <a:spLocks noGrp="1"/>
          </p:cNvSpPr>
          <p:nvPr>
            <p:ph type="ftr" sz="quarter" idx="11"/>
          </p:nvPr>
        </p:nvSpPr>
        <p:spPr/>
        <p:txBody>
          <a:bodyPr/>
          <a:lstStyle/>
          <a:p>
            <a:endParaRPr lang=""/>
          </a:p>
        </p:txBody>
      </p:sp>
      <p:sp>
        <p:nvSpPr>
          <p:cNvPr id="5" name="Номер слайда 4"/>
          <p:cNvSpPr>
            <a:spLocks noGrp="1"/>
          </p:cNvSpPr>
          <p:nvPr>
            <p:ph type="sldNum" sz="quarter" idx="12"/>
          </p:nvPr>
        </p:nvSpPr>
        <p:spPr/>
        <p:txBody>
          <a:bodyPr/>
          <a:lstStyle/>
          <a:p>
            <a:fld id="{CBB2B8B9-3BE0-43B1-BB09-6264547FAB4B}" type="slidenum">
              <a:rPr lang="" smtClean="0"/>
              <a:t>‹#›</a:t>
            </a:fld>
            <a:endParaRPr lang=""/>
          </a:p>
        </p:txBody>
      </p:sp>
    </p:spTree>
    <p:extLst>
      <p:ext uri="{BB962C8B-B14F-4D97-AF65-F5344CB8AC3E}">
        <p14:creationId xmlns:p14="http://schemas.microsoft.com/office/powerpoint/2010/main" val="3337058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7F8E660-C77E-4E07-8542-5D86AE1AD66A}" type="datetimeFigureOut">
              <a:rPr lang="" smtClean="0"/>
              <a:t>02/20/2019</a:t>
            </a:fld>
            <a:endParaRPr lang=""/>
          </a:p>
        </p:txBody>
      </p:sp>
      <p:sp>
        <p:nvSpPr>
          <p:cNvPr id="3" name="Нижний колонтитул 2"/>
          <p:cNvSpPr>
            <a:spLocks noGrp="1"/>
          </p:cNvSpPr>
          <p:nvPr>
            <p:ph type="ftr" sz="quarter" idx="11"/>
          </p:nvPr>
        </p:nvSpPr>
        <p:spPr/>
        <p:txBody>
          <a:bodyPr/>
          <a:lstStyle/>
          <a:p>
            <a:endParaRPr lang=""/>
          </a:p>
        </p:txBody>
      </p:sp>
      <p:sp>
        <p:nvSpPr>
          <p:cNvPr id="4" name="Номер слайда 3"/>
          <p:cNvSpPr>
            <a:spLocks noGrp="1"/>
          </p:cNvSpPr>
          <p:nvPr>
            <p:ph type="sldNum" sz="quarter" idx="12"/>
          </p:nvPr>
        </p:nvSpPr>
        <p:spPr/>
        <p:txBody>
          <a:bodyPr/>
          <a:lstStyle/>
          <a:p>
            <a:fld id="{CBB2B8B9-3BE0-43B1-BB09-6264547FAB4B}" type="slidenum">
              <a:rPr lang="" smtClean="0"/>
              <a:t>‹#›</a:t>
            </a:fld>
            <a:endParaRPr lang=""/>
          </a:p>
        </p:txBody>
      </p:sp>
    </p:spTree>
    <p:extLst>
      <p:ext uri="{BB962C8B-B14F-4D97-AF65-F5344CB8AC3E}">
        <p14:creationId xmlns:p14="http://schemas.microsoft.com/office/powerpoint/2010/main" val="2766674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7F8E660-C77E-4E07-8542-5D86AE1AD66A}" type="datetimeFigureOut">
              <a:rPr lang="" smtClean="0"/>
              <a:t>02/20/2019</a:t>
            </a:fld>
            <a:endParaRPr lang=""/>
          </a:p>
        </p:txBody>
      </p:sp>
      <p:sp>
        <p:nvSpPr>
          <p:cNvPr id="6" name="Нижний колонтитул 5"/>
          <p:cNvSpPr>
            <a:spLocks noGrp="1"/>
          </p:cNvSpPr>
          <p:nvPr>
            <p:ph type="ftr" sz="quarter" idx="11"/>
          </p:nvPr>
        </p:nvSpPr>
        <p:spPr/>
        <p:txBody>
          <a:bodyPr/>
          <a:lstStyle/>
          <a:p>
            <a:endParaRPr lang=""/>
          </a:p>
        </p:txBody>
      </p:sp>
      <p:sp>
        <p:nvSpPr>
          <p:cNvPr id="7" name="Номер слайда 6"/>
          <p:cNvSpPr>
            <a:spLocks noGrp="1"/>
          </p:cNvSpPr>
          <p:nvPr>
            <p:ph type="sldNum" sz="quarter" idx="12"/>
          </p:nvPr>
        </p:nvSpPr>
        <p:spPr/>
        <p:txBody>
          <a:bodyPr/>
          <a:lstStyle/>
          <a:p>
            <a:fld id="{CBB2B8B9-3BE0-43B1-BB09-6264547FAB4B}" type="slidenum">
              <a:rPr lang="" smtClean="0"/>
              <a:t>‹#›</a:t>
            </a:fld>
            <a:endParaRPr lang=""/>
          </a:p>
        </p:txBody>
      </p:sp>
    </p:spTree>
    <p:extLst>
      <p:ext uri="{BB962C8B-B14F-4D97-AF65-F5344CB8AC3E}">
        <p14:creationId xmlns:p14="http://schemas.microsoft.com/office/powerpoint/2010/main" val="1621111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7F8E660-C77E-4E07-8542-5D86AE1AD66A}" type="datetimeFigureOut">
              <a:rPr lang="" smtClean="0"/>
              <a:t>02/20/2019</a:t>
            </a:fld>
            <a:endParaRPr lang=""/>
          </a:p>
        </p:txBody>
      </p:sp>
      <p:sp>
        <p:nvSpPr>
          <p:cNvPr id="6" name="Нижний колонтитул 5"/>
          <p:cNvSpPr>
            <a:spLocks noGrp="1"/>
          </p:cNvSpPr>
          <p:nvPr>
            <p:ph type="ftr" sz="quarter" idx="11"/>
          </p:nvPr>
        </p:nvSpPr>
        <p:spPr/>
        <p:txBody>
          <a:bodyPr/>
          <a:lstStyle/>
          <a:p>
            <a:endParaRPr lang=""/>
          </a:p>
        </p:txBody>
      </p:sp>
      <p:sp>
        <p:nvSpPr>
          <p:cNvPr id="7" name="Номер слайда 6"/>
          <p:cNvSpPr>
            <a:spLocks noGrp="1"/>
          </p:cNvSpPr>
          <p:nvPr>
            <p:ph type="sldNum" sz="quarter" idx="12"/>
          </p:nvPr>
        </p:nvSpPr>
        <p:spPr/>
        <p:txBody>
          <a:bodyPr/>
          <a:lstStyle/>
          <a:p>
            <a:fld id="{CBB2B8B9-3BE0-43B1-BB09-6264547FAB4B}" type="slidenum">
              <a:rPr lang="" smtClean="0"/>
              <a:t>‹#›</a:t>
            </a:fld>
            <a:endParaRPr lang=""/>
          </a:p>
        </p:txBody>
      </p:sp>
    </p:spTree>
    <p:extLst>
      <p:ext uri="{BB962C8B-B14F-4D97-AF65-F5344CB8AC3E}">
        <p14:creationId xmlns:p14="http://schemas.microsoft.com/office/powerpoint/2010/main" val="2244352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F8E660-C77E-4E07-8542-5D86AE1AD66A}" type="datetimeFigureOut">
              <a:rPr lang="" smtClean="0"/>
              <a:t>02/20/2019</a:t>
            </a:fld>
            <a:endParaRPr lang=""/>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B2B8B9-3BE0-43B1-BB09-6264547FAB4B}" type="slidenum">
              <a:rPr lang="" smtClean="0"/>
              <a:t>‹#›</a:t>
            </a:fld>
            <a:endParaRPr lang=""/>
          </a:p>
        </p:txBody>
      </p:sp>
    </p:spTree>
    <p:extLst>
      <p:ext uri="{BB962C8B-B14F-4D97-AF65-F5344CB8AC3E}">
        <p14:creationId xmlns:p14="http://schemas.microsoft.com/office/powerpoint/2010/main" val="2325177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6748" y="940193"/>
            <a:ext cx="11606543" cy="1965969"/>
          </a:xfrm>
        </p:spPr>
        <p:txBody>
          <a:bodyPr>
            <a:noAutofit/>
          </a:bodyPr>
          <a:lstStyle/>
          <a:p>
            <a:pPr algn="ctr"/>
            <a:r>
              <a:rPr lang="ru-RU" sz="4800" b="1" dirty="0" smtClean="0">
                <a:effectLst>
                  <a:outerShdw blurRad="38100" dist="38100" dir="2700000" algn="tl">
                    <a:srgbClr val="000000">
                      <a:alpha val="43137"/>
                    </a:srgbClr>
                  </a:outerShdw>
                </a:effectLst>
                <a:latin typeface="+mn-lt"/>
              </a:rPr>
              <a:t>Тема</a:t>
            </a:r>
            <a:r>
              <a:rPr lang="en-US" sz="4800" b="1" dirty="0" smtClean="0">
                <a:effectLst>
                  <a:outerShdw blurRad="38100" dist="38100" dir="2700000" algn="tl">
                    <a:srgbClr val="000000">
                      <a:alpha val="43137"/>
                    </a:srgbClr>
                  </a:outerShdw>
                </a:effectLst>
                <a:latin typeface="+mn-lt"/>
              </a:rPr>
              <a:t> </a:t>
            </a:r>
            <a:r>
              <a:rPr lang="ru-RU" sz="4800" b="1" dirty="0" smtClean="0">
                <a:effectLst>
                  <a:outerShdw blurRad="38100" dist="38100" dir="2700000" algn="tl">
                    <a:srgbClr val="000000">
                      <a:alpha val="43137"/>
                    </a:srgbClr>
                  </a:outerShdw>
                </a:effectLst>
                <a:latin typeface="+mn-lt"/>
              </a:rPr>
              <a:t>2</a:t>
            </a:r>
            <a:r>
              <a:rPr lang="ru-RU" sz="4800" b="1" dirty="0">
                <a:effectLst>
                  <a:outerShdw blurRad="38100" dist="38100" dir="2700000" algn="tl">
                    <a:srgbClr val="000000">
                      <a:alpha val="43137"/>
                    </a:srgbClr>
                  </a:outerShdw>
                </a:effectLst>
                <a:latin typeface="+mn-lt"/>
              </a:rPr>
              <a:t>. ЦІЛЬОВІ ХАРАКТЕРИСТИКИ ДІЯЛЬНОСТІ ПІДПРИЄМСТВА НА РИНКУ. ПЛАНУВАННЯ ДІЯЛЬНОСТІ ПІДПРИЄМСТВА</a:t>
            </a:r>
            <a:r>
              <a:rPr lang="ru-RU" sz="4800" b="1" dirty="0" smtClean="0">
                <a:effectLst>
                  <a:outerShdw blurRad="38100" dist="38100" dir="2700000" algn="tl">
                    <a:srgbClr val="000000">
                      <a:alpha val="43137"/>
                    </a:srgbClr>
                  </a:outerShdw>
                </a:effectLst>
                <a:latin typeface="+mn-lt"/>
              </a:rPr>
              <a:t>.</a:t>
            </a:r>
            <a:endParaRPr lang="" sz="4800" dirty="0">
              <a:effectLst>
                <a:outerShdw blurRad="38100" dist="38100" dir="2700000" algn="tl">
                  <a:srgbClr val="000000">
                    <a:alpha val="43137"/>
                  </a:srgbClr>
                </a:outerShdw>
              </a:effectLst>
              <a:latin typeface="+mn-lt"/>
            </a:endParaRPr>
          </a:p>
        </p:txBody>
      </p:sp>
      <p:sp>
        <p:nvSpPr>
          <p:cNvPr id="3" name="Текст 2"/>
          <p:cNvSpPr>
            <a:spLocks noGrp="1"/>
          </p:cNvSpPr>
          <p:nvPr>
            <p:ph type="body" idx="1"/>
          </p:nvPr>
        </p:nvSpPr>
        <p:spPr>
          <a:xfrm>
            <a:off x="588476" y="3122800"/>
            <a:ext cx="11470739" cy="1500187"/>
          </a:xfrm>
        </p:spPr>
        <p:txBody>
          <a:bodyPr>
            <a:noAutofit/>
          </a:bodyPr>
          <a:lstStyle/>
          <a:p>
            <a:pPr lvl="0"/>
            <a:r>
              <a:rPr lang="uk-UA" sz="2800" dirty="0" smtClean="0">
                <a:solidFill>
                  <a:schemeClr val="tx1"/>
                </a:solidFill>
              </a:rPr>
              <a:t>1. Цілі </a:t>
            </a:r>
            <a:r>
              <a:rPr lang="uk-UA" sz="2800" dirty="0">
                <a:solidFill>
                  <a:schemeClr val="tx1"/>
                </a:solidFill>
              </a:rPr>
              <a:t>функціонування підприємства на споживчому ринку та їх класифікація.</a:t>
            </a:r>
          </a:p>
          <a:p>
            <a:pPr lvl="0"/>
            <a:r>
              <a:rPr lang="uk-UA" sz="2800" dirty="0" smtClean="0">
                <a:solidFill>
                  <a:schemeClr val="tx1"/>
                </a:solidFill>
              </a:rPr>
              <a:t>2. Прибуток </a:t>
            </a:r>
            <a:r>
              <a:rPr lang="uk-UA" sz="2800" dirty="0">
                <a:solidFill>
                  <a:schemeClr val="tx1"/>
                </a:solidFill>
              </a:rPr>
              <a:t>як цільова функція діяльності підприємства на ринку.</a:t>
            </a:r>
          </a:p>
          <a:p>
            <a:pPr lvl="0"/>
            <a:r>
              <a:rPr lang="uk-UA" sz="2800" dirty="0" smtClean="0">
                <a:solidFill>
                  <a:schemeClr val="tx1"/>
                </a:solidFill>
              </a:rPr>
              <a:t>3. Економічні </a:t>
            </a:r>
            <a:r>
              <a:rPr lang="uk-UA" sz="2800" dirty="0">
                <a:solidFill>
                  <a:schemeClr val="tx1"/>
                </a:solidFill>
              </a:rPr>
              <a:t>межі обсягу діяльності підприємства, метод визначення «точки беззбитковості», «точки ліквідації» «зони збитковості та прибутковості.</a:t>
            </a:r>
          </a:p>
          <a:p>
            <a:pPr lvl="0"/>
            <a:r>
              <a:rPr lang="uk-UA" sz="2800" dirty="0" smtClean="0">
                <a:solidFill>
                  <a:schemeClr val="tx1"/>
                </a:solidFill>
              </a:rPr>
              <a:t>4. Планування </a:t>
            </a:r>
            <a:r>
              <a:rPr lang="uk-UA" sz="2800" dirty="0">
                <a:solidFill>
                  <a:schemeClr val="tx1"/>
                </a:solidFill>
              </a:rPr>
              <a:t>діяльності підприємства.</a:t>
            </a:r>
          </a:p>
          <a:p>
            <a:endParaRPr lang="" dirty="0">
              <a:solidFill>
                <a:schemeClr val="tx1"/>
              </a:solidFill>
            </a:endParaRPr>
          </a:p>
        </p:txBody>
      </p:sp>
    </p:spTree>
    <p:extLst>
      <p:ext uri="{BB962C8B-B14F-4D97-AF65-F5344CB8AC3E}">
        <p14:creationId xmlns:p14="http://schemas.microsoft.com/office/powerpoint/2010/main" val="2256375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5237" y="1632610"/>
            <a:ext cx="11248177" cy="1325563"/>
          </a:xfrm>
        </p:spPr>
        <p:txBody>
          <a:bodyPr>
            <a:noAutofit/>
          </a:bodyPr>
          <a:lstStyle/>
          <a:p>
            <a:r>
              <a:rPr lang="uk-UA" sz="2400" b="1" i="1" u="sng" dirty="0">
                <a:latin typeface="Times New Roman" panose="02020603050405020304" pitchFamily="18" charset="0"/>
                <a:cs typeface="Times New Roman" panose="02020603050405020304" pitchFamily="18" charset="0"/>
              </a:rPr>
              <a:t>3. Залежно від ступеня досягнення цілі поділяють на:</a:t>
            </a:r>
            <a:r>
              <a:rPr lang="uk-UA" sz="2400" b="1" dirty="0">
                <a:latin typeface="Times New Roman" panose="02020603050405020304" pitchFamily="18" charset="0"/>
                <a:cs typeface="Times New Roman" panose="02020603050405020304" pitchFamily="18" charset="0"/>
              </a:rPr>
              <a:t/>
            </a:r>
            <a:br>
              <a:rPr lang="uk-UA" sz="2400" b="1" dirty="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 </a:t>
            </a:r>
            <a:r>
              <a:rPr lang="uk-UA" sz="2400" u="sng" dirty="0">
                <a:latin typeface="Times New Roman" panose="02020603050405020304" pitchFamily="18" charset="0"/>
                <a:cs typeface="Times New Roman" panose="02020603050405020304" pitchFamily="18" charset="0"/>
              </a:rPr>
              <a:t>необхідні</a:t>
            </a:r>
            <a:r>
              <a:rPr lang="uk-UA" sz="2400" dirty="0">
                <a:latin typeface="Times New Roman" panose="02020603050405020304" pitchFamily="18" charset="0"/>
                <a:cs typeface="Times New Roman" panose="02020603050405020304" pitchFamily="18" charset="0"/>
              </a:rPr>
              <a:t> – є </a:t>
            </a:r>
            <a:r>
              <a:rPr lang="uk-UA" sz="2400" dirty="0" err="1">
                <a:latin typeface="Times New Roman" panose="02020603050405020304" pitchFamily="18" charset="0"/>
                <a:cs typeface="Times New Roman" panose="02020603050405020304" pitchFamily="18" charset="0"/>
              </a:rPr>
              <a:t>життєво</a:t>
            </a:r>
            <a:r>
              <a:rPr lang="uk-UA" sz="2400" dirty="0">
                <a:latin typeface="Times New Roman" panose="02020603050405020304" pitchFamily="18" charset="0"/>
                <a:cs typeface="Times New Roman" panose="02020603050405020304" pitchFamily="18" charset="0"/>
              </a:rPr>
              <a:t>-необхідними та передбачають отримання мінімального прибутку, який забезпечує цільову норму прибутку на авансований капітал;</a:t>
            </a:r>
            <a:br>
              <a:rPr lang="uk-UA" sz="2400" dirty="0">
                <a:latin typeface="Times New Roman" panose="02020603050405020304" pitchFamily="18" charset="0"/>
                <a:cs typeface="Times New Roman" panose="02020603050405020304" pitchFamily="18" charset="0"/>
              </a:rPr>
            </a:br>
            <a:r>
              <a:rPr lang="uk-UA" sz="2400" u="sng" dirty="0">
                <a:latin typeface="Times New Roman" panose="02020603050405020304" pitchFamily="18" charset="0"/>
                <a:cs typeface="Times New Roman" panose="02020603050405020304" pitchFamily="18" charset="0"/>
              </a:rPr>
              <a:t>бажані</a:t>
            </a:r>
            <a:r>
              <a:rPr lang="uk-UA" sz="2400" dirty="0">
                <a:latin typeface="Times New Roman" panose="02020603050405020304" pitchFamily="18" charset="0"/>
                <a:cs typeface="Times New Roman" panose="02020603050405020304" pitchFamily="18" charset="0"/>
              </a:rPr>
              <a:t> – максимізація прибутку</a:t>
            </a:r>
            <a:r>
              <a:rPr lang="uk-UA" sz="2400" dirty="0" smtClean="0">
                <a:latin typeface="Times New Roman" panose="02020603050405020304" pitchFamily="18" charset="0"/>
                <a:cs typeface="Times New Roman" panose="02020603050405020304" pitchFamily="18" charset="0"/>
              </a:rPr>
              <a:t>.</a:t>
            </a:r>
            <a:br>
              <a:rPr lang="uk-UA" sz="2400" dirty="0" smtClean="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
            </a:r>
            <a:br>
              <a:rPr lang="uk-UA" sz="2400" dirty="0">
                <a:latin typeface="Times New Roman" panose="02020603050405020304" pitchFamily="18" charset="0"/>
                <a:cs typeface="Times New Roman" panose="02020603050405020304" pitchFamily="18" charset="0"/>
              </a:rPr>
            </a:br>
            <a:r>
              <a:rPr lang="uk-UA" sz="2400" b="1" i="1" u="sng" dirty="0">
                <a:latin typeface="Times New Roman" panose="02020603050405020304" pitchFamily="18" charset="0"/>
                <a:cs typeface="Times New Roman" panose="02020603050405020304" pitchFamily="18" charset="0"/>
              </a:rPr>
              <a:t>4. Залежно від часового фактору:</a:t>
            </a:r>
            <a:r>
              <a:rPr lang="uk-UA" sz="2400" b="1" dirty="0">
                <a:latin typeface="Times New Roman" panose="02020603050405020304" pitchFamily="18" charset="0"/>
                <a:cs typeface="Times New Roman" panose="02020603050405020304" pitchFamily="18" charset="0"/>
              </a:rPr>
              <a:t/>
            </a:r>
            <a:br>
              <a:rPr lang="uk-UA" sz="2400" b="1" dirty="0">
                <a:latin typeface="Times New Roman" panose="02020603050405020304" pitchFamily="18" charset="0"/>
                <a:cs typeface="Times New Roman" panose="02020603050405020304" pitchFamily="18" charset="0"/>
              </a:rPr>
            </a:br>
            <a:r>
              <a:rPr lang="uk-UA" sz="2400" u="sng" dirty="0">
                <a:latin typeface="Times New Roman" panose="02020603050405020304" pitchFamily="18" charset="0"/>
                <a:cs typeface="Times New Roman" panose="02020603050405020304" pitchFamily="18" charset="0"/>
              </a:rPr>
              <a:t>поточні</a:t>
            </a:r>
            <a:r>
              <a:rPr lang="uk-UA" sz="2400" dirty="0">
                <a:latin typeface="Times New Roman" panose="02020603050405020304" pitchFamily="18" charset="0"/>
                <a:cs typeface="Times New Roman" panose="02020603050405020304" pitchFamily="18" charset="0"/>
              </a:rPr>
              <a:t>, досягнення яких необхідно сьогодні;</a:t>
            </a:r>
            <a:br>
              <a:rPr lang="uk-UA" sz="2400" dirty="0">
                <a:latin typeface="Times New Roman" panose="02020603050405020304" pitchFamily="18" charset="0"/>
                <a:cs typeface="Times New Roman" panose="02020603050405020304" pitchFamily="18" charset="0"/>
              </a:rPr>
            </a:br>
            <a:r>
              <a:rPr lang="uk-UA" sz="2400" u="sng" dirty="0">
                <a:latin typeface="Times New Roman" panose="02020603050405020304" pitchFamily="18" charset="0"/>
                <a:cs typeface="Times New Roman" panose="02020603050405020304" pitchFamily="18" charset="0"/>
              </a:rPr>
              <a:t>перспективні</a:t>
            </a:r>
            <a:r>
              <a:rPr lang="uk-UA" sz="2400" dirty="0">
                <a:latin typeface="Times New Roman" panose="02020603050405020304" pitchFamily="18" charset="0"/>
                <a:cs typeface="Times New Roman" panose="02020603050405020304" pitchFamily="18" charset="0"/>
              </a:rPr>
              <a:t>, які мають бути досягнуті в майбутньому</a:t>
            </a:r>
            <a:r>
              <a:rPr lang="uk-UA" sz="2400" dirty="0" smtClean="0">
                <a:latin typeface="Times New Roman" panose="02020603050405020304" pitchFamily="18" charset="0"/>
                <a:cs typeface="Times New Roman" panose="02020603050405020304" pitchFamily="18" charset="0"/>
              </a:rPr>
              <a:t>.</a:t>
            </a:r>
            <a:r>
              <a:rPr lang="uk-UA" sz="2400" dirty="0">
                <a:latin typeface="Times New Roman" panose="02020603050405020304" pitchFamily="18" charset="0"/>
                <a:cs typeface="Times New Roman" panose="02020603050405020304" pitchFamily="18" charset="0"/>
              </a:rPr>
              <a:t/>
            </a:r>
            <a:br>
              <a:rPr lang="uk-UA" sz="2400" dirty="0">
                <a:latin typeface="Times New Roman" panose="02020603050405020304" pitchFamily="18" charset="0"/>
                <a:cs typeface="Times New Roman" panose="02020603050405020304" pitchFamily="18" charset="0"/>
              </a:rPr>
            </a:br>
            <a:r>
              <a:rPr lang="en-US" sz="2400" noProof="1" smtClean="0">
                <a:latin typeface="Times New Roman" panose="02020603050405020304" pitchFamily="18" charset="0"/>
                <a:cs typeface="Times New Roman" panose="02020603050405020304" pitchFamily="18" charset="0"/>
              </a:rPr>
              <a:t/>
            </a:r>
            <a:br>
              <a:rPr lang="en-US" sz="2400" noProof="1" smtClean="0">
                <a:latin typeface="Times New Roman" panose="02020603050405020304" pitchFamily="18" charset="0"/>
                <a:cs typeface="Times New Roman" panose="02020603050405020304" pitchFamily="18" charset="0"/>
              </a:rPr>
            </a:br>
            <a:endParaRPr lang="en-US" sz="2400" noProof="1">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8573633" y="3793599"/>
            <a:ext cx="3088692" cy="2631108"/>
          </a:xfrm>
          <a:prstGeom prst="rect">
            <a:avLst/>
          </a:prstGeom>
        </p:spPr>
      </p:pic>
    </p:spTree>
    <p:extLst>
      <p:ext uri="{BB962C8B-B14F-4D97-AF65-F5344CB8AC3E}">
        <p14:creationId xmlns:p14="http://schemas.microsoft.com/office/powerpoint/2010/main" val="1985440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0792" y="2592277"/>
            <a:ext cx="11248177" cy="1325563"/>
          </a:xfrm>
        </p:spPr>
        <p:txBody>
          <a:bodyPr>
            <a:noAutofit/>
          </a:bodyPr>
          <a:lstStyle/>
          <a:p>
            <a:r>
              <a:rPr lang="uk-UA" sz="2400" b="1" i="1" u="sng" dirty="0" smtClean="0">
                <a:latin typeface="Times New Roman" panose="02020603050405020304" pitchFamily="18" charset="0"/>
                <a:cs typeface="Times New Roman" panose="02020603050405020304" pitchFamily="18" charset="0"/>
              </a:rPr>
              <a:t>5</a:t>
            </a:r>
            <a:r>
              <a:rPr lang="uk-UA" sz="2400" b="1" i="1" u="sng" dirty="0">
                <a:latin typeface="Times New Roman" panose="02020603050405020304" pitchFamily="18" charset="0"/>
                <a:cs typeface="Times New Roman" panose="02020603050405020304" pitchFamily="18" charset="0"/>
              </a:rPr>
              <a:t>. За відношенням до головної цілі підприємства</a:t>
            </a:r>
            <a:r>
              <a:rPr lang="uk-UA" sz="2400" b="1" dirty="0">
                <a:latin typeface="Times New Roman" panose="02020603050405020304" pitchFamily="18" charset="0"/>
                <a:cs typeface="Times New Roman" panose="02020603050405020304" pitchFamily="18" charset="0"/>
              </a:rPr>
              <a:t/>
            </a:r>
            <a:br>
              <a:rPr lang="uk-UA" sz="2400" b="1" dirty="0">
                <a:latin typeface="Times New Roman" panose="02020603050405020304" pitchFamily="18" charset="0"/>
                <a:cs typeface="Times New Roman" panose="02020603050405020304" pitchFamily="18" charset="0"/>
              </a:rPr>
            </a:br>
            <a:r>
              <a:rPr lang="uk-UA" sz="2400" u="sng" dirty="0">
                <a:latin typeface="Times New Roman" panose="02020603050405020304" pitchFamily="18" charset="0"/>
                <a:cs typeface="Times New Roman" panose="02020603050405020304" pitchFamily="18" charset="0"/>
              </a:rPr>
              <a:t>кінцеві</a:t>
            </a:r>
            <a:r>
              <a:rPr lang="uk-UA" sz="2400" dirty="0">
                <a:latin typeface="Times New Roman" panose="02020603050405020304" pitchFamily="18" charset="0"/>
                <a:cs typeface="Times New Roman" panose="02020603050405020304" pitchFamily="18" charset="0"/>
              </a:rPr>
              <a:t>, досягаються шляхом реалізації проміжних цілей;</a:t>
            </a:r>
            <a:br>
              <a:rPr lang="uk-UA" sz="2400" dirty="0">
                <a:latin typeface="Times New Roman" panose="02020603050405020304" pitchFamily="18" charset="0"/>
                <a:cs typeface="Times New Roman" panose="02020603050405020304" pitchFamily="18" charset="0"/>
              </a:rPr>
            </a:br>
            <a:r>
              <a:rPr lang="uk-UA" sz="2400" u="sng" dirty="0">
                <a:latin typeface="Times New Roman" panose="02020603050405020304" pitchFamily="18" charset="0"/>
                <a:cs typeface="Times New Roman" panose="02020603050405020304" pitchFamily="18" charset="0"/>
              </a:rPr>
              <a:t>проміжні</a:t>
            </a:r>
            <a:r>
              <a:rPr lang="uk-UA" sz="2400" dirty="0">
                <a:latin typeface="Times New Roman" panose="02020603050405020304" pitchFamily="18" charset="0"/>
                <a:cs typeface="Times New Roman" panose="02020603050405020304" pitchFamily="18" charset="0"/>
              </a:rPr>
              <a:t> .(Наприклад. Основна ціль – стабілізація обсягів товарообороту. Для цього необхідно оновлення товарів, підвищення їх конкурентоспроможності та інші проміжні цілі.)</a:t>
            </a:r>
            <a:br>
              <a:rPr lang="uk-UA" sz="2400" dirty="0">
                <a:latin typeface="Times New Roman" panose="02020603050405020304" pitchFamily="18" charset="0"/>
                <a:cs typeface="Times New Roman" panose="02020603050405020304" pitchFamily="18" charset="0"/>
              </a:rPr>
            </a:br>
            <a:r>
              <a:rPr lang="uk-UA" sz="2400" b="1" dirty="0" smtClean="0">
                <a:latin typeface="Times New Roman" panose="02020603050405020304" pitchFamily="18" charset="0"/>
                <a:cs typeface="Times New Roman" panose="02020603050405020304" pitchFamily="18" charset="0"/>
              </a:rPr>
              <a:t/>
            </a:r>
            <a:br>
              <a:rPr lang="uk-UA" sz="2400" b="1" dirty="0" smtClean="0">
                <a:latin typeface="Times New Roman" panose="02020603050405020304" pitchFamily="18" charset="0"/>
                <a:cs typeface="Times New Roman" panose="02020603050405020304" pitchFamily="18" charset="0"/>
              </a:rPr>
            </a:br>
            <a:r>
              <a:rPr lang="uk-UA" sz="2400" b="1" i="1" u="sng" dirty="0" smtClean="0">
                <a:latin typeface="Times New Roman" panose="02020603050405020304" pitchFamily="18" charset="0"/>
                <a:cs typeface="Times New Roman" panose="02020603050405020304" pitchFamily="18" charset="0"/>
              </a:rPr>
              <a:t>6</a:t>
            </a:r>
            <a:r>
              <a:rPr lang="uk-UA" sz="2400" b="1" i="1" u="sng" dirty="0">
                <a:latin typeface="Times New Roman" panose="02020603050405020304" pitchFamily="18" charset="0"/>
                <a:cs typeface="Times New Roman" panose="02020603050405020304" pitchFamily="18" charset="0"/>
              </a:rPr>
              <a:t>. Залежно від характеру оцінки:</a:t>
            </a:r>
            <a:r>
              <a:rPr lang="uk-UA" sz="2400" b="1" dirty="0">
                <a:latin typeface="Times New Roman" panose="02020603050405020304" pitchFamily="18" charset="0"/>
                <a:cs typeface="Times New Roman" panose="02020603050405020304" pitchFamily="18" charset="0"/>
              </a:rPr>
              <a:t/>
            </a:r>
            <a:br>
              <a:rPr lang="uk-UA" sz="2400" b="1" dirty="0">
                <a:latin typeface="Times New Roman" panose="02020603050405020304" pitchFamily="18" charset="0"/>
                <a:cs typeface="Times New Roman" panose="02020603050405020304" pitchFamily="18" charset="0"/>
              </a:rPr>
            </a:br>
            <a:r>
              <a:rPr lang="uk-UA" sz="2400" u="sng" dirty="0">
                <a:latin typeface="Times New Roman" panose="02020603050405020304" pitchFamily="18" charset="0"/>
                <a:cs typeface="Times New Roman" panose="02020603050405020304" pitchFamily="18" charset="0"/>
              </a:rPr>
              <a:t>кількісні</a:t>
            </a:r>
            <a:r>
              <a:rPr lang="uk-UA" sz="2400" dirty="0">
                <a:latin typeface="Times New Roman" panose="02020603050405020304" pitchFamily="18" charset="0"/>
                <a:cs typeface="Times New Roman" panose="02020603050405020304" pitchFamily="18" charset="0"/>
              </a:rPr>
              <a:t>, характеризуються абсолютними або відносними показниками (обсяг продажу, сума отриманого прибутку) і краще піддаються обліку та контролю їх досягнення;</a:t>
            </a:r>
            <a:br>
              <a:rPr lang="uk-UA" sz="2400" dirty="0">
                <a:latin typeface="Times New Roman" panose="02020603050405020304" pitchFamily="18" charset="0"/>
                <a:cs typeface="Times New Roman" panose="02020603050405020304" pitchFamily="18" charset="0"/>
              </a:rPr>
            </a:br>
            <a:r>
              <a:rPr lang="uk-UA" sz="2400" u="sng" dirty="0">
                <a:latin typeface="Times New Roman" panose="02020603050405020304" pitchFamily="18" charset="0"/>
                <a:cs typeface="Times New Roman" panose="02020603050405020304" pitchFamily="18" charset="0"/>
              </a:rPr>
              <a:t>якісні</a:t>
            </a:r>
            <a:r>
              <a:rPr lang="uk-UA" sz="2400" dirty="0">
                <a:latin typeface="Times New Roman" panose="02020603050405020304" pitchFamily="18" charset="0"/>
                <a:cs typeface="Times New Roman" panose="02020603050405020304" pitchFamily="18" charset="0"/>
              </a:rPr>
              <a:t> описують цільовий орієнтир  або стан діяльності підприємства, до якого воно прямує.</a:t>
            </a:r>
            <a:br>
              <a:rPr lang="uk-UA" sz="2400" dirty="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
            </a:r>
            <a:br>
              <a:rPr lang="uk-UA" sz="2400" dirty="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
            </a:r>
            <a:br>
              <a:rPr lang="uk-UA" sz="2400" dirty="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
            </a:r>
            <a:br>
              <a:rPr lang="uk-UA" sz="2400" dirty="0">
                <a:latin typeface="Times New Roman" panose="02020603050405020304" pitchFamily="18" charset="0"/>
                <a:cs typeface="Times New Roman" panose="02020603050405020304" pitchFamily="18" charset="0"/>
              </a:rPr>
            </a:br>
            <a:r>
              <a:rPr lang="en-US" sz="2400" noProof="1" smtClean="0">
                <a:latin typeface="Times New Roman" panose="02020603050405020304" pitchFamily="18" charset="0"/>
                <a:cs typeface="Times New Roman" panose="02020603050405020304" pitchFamily="18" charset="0"/>
              </a:rPr>
              <a:t/>
            </a:r>
            <a:br>
              <a:rPr lang="en-US" sz="2400" noProof="1" smtClean="0">
                <a:latin typeface="Times New Roman" panose="02020603050405020304" pitchFamily="18" charset="0"/>
                <a:cs typeface="Times New Roman" panose="02020603050405020304" pitchFamily="18" charset="0"/>
              </a:rPr>
            </a:br>
            <a:endParaRPr lang="en-US" sz="2400" noProof="1">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8827129" y="4288186"/>
            <a:ext cx="2699394" cy="2299484"/>
          </a:xfrm>
          <a:prstGeom prst="rect">
            <a:avLst/>
          </a:prstGeom>
        </p:spPr>
      </p:pic>
    </p:spTree>
    <p:extLst>
      <p:ext uri="{BB962C8B-B14F-4D97-AF65-F5344CB8AC3E}">
        <p14:creationId xmlns:p14="http://schemas.microsoft.com/office/powerpoint/2010/main" val="2484625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2274" y="2574171"/>
            <a:ext cx="11248177" cy="1325563"/>
          </a:xfrm>
        </p:spPr>
        <p:txBody>
          <a:bodyPr>
            <a:noAutofit/>
          </a:bodyPr>
          <a:lstStyle/>
          <a:p>
            <a:r>
              <a:rPr lang="uk-UA" sz="2400" b="1" i="1" u="sng" dirty="0">
                <a:latin typeface="Times New Roman" panose="02020603050405020304" pitchFamily="18" charset="0"/>
                <a:cs typeface="Times New Roman" panose="02020603050405020304" pitchFamily="18" charset="0"/>
              </a:rPr>
              <a:t>7. Залежно від ступеня впливу зовнішніх факторів на функціонування підприємства виділяють цілі:</a:t>
            </a:r>
            <a:r>
              <a:rPr lang="uk-UA" sz="2400" dirty="0">
                <a:latin typeface="Times New Roman" panose="02020603050405020304" pitchFamily="18" charset="0"/>
                <a:cs typeface="Times New Roman" panose="02020603050405020304" pitchFamily="18" charset="0"/>
              </a:rPr>
              <a:t/>
            </a:r>
            <a:br>
              <a:rPr lang="uk-UA" sz="2400" dirty="0">
                <a:latin typeface="Times New Roman" panose="02020603050405020304" pitchFamily="18" charset="0"/>
                <a:cs typeface="Times New Roman" panose="02020603050405020304" pitchFamily="18" charset="0"/>
              </a:rPr>
            </a:br>
            <a:r>
              <a:rPr lang="uk-UA" sz="2400" u="sng" dirty="0">
                <a:latin typeface="Times New Roman" panose="02020603050405020304" pitchFamily="18" charset="0"/>
                <a:cs typeface="Times New Roman" panose="02020603050405020304" pitchFamily="18" charset="0"/>
              </a:rPr>
              <a:t>обумовлені змінами зовнішнього середовища</a:t>
            </a:r>
            <a:r>
              <a:rPr lang="uk-UA" sz="2400" dirty="0">
                <a:latin typeface="Times New Roman" panose="02020603050405020304" pitchFamily="18" charset="0"/>
                <a:cs typeface="Times New Roman" panose="02020603050405020304" pitchFamily="18" charset="0"/>
              </a:rPr>
              <a:t> (інфляція, зміна податкової політики держави, зміна попиту споживачів;</a:t>
            </a:r>
            <a:br>
              <a:rPr lang="uk-UA" sz="2400" dirty="0">
                <a:latin typeface="Times New Roman" panose="02020603050405020304" pitchFamily="18" charset="0"/>
                <a:cs typeface="Times New Roman" panose="02020603050405020304" pitchFamily="18" charset="0"/>
              </a:rPr>
            </a:br>
            <a:r>
              <a:rPr lang="uk-UA" sz="2400" u="sng" dirty="0">
                <a:latin typeface="Times New Roman" panose="02020603050405020304" pitchFamily="18" charset="0"/>
                <a:cs typeface="Times New Roman" panose="02020603050405020304" pitchFamily="18" charset="0"/>
              </a:rPr>
              <a:t>обумовлені внутрішніми потребами</a:t>
            </a:r>
            <a:r>
              <a:rPr lang="uk-UA" sz="2400" dirty="0">
                <a:latin typeface="Times New Roman" panose="02020603050405020304" pitchFamily="18" charset="0"/>
                <a:cs typeface="Times New Roman" panose="02020603050405020304" pitchFamily="18" charset="0"/>
              </a:rPr>
              <a:t> (цілі, що випливають з наявних та невикористаних резервів покращення діяльності , що не потребують додаткового притягнення ресурсів</a:t>
            </a:r>
            <a:br>
              <a:rPr lang="uk-UA" sz="2400" dirty="0">
                <a:latin typeface="Times New Roman" panose="02020603050405020304" pitchFamily="18" charset="0"/>
                <a:cs typeface="Times New Roman" panose="02020603050405020304" pitchFamily="18" charset="0"/>
              </a:rPr>
            </a:br>
            <a:r>
              <a:rPr lang="uk-UA" sz="2400" b="1" dirty="0" smtClean="0">
                <a:latin typeface="Times New Roman" panose="02020603050405020304" pitchFamily="18" charset="0"/>
                <a:cs typeface="Times New Roman" panose="02020603050405020304" pitchFamily="18" charset="0"/>
              </a:rPr>
              <a:t/>
            </a:r>
            <a:br>
              <a:rPr lang="uk-UA" sz="2400" b="1" dirty="0" smtClean="0">
                <a:latin typeface="Times New Roman" panose="02020603050405020304" pitchFamily="18" charset="0"/>
                <a:cs typeface="Times New Roman" panose="02020603050405020304" pitchFamily="18" charset="0"/>
              </a:rPr>
            </a:br>
            <a:r>
              <a:rPr lang="uk-UA" sz="2400" b="1" i="1" u="sng" dirty="0" smtClean="0">
                <a:latin typeface="Times New Roman" panose="02020603050405020304" pitchFamily="18" charset="0"/>
                <a:cs typeface="Times New Roman" panose="02020603050405020304" pitchFamily="18" charset="0"/>
              </a:rPr>
              <a:t>8</a:t>
            </a:r>
            <a:r>
              <a:rPr lang="uk-UA" sz="2400" b="1" i="1" u="sng" dirty="0">
                <a:latin typeface="Times New Roman" panose="02020603050405020304" pitchFamily="18" charset="0"/>
                <a:cs typeface="Times New Roman" panose="02020603050405020304" pitchFamily="18" charset="0"/>
              </a:rPr>
              <a:t>. Залежно від складу та характеру інтересів:</a:t>
            </a:r>
            <a:r>
              <a:rPr lang="uk-UA" sz="2400" b="1" dirty="0">
                <a:latin typeface="Times New Roman" panose="02020603050405020304" pitchFamily="18" charset="0"/>
                <a:cs typeface="Times New Roman" panose="02020603050405020304" pitchFamily="18" charset="0"/>
              </a:rPr>
              <a:t/>
            </a:r>
            <a:br>
              <a:rPr lang="uk-UA" sz="2400" b="1" dirty="0">
                <a:latin typeface="Times New Roman" panose="02020603050405020304" pitchFamily="18" charset="0"/>
                <a:cs typeface="Times New Roman" panose="02020603050405020304" pitchFamily="18" charset="0"/>
              </a:rPr>
            </a:br>
            <a:r>
              <a:rPr lang="uk-UA" sz="2400" u="sng" dirty="0">
                <a:latin typeface="Times New Roman" panose="02020603050405020304" pitchFamily="18" charset="0"/>
                <a:cs typeface="Times New Roman" panose="02020603050405020304" pitchFamily="18" charset="0"/>
              </a:rPr>
              <a:t>цілі підприємства</a:t>
            </a:r>
            <a:r>
              <a:rPr lang="uk-UA" sz="2400" dirty="0">
                <a:latin typeface="Times New Roman" panose="02020603050405020304" pitchFamily="18" charset="0"/>
                <a:cs typeface="Times New Roman" panose="02020603050405020304" pitchFamily="18" charset="0"/>
              </a:rPr>
              <a:t> (обсяг отриманого прибутку);</a:t>
            </a:r>
            <a:br>
              <a:rPr lang="uk-UA" sz="2400" dirty="0">
                <a:latin typeface="Times New Roman" panose="02020603050405020304" pitchFamily="18" charset="0"/>
                <a:cs typeface="Times New Roman" panose="02020603050405020304" pitchFamily="18" charset="0"/>
              </a:rPr>
            </a:br>
            <a:r>
              <a:rPr lang="uk-UA" sz="2400" u="sng" dirty="0">
                <a:latin typeface="Times New Roman" panose="02020603050405020304" pitchFamily="18" charset="0"/>
                <a:cs typeface="Times New Roman" panose="02020603050405020304" pitchFamily="18" charset="0"/>
              </a:rPr>
              <a:t>цілі суспільства</a:t>
            </a:r>
            <a:r>
              <a:rPr lang="uk-UA" sz="2400" dirty="0">
                <a:latin typeface="Times New Roman" panose="02020603050405020304" pitchFamily="18" charset="0"/>
                <a:cs typeface="Times New Roman" panose="02020603050405020304" pitchFamily="18" charset="0"/>
              </a:rPr>
              <a:t> (задоволення потреб споживачів</a:t>
            </a:r>
            <a:r>
              <a:rPr lang="uk-UA" sz="2400" dirty="0" smtClean="0">
                <a:latin typeface="Times New Roman" panose="02020603050405020304" pitchFamily="18" charset="0"/>
                <a:cs typeface="Times New Roman" panose="02020603050405020304" pitchFamily="18" charset="0"/>
              </a:rPr>
              <a:t>).</a:t>
            </a:r>
            <a:r>
              <a:rPr lang="uk-UA" sz="2400" dirty="0">
                <a:latin typeface="Times New Roman" panose="02020603050405020304" pitchFamily="18" charset="0"/>
                <a:cs typeface="Times New Roman" panose="02020603050405020304" pitchFamily="18" charset="0"/>
              </a:rPr>
              <a:t/>
            </a:r>
            <a:br>
              <a:rPr lang="uk-UA" sz="2400" dirty="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
            </a:r>
            <a:br>
              <a:rPr lang="uk-UA" sz="2400" dirty="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
            </a:r>
            <a:br>
              <a:rPr lang="uk-UA" sz="2400" dirty="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
            </a:r>
            <a:br>
              <a:rPr lang="uk-UA" sz="2400" dirty="0">
                <a:latin typeface="Times New Roman" panose="02020603050405020304" pitchFamily="18" charset="0"/>
                <a:cs typeface="Times New Roman" panose="02020603050405020304" pitchFamily="18" charset="0"/>
              </a:rPr>
            </a:br>
            <a:r>
              <a:rPr lang="en-US" sz="2400" noProof="1" smtClean="0">
                <a:latin typeface="Times New Roman" panose="02020603050405020304" pitchFamily="18" charset="0"/>
                <a:cs typeface="Times New Roman" panose="02020603050405020304" pitchFamily="18" charset="0"/>
              </a:rPr>
              <a:t/>
            </a:r>
            <a:br>
              <a:rPr lang="en-US" sz="2400" noProof="1" smtClean="0">
                <a:latin typeface="Times New Roman" panose="02020603050405020304" pitchFamily="18" charset="0"/>
                <a:cs typeface="Times New Roman" panose="02020603050405020304" pitchFamily="18" charset="0"/>
              </a:rPr>
            </a:br>
            <a:endParaRPr lang="en-US" sz="2400" noProof="1">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8682274" y="3988080"/>
            <a:ext cx="2934784" cy="2500001"/>
          </a:xfrm>
          <a:prstGeom prst="rect">
            <a:avLst/>
          </a:prstGeom>
        </p:spPr>
      </p:pic>
    </p:spTree>
    <p:extLst>
      <p:ext uri="{BB962C8B-B14F-4D97-AF65-F5344CB8AC3E}">
        <p14:creationId xmlns:p14="http://schemas.microsoft.com/office/powerpoint/2010/main" val="4166052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29371" y="1627278"/>
            <a:ext cx="10515600" cy="488416"/>
          </a:xfrm>
        </p:spPr>
        <p:txBody>
          <a:bodyPr>
            <a:normAutofit/>
          </a:bodyPr>
          <a:lstStyle/>
          <a:p>
            <a:r>
              <a:rPr lang="uk-UA" sz="2400" b="1" dirty="0"/>
              <a:t>Схема побудови «Дерева цілей»</a:t>
            </a:r>
            <a:endParaRPr lang="" sz="2400" dirty="0"/>
          </a:p>
        </p:txBody>
      </p:sp>
      <p:sp>
        <p:nvSpPr>
          <p:cNvPr id="4" name="Заголовок 1"/>
          <p:cNvSpPr txBox="1">
            <a:spLocks/>
          </p:cNvSpPr>
          <p:nvPr/>
        </p:nvSpPr>
        <p:spPr>
          <a:xfrm>
            <a:off x="3093708" y="6127687"/>
            <a:ext cx="10515600" cy="48841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uk-UA" sz="2400" b="1" dirty="0">
                <a:latin typeface="Times New Roman" panose="02020603050405020304" pitchFamily="18" charset="0"/>
                <a:cs typeface="Times New Roman" panose="02020603050405020304" pitchFamily="18" charset="0"/>
              </a:rPr>
              <a:t>Лінійна форма побудови «Дерева цілей»</a:t>
            </a:r>
            <a:endParaRPr lang="" sz="24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1376128" y="313181"/>
            <a:ext cx="9569512" cy="1162534"/>
          </a:xfrm>
          <a:prstGeom prst="rect">
            <a:avLst/>
          </a:prstGeom>
        </p:spPr>
      </p:pic>
      <p:pic>
        <p:nvPicPr>
          <p:cNvPr id="6" name="Рисунок 5"/>
          <p:cNvPicPr>
            <a:picLocks noChangeAspect="1"/>
          </p:cNvPicPr>
          <p:nvPr/>
        </p:nvPicPr>
        <p:blipFill>
          <a:blip r:embed="rId3"/>
          <a:stretch>
            <a:fillRect/>
          </a:stretch>
        </p:blipFill>
        <p:spPr>
          <a:xfrm>
            <a:off x="783125" y="2590905"/>
            <a:ext cx="10755517" cy="3112778"/>
          </a:xfrm>
          <a:prstGeom prst="rect">
            <a:avLst/>
          </a:prstGeom>
        </p:spPr>
      </p:pic>
    </p:spTree>
    <p:extLst>
      <p:ext uri="{BB962C8B-B14F-4D97-AF65-F5344CB8AC3E}">
        <p14:creationId xmlns:p14="http://schemas.microsoft.com/office/powerpoint/2010/main" val="2302058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969" y="3823548"/>
            <a:ext cx="11248177" cy="1325563"/>
          </a:xfrm>
        </p:spPr>
        <p:txBody>
          <a:bodyPr>
            <a:noAutofit/>
          </a:bodyPr>
          <a:lstStyle/>
          <a:p>
            <a:pPr algn="ctr">
              <a:lnSpc>
                <a:spcPct val="100000"/>
              </a:lnSpc>
            </a:pPr>
            <a:r>
              <a:rPr lang="uk-UA" sz="2800" dirty="0">
                <a:latin typeface="Times New Roman" panose="02020603050405020304" pitchFamily="18" charset="0"/>
                <a:cs typeface="Times New Roman" panose="02020603050405020304" pitchFamily="18" charset="0"/>
              </a:rPr>
              <a:t>Суть даного методу полягає в структуризації цілей шляхом виявлення зв’язку між цілями і засобами їх досягнення відповідно до принципів дедуктивної логіки та застосування деяких евристичних процедур. </a:t>
            </a:r>
            <a:r>
              <a:rPr lang="uk-UA" sz="2800" dirty="0" smtClean="0">
                <a:latin typeface="Times New Roman" panose="02020603050405020304" pitchFamily="18" charset="0"/>
                <a:cs typeface="Times New Roman" panose="02020603050405020304" pitchFamily="18" charset="0"/>
              </a:rPr>
              <a:t/>
            </a:r>
            <a:br>
              <a:rPr lang="uk-UA" sz="2800" dirty="0" smtClean="0">
                <a:latin typeface="Times New Roman" panose="02020603050405020304" pitchFamily="18" charset="0"/>
                <a:cs typeface="Times New Roman" panose="02020603050405020304" pitchFamily="18" charset="0"/>
              </a:rPr>
            </a:br>
            <a:r>
              <a:rPr lang="uk-UA" sz="2800" b="1" dirty="0" smtClean="0">
                <a:latin typeface="Times New Roman" panose="02020603050405020304" pitchFamily="18" charset="0"/>
                <a:cs typeface="Times New Roman" panose="02020603050405020304" pitchFamily="18" charset="0"/>
              </a:rPr>
              <a:t>«</a:t>
            </a:r>
            <a:r>
              <a:rPr lang="uk-UA" sz="2800" b="1" dirty="0">
                <a:latin typeface="Times New Roman" panose="02020603050405020304" pitchFamily="18" charset="0"/>
                <a:cs typeface="Times New Roman" panose="02020603050405020304" pitchFamily="18" charset="0"/>
              </a:rPr>
              <a:t>Дерево цілей» </a:t>
            </a:r>
            <a:r>
              <a:rPr lang="uk-UA" sz="2800" dirty="0">
                <a:latin typeface="Times New Roman" panose="02020603050405020304" pitchFamily="18" charset="0"/>
                <a:cs typeface="Times New Roman" panose="02020603050405020304" pitchFamily="18" charset="0"/>
              </a:rPr>
              <a:t>дозволяє уявити повну картину взаємозв’язків майбутніх подій, аж до отримання переліку конкретних задач, та отримати інформацію про їх відносну значимість. Воно складається з цілей декількох ієрархічних рівнів. </a:t>
            </a:r>
            <a:r>
              <a:rPr lang="uk-UA" sz="2800" dirty="0" smtClean="0">
                <a:latin typeface="Times New Roman" panose="02020603050405020304" pitchFamily="18" charset="0"/>
                <a:cs typeface="Times New Roman" panose="02020603050405020304" pitchFamily="18" charset="0"/>
              </a:rPr>
              <a:t/>
            </a:r>
            <a:br>
              <a:rPr lang="uk-UA" sz="2800" dirty="0" smtClean="0">
                <a:latin typeface="Times New Roman" panose="02020603050405020304" pitchFamily="18" charset="0"/>
                <a:cs typeface="Times New Roman" panose="02020603050405020304" pitchFamily="18" charset="0"/>
              </a:rPr>
            </a:br>
            <a:r>
              <a:rPr lang="uk-UA" sz="2800" dirty="0">
                <a:latin typeface="Times New Roman" panose="02020603050405020304" pitchFamily="18" charset="0"/>
                <a:cs typeface="Times New Roman" panose="02020603050405020304" pitchFamily="18" charset="0"/>
              </a:rPr>
              <a:t/>
            </a:r>
            <a:br>
              <a:rPr lang="uk-UA" sz="2800" dirty="0">
                <a:latin typeface="Times New Roman" panose="02020603050405020304" pitchFamily="18" charset="0"/>
                <a:cs typeface="Times New Roman" panose="02020603050405020304" pitchFamily="18" charset="0"/>
              </a:rPr>
            </a:br>
            <a:r>
              <a:rPr lang="uk-UA" sz="2800" dirty="0" smtClean="0">
                <a:latin typeface="Times New Roman" panose="02020603050405020304" pitchFamily="18" charset="0"/>
                <a:cs typeface="Times New Roman" panose="02020603050405020304" pitchFamily="18" charset="0"/>
              </a:rPr>
              <a:t>Досягнення </a:t>
            </a:r>
            <a:r>
              <a:rPr lang="uk-UA" sz="2800" dirty="0">
                <a:latin typeface="Times New Roman" panose="02020603050405020304" pitchFamily="18" charset="0"/>
                <a:cs typeface="Times New Roman" panose="02020603050405020304" pitchFamily="18" charset="0"/>
              </a:rPr>
              <a:t>головної цілі опирається на реалізацію декількох конкретних цілей більш низького рівня, які виступають засобом по відношенню до першої цілі та ін. Із встановленням під цілей, для реалізації яких не потрібно додаткових вузлів «цілі-засоби», досягається максимальна конкретизація основних параметрів цілі: строк, кількісне вираження очікуваного результату та ін</a:t>
            </a:r>
            <a:r>
              <a:rPr lang="uk-UA" sz="2800" dirty="0" smtClean="0">
                <a:latin typeface="Times New Roman" panose="02020603050405020304" pitchFamily="18" charset="0"/>
                <a:cs typeface="Times New Roman" panose="02020603050405020304" pitchFamily="18" charset="0"/>
              </a:rPr>
              <a:t>.</a:t>
            </a:r>
            <a:r>
              <a:rPr lang="uk-UA" sz="2400" dirty="0">
                <a:latin typeface="Times New Roman" panose="02020603050405020304" pitchFamily="18" charset="0"/>
                <a:cs typeface="Times New Roman" panose="02020603050405020304" pitchFamily="18" charset="0"/>
              </a:rPr>
              <a:t/>
            </a:r>
            <a:br>
              <a:rPr lang="uk-UA" sz="2400" dirty="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
            </a:r>
            <a:br>
              <a:rPr lang="uk-UA" sz="2400" dirty="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
            </a:r>
            <a:br>
              <a:rPr lang="uk-UA" sz="2400" dirty="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
            </a:r>
            <a:br>
              <a:rPr lang="uk-UA" sz="2400" dirty="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
            </a:r>
            <a:br>
              <a:rPr lang="uk-UA" sz="2400" dirty="0">
                <a:latin typeface="Times New Roman" panose="02020603050405020304" pitchFamily="18" charset="0"/>
                <a:cs typeface="Times New Roman" panose="02020603050405020304" pitchFamily="18" charset="0"/>
              </a:rPr>
            </a:br>
            <a:r>
              <a:rPr lang="en-US" sz="2400" noProof="1" smtClean="0">
                <a:latin typeface="Times New Roman" panose="02020603050405020304" pitchFamily="18" charset="0"/>
                <a:cs typeface="Times New Roman" panose="02020603050405020304" pitchFamily="18" charset="0"/>
              </a:rPr>
              <a:t/>
            </a:r>
            <a:br>
              <a:rPr lang="en-US" sz="2400" noProof="1" smtClean="0">
                <a:latin typeface="Times New Roman" panose="02020603050405020304" pitchFamily="18" charset="0"/>
                <a:cs typeface="Times New Roman" panose="02020603050405020304" pitchFamily="18" charset="0"/>
              </a:rPr>
            </a:br>
            <a:endParaRPr lang="en-US" sz="2400" noProof="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2027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1326" y="1125616"/>
            <a:ext cx="11248177" cy="1325563"/>
          </a:xfrm>
        </p:spPr>
        <p:txBody>
          <a:bodyPr>
            <a:noAutofit/>
          </a:bodyPr>
          <a:lstStyle/>
          <a:p>
            <a:pPr>
              <a:lnSpc>
                <a:spcPct val="100000"/>
              </a:lnSpc>
            </a:pPr>
            <a:r>
              <a:rPr lang="uk-UA" sz="2000" dirty="0" smtClean="0">
                <a:latin typeface="Times New Roman" panose="02020603050405020304" pitchFamily="18" charset="0"/>
                <a:cs typeface="Times New Roman" panose="02020603050405020304" pitchFamily="18" charset="0"/>
              </a:rPr>
              <a:t>Цілі </a:t>
            </a:r>
            <a:r>
              <a:rPr lang="uk-UA" sz="2000" dirty="0">
                <a:latin typeface="Times New Roman" panose="02020603050405020304" pitchFamily="18" charset="0"/>
                <a:cs typeface="Times New Roman" panose="02020603050405020304" pitchFamily="18" charset="0"/>
              </a:rPr>
              <a:t>підприємства залежать від стадії його життєвого циклу. Їх параметри можна </a:t>
            </a:r>
            <a:r>
              <a:rPr lang="uk-UA" sz="2000" dirty="0" smtClean="0">
                <a:latin typeface="Times New Roman" panose="02020603050405020304" pitchFamily="18" charset="0"/>
                <a:cs typeface="Times New Roman" panose="02020603050405020304" pitchFamily="18" charset="0"/>
              </a:rPr>
              <a:t>простежити.</a:t>
            </a:r>
            <a:r>
              <a:rPr lang="uk-UA" sz="2000" dirty="0">
                <a:latin typeface="Times New Roman" panose="02020603050405020304" pitchFamily="18" charset="0"/>
                <a:cs typeface="Times New Roman" panose="02020603050405020304" pitchFamily="18" charset="0"/>
              </a:rPr>
              <a:t/>
            </a:r>
            <a:br>
              <a:rPr lang="uk-UA" sz="2000" dirty="0">
                <a:latin typeface="Times New Roman" panose="02020603050405020304" pitchFamily="18" charset="0"/>
                <a:cs typeface="Times New Roman" panose="02020603050405020304" pitchFamily="18" charset="0"/>
              </a:rPr>
            </a:br>
            <a:r>
              <a:rPr lang="uk-UA" sz="2000" dirty="0">
                <a:latin typeface="Times New Roman" panose="02020603050405020304" pitchFamily="18" charset="0"/>
                <a:cs typeface="Times New Roman" panose="02020603050405020304" pitchFamily="18" charset="0"/>
              </a:rPr>
              <a:t/>
            </a:r>
            <a:br>
              <a:rPr lang="uk-UA" sz="2000" dirty="0">
                <a:latin typeface="Times New Roman" panose="02020603050405020304" pitchFamily="18" charset="0"/>
                <a:cs typeface="Times New Roman" panose="02020603050405020304" pitchFamily="18" charset="0"/>
              </a:rPr>
            </a:br>
            <a:r>
              <a:rPr lang="uk-UA" sz="2000" dirty="0">
                <a:latin typeface="Times New Roman" panose="02020603050405020304" pitchFamily="18" charset="0"/>
                <a:cs typeface="Times New Roman" panose="02020603050405020304" pitchFamily="18" charset="0"/>
              </a:rPr>
              <a:t/>
            </a:r>
            <a:br>
              <a:rPr lang="uk-UA" sz="2000" dirty="0">
                <a:latin typeface="Times New Roman" panose="02020603050405020304" pitchFamily="18" charset="0"/>
                <a:cs typeface="Times New Roman" panose="02020603050405020304" pitchFamily="18" charset="0"/>
              </a:rPr>
            </a:br>
            <a:r>
              <a:rPr lang="uk-UA" sz="2000" dirty="0">
                <a:latin typeface="Times New Roman" panose="02020603050405020304" pitchFamily="18" charset="0"/>
                <a:cs typeface="Times New Roman" panose="02020603050405020304" pitchFamily="18" charset="0"/>
              </a:rPr>
              <a:t/>
            </a:r>
            <a:br>
              <a:rPr lang="uk-UA" sz="2000" dirty="0">
                <a:latin typeface="Times New Roman" panose="02020603050405020304" pitchFamily="18" charset="0"/>
                <a:cs typeface="Times New Roman" panose="02020603050405020304" pitchFamily="18" charset="0"/>
              </a:rPr>
            </a:br>
            <a:r>
              <a:rPr lang="uk-UA" sz="2000" dirty="0">
                <a:latin typeface="Times New Roman" panose="02020603050405020304" pitchFamily="18" charset="0"/>
                <a:cs typeface="Times New Roman" panose="02020603050405020304" pitchFamily="18" charset="0"/>
              </a:rPr>
              <a:t/>
            </a:r>
            <a:br>
              <a:rPr lang="uk-UA" sz="2000" dirty="0">
                <a:latin typeface="Times New Roman" panose="02020603050405020304" pitchFamily="18" charset="0"/>
                <a:cs typeface="Times New Roman" panose="02020603050405020304" pitchFamily="18" charset="0"/>
              </a:rPr>
            </a:br>
            <a:r>
              <a:rPr lang="uk-UA" sz="2000" dirty="0">
                <a:latin typeface="Times New Roman" panose="02020603050405020304" pitchFamily="18" charset="0"/>
                <a:cs typeface="Times New Roman" panose="02020603050405020304" pitchFamily="18" charset="0"/>
              </a:rPr>
              <a:t/>
            </a:r>
            <a:br>
              <a:rPr lang="uk-UA" sz="2000" dirty="0">
                <a:latin typeface="Times New Roman" panose="02020603050405020304" pitchFamily="18" charset="0"/>
                <a:cs typeface="Times New Roman" panose="02020603050405020304" pitchFamily="18" charset="0"/>
              </a:rPr>
            </a:br>
            <a:r>
              <a:rPr lang="uk-UA" sz="2000" dirty="0">
                <a:latin typeface="Times New Roman" panose="02020603050405020304" pitchFamily="18" charset="0"/>
                <a:cs typeface="Times New Roman" panose="02020603050405020304" pitchFamily="18" charset="0"/>
              </a:rPr>
              <a:t/>
            </a:r>
            <a:br>
              <a:rPr lang="uk-UA" sz="2000" dirty="0">
                <a:latin typeface="Times New Roman" panose="02020603050405020304" pitchFamily="18" charset="0"/>
                <a:cs typeface="Times New Roman" panose="02020603050405020304" pitchFamily="18" charset="0"/>
              </a:rPr>
            </a:br>
            <a:r>
              <a:rPr lang="en-US" sz="2000" noProof="1" smtClean="0">
                <a:latin typeface="Times New Roman" panose="02020603050405020304" pitchFamily="18" charset="0"/>
                <a:cs typeface="Times New Roman" panose="02020603050405020304" pitchFamily="18" charset="0"/>
              </a:rPr>
              <a:t/>
            </a:r>
            <a:br>
              <a:rPr lang="en-US" sz="2000" noProof="1" smtClean="0">
                <a:latin typeface="Times New Roman" panose="02020603050405020304" pitchFamily="18" charset="0"/>
                <a:cs typeface="Times New Roman" panose="02020603050405020304" pitchFamily="18" charset="0"/>
              </a:rPr>
            </a:br>
            <a:endParaRPr lang="en-US" sz="2000" noProof="1">
              <a:latin typeface="Times New Roman" panose="02020603050405020304" pitchFamily="18" charset="0"/>
              <a:cs typeface="Times New Roman" panose="02020603050405020304"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326969013"/>
              </p:ext>
            </p:extLst>
          </p:nvPr>
        </p:nvGraphicFramePr>
        <p:xfrm>
          <a:off x="298766" y="1258432"/>
          <a:ext cx="11633702" cy="5164382"/>
        </p:xfrm>
        <a:graphic>
          <a:graphicData uri="http://schemas.openxmlformats.org/drawingml/2006/table">
            <a:tbl>
              <a:tblPr firstRow="1" firstCol="1" lastRow="1" lastCol="1" bandRow="1" bandCol="1">
                <a:tableStyleId>{5940675A-B579-460E-94D1-54222C63F5DA}</a:tableStyleId>
              </a:tblPr>
              <a:tblGrid>
                <a:gridCol w="1291346"/>
                <a:gridCol w="1399748"/>
                <a:gridCol w="1856509"/>
                <a:gridCol w="1639704"/>
                <a:gridCol w="1892293"/>
                <a:gridCol w="2039635"/>
                <a:gridCol w="1514467"/>
              </a:tblGrid>
              <a:tr h="293729">
                <a:tc>
                  <a:txBody>
                    <a:bodyPr/>
                    <a:lstStyle/>
                    <a:p>
                      <a:pPr algn="just">
                        <a:spcBef>
                          <a:spcPts val="500"/>
                        </a:spcBef>
                        <a:spcAft>
                          <a:spcPts val="0"/>
                        </a:spcAft>
                      </a:pPr>
                      <a:r>
                        <a:rPr lang="en-US" sz="1800" noProof="1" smtClean="0">
                          <a:effectLst/>
                          <a:latin typeface="Times New Roman" panose="02020603050405020304" pitchFamily="18" charset="0"/>
                          <a:cs typeface="Times New Roman" panose="02020603050405020304" pitchFamily="18" charset="0"/>
                        </a:rPr>
                        <a:t>Стадії</a:t>
                      </a:r>
                      <a:endParaRPr lang="en-US" sz="1800" noProof="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rowSpan="2">
                  <a:txBody>
                    <a:bodyPr/>
                    <a:lstStyle/>
                    <a:p>
                      <a:pPr algn="ctr">
                        <a:spcBef>
                          <a:spcPts val="500"/>
                        </a:spcBef>
                        <a:spcAft>
                          <a:spcPts val="0"/>
                        </a:spcAft>
                      </a:pPr>
                      <a:r>
                        <a:rPr lang="en-US" sz="1800" b="1" noProof="1" smtClean="0">
                          <a:effectLst/>
                          <a:latin typeface="Times New Roman" panose="02020603050405020304" pitchFamily="18" charset="0"/>
                          <a:cs typeface="Times New Roman" panose="02020603050405020304" pitchFamily="18" charset="0"/>
                        </a:rPr>
                        <a:t>Народження</a:t>
                      </a:r>
                      <a:endParaRPr lang="en-US" sz="1800" b="1" noProof="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50" marR="36050" marT="0" marB="0" anchor="ctr"/>
                </a:tc>
                <a:tc rowSpan="2">
                  <a:txBody>
                    <a:bodyPr/>
                    <a:lstStyle/>
                    <a:p>
                      <a:pPr algn="ctr">
                        <a:spcBef>
                          <a:spcPts val="500"/>
                        </a:spcBef>
                        <a:spcAft>
                          <a:spcPts val="0"/>
                        </a:spcAft>
                      </a:pPr>
                      <a:r>
                        <a:rPr lang="en-US" sz="1800" b="1" noProof="1" smtClean="0">
                          <a:effectLst/>
                          <a:latin typeface="Times New Roman" panose="02020603050405020304" pitchFamily="18" charset="0"/>
                          <a:cs typeface="Times New Roman" panose="02020603050405020304" pitchFamily="18" charset="0"/>
                        </a:rPr>
                        <a:t>Дитинство</a:t>
                      </a:r>
                      <a:endParaRPr lang="en-US" sz="1800" b="1" noProof="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306" marR="68306" marT="0" marB="0" anchor="ctr"/>
                </a:tc>
                <a:tc rowSpan="2">
                  <a:txBody>
                    <a:bodyPr/>
                    <a:lstStyle/>
                    <a:p>
                      <a:pPr algn="ctr">
                        <a:spcBef>
                          <a:spcPts val="500"/>
                        </a:spcBef>
                        <a:spcAft>
                          <a:spcPts val="0"/>
                        </a:spcAft>
                      </a:pPr>
                      <a:r>
                        <a:rPr lang="en-US" sz="1800" b="1" noProof="1" smtClean="0">
                          <a:effectLst/>
                          <a:latin typeface="Times New Roman" panose="02020603050405020304" pitchFamily="18" charset="0"/>
                          <a:cs typeface="Times New Roman" panose="02020603050405020304" pitchFamily="18" charset="0"/>
                        </a:rPr>
                        <a:t>Юність</a:t>
                      </a:r>
                      <a:endParaRPr lang="en-US" sz="1800" b="1" noProof="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306" marR="68306" marT="0" marB="0" anchor="ctr"/>
                </a:tc>
                <a:tc rowSpan="2">
                  <a:txBody>
                    <a:bodyPr/>
                    <a:lstStyle/>
                    <a:p>
                      <a:pPr algn="ctr">
                        <a:spcBef>
                          <a:spcPts val="500"/>
                        </a:spcBef>
                        <a:spcAft>
                          <a:spcPts val="0"/>
                        </a:spcAft>
                      </a:pPr>
                      <a:r>
                        <a:rPr lang="en-US" sz="1800" b="1" noProof="1" smtClean="0">
                          <a:effectLst/>
                          <a:latin typeface="Times New Roman" panose="02020603050405020304" pitchFamily="18" charset="0"/>
                          <a:cs typeface="Times New Roman" panose="02020603050405020304" pitchFamily="18" charset="0"/>
                        </a:rPr>
                        <a:t>Зрілість</a:t>
                      </a:r>
                      <a:endParaRPr lang="en-US" sz="1800" b="1" noProof="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306" marR="68306" marT="0" marB="0" anchor="ctr"/>
                </a:tc>
                <a:tc rowSpan="2">
                  <a:txBody>
                    <a:bodyPr/>
                    <a:lstStyle/>
                    <a:p>
                      <a:pPr algn="ctr">
                        <a:spcBef>
                          <a:spcPts val="500"/>
                        </a:spcBef>
                        <a:spcAft>
                          <a:spcPts val="0"/>
                        </a:spcAft>
                      </a:pPr>
                      <a:r>
                        <a:rPr lang="en-US" sz="1800" b="1" noProof="1" smtClean="0">
                          <a:effectLst/>
                          <a:latin typeface="Times New Roman" panose="02020603050405020304" pitchFamily="18" charset="0"/>
                          <a:cs typeface="Times New Roman" panose="02020603050405020304" pitchFamily="18" charset="0"/>
                        </a:rPr>
                        <a:t>Старіння</a:t>
                      </a:r>
                      <a:endParaRPr lang="en-US" sz="1800" b="1" noProof="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306" marR="68306" marT="0" marB="0" anchor="ctr"/>
                </a:tc>
                <a:tc rowSpan="2">
                  <a:txBody>
                    <a:bodyPr/>
                    <a:lstStyle/>
                    <a:p>
                      <a:pPr algn="ctr">
                        <a:spcBef>
                          <a:spcPts val="500"/>
                        </a:spcBef>
                        <a:spcAft>
                          <a:spcPts val="0"/>
                        </a:spcAft>
                      </a:pPr>
                      <a:r>
                        <a:rPr lang="en-US" sz="1800" b="1" noProof="1" smtClean="0">
                          <a:effectLst/>
                          <a:latin typeface="Times New Roman" panose="02020603050405020304" pitchFamily="18" charset="0"/>
                          <a:cs typeface="Times New Roman" panose="02020603050405020304" pitchFamily="18" charset="0"/>
                        </a:rPr>
                        <a:t>Відродження</a:t>
                      </a:r>
                      <a:endParaRPr lang="en-US" sz="1800" b="1" noProof="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306" marR="68306" marT="0" marB="0" anchor="ctr"/>
                </a:tc>
              </a:tr>
              <a:tr h="293729">
                <a:tc>
                  <a:txBody>
                    <a:bodyPr/>
                    <a:lstStyle/>
                    <a:p>
                      <a:pPr algn="just">
                        <a:spcBef>
                          <a:spcPts val="500"/>
                        </a:spcBef>
                        <a:spcAft>
                          <a:spcPts val="0"/>
                        </a:spcAft>
                      </a:pPr>
                      <a:r>
                        <a:rPr lang="en-US" sz="1800" noProof="1" smtClean="0">
                          <a:effectLst/>
                          <a:latin typeface="Times New Roman" panose="02020603050405020304" pitchFamily="18" charset="0"/>
                          <a:cs typeface="Times New Roman" panose="02020603050405020304" pitchFamily="18" charset="0"/>
                        </a:rPr>
                        <a:t>Параметри</a:t>
                      </a:r>
                      <a:endParaRPr lang="en-US" sz="1800" noProof="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vMerge="1">
                  <a:txBody>
                    <a:bodyPr/>
                    <a:lstStyle/>
                    <a:p>
                      <a:endParaRPr lang=""/>
                    </a:p>
                  </a:txBody>
                  <a:tcPr/>
                </a:tc>
                <a:tc vMerge="1">
                  <a:txBody>
                    <a:bodyPr/>
                    <a:lstStyle/>
                    <a:p>
                      <a:endParaRPr lang=""/>
                    </a:p>
                  </a:txBody>
                  <a:tcPr/>
                </a:tc>
                <a:tc vMerge="1">
                  <a:txBody>
                    <a:bodyPr/>
                    <a:lstStyle/>
                    <a:p>
                      <a:endParaRPr lang=""/>
                    </a:p>
                  </a:txBody>
                  <a:tcPr/>
                </a:tc>
                <a:tc vMerge="1">
                  <a:txBody>
                    <a:bodyPr/>
                    <a:lstStyle/>
                    <a:p>
                      <a:endParaRPr lang=""/>
                    </a:p>
                  </a:txBody>
                  <a:tcPr/>
                </a:tc>
                <a:tc vMerge="1">
                  <a:txBody>
                    <a:bodyPr/>
                    <a:lstStyle/>
                    <a:p>
                      <a:endParaRPr lang=""/>
                    </a:p>
                  </a:txBody>
                  <a:tcPr/>
                </a:tc>
                <a:tc vMerge="1">
                  <a:txBody>
                    <a:bodyPr/>
                    <a:lstStyle/>
                    <a:p>
                      <a:endParaRPr lang=""/>
                    </a:p>
                  </a:txBody>
                  <a:tcPr/>
                </a:tc>
              </a:tr>
              <a:tr h="529151">
                <a:tc>
                  <a:txBody>
                    <a:bodyPr/>
                    <a:lstStyle/>
                    <a:p>
                      <a:pPr algn="ctr">
                        <a:spcBef>
                          <a:spcPts val="500"/>
                        </a:spcBef>
                        <a:spcAft>
                          <a:spcPts val="0"/>
                        </a:spcAft>
                      </a:pPr>
                      <a:r>
                        <a:rPr lang="en-US" sz="1800" noProof="1" smtClean="0">
                          <a:effectLst/>
                          <a:latin typeface="Times New Roman" panose="02020603050405020304" pitchFamily="18" charset="0"/>
                          <a:cs typeface="Times New Roman" panose="02020603050405020304" pitchFamily="18" charset="0"/>
                        </a:rPr>
                        <a:t>Характерні риси</a:t>
                      </a:r>
                      <a:endParaRPr lang="en-US" sz="1800" noProof="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spcBef>
                          <a:spcPts val="500"/>
                        </a:spcBef>
                        <a:spcAft>
                          <a:spcPts val="0"/>
                        </a:spcAft>
                      </a:pPr>
                      <a:r>
                        <a:rPr lang="en-US" sz="1800" noProof="1" smtClean="0">
                          <a:effectLst/>
                          <a:latin typeface="Times New Roman" panose="02020603050405020304" pitchFamily="18" charset="0"/>
                          <a:cs typeface="Times New Roman" panose="02020603050405020304" pitchFamily="18" charset="0"/>
                        </a:rPr>
                        <a:t>Боязкість</a:t>
                      </a:r>
                      <a:endParaRPr lang="en-US" sz="1800" noProof="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spcBef>
                          <a:spcPts val="500"/>
                        </a:spcBef>
                        <a:spcAft>
                          <a:spcPts val="0"/>
                        </a:spcAft>
                      </a:pPr>
                      <a:r>
                        <a:rPr lang="en-US" sz="1800" noProof="1" smtClean="0">
                          <a:effectLst/>
                          <a:latin typeface="Times New Roman" panose="02020603050405020304" pitchFamily="18" charset="0"/>
                          <a:cs typeface="Times New Roman" panose="02020603050405020304" pitchFamily="18" charset="0"/>
                        </a:rPr>
                        <a:t>Цілеспрямованість</a:t>
                      </a:r>
                      <a:endParaRPr lang="en-US" sz="1800" noProof="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spcBef>
                          <a:spcPts val="500"/>
                        </a:spcBef>
                        <a:spcAft>
                          <a:spcPts val="0"/>
                        </a:spcAft>
                      </a:pPr>
                      <a:r>
                        <a:rPr lang="en-US" sz="1800" noProof="1" smtClean="0">
                          <a:effectLst/>
                          <a:latin typeface="Times New Roman" panose="02020603050405020304" pitchFamily="18" charset="0"/>
                          <a:cs typeface="Times New Roman" panose="02020603050405020304" pitchFamily="18" charset="0"/>
                        </a:rPr>
                        <a:t>Гнучкість</a:t>
                      </a:r>
                      <a:endParaRPr lang="en-US" sz="1800" noProof="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spcBef>
                          <a:spcPts val="500"/>
                        </a:spcBef>
                        <a:spcAft>
                          <a:spcPts val="0"/>
                        </a:spcAft>
                      </a:pPr>
                      <a:r>
                        <a:rPr lang="en-US" sz="1800" noProof="1" smtClean="0">
                          <a:effectLst/>
                          <a:latin typeface="Times New Roman" panose="02020603050405020304" pitchFamily="18" charset="0"/>
                          <a:cs typeface="Times New Roman" panose="02020603050405020304" pitchFamily="18" charset="0"/>
                        </a:rPr>
                        <a:t>Пихатість</a:t>
                      </a:r>
                      <a:endParaRPr lang="en-US" sz="1800" noProof="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spcBef>
                          <a:spcPts val="500"/>
                        </a:spcBef>
                        <a:spcAft>
                          <a:spcPts val="0"/>
                        </a:spcAft>
                      </a:pPr>
                      <a:r>
                        <a:rPr lang="en-US" sz="1800" noProof="1" smtClean="0">
                          <a:effectLst/>
                          <a:latin typeface="Times New Roman" panose="02020603050405020304" pitchFamily="18" charset="0"/>
                          <a:cs typeface="Times New Roman" panose="02020603050405020304" pitchFamily="18" charset="0"/>
                        </a:rPr>
                        <a:t>Народження бюрократизму</a:t>
                      </a:r>
                      <a:endParaRPr lang="en-US" sz="1800" noProof="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spcBef>
                          <a:spcPts val="500"/>
                        </a:spcBef>
                        <a:spcAft>
                          <a:spcPts val="0"/>
                        </a:spcAft>
                      </a:pPr>
                      <a:r>
                        <a:rPr lang="en-US" sz="1800" noProof="1" smtClean="0">
                          <a:effectLst/>
                          <a:latin typeface="Times New Roman" panose="02020603050405020304" pitchFamily="18" charset="0"/>
                          <a:cs typeface="Times New Roman" panose="02020603050405020304" pitchFamily="18" charset="0"/>
                        </a:rPr>
                        <a:t>Реорганізація</a:t>
                      </a:r>
                      <a:endParaRPr lang="en-US" sz="1800" noProof="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1852084">
                <a:tc>
                  <a:txBody>
                    <a:bodyPr/>
                    <a:lstStyle/>
                    <a:p>
                      <a:pPr algn="ctr">
                        <a:spcBef>
                          <a:spcPts val="500"/>
                        </a:spcBef>
                        <a:spcAft>
                          <a:spcPts val="0"/>
                        </a:spcAft>
                      </a:pPr>
                      <a:r>
                        <a:rPr lang="en-US" sz="1800" noProof="1" smtClean="0">
                          <a:effectLst/>
                          <a:latin typeface="Times New Roman" panose="02020603050405020304" pitchFamily="18" charset="0"/>
                          <a:cs typeface="Times New Roman" panose="02020603050405020304" pitchFamily="18" charset="0"/>
                        </a:rPr>
                        <a:t>Головна ціль</a:t>
                      </a:r>
                      <a:endParaRPr lang="en-US" sz="1800" noProof="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306" marR="68306" marT="0" marB="0"/>
                </a:tc>
                <a:tc>
                  <a:txBody>
                    <a:bodyPr/>
                    <a:lstStyle/>
                    <a:p>
                      <a:pPr algn="ctr">
                        <a:spcBef>
                          <a:spcPts val="500"/>
                        </a:spcBef>
                        <a:spcAft>
                          <a:spcPts val="0"/>
                        </a:spcAft>
                      </a:pPr>
                      <a:r>
                        <a:rPr lang="en-US" sz="1800" noProof="1" smtClean="0">
                          <a:effectLst/>
                          <a:latin typeface="Times New Roman" panose="02020603050405020304" pitchFamily="18" charset="0"/>
                          <a:cs typeface="Times New Roman" panose="02020603050405020304" pitchFamily="18" charset="0"/>
                        </a:rPr>
                        <a:t>Вижи-</a:t>
                      </a:r>
                    </a:p>
                    <a:p>
                      <a:pPr algn="ctr">
                        <a:spcBef>
                          <a:spcPts val="500"/>
                        </a:spcBef>
                        <a:spcAft>
                          <a:spcPts val="0"/>
                        </a:spcAft>
                      </a:pPr>
                      <a:r>
                        <a:rPr lang="en-US" sz="1800" noProof="1" smtClean="0">
                          <a:effectLst/>
                          <a:latin typeface="Times New Roman" panose="02020603050405020304" pitchFamily="18" charset="0"/>
                          <a:cs typeface="Times New Roman" panose="02020603050405020304" pitchFamily="18" charset="0"/>
                        </a:rPr>
                        <a:t>вання</a:t>
                      </a:r>
                      <a:endParaRPr lang="en-US" sz="1800" noProof="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306" marR="68306" marT="0" marB="0"/>
                </a:tc>
                <a:tc>
                  <a:txBody>
                    <a:bodyPr/>
                    <a:lstStyle/>
                    <a:p>
                      <a:pPr algn="ctr">
                        <a:spcBef>
                          <a:spcPts val="500"/>
                        </a:spcBef>
                        <a:spcAft>
                          <a:spcPts val="0"/>
                        </a:spcAft>
                      </a:pPr>
                      <a:r>
                        <a:rPr lang="en-US" sz="1800" noProof="1" smtClean="0">
                          <a:effectLst/>
                          <a:latin typeface="Times New Roman" panose="02020603050405020304" pitchFamily="18" charset="0"/>
                          <a:cs typeface="Times New Roman" panose="02020603050405020304" pitchFamily="18" charset="0"/>
                        </a:rPr>
                        <a:t>Короткостро-</a:t>
                      </a:r>
                    </a:p>
                    <a:p>
                      <a:pPr algn="ctr">
                        <a:spcBef>
                          <a:spcPts val="500"/>
                        </a:spcBef>
                        <a:spcAft>
                          <a:spcPts val="0"/>
                        </a:spcAft>
                      </a:pPr>
                      <a:r>
                        <a:rPr lang="en-US" sz="1800" noProof="1" smtClean="0">
                          <a:effectLst/>
                          <a:latin typeface="Times New Roman" panose="02020603050405020304" pitchFamily="18" charset="0"/>
                          <a:cs typeface="Times New Roman" panose="02020603050405020304" pitchFamily="18" charset="0"/>
                        </a:rPr>
                        <a:t>кове отриман-</a:t>
                      </a:r>
                    </a:p>
                    <a:p>
                      <a:pPr algn="ctr">
                        <a:spcBef>
                          <a:spcPts val="500"/>
                        </a:spcBef>
                        <a:spcAft>
                          <a:spcPts val="0"/>
                        </a:spcAft>
                      </a:pPr>
                      <a:r>
                        <a:rPr lang="en-US" sz="1800" noProof="1" smtClean="0">
                          <a:effectLst/>
                          <a:latin typeface="Times New Roman" panose="02020603050405020304" pitchFamily="18" charset="0"/>
                          <a:cs typeface="Times New Roman" panose="02020603050405020304" pitchFamily="18" charset="0"/>
                        </a:rPr>
                        <a:t>ня прибутку</a:t>
                      </a:r>
                      <a:endParaRPr lang="en-US" sz="1800" noProof="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spcBef>
                          <a:spcPts val="500"/>
                        </a:spcBef>
                        <a:spcAft>
                          <a:spcPts val="0"/>
                        </a:spcAft>
                      </a:pPr>
                      <a:r>
                        <a:rPr lang="en-US" sz="1800" noProof="1" smtClean="0">
                          <a:effectLst/>
                          <a:latin typeface="Times New Roman" panose="02020603050405020304" pitchFamily="18" charset="0"/>
                          <a:cs typeface="Times New Roman" panose="02020603050405020304" pitchFamily="18" charset="0"/>
                        </a:rPr>
                        <a:t>Прискорене зростання виробництва</a:t>
                      </a:r>
                    </a:p>
                    <a:p>
                      <a:pPr algn="ctr">
                        <a:spcBef>
                          <a:spcPts val="500"/>
                        </a:spcBef>
                        <a:spcAft>
                          <a:spcPts val="0"/>
                        </a:spcAft>
                      </a:pPr>
                      <a:r>
                        <a:rPr lang="en-US" sz="1800" noProof="1" smtClean="0">
                          <a:effectLst/>
                          <a:latin typeface="Times New Roman" panose="02020603050405020304" pitchFamily="18" charset="0"/>
                          <a:cs typeface="Times New Roman" panose="02020603050405020304" pitchFamily="18" charset="0"/>
                        </a:rPr>
                        <a:t> та прибутку.</a:t>
                      </a:r>
                    </a:p>
                    <a:p>
                      <a:pPr algn="ctr">
                        <a:spcBef>
                          <a:spcPts val="500"/>
                        </a:spcBef>
                        <a:spcAft>
                          <a:spcPts val="0"/>
                        </a:spcAft>
                      </a:pPr>
                      <a:r>
                        <a:rPr lang="en-US" sz="1800" noProof="1" smtClean="0">
                          <a:effectLst/>
                          <a:latin typeface="Times New Roman" panose="02020603050405020304" pitchFamily="18" charset="0"/>
                          <a:cs typeface="Times New Roman" panose="02020603050405020304" pitchFamily="18" charset="0"/>
                        </a:rPr>
                        <a:t>Стабільність</a:t>
                      </a:r>
                      <a:endParaRPr lang="en-US" sz="1800" noProof="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spcBef>
                          <a:spcPts val="500"/>
                        </a:spcBef>
                        <a:spcAft>
                          <a:spcPts val="0"/>
                        </a:spcAft>
                      </a:pPr>
                      <a:r>
                        <a:rPr lang="en-US" sz="1800" noProof="1" smtClean="0">
                          <a:effectLst/>
                          <a:latin typeface="Times New Roman" panose="02020603050405020304" pitchFamily="18" charset="0"/>
                          <a:cs typeface="Times New Roman" panose="02020603050405020304" pitchFamily="18" charset="0"/>
                        </a:rPr>
                        <a:t>Формування індивідуаль-</a:t>
                      </a:r>
                    </a:p>
                    <a:p>
                      <a:pPr algn="ctr">
                        <a:spcBef>
                          <a:spcPts val="500"/>
                        </a:spcBef>
                        <a:spcAft>
                          <a:spcPts val="0"/>
                        </a:spcAft>
                      </a:pPr>
                      <a:r>
                        <a:rPr lang="en-US" sz="1800" noProof="1" smtClean="0">
                          <a:effectLst/>
                          <a:latin typeface="Times New Roman" panose="02020603050405020304" pitchFamily="18" charset="0"/>
                          <a:cs typeface="Times New Roman" panose="02020603050405020304" pitchFamily="18" charset="0"/>
                        </a:rPr>
                        <a:t>ності. Збалансоване зростання</a:t>
                      </a:r>
                      <a:endParaRPr lang="en-US" sz="1800" noProof="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spcBef>
                          <a:spcPts val="500"/>
                        </a:spcBef>
                        <a:spcAft>
                          <a:spcPts val="0"/>
                        </a:spcAft>
                      </a:pPr>
                      <a:r>
                        <a:rPr lang="en-US" sz="1800" noProof="1" smtClean="0">
                          <a:effectLst/>
                          <a:latin typeface="Times New Roman" panose="02020603050405020304" pitchFamily="18" charset="0"/>
                          <a:cs typeface="Times New Roman" panose="02020603050405020304" pitchFamily="18" charset="0"/>
                        </a:rPr>
                        <a:t>Збереження </a:t>
                      </a:r>
                    </a:p>
                    <a:p>
                      <a:pPr algn="ctr">
                        <a:spcBef>
                          <a:spcPts val="500"/>
                        </a:spcBef>
                        <a:spcAft>
                          <a:spcPts val="0"/>
                        </a:spcAft>
                      </a:pPr>
                      <a:r>
                        <a:rPr lang="en-US" sz="1800" noProof="1" smtClean="0">
                          <a:effectLst/>
                          <a:latin typeface="Times New Roman" panose="02020603050405020304" pitchFamily="18" charset="0"/>
                          <a:cs typeface="Times New Roman" panose="02020603050405020304" pitchFamily="18" charset="0"/>
                        </a:rPr>
                        <a:t>позицій</a:t>
                      </a:r>
                      <a:endParaRPr lang="en-US" sz="1800" noProof="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spcBef>
                          <a:spcPts val="500"/>
                        </a:spcBef>
                        <a:spcAft>
                          <a:spcPts val="0"/>
                        </a:spcAft>
                      </a:pPr>
                      <a:r>
                        <a:rPr lang="en-US" sz="1800" noProof="1" smtClean="0">
                          <a:effectLst/>
                          <a:latin typeface="Times New Roman" panose="02020603050405020304" pitchFamily="18" charset="0"/>
                          <a:cs typeface="Times New Roman" panose="02020603050405020304" pitchFamily="18" charset="0"/>
                        </a:rPr>
                        <a:t>Пошук додаткових імпульсів в діяльності підприємства</a:t>
                      </a:r>
                      <a:endParaRPr lang="en-US" sz="1800" noProof="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2176200">
                <a:tc>
                  <a:txBody>
                    <a:bodyPr/>
                    <a:lstStyle/>
                    <a:p>
                      <a:pPr algn="ctr">
                        <a:spcBef>
                          <a:spcPts val="500"/>
                        </a:spcBef>
                        <a:spcAft>
                          <a:spcPts val="0"/>
                        </a:spcAft>
                      </a:pPr>
                      <a:r>
                        <a:rPr lang="en-US" sz="1800" noProof="1" smtClean="0">
                          <a:effectLst/>
                          <a:latin typeface="Times New Roman" panose="02020603050405020304" pitchFamily="18" charset="0"/>
                          <a:cs typeface="Times New Roman" panose="02020603050405020304" pitchFamily="18" charset="0"/>
                        </a:rPr>
                        <a:t>Проміжні цілі</a:t>
                      </a:r>
                      <a:endParaRPr lang="en-US" sz="1800" noProof="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306" marR="68306" marT="0" marB="0"/>
                </a:tc>
                <a:tc>
                  <a:txBody>
                    <a:bodyPr/>
                    <a:lstStyle/>
                    <a:p>
                      <a:pPr algn="ctr">
                        <a:spcBef>
                          <a:spcPts val="500"/>
                        </a:spcBef>
                        <a:spcAft>
                          <a:spcPts val="0"/>
                        </a:spcAft>
                      </a:pPr>
                      <a:r>
                        <a:rPr lang="en-US" sz="1800" noProof="1" smtClean="0">
                          <a:effectLst/>
                          <a:latin typeface="Times New Roman" panose="02020603050405020304" pitchFamily="18" charset="0"/>
                          <a:cs typeface="Times New Roman" panose="02020603050405020304" pitchFamily="18" charset="0"/>
                        </a:rPr>
                        <a:t>Вихід на</a:t>
                      </a:r>
                    </a:p>
                    <a:p>
                      <a:pPr algn="ctr">
                        <a:spcBef>
                          <a:spcPts val="500"/>
                        </a:spcBef>
                        <a:spcAft>
                          <a:spcPts val="0"/>
                        </a:spcAft>
                      </a:pPr>
                      <a:r>
                        <a:rPr lang="en-US" sz="1800" noProof="1" smtClean="0">
                          <a:effectLst/>
                          <a:latin typeface="Times New Roman" panose="02020603050405020304" pitchFamily="18" charset="0"/>
                          <a:cs typeface="Times New Roman" panose="02020603050405020304" pitchFamily="18" charset="0"/>
                        </a:rPr>
                        <a:t>ринок</a:t>
                      </a:r>
                      <a:endParaRPr lang="en-US" sz="1800" noProof="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spcBef>
                          <a:spcPts val="500"/>
                        </a:spcBef>
                        <a:spcAft>
                          <a:spcPts val="0"/>
                        </a:spcAft>
                      </a:pPr>
                      <a:r>
                        <a:rPr lang="en-US" sz="1800" noProof="1" smtClean="0">
                          <a:effectLst/>
                          <a:latin typeface="Times New Roman" panose="02020603050405020304" pitchFamily="18" charset="0"/>
                          <a:cs typeface="Times New Roman" panose="02020603050405020304" pitchFamily="18" charset="0"/>
                        </a:rPr>
                        <a:t>Укріплення</a:t>
                      </a:r>
                    </a:p>
                    <a:p>
                      <a:pPr algn="ctr">
                        <a:spcBef>
                          <a:spcPts val="500"/>
                        </a:spcBef>
                        <a:spcAft>
                          <a:spcPts val="0"/>
                        </a:spcAft>
                      </a:pPr>
                      <a:r>
                        <a:rPr lang="en-US" sz="1800" noProof="1" smtClean="0">
                          <a:effectLst/>
                          <a:latin typeface="Times New Roman" panose="02020603050405020304" pitchFamily="18" charset="0"/>
                          <a:cs typeface="Times New Roman" panose="02020603050405020304" pitchFamily="18" charset="0"/>
                        </a:rPr>
                        <a:t>положення на ринку</a:t>
                      </a:r>
                      <a:endParaRPr lang="en-US" sz="1800" noProof="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spcBef>
                          <a:spcPts val="500"/>
                        </a:spcBef>
                        <a:spcAft>
                          <a:spcPts val="0"/>
                        </a:spcAft>
                      </a:pPr>
                      <a:r>
                        <a:rPr lang="en-US" sz="1800" noProof="1" smtClean="0">
                          <a:effectLst/>
                          <a:latin typeface="Times New Roman" panose="02020603050405020304" pitchFamily="18" charset="0"/>
                          <a:cs typeface="Times New Roman" panose="02020603050405020304" pitchFamily="18" charset="0"/>
                        </a:rPr>
                        <a:t>Захват своєї частини ринку</a:t>
                      </a:r>
                      <a:endParaRPr lang="en-US" sz="1800" noProof="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306" marR="68306" marT="0" marB="0"/>
                </a:tc>
                <a:tc>
                  <a:txBody>
                    <a:bodyPr/>
                    <a:lstStyle/>
                    <a:p>
                      <a:pPr algn="ctr">
                        <a:spcBef>
                          <a:spcPts val="500"/>
                        </a:spcBef>
                        <a:spcAft>
                          <a:spcPts val="0"/>
                        </a:spcAft>
                      </a:pPr>
                      <a:r>
                        <a:rPr lang="en-US" sz="1800" noProof="1" smtClean="0">
                          <a:effectLst/>
                          <a:latin typeface="Times New Roman" panose="02020603050405020304" pitchFamily="18" charset="0"/>
                          <a:cs typeface="Times New Roman" panose="02020603050405020304" pitchFamily="18" charset="0"/>
                        </a:rPr>
                        <a:t>Освоєння додаткових напрямків діяльності,</a:t>
                      </a:r>
                    </a:p>
                    <a:p>
                      <a:pPr algn="ctr">
                        <a:spcBef>
                          <a:spcPts val="500"/>
                        </a:spcBef>
                        <a:spcAft>
                          <a:spcPts val="0"/>
                        </a:spcAft>
                      </a:pPr>
                      <a:r>
                        <a:rPr lang="en-US" sz="1800" noProof="1" smtClean="0">
                          <a:effectLst/>
                          <a:latin typeface="Times New Roman" panose="02020603050405020304" pitchFamily="18" charset="0"/>
                          <a:cs typeface="Times New Roman" panose="02020603050405020304" pitchFamily="18" charset="0"/>
                        </a:rPr>
                        <a:t>зміцнення становища на освоєних ринках</a:t>
                      </a:r>
                      <a:endParaRPr lang="en-US" sz="1800" noProof="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spcBef>
                          <a:spcPts val="500"/>
                        </a:spcBef>
                        <a:spcAft>
                          <a:spcPts val="0"/>
                        </a:spcAft>
                      </a:pPr>
                      <a:r>
                        <a:rPr lang="en-US" sz="1800" noProof="1" smtClean="0">
                          <a:effectLst/>
                          <a:latin typeface="Times New Roman" panose="02020603050405020304" pitchFamily="18" charset="0"/>
                          <a:cs typeface="Times New Roman" panose="02020603050405020304" pitchFamily="18" charset="0"/>
                        </a:rPr>
                        <a:t>Забезпечення стабільності господарської діяльності</a:t>
                      </a:r>
                      <a:endParaRPr lang="en-US" sz="1800" noProof="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spcBef>
                          <a:spcPts val="500"/>
                        </a:spcBef>
                        <a:spcAft>
                          <a:spcPts val="0"/>
                        </a:spcAft>
                      </a:pPr>
                      <a:r>
                        <a:rPr lang="en-US" sz="1800" noProof="1" smtClean="0">
                          <a:effectLst/>
                          <a:latin typeface="Times New Roman" panose="02020603050405020304" pitchFamily="18" charset="0"/>
                          <a:cs typeface="Times New Roman" panose="02020603050405020304" pitchFamily="18" charset="0"/>
                        </a:rPr>
                        <a:t>Технічне переозброєння, нові постачальники, впровадження нових </a:t>
                      </a:r>
                    </a:p>
                    <a:p>
                      <a:pPr algn="ctr">
                        <a:spcBef>
                          <a:spcPts val="500"/>
                        </a:spcBef>
                        <a:spcAft>
                          <a:spcPts val="0"/>
                        </a:spcAft>
                      </a:pPr>
                      <a:r>
                        <a:rPr lang="en-US" sz="1800" noProof="1" smtClean="0">
                          <a:effectLst/>
                          <a:latin typeface="Times New Roman" panose="02020603050405020304" pitchFamily="18" charset="0"/>
                          <a:cs typeface="Times New Roman" panose="02020603050405020304" pitchFamily="18" charset="0"/>
                        </a:rPr>
                        <a:t>технологій</a:t>
                      </a:r>
                      <a:endParaRPr lang="en-US" sz="1800" noProof="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bl>
          </a:graphicData>
        </a:graphic>
      </p:graphicFrame>
    </p:spTree>
    <p:extLst>
      <p:ext uri="{BB962C8B-B14F-4D97-AF65-F5344CB8AC3E}">
        <p14:creationId xmlns:p14="http://schemas.microsoft.com/office/powerpoint/2010/main" val="3127112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8546471" y="4988459"/>
            <a:ext cx="3367889" cy="1501084"/>
          </a:xfrm>
          <a:prstGeom prst="rect">
            <a:avLst/>
          </a:prstGeom>
        </p:spPr>
      </p:pic>
      <p:sp>
        <p:nvSpPr>
          <p:cNvPr id="2" name="Заголовок 1"/>
          <p:cNvSpPr>
            <a:spLocks noGrp="1"/>
          </p:cNvSpPr>
          <p:nvPr>
            <p:ph type="title"/>
          </p:nvPr>
        </p:nvSpPr>
        <p:spPr>
          <a:xfrm>
            <a:off x="380246" y="2338780"/>
            <a:ext cx="11534114" cy="1325563"/>
          </a:xfrm>
        </p:spPr>
        <p:txBody>
          <a:bodyPr>
            <a:noAutofit/>
          </a:bodyPr>
          <a:lstStyle/>
          <a:p>
            <a:pPr>
              <a:lnSpc>
                <a:spcPct val="100000"/>
              </a:lnSpc>
            </a:pPr>
            <a:r>
              <a:rPr lang="uk-UA" sz="24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Основними цілями (мотивацією) підприємства як правило залишаються наступні</a:t>
            </a:r>
            <a:r>
              <a:rPr lang="uk-UA" sz="2400" b="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uk-UA" sz="2400" b="1" dirty="0" smtClean="0">
                <a:latin typeface="Times New Roman" panose="02020603050405020304" pitchFamily="18" charset="0"/>
                <a:cs typeface="Times New Roman" panose="02020603050405020304" pitchFamily="18" charset="0"/>
              </a:rPr>
              <a:t/>
            </a:r>
            <a:br>
              <a:rPr lang="uk-UA" sz="2400" b="1" dirty="0" smtClean="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
            </a:r>
            <a:br>
              <a:rPr lang="uk-UA" sz="2400" dirty="0">
                <a:latin typeface="Times New Roman" panose="02020603050405020304" pitchFamily="18" charset="0"/>
                <a:cs typeface="Times New Roman" panose="02020603050405020304" pitchFamily="18" charset="0"/>
              </a:rPr>
            </a:br>
            <a:r>
              <a:rPr lang="uk-UA" sz="2400" b="1" i="1" dirty="0">
                <a:latin typeface="Times New Roman" panose="02020603050405020304" pitchFamily="18" charset="0"/>
                <a:cs typeface="Times New Roman" panose="02020603050405020304" pitchFamily="18" charset="0"/>
              </a:rPr>
              <a:t>1. Прибуткова мотивація.</a:t>
            </a:r>
            <a:r>
              <a:rPr lang="uk-UA" sz="2400" dirty="0">
                <a:latin typeface="Times New Roman" panose="02020603050405020304" pitchFamily="18" charset="0"/>
                <a:cs typeface="Times New Roman" panose="02020603050405020304" pitchFamily="18" charset="0"/>
              </a:rPr>
              <a:t> Вона може </a:t>
            </a:r>
            <a:r>
              <a:rPr lang="uk-UA" sz="2400" dirty="0" err="1">
                <a:latin typeface="Times New Roman" panose="02020603050405020304" pitchFamily="18" charset="0"/>
                <a:cs typeface="Times New Roman" panose="02020603050405020304" pitchFamily="18" charset="0"/>
              </a:rPr>
              <a:t>формулюватися</a:t>
            </a:r>
            <a:r>
              <a:rPr lang="uk-UA" sz="2400" dirty="0">
                <a:latin typeface="Times New Roman" panose="02020603050405020304" pitchFamily="18" charset="0"/>
                <a:cs typeface="Times New Roman" panose="02020603050405020304" pitchFamily="18" charset="0"/>
              </a:rPr>
              <a:t> як максимізація прибутку або отримання прибутку, який є достатнім для підприємця. Між тим багато авторів справедливо відмічають, що прибуток сам по собі не являється основою результативної діяльності. В чистому виді, прибуткова мотивація характерна для невеликих підприємств, які функціонують в умовах жорсткої конкуренції, але ця мотивація по суті перетворюються в мотивацію довгострокового виживання. Отже, широке розповсюдження на практиці такої мотивації можна пояснити наступними причинами:</a:t>
            </a:r>
            <a:br>
              <a:rPr lang="uk-UA" sz="2400" dirty="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 </a:t>
            </a:r>
            <a:r>
              <a:rPr lang="uk-UA" sz="2400" dirty="0" err="1">
                <a:latin typeface="Times New Roman" panose="02020603050405020304" pitchFamily="18" charset="0"/>
                <a:cs typeface="Times New Roman" panose="02020603050405020304" pitchFamily="18" charset="0"/>
              </a:rPr>
              <a:t>співпаданням</a:t>
            </a:r>
            <a:r>
              <a:rPr lang="uk-UA" sz="2400" dirty="0">
                <a:latin typeface="Times New Roman" panose="02020603050405020304" pitchFamily="18" charset="0"/>
                <a:cs typeface="Times New Roman" panose="02020603050405020304" pitchFamily="18" charset="0"/>
              </a:rPr>
              <a:t> з цілями стійкості на ринку;</a:t>
            </a:r>
            <a:br>
              <a:rPr lang="uk-UA" sz="2400" dirty="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 актуальністю прибуткової мотивації на першому етапі діяльності новоствореного підприємства;</a:t>
            </a:r>
            <a:br>
              <a:rPr lang="uk-UA" sz="2400" dirty="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 відсутністю стратегічного планування на підприємстві</a:t>
            </a:r>
            <a:r>
              <a:rPr lang="uk-UA" sz="2400" dirty="0" smtClean="0">
                <a:latin typeface="Times New Roman" panose="02020603050405020304" pitchFamily="18" charset="0"/>
                <a:cs typeface="Times New Roman" panose="02020603050405020304" pitchFamily="18" charset="0"/>
              </a:rPr>
              <a:t>.</a:t>
            </a:r>
            <a:endParaRPr lang="en-US" sz="2400" noProof="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685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8765" y="3334661"/>
            <a:ext cx="11534114" cy="1325563"/>
          </a:xfrm>
        </p:spPr>
        <p:txBody>
          <a:bodyPr>
            <a:noAutofit/>
          </a:bodyPr>
          <a:lstStyle/>
          <a:p>
            <a:pPr>
              <a:lnSpc>
                <a:spcPct val="100000"/>
              </a:lnSpc>
            </a:pPr>
            <a:r>
              <a:rPr lang="uk-UA" sz="2400" b="1" i="1" dirty="0" smtClean="0">
                <a:latin typeface="Times New Roman" panose="02020603050405020304" pitchFamily="18" charset="0"/>
                <a:cs typeface="Times New Roman" panose="02020603050405020304" pitchFamily="18" charset="0"/>
              </a:rPr>
              <a:t>2</a:t>
            </a:r>
            <a:r>
              <a:rPr lang="uk-UA" sz="2400" b="1" i="1" dirty="0">
                <a:latin typeface="Times New Roman" panose="02020603050405020304" pitchFamily="18" charset="0"/>
                <a:cs typeface="Times New Roman" panose="02020603050405020304" pitchFamily="18" charset="0"/>
              </a:rPr>
              <a:t>. Максимізація доходу.</a:t>
            </a:r>
            <a:r>
              <a:rPr lang="uk-UA" sz="2400" dirty="0">
                <a:latin typeface="Times New Roman" panose="02020603050405020304" pitchFamily="18" charset="0"/>
                <a:cs typeface="Times New Roman" panose="02020603050405020304" pitchFamily="18" charset="0"/>
              </a:rPr>
              <a:t> При досягненні потрібного рівня прибутку організація прагне мати більш високий рівень продаж в грошову вираженні, ніж отримання більш високих прибутків. Це пов’язано з тим, що ріст доходу розглядається як ключовий критерій функціонування бізнесу – індикатор його життєздатності. Крім того, на багатьох підприємствах заробітна плата керуючого персоналу залежить від отриманого доходу, а не від прибутку.</a:t>
            </a:r>
            <a:br>
              <a:rPr lang="uk-UA" sz="2400" dirty="0">
                <a:latin typeface="Times New Roman" panose="02020603050405020304" pitchFamily="18" charset="0"/>
                <a:cs typeface="Times New Roman" panose="02020603050405020304" pitchFamily="18" charset="0"/>
              </a:rPr>
            </a:br>
            <a:r>
              <a:rPr lang="uk-UA" sz="2400" dirty="0" smtClean="0">
                <a:latin typeface="Times New Roman" panose="02020603050405020304" pitchFamily="18" charset="0"/>
                <a:cs typeface="Times New Roman" panose="02020603050405020304" pitchFamily="18" charset="0"/>
              </a:rPr>
              <a:t/>
            </a:r>
            <a:br>
              <a:rPr lang="uk-UA" sz="2400" dirty="0" smtClean="0">
                <a:latin typeface="Times New Roman" panose="02020603050405020304" pitchFamily="18" charset="0"/>
                <a:cs typeface="Times New Roman" panose="02020603050405020304" pitchFamily="18" charset="0"/>
              </a:rPr>
            </a:br>
            <a:r>
              <a:rPr lang="uk-UA" sz="2400" b="1" i="1" dirty="0" smtClean="0">
                <a:latin typeface="Times New Roman" panose="02020603050405020304" pitchFamily="18" charset="0"/>
                <a:cs typeface="Times New Roman" panose="02020603050405020304" pitchFamily="18" charset="0"/>
              </a:rPr>
              <a:t>3</a:t>
            </a:r>
            <a:r>
              <a:rPr lang="uk-UA" sz="2400" b="1" i="1" dirty="0">
                <a:latin typeface="Times New Roman" panose="02020603050405020304" pitchFamily="18" charset="0"/>
                <a:cs typeface="Times New Roman" panose="02020603050405020304" pitchFamily="18" charset="0"/>
              </a:rPr>
              <a:t>. Досягнення певної ринкової частки.</a:t>
            </a:r>
            <a:r>
              <a:rPr lang="uk-UA" sz="2400" dirty="0">
                <a:latin typeface="Times New Roman" panose="02020603050405020304" pitchFamily="18" charset="0"/>
                <a:cs typeface="Times New Roman" panose="02020603050405020304" pitchFamily="18" charset="0"/>
              </a:rPr>
              <a:t> Це не є принциповою метою підприємства. Проте й обсяг продаж і ринкова частка характеризує здатність підприємства ефективно конкурувати, отримувати вигоду від ефективного масштабу випуску, бути визнаним лідером. Між тим зростання частки ринку не означає посилення конкурентної позиції та збільшення прибутку.</a:t>
            </a:r>
            <a:br>
              <a:rPr lang="uk-UA" sz="2400" dirty="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
            </a:r>
            <a:br>
              <a:rPr lang="uk-UA" sz="2400" dirty="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
            </a:r>
            <a:br>
              <a:rPr lang="uk-UA" sz="2400" dirty="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
            </a:r>
            <a:br>
              <a:rPr lang="uk-UA" sz="2400" dirty="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
            </a:r>
            <a:br>
              <a:rPr lang="uk-UA" sz="2400" dirty="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
            </a:r>
            <a:br>
              <a:rPr lang="uk-UA" sz="2400" dirty="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
            </a:r>
            <a:br>
              <a:rPr lang="uk-UA" sz="2400" dirty="0">
                <a:latin typeface="Times New Roman" panose="02020603050405020304" pitchFamily="18" charset="0"/>
                <a:cs typeface="Times New Roman" panose="02020603050405020304" pitchFamily="18" charset="0"/>
              </a:rPr>
            </a:br>
            <a:r>
              <a:rPr lang="en-US" sz="2400" noProof="1" smtClean="0">
                <a:latin typeface="Times New Roman" panose="02020603050405020304" pitchFamily="18" charset="0"/>
                <a:cs typeface="Times New Roman" panose="02020603050405020304" pitchFamily="18" charset="0"/>
              </a:rPr>
              <a:t/>
            </a:r>
            <a:br>
              <a:rPr lang="en-US" sz="2400" noProof="1" smtClean="0">
                <a:latin typeface="Times New Roman" panose="02020603050405020304" pitchFamily="18" charset="0"/>
                <a:cs typeface="Times New Roman" panose="02020603050405020304" pitchFamily="18" charset="0"/>
              </a:rPr>
            </a:br>
            <a:endParaRPr lang="en-US" sz="2400" noProof="1">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8609847" y="4578318"/>
            <a:ext cx="3110572" cy="1847850"/>
          </a:xfrm>
          <a:prstGeom prst="rect">
            <a:avLst/>
          </a:prstGeom>
        </p:spPr>
      </p:pic>
    </p:spTree>
    <p:extLst>
      <p:ext uri="{BB962C8B-B14F-4D97-AF65-F5344CB8AC3E}">
        <p14:creationId xmlns:p14="http://schemas.microsoft.com/office/powerpoint/2010/main" val="68328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5514" y="3379929"/>
            <a:ext cx="11534114" cy="1325563"/>
          </a:xfrm>
        </p:spPr>
        <p:txBody>
          <a:bodyPr>
            <a:noAutofit/>
          </a:bodyPr>
          <a:lstStyle/>
          <a:p>
            <a:pPr>
              <a:lnSpc>
                <a:spcPct val="100000"/>
              </a:lnSpc>
            </a:pPr>
            <a:r>
              <a:rPr lang="uk-UA" sz="2400" b="1" i="1" dirty="0">
                <a:latin typeface="Times New Roman" panose="02020603050405020304" pitchFamily="18" charset="0"/>
                <a:cs typeface="Times New Roman" panose="02020603050405020304" pitchFamily="18" charset="0"/>
              </a:rPr>
              <a:t>4. Довгострокові цілі стійкості</a:t>
            </a:r>
            <a:r>
              <a:rPr lang="uk-UA" sz="2400" b="1" dirty="0">
                <a:latin typeface="Times New Roman" panose="02020603050405020304" pitchFamily="18" charset="0"/>
                <a:cs typeface="Times New Roman" panose="02020603050405020304" pitchFamily="18" charset="0"/>
              </a:rPr>
              <a:t>.</a:t>
            </a:r>
            <a:r>
              <a:rPr lang="uk-UA" sz="2400" dirty="0">
                <a:latin typeface="Times New Roman" panose="02020603050405020304" pitchFamily="18" charset="0"/>
                <a:cs typeface="Times New Roman" panose="02020603050405020304" pitchFamily="18" charset="0"/>
              </a:rPr>
              <a:t> Максимізуючи прибуток, підприємство не може вижити в конкурентній боротьбі коли має дефіцит грошових потоків чи звуження ринку. Існує ряд недоліків цієї мотивації – наявність великої кількості шляхів забезпечення стійкості  та необхідність забезпечення стійкості іншими цілями мотивації управлінських рішень. Проте, при всіх недоліках, найбільш доцільним,  є вибір саме її в якості основної цілі підприємства з доповненням рядом допоміжних цілей. Одною із складових цілей стійкості слід прийняти забезпечення грошових потоків на рівні, що перевищує отримання прибутку в розмірі, який є достатнім для постійного нарощування стратегічного потенціалу підприємства та рівня його конкурентоспроможності</a:t>
            </a:r>
            <a:r>
              <a:rPr lang="uk-UA" sz="2400" dirty="0" smtClean="0">
                <a:latin typeface="Times New Roman" panose="02020603050405020304" pitchFamily="18" charset="0"/>
                <a:cs typeface="Times New Roman" panose="02020603050405020304" pitchFamily="18" charset="0"/>
              </a:rPr>
              <a:t>.</a:t>
            </a:r>
            <a:br>
              <a:rPr lang="uk-UA" sz="2400" dirty="0" smtClean="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
            </a:r>
            <a:br>
              <a:rPr lang="uk-UA" sz="2400" dirty="0">
                <a:latin typeface="Times New Roman" panose="02020603050405020304" pitchFamily="18" charset="0"/>
                <a:cs typeface="Times New Roman" panose="02020603050405020304" pitchFamily="18" charset="0"/>
              </a:rPr>
            </a:br>
            <a:r>
              <a:rPr lang="uk-UA" sz="2400" b="1" i="1" dirty="0">
                <a:latin typeface="Times New Roman" panose="02020603050405020304" pitchFamily="18" charset="0"/>
                <a:cs typeface="Times New Roman" panose="02020603050405020304" pitchFamily="18" charset="0"/>
              </a:rPr>
              <a:t>5. Персональні цілі.</a:t>
            </a:r>
            <a:r>
              <a:rPr lang="uk-UA" sz="2400" dirty="0">
                <a:latin typeface="Times New Roman" panose="02020603050405020304" pitchFamily="18" charset="0"/>
                <a:cs typeface="Times New Roman" panose="02020603050405020304" pitchFamily="18" charset="0"/>
              </a:rPr>
              <a:t> Вони виникають у зв’язку з розподілом відповідальності та контролю та часто носять амбіційний та політичний характер. </a:t>
            </a:r>
            <a:br>
              <a:rPr lang="uk-UA" sz="2400" dirty="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
            </a:r>
            <a:br>
              <a:rPr lang="uk-UA" sz="2400" dirty="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
            </a:r>
            <a:br>
              <a:rPr lang="uk-UA" sz="2400" dirty="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
            </a:r>
            <a:br>
              <a:rPr lang="uk-UA" sz="2400" dirty="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
            </a:r>
            <a:br>
              <a:rPr lang="uk-UA" sz="2400" dirty="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
            </a:r>
            <a:br>
              <a:rPr lang="uk-UA" sz="2400" dirty="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
            </a:r>
            <a:br>
              <a:rPr lang="uk-UA" sz="2400" dirty="0">
                <a:latin typeface="Times New Roman" panose="02020603050405020304" pitchFamily="18" charset="0"/>
                <a:cs typeface="Times New Roman" panose="02020603050405020304" pitchFamily="18" charset="0"/>
              </a:rPr>
            </a:br>
            <a:r>
              <a:rPr lang="en-US" sz="2400" noProof="1" smtClean="0">
                <a:latin typeface="Times New Roman" panose="02020603050405020304" pitchFamily="18" charset="0"/>
                <a:cs typeface="Times New Roman" panose="02020603050405020304" pitchFamily="18" charset="0"/>
              </a:rPr>
              <a:t/>
            </a:r>
            <a:br>
              <a:rPr lang="en-US" sz="2400" noProof="1" smtClean="0">
                <a:latin typeface="Times New Roman" panose="02020603050405020304" pitchFamily="18" charset="0"/>
                <a:cs typeface="Times New Roman" panose="02020603050405020304" pitchFamily="18" charset="0"/>
              </a:rPr>
            </a:br>
            <a:endParaRPr lang="en-US" sz="2400" noProof="1">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8618900" y="4705492"/>
            <a:ext cx="3173946" cy="1847850"/>
          </a:xfrm>
          <a:prstGeom prst="rect">
            <a:avLst/>
          </a:prstGeom>
        </p:spPr>
      </p:pic>
    </p:spTree>
    <p:extLst>
      <p:ext uri="{BB962C8B-B14F-4D97-AF65-F5344CB8AC3E}">
        <p14:creationId xmlns:p14="http://schemas.microsoft.com/office/powerpoint/2010/main" val="4231947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8184333" y="5051833"/>
            <a:ext cx="3409336" cy="1401495"/>
          </a:xfrm>
          <a:prstGeom prst="rect">
            <a:avLst/>
          </a:prstGeom>
        </p:spPr>
      </p:pic>
      <p:sp>
        <p:nvSpPr>
          <p:cNvPr id="2" name="Заголовок 1"/>
          <p:cNvSpPr>
            <a:spLocks noGrp="1"/>
          </p:cNvSpPr>
          <p:nvPr>
            <p:ph type="title"/>
          </p:nvPr>
        </p:nvSpPr>
        <p:spPr>
          <a:xfrm>
            <a:off x="353087" y="4159980"/>
            <a:ext cx="11534114" cy="1325563"/>
          </a:xfrm>
        </p:spPr>
        <p:txBody>
          <a:bodyPr>
            <a:noAutofit/>
          </a:bodyPr>
          <a:lstStyle/>
          <a:p>
            <a:pPr>
              <a:lnSpc>
                <a:spcPct val="100000"/>
              </a:lnSpc>
            </a:pPr>
            <a:r>
              <a:rPr lang="uk-UA" sz="2400" b="1" i="1" dirty="0" smtClean="0">
                <a:latin typeface="Times New Roman" panose="02020603050405020304" pitchFamily="18" charset="0"/>
                <a:cs typeface="Times New Roman" panose="02020603050405020304" pitchFamily="18" charset="0"/>
              </a:rPr>
              <a:t>6</a:t>
            </a:r>
            <a:r>
              <a:rPr lang="uk-UA" sz="2400" b="1" i="1" dirty="0">
                <a:latin typeface="Times New Roman" panose="02020603050405020304" pitchFamily="18" charset="0"/>
                <a:cs typeface="Times New Roman" panose="02020603050405020304" pitchFamily="18" charset="0"/>
              </a:rPr>
              <a:t>. Соціальна відповідальність.</a:t>
            </a:r>
            <a:r>
              <a:rPr lang="uk-UA" sz="2400" dirty="0">
                <a:latin typeface="Times New Roman" panose="02020603050405020304" pitchFamily="18" charset="0"/>
                <a:cs typeface="Times New Roman" panose="02020603050405020304" pitchFamily="18" charset="0"/>
              </a:rPr>
              <a:t> Основана на ідеї  відповідальності підприємства перед суспільством. Особливо до неї прагнуть крупні корпорації. Подібні цілі являються вираженням наступних концепцій:</a:t>
            </a:r>
            <a:br>
              <a:rPr lang="uk-UA" sz="2400" dirty="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 інтереси акціонерів та суспільства повинні бути збалансованими;</a:t>
            </a:r>
            <a:br>
              <a:rPr lang="uk-UA" sz="2400" dirty="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 проведення бізнесу має сприяти вирішенню проблем, що стоять перед суспільством</a:t>
            </a:r>
            <a:r>
              <a:rPr lang="uk-UA" sz="2400" dirty="0" smtClean="0">
                <a:latin typeface="Times New Roman" panose="02020603050405020304" pitchFamily="18" charset="0"/>
                <a:cs typeface="Times New Roman" panose="02020603050405020304" pitchFamily="18" charset="0"/>
              </a:rPr>
              <a:t>.</a:t>
            </a:r>
            <a:br>
              <a:rPr lang="uk-UA" sz="2400" dirty="0" smtClean="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
            </a:r>
            <a:br>
              <a:rPr lang="uk-UA" sz="2400" dirty="0">
                <a:latin typeface="Times New Roman" panose="02020603050405020304" pitchFamily="18" charset="0"/>
                <a:cs typeface="Times New Roman" panose="02020603050405020304" pitchFamily="18" charset="0"/>
              </a:rPr>
            </a:br>
            <a:r>
              <a:rPr lang="uk-UA" sz="2400" b="1" i="1" dirty="0">
                <a:latin typeface="Times New Roman" panose="02020603050405020304" pitchFamily="18" charset="0"/>
                <a:cs typeface="Times New Roman" panose="02020603050405020304" pitchFamily="18" charset="0"/>
              </a:rPr>
              <a:t>7. Цілі росту та диверсифікації.</a:t>
            </a:r>
            <a:r>
              <a:rPr lang="uk-UA" sz="2400" dirty="0">
                <a:latin typeface="Times New Roman" panose="02020603050405020304" pitchFamily="18" charset="0"/>
                <a:cs typeface="Times New Roman" panose="02020603050405020304" pitchFamily="18" charset="0"/>
              </a:rPr>
              <a:t> Існують наступні причини, що змушують підприємства використовувати довгостроковий ріст та диверсифікацію в якості головної цілі:</a:t>
            </a:r>
            <a:br>
              <a:rPr lang="uk-UA" sz="2400" dirty="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 ріст організації є хорошим захистом проти негативних ситуацій у зовнішньому середовищі;</a:t>
            </a:r>
            <a:br>
              <a:rPr lang="uk-UA" sz="2400" dirty="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 ріст через збільшення ринкової частки сприяє укріплення ринкової  позиції проти зовнішніх сил, а також більшу свободу і вплив на важливі галузеві рішення; </a:t>
            </a:r>
            <a:br>
              <a:rPr lang="uk-UA" sz="2400" dirty="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 довгостроковий ріст (зростання продаж, виробництва, прибутку) дозволяє підприємству більш ефективно залучати інвестування.</a:t>
            </a:r>
            <a:br>
              <a:rPr lang="uk-UA" sz="2400" dirty="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
            </a:r>
            <a:br>
              <a:rPr lang="uk-UA" sz="2400" dirty="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
            </a:r>
            <a:br>
              <a:rPr lang="uk-UA" sz="2400" dirty="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
            </a:r>
            <a:br>
              <a:rPr lang="uk-UA" sz="2400" dirty="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
            </a:r>
            <a:br>
              <a:rPr lang="uk-UA" sz="2400" dirty="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
            </a:r>
            <a:br>
              <a:rPr lang="uk-UA" sz="2400" dirty="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
            </a:r>
            <a:br>
              <a:rPr lang="uk-UA" sz="2400" dirty="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
            </a:r>
            <a:br>
              <a:rPr lang="uk-UA" sz="2400" dirty="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
            </a:r>
            <a:br>
              <a:rPr lang="uk-UA" sz="2400" dirty="0">
                <a:latin typeface="Times New Roman" panose="02020603050405020304" pitchFamily="18" charset="0"/>
                <a:cs typeface="Times New Roman" panose="02020603050405020304" pitchFamily="18" charset="0"/>
              </a:rPr>
            </a:br>
            <a:r>
              <a:rPr lang="en-US" sz="2400" noProof="1" smtClean="0">
                <a:latin typeface="Times New Roman" panose="02020603050405020304" pitchFamily="18" charset="0"/>
                <a:cs typeface="Times New Roman" panose="02020603050405020304" pitchFamily="18" charset="0"/>
              </a:rPr>
              <a:t/>
            </a:r>
            <a:br>
              <a:rPr lang="en-US" sz="2400" noProof="1" smtClean="0">
                <a:latin typeface="Times New Roman" panose="02020603050405020304" pitchFamily="18" charset="0"/>
                <a:cs typeface="Times New Roman" panose="02020603050405020304" pitchFamily="18" charset="0"/>
              </a:rPr>
            </a:br>
            <a:endParaRPr lang="en-US" sz="2400" noProof="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0855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34979" y="551617"/>
            <a:ext cx="11470739" cy="1500187"/>
          </a:xfrm>
        </p:spPr>
        <p:txBody>
          <a:bodyPr>
            <a:noAutofit/>
          </a:bodyPr>
          <a:lstStyle/>
          <a:p>
            <a:pPr>
              <a:lnSpc>
                <a:spcPct val="150000"/>
              </a:lnSpc>
            </a:pPr>
            <a:r>
              <a:rPr lang="uk-UA" sz="2800" b="1" i="1" dirty="0" smtClean="0">
                <a:solidFill>
                  <a:schemeClr val="tx1"/>
                </a:solidFill>
              </a:rPr>
              <a:t>Ключові </a:t>
            </a:r>
            <a:r>
              <a:rPr lang="uk-UA" sz="2800" b="1" i="1" dirty="0">
                <a:solidFill>
                  <a:schemeClr val="tx1"/>
                </a:solidFill>
              </a:rPr>
              <a:t>поняття та терміни:</a:t>
            </a:r>
            <a:r>
              <a:rPr lang="uk-UA" sz="2800" i="1" dirty="0">
                <a:solidFill>
                  <a:schemeClr val="tx1"/>
                </a:solidFill>
              </a:rPr>
              <a:t> місія, філософія, внутрішня концепція, зовнішній</a:t>
            </a:r>
            <a:r>
              <a:rPr lang="uk-UA" sz="2800" dirty="0">
                <a:solidFill>
                  <a:schemeClr val="tx1"/>
                </a:solidFill>
              </a:rPr>
              <a:t> образ </a:t>
            </a:r>
            <a:r>
              <a:rPr lang="uk-UA" sz="2800" i="1" dirty="0">
                <a:solidFill>
                  <a:schemeClr val="tx1"/>
                </a:solidFill>
              </a:rPr>
              <a:t>та імідж, цілі, класифікація цілей, стратегія, види стратегій, сутність «ідеології розвитку», дерево цілей, очікувана грошова віддача, альтернатива, стан природи, точка беззбитковості, точка ліквідації, зона збитковості, зона прибутковості, мінімальний, цільовий, нормальний, маржинальний прибутки, коефіцієнти рентабельності, планування, види планів, система планів, </a:t>
            </a:r>
            <a:r>
              <a:rPr lang="uk-UA" sz="2800" i="1" dirty="0" smtClean="0">
                <a:solidFill>
                  <a:schemeClr val="tx1"/>
                </a:solidFill>
              </a:rPr>
              <a:t>внутрішньо-фірмове </a:t>
            </a:r>
            <a:r>
              <a:rPr lang="uk-UA" sz="2800" i="1" dirty="0">
                <a:solidFill>
                  <a:schemeClr val="tx1"/>
                </a:solidFill>
              </a:rPr>
              <a:t>планування, бюджет підприємства, стратегічне планування, бізнес-план, виробнича система, виробнича стратегія.</a:t>
            </a:r>
            <a:endParaRPr lang="uk-UA" sz="2800" dirty="0">
              <a:solidFill>
                <a:schemeClr val="tx1"/>
              </a:solidFill>
            </a:endParaRPr>
          </a:p>
          <a:p>
            <a:pPr>
              <a:lnSpc>
                <a:spcPct val="150000"/>
              </a:lnSpc>
            </a:pPr>
            <a:endParaRPr lang="" sz="2800" dirty="0">
              <a:solidFill>
                <a:schemeClr val="tx1"/>
              </a:solidFill>
            </a:endParaRPr>
          </a:p>
        </p:txBody>
      </p:sp>
    </p:spTree>
    <p:extLst>
      <p:ext uri="{BB962C8B-B14F-4D97-AF65-F5344CB8AC3E}">
        <p14:creationId xmlns:p14="http://schemas.microsoft.com/office/powerpoint/2010/main" val="7688590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7819" y="2881988"/>
            <a:ext cx="11534114" cy="1325563"/>
          </a:xfrm>
        </p:spPr>
        <p:txBody>
          <a:bodyPr>
            <a:noAutofit/>
          </a:bodyPr>
          <a:lstStyle/>
          <a:p>
            <a:pPr>
              <a:lnSpc>
                <a:spcPct val="100000"/>
              </a:lnSpc>
            </a:pPr>
            <a:r>
              <a:rPr lang="uk-UA" sz="2400" i="1" dirty="0" smtClean="0">
                <a:latin typeface="Times New Roman" panose="02020603050405020304" pitchFamily="18" charset="0"/>
                <a:cs typeface="Times New Roman" panose="02020603050405020304" pitchFamily="18" charset="0"/>
              </a:rPr>
              <a:t>	</a:t>
            </a:r>
            <a:r>
              <a:rPr lang="uk-UA" sz="2400" b="1" i="1" dirty="0" smtClean="0">
                <a:latin typeface="Times New Roman" panose="02020603050405020304" pitchFamily="18" charset="0"/>
                <a:cs typeface="Times New Roman" panose="02020603050405020304" pitchFamily="18" charset="0"/>
              </a:rPr>
              <a:t>8</a:t>
            </a:r>
            <a:r>
              <a:rPr lang="uk-UA" sz="2400" b="1" i="1" dirty="0">
                <a:latin typeface="Times New Roman" panose="02020603050405020304" pitchFamily="18" charset="0"/>
                <a:cs typeface="Times New Roman" panose="02020603050405020304" pitchFamily="18" charset="0"/>
              </a:rPr>
              <a:t>. Інші господарські та некомерційні цілі. </a:t>
            </a:r>
            <a:r>
              <a:rPr lang="uk-UA" sz="2400" b="1" i="1" dirty="0" smtClean="0">
                <a:latin typeface="Times New Roman" panose="02020603050405020304" pitchFamily="18" charset="0"/>
                <a:cs typeface="Times New Roman" panose="02020603050405020304" pitchFamily="18" charset="0"/>
              </a:rPr>
              <a:t/>
            </a:r>
            <a:br>
              <a:rPr lang="uk-UA" sz="2400" b="1" i="1" dirty="0" smtClean="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
            </a:r>
            <a:br>
              <a:rPr lang="uk-UA" sz="2400" dirty="0">
                <a:latin typeface="Times New Roman" panose="02020603050405020304" pitchFamily="18" charset="0"/>
                <a:cs typeface="Times New Roman" panose="02020603050405020304" pitchFamily="18" charset="0"/>
              </a:rPr>
            </a:br>
            <a:r>
              <a:rPr lang="uk-UA" sz="2400" b="1" i="1" dirty="0">
                <a:latin typeface="Times New Roman" panose="02020603050405020304" pitchFamily="18" charset="0"/>
                <a:cs typeface="Times New Roman" panose="02020603050405020304" pitchFamily="18" charset="0"/>
              </a:rPr>
              <a:t>	9. Ріст вартості власного (акціонерного) капіталу.</a:t>
            </a:r>
            <a:r>
              <a:rPr lang="uk-UA" sz="2400" dirty="0">
                <a:latin typeface="Times New Roman" panose="02020603050405020304" pitchFamily="18" charset="0"/>
                <a:cs typeface="Times New Roman" panose="02020603050405020304" pitchFamily="18" charset="0"/>
              </a:rPr>
              <a:t> Ідея використання цієї цілі в якості головної основана на умові, що створення додаткової вартості капіталу власників буде можливістю робити подальші інвестиції. Відповідно, зацікавлені в довгостроковому розвитку бізнесу. Ріст вартості відображається в зростанні котирування акцій або в ціні, яку  пропонують за бізнес потенційні покупці. Якщо немає росту вартості – фінансова життєздатність підприємства є сумнівною</a:t>
            </a:r>
            <a:r>
              <a:rPr lang="uk-UA" sz="2400" dirty="0" smtClean="0">
                <a:latin typeface="Times New Roman" panose="02020603050405020304" pitchFamily="18" charset="0"/>
                <a:cs typeface="Times New Roman" panose="02020603050405020304" pitchFamily="18" charset="0"/>
              </a:rPr>
              <a:t>.</a:t>
            </a:r>
            <a:br>
              <a:rPr lang="uk-UA" sz="2400" dirty="0" smtClean="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
            </a:r>
            <a:br>
              <a:rPr lang="uk-UA" sz="2400" dirty="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
            </a:r>
            <a:br>
              <a:rPr lang="uk-UA" sz="2400" dirty="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
            </a:r>
            <a:br>
              <a:rPr lang="uk-UA" sz="2400" dirty="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
            </a:r>
            <a:br>
              <a:rPr lang="uk-UA" sz="2400" dirty="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
            </a:r>
            <a:br>
              <a:rPr lang="uk-UA" sz="2400" dirty="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
            </a:r>
            <a:br>
              <a:rPr lang="uk-UA" sz="2400" dirty="0">
                <a:latin typeface="Times New Roman" panose="02020603050405020304" pitchFamily="18" charset="0"/>
                <a:cs typeface="Times New Roman" panose="02020603050405020304" pitchFamily="18" charset="0"/>
              </a:rPr>
            </a:br>
            <a:r>
              <a:rPr lang="en-US" sz="2400" noProof="1" smtClean="0">
                <a:latin typeface="Times New Roman" panose="02020603050405020304" pitchFamily="18" charset="0"/>
                <a:cs typeface="Times New Roman" panose="02020603050405020304" pitchFamily="18" charset="0"/>
              </a:rPr>
              <a:t/>
            </a:r>
            <a:br>
              <a:rPr lang="en-US" sz="2400" noProof="1" smtClean="0">
                <a:latin typeface="Times New Roman" panose="02020603050405020304" pitchFamily="18" charset="0"/>
                <a:cs typeface="Times New Roman" panose="02020603050405020304" pitchFamily="18" charset="0"/>
              </a:rPr>
            </a:br>
            <a:endParaRPr lang="en-US" sz="2400" noProof="1">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8266903" y="4626321"/>
            <a:ext cx="3407959" cy="1758093"/>
          </a:xfrm>
          <a:prstGeom prst="rect">
            <a:avLst/>
          </a:prstGeom>
        </p:spPr>
      </p:pic>
    </p:spTree>
    <p:extLst>
      <p:ext uri="{BB962C8B-B14F-4D97-AF65-F5344CB8AC3E}">
        <p14:creationId xmlns:p14="http://schemas.microsoft.com/office/powerpoint/2010/main" val="3353536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1192" y="-197137"/>
            <a:ext cx="11544361" cy="1312281"/>
          </a:xfrm>
        </p:spPr>
        <p:txBody>
          <a:bodyPr>
            <a:noAutofit/>
          </a:bodyPr>
          <a:lstStyle/>
          <a:p>
            <a:pPr algn="ctr"/>
            <a:r>
              <a:rPr lang="ru-RU" sz="3200" b="1" noProof="1" smtClean="0">
                <a:effectLst>
                  <a:outerShdw blurRad="38100" dist="38100" dir="2700000" algn="tl">
                    <a:srgbClr val="000000">
                      <a:alpha val="43137"/>
                    </a:srgbClr>
                  </a:outerShdw>
                </a:effectLst>
                <a:latin typeface="+mn-lt"/>
              </a:rPr>
              <a:t>2. Прибуток як цільова функція діяльності підприємства на ринку.</a:t>
            </a:r>
            <a:endParaRPr lang="ru-RU" sz="3200" noProof="1">
              <a:effectLst>
                <a:outerShdw blurRad="38100" dist="38100" dir="2700000" algn="tl">
                  <a:srgbClr val="000000">
                    <a:alpha val="43137"/>
                  </a:srgbClr>
                </a:outerShdw>
              </a:effectLst>
              <a:latin typeface="+mn-lt"/>
            </a:endParaRPr>
          </a:p>
        </p:txBody>
      </p:sp>
      <p:sp>
        <p:nvSpPr>
          <p:cNvPr id="3" name="Текст 2"/>
          <p:cNvSpPr>
            <a:spLocks noGrp="1"/>
          </p:cNvSpPr>
          <p:nvPr>
            <p:ph type="body" idx="1"/>
          </p:nvPr>
        </p:nvSpPr>
        <p:spPr>
          <a:xfrm>
            <a:off x="317467" y="1504444"/>
            <a:ext cx="11651810" cy="1500187"/>
          </a:xfrm>
        </p:spPr>
        <p:txBody>
          <a:bodyPr>
            <a:noAutofit/>
          </a:bodyPr>
          <a:lstStyle/>
          <a:p>
            <a:pPr algn="ctr">
              <a:lnSpc>
                <a:spcPct val="100000"/>
              </a:lnSpc>
            </a:pPr>
            <a:r>
              <a:rPr lang="uk-UA" b="1" dirty="0" smtClean="0">
                <a:solidFill>
                  <a:schemeClr val="tx1"/>
                </a:solidFill>
                <a:latin typeface="Times New Roman" panose="02020603050405020304" pitchFamily="18" charset="0"/>
                <a:cs typeface="Times New Roman" panose="02020603050405020304" pitchFamily="18" charset="0"/>
              </a:rPr>
              <a:t>Прибуток </a:t>
            </a:r>
            <a:r>
              <a:rPr lang="uk-UA" b="1" dirty="0">
                <a:solidFill>
                  <a:schemeClr val="tx1"/>
                </a:solidFill>
                <a:latin typeface="Times New Roman" panose="02020603050405020304" pitchFamily="18" charset="0"/>
                <a:cs typeface="Times New Roman" panose="02020603050405020304" pitchFamily="18" charset="0"/>
              </a:rPr>
              <a:t>— </a:t>
            </a:r>
            <a:r>
              <a:rPr lang="uk-UA" dirty="0">
                <a:solidFill>
                  <a:schemeClr val="tx1"/>
                </a:solidFill>
                <a:latin typeface="Times New Roman" panose="02020603050405020304" pitchFamily="18" charset="0"/>
                <a:cs typeface="Times New Roman" panose="02020603050405020304" pitchFamily="18" charset="0"/>
              </a:rPr>
              <a:t>є частина чистого доходу, що залишається підприємству після відшкодування всіх витрат, пов'язаних з виробництвом, реалізацією продукції та іншими видами діяльності. Таким чином, прибуток характеризує кінцевий результат діяльності торговельного підприємства та визначає його фінансовий стан</a:t>
            </a:r>
            <a:r>
              <a:rPr lang="uk-UA" dirty="0" smtClean="0">
                <a:solidFill>
                  <a:schemeClr val="tx1"/>
                </a:solidFill>
                <a:latin typeface="Times New Roman" panose="02020603050405020304" pitchFamily="18" charset="0"/>
                <a:cs typeface="Times New Roman" panose="02020603050405020304" pitchFamily="18" charset="0"/>
              </a:rPr>
              <a:t>.</a:t>
            </a:r>
          </a:p>
          <a:p>
            <a:pPr algn="ctr">
              <a:lnSpc>
                <a:spcPct val="100000"/>
              </a:lnSpc>
            </a:pPr>
            <a:endParaRPr lang="uk-UA" dirty="0">
              <a:solidFill>
                <a:schemeClr val="tx1"/>
              </a:solidFill>
              <a:latin typeface="Times New Roman" panose="02020603050405020304" pitchFamily="18" charset="0"/>
              <a:cs typeface="Times New Roman" panose="02020603050405020304" pitchFamily="18" charset="0"/>
            </a:endParaRPr>
          </a:p>
          <a:p>
            <a:pPr algn="ctr">
              <a:lnSpc>
                <a:spcPct val="100000"/>
              </a:lnSpc>
            </a:pPr>
            <a:r>
              <a:rPr lang="uk-UA" dirty="0" smtClean="0">
                <a:solidFill>
                  <a:schemeClr val="tx1"/>
                </a:solidFill>
                <a:latin typeface="Times New Roman" panose="02020603050405020304" pitchFamily="18" charset="0"/>
                <a:cs typeface="Times New Roman" panose="02020603050405020304" pitchFamily="18" charset="0"/>
              </a:rPr>
              <a:t> </a:t>
            </a:r>
            <a:r>
              <a:rPr lang="uk-UA" dirty="0">
                <a:solidFill>
                  <a:schemeClr val="tx1"/>
                </a:solidFill>
                <a:latin typeface="Times New Roman" panose="02020603050405020304" pitchFamily="18" charset="0"/>
                <a:cs typeface="Times New Roman" panose="02020603050405020304" pitchFamily="18" charset="0"/>
              </a:rPr>
              <a:t>Його одержання є обов'язковою умовою розширеного відтворення на підприємстві, забезпечення його самофінансування і зміцнення конкурентоспроможності на ринку. Головною метою управління прибутком являється забезпечення максимізації добробуту власників підприємства в поточному і майбутньому періоді. Ця головна ціль призвана забезпечувати одночасно гармонізацію інтересів власників з інтересами держави і персоналу підприємства</a:t>
            </a:r>
            <a:r>
              <a:rPr lang="uk-UA" dirty="0" smtClean="0">
                <a:solidFill>
                  <a:schemeClr val="tx1"/>
                </a:solidFill>
                <a:latin typeface="Times New Roman" panose="02020603050405020304" pitchFamily="18" charset="0"/>
                <a:cs typeface="Times New Roman" panose="02020603050405020304" pitchFamily="18" charset="0"/>
              </a:rPr>
              <a:t>.</a:t>
            </a:r>
            <a:endParaRPr lang="uk-UA"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8180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2140" y="4167580"/>
            <a:ext cx="11534114" cy="1325563"/>
          </a:xfrm>
        </p:spPr>
        <p:txBody>
          <a:bodyPr>
            <a:noAutofit/>
          </a:bodyPr>
          <a:lstStyle/>
          <a:p>
            <a:pPr>
              <a:lnSpc>
                <a:spcPct val="100000"/>
              </a:lnSpc>
            </a:pPr>
            <a:r>
              <a:rPr lang="uk-UA" sz="2000" b="1" dirty="0">
                <a:latin typeface="Times New Roman" panose="02020603050405020304" pitchFamily="18" charset="0"/>
                <a:cs typeface="Times New Roman" panose="02020603050405020304" pitchFamily="18" charset="0"/>
              </a:rPr>
              <a:t>Прибуток, як економічний показник, дозволяє поєднувати еко­номічні інтереси держави, підприємства, як господарюючого суб'єкта, робітників і власника підприємства. Вирішення цього завдання перш за все пов'язане з пропорціями в розподілі та використанні прибутку. Розглянемо межі прибутку, що задовольняють вищеназваним інтересам: </a:t>
            </a:r>
            <a:r>
              <a:rPr lang="uk-UA" sz="2000" b="1" dirty="0" smtClean="0">
                <a:latin typeface="Times New Roman" panose="02020603050405020304" pitchFamily="18" charset="0"/>
                <a:cs typeface="Times New Roman" panose="02020603050405020304" pitchFamily="18" charset="0"/>
              </a:rPr>
              <a:t/>
            </a:r>
            <a:br>
              <a:rPr lang="uk-UA" sz="2000" b="1" dirty="0" smtClean="0">
                <a:latin typeface="Times New Roman" panose="02020603050405020304" pitchFamily="18" charset="0"/>
                <a:cs typeface="Times New Roman" panose="02020603050405020304" pitchFamily="18" charset="0"/>
              </a:rPr>
            </a:br>
            <a:r>
              <a:rPr lang="uk-UA" sz="2000" b="1" dirty="0">
                <a:latin typeface="Times New Roman" panose="02020603050405020304" pitchFamily="18" charset="0"/>
                <a:cs typeface="Times New Roman" panose="02020603050405020304" pitchFamily="18" charset="0"/>
              </a:rPr>
              <a:t/>
            </a:r>
            <a:br>
              <a:rPr lang="uk-UA" sz="2000" b="1" dirty="0">
                <a:latin typeface="Times New Roman" panose="02020603050405020304" pitchFamily="18" charset="0"/>
                <a:cs typeface="Times New Roman" panose="02020603050405020304" pitchFamily="18" charset="0"/>
              </a:rPr>
            </a:br>
            <a:r>
              <a:rPr lang="uk-UA" sz="2000" u="sng" dirty="0">
                <a:latin typeface="Times New Roman" panose="02020603050405020304" pitchFamily="18" charset="0"/>
                <a:cs typeface="Times New Roman" panose="02020603050405020304" pitchFamily="18" charset="0"/>
              </a:rPr>
              <a:t>об'єктом економічних інтересів</a:t>
            </a:r>
            <a:r>
              <a:rPr lang="uk-UA" sz="2000" dirty="0">
                <a:latin typeface="Times New Roman" panose="02020603050405020304" pitchFamily="18" charset="0"/>
                <a:cs typeface="Times New Roman" panose="02020603050405020304" pitchFamily="18" charset="0"/>
              </a:rPr>
              <a:t> держави є частина прибутку, яка виплачується у вигляді податків та обов'язкових платежів. </a:t>
            </a:r>
            <a:r>
              <a:rPr lang="uk-UA" sz="2000" dirty="0" smtClean="0">
                <a:latin typeface="Times New Roman" panose="02020603050405020304" pitchFamily="18" charset="0"/>
                <a:cs typeface="Times New Roman" panose="02020603050405020304" pitchFamily="18" charset="0"/>
              </a:rPr>
              <a:t/>
            </a:r>
            <a:br>
              <a:rPr lang="uk-UA" sz="2000" dirty="0" smtClean="0">
                <a:latin typeface="Times New Roman" panose="02020603050405020304" pitchFamily="18" charset="0"/>
                <a:cs typeface="Times New Roman" panose="02020603050405020304" pitchFamily="18" charset="0"/>
              </a:rPr>
            </a:br>
            <a:r>
              <a:rPr lang="uk-UA" sz="2000" dirty="0">
                <a:latin typeface="Times New Roman" panose="02020603050405020304" pitchFamily="18" charset="0"/>
                <a:cs typeface="Times New Roman" panose="02020603050405020304" pitchFamily="18" charset="0"/>
              </a:rPr>
              <a:t/>
            </a:r>
            <a:br>
              <a:rPr lang="uk-UA" sz="2000" dirty="0">
                <a:latin typeface="Times New Roman" panose="02020603050405020304" pitchFamily="18" charset="0"/>
                <a:cs typeface="Times New Roman" panose="02020603050405020304" pitchFamily="18" charset="0"/>
              </a:rPr>
            </a:br>
            <a:r>
              <a:rPr lang="uk-UA" sz="2000" u="sng" dirty="0">
                <a:latin typeface="Times New Roman" panose="02020603050405020304" pitchFamily="18" charset="0"/>
                <a:cs typeface="Times New Roman" panose="02020603050405020304" pitchFamily="18" charset="0"/>
              </a:rPr>
              <a:t>економічний інтерес підприємства як товаровиробника</a:t>
            </a:r>
            <a:r>
              <a:rPr lang="uk-UA" sz="2000" dirty="0">
                <a:latin typeface="Times New Roman" panose="02020603050405020304" pitchFamily="18" charset="0"/>
                <a:cs typeface="Times New Roman" panose="02020603050405020304" pitchFamily="18" charset="0"/>
              </a:rPr>
              <a:t> проявляється в обсязі прибутку, який залишається в розпорядженні підприємства і використовується для вирішення виробничих та соціальних завдань його розвитку. </a:t>
            </a:r>
            <a:r>
              <a:rPr lang="uk-UA" sz="2000" dirty="0" smtClean="0">
                <a:latin typeface="Times New Roman" panose="02020603050405020304" pitchFamily="18" charset="0"/>
                <a:cs typeface="Times New Roman" panose="02020603050405020304" pitchFamily="18" charset="0"/>
              </a:rPr>
              <a:t/>
            </a:r>
            <a:br>
              <a:rPr lang="uk-UA" sz="2000" dirty="0" smtClean="0">
                <a:latin typeface="Times New Roman" panose="02020603050405020304" pitchFamily="18" charset="0"/>
                <a:cs typeface="Times New Roman" panose="02020603050405020304" pitchFamily="18" charset="0"/>
              </a:rPr>
            </a:br>
            <a:r>
              <a:rPr lang="uk-UA" sz="2000" dirty="0">
                <a:latin typeface="Times New Roman" panose="02020603050405020304" pitchFamily="18" charset="0"/>
                <a:cs typeface="Times New Roman" panose="02020603050405020304" pitchFamily="18" charset="0"/>
              </a:rPr>
              <a:t/>
            </a:r>
            <a:br>
              <a:rPr lang="uk-UA" sz="2000" dirty="0">
                <a:latin typeface="Times New Roman" panose="02020603050405020304" pitchFamily="18" charset="0"/>
                <a:cs typeface="Times New Roman" panose="02020603050405020304" pitchFamily="18" charset="0"/>
              </a:rPr>
            </a:br>
            <a:r>
              <a:rPr lang="uk-UA" sz="2000" u="sng" dirty="0">
                <a:latin typeface="Times New Roman" panose="02020603050405020304" pitchFamily="18" charset="0"/>
                <a:cs typeface="Times New Roman" panose="02020603050405020304" pitchFamily="18" charset="0"/>
              </a:rPr>
              <a:t>економічний інтерес робітників</a:t>
            </a:r>
            <a:r>
              <a:rPr lang="uk-UA" sz="2000" dirty="0">
                <a:latin typeface="Times New Roman" panose="02020603050405020304" pitchFamily="18" charset="0"/>
                <a:cs typeface="Times New Roman" panose="02020603050405020304" pitchFamily="18" charset="0"/>
              </a:rPr>
              <a:t> підприємства пов'язаний передусім з розміром прибутку, який спрямовується на матеріальне заохочення, соціальні виплати та соціальний розвиток. </a:t>
            </a:r>
            <a:r>
              <a:rPr lang="uk-UA" sz="2000" dirty="0" smtClean="0">
                <a:latin typeface="Times New Roman" panose="02020603050405020304" pitchFamily="18" charset="0"/>
                <a:cs typeface="Times New Roman" panose="02020603050405020304" pitchFamily="18" charset="0"/>
              </a:rPr>
              <a:t/>
            </a:r>
            <a:br>
              <a:rPr lang="uk-UA" sz="2000" dirty="0" smtClean="0">
                <a:latin typeface="Times New Roman" panose="02020603050405020304" pitchFamily="18" charset="0"/>
                <a:cs typeface="Times New Roman" panose="02020603050405020304" pitchFamily="18" charset="0"/>
              </a:rPr>
            </a:br>
            <a:r>
              <a:rPr lang="uk-UA" sz="2000" dirty="0">
                <a:latin typeface="Times New Roman" panose="02020603050405020304" pitchFamily="18" charset="0"/>
                <a:cs typeface="Times New Roman" panose="02020603050405020304" pitchFamily="18" charset="0"/>
              </a:rPr>
              <a:t/>
            </a:r>
            <a:br>
              <a:rPr lang="uk-UA" sz="2000" dirty="0">
                <a:latin typeface="Times New Roman" panose="02020603050405020304" pitchFamily="18" charset="0"/>
                <a:cs typeface="Times New Roman" panose="02020603050405020304" pitchFamily="18" charset="0"/>
              </a:rPr>
            </a:br>
            <a:r>
              <a:rPr lang="uk-UA" sz="2000" u="sng" dirty="0">
                <a:latin typeface="Times New Roman" panose="02020603050405020304" pitchFamily="18" charset="0"/>
                <a:cs typeface="Times New Roman" panose="02020603050405020304" pitchFamily="18" charset="0"/>
              </a:rPr>
              <a:t>власника</a:t>
            </a:r>
            <a:r>
              <a:rPr lang="uk-UA" sz="2000" dirty="0">
                <a:latin typeface="Times New Roman" panose="02020603050405020304" pitchFamily="18" charset="0"/>
                <a:cs typeface="Times New Roman" panose="02020603050405020304" pitchFamily="18" charset="0"/>
              </a:rPr>
              <a:t> підприємства цікавить в першу чергу розмір фонду виплати дивідендів, а отже - та частина прибутку, котра пов'язана з виробничим розвитком, а відповідно приростом капіталу підприємства.</a:t>
            </a:r>
            <a:br>
              <a:rPr lang="uk-UA" sz="2000" dirty="0">
                <a:latin typeface="Times New Roman" panose="02020603050405020304" pitchFamily="18" charset="0"/>
                <a:cs typeface="Times New Roman" panose="02020603050405020304" pitchFamily="18" charset="0"/>
              </a:rPr>
            </a:br>
            <a:r>
              <a:rPr lang="uk-UA" sz="2000" dirty="0">
                <a:latin typeface="Times New Roman" panose="02020603050405020304" pitchFamily="18" charset="0"/>
                <a:cs typeface="Times New Roman" panose="02020603050405020304" pitchFamily="18" charset="0"/>
              </a:rPr>
              <a:t/>
            </a:r>
            <a:br>
              <a:rPr lang="uk-UA" sz="2000" dirty="0">
                <a:latin typeface="Times New Roman" panose="02020603050405020304" pitchFamily="18" charset="0"/>
                <a:cs typeface="Times New Roman" panose="02020603050405020304" pitchFamily="18" charset="0"/>
              </a:rPr>
            </a:br>
            <a:r>
              <a:rPr lang="uk-UA" sz="2000" dirty="0">
                <a:latin typeface="Times New Roman" panose="02020603050405020304" pitchFamily="18" charset="0"/>
                <a:cs typeface="Times New Roman" panose="02020603050405020304" pitchFamily="18" charset="0"/>
              </a:rPr>
              <a:t/>
            </a:r>
            <a:br>
              <a:rPr lang="uk-UA" sz="2000" dirty="0">
                <a:latin typeface="Times New Roman" panose="02020603050405020304" pitchFamily="18" charset="0"/>
                <a:cs typeface="Times New Roman" panose="02020603050405020304" pitchFamily="18" charset="0"/>
              </a:rPr>
            </a:br>
            <a:r>
              <a:rPr lang="uk-UA" sz="2000" dirty="0">
                <a:latin typeface="Times New Roman" panose="02020603050405020304" pitchFamily="18" charset="0"/>
                <a:cs typeface="Times New Roman" panose="02020603050405020304" pitchFamily="18" charset="0"/>
              </a:rPr>
              <a:t/>
            </a:r>
            <a:br>
              <a:rPr lang="uk-UA" sz="2000" dirty="0">
                <a:latin typeface="Times New Roman" panose="02020603050405020304" pitchFamily="18" charset="0"/>
                <a:cs typeface="Times New Roman" panose="02020603050405020304" pitchFamily="18" charset="0"/>
              </a:rPr>
            </a:br>
            <a:r>
              <a:rPr lang="uk-UA" sz="2000" dirty="0">
                <a:latin typeface="Times New Roman" panose="02020603050405020304" pitchFamily="18" charset="0"/>
                <a:cs typeface="Times New Roman" panose="02020603050405020304" pitchFamily="18" charset="0"/>
              </a:rPr>
              <a:t/>
            </a:r>
            <a:br>
              <a:rPr lang="uk-UA" sz="2000" dirty="0">
                <a:latin typeface="Times New Roman" panose="02020603050405020304" pitchFamily="18" charset="0"/>
                <a:cs typeface="Times New Roman" panose="02020603050405020304" pitchFamily="18" charset="0"/>
              </a:rPr>
            </a:br>
            <a:r>
              <a:rPr lang="uk-UA" sz="2000" dirty="0">
                <a:latin typeface="Times New Roman" panose="02020603050405020304" pitchFamily="18" charset="0"/>
                <a:cs typeface="Times New Roman" panose="02020603050405020304" pitchFamily="18" charset="0"/>
              </a:rPr>
              <a:t/>
            </a:r>
            <a:br>
              <a:rPr lang="uk-UA" sz="2000" dirty="0">
                <a:latin typeface="Times New Roman" panose="02020603050405020304" pitchFamily="18" charset="0"/>
                <a:cs typeface="Times New Roman" panose="02020603050405020304" pitchFamily="18" charset="0"/>
              </a:rPr>
            </a:br>
            <a:r>
              <a:rPr lang="uk-UA" sz="2000" dirty="0">
                <a:latin typeface="Times New Roman" panose="02020603050405020304" pitchFamily="18" charset="0"/>
                <a:cs typeface="Times New Roman" panose="02020603050405020304" pitchFamily="18" charset="0"/>
              </a:rPr>
              <a:t/>
            </a:r>
            <a:br>
              <a:rPr lang="uk-UA" sz="2000" dirty="0">
                <a:latin typeface="Times New Roman" panose="02020603050405020304" pitchFamily="18" charset="0"/>
                <a:cs typeface="Times New Roman" panose="02020603050405020304" pitchFamily="18" charset="0"/>
              </a:rPr>
            </a:br>
            <a:r>
              <a:rPr lang="uk-UA" sz="2000" dirty="0">
                <a:latin typeface="Times New Roman" panose="02020603050405020304" pitchFamily="18" charset="0"/>
                <a:cs typeface="Times New Roman" panose="02020603050405020304" pitchFamily="18" charset="0"/>
              </a:rPr>
              <a:t/>
            </a:r>
            <a:br>
              <a:rPr lang="uk-UA" sz="2000" dirty="0">
                <a:latin typeface="Times New Roman" panose="02020603050405020304" pitchFamily="18" charset="0"/>
                <a:cs typeface="Times New Roman" panose="02020603050405020304" pitchFamily="18" charset="0"/>
              </a:rPr>
            </a:br>
            <a:r>
              <a:rPr lang="uk-UA" sz="2000" dirty="0">
                <a:latin typeface="Times New Roman" panose="02020603050405020304" pitchFamily="18" charset="0"/>
                <a:cs typeface="Times New Roman" panose="02020603050405020304" pitchFamily="18" charset="0"/>
              </a:rPr>
              <a:t/>
            </a:r>
            <a:br>
              <a:rPr lang="uk-UA" sz="2000" dirty="0">
                <a:latin typeface="Times New Roman" panose="02020603050405020304" pitchFamily="18" charset="0"/>
                <a:cs typeface="Times New Roman" panose="02020603050405020304" pitchFamily="18" charset="0"/>
              </a:rPr>
            </a:br>
            <a:r>
              <a:rPr lang="uk-UA" sz="2000" dirty="0">
                <a:latin typeface="Times New Roman" panose="02020603050405020304" pitchFamily="18" charset="0"/>
                <a:cs typeface="Times New Roman" panose="02020603050405020304" pitchFamily="18" charset="0"/>
              </a:rPr>
              <a:t/>
            </a:r>
            <a:br>
              <a:rPr lang="uk-UA" sz="2000" dirty="0">
                <a:latin typeface="Times New Roman" panose="02020603050405020304" pitchFamily="18" charset="0"/>
                <a:cs typeface="Times New Roman" panose="02020603050405020304" pitchFamily="18" charset="0"/>
              </a:rPr>
            </a:br>
            <a:r>
              <a:rPr lang="en-US" sz="2000" noProof="1" smtClean="0">
                <a:latin typeface="Times New Roman" panose="02020603050405020304" pitchFamily="18" charset="0"/>
                <a:cs typeface="Times New Roman" panose="02020603050405020304" pitchFamily="18" charset="0"/>
              </a:rPr>
              <a:t/>
            </a:r>
            <a:br>
              <a:rPr lang="en-US" sz="2000" noProof="1" smtClean="0">
                <a:latin typeface="Times New Roman" panose="02020603050405020304" pitchFamily="18" charset="0"/>
                <a:cs typeface="Times New Roman" panose="02020603050405020304" pitchFamily="18" charset="0"/>
              </a:rPr>
            </a:br>
            <a:endParaRPr lang="en-US" sz="2000" noProof="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59015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2675" y="4774162"/>
            <a:ext cx="11534114" cy="1325563"/>
          </a:xfrm>
        </p:spPr>
        <p:txBody>
          <a:bodyPr>
            <a:noAutofit/>
          </a:bodyPr>
          <a:lstStyle/>
          <a:p>
            <a:pPr>
              <a:lnSpc>
                <a:spcPct val="100000"/>
              </a:lnSpc>
            </a:pPr>
            <a:r>
              <a:rPr lang="uk-UA" sz="2000" b="1" i="1" u="sng" dirty="0">
                <a:latin typeface="Times New Roman" panose="02020603050405020304" pitchFamily="18" charset="0"/>
                <a:cs typeface="Times New Roman" panose="02020603050405020304" pitchFamily="18" charset="0"/>
              </a:rPr>
              <a:t>Основні фактори, що впливають на прибуток підприємства</a:t>
            </a:r>
            <a:r>
              <a:rPr lang="uk-UA" sz="2000" b="1" i="1" u="sng" dirty="0" smtClean="0">
                <a:latin typeface="Times New Roman" panose="02020603050405020304" pitchFamily="18" charset="0"/>
                <a:cs typeface="Times New Roman" panose="02020603050405020304" pitchFamily="18" charset="0"/>
              </a:rPr>
              <a:t>.</a:t>
            </a:r>
            <a:r>
              <a:rPr lang="uk-UA" sz="2000" b="1" i="1" dirty="0" smtClean="0">
                <a:latin typeface="Times New Roman" panose="02020603050405020304" pitchFamily="18" charset="0"/>
                <a:cs typeface="Times New Roman" panose="02020603050405020304" pitchFamily="18" charset="0"/>
              </a:rPr>
              <a:t/>
            </a:r>
            <a:br>
              <a:rPr lang="uk-UA" sz="2000" b="1" i="1" dirty="0" smtClean="0">
                <a:latin typeface="Times New Roman" panose="02020603050405020304" pitchFamily="18" charset="0"/>
                <a:cs typeface="Times New Roman" panose="02020603050405020304" pitchFamily="18" charset="0"/>
              </a:rPr>
            </a:br>
            <a:r>
              <a:rPr lang="uk-UA" sz="2000" dirty="0">
                <a:latin typeface="Times New Roman" panose="02020603050405020304" pitchFamily="18" charset="0"/>
                <a:cs typeface="Times New Roman" panose="02020603050405020304" pitchFamily="18" charset="0"/>
              </a:rPr>
              <a:t/>
            </a:r>
            <a:br>
              <a:rPr lang="uk-UA" sz="2000" dirty="0">
                <a:latin typeface="Times New Roman" panose="02020603050405020304" pitchFamily="18" charset="0"/>
                <a:cs typeface="Times New Roman" panose="02020603050405020304" pitchFamily="18" charset="0"/>
              </a:rPr>
            </a:br>
            <a:r>
              <a:rPr lang="uk-UA" sz="2000" dirty="0">
                <a:latin typeface="Times New Roman" panose="02020603050405020304" pitchFamily="18" charset="0"/>
                <a:cs typeface="Times New Roman" panose="02020603050405020304" pitchFamily="18" charset="0"/>
              </a:rPr>
              <a:t>1. Дотримання дисципліни (підприємницької, фінансової, технологічної</a:t>
            </a:r>
            <a:r>
              <a:rPr lang="uk-UA" sz="2000" dirty="0" smtClean="0">
                <a:latin typeface="Times New Roman" panose="02020603050405020304" pitchFamily="18" charset="0"/>
                <a:cs typeface="Times New Roman" panose="02020603050405020304" pitchFamily="18" charset="0"/>
              </a:rPr>
              <a:t>).</a:t>
            </a:r>
            <a:br>
              <a:rPr lang="uk-UA" sz="2000" dirty="0" smtClean="0">
                <a:latin typeface="Times New Roman" panose="02020603050405020304" pitchFamily="18" charset="0"/>
                <a:cs typeface="Times New Roman" panose="02020603050405020304" pitchFamily="18" charset="0"/>
              </a:rPr>
            </a:br>
            <a:r>
              <a:rPr lang="uk-UA" sz="2000" dirty="0">
                <a:latin typeface="Times New Roman" panose="02020603050405020304" pitchFamily="18" charset="0"/>
                <a:cs typeface="Times New Roman" panose="02020603050405020304" pitchFamily="18" charset="0"/>
              </a:rPr>
              <a:t/>
            </a:r>
            <a:br>
              <a:rPr lang="uk-UA" sz="2000" dirty="0">
                <a:latin typeface="Times New Roman" panose="02020603050405020304" pitchFamily="18" charset="0"/>
                <a:cs typeface="Times New Roman" panose="02020603050405020304" pitchFamily="18" charset="0"/>
              </a:rPr>
            </a:br>
            <a:r>
              <a:rPr lang="uk-UA" sz="2000" dirty="0">
                <a:latin typeface="Times New Roman" panose="02020603050405020304" pitchFamily="18" charset="0"/>
                <a:cs typeface="Times New Roman" panose="02020603050405020304" pitchFamily="18" charset="0"/>
              </a:rPr>
              <a:t>2. Сформовані сприятливі умови (зміна ринкової </a:t>
            </a:r>
            <a:r>
              <a:rPr lang="uk-UA" sz="2000" dirty="0" err="1">
                <a:latin typeface="Times New Roman" panose="02020603050405020304" pitchFamily="18" charset="0"/>
                <a:cs typeface="Times New Roman" panose="02020603050405020304" pitchFamily="18" charset="0"/>
              </a:rPr>
              <a:t>кон’юктури</a:t>
            </a:r>
            <a:r>
              <a:rPr lang="uk-UA" sz="2000" dirty="0">
                <a:latin typeface="Times New Roman" panose="02020603050405020304" pitchFamily="18" charset="0"/>
                <a:cs typeface="Times New Roman" panose="02020603050405020304" pitchFamily="18" charset="0"/>
              </a:rPr>
              <a:t>, інфляційна ситуація, несподівані обставини</a:t>
            </a:r>
            <a:r>
              <a:rPr lang="uk-UA" sz="2000" dirty="0" smtClean="0">
                <a:latin typeface="Times New Roman" panose="02020603050405020304" pitchFamily="18" charset="0"/>
                <a:cs typeface="Times New Roman" panose="02020603050405020304" pitchFamily="18" charset="0"/>
              </a:rPr>
              <a:t>).</a:t>
            </a:r>
            <a:br>
              <a:rPr lang="uk-UA" sz="2000" dirty="0" smtClean="0">
                <a:latin typeface="Times New Roman" panose="02020603050405020304" pitchFamily="18" charset="0"/>
                <a:cs typeface="Times New Roman" panose="02020603050405020304" pitchFamily="18" charset="0"/>
              </a:rPr>
            </a:br>
            <a:r>
              <a:rPr lang="uk-UA" sz="2000" dirty="0">
                <a:latin typeface="Times New Roman" panose="02020603050405020304" pitchFamily="18" charset="0"/>
                <a:cs typeface="Times New Roman" panose="02020603050405020304" pitchFamily="18" charset="0"/>
              </a:rPr>
              <a:t/>
            </a:r>
            <a:br>
              <a:rPr lang="uk-UA" sz="2000" dirty="0">
                <a:latin typeface="Times New Roman" panose="02020603050405020304" pitchFamily="18" charset="0"/>
                <a:cs typeface="Times New Roman" panose="02020603050405020304" pitchFamily="18" charset="0"/>
              </a:rPr>
            </a:br>
            <a:r>
              <a:rPr lang="uk-UA" sz="2000" dirty="0">
                <a:latin typeface="Times New Roman" panose="02020603050405020304" pitchFamily="18" charset="0"/>
                <a:cs typeface="Times New Roman" panose="02020603050405020304" pitchFamily="18" charset="0"/>
              </a:rPr>
              <a:t>3. Ініціатива: впровадження інновацій, підприємницький ризик, економія на масштабах виробництва, використання ефекту важеля: співвідношення позикових і власних коштів (взяли під один %, вклали під інший</a:t>
            </a:r>
            <a:r>
              <a:rPr lang="uk-UA" sz="2000" dirty="0" smtClean="0">
                <a:latin typeface="Times New Roman" panose="02020603050405020304" pitchFamily="18" charset="0"/>
                <a:cs typeface="Times New Roman" panose="02020603050405020304" pitchFamily="18" charset="0"/>
              </a:rPr>
              <a:t>)).</a:t>
            </a:r>
            <a:br>
              <a:rPr lang="uk-UA" sz="2000" dirty="0" smtClean="0">
                <a:latin typeface="Times New Roman" panose="02020603050405020304" pitchFamily="18" charset="0"/>
                <a:cs typeface="Times New Roman" panose="02020603050405020304" pitchFamily="18" charset="0"/>
              </a:rPr>
            </a:br>
            <a:r>
              <a:rPr lang="uk-UA" sz="2000" dirty="0">
                <a:latin typeface="Times New Roman" panose="02020603050405020304" pitchFamily="18" charset="0"/>
                <a:cs typeface="Times New Roman" panose="02020603050405020304" pitchFamily="18" charset="0"/>
              </a:rPr>
              <a:t/>
            </a:r>
            <a:br>
              <a:rPr lang="uk-UA" sz="2000" dirty="0">
                <a:latin typeface="Times New Roman" panose="02020603050405020304" pitchFamily="18" charset="0"/>
                <a:cs typeface="Times New Roman" panose="02020603050405020304" pitchFamily="18" charset="0"/>
              </a:rPr>
            </a:br>
            <a:r>
              <a:rPr lang="uk-UA" sz="2000" dirty="0">
                <a:latin typeface="Times New Roman" panose="02020603050405020304" pitchFamily="18" charset="0"/>
                <a:cs typeface="Times New Roman" panose="02020603050405020304" pitchFamily="18" charset="0"/>
              </a:rPr>
              <a:t>4. Інституційні фактори – державні і недержавні втручання в справи бізнесу</a:t>
            </a:r>
            <a:r>
              <a:rPr lang="uk-UA" sz="2000" dirty="0" smtClean="0">
                <a:latin typeface="Times New Roman" panose="02020603050405020304" pitchFamily="18" charset="0"/>
                <a:cs typeface="Times New Roman" panose="02020603050405020304" pitchFamily="18" charset="0"/>
              </a:rPr>
              <a:t>.</a:t>
            </a:r>
            <a:br>
              <a:rPr lang="uk-UA" sz="2000" dirty="0" smtClean="0">
                <a:latin typeface="Times New Roman" panose="02020603050405020304" pitchFamily="18" charset="0"/>
                <a:cs typeface="Times New Roman" panose="02020603050405020304" pitchFamily="18" charset="0"/>
              </a:rPr>
            </a:br>
            <a:r>
              <a:rPr lang="uk-UA" sz="2000" dirty="0">
                <a:latin typeface="Times New Roman" panose="02020603050405020304" pitchFamily="18" charset="0"/>
                <a:cs typeface="Times New Roman" panose="02020603050405020304" pitchFamily="18" charset="0"/>
              </a:rPr>
              <a:t/>
            </a:r>
            <a:br>
              <a:rPr lang="uk-UA" sz="2000" dirty="0">
                <a:latin typeface="Times New Roman" panose="02020603050405020304" pitchFamily="18" charset="0"/>
                <a:cs typeface="Times New Roman" panose="02020603050405020304" pitchFamily="18" charset="0"/>
              </a:rPr>
            </a:br>
            <a:r>
              <a:rPr lang="uk-UA" sz="2000" dirty="0">
                <a:latin typeface="Times New Roman" panose="02020603050405020304" pitchFamily="18" charset="0"/>
                <a:cs typeface="Times New Roman" panose="02020603050405020304" pitchFamily="18" charset="0"/>
              </a:rPr>
              <a:t>5. Цінова політика підприємства:</a:t>
            </a:r>
            <a:br>
              <a:rPr lang="uk-UA" sz="2000" dirty="0">
                <a:latin typeface="Times New Roman" panose="02020603050405020304" pitchFamily="18" charset="0"/>
                <a:cs typeface="Times New Roman" panose="02020603050405020304" pitchFamily="18" charset="0"/>
              </a:rPr>
            </a:br>
            <a:r>
              <a:rPr lang="uk-UA" sz="2000" dirty="0">
                <a:latin typeface="Times New Roman" panose="02020603050405020304" pitchFamily="18" charset="0"/>
                <a:cs typeface="Times New Roman" panose="02020603050405020304" pitchFamily="18" charset="0"/>
              </a:rPr>
              <a:t>- зниження  закупівельної </a:t>
            </a:r>
            <a:r>
              <a:rPr lang="uk-UA" sz="2000" dirty="0" smtClean="0">
                <a:latin typeface="Times New Roman" panose="02020603050405020304" pitchFamily="18" charset="0"/>
                <a:cs typeface="Times New Roman" panose="02020603050405020304" pitchFamily="18" charset="0"/>
              </a:rPr>
              <a:t>ціни;</a:t>
            </a:r>
            <a:r>
              <a:rPr lang="uk-UA" sz="2000" dirty="0">
                <a:latin typeface="Times New Roman" panose="02020603050405020304" pitchFamily="18" charset="0"/>
                <a:cs typeface="Times New Roman" panose="02020603050405020304" pitchFamily="18" charset="0"/>
              </a:rPr>
              <a:t/>
            </a:r>
            <a:br>
              <a:rPr lang="uk-UA" sz="2000" dirty="0">
                <a:latin typeface="Times New Roman" panose="02020603050405020304" pitchFamily="18" charset="0"/>
                <a:cs typeface="Times New Roman" panose="02020603050405020304" pitchFamily="18" charset="0"/>
              </a:rPr>
            </a:br>
            <a:r>
              <a:rPr lang="uk-UA" sz="2000" dirty="0">
                <a:latin typeface="Times New Roman" panose="02020603050405020304" pitchFamily="18" charset="0"/>
                <a:cs typeface="Times New Roman" panose="02020603050405020304" pitchFamily="18" charset="0"/>
              </a:rPr>
              <a:t>- збільшення ціни </a:t>
            </a:r>
            <a:r>
              <a:rPr lang="uk-UA" sz="2000" dirty="0" smtClean="0">
                <a:latin typeface="Times New Roman" panose="02020603050405020304" pitchFamily="18" charset="0"/>
                <a:cs typeface="Times New Roman" panose="02020603050405020304" pitchFamily="18" charset="0"/>
              </a:rPr>
              <a:t>реалізації;</a:t>
            </a:r>
            <a:br>
              <a:rPr lang="uk-UA" sz="2000" dirty="0" smtClean="0">
                <a:latin typeface="Times New Roman" panose="02020603050405020304" pitchFamily="18" charset="0"/>
                <a:cs typeface="Times New Roman" panose="02020603050405020304" pitchFamily="18" charset="0"/>
              </a:rPr>
            </a:br>
            <a:r>
              <a:rPr lang="uk-UA" sz="2000" dirty="0">
                <a:latin typeface="Times New Roman" panose="02020603050405020304" pitchFamily="18" charset="0"/>
                <a:cs typeface="Times New Roman" panose="02020603050405020304" pitchFamily="18" charset="0"/>
              </a:rPr>
              <a:t/>
            </a:r>
            <a:br>
              <a:rPr lang="uk-UA" sz="2000" dirty="0">
                <a:latin typeface="Times New Roman" panose="02020603050405020304" pitchFamily="18" charset="0"/>
                <a:cs typeface="Times New Roman" panose="02020603050405020304" pitchFamily="18" charset="0"/>
              </a:rPr>
            </a:br>
            <a:r>
              <a:rPr lang="uk-UA" sz="2000" dirty="0">
                <a:latin typeface="Times New Roman" panose="02020603050405020304" pitchFamily="18" charset="0"/>
                <a:cs typeface="Times New Roman" panose="02020603050405020304" pitchFamily="18" charset="0"/>
              </a:rPr>
              <a:t>6. Оптимізація обсягу та структури виробництва до обсягу та структури попиту. Оптимізація обсягу, складу ресурсів, що використовуються на </a:t>
            </a:r>
            <a:r>
              <a:rPr lang="uk-UA" sz="2000" dirty="0" smtClean="0">
                <a:latin typeface="Times New Roman" panose="02020603050405020304" pitchFamily="18" charset="0"/>
                <a:cs typeface="Times New Roman" panose="02020603050405020304" pitchFamily="18" charset="0"/>
              </a:rPr>
              <a:t>підприємстві.</a:t>
            </a:r>
            <a:r>
              <a:rPr lang="uk-UA" sz="2000" dirty="0">
                <a:latin typeface="Times New Roman" panose="02020603050405020304" pitchFamily="18" charset="0"/>
                <a:cs typeface="Times New Roman" panose="02020603050405020304" pitchFamily="18" charset="0"/>
              </a:rPr>
              <a:t/>
            </a:r>
            <a:br>
              <a:rPr lang="uk-UA" sz="2000" dirty="0">
                <a:latin typeface="Times New Roman" panose="02020603050405020304" pitchFamily="18" charset="0"/>
                <a:cs typeface="Times New Roman" panose="02020603050405020304" pitchFamily="18" charset="0"/>
              </a:rPr>
            </a:br>
            <a:r>
              <a:rPr lang="uk-UA" sz="2000" dirty="0">
                <a:latin typeface="Times New Roman" panose="02020603050405020304" pitchFamily="18" charset="0"/>
                <a:cs typeface="Times New Roman" panose="02020603050405020304" pitchFamily="18" charset="0"/>
              </a:rPr>
              <a:t/>
            </a:r>
            <a:br>
              <a:rPr lang="uk-UA" sz="2000" dirty="0">
                <a:latin typeface="Times New Roman" panose="02020603050405020304" pitchFamily="18" charset="0"/>
                <a:cs typeface="Times New Roman" panose="02020603050405020304" pitchFamily="18" charset="0"/>
              </a:rPr>
            </a:br>
            <a:r>
              <a:rPr lang="uk-UA" sz="2000" dirty="0">
                <a:latin typeface="Times New Roman" panose="02020603050405020304" pitchFamily="18" charset="0"/>
                <a:cs typeface="Times New Roman" panose="02020603050405020304" pitchFamily="18" charset="0"/>
              </a:rPr>
              <a:t/>
            </a:r>
            <a:br>
              <a:rPr lang="uk-UA" sz="2000" dirty="0">
                <a:latin typeface="Times New Roman" panose="02020603050405020304" pitchFamily="18" charset="0"/>
                <a:cs typeface="Times New Roman" panose="02020603050405020304" pitchFamily="18" charset="0"/>
              </a:rPr>
            </a:br>
            <a:r>
              <a:rPr lang="uk-UA" sz="2000" dirty="0">
                <a:latin typeface="Times New Roman" panose="02020603050405020304" pitchFamily="18" charset="0"/>
                <a:cs typeface="Times New Roman" panose="02020603050405020304" pitchFamily="18" charset="0"/>
              </a:rPr>
              <a:t/>
            </a:r>
            <a:br>
              <a:rPr lang="uk-UA" sz="2000" dirty="0">
                <a:latin typeface="Times New Roman" panose="02020603050405020304" pitchFamily="18" charset="0"/>
                <a:cs typeface="Times New Roman" panose="02020603050405020304" pitchFamily="18" charset="0"/>
              </a:rPr>
            </a:br>
            <a:r>
              <a:rPr lang="uk-UA" sz="2000" dirty="0">
                <a:latin typeface="Times New Roman" panose="02020603050405020304" pitchFamily="18" charset="0"/>
                <a:cs typeface="Times New Roman" panose="02020603050405020304" pitchFamily="18" charset="0"/>
              </a:rPr>
              <a:t/>
            </a:r>
            <a:br>
              <a:rPr lang="uk-UA" sz="2000" dirty="0">
                <a:latin typeface="Times New Roman" panose="02020603050405020304" pitchFamily="18" charset="0"/>
                <a:cs typeface="Times New Roman" panose="02020603050405020304" pitchFamily="18" charset="0"/>
              </a:rPr>
            </a:br>
            <a:r>
              <a:rPr lang="uk-UA" sz="2000" dirty="0">
                <a:latin typeface="Times New Roman" panose="02020603050405020304" pitchFamily="18" charset="0"/>
                <a:cs typeface="Times New Roman" panose="02020603050405020304" pitchFamily="18" charset="0"/>
              </a:rPr>
              <a:t/>
            </a:r>
            <a:br>
              <a:rPr lang="uk-UA" sz="2000" dirty="0">
                <a:latin typeface="Times New Roman" panose="02020603050405020304" pitchFamily="18" charset="0"/>
                <a:cs typeface="Times New Roman" panose="02020603050405020304" pitchFamily="18" charset="0"/>
              </a:rPr>
            </a:br>
            <a:r>
              <a:rPr lang="uk-UA" sz="2000" dirty="0">
                <a:latin typeface="Times New Roman" panose="02020603050405020304" pitchFamily="18" charset="0"/>
                <a:cs typeface="Times New Roman" panose="02020603050405020304" pitchFamily="18" charset="0"/>
              </a:rPr>
              <a:t/>
            </a:r>
            <a:br>
              <a:rPr lang="uk-UA" sz="2000" dirty="0">
                <a:latin typeface="Times New Roman" panose="02020603050405020304" pitchFamily="18" charset="0"/>
                <a:cs typeface="Times New Roman" panose="02020603050405020304" pitchFamily="18" charset="0"/>
              </a:rPr>
            </a:br>
            <a:r>
              <a:rPr lang="uk-UA" sz="2000" dirty="0">
                <a:latin typeface="Times New Roman" panose="02020603050405020304" pitchFamily="18" charset="0"/>
                <a:cs typeface="Times New Roman" panose="02020603050405020304" pitchFamily="18" charset="0"/>
              </a:rPr>
              <a:t/>
            </a:r>
            <a:br>
              <a:rPr lang="uk-UA" sz="2000" dirty="0">
                <a:latin typeface="Times New Roman" panose="02020603050405020304" pitchFamily="18" charset="0"/>
                <a:cs typeface="Times New Roman" panose="02020603050405020304" pitchFamily="18" charset="0"/>
              </a:rPr>
            </a:br>
            <a:r>
              <a:rPr lang="uk-UA" sz="2000" dirty="0">
                <a:latin typeface="Times New Roman" panose="02020603050405020304" pitchFamily="18" charset="0"/>
                <a:cs typeface="Times New Roman" panose="02020603050405020304" pitchFamily="18" charset="0"/>
              </a:rPr>
              <a:t/>
            </a:r>
            <a:br>
              <a:rPr lang="uk-UA" sz="2000" dirty="0">
                <a:latin typeface="Times New Roman" panose="02020603050405020304" pitchFamily="18" charset="0"/>
                <a:cs typeface="Times New Roman" panose="02020603050405020304" pitchFamily="18" charset="0"/>
              </a:rPr>
            </a:br>
            <a:r>
              <a:rPr lang="uk-UA" sz="2000" dirty="0">
                <a:latin typeface="Times New Roman" panose="02020603050405020304" pitchFamily="18" charset="0"/>
                <a:cs typeface="Times New Roman" panose="02020603050405020304" pitchFamily="18" charset="0"/>
              </a:rPr>
              <a:t/>
            </a:r>
            <a:br>
              <a:rPr lang="uk-UA" sz="2000" dirty="0">
                <a:latin typeface="Times New Roman" panose="02020603050405020304" pitchFamily="18" charset="0"/>
                <a:cs typeface="Times New Roman" panose="02020603050405020304" pitchFamily="18" charset="0"/>
              </a:rPr>
            </a:br>
            <a:r>
              <a:rPr lang="uk-UA" sz="2000" dirty="0">
                <a:latin typeface="Times New Roman" panose="02020603050405020304" pitchFamily="18" charset="0"/>
                <a:cs typeface="Times New Roman" panose="02020603050405020304" pitchFamily="18" charset="0"/>
              </a:rPr>
              <a:t/>
            </a:r>
            <a:br>
              <a:rPr lang="uk-UA" sz="2000" dirty="0">
                <a:latin typeface="Times New Roman" panose="02020603050405020304" pitchFamily="18" charset="0"/>
                <a:cs typeface="Times New Roman" panose="02020603050405020304" pitchFamily="18" charset="0"/>
              </a:rPr>
            </a:br>
            <a:r>
              <a:rPr lang="uk-UA" sz="2000" dirty="0">
                <a:latin typeface="Times New Roman" panose="02020603050405020304" pitchFamily="18" charset="0"/>
                <a:cs typeface="Times New Roman" panose="02020603050405020304" pitchFamily="18" charset="0"/>
              </a:rPr>
              <a:t/>
            </a:r>
            <a:br>
              <a:rPr lang="uk-UA" sz="2000" dirty="0">
                <a:latin typeface="Times New Roman" panose="02020603050405020304" pitchFamily="18" charset="0"/>
                <a:cs typeface="Times New Roman" panose="02020603050405020304" pitchFamily="18" charset="0"/>
              </a:rPr>
            </a:br>
            <a:r>
              <a:rPr lang="uk-UA" sz="2000" dirty="0">
                <a:latin typeface="Times New Roman" panose="02020603050405020304" pitchFamily="18" charset="0"/>
                <a:cs typeface="Times New Roman" panose="02020603050405020304" pitchFamily="18" charset="0"/>
              </a:rPr>
              <a:t/>
            </a:r>
            <a:br>
              <a:rPr lang="uk-UA" sz="2000" dirty="0">
                <a:latin typeface="Times New Roman" panose="02020603050405020304" pitchFamily="18" charset="0"/>
                <a:cs typeface="Times New Roman" panose="02020603050405020304" pitchFamily="18" charset="0"/>
              </a:rPr>
            </a:br>
            <a:r>
              <a:rPr lang="en-US" sz="2000" noProof="1" smtClean="0">
                <a:latin typeface="Times New Roman" panose="02020603050405020304" pitchFamily="18" charset="0"/>
                <a:cs typeface="Times New Roman" panose="02020603050405020304" pitchFamily="18" charset="0"/>
              </a:rPr>
              <a:t/>
            </a:r>
            <a:br>
              <a:rPr lang="en-US" sz="2000" noProof="1" smtClean="0">
                <a:latin typeface="Times New Roman" panose="02020603050405020304" pitchFamily="18" charset="0"/>
                <a:cs typeface="Times New Roman" panose="02020603050405020304" pitchFamily="18" charset="0"/>
              </a:rPr>
            </a:br>
            <a:endParaRPr lang="en-US" sz="2000" noProof="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94947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8175" y="6546425"/>
            <a:ext cx="11534114" cy="1325563"/>
          </a:xfrm>
        </p:spPr>
        <p:txBody>
          <a:bodyPr>
            <a:noAutofit/>
          </a:bodyPr>
          <a:lstStyle/>
          <a:p>
            <a:pPr algn="ctr">
              <a:lnSpc>
                <a:spcPct val="150000"/>
              </a:lnSpc>
            </a:pPr>
            <a:r>
              <a:rPr lang="uk-UA" sz="2400" b="1" dirty="0" smtClean="0">
                <a:latin typeface="Times New Roman" panose="02020603050405020304" pitchFamily="18" charset="0"/>
                <a:cs typeface="Times New Roman" panose="02020603050405020304" pitchFamily="18" charset="0"/>
              </a:rPr>
              <a:t>Прибуток </a:t>
            </a:r>
            <a:r>
              <a:rPr lang="uk-UA" sz="2400" b="1" dirty="0">
                <a:latin typeface="Times New Roman" panose="02020603050405020304" pitchFamily="18" charset="0"/>
                <a:cs typeface="Times New Roman" panose="02020603050405020304" pitchFamily="18" charset="0"/>
              </a:rPr>
              <a:t>підприємства визначається як приріст її капіталу (К</a:t>
            </a:r>
            <a:r>
              <a:rPr lang="uk-UA" sz="2400" b="1" baseline="-25000" dirty="0">
                <a:latin typeface="Times New Roman" panose="02020603050405020304" pitchFamily="18" charset="0"/>
                <a:cs typeface="Times New Roman" panose="02020603050405020304" pitchFamily="18" charset="0"/>
              </a:rPr>
              <a:t>1</a:t>
            </a:r>
            <a:r>
              <a:rPr lang="uk-UA" sz="2400" b="1" dirty="0">
                <a:latin typeface="Times New Roman" panose="02020603050405020304" pitchFamily="18" charset="0"/>
                <a:cs typeface="Times New Roman" panose="02020603050405020304" pitchFamily="18" charset="0"/>
              </a:rPr>
              <a:t>-К</a:t>
            </a:r>
            <a:r>
              <a:rPr lang="uk-UA" sz="2400" b="1" baseline="-25000" dirty="0">
                <a:latin typeface="Times New Roman" panose="02020603050405020304" pitchFamily="18" charset="0"/>
                <a:cs typeface="Times New Roman" panose="02020603050405020304" pitchFamily="18" charset="0"/>
              </a:rPr>
              <a:t>0</a:t>
            </a:r>
            <a:r>
              <a:rPr lang="uk-UA" sz="2400" b="1" dirty="0">
                <a:latin typeface="Times New Roman" panose="02020603050405020304" pitchFamily="18" charset="0"/>
                <a:cs typeface="Times New Roman" panose="02020603050405020304" pitchFamily="18" charset="0"/>
              </a:rPr>
              <a:t>) та може бути представлений формулою:</a:t>
            </a:r>
            <a:br>
              <a:rPr lang="uk-UA" sz="2400" b="1" dirty="0">
                <a:latin typeface="Times New Roman" panose="02020603050405020304" pitchFamily="18" charset="0"/>
                <a:cs typeface="Times New Roman" panose="02020603050405020304" pitchFamily="18" charset="0"/>
              </a:rPr>
            </a:br>
            <a:r>
              <a:rPr lang="uk-UA" sz="2400" i="1" dirty="0">
                <a:latin typeface="Times New Roman" panose="02020603050405020304" pitchFamily="18" charset="0"/>
                <a:cs typeface="Times New Roman" panose="02020603050405020304" pitchFamily="18" charset="0"/>
              </a:rPr>
              <a:t>П = К</a:t>
            </a:r>
            <a:r>
              <a:rPr lang="uk-UA" sz="2400" i="1" baseline="-25000" dirty="0">
                <a:latin typeface="Times New Roman" panose="02020603050405020304" pitchFamily="18" charset="0"/>
                <a:cs typeface="Times New Roman" panose="02020603050405020304" pitchFamily="18" charset="0"/>
              </a:rPr>
              <a:t>1</a:t>
            </a:r>
            <a:r>
              <a:rPr lang="uk-UA" sz="2400" i="1" dirty="0">
                <a:latin typeface="Times New Roman" panose="02020603050405020304" pitchFamily="18" charset="0"/>
                <a:cs typeface="Times New Roman" panose="02020603050405020304" pitchFamily="18" charset="0"/>
              </a:rPr>
              <a:t> –</a:t>
            </a:r>
            <a:r>
              <a:rPr lang="uk-UA" sz="2400" i="1" dirty="0" smtClean="0">
                <a:latin typeface="Times New Roman" panose="02020603050405020304" pitchFamily="18" charset="0"/>
                <a:cs typeface="Times New Roman" panose="02020603050405020304" pitchFamily="18" charset="0"/>
              </a:rPr>
              <a:t>К</a:t>
            </a:r>
            <a:r>
              <a:rPr lang="uk-UA" sz="2400" i="1" baseline="-25000" dirty="0" smtClean="0">
                <a:latin typeface="Times New Roman" panose="02020603050405020304" pitchFamily="18" charset="0"/>
                <a:cs typeface="Times New Roman" panose="02020603050405020304" pitchFamily="18" charset="0"/>
              </a:rPr>
              <a:t>0</a:t>
            </a:r>
            <a:br>
              <a:rPr lang="uk-UA" sz="2400" i="1" baseline="-25000" dirty="0" smtClean="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
            </a:r>
            <a:br>
              <a:rPr lang="uk-UA" sz="2400" dirty="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Приріст капіталу утворюється в результаті діяльності підприємства, якщо його результати перевищують понесені для їх отримання затрати. Розуміючи під результатом діяльності суму виручки від реалізації продукції, робіт, послуг за певний період (</a:t>
            </a:r>
            <a:r>
              <a:rPr lang="uk-UA" sz="2400" dirty="0" err="1">
                <a:latin typeface="Times New Roman" panose="02020603050405020304" pitchFamily="18" charset="0"/>
                <a:cs typeface="Times New Roman" panose="02020603050405020304" pitchFamily="18" charset="0"/>
              </a:rPr>
              <a:t>В</a:t>
            </a:r>
            <a:r>
              <a:rPr lang="uk-UA" sz="2400" baseline="-25000" dirty="0" err="1">
                <a:latin typeface="Times New Roman" panose="02020603050405020304" pitchFamily="18" charset="0"/>
                <a:cs typeface="Times New Roman" panose="02020603050405020304" pitchFamily="18" charset="0"/>
              </a:rPr>
              <a:t>рп</a:t>
            </a:r>
            <a:r>
              <a:rPr lang="uk-UA" sz="2400" dirty="0">
                <a:latin typeface="Times New Roman" panose="02020603050405020304" pitchFamily="18" charset="0"/>
                <a:cs typeface="Times New Roman" panose="02020603050405020304" pitchFamily="18" charset="0"/>
              </a:rPr>
              <a:t>), при інших незмінних умовах прибуток може бути визначений як сума перевищення виручки від реалізації над затратами на виробництво та реалізацію цієї продукції, величина яких називається повною собівартістю </a:t>
            </a:r>
            <a:r>
              <a:rPr lang="uk-UA" sz="2400" b="1" dirty="0">
                <a:latin typeface="Times New Roman" panose="02020603050405020304" pitchFamily="18" charset="0"/>
                <a:cs typeface="Times New Roman" panose="02020603050405020304" pitchFamily="18" charset="0"/>
              </a:rPr>
              <a:t>(С): </a:t>
            </a:r>
            <a:r>
              <a:rPr lang="uk-UA" sz="2400" dirty="0">
                <a:latin typeface="Times New Roman" panose="02020603050405020304" pitchFamily="18" charset="0"/>
                <a:cs typeface="Times New Roman" panose="02020603050405020304" pitchFamily="18" charset="0"/>
              </a:rPr>
              <a:t/>
            </a:r>
            <a:br>
              <a:rPr lang="uk-UA" sz="2400" dirty="0">
                <a:latin typeface="Times New Roman" panose="02020603050405020304" pitchFamily="18" charset="0"/>
                <a:cs typeface="Times New Roman" panose="02020603050405020304" pitchFamily="18" charset="0"/>
              </a:rPr>
            </a:br>
            <a:r>
              <a:rPr lang="uk-UA" sz="2400" i="1" dirty="0">
                <a:latin typeface="Times New Roman" panose="02020603050405020304" pitchFamily="18" charset="0"/>
                <a:cs typeface="Times New Roman" panose="02020603050405020304" pitchFamily="18" charset="0"/>
              </a:rPr>
              <a:t>П = </a:t>
            </a:r>
            <a:r>
              <a:rPr lang="uk-UA" sz="2400" i="1" dirty="0" err="1">
                <a:latin typeface="Times New Roman" panose="02020603050405020304" pitchFamily="18" charset="0"/>
                <a:cs typeface="Times New Roman" panose="02020603050405020304" pitchFamily="18" charset="0"/>
              </a:rPr>
              <a:t>В</a:t>
            </a:r>
            <a:r>
              <a:rPr lang="uk-UA" sz="2400" i="1" baseline="-25000" dirty="0" err="1">
                <a:latin typeface="Times New Roman" panose="02020603050405020304" pitchFamily="18" charset="0"/>
                <a:cs typeface="Times New Roman" panose="02020603050405020304" pitchFamily="18" charset="0"/>
              </a:rPr>
              <a:t>рп</a:t>
            </a:r>
            <a:r>
              <a:rPr lang="uk-UA" sz="2400" i="1" dirty="0">
                <a:latin typeface="Times New Roman" panose="02020603050405020304" pitchFamily="18" charset="0"/>
                <a:cs typeface="Times New Roman" panose="02020603050405020304" pitchFamily="18" charset="0"/>
              </a:rPr>
              <a:t> –</a:t>
            </a:r>
            <a:r>
              <a:rPr lang="uk-UA" sz="2400" i="1" dirty="0" smtClean="0">
                <a:latin typeface="Times New Roman" panose="02020603050405020304" pitchFamily="18" charset="0"/>
                <a:cs typeface="Times New Roman" panose="02020603050405020304" pitchFamily="18" charset="0"/>
              </a:rPr>
              <a:t>С</a:t>
            </a:r>
            <a:r>
              <a:rPr lang="uk-UA" sz="2400" dirty="0">
                <a:latin typeface="Times New Roman" panose="02020603050405020304" pitchFamily="18" charset="0"/>
                <a:cs typeface="Times New Roman" panose="02020603050405020304" pitchFamily="18" charset="0"/>
              </a:rPr>
              <a:t/>
            </a:r>
            <a:br>
              <a:rPr lang="uk-UA" sz="2400" dirty="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
            </a:r>
            <a:br>
              <a:rPr lang="uk-UA" sz="2400" dirty="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
            </a:r>
            <a:br>
              <a:rPr lang="uk-UA" sz="2400" dirty="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
            </a:r>
            <a:br>
              <a:rPr lang="uk-UA" sz="2400" dirty="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
            </a:r>
            <a:br>
              <a:rPr lang="uk-UA" sz="2400" dirty="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
            </a:r>
            <a:br>
              <a:rPr lang="uk-UA" sz="2400" dirty="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
            </a:r>
            <a:br>
              <a:rPr lang="uk-UA" sz="2400" dirty="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
            </a:r>
            <a:br>
              <a:rPr lang="uk-UA" sz="2400" dirty="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
            </a:r>
            <a:br>
              <a:rPr lang="uk-UA" sz="2400" dirty="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
            </a:r>
            <a:br>
              <a:rPr lang="uk-UA" sz="2400" dirty="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
            </a:r>
            <a:br>
              <a:rPr lang="uk-UA" sz="2400" dirty="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
            </a:r>
            <a:br>
              <a:rPr lang="uk-UA" sz="2400" dirty="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
            </a:r>
            <a:br>
              <a:rPr lang="uk-UA" sz="2400" dirty="0">
                <a:latin typeface="Times New Roman" panose="02020603050405020304" pitchFamily="18" charset="0"/>
                <a:cs typeface="Times New Roman" panose="02020603050405020304" pitchFamily="18" charset="0"/>
              </a:rPr>
            </a:br>
            <a:r>
              <a:rPr lang="en-US" sz="2400" noProof="1" smtClean="0">
                <a:latin typeface="Times New Roman" panose="02020603050405020304" pitchFamily="18" charset="0"/>
                <a:cs typeface="Times New Roman" panose="02020603050405020304" pitchFamily="18" charset="0"/>
              </a:rPr>
              <a:t/>
            </a:r>
            <a:br>
              <a:rPr lang="en-US" sz="2400" noProof="1" smtClean="0">
                <a:latin typeface="Times New Roman" panose="02020603050405020304" pitchFamily="18" charset="0"/>
                <a:cs typeface="Times New Roman" panose="02020603050405020304" pitchFamily="18" charset="0"/>
              </a:rPr>
            </a:br>
            <a:endParaRPr lang="en-US" sz="2400" noProof="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07588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t="43386"/>
          <a:stretch/>
        </p:blipFill>
        <p:spPr>
          <a:xfrm>
            <a:off x="443620" y="851026"/>
            <a:ext cx="11294199" cy="4671588"/>
          </a:xfrm>
          <a:prstGeom prst="rect">
            <a:avLst/>
          </a:prstGeom>
        </p:spPr>
      </p:pic>
      <p:pic>
        <p:nvPicPr>
          <p:cNvPr id="3" name="Рисунок 2"/>
          <p:cNvPicPr>
            <a:picLocks noChangeAspect="1"/>
          </p:cNvPicPr>
          <p:nvPr/>
        </p:nvPicPr>
        <p:blipFill>
          <a:blip r:embed="rId3"/>
          <a:stretch>
            <a:fillRect/>
          </a:stretch>
        </p:blipFill>
        <p:spPr>
          <a:xfrm>
            <a:off x="9134948" y="4712110"/>
            <a:ext cx="2602872" cy="1668507"/>
          </a:xfrm>
          <a:prstGeom prst="rect">
            <a:avLst/>
          </a:prstGeom>
        </p:spPr>
      </p:pic>
    </p:spTree>
    <p:extLst>
      <p:ext uri="{BB962C8B-B14F-4D97-AF65-F5344CB8AC3E}">
        <p14:creationId xmlns:p14="http://schemas.microsoft.com/office/powerpoint/2010/main" val="21472722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0602" y="6647506"/>
            <a:ext cx="11534114" cy="710697"/>
          </a:xfrm>
        </p:spPr>
        <p:txBody>
          <a:bodyPr>
            <a:noAutofit/>
          </a:bodyPr>
          <a:lstStyle/>
          <a:p>
            <a:pPr algn="ctr">
              <a:lnSpc>
                <a:spcPct val="150000"/>
              </a:lnSpc>
            </a:pPr>
            <a:r>
              <a:rPr lang="uk-UA" sz="1800" dirty="0"/>
              <a:t/>
            </a:r>
            <a:br>
              <a:rPr lang="uk-UA" sz="1800" dirty="0"/>
            </a:br>
            <a:r>
              <a:rPr lang="uk-UA" sz="1800" dirty="0"/>
              <a:t/>
            </a:r>
            <a:br>
              <a:rPr lang="uk-UA" sz="1800" dirty="0"/>
            </a:br>
            <a:r>
              <a:rPr lang="uk-UA" sz="1800" dirty="0"/>
              <a:t/>
            </a:r>
            <a:br>
              <a:rPr lang="uk-UA" sz="1800" dirty="0"/>
            </a:br>
            <a:r>
              <a:rPr lang="uk-UA" sz="1800" dirty="0"/>
              <a:t/>
            </a:r>
            <a:br>
              <a:rPr lang="uk-UA" sz="1800" dirty="0"/>
            </a:br>
            <a:r>
              <a:rPr lang="uk-UA" sz="1800" dirty="0"/>
              <a:t/>
            </a:r>
            <a:br>
              <a:rPr lang="uk-UA" sz="1800" dirty="0"/>
            </a:br>
            <a:r>
              <a:rPr lang="uk-UA" sz="1800" dirty="0"/>
              <a:t/>
            </a:r>
            <a:br>
              <a:rPr lang="uk-UA" sz="1800" dirty="0"/>
            </a:br>
            <a:r>
              <a:rPr lang="uk-UA" sz="1800" dirty="0"/>
              <a:t/>
            </a:r>
            <a:br>
              <a:rPr lang="uk-UA" sz="1800" dirty="0"/>
            </a:br>
            <a:r>
              <a:rPr lang="uk-UA" sz="1800" dirty="0"/>
              <a:t/>
            </a:r>
            <a:br>
              <a:rPr lang="uk-UA" sz="1800" dirty="0"/>
            </a:br>
            <a:r>
              <a:rPr lang="uk-UA" sz="1800" dirty="0"/>
              <a:t/>
            </a:r>
            <a:br>
              <a:rPr lang="uk-UA" sz="1800" dirty="0"/>
            </a:br>
            <a:r>
              <a:rPr lang="uk-UA" sz="1800" dirty="0"/>
              <a:t/>
            </a:r>
            <a:br>
              <a:rPr lang="uk-UA" sz="1800" dirty="0"/>
            </a:br>
            <a:r>
              <a:rPr lang="uk-UA" sz="1800" dirty="0"/>
              <a:t/>
            </a:r>
            <a:br>
              <a:rPr lang="uk-UA" sz="1800" dirty="0"/>
            </a:br>
            <a:r>
              <a:rPr lang="uk-UA" sz="1800" dirty="0"/>
              <a:t/>
            </a:r>
            <a:br>
              <a:rPr lang="uk-UA" sz="1800" dirty="0"/>
            </a:br>
            <a:r>
              <a:rPr lang="uk-UA" sz="1800" dirty="0"/>
              <a:t/>
            </a:r>
            <a:br>
              <a:rPr lang="uk-UA" sz="1800" dirty="0"/>
            </a:br>
            <a:r>
              <a:rPr lang="uk-UA" sz="1800" dirty="0"/>
              <a:t/>
            </a:r>
            <a:br>
              <a:rPr lang="uk-UA" sz="1800" dirty="0"/>
            </a:br>
            <a:r>
              <a:rPr lang="uk-UA" sz="1800" dirty="0"/>
              <a:t/>
            </a:r>
            <a:br>
              <a:rPr lang="uk-UA" sz="1800" dirty="0"/>
            </a:br>
            <a:r>
              <a:rPr lang="uk-UA" sz="1800" dirty="0"/>
              <a:t/>
            </a:r>
            <a:br>
              <a:rPr lang="uk-UA" sz="1800" dirty="0"/>
            </a:br>
            <a:r>
              <a:rPr lang="en-US" sz="1800" noProof="1" smtClean="0"/>
              <a:t/>
            </a:r>
            <a:br>
              <a:rPr lang="en-US" sz="1800" noProof="1" smtClean="0"/>
            </a:br>
            <a:endParaRPr lang="en-US" sz="1800" noProof="1"/>
          </a:p>
        </p:txBody>
      </p:sp>
      <p:pic>
        <p:nvPicPr>
          <p:cNvPr id="3" name="Рисунок 2"/>
          <p:cNvPicPr>
            <a:picLocks noChangeAspect="1"/>
          </p:cNvPicPr>
          <p:nvPr/>
        </p:nvPicPr>
        <p:blipFill rotWithShape="1">
          <a:blip r:embed="rId2"/>
          <a:srcRect b="40478"/>
          <a:stretch/>
        </p:blipFill>
        <p:spPr>
          <a:xfrm>
            <a:off x="513549" y="688064"/>
            <a:ext cx="11388220" cy="4843604"/>
          </a:xfrm>
          <a:prstGeom prst="rect">
            <a:avLst/>
          </a:prstGeom>
        </p:spPr>
      </p:pic>
      <p:pic>
        <p:nvPicPr>
          <p:cNvPr id="4" name="Рисунок 3"/>
          <p:cNvPicPr>
            <a:picLocks noChangeAspect="1"/>
          </p:cNvPicPr>
          <p:nvPr/>
        </p:nvPicPr>
        <p:blipFill>
          <a:blip r:embed="rId3"/>
          <a:stretch>
            <a:fillRect/>
          </a:stretch>
        </p:blipFill>
        <p:spPr>
          <a:xfrm>
            <a:off x="9134948" y="4712110"/>
            <a:ext cx="2602872" cy="1668507"/>
          </a:xfrm>
          <a:prstGeom prst="rect">
            <a:avLst/>
          </a:prstGeom>
        </p:spPr>
      </p:pic>
    </p:spTree>
    <p:extLst>
      <p:ext uri="{BB962C8B-B14F-4D97-AF65-F5344CB8AC3E}">
        <p14:creationId xmlns:p14="http://schemas.microsoft.com/office/powerpoint/2010/main" val="23066108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0602" y="6647506"/>
            <a:ext cx="11534114" cy="710697"/>
          </a:xfrm>
        </p:spPr>
        <p:txBody>
          <a:bodyPr>
            <a:noAutofit/>
          </a:bodyPr>
          <a:lstStyle/>
          <a:p>
            <a:pPr algn="ctr">
              <a:lnSpc>
                <a:spcPct val="150000"/>
              </a:lnSpc>
            </a:pPr>
            <a:r>
              <a:rPr lang="uk-UA" sz="1800" dirty="0"/>
              <a:t/>
            </a:r>
            <a:br>
              <a:rPr lang="uk-UA" sz="1800" dirty="0"/>
            </a:br>
            <a:r>
              <a:rPr lang="uk-UA" sz="1800" dirty="0"/>
              <a:t/>
            </a:r>
            <a:br>
              <a:rPr lang="uk-UA" sz="1800" dirty="0"/>
            </a:br>
            <a:r>
              <a:rPr lang="uk-UA" sz="1800" dirty="0"/>
              <a:t/>
            </a:r>
            <a:br>
              <a:rPr lang="uk-UA" sz="1800" dirty="0"/>
            </a:br>
            <a:r>
              <a:rPr lang="uk-UA" sz="1800" dirty="0"/>
              <a:t/>
            </a:r>
            <a:br>
              <a:rPr lang="uk-UA" sz="1800" dirty="0"/>
            </a:br>
            <a:r>
              <a:rPr lang="uk-UA" sz="1800" dirty="0"/>
              <a:t/>
            </a:r>
            <a:br>
              <a:rPr lang="uk-UA" sz="1800" dirty="0"/>
            </a:br>
            <a:r>
              <a:rPr lang="uk-UA" sz="1800" dirty="0"/>
              <a:t/>
            </a:r>
            <a:br>
              <a:rPr lang="uk-UA" sz="1800" dirty="0"/>
            </a:br>
            <a:r>
              <a:rPr lang="uk-UA" sz="1800" dirty="0"/>
              <a:t/>
            </a:r>
            <a:br>
              <a:rPr lang="uk-UA" sz="1800" dirty="0"/>
            </a:br>
            <a:r>
              <a:rPr lang="uk-UA" sz="1800" dirty="0"/>
              <a:t/>
            </a:r>
            <a:br>
              <a:rPr lang="uk-UA" sz="1800" dirty="0"/>
            </a:br>
            <a:r>
              <a:rPr lang="uk-UA" sz="1800" dirty="0"/>
              <a:t/>
            </a:r>
            <a:br>
              <a:rPr lang="uk-UA" sz="1800" dirty="0"/>
            </a:br>
            <a:r>
              <a:rPr lang="uk-UA" sz="1800" dirty="0"/>
              <a:t/>
            </a:r>
            <a:br>
              <a:rPr lang="uk-UA" sz="1800" dirty="0"/>
            </a:br>
            <a:r>
              <a:rPr lang="uk-UA" sz="1800" dirty="0"/>
              <a:t/>
            </a:r>
            <a:br>
              <a:rPr lang="uk-UA" sz="1800" dirty="0"/>
            </a:br>
            <a:r>
              <a:rPr lang="uk-UA" sz="1800" dirty="0"/>
              <a:t/>
            </a:r>
            <a:br>
              <a:rPr lang="uk-UA" sz="1800" dirty="0"/>
            </a:br>
            <a:r>
              <a:rPr lang="uk-UA" sz="1800" dirty="0"/>
              <a:t/>
            </a:r>
            <a:br>
              <a:rPr lang="uk-UA" sz="1800" dirty="0"/>
            </a:br>
            <a:r>
              <a:rPr lang="uk-UA" sz="1800" dirty="0"/>
              <a:t/>
            </a:r>
            <a:br>
              <a:rPr lang="uk-UA" sz="1800" dirty="0"/>
            </a:br>
            <a:r>
              <a:rPr lang="uk-UA" sz="1800" dirty="0"/>
              <a:t/>
            </a:r>
            <a:br>
              <a:rPr lang="uk-UA" sz="1800" dirty="0"/>
            </a:br>
            <a:r>
              <a:rPr lang="uk-UA" sz="1800" dirty="0"/>
              <a:t/>
            </a:r>
            <a:br>
              <a:rPr lang="uk-UA" sz="1800" dirty="0"/>
            </a:br>
            <a:r>
              <a:rPr lang="en-US" sz="1800" noProof="1" smtClean="0"/>
              <a:t/>
            </a:r>
            <a:br>
              <a:rPr lang="en-US" sz="1800" noProof="1" smtClean="0"/>
            </a:br>
            <a:endParaRPr lang="en-US" sz="1800" noProof="1"/>
          </a:p>
        </p:txBody>
      </p:sp>
      <p:pic>
        <p:nvPicPr>
          <p:cNvPr id="3" name="Рисунок 2"/>
          <p:cNvPicPr>
            <a:picLocks noChangeAspect="1"/>
          </p:cNvPicPr>
          <p:nvPr/>
        </p:nvPicPr>
        <p:blipFill rotWithShape="1">
          <a:blip r:embed="rId2"/>
          <a:srcRect t="57747"/>
          <a:stretch/>
        </p:blipFill>
        <p:spPr>
          <a:xfrm>
            <a:off x="542721" y="724276"/>
            <a:ext cx="11329876" cy="3440317"/>
          </a:xfrm>
          <a:prstGeom prst="rect">
            <a:avLst/>
          </a:prstGeom>
        </p:spPr>
      </p:pic>
      <p:pic>
        <p:nvPicPr>
          <p:cNvPr id="4" name="Рисунок 3"/>
          <p:cNvPicPr>
            <a:picLocks noChangeAspect="1"/>
          </p:cNvPicPr>
          <p:nvPr/>
        </p:nvPicPr>
        <p:blipFill>
          <a:blip r:embed="rId3"/>
          <a:stretch>
            <a:fillRect/>
          </a:stretch>
        </p:blipFill>
        <p:spPr>
          <a:xfrm>
            <a:off x="9134948" y="4712110"/>
            <a:ext cx="2602872" cy="1668507"/>
          </a:xfrm>
          <a:prstGeom prst="rect">
            <a:avLst/>
          </a:prstGeom>
        </p:spPr>
      </p:pic>
    </p:spTree>
    <p:extLst>
      <p:ext uri="{BB962C8B-B14F-4D97-AF65-F5344CB8AC3E}">
        <p14:creationId xmlns:p14="http://schemas.microsoft.com/office/powerpoint/2010/main" val="22846296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b="44207"/>
          <a:stretch/>
        </p:blipFill>
        <p:spPr>
          <a:xfrm>
            <a:off x="357660" y="579421"/>
            <a:ext cx="11489691" cy="4218916"/>
          </a:xfrm>
          <a:prstGeom prst="rect">
            <a:avLst/>
          </a:prstGeom>
        </p:spPr>
      </p:pic>
      <p:pic>
        <p:nvPicPr>
          <p:cNvPr id="3" name="Рисунок 2"/>
          <p:cNvPicPr>
            <a:picLocks noChangeAspect="1"/>
          </p:cNvPicPr>
          <p:nvPr/>
        </p:nvPicPr>
        <p:blipFill>
          <a:blip r:embed="rId3"/>
          <a:stretch>
            <a:fillRect/>
          </a:stretch>
        </p:blipFill>
        <p:spPr>
          <a:xfrm>
            <a:off x="9134948" y="4712110"/>
            <a:ext cx="2602872" cy="1668507"/>
          </a:xfrm>
          <a:prstGeom prst="rect">
            <a:avLst/>
          </a:prstGeom>
        </p:spPr>
      </p:pic>
    </p:spTree>
    <p:extLst>
      <p:ext uri="{BB962C8B-B14F-4D97-AF65-F5344CB8AC3E}">
        <p14:creationId xmlns:p14="http://schemas.microsoft.com/office/powerpoint/2010/main" val="31812795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t="55030"/>
          <a:stretch/>
        </p:blipFill>
        <p:spPr>
          <a:xfrm>
            <a:off x="421034" y="534155"/>
            <a:ext cx="11365906" cy="3376942"/>
          </a:xfrm>
          <a:prstGeom prst="rect">
            <a:avLst/>
          </a:prstGeom>
        </p:spPr>
      </p:pic>
      <p:pic>
        <p:nvPicPr>
          <p:cNvPr id="3" name="Рисунок 2"/>
          <p:cNvPicPr>
            <a:picLocks noChangeAspect="1"/>
          </p:cNvPicPr>
          <p:nvPr/>
        </p:nvPicPr>
        <p:blipFill>
          <a:blip r:embed="rId3"/>
          <a:stretch>
            <a:fillRect/>
          </a:stretch>
        </p:blipFill>
        <p:spPr>
          <a:xfrm>
            <a:off x="9134948" y="4712110"/>
            <a:ext cx="2602872" cy="1668507"/>
          </a:xfrm>
          <a:prstGeom prst="rect">
            <a:avLst/>
          </a:prstGeom>
        </p:spPr>
      </p:pic>
    </p:spTree>
    <p:extLst>
      <p:ext uri="{BB962C8B-B14F-4D97-AF65-F5344CB8AC3E}">
        <p14:creationId xmlns:p14="http://schemas.microsoft.com/office/powerpoint/2010/main" val="2156200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77117" y="65414"/>
            <a:ext cx="10515600" cy="1312281"/>
          </a:xfrm>
        </p:spPr>
        <p:txBody>
          <a:bodyPr>
            <a:noAutofit/>
          </a:bodyPr>
          <a:lstStyle/>
          <a:p>
            <a:pPr algn="ctr"/>
            <a:r>
              <a:rPr lang="ru-RU" sz="3600" b="1" noProof="1" smtClean="0">
                <a:effectLst>
                  <a:outerShdw blurRad="38100" dist="38100" dir="2700000" algn="tl">
                    <a:srgbClr val="000000">
                      <a:alpha val="43137"/>
                    </a:srgbClr>
                  </a:outerShdw>
                </a:effectLst>
                <a:latin typeface="+mn-lt"/>
              </a:rPr>
              <a:t>1. Цілі функціонування підприємства на споживчому ринку та їх класифікація.</a:t>
            </a:r>
            <a:endParaRPr lang="ru-RU" sz="3600" noProof="1">
              <a:effectLst>
                <a:outerShdw blurRad="38100" dist="38100" dir="2700000" algn="tl">
                  <a:srgbClr val="000000">
                    <a:alpha val="43137"/>
                  </a:srgbClr>
                </a:outerShdw>
              </a:effectLst>
              <a:latin typeface="+mn-lt"/>
            </a:endParaRPr>
          </a:p>
        </p:txBody>
      </p:sp>
      <p:pic>
        <p:nvPicPr>
          <p:cNvPr id="4" name="Рисунок 3"/>
          <p:cNvPicPr>
            <a:picLocks noChangeAspect="1"/>
          </p:cNvPicPr>
          <p:nvPr/>
        </p:nvPicPr>
        <p:blipFill>
          <a:blip r:embed="rId2"/>
          <a:stretch>
            <a:fillRect/>
          </a:stretch>
        </p:blipFill>
        <p:spPr>
          <a:xfrm>
            <a:off x="1801640" y="1633701"/>
            <a:ext cx="8745647" cy="4845198"/>
          </a:xfrm>
          <a:prstGeom prst="rect">
            <a:avLst/>
          </a:prstGeom>
        </p:spPr>
      </p:pic>
    </p:spTree>
    <p:extLst>
      <p:ext uri="{BB962C8B-B14F-4D97-AF65-F5344CB8AC3E}">
        <p14:creationId xmlns:p14="http://schemas.microsoft.com/office/powerpoint/2010/main" val="40247566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b="35354"/>
          <a:stretch/>
        </p:blipFill>
        <p:spPr>
          <a:xfrm>
            <a:off x="539153" y="534154"/>
            <a:ext cx="11171197" cy="5404919"/>
          </a:xfrm>
          <a:prstGeom prst="rect">
            <a:avLst/>
          </a:prstGeom>
        </p:spPr>
      </p:pic>
    </p:spTree>
    <p:extLst>
      <p:ext uri="{BB962C8B-B14F-4D97-AF65-F5344CB8AC3E}">
        <p14:creationId xmlns:p14="http://schemas.microsoft.com/office/powerpoint/2010/main" val="35632574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t="67244"/>
          <a:stretch/>
        </p:blipFill>
        <p:spPr>
          <a:xfrm>
            <a:off x="375778" y="371192"/>
            <a:ext cx="11556442" cy="2987644"/>
          </a:xfrm>
          <a:prstGeom prst="rect">
            <a:avLst/>
          </a:prstGeom>
        </p:spPr>
      </p:pic>
      <p:pic>
        <p:nvPicPr>
          <p:cNvPr id="3" name="Рисунок 2"/>
          <p:cNvPicPr>
            <a:picLocks noChangeAspect="1"/>
          </p:cNvPicPr>
          <p:nvPr/>
        </p:nvPicPr>
        <p:blipFill>
          <a:blip r:embed="rId3"/>
          <a:stretch>
            <a:fillRect/>
          </a:stretch>
        </p:blipFill>
        <p:spPr>
          <a:xfrm>
            <a:off x="375778" y="3856777"/>
            <a:ext cx="11475746" cy="2242914"/>
          </a:xfrm>
          <a:prstGeom prst="rect">
            <a:avLst/>
          </a:prstGeom>
        </p:spPr>
      </p:pic>
    </p:spTree>
    <p:extLst>
      <p:ext uri="{BB962C8B-B14F-4D97-AF65-F5344CB8AC3E}">
        <p14:creationId xmlns:p14="http://schemas.microsoft.com/office/powerpoint/2010/main" val="28666569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309858"/>
            <a:ext cx="10515600" cy="1312281"/>
          </a:xfrm>
        </p:spPr>
        <p:txBody>
          <a:bodyPr>
            <a:noAutofit/>
          </a:bodyPr>
          <a:lstStyle/>
          <a:p>
            <a:pPr algn="ctr"/>
            <a:r>
              <a:rPr lang="uk-UA" sz="3200" b="1" dirty="0">
                <a:latin typeface="+mn-lt"/>
              </a:rPr>
              <a:t>3. Економічні межі обсягу діяльності підприємства, метод визначення «точки беззбитковості», «точки ліквідації», зони збитковості та </a:t>
            </a:r>
            <a:r>
              <a:rPr lang="uk-UA" sz="3200" b="1" dirty="0" smtClean="0">
                <a:latin typeface="+mn-lt"/>
              </a:rPr>
              <a:t>прибутковості.</a:t>
            </a:r>
            <a:endParaRPr lang="uk-UA" sz="3200" dirty="0">
              <a:latin typeface="+mn-lt"/>
            </a:endParaRPr>
          </a:p>
        </p:txBody>
      </p:sp>
      <p:sp>
        <p:nvSpPr>
          <p:cNvPr id="3" name="Текст 2"/>
          <p:cNvSpPr>
            <a:spLocks noGrp="1"/>
          </p:cNvSpPr>
          <p:nvPr>
            <p:ph type="body" idx="1"/>
          </p:nvPr>
        </p:nvSpPr>
        <p:spPr>
          <a:xfrm>
            <a:off x="354280" y="2029543"/>
            <a:ext cx="11651810" cy="1500187"/>
          </a:xfrm>
        </p:spPr>
        <p:txBody>
          <a:bodyPr>
            <a:noAutofit/>
          </a:bodyPr>
          <a:lstStyle/>
          <a:p>
            <a:pPr algn="ctr">
              <a:lnSpc>
                <a:spcPct val="120000"/>
              </a:lnSpc>
            </a:pPr>
            <a:r>
              <a:rPr lang="uk-UA" dirty="0" smtClean="0">
                <a:solidFill>
                  <a:schemeClr val="tx1"/>
                </a:solidFill>
                <a:latin typeface="Times New Roman" panose="02020603050405020304" pitchFamily="18" charset="0"/>
                <a:cs typeface="Times New Roman" panose="02020603050405020304" pitchFamily="18" charset="0"/>
              </a:rPr>
              <a:t>Беззбитковості </a:t>
            </a:r>
            <a:r>
              <a:rPr lang="uk-UA" dirty="0">
                <a:solidFill>
                  <a:schemeClr val="tx1"/>
                </a:solidFill>
                <a:latin typeface="Times New Roman" panose="02020603050405020304" pitchFamily="18" charset="0"/>
                <a:cs typeface="Times New Roman" panose="02020603050405020304" pitchFamily="18" charset="0"/>
              </a:rPr>
              <a:t>підприємство досягає при таких обсягах діяльності, коли при інших рівних умовах доходи від реалізації дорівнюють загальній сумі витрат обігу. Концепція беззбиткового господарювання може бути виражена у вигляді питання: скільки одиниць продукції необхідно продати з метою відшкодування понесених при цьому витрат. Відповідно, ціни на продукцію встановлюють таким чином, щоб відшкодувати всі умовно-змінні витрати та одержати надбавку, достатню для їх покриття та отримання прибутку. Кожна одиниця продукції, що буде продана після погашення всіх витрат, буде приносити прибуток.</a:t>
            </a:r>
          </a:p>
        </p:txBody>
      </p:sp>
    </p:spTree>
    <p:extLst>
      <p:ext uri="{BB962C8B-B14F-4D97-AF65-F5344CB8AC3E}">
        <p14:creationId xmlns:p14="http://schemas.microsoft.com/office/powerpoint/2010/main" val="18563043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srcRect t="17787"/>
          <a:stretch/>
        </p:blipFill>
        <p:spPr>
          <a:xfrm>
            <a:off x="353086" y="362139"/>
            <a:ext cx="11343992" cy="6147303"/>
          </a:xfrm>
          <a:prstGeom prst="rect">
            <a:avLst/>
          </a:prstGeom>
        </p:spPr>
      </p:pic>
    </p:spTree>
    <p:extLst>
      <p:ext uri="{BB962C8B-B14F-4D97-AF65-F5344CB8AC3E}">
        <p14:creationId xmlns:p14="http://schemas.microsoft.com/office/powerpoint/2010/main" val="36950683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t="22238" b="41867"/>
          <a:stretch/>
        </p:blipFill>
        <p:spPr>
          <a:xfrm>
            <a:off x="380245" y="860078"/>
            <a:ext cx="11474254" cy="2616453"/>
          </a:xfrm>
          <a:prstGeom prst="rect">
            <a:avLst/>
          </a:prstGeom>
        </p:spPr>
      </p:pic>
      <p:pic>
        <p:nvPicPr>
          <p:cNvPr id="3" name="Рисунок 2"/>
          <p:cNvPicPr>
            <a:picLocks noChangeAspect="1"/>
          </p:cNvPicPr>
          <p:nvPr/>
        </p:nvPicPr>
        <p:blipFill>
          <a:blip r:embed="rId3"/>
          <a:stretch>
            <a:fillRect/>
          </a:stretch>
        </p:blipFill>
        <p:spPr>
          <a:xfrm>
            <a:off x="9134948" y="3697587"/>
            <a:ext cx="2536478" cy="2536478"/>
          </a:xfrm>
          <a:prstGeom prst="rect">
            <a:avLst/>
          </a:prstGeom>
        </p:spPr>
      </p:pic>
    </p:spTree>
    <p:extLst>
      <p:ext uri="{BB962C8B-B14F-4D97-AF65-F5344CB8AC3E}">
        <p14:creationId xmlns:p14="http://schemas.microsoft.com/office/powerpoint/2010/main" val="3070897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b="52790"/>
          <a:stretch/>
        </p:blipFill>
        <p:spPr>
          <a:xfrm>
            <a:off x="358085" y="715224"/>
            <a:ext cx="11465316" cy="3621385"/>
          </a:xfrm>
          <a:prstGeom prst="rect">
            <a:avLst/>
          </a:prstGeom>
        </p:spPr>
      </p:pic>
      <p:pic>
        <p:nvPicPr>
          <p:cNvPr id="4" name="Рисунок 3"/>
          <p:cNvPicPr>
            <a:picLocks noChangeAspect="1"/>
          </p:cNvPicPr>
          <p:nvPr/>
        </p:nvPicPr>
        <p:blipFill>
          <a:blip r:embed="rId3"/>
          <a:stretch>
            <a:fillRect/>
          </a:stretch>
        </p:blipFill>
        <p:spPr>
          <a:xfrm>
            <a:off x="9370337" y="4224620"/>
            <a:ext cx="2453064" cy="2453064"/>
          </a:xfrm>
          <a:prstGeom prst="rect">
            <a:avLst/>
          </a:prstGeom>
        </p:spPr>
      </p:pic>
    </p:spTree>
    <p:extLst>
      <p:ext uri="{BB962C8B-B14F-4D97-AF65-F5344CB8AC3E}">
        <p14:creationId xmlns:p14="http://schemas.microsoft.com/office/powerpoint/2010/main" val="42316348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t="47353"/>
          <a:stretch/>
        </p:blipFill>
        <p:spPr>
          <a:xfrm>
            <a:off x="566314" y="624688"/>
            <a:ext cx="11168198" cy="3730029"/>
          </a:xfrm>
          <a:prstGeom prst="rect">
            <a:avLst/>
          </a:prstGeom>
        </p:spPr>
      </p:pic>
      <p:pic>
        <p:nvPicPr>
          <p:cNvPr id="3" name="Рисунок 2"/>
          <p:cNvPicPr>
            <a:picLocks noChangeAspect="1"/>
          </p:cNvPicPr>
          <p:nvPr/>
        </p:nvPicPr>
        <p:blipFill>
          <a:blip r:embed="rId3"/>
          <a:stretch>
            <a:fillRect/>
          </a:stretch>
        </p:blipFill>
        <p:spPr>
          <a:xfrm>
            <a:off x="9198034" y="3833389"/>
            <a:ext cx="2536478" cy="2536478"/>
          </a:xfrm>
          <a:prstGeom prst="rect">
            <a:avLst/>
          </a:prstGeom>
        </p:spPr>
      </p:pic>
    </p:spTree>
    <p:extLst>
      <p:ext uri="{BB962C8B-B14F-4D97-AF65-F5344CB8AC3E}">
        <p14:creationId xmlns:p14="http://schemas.microsoft.com/office/powerpoint/2010/main" val="37030888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493886" y="324507"/>
            <a:ext cx="11269004" cy="4591525"/>
          </a:xfrm>
          <a:prstGeom prst="rect">
            <a:avLst/>
          </a:prstGeom>
        </p:spPr>
      </p:pic>
      <p:pic>
        <p:nvPicPr>
          <p:cNvPr id="3" name="Рисунок 2"/>
          <p:cNvPicPr>
            <a:picLocks noChangeAspect="1"/>
          </p:cNvPicPr>
          <p:nvPr/>
        </p:nvPicPr>
        <p:blipFill>
          <a:blip r:embed="rId3"/>
          <a:stretch>
            <a:fillRect/>
          </a:stretch>
        </p:blipFill>
        <p:spPr>
          <a:xfrm>
            <a:off x="9687208" y="4411880"/>
            <a:ext cx="2075682" cy="2075682"/>
          </a:xfrm>
          <a:prstGeom prst="rect">
            <a:avLst/>
          </a:prstGeom>
        </p:spPr>
      </p:pic>
    </p:spTree>
    <p:extLst>
      <p:ext uri="{BB962C8B-B14F-4D97-AF65-F5344CB8AC3E}">
        <p14:creationId xmlns:p14="http://schemas.microsoft.com/office/powerpoint/2010/main" val="22029010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6583" y="334978"/>
            <a:ext cx="10515600" cy="418028"/>
          </a:xfrm>
        </p:spPr>
        <p:txBody>
          <a:bodyPr>
            <a:noAutofit/>
          </a:bodyPr>
          <a:lstStyle/>
          <a:p>
            <a:pPr algn="ctr"/>
            <a:r>
              <a:rPr lang="uk-UA" sz="3200" b="1" dirty="0">
                <a:effectLst>
                  <a:outerShdw blurRad="38100" dist="38100" dir="2700000" algn="tl">
                    <a:srgbClr val="000000">
                      <a:alpha val="43137"/>
                    </a:srgbClr>
                  </a:outerShdw>
                </a:effectLst>
                <a:latin typeface="+mn-lt"/>
              </a:rPr>
              <a:t>4. Планування діяльності  </a:t>
            </a:r>
            <a:r>
              <a:rPr lang="uk-UA" sz="3200" b="1" dirty="0" smtClean="0">
                <a:effectLst>
                  <a:outerShdw blurRad="38100" dist="38100" dir="2700000" algn="tl">
                    <a:srgbClr val="000000">
                      <a:alpha val="43137"/>
                    </a:srgbClr>
                  </a:outerShdw>
                </a:effectLst>
                <a:latin typeface="+mn-lt"/>
              </a:rPr>
              <a:t>підприємства.</a:t>
            </a:r>
            <a:endParaRPr lang="uk-UA" sz="3200" dirty="0">
              <a:effectLst>
                <a:outerShdw blurRad="38100" dist="38100" dir="2700000" algn="tl">
                  <a:srgbClr val="000000">
                    <a:alpha val="43137"/>
                  </a:srgbClr>
                </a:outerShdw>
              </a:effectLst>
              <a:latin typeface="+mn-lt"/>
            </a:endParaRPr>
          </a:p>
        </p:txBody>
      </p:sp>
      <p:pic>
        <p:nvPicPr>
          <p:cNvPr id="5" name="Рисунок 4"/>
          <p:cNvPicPr>
            <a:picLocks noChangeAspect="1"/>
          </p:cNvPicPr>
          <p:nvPr/>
        </p:nvPicPr>
        <p:blipFill rotWithShape="1">
          <a:blip r:embed="rId2"/>
          <a:srcRect b="32248"/>
          <a:stretch/>
        </p:blipFill>
        <p:spPr>
          <a:xfrm>
            <a:off x="554651" y="1032095"/>
            <a:ext cx="11230615" cy="5214796"/>
          </a:xfrm>
          <a:prstGeom prst="rect">
            <a:avLst/>
          </a:prstGeom>
        </p:spPr>
      </p:pic>
    </p:spTree>
    <p:extLst>
      <p:ext uri="{BB962C8B-B14F-4D97-AF65-F5344CB8AC3E}">
        <p14:creationId xmlns:p14="http://schemas.microsoft.com/office/powerpoint/2010/main" val="30288722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642794" y="470780"/>
            <a:ext cx="11166417" cy="5450186"/>
          </a:xfrm>
          <a:prstGeom prst="rect">
            <a:avLst/>
          </a:prstGeom>
        </p:spPr>
      </p:pic>
    </p:spTree>
    <p:extLst>
      <p:ext uri="{BB962C8B-B14F-4D97-AF65-F5344CB8AC3E}">
        <p14:creationId xmlns:p14="http://schemas.microsoft.com/office/powerpoint/2010/main" val="3969174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9022" y="3416143"/>
            <a:ext cx="11248177" cy="1325563"/>
          </a:xfrm>
        </p:spPr>
        <p:txBody>
          <a:bodyPr>
            <a:noAutofit/>
          </a:bodyPr>
          <a:lstStyle/>
          <a:p>
            <a:pPr algn="ctr">
              <a:lnSpc>
                <a:spcPct val="150000"/>
              </a:lnSpc>
            </a:pPr>
            <a:r>
              <a:rPr lang="en-US" sz="2400" noProof="1" smtClean="0">
                <a:latin typeface="Times New Roman" panose="02020603050405020304" pitchFamily="18" charset="0"/>
                <a:cs typeface="Times New Roman" panose="02020603050405020304" pitchFamily="18" charset="0"/>
              </a:rPr>
              <a:t> - </a:t>
            </a:r>
            <a:r>
              <a:rPr lang="en-US" sz="2400" b="1" noProof="1" smtClean="0">
                <a:latin typeface="Times New Roman" panose="02020603050405020304" pitchFamily="18" charset="0"/>
                <a:cs typeface="Times New Roman" panose="02020603050405020304" pitchFamily="18" charset="0"/>
              </a:rPr>
              <a:t>місія-призначення</a:t>
            </a:r>
            <a:r>
              <a:rPr lang="en-US" sz="2400" noProof="1" smtClean="0">
                <a:latin typeface="Times New Roman" panose="02020603050405020304" pitchFamily="18" charset="0"/>
                <a:cs typeface="Times New Roman" panose="02020603050405020304" pitchFamily="18" charset="0"/>
              </a:rPr>
              <a:t> – вузьке, проте конкретне розуміння та визначення виду діяльності, характеру продукції та послуг й кола їх споживачів; перше уявлення про причину виникнення та сенсу існування підприємства;</a:t>
            </a:r>
            <a:br>
              <a:rPr lang="en-US" sz="2400" noProof="1" smtClean="0">
                <a:latin typeface="Times New Roman" panose="02020603050405020304" pitchFamily="18" charset="0"/>
                <a:cs typeface="Times New Roman" panose="02020603050405020304" pitchFamily="18" charset="0"/>
              </a:rPr>
            </a:br>
            <a:r>
              <a:rPr lang="en-US" sz="2400" noProof="1" smtClean="0">
                <a:latin typeface="Times New Roman" panose="02020603050405020304" pitchFamily="18" charset="0"/>
                <a:cs typeface="Times New Roman" panose="02020603050405020304" pitchFamily="18" charset="0"/>
              </a:rPr>
              <a:t/>
            </a:r>
            <a:br>
              <a:rPr lang="en-US" sz="2400" noProof="1" smtClean="0">
                <a:latin typeface="Times New Roman" panose="02020603050405020304" pitchFamily="18" charset="0"/>
                <a:cs typeface="Times New Roman" panose="02020603050405020304" pitchFamily="18" charset="0"/>
              </a:rPr>
            </a:br>
            <a:r>
              <a:rPr lang="en-US" sz="2400" noProof="1" smtClean="0">
                <a:latin typeface="Times New Roman" panose="02020603050405020304" pitchFamily="18" charset="0"/>
                <a:cs typeface="Times New Roman" panose="02020603050405020304" pitchFamily="18" charset="0"/>
              </a:rPr>
              <a:t>- </a:t>
            </a:r>
            <a:r>
              <a:rPr lang="en-US" sz="2400" b="1" noProof="1" smtClean="0">
                <a:latin typeface="Times New Roman" panose="02020603050405020304" pitchFamily="18" charset="0"/>
                <a:cs typeface="Times New Roman" panose="02020603050405020304" pitchFamily="18" charset="0"/>
              </a:rPr>
              <a:t>місія-орієнтація</a:t>
            </a:r>
            <a:r>
              <a:rPr lang="en-US" sz="2400" noProof="1" smtClean="0">
                <a:latin typeface="Times New Roman" panose="02020603050405020304" pitchFamily="18" charset="0"/>
                <a:cs typeface="Times New Roman" panose="02020603050405020304" pitchFamily="18" charset="0"/>
              </a:rPr>
              <a:t> – широке розгорнуте уявлення про систему цінностей, яких дотримується керівництво і персонал підприємства, що в загальних рисах дозволяє судити про її поведінку, про відносини до споживачів і партнерів;</a:t>
            </a:r>
            <a:br>
              <a:rPr lang="en-US" sz="2400" noProof="1" smtClean="0">
                <a:latin typeface="Times New Roman" panose="02020603050405020304" pitchFamily="18" charset="0"/>
                <a:cs typeface="Times New Roman" panose="02020603050405020304" pitchFamily="18" charset="0"/>
              </a:rPr>
            </a:br>
            <a:r>
              <a:rPr lang="en-US" sz="2400" noProof="1" smtClean="0">
                <a:latin typeface="Times New Roman" panose="02020603050405020304" pitchFamily="18" charset="0"/>
                <a:cs typeface="Times New Roman" panose="02020603050405020304" pitchFamily="18" charset="0"/>
              </a:rPr>
              <a:t/>
            </a:r>
            <a:br>
              <a:rPr lang="en-US" sz="2400" noProof="1" smtClean="0">
                <a:latin typeface="Times New Roman" panose="02020603050405020304" pitchFamily="18" charset="0"/>
                <a:cs typeface="Times New Roman" panose="02020603050405020304" pitchFamily="18" charset="0"/>
              </a:rPr>
            </a:br>
            <a:r>
              <a:rPr lang="en-US" sz="2400" b="1" noProof="1" smtClean="0">
                <a:latin typeface="Times New Roman" panose="02020603050405020304" pitchFamily="18" charset="0"/>
                <a:cs typeface="Times New Roman" panose="02020603050405020304" pitchFamily="18" charset="0"/>
              </a:rPr>
              <a:t>- місія-політика</a:t>
            </a:r>
            <a:r>
              <a:rPr lang="en-US" sz="2400" noProof="1" smtClean="0">
                <a:latin typeface="Times New Roman" panose="02020603050405020304" pitchFamily="18" charset="0"/>
                <a:cs typeface="Times New Roman" panose="02020603050405020304" pitchFamily="18" charset="0"/>
              </a:rPr>
              <a:t> – концентрація головних цілей та більш чітке уявлення про поведінку підприємства найближчим часом та на перспективу, тобто «бачення» майбутнього його стану.</a:t>
            </a:r>
            <a:br>
              <a:rPr lang="en-US" sz="2400" noProof="1" smtClean="0">
                <a:latin typeface="Times New Roman" panose="02020603050405020304" pitchFamily="18" charset="0"/>
                <a:cs typeface="Times New Roman" panose="02020603050405020304" pitchFamily="18" charset="0"/>
              </a:rPr>
            </a:br>
            <a:r>
              <a:rPr lang="en-US" sz="2400" noProof="1" smtClean="0">
                <a:latin typeface="Times New Roman" panose="02020603050405020304" pitchFamily="18" charset="0"/>
                <a:cs typeface="Times New Roman" panose="02020603050405020304" pitchFamily="18" charset="0"/>
              </a:rPr>
              <a:t/>
            </a:r>
            <a:br>
              <a:rPr lang="en-US" sz="2400" noProof="1" smtClean="0">
                <a:latin typeface="Times New Roman" panose="02020603050405020304" pitchFamily="18" charset="0"/>
                <a:cs typeface="Times New Roman" panose="02020603050405020304" pitchFamily="18" charset="0"/>
              </a:rPr>
            </a:br>
            <a:r>
              <a:rPr lang="en-US" sz="2400" noProof="1" smtClean="0">
                <a:latin typeface="Times New Roman" panose="02020603050405020304" pitchFamily="18" charset="0"/>
                <a:cs typeface="Times New Roman" panose="02020603050405020304" pitchFamily="18" charset="0"/>
              </a:rPr>
              <a:t/>
            </a:r>
            <a:br>
              <a:rPr lang="en-US" sz="2400" noProof="1" smtClean="0">
                <a:latin typeface="Times New Roman" panose="02020603050405020304" pitchFamily="18" charset="0"/>
                <a:cs typeface="Times New Roman" panose="02020603050405020304" pitchFamily="18" charset="0"/>
              </a:rPr>
            </a:br>
            <a:endParaRPr lang="en-US" sz="2400" noProof="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16969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b="37866"/>
          <a:stretch/>
        </p:blipFill>
        <p:spPr>
          <a:xfrm>
            <a:off x="421459" y="262551"/>
            <a:ext cx="11434678" cy="6029608"/>
          </a:xfrm>
          <a:prstGeom prst="rect">
            <a:avLst/>
          </a:prstGeom>
        </p:spPr>
      </p:pic>
    </p:spTree>
    <p:extLst>
      <p:ext uri="{BB962C8B-B14F-4D97-AF65-F5344CB8AC3E}">
        <p14:creationId xmlns:p14="http://schemas.microsoft.com/office/powerpoint/2010/main" val="7414107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t="61720"/>
          <a:stretch/>
        </p:blipFill>
        <p:spPr>
          <a:xfrm>
            <a:off x="385245" y="588475"/>
            <a:ext cx="11608011" cy="3811509"/>
          </a:xfrm>
          <a:prstGeom prst="rect">
            <a:avLst/>
          </a:prstGeom>
        </p:spPr>
      </p:pic>
    </p:spTree>
    <p:extLst>
      <p:ext uri="{BB962C8B-B14F-4D97-AF65-F5344CB8AC3E}">
        <p14:creationId xmlns:p14="http://schemas.microsoft.com/office/powerpoint/2010/main" val="23992053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b="79769"/>
          <a:stretch/>
        </p:blipFill>
        <p:spPr>
          <a:xfrm>
            <a:off x="367138" y="1122630"/>
            <a:ext cx="11487890" cy="1702052"/>
          </a:xfrm>
          <a:prstGeom prst="rect">
            <a:avLst/>
          </a:prstGeom>
        </p:spPr>
      </p:pic>
      <p:pic>
        <p:nvPicPr>
          <p:cNvPr id="3" name="Рисунок 2"/>
          <p:cNvPicPr>
            <a:picLocks noChangeAspect="1"/>
          </p:cNvPicPr>
          <p:nvPr/>
        </p:nvPicPr>
        <p:blipFill>
          <a:blip r:embed="rId3"/>
          <a:stretch>
            <a:fillRect/>
          </a:stretch>
        </p:blipFill>
        <p:spPr>
          <a:xfrm>
            <a:off x="8244972" y="3177766"/>
            <a:ext cx="3524250" cy="3294991"/>
          </a:xfrm>
          <a:prstGeom prst="rect">
            <a:avLst/>
          </a:prstGeom>
        </p:spPr>
      </p:pic>
    </p:spTree>
    <p:extLst>
      <p:ext uri="{BB962C8B-B14F-4D97-AF65-F5344CB8AC3E}">
        <p14:creationId xmlns:p14="http://schemas.microsoft.com/office/powerpoint/2010/main" val="24547458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t="26905"/>
          <a:stretch/>
        </p:blipFill>
        <p:spPr>
          <a:xfrm>
            <a:off x="376191" y="488888"/>
            <a:ext cx="11487845" cy="5758004"/>
          </a:xfrm>
          <a:prstGeom prst="rect">
            <a:avLst/>
          </a:prstGeom>
        </p:spPr>
      </p:pic>
    </p:spTree>
    <p:extLst>
      <p:ext uri="{BB962C8B-B14F-4D97-AF65-F5344CB8AC3E}">
        <p14:creationId xmlns:p14="http://schemas.microsoft.com/office/powerpoint/2010/main" val="3139482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t="55064"/>
          <a:stretch/>
        </p:blipFill>
        <p:spPr>
          <a:xfrm>
            <a:off x="434566" y="525101"/>
            <a:ext cx="11489565" cy="3485583"/>
          </a:xfrm>
          <a:prstGeom prst="rect">
            <a:avLst/>
          </a:prstGeom>
        </p:spPr>
      </p:pic>
      <p:pic>
        <p:nvPicPr>
          <p:cNvPr id="1026" name="Picture 2" descr="Ð ÐµÐ·ÑÐ»ÑÑÐ°Ñ Ð¿Ð¾ÑÑÐºÑ Ð·Ð¾Ð±ÑÐ°Ð¶ÐµÐ½Ñ Ð·Ð° Ð·Ð°Ð¿Ð¸ÑÐ¾Ð¼ &quot;ÑÑÐ»Ñ&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9844" y="3344228"/>
            <a:ext cx="2937441" cy="3040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8113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b="28839"/>
          <a:stretch/>
        </p:blipFill>
        <p:spPr>
          <a:xfrm>
            <a:off x="502940" y="680465"/>
            <a:ext cx="11328170" cy="5475891"/>
          </a:xfrm>
          <a:prstGeom prst="rect">
            <a:avLst/>
          </a:prstGeom>
        </p:spPr>
      </p:pic>
    </p:spTree>
    <p:extLst>
      <p:ext uri="{BB962C8B-B14F-4D97-AF65-F5344CB8AC3E}">
        <p14:creationId xmlns:p14="http://schemas.microsoft.com/office/powerpoint/2010/main" val="17898452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457673" y="629982"/>
            <a:ext cx="11248994" cy="4095927"/>
          </a:xfrm>
          <a:prstGeom prst="rect">
            <a:avLst/>
          </a:prstGeom>
        </p:spPr>
      </p:pic>
    </p:spTree>
    <p:extLst>
      <p:ext uri="{BB962C8B-B14F-4D97-AF65-F5344CB8AC3E}">
        <p14:creationId xmlns:p14="http://schemas.microsoft.com/office/powerpoint/2010/main" val="29631854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553141" y="168417"/>
            <a:ext cx="9274804" cy="6540201"/>
          </a:xfrm>
          <a:prstGeom prst="rect">
            <a:avLst/>
          </a:prstGeom>
        </p:spPr>
      </p:pic>
    </p:spTree>
    <p:extLst>
      <p:ext uri="{BB962C8B-B14F-4D97-AF65-F5344CB8AC3E}">
        <p14:creationId xmlns:p14="http://schemas.microsoft.com/office/powerpoint/2010/main" val="19494954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b="20914"/>
          <a:stretch/>
        </p:blipFill>
        <p:spPr>
          <a:xfrm>
            <a:off x="611581" y="624689"/>
            <a:ext cx="11267979" cy="4906978"/>
          </a:xfrm>
          <a:prstGeom prst="rect">
            <a:avLst/>
          </a:prstGeom>
        </p:spPr>
      </p:pic>
    </p:spTree>
    <p:extLst>
      <p:ext uri="{BB962C8B-B14F-4D97-AF65-F5344CB8AC3E}">
        <p14:creationId xmlns:p14="http://schemas.microsoft.com/office/powerpoint/2010/main" val="2951051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8365" y="3054004"/>
            <a:ext cx="11619370" cy="1325563"/>
          </a:xfrm>
        </p:spPr>
        <p:txBody>
          <a:bodyPr>
            <a:noAutofit/>
          </a:bodyPr>
          <a:lstStyle/>
          <a:p>
            <a:pPr>
              <a:lnSpc>
                <a:spcPct val="150000"/>
              </a:lnSpc>
            </a:pPr>
            <a:r>
              <a:rPr lang="uk-UA" sz="2000" b="1" dirty="0" smtClean="0">
                <a:latin typeface="Times New Roman" panose="02020603050405020304" pitchFamily="18" charset="0"/>
                <a:cs typeface="Times New Roman" panose="02020603050405020304" pitchFamily="18" charset="0"/>
              </a:rPr>
              <a:t>Узагальнення </a:t>
            </a:r>
            <a:r>
              <a:rPr lang="uk-UA" sz="2000" b="1" dirty="0">
                <a:latin typeface="Times New Roman" panose="02020603050405020304" pitchFamily="18" charset="0"/>
                <a:cs typeface="Times New Roman" panose="02020603050405020304" pitchFamily="18" charset="0"/>
              </a:rPr>
              <a:t>цих і інших визначень дає можливість сформувати </a:t>
            </a:r>
            <a:r>
              <a:rPr lang="uk-UA" sz="2000" b="1" i="1" u="sng" dirty="0">
                <a:latin typeface="Times New Roman" panose="02020603050405020304" pitchFamily="18" charset="0"/>
                <a:cs typeface="Times New Roman" panose="02020603050405020304" pitchFamily="18" charset="0"/>
              </a:rPr>
              <a:t>вимоги, яким повинні задовольняти цілі: </a:t>
            </a:r>
            <a:r>
              <a:rPr lang="uk-UA" sz="2000" dirty="0">
                <a:latin typeface="Times New Roman" panose="02020603050405020304" pitchFamily="18" charset="0"/>
                <a:cs typeface="Times New Roman" panose="02020603050405020304" pitchFamily="18" charset="0"/>
              </a:rPr>
              <a:t/>
            </a:r>
            <a:br>
              <a:rPr lang="uk-UA" sz="2000" dirty="0">
                <a:latin typeface="Times New Roman" panose="02020603050405020304" pitchFamily="18" charset="0"/>
                <a:cs typeface="Times New Roman" panose="02020603050405020304" pitchFamily="18" charset="0"/>
              </a:rPr>
            </a:br>
            <a:r>
              <a:rPr lang="uk-UA" sz="2000" dirty="0">
                <a:latin typeface="Times New Roman" panose="02020603050405020304" pitchFamily="18" charset="0"/>
                <a:cs typeface="Times New Roman" panose="02020603050405020304" pitchFamily="18" charset="0"/>
              </a:rPr>
              <a:t>1) ціль повинна відбиватися як у самій системі, так і в зовнішнім середовищі;</a:t>
            </a:r>
            <a:br>
              <a:rPr lang="uk-UA" sz="2000" dirty="0">
                <a:latin typeface="Times New Roman" panose="02020603050405020304" pitchFamily="18" charset="0"/>
                <a:cs typeface="Times New Roman" panose="02020603050405020304" pitchFamily="18" charset="0"/>
              </a:rPr>
            </a:br>
            <a:r>
              <a:rPr lang="uk-UA" sz="2000" dirty="0">
                <a:latin typeface="Times New Roman" panose="02020603050405020304" pitchFamily="18" charset="0"/>
                <a:cs typeface="Times New Roman" panose="02020603050405020304" pitchFamily="18" charset="0"/>
              </a:rPr>
              <a:t>2) ціль повинна бути уявленням у свідомості ідеалу майбутнього, тобто бажаного, можливого і необхідного, але в той же час повинна бути досяжною; </a:t>
            </a:r>
            <a:br>
              <a:rPr lang="uk-UA" sz="2000" dirty="0">
                <a:latin typeface="Times New Roman" panose="02020603050405020304" pitchFamily="18" charset="0"/>
                <a:cs typeface="Times New Roman" panose="02020603050405020304" pitchFamily="18" charset="0"/>
              </a:rPr>
            </a:br>
            <a:r>
              <a:rPr lang="uk-UA" sz="2000" dirty="0">
                <a:latin typeface="Times New Roman" panose="02020603050405020304" pitchFamily="18" charset="0"/>
                <a:cs typeface="Times New Roman" panose="02020603050405020304" pitchFamily="18" charset="0"/>
              </a:rPr>
              <a:t>3) ціль повинна бути конкретною і досягти її неможливо без певних свідомих дій; Іншими словами ціль не досягається «автоматично», на підставі тільки об'єктивних законів, а містить елемент суб'єктивізму; </a:t>
            </a:r>
            <a:br>
              <a:rPr lang="uk-UA" sz="2000" dirty="0">
                <a:latin typeface="Times New Roman" panose="02020603050405020304" pitchFamily="18" charset="0"/>
                <a:cs typeface="Times New Roman" panose="02020603050405020304" pitchFamily="18" charset="0"/>
              </a:rPr>
            </a:br>
            <a:r>
              <a:rPr lang="uk-UA" sz="2000" dirty="0">
                <a:latin typeface="Times New Roman" panose="02020603050405020304" pitchFamily="18" charset="0"/>
                <a:cs typeface="Times New Roman" panose="02020603050405020304" pitchFamily="18" charset="0"/>
              </a:rPr>
              <a:t>4) ціль повинна бути прив'язана до визначеної тимчасової осі;</a:t>
            </a:r>
            <a:br>
              <a:rPr lang="uk-UA" sz="2000" dirty="0">
                <a:latin typeface="Times New Roman" panose="02020603050405020304" pitchFamily="18" charset="0"/>
                <a:cs typeface="Times New Roman" panose="02020603050405020304" pitchFamily="18" charset="0"/>
              </a:rPr>
            </a:br>
            <a:r>
              <a:rPr lang="uk-UA" sz="2000" dirty="0">
                <a:latin typeface="Times New Roman" panose="02020603050405020304" pitchFamily="18" charset="0"/>
                <a:cs typeface="Times New Roman" panose="02020603050405020304" pitchFamily="18" charset="0"/>
              </a:rPr>
              <a:t>5)повинні існувати можливості встановлення ступеня досягнення мети;</a:t>
            </a:r>
            <a:br>
              <a:rPr lang="uk-UA" sz="2000" dirty="0">
                <a:latin typeface="Times New Roman" panose="02020603050405020304" pitchFamily="18" charset="0"/>
                <a:cs typeface="Times New Roman" panose="02020603050405020304" pitchFamily="18" charset="0"/>
              </a:rPr>
            </a:br>
            <a:r>
              <a:rPr lang="uk-UA" sz="2000" dirty="0">
                <a:latin typeface="Times New Roman" panose="02020603050405020304" pitchFamily="18" charset="0"/>
                <a:cs typeface="Times New Roman" panose="02020603050405020304" pitchFamily="18" charset="0"/>
              </a:rPr>
              <a:t>6) незважаючи на те, що необхідно мати повне представлення про шляхи досягнення мети при існуючих особливостях внутрішнього і зовнішнього середовища, вона не повинна зводитися до цих можливостей; </a:t>
            </a:r>
            <a:br>
              <a:rPr lang="uk-UA" sz="2000" dirty="0">
                <a:latin typeface="Times New Roman" panose="02020603050405020304" pitchFamily="18" charset="0"/>
                <a:cs typeface="Times New Roman" panose="02020603050405020304" pitchFamily="18" charset="0"/>
              </a:rPr>
            </a:br>
            <a:r>
              <a:rPr lang="uk-UA" sz="2000" dirty="0">
                <a:latin typeface="Times New Roman" panose="02020603050405020304" pitchFamily="18" charset="0"/>
                <a:cs typeface="Times New Roman" panose="02020603050405020304" pitchFamily="18" charset="0"/>
              </a:rPr>
              <a:t>7) цілі повинні бути достатнім образом обґрунтовані в тому числі і шляхом визначених логічних міркувань (тобто не повинні бути «волюнтаристичні»);</a:t>
            </a:r>
            <a:br>
              <a:rPr lang="uk-UA" sz="2000" dirty="0">
                <a:latin typeface="Times New Roman" panose="02020603050405020304" pitchFamily="18" charset="0"/>
                <a:cs typeface="Times New Roman" panose="02020603050405020304" pitchFamily="18" charset="0"/>
              </a:rPr>
            </a:br>
            <a:r>
              <a:rPr lang="uk-UA" sz="2000" dirty="0">
                <a:latin typeface="Times New Roman" panose="02020603050405020304" pitchFamily="18" charset="0"/>
                <a:cs typeface="Times New Roman" panose="02020603050405020304" pitchFamily="18" charset="0"/>
              </a:rPr>
              <a:t>8) системний підхід до визначення цілей, тобто їх ранжування та побудова «Дерева цілей».</a:t>
            </a:r>
            <a:br>
              <a:rPr lang="uk-UA" sz="2000" dirty="0">
                <a:latin typeface="Times New Roman" panose="02020603050405020304" pitchFamily="18" charset="0"/>
                <a:cs typeface="Times New Roman" panose="02020603050405020304" pitchFamily="18" charset="0"/>
              </a:rPr>
            </a:br>
            <a:r>
              <a:rPr lang="en-US" sz="2000" noProof="1" smtClean="0">
                <a:latin typeface="Times New Roman" panose="02020603050405020304" pitchFamily="18" charset="0"/>
                <a:cs typeface="Times New Roman" panose="02020603050405020304" pitchFamily="18" charset="0"/>
              </a:rPr>
              <a:t/>
            </a:r>
            <a:br>
              <a:rPr lang="en-US" sz="2000" noProof="1" smtClean="0">
                <a:latin typeface="Times New Roman" panose="02020603050405020304" pitchFamily="18" charset="0"/>
                <a:cs typeface="Times New Roman" panose="02020603050405020304" pitchFamily="18" charset="0"/>
              </a:rPr>
            </a:br>
            <a:endParaRPr lang="en-US" sz="2000" noProof="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9449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2808" y="3108325"/>
            <a:ext cx="11248177" cy="1325563"/>
          </a:xfrm>
        </p:spPr>
        <p:txBody>
          <a:bodyPr>
            <a:noAutofit/>
          </a:bodyPr>
          <a:lstStyle/>
          <a:p>
            <a:pPr>
              <a:lnSpc>
                <a:spcPct val="150000"/>
              </a:lnSpc>
            </a:pPr>
            <a:r>
              <a:rPr lang="uk-UA" sz="2400" b="1" u="sng" dirty="0">
                <a:latin typeface="Times New Roman" panose="02020603050405020304" pitchFamily="18" charset="0"/>
                <a:cs typeface="Times New Roman" panose="02020603050405020304" pitchFamily="18" charset="0"/>
              </a:rPr>
              <a:t>Значення цілей в системі управління</a:t>
            </a:r>
            <a:r>
              <a:rPr lang="uk-UA" sz="2400" b="1" dirty="0">
                <a:latin typeface="Times New Roman" panose="02020603050405020304" pitchFamily="18" charset="0"/>
                <a:cs typeface="Times New Roman" panose="02020603050405020304" pitchFamily="18" charset="0"/>
              </a:rPr>
              <a:t>. </a:t>
            </a:r>
            <a:r>
              <a:rPr lang="uk-UA" sz="2400" dirty="0">
                <a:latin typeface="Times New Roman" panose="02020603050405020304" pitchFamily="18" charset="0"/>
                <a:cs typeface="Times New Roman" panose="02020603050405020304" pitchFamily="18" charset="0"/>
              </a:rPr>
              <a:t/>
            </a:r>
            <a:br>
              <a:rPr lang="uk-UA" sz="2400" dirty="0">
                <a:latin typeface="Times New Roman" panose="02020603050405020304" pitchFamily="18" charset="0"/>
                <a:cs typeface="Times New Roman" panose="02020603050405020304" pitchFamily="18" charset="0"/>
              </a:rPr>
            </a:br>
            <a:r>
              <a:rPr lang="uk-UA" sz="2400" dirty="0" smtClean="0">
                <a:latin typeface="Times New Roman" panose="02020603050405020304" pitchFamily="18" charset="0"/>
                <a:cs typeface="Times New Roman" panose="02020603050405020304" pitchFamily="18" charset="0"/>
              </a:rPr>
              <a:t>1. Їх </a:t>
            </a:r>
            <a:r>
              <a:rPr lang="uk-UA" sz="2400" dirty="0">
                <a:latin typeface="Times New Roman" panose="02020603050405020304" pitchFamily="18" charset="0"/>
                <a:cs typeface="Times New Roman" panose="02020603050405020304" pitchFamily="18" charset="0"/>
              </a:rPr>
              <a:t>відсутність приводить до втрати орієнтації в особистісному, соціальному й економічному просторах;</a:t>
            </a:r>
            <a:br>
              <a:rPr lang="uk-UA" sz="2400" dirty="0">
                <a:latin typeface="Times New Roman" panose="02020603050405020304" pitchFamily="18" charset="0"/>
                <a:cs typeface="Times New Roman" panose="02020603050405020304" pitchFamily="18" charset="0"/>
              </a:rPr>
            </a:br>
            <a:r>
              <a:rPr lang="uk-UA" sz="2400" dirty="0" smtClean="0">
                <a:latin typeface="Times New Roman" panose="02020603050405020304" pitchFamily="18" charset="0"/>
                <a:cs typeface="Times New Roman" panose="02020603050405020304" pitchFamily="18" charset="0"/>
              </a:rPr>
              <a:t>2. Ціль </a:t>
            </a:r>
            <a:r>
              <a:rPr lang="uk-UA" sz="2400" dirty="0">
                <a:latin typeface="Times New Roman" panose="02020603050405020304" pitchFamily="18" charset="0"/>
                <a:cs typeface="Times New Roman" panose="02020603050405020304" pitchFamily="18" charset="0"/>
              </a:rPr>
              <a:t>конкретизує функції аналізу і синтезу, тобто здатності до збору, з'єднанню і використанню різних фактів і ознак; </a:t>
            </a:r>
            <a:br>
              <a:rPr lang="uk-UA" sz="2400" dirty="0">
                <a:latin typeface="Times New Roman" panose="02020603050405020304" pitchFamily="18" charset="0"/>
                <a:cs typeface="Times New Roman" panose="02020603050405020304" pitchFamily="18" charset="0"/>
              </a:rPr>
            </a:br>
            <a:r>
              <a:rPr lang="uk-UA" sz="2400" dirty="0" smtClean="0">
                <a:latin typeface="Times New Roman" panose="02020603050405020304" pitchFamily="18" charset="0"/>
                <a:cs typeface="Times New Roman" panose="02020603050405020304" pitchFamily="18" charset="0"/>
              </a:rPr>
              <a:t>3. Наявність </a:t>
            </a:r>
            <a:r>
              <a:rPr lang="uk-UA" sz="2400" dirty="0">
                <a:latin typeface="Times New Roman" panose="02020603050405020304" pitchFamily="18" charset="0"/>
                <a:cs typeface="Times New Roman" panose="02020603050405020304" pitchFamily="18" charset="0"/>
              </a:rPr>
              <a:t>цілі змінює критерії, які використовуються при прийнятті рішень; </a:t>
            </a:r>
            <a:br>
              <a:rPr lang="uk-UA" sz="2400" dirty="0">
                <a:latin typeface="Times New Roman" panose="02020603050405020304" pitchFamily="18" charset="0"/>
                <a:cs typeface="Times New Roman" panose="02020603050405020304" pitchFamily="18" charset="0"/>
              </a:rPr>
            </a:br>
            <a:r>
              <a:rPr lang="uk-UA" sz="2400" dirty="0" smtClean="0">
                <a:latin typeface="Times New Roman" panose="02020603050405020304" pitchFamily="18" charset="0"/>
                <a:cs typeface="Times New Roman" panose="02020603050405020304" pitchFamily="18" charset="0"/>
              </a:rPr>
              <a:t>4. Орієнтація </a:t>
            </a:r>
            <a:r>
              <a:rPr lang="uk-UA" sz="2400" dirty="0">
                <a:latin typeface="Times New Roman" panose="02020603050405020304" pitchFamily="18" charset="0"/>
                <a:cs typeface="Times New Roman" panose="02020603050405020304" pitchFamily="18" charset="0"/>
              </a:rPr>
              <a:t>на досягнення цілей приводить до пошуку нових можливостей і мобілізації трудових зусиль колективу і потенціалу організації; </a:t>
            </a:r>
            <a:br>
              <a:rPr lang="uk-UA" sz="2400" dirty="0">
                <a:latin typeface="Times New Roman" panose="02020603050405020304" pitchFamily="18" charset="0"/>
                <a:cs typeface="Times New Roman" panose="02020603050405020304" pitchFamily="18" charset="0"/>
              </a:rPr>
            </a:br>
            <a:r>
              <a:rPr lang="uk-UA" sz="2400" dirty="0" smtClean="0">
                <a:latin typeface="Times New Roman" panose="02020603050405020304" pitchFamily="18" charset="0"/>
                <a:cs typeface="Times New Roman" panose="02020603050405020304" pitchFamily="18" charset="0"/>
              </a:rPr>
              <a:t>5. Ціль </a:t>
            </a:r>
            <a:r>
              <a:rPr lang="uk-UA" sz="2400" dirty="0">
                <a:latin typeface="Times New Roman" panose="02020603050405020304" pitchFamily="18" charset="0"/>
                <a:cs typeface="Times New Roman" panose="02020603050405020304" pitchFamily="18" charset="0"/>
              </a:rPr>
              <a:t>підвищує ступінь обґрунтованості оцінки результатів діяльності.</a:t>
            </a:r>
            <a:br>
              <a:rPr lang="uk-UA" sz="2400" dirty="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
            </a:r>
            <a:br>
              <a:rPr lang="uk-UA" sz="2400" dirty="0">
                <a:latin typeface="Times New Roman" panose="02020603050405020304" pitchFamily="18" charset="0"/>
                <a:cs typeface="Times New Roman" panose="02020603050405020304" pitchFamily="18" charset="0"/>
              </a:rPr>
            </a:br>
            <a:r>
              <a:rPr lang="en-US" sz="2400" noProof="1" smtClean="0">
                <a:latin typeface="Times New Roman" panose="02020603050405020304" pitchFamily="18" charset="0"/>
                <a:cs typeface="Times New Roman" panose="02020603050405020304" pitchFamily="18" charset="0"/>
              </a:rPr>
              <a:t/>
            </a:r>
            <a:br>
              <a:rPr lang="en-US" sz="2400" noProof="1" smtClean="0">
                <a:latin typeface="Times New Roman" panose="02020603050405020304" pitchFamily="18" charset="0"/>
                <a:cs typeface="Times New Roman" panose="02020603050405020304" pitchFamily="18" charset="0"/>
              </a:rPr>
            </a:br>
            <a:endParaRPr lang="en-US" sz="2400" noProof="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5664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22959" y="799690"/>
            <a:ext cx="5173302" cy="395367"/>
          </a:xfrm>
        </p:spPr>
        <p:txBody>
          <a:bodyPr>
            <a:noAutofit/>
          </a:bodyPr>
          <a:lstStyle/>
          <a:p>
            <a:pPr>
              <a:lnSpc>
                <a:spcPct val="150000"/>
              </a:lnSpc>
            </a:pPr>
            <a:r>
              <a:rPr lang="uk-UA" sz="2000" b="1" dirty="0">
                <a:latin typeface="+mn-lt"/>
              </a:rPr>
              <a:t>Класифікація цілей підприємства</a:t>
            </a:r>
            <a:br>
              <a:rPr lang="uk-UA" sz="2000" b="1" dirty="0">
                <a:latin typeface="+mn-lt"/>
              </a:rPr>
            </a:br>
            <a:r>
              <a:rPr lang="uk-UA" sz="2000" b="1" dirty="0">
                <a:latin typeface="+mn-lt"/>
              </a:rPr>
              <a:t/>
            </a:r>
            <a:br>
              <a:rPr lang="uk-UA" sz="2000" b="1" dirty="0">
                <a:latin typeface="+mn-lt"/>
              </a:rPr>
            </a:br>
            <a:r>
              <a:rPr lang="en-US" sz="1800" noProof="1" smtClean="0"/>
              <a:t/>
            </a:r>
            <a:br>
              <a:rPr lang="en-US" sz="1800" noProof="1" smtClean="0"/>
            </a:br>
            <a:endParaRPr lang="en-US" sz="1800" noProof="1"/>
          </a:p>
        </p:txBody>
      </p:sp>
      <p:pic>
        <p:nvPicPr>
          <p:cNvPr id="3" name="Рисунок 2"/>
          <p:cNvPicPr>
            <a:picLocks noChangeAspect="1"/>
          </p:cNvPicPr>
          <p:nvPr/>
        </p:nvPicPr>
        <p:blipFill>
          <a:blip r:embed="rId3"/>
          <a:stretch>
            <a:fillRect/>
          </a:stretch>
        </p:blipFill>
        <p:spPr>
          <a:xfrm>
            <a:off x="823865" y="697117"/>
            <a:ext cx="10483913" cy="5993393"/>
          </a:xfrm>
          <a:prstGeom prst="rect">
            <a:avLst/>
          </a:prstGeom>
        </p:spPr>
      </p:pic>
    </p:spTree>
    <p:extLst>
      <p:ext uri="{BB962C8B-B14F-4D97-AF65-F5344CB8AC3E}">
        <p14:creationId xmlns:p14="http://schemas.microsoft.com/office/powerpoint/2010/main" val="2874541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2809" y="2112443"/>
            <a:ext cx="11248177" cy="1325563"/>
          </a:xfrm>
        </p:spPr>
        <p:txBody>
          <a:bodyPr>
            <a:noAutofit/>
          </a:bodyPr>
          <a:lstStyle/>
          <a:p>
            <a:pPr>
              <a:lnSpc>
                <a:spcPct val="100000"/>
              </a:lnSpc>
            </a:pPr>
            <a:r>
              <a:rPr lang="uk-UA" sz="2800" b="1" i="1" u="sng" dirty="0">
                <a:latin typeface="Times New Roman" panose="02020603050405020304" pitchFamily="18" charset="0"/>
                <a:cs typeface="Times New Roman" panose="02020603050405020304" pitchFamily="18" charset="0"/>
              </a:rPr>
              <a:t>1. Залежно від змісту та направленості цілей розрізняють:</a:t>
            </a:r>
            <a:r>
              <a:rPr lang="uk-UA" sz="2800" dirty="0">
                <a:latin typeface="Times New Roman" panose="02020603050405020304" pitchFamily="18" charset="0"/>
                <a:cs typeface="Times New Roman" panose="02020603050405020304" pitchFamily="18" charset="0"/>
              </a:rPr>
              <a:t/>
            </a:r>
            <a:br>
              <a:rPr lang="uk-UA" sz="2800" dirty="0">
                <a:latin typeface="Times New Roman" panose="02020603050405020304" pitchFamily="18" charset="0"/>
                <a:cs typeface="Times New Roman" panose="02020603050405020304" pitchFamily="18" charset="0"/>
              </a:rPr>
            </a:br>
            <a:r>
              <a:rPr lang="uk-UA" sz="2800" u="sng" dirty="0">
                <a:latin typeface="Times New Roman" panose="02020603050405020304" pitchFamily="18" charset="0"/>
                <a:cs typeface="Times New Roman" panose="02020603050405020304" pitchFamily="18" charset="0"/>
              </a:rPr>
              <a:t>економічні цілі</a:t>
            </a:r>
            <a:r>
              <a:rPr lang="uk-UA" sz="2800" dirty="0">
                <a:latin typeface="Times New Roman" panose="02020603050405020304" pitchFamily="18" charset="0"/>
                <a:cs typeface="Times New Roman" panose="02020603050405020304" pitchFamily="18" charset="0"/>
              </a:rPr>
              <a:t> –зниження витрат, підвищення рентабельності, нарощування капіталу, досягнення цільового прибутку, вихід на нові ринки, підвищення ринкової вартості підприємства та інше;</a:t>
            </a:r>
            <a:br>
              <a:rPr lang="uk-UA" sz="2800" dirty="0">
                <a:latin typeface="Times New Roman" panose="02020603050405020304" pitchFamily="18" charset="0"/>
                <a:cs typeface="Times New Roman" panose="02020603050405020304" pitchFamily="18" charset="0"/>
              </a:rPr>
            </a:br>
            <a:r>
              <a:rPr lang="uk-UA" sz="2800" u="sng" dirty="0">
                <a:latin typeface="Times New Roman" panose="02020603050405020304" pitchFamily="18" charset="0"/>
                <a:cs typeface="Times New Roman" panose="02020603050405020304" pitchFamily="18" charset="0"/>
              </a:rPr>
              <a:t>соціальні</a:t>
            </a:r>
            <a:r>
              <a:rPr lang="uk-UA" sz="2800" dirty="0">
                <a:latin typeface="Times New Roman" panose="02020603050405020304" pitchFamily="18" charset="0"/>
                <a:cs typeface="Times New Roman" panose="02020603050405020304" pitchFamily="18" charset="0"/>
              </a:rPr>
              <a:t> – створення нових робочих місць, матеріальна підтримка малозабезпечених верств населення, соціальна допомога робітникам;</a:t>
            </a:r>
            <a:br>
              <a:rPr lang="uk-UA" sz="2800" dirty="0">
                <a:latin typeface="Times New Roman" panose="02020603050405020304" pitchFamily="18" charset="0"/>
                <a:cs typeface="Times New Roman" panose="02020603050405020304" pitchFamily="18" charset="0"/>
              </a:rPr>
            </a:br>
            <a:r>
              <a:rPr lang="uk-UA" sz="2800" u="sng" dirty="0">
                <a:latin typeface="Times New Roman" panose="02020603050405020304" pitchFamily="18" charset="0"/>
                <a:cs typeface="Times New Roman" panose="02020603050405020304" pitchFamily="18" charset="0"/>
              </a:rPr>
              <a:t>власні</a:t>
            </a:r>
            <a:r>
              <a:rPr lang="uk-UA" sz="2800" dirty="0">
                <a:latin typeface="Times New Roman" panose="02020603050405020304" pitchFamily="18" charset="0"/>
                <a:cs typeface="Times New Roman" panose="02020603050405020304" pitchFamily="18" charset="0"/>
              </a:rPr>
              <a:t> – досягнення економічної влади, іміджу, збереження сімейних традицій та ін</a:t>
            </a:r>
            <a:r>
              <a:rPr lang="uk-UA" sz="2800" dirty="0" smtClean="0">
                <a:latin typeface="Times New Roman" panose="02020603050405020304" pitchFamily="18" charset="0"/>
                <a:cs typeface="Times New Roman" panose="02020603050405020304" pitchFamily="18" charset="0"/>
              </a:rPr>
              <a:t>.</a:t>
            </a:r>
            <a:r>
              <a:rPr lang="uk-UA" sz="2800" dirty="0">
                <a:latin typeface="Times New Roman" panose="02020603050405020304" pitchFamily="18" charset="0"/>
                <a:cs typeface="Times New Roman" panose="02020603050405020304" pitchFamily="18" charset="0"/>
              </a:rPr>
              <a:t/>
            </a:r>
            <a:br>
              <a:rPr lang="uk-UA" sz="2800" dirty="0">
                <a:latin typeface="Times New Roman" panose="02020603050405020304" pitchFamily="18" charset="0"/>
                <a:cs typeface="Times New Roman" panose="02020603050405020304" pitchFamily="18" charset="0"/>
              </a:rPr>
            </a:br>
            <a:r>
              <a:rPr lang="en-US" sz="2800" noProof="1" smtClean="0">
                <a:latin typeface="Times New Roman" panose="02020603050405020304" pitchFamily="18" charset="0"/>
                <a:cs typeface="Times New Roman" panose="02020603050405020304" pitchFamily="18" charset="0"/>
              </a:rPr>
              <a:t/>
            </a:r>
            <a:br>
              <a:rPr lang="en-US" sz="2800" noProof="1" smtClean="0">
                <a:latin typeface="Times New Roman" panose="02020603050405020304" pitchFamily="18" charset="0"/>
                <a:cs typeface="Times New Roman" panose="02020603050405020304" pitchFamily="18" charset="0"/>
              </a:rPr>
            </a:br>
            <a:endParaRPr lang="en-US" sz="2800" noProof="1">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8700380" y="3873068"/>
            <a:ext cx="2952891" cy="2515426"/>
          </a:xfrm>
          <a:prstGeom prst="rect">
            <a:avLst/>
          </a:prstGeom>
        </p:spPr>
      </p:pic>
    </p:spTree>
    <p:extLst>
      <p:ext uri="{BB962C8B-B14F-4D97-AF65-F5344CB8AC3E}">
        <p14:creationId xmlns:p14="http://schemas.microsoft.com/office/powerpoint/2010/main" val="1272534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3220" y="3008737"/>
            <a:ext cx="11248177" cy="1325563"/>
          </a:xfrm>
        </p:spPr>
        <p:txBody>
          <a:bodyPr>
            <a:noAutofit/>
          </a:bodyPr>
          <a:lstStyle/>
          <a:p>
            <a:pPr>
              <a:lnSpc>
                <a:spcPct val="100000"/>
              </a:lnSpc>
            </a:pPr>
            <a:r>
              <a:rPr lang="uk-UA" sz="2400" b="1" i="1" u="sng" dirty="0" smtClean="0">
                <a:latin typeface="Times New Roman" panose="02020603050405020304" pitchFamily="18" charset="0"/>
                <a:cs typeface="Times New Roman" panose="02020603050405020304" pitchFamily="18" charset="0"/>
              </a:rPr>
              <a:t>2</a:t>
            </a:r>
            <a:r>
              <a:rPr lang="uk-UA" sz="2400" b="1" i="1" u="sng" dirty="0">
                <a:latin typeface="Times New Roman" panose="02020603050405020304" pitchFamily="18" charset="0"/>
                <a:cs typeface="Times New Roman" panose="02020603050405020304" pitchFamily="18" charset="0"/>
              </a:rPr>
              <a:t>. В залежності від функціональної сфери можуть бути виділені такі цілі: </a:t>
            </a:r>
            <a:r>
              <a:rPr lang="uk-UA" sz="2400" dirty="0">
                <a:latin typeface="Times New Roman" panose="02020603050405020304" pitchFamily="18" charset="0"/>
                <a:cs typeface="Times New Roman" panose="02020603050405020304" pitchFamily="18" charset="0"/>
              </a:rPr>
              <a:t/>
            </a:r>
            <a:br>
              <a:rPr lang="uk-UA" sz="2400" dirty="0">
                <a:latin typeface="Times New Roman" panose="02020603050405020304" pitchFamily="18" charset="0"/>
                <a:cs typeface="Times New Roman" panose="02020603050405020304" pitchFamily="18" charset="0"/>
              </a:rPr>
            </a:br>
            <a:r>
              <a:rPr lang="uk-UA" sz="2400" u="sng" dirty="0">
                <a:latin typeface="Times New Roman" panose="02020603050405020304" pitchFamily="18" charset="0"/>
                <a:cs typeface="Times New Roman" panose="02020603050405020304" pitchFamily="18" charset="0"/>
              </a:rPr>
              <a:t>маркетингові </a:t>
            </a:r>
            <a:r>
              <a:rPr lang="uk-UA" sz="2400" dirty="0">
                <a:latin typeface="Times New Roman" panose="02020603050405020304" pitchFamily="18" charset="0"/>
                <a:cs typeface="Times New Roman" panose="02020603050405020304" pitchFamily="18" charset="0"/>
              </a:rPr>
              <a:t>– пошук нових ринкових ніш, підвищення частки діяльності в межах свого сегменту ринку, проникнення в інші сегменти споживчого ринку, на інші регіональні ринки.</a:t>
            </a:r>
            <a:br>
              <a:rPr lang="uk-UA" sz="2400" dirty="0">
                <a:latin typeface="Times New Roman" panose="02020603050405020304" pitchFamily="18" charset="0"/>
                <a:cs typeface="Times New Roman" panose="02020603050405020304" pitchFamily="18" charset="0"/>
              </a:rPr>
            </a:br>
            <a:r>
              <a:rPr lang="uk-UA" sz="2400" u="sng" dirty="0">
                <a:latin typeface="Times New Roman" panose="02020603050405020304" pitchFamily="18" charset="0"/>
                <a:cs typeface="Times New Roman" panose="02020603050405020304" pitchFamily="18" charset="0"/>
              </a:rPr>
              <a:t>фінансово-економічні</a:t>
            </a:r>
            <a:r>
              <a:rPr lang="uk-UA" sz="2400" dirty="0">
                <a:latin typeface="Times New Roman" panose="02020603050405020304" pitchFamily="18" charset="0"/>
                <a:cs typeface="Times New Roman" panose="02020603050405020304" pitchFamily="18" charset="0"/>
              </a:rPr>
              <a:t> – зниження рівня витрат обігу, підвищення суми прибутку від діяльності, підвищення рівня рентабельності власного капіталу, зниження частки залучених коштів в структурі капіталу, зростання власних фінансових ресурсів.</a:t>
            </a:r>
            <a:br>
              <a:rPr lang="uk-UA" sz="2400" dirty="0">
                <a:latin typeface="Times New Roman" panose="02020603050405020304" pitchFamily="18" charset="0"/>
                <a:cs typeface="Times New Roman" panose="02020603050405020304" pitchFamily="18" charset="0"/>
              </a:rPr>
            </a:br>
            <a:r>
              <a:rPr lang="uk-UA" sz="2400" u="sng" dirty="0">
                <a:latin typeface="Times New Roman" panose="02020603050405020304" pitchFamily="18" charset="0"/>
                <a:cs typeface="Times New Roman" panose="02020603050405020304" pitchFamily="18" charset="0"/>
              </a:rPr>
              <a:t>інвестиційні</a:t>
            </a:r>
            <a:r>
              <a:rPr lang="uk-UA" sz="2400" dirty="0">
                <a:latin typeface="Times New Roman" panose="02020603050405020304" pitchFamily="18" charset="0"/>
                <a:cs typeface="Times New Roman" panose="02020603050405020304" pitchFamily="18" charset="0"/>
              </a:rPr>
              <a:t> – будівництво та придбання нових об’єктів, реконструкція та модернізація діючих об’єктів, оновлення обладнання та ін.</a:t>
            </a:r>
            <a:br>
              <a:rPr lang="uk-UA" sz="2400" dirty="0">
                <a:latin typeface="Times New Roman" panose="02020603050405020304" pitchFamily="18" charset="0"/>
                <a:cs typeface="Times New Roman" panose="02020603050405020304" pitchFamily="18" charset="0"/>
              </a:rPr>
            </a:br>
            <a:r>
              <a:rPr lang="uk-UA" sz="2400" u="sng" dirty="0">
                <a:latin typeface="Times New Roman" panose="02020603050405020304" pitchFamily="18" charset="0"/>
                <a:cs typeface="Times New Roman" panose="02020603050405020304" pitchFamily="18" charset="0"/>
              </a:rPr>
              <a:t>інноваційні </a:t>
            </a:r>
            <a:r>
              <a:rPr lang="uk-UA" sz="2400" dirty="0">
                <a:latin typeface="Times New Roman" panose="02020603050405020304" pitchFamily="18" charset="0"/>
                <a:cs typeface="Times New Roman" panose="02020603050405020304" pitchFamily="18" charset="0"/>
              </a:rPr>
              <a:t>– впровадження нових технологій , нових видів обліку</a:t>
            </a:r>
            <a:br>
              <a:rPr lang="uk-UA" sz="2400" dirty="0">
                <a:latin typeface="Times New Roman" panose="02020603050405020304" pitchFamily="18" charset="0"/>
                <a:cs typeface="Times New Roman" panose="02020603050405020304" pitchFamily="18" charset="0"/>
              </a:rPr>
            </a:br>
            <a:r>
              <a:rPr lang="uk-UA" sz="2400" u="sng" dirty="0">
                <a:latin typeface="Times New Roman" panose="02020603050405020304" pitchFamily="18" charset="0"/>
                <a:cs typeface="Times New Roman" panose="02020603050405020304" pitchFamily="18" charset="0"/>
              </a:rPr>
              <a:t>організаційні</a:t>
            </a:r>
            <a:r>
              <a:rPr lang="uk-UA" sz="2400" dirty="0">
                <a:latin typeface="Times New Roman" panose="02020603050405020304" pitchFamily="18" charset="0"/>
                <a:cs typeface="Times New Roman" panose="02020603050405020304" pitchFamily="18" charset="0"/>
              </a:rPr>
              <a:t> – перехід на нову організаційно-правову форму діяльності, впровадження нової організаційної структури управління, впровадження нових форм організації праці.</a:t>
            </a:r>
            <a:br>
              <a:rPr lang="uk-UA" sz="2400" dirty="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
            </a:r>
            <a:br>
              <a:rPr lang="uk-UA" sz="2400" dirty="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
            </a:r>
            <a:br>
              <a:rPr lang="uk-UA" sz="2400" dirty="0">
                <a:latin typeface="Times New Roman" panose="02020603050405020304" pitchFamily="18" charset="0"/>
                <a:cs typeface="Times New Roman" panose="02020603050405020304" pitchFamily="18" charset="0"/>
              </a:rPr>
            </a:br>
            <a:r>
              <a:rPr lang="en-US" sz="2400" noProof="1" smtClean="0">
                <a:latin typeface="Times New Roman" panose="02020603050405020304" pitchFamily="18" charset="0"/>
                <a:cs typeface="Times New Roman" panose="02020603050405020304" pitchFamily="18" charset="0"/>
              </a:rPr>
              <a:t/>
            </a:r>
            <a:br>
              <a:rPr lang="en-US" sz="2400" noProof="1" smtClean="0">
                <a:latin typeface="Times New Roman" panose="02020603050405020304" pitchFamily="18" charset="0"/>
                <a:cs typeface="Times New Roman" panose="02020603050405020304" pitchFamily="18" charset="0"/>
              </a:rPr>
            </a:br>
            <a:endParaRPr lang="en-US" sz="2400" noProof="1">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9637460" y="4952246"/>
            <a:ext cx="2314575" cy="1834599"/>
          </a:xfrm>
          <a:prstGeom prst="rect">
            <a:avLst/>
          </a:prstGeom>
        </p:spPr>
      </p:pic>
    </p:spTree>
    <p:extLst>
      <p:ext uri="{BB962C8B-B14F-4D97-AF65-F5344CB8AC3E}">
        <p14:creationId xmlns:p14="http://schemas.microsoft.com/office/powerpoint/2010/main" val="278936407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TotalTime>
  <Words>925</Words>
  <Application>Microsoft Office PowerPoint</Application>
  <PresentationFormat>Широкоэкранный</PresentationFormat>
  <Paragraphs>78</Paragraphs>
  <Slides>48</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48</vt:i4>
      </vt:variant>
    </vt:vector>
  </HeadingPairs>
  <TitlesOfParts>
    <vt:vector size="53" baseType="lpstr">
      <vt:lpstr>Arial</vt:lpstr>
      <vt:lpstr>Calibri</vt:lpstr>
      <vt:lpstr>Calibri Light</vt:lpstr>
      <vt:lpstr>Times New Roman</vt:lpstr>
      <vt:lpstr>Тема Office</vt:lpstr>
      <vt:lpstr>Тема 2. ЦІЛЬОВІ ХАРАКТЕРИСТИКИ ДІЯЛЬНОСТІ ПІДПРИЄМСТВА НА РИНКУ. ПЛАНУВАННЯ ДІЯЛЬНОСТІ ПІДПРИЄМСТВА.</vt:lpstr>
      <vt:lpstr>Презентация PowerPoint</vt:lpstr>
      <vt:lpstr>1. Цілі функціонування підприємства на споживчому ринку та їх класифікація.</vt:lpstr>
      <vt:lpstr> - місія-призначення – вузьке, проте конкретне розуміння та визначення виду діяльності, характеру продукції та послуг й кола їх споживачів; перше уявлення про причину виникнення та сенсу існування підприємства;  - місія-орієнтація – широке розгорнуте уявлення про систему цінностей, яких дотримується керівництво і персонал підприємства, що в загальних рисах дозволяє судити про її поведінку, про відносини до споживачів і партнерів;  - місія-політика – концентрація головних цілей та більш чітке уявлення про поведінку підприємства найближчим часом та на перспективу, тобто «бачення» майбутнього його стану.   </vt:lpstr>
      <vt:lpstr>Узагальнення цих і інших визначень дає можливість сформувати вимоги, яким повинні задовольняти цілі:  1) ціль повинна відбиватися як у самій системі, так і в зовнішнім середовищі; 2) ціль повинна бути уявленням у свідомості ідеалу майбутнього, тобто бажаного, можливого і необхідного, але в той же час повинна бути досяжною;  3) ціль повинна бути конкретною і досягти її неможливо без певних свідомих дій; Іншими словами ціль не досягається «автоматично», на підставі тільки об'єктивних законів, а містить елемент суб'єктивізму;  4) ціль повинна бути прив'язана до визначеної тимчасової осі; 5)повинні існувати можливості встановлення ступеня досягнення мети; 6) незважаючи на те, що необхідно мати повне представлення про шляхи досягнення мети при існуючих особливостях внутрішнього і зовнішнього середовища, вона не повинна зводитися до цих можливостей;  7) цілі повинні бути достатнім образом обґрунтовані в тому числі і шляхом визначених логічних міркувань (тобто не повинні бути «волюнтаристичні»); 8) системний підхід до визначення цілей, тобто їх ранжування та побудова «Дерева цілей».  </vt:lpstr>
      <vt:lpstr>Значення цілей в системі управління.  1. Їх відсутність приводить до втрати орієнтації в особистісному, соціальному й економічному просторах; 2. Ціль конкретизує функції аналізу і синтезу, тобто здатності до збору, з'єднанню і використанню різних фактів і ознак;  3. Наявність цілі змінює критерії, які використовуються при прийнятті рішень;  4. Орієнтація на досягнення цілей приводить до пошуку нових можливостей і мобілізації трудових зусиль колективу і потенціалу організації;  5. Ціль підвищує ступінь обґрунтованості оцінки результатів діяльності.   </vt:lpstr>
      <vt:lpstr>Класифікація цілей підприємства   </vt:lpstr>
      <vt:lpstr>1. Залежно від змісту та направленості цілей розрізняють: економічні цілі –зниження витрат, підвищення рентабельності, нарощування капіталу, досягнення цільового прибутку, вихід на нові ринки, підвищення ринкової вартості підприємства та інше; соціальні – створення нових робочих місць, матеріальна підтримка малозабезпечених верств населення, соціальна допомога робітникам; власні – досягнення економічної влади, іміджу, збереження сімейних традицій та ін.  </vt:lpstr>
      <vt:lpstr>2. В залежності від функціональної сфери можуть бути виділені такі цілі:  маркетингові – пошук нових ринкових ніш, підвищення частки діяльності в межах свого сегменту ринку, проникнення в інші сегменти споживчого ринку, на інші регіональні ринки. фінансово-економічні – зниження рівня витрат обігу, підвищення суми прибутку від діяльності, підвищення рівня рентабельності власного капіталу, зниження частки залучених коштів в структурі капіталу, зростання власних фінансових ресурсів. інвестиційні – будівництво та придбання нових об’єктів, реконструкція та модернізація діючих об’єктів, оновлення обладнання та ін. інноваційні – впровадження нових технологій , нових видів обліку організаційні – перехід на нову організаційно-правову форму діяльності, впровадження нової організаційної структури управління, впровадження нових форм організації праці.    </vt:lpstr>
      <vt:lpstr>3. Залежно від ступеня досягнення цілі поділяють на:  необхідні – є життєво-необхідними та передбачають отримання мінімального прибутку, який забезпечує цільову норму прибутку на авансований капітал; бажані – максимізація прибутку.  4. Залежно від часового фактору: поточні, досягнення яких необхідно сьогодні; перспективні, які мають бути досягнуті в майбутньому.  </vt:lpstr>
      <vt:lpstr>5. За відношенням до головної цілі підприємства кінцеві, досягаються шляхом реалізації проміжних цілей; проміжні .(Наприклад. Основна ціль – стабілізація обсягів товарообороту. Для цього необхідно оновлення товарів, підвищення їх конкурентоспроможності та інші проміжні цілі.)  6. Залежно від характеру оцінки: кількісні, характеризуються абсолютними або відносними показниками (обсяг продажу, сума отриманого прибутку) і краще піддаються обліку та контролю їх досягнення; якісні описують цільовий орієнтир  або стан діяльності підприємства, до якого воно прямує.     </vt:lpstr>
      <vt:lpstr>7. Залежно від ступеня впливу зовнішніх факторів на функціонування підприємства виділяють цілі: обумовлені змінами зовнішнього середовища (інфляція, зміна податкової політики держави, зміна попиту споживачів; обумовлені внутрішніми потребами (цілі, що випливають з наявних та невикористаних резервів покращення діяльності , що не потребують додаткового притягнення ресурсів  8. Залежно від складу та характеру інтересів: цілі підприємства (обсяг отриманого прибутку); цілі суспільства (задоволення потреб споживачів).     </vt:lpstr>
      <vt:lpstr>Схема побудови «Дерева цілей»</vt:lpstr>
      <vt:lpstr>Суть даного методу полягає в структуризації цілей шляхом виявлення зв’язку між цілями і засобами їх досягнення відповідно до принципів дедуктивної логіки та застосування деяких евристичних процедур.  «Дерево цілей» дозволяє уявити повну картину взаємозв’язків майбутніх подій, аж до отримання переліку конкретних задач, та отримати інформацію про їх відносну значимість. Воно складається з цілей декількох ієрархічних рівнів.   Досягнення головної цілі опирається на реалізацію декількох конкретних цілей більш низького рівня, які виступають засобом по відношенню до першої цілі та ін. Із встановленням під цілей, для реалізації яких не потрібно додаткових вузлів «цілі-засоби», досягається максимальна конкретизація основних параметрів цілі: строк, кількісне вираження очікуваного результату та ін.      </vt:lpstr>
      <vt:lpstr>Цілі підприємства залежать від стадії його життєвого циклу. Їх параметри можна простежити.        </vt:lpstr>
      <vt:lpstr>Основними цілями (мотивацією) підприємства як правило залишаються наступні:  1. Прибуткова мотивація. Вона може формулюватися як максимізація прибутку або отримання прибутку, який є достатнім для підприємця. Між тим багато авторів справедливо відмічають, що прибуток сам по собі не являється основою результативної діяльності. В чистому виді, прибуткова мотивація характерна для невеликих підприємств, які функціонують в умовах жорсткої конкуренції, але ця мотивація по суті перетворюються в мотивацію довгострокового виживання. Отже, широке розповсюдження на практиці такої мотивації можна пояснити наступними причинами: - співпаданням з цілями стійкості на ринку; - актуальністю прибуткової мотивації на першому етапі діяльності новоствореного підприємства; - відсутністю стратегічного планування на підприємстві.</vt:lpstr>
      <vt:lpstr>2. Максимізація доходу. При досягненні потрібного рівня прибутку організація прагне мати більш високий рівень продаж в грошову вираженні, ніж отримання більш високих прибутків. Це пов’язано з тим, що ріст доходу розглядається як ключовий критерій функціонування бізнесу – індикатор його життєздатності. Крім того, на багатьох підприємствах заробітна плата керуючого персоналу залежить від отриманого доходу, а не від прибутку.  3. Досягнення певної ринкової частки. Це не є принциповою метою підприємства. Проте й обсяг продаж і ринкова частка характеризує здатність підприємства ефективно конкурувати, отримувати вигоду від ефективного масштабу випуску, бути визнаним лідером. Між тим зростання частки ринку не означає посилення конкурентної позиції та збільшення прибутку.        </vt:lpstr>
      <vt:lpstr>4. Довгострокові цілі стійкості. Максимізуючи прибуток, підприємство не може вижити в конкурентній боротьбі коли має дефіцит грошових потоків чи звуження ринку. Існує ряд недоліків цієї мотивації – наявність великої кількості шляхів забезпечення стійкості  та необхідність забезпечення стійкості іншими цілями мотивації управлінських рішень. Проте, при всіх недоліках, найбільш доцільним,  є вибір саме її в якості основної цілі підприємства з доповненням рядом допоміжних цілей. Одною із складових цілей стійкості слід прийняти забезпечення грошових потоків на рівні, що перевищує отримання прибутку в розмірі, який є достатнім для постійного нарощування стратегічного потенціалу підприємства та рівня його конкурентоспроможності.  5. Персональні цілі. Вони виникають у зв’язку з розподілом відповідальності та контролю та часто носять амбіційний та політичний характер.         </vt:lpstr>
      <vt:lpstr>6. Соціальна відповідальність. Основана на ідеї  відповідальності підприємства перед суспільством. Особливо до неї прагнуть крупні корпорації. Подібні цілі являються вираженням наступних концепцій: - інтереси акціонерів та суспільства повинні бути збалансованими; - проведення бізнесу має сприяти вирішенню проблем, що стоять перед суспільством.  7. Цілі росту та диверсифікації. Існують наступні причини, що змушують підприємства використовувати довгостроковий ріст та диверсифікацію в якості головної цілі: - ріст організації є хорошим захистом проти негативних ситуацій у зовнішньому середовищі; - ріст через збільшення ринкової частки сприяє укріплення ринкової  позиції проти зовнішніх сил, а також більшу свободу і вплив на важливі галузеві рішення;  - довгостроковий ріст (зростання продаж, виробництва, прибутку) дозволяє підприємству більш ефективно залучати інвестування.          </vt:lpstr>
      <vt:lpstr> 8. Інші господарські та некомерційні цілі.    9. Ріст вартості власного (акціонерного) капіталу. Ідея використання цієї цілі в якості головної основана на умові, що створення додаткової вартості капіталу власників буде можливістю робити подальші інвестиції. Відповідно, зацікавлені в довгостроковому розвитку бізнесу. Ріст вартості відображається в зростанні котирування акцій або в ціні, яку  пропонують за бізнес потенційні покупці. Якщо немає росту вартості – фінансова життєздатність підприємства є сумнівною.        </vt:lpstr>
      <vt:lpstr>2. Прибуток як цільова функція діяльності підприємства на ринку.</vt:lpstr>
      <vt:lpstr>Прибуток, як економічний показник, дозволяє поєднувати еко­номічні інтереси держави, підприємства, як господарюючого суб'єкта, робітників і власника підприємства. Вирішення цього завдання перш за все пов'язане з пропорціями в розподілі та використанні прибутку. Розглянемо межі прибутку, що задовольняють вищеназваним інтересам:   об'єктом економічних інтересів держави є частина прибутку, яка виплачується у вигляді податків та обов'язкових платежів.   економічний інтерес підприємства як товаровиробника проявляється в обсязі прибутку, який залишається в розпорядженні підприємства і використовується для вирішення виробничих та соціальних завдань його розвитку.   економічний інтерес робітників підприємства пов'язаний передусім з розміром прибутку, який спрямовується на матеріальне заохочення, соціальні виплати та соціальний розвиток.   власника підприємства цікавить в першу чергу розмір фонду виплати дивідендів, а отже - та частина прибутку, котра пов'язана з виробничим розвитком, а відповідно приростом капіталу підприємства.           </vt:lpstr>
      <vt:lpstr>Основні фактори, що впливають на прибуток підприємства.  1. Дотримання дисципліни (підприємницької, фінансової, технологічної).  2. Сформовані сприятливі умови (зміна ринкової кон’юктури, інфляційна ситуація, несподівані обставини).  3. Ініціатива: впровадження інновацій, підприємницький ризик, економія на масштабах виробництва, використання ефекту важеля: співвідношення позикових і власних коштів (взяли під один %, вклали під інший)).  4. Інституційні фактори – державні і недержавні втручання в справи бізнесу.  5. Цінова політика підприємства: - зниження  закупівельної ціни; - збільшення ціни реалізації;  6. Оптимізація обсягу та структури виробництва до обсягу та структури попиту. Оптимізація обсягу, складу ресурсів, що використовуються на підприємстві.              </vt:lpstr>
      <vt:lpstr>Прибуток підприємства визначається як приріст її капіталу (К1-К0) та може бути представлений формулою: П = К1 –К0  Приріст капіталу утворюється в результаті діяльності підприємства, якщо його результати перевищують понесені для їх отримання затрати. Розуміючи під результатом діяльності суму виручки від реалізації продукції, робіт, послуг за певний період (Врп), при інших незмінних умовах прибуток може бути визначений як сума перевищення виручки від реалізації над затратами на виробництво та реалізацію цієї продукції, величина яких називається повною собівартістю (С):  П = Врп –С              </vt:lpstr>
      <vt:lpstr>Презентация PowerPoint</vt:lpstr>
      <vt:lpstr>                 </vt:lpstr>
      <vt:lpstr>                 </vt:lpstr>
      <vt:lpstr>Презентация PowerPoint</vt:lpstr>
      <vt:lpstr>Презентация PowerPoint</vt:lpstr>
      <vt:lpstr>Презентация PowerPoint</vt:lpstr>
      <vt:lpstr>Презентация PowerPoint</vt:lpstr>
      <vt:lpstr>3. Економічні межі обсягу діяльності підприємства, метод визначення «точки беззбитковості», «точки ліквідації», зони збитковості та прибутковості.</vt:lpstr>
      <vt:lpstr>Презентация PowerPoint</vt:lpstr>
      <vt:lpstr>Презентация PowerPoint</vt:lpstr>
      <vt:lpstr>Презентация PowerPoint</vt:lpstr>
      <vt:lpstr>Презентация PowerPoint</vt:lpstr>
      <vt:lpstr>Презентация PowerPoint</vt:lpstr>
      <vt:lpstr>4. Планування діяльності  підприємства.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Сергей Климчук</dc:creator>
  <cp:lastModifiedBy>Сергей Климчук</cp:lastModifiedBy>
  <cp:revision>19</cp:revision>
  <cp:lastPrinted>2019-02-20T08:02:03Z</cp:lastPrinted>
  <dcterms:created xsi:type="dcterms:W3CDTF">2018-02-01T20:11:38Z</dcterms:created>
  <dcterms:modified xsi:type="dcterms:W3CDTF">2019-02-20T08:02:22Z</dcterms:modified>
</cp:coreProperties>
</file>