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7" r:id="rId4"/>
    <p:sldId id="261" r:id="rId5"/>
    <p:sldId id="262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8" r:id="rId23"/>
    <p:sldId id="349" r:id="rId24"/>
    <p:sldId id="350" r:id="rId25"/>
    <p:sldId id="347" r:id="rId26"/>
    <p:sldId id="259" r:id="rId27"/>
    <p:sldId id="317" r:id="rId28"/>
    <p:sldId id="318" r:id="rId29"/>
    <p:sldId id="319" r:id="rId30"/>
    <p:sldId id="320" r:id="rId31"/>
    <p:sldId id="316" r:id="rId32"/>
    <p:sldId id="313" r:id="rId33"/>
    <p:sldId id="324" r:id="rId34"/>
    <p:sldId id="325" r:id="rId35"/>
    <p:sldId id="326" r:id="rId36"/>
    <p:sldId id="321" r:id="rId37"/>
    <p:sldId id="327" r:id="rId38"/>
    <p:sldId id="322" r:id="rId39"/>
    <p:sldId id="328" r:id="rId40"/>
    <p:sldId id="323" r:id="rId41"/>
    <p:sldId id="329" r:id="rId42"/>
    <p:sldId id="314" r:id="rId43"/>
    <p:sldId id="315" r:id="rId44"/>
    <p:sldId id="33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38" autoAdjust="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91062-CEC1-4A1E-B532-31B4C4B3C3D3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3F0A7-20A0-4D30-9F6D-64C8842D3B8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8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3F0A7-20A0-4D30-9F6D-64C8842D3B8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4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3F0A7-20A0-4D30-9F6D-64C8842D3B8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3F0A7-20A0-4D30-9F6D-64C8842D3B8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AA7-404F-47BC-8296-EE6ECF2CE9C2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17D-8BBB-4440-878A-BAC665438B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AA7-404F-47BC-8296-EE6ECF2CE9C2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17D-8BBB-4440-878A-BAC665438B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AA7-404F-47BC-8296-EE6ECF2CE9C2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17D-8BBB-4440-878A-BAC665438B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AA7-404F-47BC-8296-EE6ECF2CE9C2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17D-8BBB-4440-878A-BAC665438B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AA7-404F-47BC-8296-EE6ECF2CE9C2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17D-8BBB-4440-878A-BAC665438B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AA7-404F-47BC-8296-EE6ECF2CE9C2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17D-8BBB-4440-878A-BAC665438B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AA7-404F-47BC-8296-EE6ECF2CE9C2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17D-8BBB-4440-878A-BAC665438B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AA7-404F-47BC-8296-EE6ECF2CE9C2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17D-8BBB-4440-878A-BAC665438B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AA7-404F-47BC-8296-EE6ECF2CE9C2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17D-8BBB-4440-878A-BAC665438B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AA7-404F-47BC-8296-EE6ECF2CE9C2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17D-8BBB-4440-878A-BAC665438B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AA7-404F-47BC-8296-EE6ECF2CE9C2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B17D-8BBB-4440-878A-BAC665438B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02AA7-404F-47BC-8296-EE6ECF2CE9C2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B17D-8BBB-4440-878A-BAC665438B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k.wikipedia.org/wiki/%D0%A4%D0%B0%D0%B9%D0%BB:National_Park_Service_sample_pictographs.sv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uk.wikipedia.org/wiki/%D0%A4%D0%B0%D0%B9%D0%BB:Windows_Phone_8_en.sv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A1%D0%BA%D0%B5%D0%B2%D0%BE%D0%BC%D0%BE%D1%80%D1%84%D1%96%D0%B7%D0%B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Microsoft_Office" TargetMode="External"/><Relationship Id="rId3" Type="http://schemas.openxmlformats.org/officeDocument/2006/relationships/hyperlink" Target="https://uk.wikipedia.org/wiki/Windows_Phone_7" TargetMode="External"/><Relationship Id="rId7" Type="http://schemas.openxmlformats.org/officeDocument/2006/relationships/hyperlink" Target="https://uk.wikipedia.org/wiki/Xbox_360" TargetMode="External"/><Relationship Id="rId2" Type="http://schemas.openxmlformats.org/officeDocument/2006/relationships/hyperlink" Target="https://uk.wikipedia.org/wiki/Zu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etro_(design_language)" TargetMode="External"/><Relationship Id="rId5" Type="http://schemas.openxmlformats.org/officeDocument/2006/relationships/hyperlink" Target="https://uk.wikipedia.org/wiki/Windows_8" TargetMode="External"/><Relationship Id="rId4" Type="http://schemas.openxmlformats.org/officeDocument/2006/relationships/hyperlink" Target="https://uk.wikipedia.org/wiki/Sans-serif" TargetMode="External"/><Relationship Id="rId9" Type="http://schemas.openxmlformats.org/officeDocument/2006/relationships/hyperlink" Target="https://uk.wikipedia.org/wiki/IO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1%D1%80%D0%B8%D1%82%D0%B0%D0%BD%D1%81%D1%8C%D0%BA%D0%B0_%D0%B1%D1%96%D0%B1%D0%BB%D1%96%D0%BE%D1%82%D0%B5%D0%BA%D0%B0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/index.php?title=%D0%9A%D1%83%D0%BC%D0%B0%D1%80%D0%B0%D0%B4%D0%B6%D1%96%D0%B2%D0%B0&amp;action=edit&amp;redlink=1" TargetMode="External"/><Relationship Id="rId3" Type="http://schemas.openxmlformats.org/officeDocument/2006/relationships/hyperlink" Target="https://uk.wikipedia.org/wiki/%D0%9A%D0%B8%D1%82%D0%B0%D0%B9%D1%81%D1%8C%D0%BA%D0%B0_%D0%BC%D0%BE%D0%B2%D0%B0" TargetMode="External"/><Relationship Id="rId7" Type="http://schemas.openxmlformats.org/officeDocument/2006/relationships/hyperlink" Target="https://uk.wikipedia.org/wiki/%D0%9C%D0%B0%D1%85%D0%B0%D1%8F%D0%BD%D0%B0" TargetMode="External"/><Relationship Id="rId2" Type="http://schemas.openxmlformats.org/officeDocument/2006/relationships/hyperlink" Target="https://uk.wikipedia.org/wiki/%D0%A1%D0%B0%D0%BD%D1%81%D0%BA%D1%80%D0%B8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1%D1%83%D0%B4%D0%B4%D0%B8%D0%B7%D0%BC" TargetMode="External"/><Relationship Id="rId5" Type="http://schemas.openxmlformats.org/officeDocument/2006/relationships/hyperlink" Target="https://uk.wikipedia.org/w/index.php?title=%D0%9F%D1%80%D0%B0%D0%B4%D0%B6%D0%BD%D1%8F%D0%BF%D0%B0%D1%80%D0%B0%D0%BC%D1%96%D1%82%D0%B0&amp;action=edit&amp;redlink=1" TargetMode="External"/><Relationship Id="rId4" Type="http://schemas.openxmlformats.org/officeDocument/2006/relationships/hyperlink" Target="https://uk.wikipedia.org/wiki/%D0%A1%D1%83%D1%82%D1%80%D0%B0" TargetMode="External"/><Relationship Id="rId9" Type="http://schemas.openxmlformats.org/officeDocument/2006/relationships/hyperlink" Target="https://uk.wikipedia.org/wiki/868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2%D0%B0%D0%B9%D0%BB%D1%96" TargetMode="External"/><Relationship Id="rId3" Type="http://schemas.openxmlformats.org/officeDocument/2006/relationships/hyperlink" Target="https://uk.wikipedia.org/wiki/%D0%9A%D0%B8%D1%82%D0%B0%D0%B9%D1%81%D1%8C%D0%BA%D0%B0_%D0%BC%D0%BE%D0%B2%D0%B0" TargetMode="External"/><Relationship Id="rId7" Type="http://schemas.openxmlformats.org/officeDocument/2006/relationships/hyperlink" Target="https://uk.wikipedia.org/wiki/%D0%A2%D0%B8%D0%B1%D0%B5%D1%82%D1%81%D1%8C%D0%BA%D0%B0_%D0%BC%D0%BE%D0%B2%D0%B0" TargetMode="External"/><Relationship Id="rId2" Type="http://schemas.openxmlformats.org/officeDocument/2006/relationships/hyperlink" Target="https://uk.wikipedia.org/wiki/%D0%A1%D0%B0%D0%BD%D1%81%D0%BA%D1%80%D0%B8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'%D1%94%D1%82%D0%BD%D0%B0%D0%BC%D1%81%D1%8C%D0%BA%D0%B0_%D0%BC%D0%BE%D0%B2%D0%B0" TargetMode="External"/><Relationship Id="rId5" Type="http://schemas.openxmlformats.org/officeDocument/2006/relationships/hyperlink" Target="https://uk.wikipedia.org/wiki/%D0%9A%D0%BE%D1%80%D0%B5%D0%B9%D1%81%D1%8C%D0%BA%D0%B0_%D0%BC%D0%BE%D0%B2%D0%B0" TargetMode="External"/><Relationship Id="rId4" Type="http://schemas.openxmlformats.org/officeDocument/2006/relationships/hyperlink" Target="https://uk.wikipedia.org/wiki/%D0%AF%D0%BF%D0%BE%D0%BD%D1%81%D1%8C%D0%BA%D0%B0_%D0%BC%D0%BE%D0%B2%D0%B0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/index.php?title=%D0%9A%D0%BE%D0%BB%D0%BE%D1%84%D0%BE%D0%BD_(%D0%BF%D0%BE%D0%BB%D1%96%D0%B3%D1%80%D0%B0%D1%84%D1%96%D1%8F)&amp;action=edit&amp;redlink=1" TargetMode="External"/><Relationship Id="rId3" Type="http://schemas.openxmlformats.org/officeDocument/2006/relationships/hyperlink" Target="https://uk.wikipedia.org/wiki/%D0%9A%D1%81%D0%B8%D0%BB%D0%BE%D0%B3%D1%80%D0%B0%D1%84%D1%96%D1%8F" TargetMode="External"/><Relationship Id="rId7" Type="http://schemas.openxmlformats.org/officeDocument/2006/relationships/hyperlink" Target="https://uk.wikipedia.org/wiki/%D0%94%D1%83%D0%BD%D1%8C%D1%85%D1%83%D0%B0%D0%BD" TargetMode="External"/><Relationship Id="rId2" Type="http://schemas.openxmlformats.org/officeDocument/2006/relationships/hyperlink" Target="https://uk.wikipedia.org/wiki/%D0%9F%D1%83%D0%BB%D1%8C%D0%B3%D1%83%D0%BA%D1%81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0%B5%D1%87%D0%B5%D1%80%D0%B8_%D0%9C%D0%BE%D0%B3%D0%B0%D0%BE" TargetMode="External"/><Relationship Id="rId5" Type="http://schemas.openxmlformats.org/officeDocument/2006/relationships/hyperlink" Target="https://uk.wikipedia.org/w/index.php?title=%D0%9C%D0%B0%D1%80%D0%BA_%D0%90%D1%83%D1%80%D0%B5%D0%BB%D1%8C_%D0%A1%D1%82%D0%B5%D0%B9%D0%BD&amp;action=edit&amp;redlink=1" TargetMode="External"/><Relationship Id="rId4" Type="http://schemas.openxmlformats.org/officeDocument/2006/relationships/hyperlink" Target="https://uk.wikipedia.org/wiki/%D0%A1%D1%83%D0%B2%D1%96%D0%B9_(%D0%BA%D0%BD%D0%B8%D0%B3%D0%B0)" TargetMode="External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E%D0%BC%D1%83%D0%BD%D1%96%D0%BA%D0%B0%D1%86%D1%96%D1%8F" TargetMode="External"/><Relationship Id="rId2" Type="http://schemas.openxmlformats.org/officeDocument/2006/relationships/hyperlink" Target="https://uk.wikipedia.org/wiki/%D0%94%D0%B8%D0%B7%D0%B0%D0%B9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uk.wikipedia.org/wiki/%D0%A3%D1%8F%D0%B2%D0%B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uk.wikipedia.org/wiki/%D0%A2%D0%BA%D0%B0%D0%BD%D0%B8%D0%BD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Adobe_Photoshop" TargetMode="External"/><Relationship Id="rId3" Type="http://schemas.openxmlformats.org/officeDocument/2006/relationships/hyperlink" Target="https://uk.wikipedia.org/wiki/%D0%9A%D0%B0%D0%BB%D1%96%D0%B3%D1%80%D0%B0%D1%84%D1%96%D1%8F" TargetMode="External"/><Relationship Id="rId7" Type="http://schemas.openxmlformats.org/officeDocument/2006/relationships/hyperlink" Target="https://uk.wikipedia.org/wiki/%D0%9F%D0%BE%D0%BB%D1%96%D0%B3%D1%80%D0%B0%D1%84%D1%96%D1%8F" TargetMode="External"/><Relationship Id="rId12" Type="http://schemas.openxmlformats.org/officeDocument/2006/relationships/hyperlink" Target="https://uk.wikipedia.org/wiki/Corel_Draw" TargetMode="External"/><Relationship Id="rId2" Type="http://schemas.openxmlformats.org/officeDocument/2006/relationships/hyperlink" Target="https://uk.wikipedia.org/wiki/%D0%A2%D0%B8%D0%BF%D0%BE%D0%B3%D1%80%D0%B0%D1%84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7%D0%9C%D0%86" TargetMode="External"/><Relationship Id="rId11" Type="http://schemas.openxmlformats.org/officeDocument/2006/relationships/hyperlink" Target="https://uk.wikipedia.org/wiki/QuarkXPress" TargetMode="External"/><Relationship Id="rId5" Type="http://schemas.openxmlformats.org/officeDocument/2006/relationships/hyperlink" Target="https://uk.wikipedia.org/wiki/%D0%92%D0%B5%D0%B1-%D0%B4%D0%B8%D0%B7%D0%B0%D0%B9%D0%BD" TargetMode="External"/><Relationship Id="rId10" Type="http://schemas.openxmlformats.org/officeDocument/2006/relationships/hyperlink" Target="https://uk.wikipedia.org/wiki/Adobe_InDesign" TargetMode="External"/><Relationship Id="rId4" Type="http://schemas.openxmlformats.org/officeDocument/2006/relationships/hyperlink" Target="https://uk.wikipedia.org/wiki/%D0%9F%D1%96%D0%BA%D1%82%D0%BE%D0%B3%D1%80%D0%B0%D0%BC%D0%B0" TargetMode="External"/><Relationship Id="rId9" Type="http://schemas.openxmlformats.org/officeDocument/2006/relationships/hyperlink" Target="https://uk.wikipedia.org/wiki/Adobe_Illustrator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0%BB%D0%B0%D0%BA%D0%B0%D1%82" TargetMode="External"/><Relationship Id="rId7" Type="http://schemas.openxmlformats.org/officeDocument/2006/relationships/hyperlink" Target="https://uk.wikipedia.org/wiki/%D0%95%D1%82%D0%B8%D0%BA%D0%B5%D1%82%D0%BA%D0%B0" TargetMode="External"/><Relationship Id="rId2" Type="http://schemas.openxmlformats.org/officeDocument/2006/relationships/hyperlink" Target="https://uk.wikipedia.org/wiki/%D0%9C%D0%B0%D0%BA%D0%B5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1%D1%80%D0%BE%D1%88%D1%83%D1%80%D0%B0" TargetMode="External"/><Relationship Id="rId5" Type="http://schemas.openxmlformats.org/officeDocument/2006/relationships/hyperlink" Target="https://uk.wikipedia.org/wiki/%D0%91%D1%83%D0%BA%D0%BB%D0%B5%D1%82" TargetMode="External"/><Relationship Id="rId4" Type="http://schemas.openxmlformats.org/officeDocument/2006/relationships/hyperlink" Target="https://uk.wikipedia.org/wiki/DVD-%D0%B4%D0%B8%D1%81%D0%B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0%B0%D0%BD%D1%96" TargetMode="External"/><Relationship Id="rId2" Type="http://schemas.openxmlformats.org/officeDocument/2006/relationships/hyperlink" Target="https://uk.wikipedia.org/wiki/%D0%86%D0%BD%D1%84%D0%BE%D1%80%D0%BC%D0%B0%D1%86%D1%96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uk.wikipedia.org/wiki/%D0%97%D0%BD%D0%B0%D0%BD%D0%BD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k.wikipedia.org/wiki/%D0%A4%D0%B0%D0%B9%D0%BB:Windows_Phone_8_en.sv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4624"/>
            <a:ext cx="7772400" cy="1470025"/>
          </a:xfrm>
        </p:spPr>
        <p:txBody>
          <a:bodyPr/>
          <a:lstStyle/>
          <a:p>
            <a:r>
              <a:rPr lang="uk-UA" dirty="0" smtClean="0"/>
              <a:t>Графічний </a:t>
            </a:r>
            <a:r>
              <a:rPr lang="uk-UA" dirty="0" smtClean="0"/>
              <a:t>та </a:t>
            </a:r>
            <a:r>
              <a:rPr lang="en-US" dirty="0" smtClean="0"/>
              <a:t>UI/UX </a:t>
            </a:r>
            <a:r>
              <a:rPr lang="uk-UA" dirty="0" smtClean="0"/>
              <a:t>дизайн</a:t>
            </a:r>
            <a:endParaRPr lang="ru-RU" dirty="0"/>
          </a:p>
        </p:txBody>
      </p:sp>
      <p:pic>
        <p:nvPicPr>
          <p:cNvPr id="4" name="Рисунок 3" descr="https://upload.wikimedia.org/wikipedia/commons/thumb/d/de/National_Park_Service_sample_pictographs.svg/230px-National_Park_Service_sample_pictographs.svg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514649"/>
            <a:ext cx="3290707" cy="32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upload.wikimedia.org/wikipedia/commons/thumb/4/4a/Windows_Phone_8_en.svg/220px-Windows_Phone_8_en.svg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72816"/>
            <a:ext cx="3316461" cy="462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Визначення та мета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4525963"/>
          </a:xfrm>
        </p:spPr>
        <p:txBody>
          <a:bodyPr>
            <a:noAutofit/>
          </a:bodyPr>
          <a:lstStyle/>
          <a:p>
            <a:r>
              <a:rPr lang="uk-UA" sz="2300" dirty="0"/>
              <a:t>Плаский дизайн — це дизайн, який відкидає будь стилістичні рішення, що створюють ілюзію трьох вимірів (наприклад, тіні, градієнти, текстури та інші інструменти, які додають глибину) і орієнтований на </a:t>
            </a:r>
            <a:r>
              <a:rPr lang="uk-UA" sz="2300" dirty="0" err="1"/>
              <a:t>мінімалістичне</a:t>
            </a:r>
            <a:r>
              <a:rPr lang="uk-UA" sz="2300" dirty="0"/>
              <a:t> використання простих елементів, типографії й кольору. Дизайнери надають перевагу пласкому дизайнові, бо він робить інтерфейс більш раціональним та ефективним. Легше швидко передати інформацію, яка має привабливий і доступний вигляд. Крім того, це полегшує проектування інтерфейсу, який реагує на зміни в розмірах браузера на різних пристроях. З мінімальними елементами дизайну веб-сайти можуть завантажуватися швидше й легко змінювати свій розмір, маючи однаково гарний вигляд і на великих моніторах з високою роздільною здатністю, і на мобільних пристроях з малою діагоналлю екрана. У проектному підході він часто протиставляється </a:t>
            </a:r>
            <a:r>
              <a:rPr lang="uk-UA" sz="2300" u="sng" dirty="0" err="1">
                <a:hlinkClick r:id="rId2" tooltip="Скевоморфізм"/>
              </a:rPr>
              <a:t>скевоморфізм</a:t>
            </a:r>
            <a:r>
              <a:rPr lang="uk-UA" sz="2300" u="sng" dirty="0" err="1"/>
              <a:t>у</a:t>
            </a:r>
            <a:r>
              <a:rPr lang="uk-UA" sz="2300" dirty="0"/>
              <a:t> та так званому «багатому дизайну».</a:t>
            </a:r>
            <a:endParaRPr lang="ru-RU" sz="2300" dirty="0"/>
          </a:p>
          <a:p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688055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Плаский дизайн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/>
              <a:t>У 2006 році Microsoft випустила </a:t>
            </a:r>
            <a:r>
              <a:rPr lang="uk-UA" u="sng" dirty="0">
                <a:hlinkClick r:id="rId2" tooltip="Zune"/>
              </a:rPr>
              <a:t>Zune</a:t>
            </a:r>
            <a:r>
              <a:rPr lang="uk-UA" dirty="0"/>
              <a:t> MP3-плеєр, який містив елементи плаского дизайну. Дизайн Zune був чистим і простим з акцентом на розкішну типографію нижнього регістру, логотипи в стилі силуетів і однобарвні фони. Microsoft продовжила цей стиль дизайну в 2010 з випуском </a:t>
            </a:r>
            <a:r>
              <a:rPr lang="uk-UA" u="sng" dirty="0">
                <a:hlinkClick r:id="rId3" tooltip="Windows Phone 7"/>
              </a:rPr>
              <a:t>Windows </a:t>
            </a:r>
            <a:r>
              <a:rPr lang="uk-UA" u="sng" dirty="0" err="1">
                <a:hlinkClick r:id="rId3" tooltip="Windows Phone 7"/>
              </a:rPr>
              <a:t>Phone</a:t>
            </a:r>
            <a:r>
              <a:rPr lang="uk-UA" u="sng" dirty="0">
                <a:hlinkClick r:id="rId3" tooltip="Windows Phone 7"/>
              </a:rPr>
              <a:t> 7</a:t>
            </a:r>
            <a:r>
              <a:rPr lang="uk-UA" dirty="0"/>
              <a:t>, яка побудована на пласких елементах дизайну, які були запроваджені в </a:t>
            </a:r>
            <a:r>
              <a:rPr lang="uk-UA" dirty="0" err="1"/>
              <a:t>Zune.В</a:t>
            </a:r>
            <a:r>
              <a:rPr lang="uk-UA" dirty="0"/>
              <a:t> дизайні домінують великі і яскраві форми, що супроводжуються шрифтами без зарубок (</a:t>
            </a:r>
            <a:r>
              <a:rPr lang="uk-UA" dirty="0" err="1"/>
              <a:t>англ</a:t>
            </a:r>
            <a:r>
              <a:rPr lang="uk-UA" dirty="0"/>
              <a:t>. </a:t>
            </a:r>
            <a:r>
              <a:rPr lang="uk-UA" u="sng" dirty="0" err="1">
                <a:hlinkClick r:id="rId4" tooltip="Sans-serif"/>
              </a:rPr>
              <a:t>sans-serif</a:t>
            </a:r>
            <a:r>
              <a:rPr lang="uk-UA" dirty="0"/>
              <a:t>) і пласкими зображеннями. Дуже чистий зовнішній вигляд підкреслювало те, що меню з'являлося в сіткоподібному шаблоні. Через успіх, яким користувався Windows </a:t>
            </a:r>
            <a:r>
              <a:rPr lang="uk-UA" dirty="0" err="1"/>
              <a:t>Phone</a:t>
            </a:r>
            <a:r>
              <a:rPr lang="uk-UA" dirty="0"/>
              <a:t> 7, Microsoft випустила свою останню операційну систему, </a:t>
            </a:r>
            <a:r>
              <a:rPr lang="uk-UA" u="sng" dirty="0">
                <a:hlinkClick r:id="rId5" tooltip="Windows 8"/>
              </a:rPr>
              <a:t>Windows 8</a:t>
            </a:r>
            <a:r>
              <a:rPr lang="uk-UA" dirty="0"/>
              <a:t>, з інтерфейсом </a:t>
            </a:r>
            <a:r>
              <a:rPr lang="uk-UA" u="sng" dirty="0" err="1">
                <a:hlinkClick r:id="rId6" tooltip="en:Metro (design language)"/>
              </a:rPr>
              <a:t>Metro</a:t>
            </a:r>
            <a:r>
              <a:rPr lang="uk-UA" dirty="0"/>
              <a:t>, що мав такий самий плаский дизайн елементів. Знову ж таки, в дизайні домінують </a:t>
            </a:r>
            <a:r>
              <a:rPr lang="uk-UA" dirty="0" err="1"/>
              <a:t>сіткуватий</a:t>
            </a:r>
            <a:r>
              <a:rPr lang="uk-UA" dirty="0"/>
              <a:t> вигляд, гострі краї, яскраві кольори, та підбір охайних шрифтів. Microsoft відтоді переробила свої поточні продукти на мову дизайну </a:t>
            </a:r>
            <a:r>
              <a:rPr lang="uk-UA" dirty="0" err="1"/>
              <a:t>Metro</a:t>
            </a:r>
            <a:r>
              <a:rPr lang="uk-UA" dirty="0"/>
              <a:t>, в тому числі </a:t>
            </a:r>
            <a:r>
              <a:rPr lang="uk-UA" u="sng" dirty="0">
                <a:hlinkClick r:id="rId7" tooltip="Xbox 360"/>
              </a:rPr>
              <a:t>Xbox 360</a:t>
            </a:r>
            <a:r>
              <a:rPr lang="uk-UA" dirty="0"/>
              <a:t>, </a:t>
            </a:r>
            <a:r>
              <a:rPr lang="uk-UA" u="sng" dirty="0">
                <a:hlinkClick r:id="rId8" tooltip="Microsoft Office"/>
              </a:rPr>
              <a:t>Microsoft Office</a:t>
            </a:r>
            <a:r>
              <a:rPr lang="uk-UA" dirty="0"/>
              <a:t>, і сам сайт Microsoft.</a:t>
            </a:r>
            <a:endParaRPr lang="ru-RU" dirty="0"/>
          </a:p>
          <a:p>
            <a:r>
              <a:rPr lang="uk-UA" dirty="0"/>
              <a:t>У 2013, </a:t>
            </a:r>
            <a:r>
              <a:rPr lang="uk-UA" dirty="0" err="1"/>
              <a:t>Apple</a:t>
            </a:r>
            <a:r>
              <a:rPr lang="uk-UA" dirty="0"/>
              <a:t> випустила ОС </a:t>
            </a:r>
            <a:r>
              <a:rPr lang="uk-UA" u="sng" dirty="0">
                <a:hlinkClick r:id="rId9" tooltip="IOS"/>
              </a:rPr>
              <a:t>IOS 7</a:t>
            </a:r>
            <a:r>
              <a:rPr lang="uk-UA" dirty="0"/>
              <a:t>, яка використовує пласкі елементи дизайну, відходячи від </a:t>
            </a:r>
            <a:r>
              <a:rPr lang="uk-UA" dirty="0" err="1"/>
              <a:t>скевоморфічного</a:t>
            </a:r>
            <a:r>
              <a:rPr lang="uk-UA" dirty="0"/>
              <a:t> дизайну, використовуваного раніше.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60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248472" cy="1498178"/>
          </a:xfrm>
        </p:spPr>
        <p:txBody>
          <a:bodyPr>
            <a:normAutofit/>
          </a:bodyPr>
          <a:lstStyle/>
          <a:p>
            <a:r>
              <a:rPr lang="uk-UA" dirty="0" smtClean="0"/>
              <a:t>Приклади </a:t>
            </a:r>
            <a:br>
              <a:rPr lang="uk-UA" dirty="0" smtClean="0"/>
            </a:br>
            <a:r>
              <a:rPr lang="uk-UA" dirty="0" err="1" smtClean="0"/>
              <a:t>Flat</a:t>
            </a:r>
            <a:r>
              <a:rPr lang="uk-UA" dirty="0" smtClean="0"/>
              <a:t> UI </a:t>
            </a:r>
            <a:r>
              <a:rPr lang="uk-UA" dirty="0" err="1" smtClean="0"/>
              <a:t>Design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204864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http://devfloat.net/huge-collection-flat-ui-design-elements-psd/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6675"/>
            <a:ext cx="44577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888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кутник 31"/>
          <p:cNvSpPr/>
          <p:nvPr/>
        </p:nvSpPr>
        <p:spPr>
          <a:xfrm>
            <a:off x="179512" y="87976"/>
            <a:ext cx="882047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Розробка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інтерфейсу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Windows Phone 8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Adobe XD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57"/>
          <p:cNvSpPr>
            <a:spLocks noChangeArrowheads="1"/>
          </p:cNvSpPr>
          <p:nvPr/>
        </p:nvSpPr>
        <p:spPr bwMode="auto">
          <a:xfrm>
            <a:off x="0" y="620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kumimoji="0" lang="uk-UA" alt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Відкриваємо </a:t>
            </a:r>
            <a:r>
              <a:rPr kumimoji="0" lang="en-US" alt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Adobe Xd</a:t>
            </a:r>
            <a:endParaRPr kumimoji="0" lang="uk-UA" altLang="uk-UA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80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2035175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58"/>
          <p:cNvSpPr>
            <a:spLocks noChangeArrowheads="1"/>
          </p:cNvSpPr>
          <p:nvPr/>
        </p:nvSpPr>
        <p:spPr bwMode="auto">
          <a:xfrm>
            <a:off x="2987824" y="1077888"/>
            <a:ext cx="601216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Вибираємо потрібний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девайс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або створюємо свій з відповідним розміром екрану. Наприклад, в</a:t>
            </a:r>
            <a:r>
              <a:rPr lang="uk-UA" alt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ибрали 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розширення 480х800 для телефону 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Lumia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620, для ОС яку підтримує цей телефон (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Windows Phone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8)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3" name="Рисунок 62"/>
          <p:cNvPicPr/>
          <p:nvPr/>
        </p:nvPicPr>
        <p:blipFill>
          <a:blip r:embed="rId3"/>
          <a:stretch>
            <a:fillRect/>
          </a:stretch>
        </p:blipFill>
        <p:spPr>
          <a:xfrm>
            <a:off x="3201174" y="2273752"/>
            <a:ext cx="5585460" cy="3141345"/>
          </a:xfrm>
          <a:prstGeom prst="rect">
            <a:avLst/>
          </a:prstGeom>
        </p:spPr>
      </p:pic>
      <p:sp>
        <p:nvSpPr>
          <p:cNvPr id="35" name="Прямокутник 34"/>
          <p:cNvSpPr/>
          <p:nvPr/>
        </p:nvSpPr>
        <p:spPr>
          <a:xfrm>
            <a:off x="3707904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Перед нами з’являється середовище розробки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8129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0765" cy="344297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6353944" y="332656"/>
            <a:ext cx="2790056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Для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початку потрібно розмітити наш макет. Для цього натискаємо на нього, та в правому меню ставимо галочку навпроти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3047224" y="3430197"/>
            <a:ext cx="6120765" cy="344297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0" y="4217936"/>
            <a:ext cx="3078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 Тепер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потрібно налаштувати розмітку під наші потреби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615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81295" t="56658" r="653" b="2176"/>
          <a:stretch/>
        </p:blipFill>
        <p:spPr bwMode="auto">
          <a:xfrm>
            <a:off x="251520" y="188640"/>
            <a:ext cx="2827020" cy="3625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232427" y="4005064"/>
            <a:ext cx="2846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Розбиваємо на 4 колонки та задаємо границі відповідних розмірів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3347864" y="2492896"/>
            <a:ext cx="572412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Далі, в лівому меню вибираємо функцію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Rectangle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 створюємо бекграунди для наших плиток, які відповідають за відкриття додатків 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03848" y="3665240"/>
            <a:ext cx="586814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8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5250" y="116632"/>
            <a:ext cx="39606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додавання вниз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плиток ( так як вони не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входять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в загальну висоту) потрібно 2 рази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натиснути 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по макету, та потягнути повзунок вниз на потрібну висоту.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67944" y="116632"/>
            <a:ext cx="4960620" cy="279019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-180528" y="2996952"/>
            <a:ext cx="662473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Результат, після додавання всіх потрібних прямокутників: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915816" y="3429000"/>
            <a:ext cx="604867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54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44624"/>
            <a:ext cx="9144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 потрібно додати іконки, та текст. Іконки ми будемо додавати за допомогою шрифту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Segoe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MDL2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Assets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програми від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 дозволяє знайти необхідну іконку: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712" y="1043694"/>
            <a:ext cx="5562600" cy="437769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0" y="5735396"/>
            <a:ext cx="9036496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цього потрібно в лівому меню вибрати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правому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вибрати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Segoe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MDL2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Assets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82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807" y="0"/>
            <a:ext cx="5760640" cy="3466177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94775" y="4077072"/>
            <a:ext cx="490927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прогаммі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вибираємо необхідну іконку, і копіюємо її текст: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5075506" y="3582809"/>
            <a:ext cx="4068494" cy="32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37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228268" y="116632"/>
            <a:ext cx="298773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Потім вставляємо цей текст в місце, де повинна бути іконка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10862"/>
            <a:ext cx="6120765" cy="344297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539552" y="5085184"/>
            <a:ext cx="2843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Тепер за допомогою правого меню змінимо розмір та колір на потрібний</a:t>
            </a:r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3023235" y="3454822"/>
            <a:ext cx="6120765" cy="34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643314"/>
          </a:xfrm>
        </p:spPr>
        <p:txBody>
          <a:bodyPr/>
          <a:lstStyle/>
          <a:p>
            <a:r>
              <a:rPr lang="uk-UA" b="1" dirty="0" smtClean="0"/>
              <a:t>Графічний дизайн</a:t>
            </a:r>
            <a:r>
              <a:rPr lang="uk-UA" dirty="0" smtClean="0"/>
              <a:t> — художньо-проектна діяльність по створенню гармонійного та ефективного візуально-комунікативного середовища. Графічний дизайн вносить інноваційний внесок у розвиток соціально-економічної та культурної сфер життя, сприяючи формуванню візуального </a:t>
            </a:r>
            <a:r>
              <a:rPr lang="uk-UA" dirty="0" smtClean="0"/>
              <a:t>сприйняття сучасності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9394" name="Picture 2" descr="Результат пошуку зображень за запитом &quot;графічний дизай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00438"/>
            <a:ext cx="3500462" cy="3151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8849" y="587010"/>
            <a:ext cx="8675639" cy="5218254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23528" y="18864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Додамо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і всі інші іконки таким методом, а також час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3875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-180528" y="-99392"/>
            <a:ext cx="943304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займемося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плитками програм, почнемо з плитки фото, завантажимо його та вставимо замість зеленого фону: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5256584" cy="3394969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5616319" y="3480470"/>
            <a:ext cx="3492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І обріжемо до потрібного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розміру</a:t>
            </a:r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995936" y="4001770"/>
            <a:ext cx="50292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8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754455" y="0"/>
            <a:ext cx="3103927" cy="773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додамо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 з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фонтом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088" y="68585"/>
            <a:ext cx="5334000" cy="3000375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5652119" y="2824280"/>
            <a:ext cx="330859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Зробимо також плитку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Peoples: 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915816" y="3356992"/>
            <a:ext cx="6120765" cy="34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80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1295"/>
            <a:ext cx="810039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Аналогічно створюємо інші 8 плиточок та додаємо текст: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375090"/>
            <a:ext cx="5981700" cy="336423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6469650" y="3212976"/>
            <a:ext cx="267435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Додаємо іконки до всіх маленьких плиток: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51920" y="3856534"/>
            <a:ext cx="5206195" cy="3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40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86332"/>
            <a:ext cx="5328592" cy="331236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3018624" y="3398700"/>
            <a:ext cx="6120765" cy="34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75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7504" y="116632"/>
            <a:ext cx="432092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Все! Наш макет готовий. Зберігаємо його: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4899660" cy="27559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995936" y="3645024"/>
            <a:ext cx="4975860" cy="31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83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Історія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85794"/>
            <a:ext cx="8964488" cy="19442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err="1" smtClean="0"/>
              <a:t>Настання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епохи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книгодрукування</a:t>
            </a:r>
            <a:r>
              <a:rPr lang="ru-RU" sz="2200" b="1" dirty="0" smtClean="0"/>
              <a:t>. </a:t>
            </a:r>
            <a:r>
              <a:rPr lang="ru-RU" sz="2200" dirty="0" err="1" smtClean="0"/>
              <a:t>Найпершою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відомих</a:t>
            </a:r>
            <a:r>
              <a:rPr lang="ru-RU" sz="2200" dirty="0" smtClean="0"/>
              <a:t> нам </a:t>
            </a:r>
            <a:r>
              <a:rPr lang="ru-RU" sz="2200" dirty="0" err="1" smtClean="0"/>
              <a:t>надрукованих</a:t>
            </a:r>
            <a:r>
              <a:rPr lang="ru-RU" sz="2200" dirty="0" smtClean="0"/>
              <a:t> книг </a:t>
            </a:r>
            <a:r>
              <a:rPr lang="ru-RU" sz="2200" dirty="0" err="1" smtClean="0"/>
              <a:t>є</a:t>
            </a:r>
            <a:r>
              <a:rPr lang="ru-RU" sz="2200" dirty="0" smtClean="0"/>
              <a:t> </a:t>
            </a:r>
            <a:r>
              <a:rPr lang="ru-RU" sz="2200" dirty="0" err="1" smtClean="0"/>
              <a:t>буддійська</a:t>
            </a:r>
            <a:r>
              <a:rPr lang="ru-RU" sz="2200" dirty="0" smtClean="0"/>
              <a:t> священна книга «</a:t>
            </a:r>
            <a:r>
              <a:rPr lang="ru-RU" sz="2200" dirty="0" err="1" smtClean="0"/>
              <a:t>Діамантова</a:t>
            </a:r>
            <a:r>
              <a:rPr lang="ru-RU" sz="2200" dirty="0" smtClean="0"/>
              <a:t> сутра». Книга </a:t>
            </a:r>
            <a:r>
              <a:rPr lang="ru-RU" sz="2200" dirty="0" err="1" smtClean="0"/>
              <a:t>надрукована</a:t>
            </a:r>
            <a:r>
              <a:rPr lang="ru-RU" sz="2200" dirty="0" smtClean="0"/>
              <a:t> на </a:t>
            </a:r>
            <a:r>
              <a:rPr lang="ru-RU" sz="2200" dirty="0" err="1" smtClean="0"/>
              <a:t>тканині</a:t>
            </a:r>
            <a:r>
              <a:rPr lang="ru-RU" sz="2200" dirty="0" smtClean="0"/>
              <a:t> за </a:t>
            </a:r>
            <a:r>
              <a:rPr lang="ru-RU" sz="2200" dirty="0" err="1" smtClean="0"/>
              <a:t>допомогою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розпиляних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дерев'яних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блоків</a:t>
            </a:r>
            <a:r>
              <a:rPr lang="ru-RU" sz="2200" dirty="0" smtClean="0"/>
              <a:t> в 868 р. за </a:t>
            </a:r>
            <a:r>
              <a:rPr lang="ru-RU" sz="2200" dirty="0" err="1" smtClean="0"/>
              <a:t>часів</a:t>
            </a:r>
            <a:r>
              <a:rPr lang="ru-RU" sz="2200" dirty="0" smtClean="0"/>
              <a:t> </a:t>
            </a:r>
            <a:r>
              <a:rPr lang="ru-RU" sz="2200" dirty="0" err="1" smtClean="0"/>
              <a:t>правління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китайської</a:t>
            </a:r>
            <a:r>
              <a:rPr lang="ru-RU" sz="2200" dirty="0" smtClean="0"/>
              <a:t> </a:t>
            </a:r>
            <a:r>
              <a:rPr lang="ru-RU" sz="2200" dirty="0" err="1" smtClean="0"/>
              <a:t>династії</a:t>
            </a:r>
            <a:r>
              <a:rPr lang="ru-RU" sz="2200" dirty="0" smtClean="0"/>
              <a:t> Тан (618–906). </a:t>
            </a:r>
          </a:p>
          <a:p>
            <a:endParaRPr lang="ru-RU" sz="2200" dirty="0"/>
          </a:p>
        </p:txBody>
      </p:sp>
      <p:pic>
        <p:nvPicPr>
          <p:cNvPr id="57346" name="Picture 2" descr="https://upload.wikimedia.org/wikipedia/commons/thumb/d/d2/Jingangjing.jpg/800px-Jingangj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214554"/>
            <a:ext cx="6643702" cy="46422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800175"/>
            <a:ext cx="2428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Діамантова</a:t>
            </a:r>
            <a:r>
              <a:rPr lang="ru-RU" dirty="0" smtClean="0"/>
              <a:t> сутра, </a:t>
            </a:r>
            <a:r>
              <a:rPr lang="ru-RU" dirty="0" err="1" smtClean="0"/>
              <a:t>надрукована</a:t>
            </a:r>
            <a:r>
              <a:rPr lang="ru-RU" dirty="0" smtClean="0"/>
              <a:t> 868 року, </a:t>
            </a:r>
            <a:r>
              <a:rPr lang="ru-RU" dirty="0" err="1" smtClean="0"/>
              <a:t>архів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Британська бібліотека"/>
              </a:rPr>
              <a:t>Британської</a:t>
            </a:r>
            <a:r>
              <a:rPr lang="ru-RU" dirty="0" smtClean="0">
                <a:hlinkClick r:id="rId4" tooltip="Британська бібліотека"/>
              </a:rPr>
              <a:t> </a:t>
            </a:r>
            <a:r>
              <a:rPr lang="ru-RU" dirty="0" err="1" smtClean="0">
                <a:hlinkClick r:id="rId4" tooltip="Британська бібліотека"/>
              </a:rPr>
              <a:t>бібліотеки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Діамантова</a:t>
            </a:r>
            <a:r>
              <a:rPr lang="ru-RU" b="1" dirty="0" smtClean="0"/>
              <a:t> сутра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Діамантова</a:t>
            </a:r>
            <a:r>
              <a:rPr lang="ru-RU" b="1" dirty="0" smtClean="0"/>
              <a:t> сутра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 </a:t>
            </a:r>
            <a:r>
              <a:rPr lang="ru-RU" b="1" dirty="0" err="1" smtClean="0"/>
              <a:t>Ваджраччхедіка</a:t>
            </a:r>
            <a:r>
              <a:rPr lang="ru-RU" b="1" dirty="0" smtClean="0"/>
              <a:t> </a:t>
            </a:r>
            <a:r>
              <a:rPr lang="ru-RU" b="1" dirty="0" err="1" smtClean="0"/>
              <a:t>Праджняпараміта</a:t>
            </a:r>
            <a:r>
              <a:rPr lang="ru-RU" b="1" dirty="0" smtClean="0"/>
              <a:t> сутра</a:t>
            </a:r>
            <a:r>
              <a:rPr lang="ru-RU" dirty="0" smtClean="0"/>
              <a:t> (</a:t>
            </a:r>
            <a:r>
              <a:rPr lang="ru-RU" dirty="0" smtClean="0">
                <a:hlinkClick r:id="rId2" tooltip="Санскрит"/>
              </a:rPr>
              <a:t>санскр.</a:t>
            </a:r>
            <a:r>
              <a:rPr lang="ru-RU" dirty="0" smtClean="0"/>
              <a:t> </a:t>
            </a:r>
            <a:r>
              <a:rPr lang="hi-IN" dirty="0" smtClean="0"/>
              <a:t>वज्रच्छेदिका प्रज्ञापारमितासूत्र, </a:t>
            </a:r>
            <a:r>
              <a:rPr lang="en-US" i="1" dirty="0" err="1" smtClean="0"/>
              <a:t>Vajracchedikā-prajñāpāramitā-sūtra</a:t>
            </a:r>
            <a:r>
              <a:rPr lang="en-US" dirty="0" smtClean="0"/>
              <a:t>, «</a:t>
            </a:r>
            <a:r>
              <a:rPr lang="ru-RU" dirty="0" smtClean="0"/>
              <a:t>Сутра про </a:t>
            </a:r>
            <a:r>
              <a:rPr lang="ru-RU" dirty="0" err="1" smtClean="0"/>
              <a:t>досконалу</a:t>
            </a:r>
            <a:r>
              <a:rPr lang="ru-RU" dirty="0" smtClean="0"/>
              <a:t> </a:t>
            </a:r>
            <a:r>
              <a:rPr lang="ru-RU" dirty="0" err="1" smtClean="0"/>
              <a:t>мудрість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розтинає</a:t>
            </a:r>
            <a:r>
              <a:rPr lang="ru-RU" dirty="0" smtClean="0"/>
              <a:t> [</a:t>
            </a:r>
            <a:r>
              <a:rPr lang="ru-RU" dirty="0" err="1" smtClean="0"/>
              <a:t>темряву</a:t>
            </a:r>
            <a:r>
              <a:rPr lang="ru-RU" dirty="0" smtClean="0"/>
              <a:t> </a:t>
            </a:r>
            <a:r>
              <a:rPr lang="ru-RU" dirty="0" err="1" smtClean="0"/>
              <a:t>невігластва</a:t>
            </a:r>
            <a:r>
              <a:rPr lang="ru-RU" dirty="0" smtClean="0"/>
              <a:t>], як удар </a:t>
            </a:r>
            <a:r>
              <a:rPr lang="ru-RU" dirty="0" err="1" smtClean="0"/>
              <a:t>блискавки</a:t>
            </a:r>
            <a:r>
              <a:rPr lang="ru-RU" dirty="0" smtClean="0"/>
              <a:t>», </a:t>
            </a:r>
            <a:r>
              <a:rPr lang="ru-RU" dirty="0" smtClean="0">
                <a:hlinkClick r:id="rId3" tooltip="Китайська мова"/>
              </a:rPr>
              <a:t>кит.</a:t>
            </a:r>
            <a:r>
              <a:rPr lang="ru-RU" dirty="0" smtClean="0"/>
              <a:t> </a:t>
            </a:r>
            <a:r>
              <a:rPr lang="ja-JP" altLang="en-US" dirty="0" smtClean="0"/>
              <a:t>金剛</a:t>
            </a:r>
            <a:r>
              <a:rPr lang="en-US" altLang="ja-JP" dirty="0" smtClean="0"/>
              <a:t>[</a:t>
            </a:r>
            <a:r>
              <a:rPr lang="ja-JP" altLang="en-US" dirty="0" smtClean="0"/>
              <a:t>般若波羅蜜多</a:t>
            </a:r>
            <a:r>
              <a:rPr lang="en-US" altLang="ja-JP" dirty="0" smtClean="0"/>
              <a:t>]</a:t>
            </a:r>
            <a:r>
              <a:rPr lang="ja-JP" altLang="en-US" dirty="0" smtClean="0"/>
              <a:t>經</a:t>
            </a:r>
            <a:r>
              <a:rPr lang="en-US" altLang="ja-JP" dirty="0" smtClean="0"/>
              <a:t>, </a:t>
            </a:r>
            <a:r>
              <a:rPr lang="ru-RU" dirty="0" err="1" smtClean="0"/>
              <a:t>Цзіньган</a:t>
            </a:r>
            <a:r>
              <a:rPr lang="ru-RU" dirty="0" smtClean="0"/>
              <a:t> [</a:t>
            </a:r>
            <a:r>
              <a:rPr lang="ru-RU" dirty="0" err="1" smtClean="0"/>
              <a:t>баньже</a:t>
            </a:r>
            <a:r>
              <a:rPr lang="ru-RU" dirty="0" smtClean="0"/>
              <a:t> </a:t>
            </a:r>
            <a:r>
              <a:rPr lang="ru-RU" dirty="0" err="1" smtClean="0"/>
              <a:t>боломідо</a:t>
            </a:r>
            <a:r>
              <a:rPr lang="ru-RU" dirty="0" smtClean="0"/>
              <a:t>] </a:t>
            </a:r>
            <a:r>
              <a:rPr lang="ru-RU" dirty="0" err="1" smtClean="0"/>
              <a:t>цзін</a:t>
            </a:r>
            <a:r>
              <a:rPr lang="ru-RU" dirty="0" smtClean="0"/>
              <a:t> — </a:t>
            </a:r>
            <a:r>
              <a:rPr lang="ru-RU" dirty="0" smtClean="0">
                <a:hlinkClick r:id="rId4" tooltip="Сутра"/>
              </a:rPr>
              <a:t>сутра</a:t>
            </a:r>
            <a:r>
              <a:rPr lang="ru-RU" dirty="0" smtClean="0"/>
              <a:t> циклу "</a:t>
            </a:r>
            <a:r>
              <a:rPr lang="ru-RU" dirty="0" err="1" smtClean="0">
                <a:hlinkClick r:id="rId5" tooltip="Праджняпараміта (ще не написана)"/>
              </a:rPr>
              <a:t>Праджняпараміти</a:t>
            </a:r>
            <a:r>
              <a:rPr lang="ru-RU" dirty="0" smtClean="0"/>
              <a:t> ", </a:t>
            </a:r>
            <a:r>
              <a:rPr lang="ru-RU" dirty="0" err="1" smtClean="0"/>
              <a:t>основоположний</a:t>
            </a:r>
            <a:r>
              <a:rPr lang="ru-RU" dirty="0" smtClean="0"/>
              <a:t> текст </a:t>
            </a:r>
            <a:r>
              <a:rPr lang="ru-RU" dirty="0" err="1" smtClean="0">
                <a:hlinkClick r:id="rId6" tooltip="Буддизм"/>
              </a:rPr>
              <a:t>буддизму</a:t>
            </a:r>
            <a:r>
              <a:rPr lang="ru-RU" dirty="0" err="1" smtClean="0">
                <a:hlinkClick r:id="rId7" tooltip="Махаяна"/>
              </a:rPr>
              <a:t>махаяни</a:t>
            </a:r>
            <a:r>
              <a:rPr lang="ru-RU" dirty="0" smtClean="0"/>
              <a:t>, </a:t>
            </a:r>
            <a:r>
              <a:rPr lang="ru-RU" dirty="0" err="1" smtClean="0"/>
              <a:t>створений</a:t>
            </a:r>
            <a:r>
              <a:rPr lang="ru-RU" dirty="0" smtClean="0"/>
              <a:t> </a:t>
            </a:r>
            <a:r>
              <a:rPr lang="ru-RU" dirty="0" err="1" smtClean="0"/>
              <a:t>бл</a:t>
            </a:r>
            <a:r>
              <a:rPr lang="ru-RU" dirty="0" smtClean="0"/>
              <a:t>. </a:t>
            </a:r>
            <a:r>
              <a:rPr lang="en-US" dirty="0" smtClean="0"/>
              <a:t>III </a:t>
            </a:r>
            <a:r>
              <a:rPr lang="ru-RU" dirty="0" smtClean="0"/>
              <a:t>ст. н. е.,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середини</a:t>
            </a:r>
            <a:r>
              <a:rPr lang="ru-RU" dirty="0" smtClean="0"/>
              <a:t> </a:t>
            </a:r>
            <a:r>
              <a:rPr lang="en-US" dirty="0" smtClean="0"/>
              <a:t>IV </a:t>
            </a:r>
            <a:r>
              <a:rPr lang="ru-RU" dirty="0" smtClean="0"/>
              <a:t>ст.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китайських</a:t>
            </a:r>
            <a:r>
              <a:rPr lang="ru-RU" dirty="0" smtClean="0"/>
              <a:t> </a:t>
            </a:r>
            <a:r>
              <a:rPr lang="ru-RU" dirty="0" err="1" smtClean="0"/>
              <a:t>перекладів</a:t>
            </a:r>
            <a:r>
              <a:rPr lang="ru-RU" dirty="0" smtClean="0"/>
              <a:t>: переклад </a:t>
            </a:r>
            <a:r>
              <a:rPr lang="ru-RU" dirty="0" err="1" smtClean="0">
                <a:hlinkClick r:id="rId8" tooltip="Кумараджіва (ще не написана)"/>
              </a:rPr>
              <a:t>Кумараджіви</a:t>
            </a:r>
            <a:r>
              <a:rPr lang="ru-RU" dirty="0" smtClean="0"/>
              <a:t> </a:t>
            </a:r>
            <a:r>
              <a:rPr lang="ru-RU" dirty="0" err="1" smtClean="0"/>
              <a:t>є</a:t>
            </a:r>
            <a:r>
              <a:rPr lang="ru-RU" dirty="0" smtClean="0"/>
              <a:t> другою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друкованою</a:t>
            </a:r>
            <a:r>
              <a:rPr lang="ru-RU" dirty="0" smtClean="0"/>
              <a:t> книгою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датується</a:t>
            </a:r>
            <a:r>
              <a:rPr lang="ru-RU" dirty="0" smtClean="0"/>
              <a:t> </a:t>
            </a:r>
            <a:r>
              <a:rPr lang="ru-RU" dirty="0" smtClean="0">
                <a:hlinkClick r:id="rId9" tooltip="868"/>
              </a:rPr>
              <a:t>868</a:t>
            </a:r>
            <a:r>
              <a:rPr lang="ru-RU" dirty="0" smtClean="0"/>
              <a:t> роком.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Autofit/>
          </a:bodyPr>
          <a:lstStyle/>
          <a:p>
            <a:r>
              <a:rPr lang="uk-UA" sz="2200" dirty="0" smtClean="0"/>
              <a:t>Діамантова </a:t>
            </a:r>
            <a:r>
              <a:rPr lang="uk-UA" sz="2200" dirty="0" err="1" smtClean="0"/>
              <a:t>сутра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642918"/>
            <a:ext cx="9144032" cy="5857916"/>
          </a:xfrm>
        </p:spPr>
        <p:txBody>
          <a:bodyPr>
            <a:noAutofit/>
          </a:bodyPr>
          <a:lstStyle/>
          <a:p>
            <a:r>
              <a:rPr lang="ru-RU" sz="2100" dirty="0" err="1" smtClean="0"/>
              <a:t>Найперша</a:t>
            </a:r>
            <a:r>
              <a:rPr lang="ru-RU" sz="2100" dirty="0" smtClean="0"/>
              <a:t> </a:t>
            </a:r>
            <a:r>
              <a:rPr lang="ru-RU" sz="2100" dirty="0" err="1" smtClean="0"/>
              <a:t>санскритська</a:t>
            </a:r>
            <a:r>
              <a:rPr lang="ru-RU" sz="2100" dirty="0" smtClean="0"/>
              <a:t> </a:t>
            </a:r>
            <a:r>
              <a:rPr lang="ru-RU" sz="2100" dirty="0" err="1" smtClean="0"/>
              <a:t>назва</a:t>
            </a:r>
            <a:r>
              <a:rPr lang="ru-RU" sz="2100" dirty="0" smtClean="0"/>
              <a:t> </a:t>
            </a:r>
            <a:r>
              <a:rPr lang="ru-RU" sz="2100" dirty="0" err="1" smtClean="0"/>
              <a:t>сутри</a:t>
            </a:r>
            <a:r>
              <a:rPr lang="ru-RU" sz="2100" dirty="0" smtClean="0"/>
              <a:t> </a:t>
            </a:r>
            <a:r>
              <a:rPr lang="ru-RU" sz="2100" i="1" dirty="0" err="1" smtClean="0"/>
              <a:t>Ваджраччхедіка</a:t>
            </a:r>
            <a:r>
              <a:rPr lang="ru-RU" sz="2100" i="1" dirty="0" smtClean="0"/>
              <a:t> </a:t>
            </a:r>
            <a:r>
              <a:rPr lang="ru-RU" sz="2100" i="1" dirty="0" err="1" smtClean="0"/>
              <a:t>Праджняпараміта</a:t>
            </a:r>
            <a:r>
              <a:rPr lang="ru-RU" sz="2100" i="1" dirty="0" smtClean="0"/>
              <a:t> сутра</a:t>
            </a:r>
            <a:r>
              <a:rPr lang="ru-RU" sz="2100" dirty="0" smtClean="0"/>
              <a:t>. Через </a:t>
            </a:r>
            <a:r>
              <a:rPr lang="ru-RU" sz="2100" dirty="0" err="1" smtClean="0"/>
              <a:t>англійську</a:t>
            </a:r>
            <a:r>
              <a:rPr lang="ru-RU" sz="2100" dirty="0" smtClean="0"/>
              <a:t> в </a:t>
            </a:r>
            <a:r>
              <a:rPr lang="ru-RU" sz="2100" dirty="0" err="1" smtClean="0"/>
              <a:t>українській</a:t>
            </a:r>
            <a:r>
              <a:rPr lang="ru-RU" sz="2100" dirty="0" smtClean="0"/>
              <a:t> </a:t>
            </a:r>
            <a:r>
              <a:rPr lang="ru-RU" sz="2100" dirty="0" err="1" smtClean="0"/>
              <a:t>використовується</a:t>
            </a:r>
            <a:r>
              <a:rPr lang="ru-RU" sz="2100" dirty="0" smtClean="0"/>
              <a:t> </a:t>
            </a:r>
            <a:r>
              <a:rPr lang="ru-RU" sz="2100" dirty="0" err="1" smtClean="0"/>
              <a:t>скорочена</a:t>
            </a:r>
            <a:r>
              <a:rPr lang="ru-RU" sz="2100" dirty="0" smtClean="0"/>
              <a:t> </a:t>
            </a:r>
            <a:r>
              <a:rPr lang="ru-RU" sz="2100" dirty="0" err="1" smtClean="0"/>
              <a:t>назва</a:t>
            </a:r>
            <a:r>
              <a:rPr lang="ru-RU" sz="2100" dirty="0" smtClean="0"/>
              <a:t> </a:t>
            </a:r>
            <a:r>
              <a:rPr lang="ru-RU" sz="2100" i="1" dirty="0" err="1" smtClean="0"/>
              <a:t>Діамантова</a:t>
            </a:r>
            <a:r>
              <a:rPr lang="ru-RU" sz="2100" i="1" dirty="0" smtClean="0"/>
              <a:t> сутра</a:t>
            </a:r>
            <a:r>
              <a:rPr lang="ru-RU" sz="2100" dirty="0" smtClean="0"/>
              <a:t> та </a:t>
            </a:r>
            <a:r>
              <a:rPr lang="ru-RU" sz="2100" i="1" dirty="0" err="1" smtClean="0"/>
              <a:t>Ваджра</a:t>
            </a:r>
            <a:r>
              <a:rPr lang="ru-RU" sz="2100" i="1" dirty="0" smtClean="0"/>
              <a:t> сутра</a:t>
            </a:r>
            <a:r>
              <a:rPr lang="ru-RU" sz="2100" dirty="0" smtClean="0"/>
              <a:t>. </a:t>
            </a:r>
            <a:r>
              <a:rPr lang="ru-RU" sz="2100" dirty="0" err="1" smtClean="0"/>
              <a:t>Діамантова</a:t>
            </a:r>
            <a:r>
              <a:rPr lang="ru-RU" sz="2100" dirty="0" smtClean="0"/>
              <a:t> сутра мала </a:t>
            </a:r>
            <a:r>
              <a:rPr lang="ru-RU" sz="2100" dirty="0" err="1" smtClean="0"/>
              <a:t>вплив</a:t>
            </a:r>
            <a:r>
              <a:rPr lang="ru-RU" sz="2100" dirty="0" smtClean="0"/>
              <a:t> на </a:t>
            </a:r>
            <a:r>
              <a:rPr lang="ru-RU" sz="2100" dirty="0" err="1" smtClean="0"/>
              <a:t>культурні</a:t>
            </a:r>
            <a:r>
              <a:rPr lang="ru-RU" sz="2100" dirty="0" smtClean="0"/>
              <a:t> та </a:t>
            </a:r>
            <a:r>
              <a:rPr lang="ru-RU" sz="2100" dirty="0" err="1" smtClean="0"/>
              <a:t>релігійні</a:t>
            </a:r>
            <a:r>
              <a:rPr lang="ru-RU" sz="2100" dirty="0" smtClean="0"/>
              <a:t> практики низки </a:t>
            </a:r>
            <a:r>
              <a:rPr lang="ru-RU" sz="2100" dirty="0" err="1" smtClean="0"/>
              <a:t>країн</a:t>
            </a:r>
            <a:r>
              <a:rPr lang="ru-RU" sz="2100" dirty="0" smtClean="0"/>
              <a:t> </a:t>
            </a:r>
            <a:r>
              <a:rPr lang="ru-RU" sz="2100" dirty="0" err="1" smtClean="0"/>
              <a:t>Азії</a:t>
            </a:r>
            <a:r>
              <a:rPr lang="ru-RU" sz="2100" dirty="0" smtClean="0"/>
              <a:t>. </a:t>
            </a:r>
            <a:r>
              <a:rPr lang="ru-RU" sz="2100" dirty="0" err="1" smtClean="0"/>
              <a:t>Нижче</a:t>
            </a:r>
            <a:r>
              <a:rPr lang="ru-RU" sz="2100" dirty="0" smtClean="0"/>
              <a:t> наведено </a:t>
            </a:r>
            <a:r>
              <a:rPr lang="ru-RU" sz="2100" dirty="0" err="1" smtClean="0"/>
              <a:t>назви</a:t>
            </a:r>
            <a:r>
              <a:rPr lang="ru-RU" sz="2100" dirty="0" smtClean="0"/>
              <a:t> </a:t>
            </a:r>
            <a:r>
              <a:rPr lang="ru-RU" sz="2100" dirty="0" err="1" smtClean="0"/>
              <a:t>сутри</a:t>
            </a:r>
            <a:r>
              <a:rPr lang="ru-RU" sz="2100" dirty="0" smtClean="0"/>
              <a:t> </a:t>
            </a:r>
            <a:r>
              <a:rPr lang="ru-RU" sz="2100" dirty="0" err="1" smtClean="0"/>
              <a:t>найважливішими</a:t>
            </a:r>
            <a:r>
              <a:rPr lang="ru-RU" sz="2100" dirty="0" smtClean="0"/>
              <a:t> </a:t>
            </a:r>
            <a:r>
              <a:rPr lang="ru-RU" sz="2100" dirty="0" err="1" smtClean="0"/>
              <a:t>азійськими</a:t>
            </a:r>
            <a:r>
              <a:rPr lang="ru-RU" sz="2100" dirty="0" smtClean="0"/>
              <a:t> </a:t>
            </a:r>
            <a:r>
              <a:rPr lang="ru-RU" sz="2100" dirty="0" err="1" smtClean="0"/>
              <a:t>мовами</a:t>
            </a:r>
            <a:r>
              <a:rPr lang="ru-RU" sz="2100" dirty="0" smtClean="0"/>
              <a:t>:</a:t>
            </a:r>
            <a:br>
              <a:rPr lang="ru-RU" sz="2100" dirty="0" smtClean="0"/>
            </a:br>
            <a:r>
              <a:rPr lang="ru-RU" sz="2100" dirty="0" smtClean="0">
                <a:hlinkClick r:id="rId2" tooltip="Санскрит"/>
              </a:rPr>
              <a:t>Санскрит</a:t>
            </a:r>
            <a:r>
              <a:rPr lang="ru-RU" sz="2100" dirty="0" smtClean="0"/>
              <a:t>: </a:t>
            </a:r>
            <a:r>
              <a:rPr lang="hi-IN" sz="2100" dirty="0" smtClean="0"/>
              <a:t>वज्रच्छेदिकाप्रज्ञापारमितासूत्र, </a:t>
            </a:r>
            <a:r>
              <a:rPr lang="vi-VN" sz="2100" i="1" dirty="0" smtClean="0"/>
              <a:t>Vajracchedikā Prajñāpāramitā Sūtra</a:t>
            </a:r>
            <a:r>
              <a:rPr lang="vi-VN" sz="2100" dirty="0" smtClean="0"/>
              <a:t/>
            </a:r>
            <a:br>
              <a:rPr lang="vi-VN" sz="2100" dirty="0" smtClean="0"/>
            </a:br>
            <a:r>
              <a:rPr lang="ru-RU" sz="2100" dirty="0" err="1" smtClean="0">
                <a:hlinkClick r:id="rId3" tooltip="Китайська мова"/>
              </a:rPr>
              <a:t>Китайська</a:t>
            </a:r>
            <a:r>
              <a:rPr lang="ru-RU" sz="2100" dirty="0" smtClean="0">
                <a:hlinkClick r:id="rId3" tooltip="Китайська мова"/>
              </a:rPr>
              <a:t> </a:t>
            </a:r>
            <a:r>
              <a:rPr lang="ru-RU" sz="2100" dirty="0" err="1" smtClean="0">
                <a:hlinkClick r:id="rId3" tooltip="Китайська мова"/>
              </a:rPr>
              <a:t>мова</a:t>
            </a:r>
            <a:r>
              <a:rPr lang="ru-RU" sz="2100" dirty="0" smtClean="0"/>
              <a:t>: </a:t>
            </a:r>
            <a:r>
              <a:rPr lang="ja-JP" altLang="en-US" sz="2100" dirty="0" smtClean="0"/>
              <a:t>金剛般若波羅蜜多經</a:t>
            </a:r>
            <a:r>
              <a:rPr lang="en-US" altLang="ja-JP" sz="2100" dirty="0" smtClean="0"/>
              <a:t>, </a:t>
            </a:r>
            <a:r>
              <a:rPr lang="vi-VN" sz="2100" i="1" dirty="0" smtClean="0"/>
              <a:t>jīngāng bōrěbōluómìduō jīng</a:t>
            </a:r>
            <a:r>
              <a:rPr lang="vi-VN" sz="2100" dirty="0" smtClean="0"/>
              <a:t>, </a:t>
            </a:r>
            <a:r>
              <a:rPr lang="ru-RU" sz="2100" dirty="0" err="1" smtClean="0"/>
              <a:t>скорочено</a:t>
            </a:r>
            <a:r>
              <a:rPr lang="ru-RU" sz="2100" dirty="0" smtClean="0"/>
              <a:t> </a:t>
            </a:r>
            <a:r>
              <a:rPr lang="ja-JP" altLang="en-US" sz="2100" dirty="0" smtClean="0"/>
              <a:t>金剛經</a:t>
            </a:r>
            <a:r>
              <a:rPr lang="en-US" altLang="ja-JP" sz="2100" dirty="0" smtClean="0"/>
              <a:t>, </a:t>
            </a:r>
            <a:r>
              <a:rPr lang="vi-VN" sz="2100" i="1" dirty="0" smtClean="0"/>
              <a:t>jīngāng jīng</a:t>
            </a:r>
            <a:r>
              <a:rPr lang="vi-VN" sz="2100" dirty="0" smtClean="0"/>
              <a:t/>
            </a:r>
            <a:br>
              <a:rPr lang="vi-VN" sz="2100" dirty="0" smtClean="0"/>
            </a:br>
            <a:r>
              <a:rPr lang="ru-RU" sz="2100" dirty="0" smtClean="0">
                <a:hlinkClick r:id="rId4" tooltip="Японська мова"/>
              </a:rPr>
              <a:t>яп.</a:t>
            </a:r>
            <a:r>
              <a:rPr lang="ru-RU" sz="2100" dirty="0" smtClean="0"/>
              <a:t> </a:t>
            </a:r>
            <a:r>
              <a:rPr lang="ja-JP" altLang="en-US" sz="2100" dirty="0" smtClean="0"/>
              <a:t>金剛般若波羅蜜多経</a:t>
            </a:r>
            <a:r>
              <a:rPr lang="en-US" altLang="ja-JP" sz="2100" dirty="0" smtClean="0"/>
              <a:t>, </a:t>
            </a:r>
            <a:r>
              <a:rPr lang="vi-VN" sz="2100" i="1" dirty="0" smtClean="0"/>
              <a:t>kongou hannyaharamita kyou</a:t>
            </a:r>
            <a:r>
              <a:rPr lang="vi-VN" sz="2100" dirty="0" smtClean="0"/>
              <a:t>, </a:t>
            </a:r>
            <a:r>
              <a:rPr lang="ru-RU" sz="2100" dirty="0" err="1" smtClean="0"/>
              <a:t>скорочено</a:t>
            </a:r>
            <a:r>
              <a:rPr lang="ru-RU" sz="2100" dirty="0" smtClean="0"/>
              <a:t> </a:t>
            </a:r>
            <a:r>
              <a:rPr lang="ja-JP" altLang="en-US" sz="2100" dirty="0" smtClean="0"/>
              <a:t>金剛経</a:t>
            </a:r>
            <a:r>
              <a:rPr lang="en-US" altLang="ja-JP" sz="2100" dirty="0" smtClean="0"/>
              <a:t>, </a:t>
            </a:r>
            <a:r>
              <a:rPr lang="vi-VN" sz="2100" i="1" dirty="0" smtClean="0"/>
              <a:t>kongou kyou</a:t>
            </a:r>
            <a:r>
              <a:rPr lang="vi-VN" sz="2100" dirty="0" smtClean="0"/>
              <a:t/>
            </a:r>
            <a:br>
              <a:rPr lang="vi-VN" sz="2100" dirty="0" smtClean="0"/>
            </a:br>
            <a:r>
              <a:rPr lang="ru-RU" sz="2100" dirty="0" err="1" smtClean="0">
                <a:hlinkClick r:id="rId5" tooltip="Корейська мова"/>
              </a:rPr>
              <a:t>кор</a:t>
            </a:r>
            <a:r>
              <a:rPr lang="ru-RU" sz="2100" dirty="0" smtClean="0">
                <a:hlinkClick r:id="rId5" tooltip="Корейська мова"/>
              </a:rPr>
              <a:t>.</a:t>
            </a:r>
            <a:r>
              <a:rPr lang="ru-RU" sz="2100" dirty="0" smtClean="0"/>
              <a:t> </a:t>
            </a:r>
            <a:r>
              <a:rPr lang="ko-KR" altLang="en-US" sz="2100" dirty="0" smtClean="0"/>
              <a:t>금강반야바라밀경</a:t>
            </a:r>
            <a:r>
              <a:rPr lang="en-US" altLang="ko-KR" sz="2100" dirty="0" smtClean="0"/>
              <a:t>, </a:t>
            </a:r>
            <a:r>
              <a:rPr lang="vi-VN" sz="2100" i="1" dirty="0" smtClean="0"/>
              <a:t>geumgang banyabaramil gyeong</a:t>
            </a:r>
            <a:r>
              <a:rPr lang="vi-VN" sz="2100" dirty="0" smtClean="0"/>
              <a:t>, </a:t>
            </a:r>
            <a:r>
              <a:rPr lang="ru-RU" sz="2100" dirty="0" err="1" smtClean="0"/>
              <a:t>скорочено</a:t>
            </a:r>
            <a:r>
              <a:rPr lang="ru-RU" sz="2100" dirty="0" smtClean="0"/>
              <a:t> </a:t>
            </a:r>
            <a:r>
              <a:rPr lang="ko-KR" altLang="en-US" sz="2100" dirty="0" smtClean="0"/>
              <a:t>금강경</a:t>
            </a:r>
            <a:r>
              <a:rPr lang="en-US" altLang="ko-KR" sz="2100" dirty="0" smtClean="0"/>
              <a:t>, </a:t>
            </a:r>
            <a:r>
              <a:rPr lang="vi-VN" sz="2100" i="1" dirty="0" smtClean="0"/>
              <a:t>geumgang gyeong</a:t>
            </a:r>
            <a:r>
              <a:rPr lang="vi-VN" sz="2100" dirty="0" smtClean="0"/>
              <a:t/>
            </a:r>
            <a:br>
              <a:rPr lang="vi-VN" sz="2100" dirty="0" smtClean="0"/>
            </a:br>
            <a:r>
              <a:rPr lang="ru-RU" sz="2100" dirty="0" err="1" smtClean="0">
                <a:hlinkClick r:id="rId6" tooltip="В'єтнамська мова"/>
              </a:rPr>
              <a:t>В'єтнамська</a:t>
            </a:r>
            <a:r>
              <a:rPr lang="ru-RU" sz="2100" dirty="0" smtClean="0">
                <a:hlinkClick r:id="rId6" tooltip="В'єтнамська мова"/>
              </a:rPr>
              <a:t> </a:t>
            </a:r>
            <a:r>
              <a:rPr lang="ru-RU" sz="2100" dirty="0" err="1" smtClean="0">
                <a:hlinkClick r:id="rId6" tooltip="В'єтнамська мова"/>
              </a:rPr>
              <a:t>мова</a:t>
            </a:r>
            <a:r>
              <a:rPr lang="ru-RU" sz="2100" dirty="0" smtClean="0"/>
              <a:t> </a:t>
            </a:r>
            <a:r>
              <a:rPr lang="vi-VN" sz="2100" i="1" dirty="0" smtClean="0"/>
              <a:t>Kim cương bát-nhã-ba-la-mật-đa kinh</a:t>
            </a:r>
            <a:r>
              <a:rPr lang="vi-VN" sz="2100" dirty="0" smtClean="0"/>
              <a:t>, </a:t>
            </a:r>
            <a:r>
              <a:rPr lang="ru-RU" sz="2100" dirty="0" err="1" smtClean="0"/>
              <a:t>скорочено</a:t>
            </a:r>
            <a:r>
              <a:rPr lang="ru-RU" sz="2100" dirty="0" smtClean="0"/>
              <a:t> </a:t>
            </a:r>
            <a:r>
              <a:rPr lang="vi-VN" sz="2100" i="1" dirty="0" smtClean="0"/>
              <a:t>Kim cương kinh</a:t>
            </a:r>
            <a:r>
              <a:rPr lang="vi-VN" sz="2100" dirty="0" smtClean="0"/>
              <a:t/>
            </a:r>
            <a:br>
              <a:rPr lang="vi-VN" sz="2100" dirty="0" smtClean="0"/>
            </a:br>
            <a:r>
              <a:rPr lang="ru-RU" sz="2100" dirty="0" err="1" smtClean="0">
                <a:hlinkClick r:id="rId7" tooltip="Тибетська мова"/>
              </a:rPr>
              <a:t>Тибетська</a:t>
            </a:r>
            <a:r>
              <a:rPr lang="ru-RU" sz="2100" dirty="0" smtClean="0">
                <a:hlinkClick r:id="rId7" tooltip="Тибетська мова"/>
              </a:rPr>
              <a:t> </a:t>
            </a:r>
            <a:r>
              <a:rPr lang="ru-RU" sz="2100" dirty="0" err="1" smtClean="0">
                <a:hlinkClick r:id="rId7" tooltip="Тибетська мова"/>
              </a:rPr>
              <a:t>мова</a:t>
            </a:r>
            <a:r>
              <a:rPr lang="ru-RU" sz="2100" dirty="0" smtClean="0"/>
              <a:t>: </a:t>
            </a:r>
            <a:r>
              <a:rPr lang="bo-CN" sz="2100" dirty="0" smtClean="0"/>
              <a:t>འཕགས་པ་ཤེས་རབ་ཀྱི་ཕ་རོལ་ཏུ་ཕྱིན་པ་རྡོ་རྗེ་གཅོད་པ་ཞེས་བྱ་བ་ཐེག་པ་ཆེན་པོའི་མདོ།, (</a:t>
            </a:r>
            <a:r>
              <a:rPr lang="ru-RU" sz="2100" dirty="0" err="1" smtClean="0"/>
              <a:t>транслітерація</a:t>
            </a:r>
            <a:r>
              <a:rPr lang="ru-RU" sz="2100" dirty="0" smtClean="0"/>
              <a:t> </a:t>
            </a:r>
            <a:r>
              <a:rPr lang="ru-RU" sz="2100" dirty="0" err="1" smtClean="0">
                <a:hlinkClick r:id="rId8" tooltip="Вайлі"/>
              </a:rPr>
              <a:t>Вайлі</a:t>
            </a:r>
            <a:r>
              <a:rPr lang="ru-RU" sz="2100" dirty="0" smtClean="0"/>
              <a:t>): </a:t>
            </a:r>
            <a:r>
              <a:rPr lang="ru-RU" sz="2100" i="1" dirty="0" smtClean="0"/>
              <a:t>’</a:t>
            </a:r>
            <a:r>
              <a:rPr lang="vi-VN" sz="2100" i="1" dirty="0" smtClean="0"/>
              <a:t>phags pa shes rab kyi pha rol tu phyin pa rdo rje gcod pa zhes bya ba theg pa chen po’i mdo</a:t>
            </a:r>
            <a:r>
              <a:rPr lang="vi-VN" sz="2100" dirty="0" smtClean="0"/>
              <a:t/>
            </a:r>
            <a:br>
              <a:rPr lang="vi-VN" sz="2100" dirty="0" smtClean="0"/>
            </a:br>
            <a:endParaRPr lang="ru-RU" sz="2100" dirty="0" smtClean="0"/>
          </a:p>
          <a:p>
            <a:pPr>
              <a:buNone/>
            </a:pPr>
            <a:endParaRPr lang="ru-RU" sz="21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Друга 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друкована</a:t>
            </a:r>
            <a:r>
              <a:rPr lang="ru-RU" sz="2400" dirty="0" smtClean="0"/>
              <a:t> книга</a:t>
            </a:r>
            <a:br>
              <a:rPr lang="ru-RU" sz="24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642918"/>
            <a:ext cx="9144032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Сутра </a:t>
            </a:r>
            <a:r>
              <a:rPr lang="ru-RU" sz="2200" dirty="0" err="1" smtClean="0"/>
              <a:t>є</a:t>
            </a:r>
            <a:r>
              <a:rPr lang="ru-RU" sz="2200" dirty="0" smtClean="0"/>
              <a:t> другою в </a:t>
            </a:r>
            <a:r>
              <a:rPr lang="ru-RU" sz="2200" dirty="0" err="1" smtClean="0"/>
              <a:t>світі</a:t>
            </a:r>
            <a:r>
              <a:rPr lang="ru-RU" sz="2200" dirty="0" smtClean="0"/>
              <a:t>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 smtClean="0"/>
              <a:t>Дхарані</a:t>
            </a:r>
            <a:r>
              <a:rPr lang="ru-RU" sz="2200" dirty="0" smtClean="0"/>
              <a:t> </a:t>
            </a:r>
            <a:r>
              <a:rPr lang="ru-RU" sz="2200" dirty="0" err="1" smtClean="0"/>
              <a:t>сутри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 </a:t>
            </a:r>
            <a:r>
              <a:rPr lang="ru-RU" sz="2200" dirty="0" err="1" smtClean="0">
                <a:hlinkClick r:id="rId2" tooltip="Пульгукса"/>
              </a:rPr>
              <a:t>Пульгукси</a:t>
            </a:r>
            <a:r>
              <a:rPr lang="ru-RU" sz="2200" dirty="0" smtClean="0"/>
              <a:t> </a:t>
            </a:r>
            <a:r>
              <a:rPr lang="ru-RU" sz="2200" dirty="0" err="1" smtClean="0"/>
              <a:t>датованою</a:t>
            </a:r>
            <a:r>
              <a:rPr lang="ru-RU" sz="2200" dirty="0" smtClean="0"/>
              <a:t> книгою, </a:t>
            </a:r>
            <a:r>
              <a:rPr lang="ru-RU" sz="2200" dirty="0" err="1" smtClean="0"/>
              <a:t>друкованою</a:t>
            </a:r>
            <a:r>
              <a:rPr lang="ru-RU" sz="2200" dirty="0" smtClean="0"/>
              <a:t> методом </a:t>
            </a:r>
            <a:r>
              <a:rPr lang="ru-RU" sz="2200" dirty="0" err="1" smtClean="0">
                <a:hlinkClick r:id="rId3" tooltip="Ксилографія"/>
              </a:rPr>
              <a:t>ксилографії</a:t>
            </a:r>
            <a:r>
              <a:rPr lang="ru-RU" sz="2200" dirty="0" smtClean="0"/>
              <a:t>. </a:t>
            </a:r>
            <a:r>
              <a:rPr lang="ru-RU" sz="2200" dirty="0" err="1" smtClean="0"/>
              <a:t>Це</a:t>
            </a:r>
            <a:r>
              <a:rPr lang="ru-RU" sz="2200" dirty="0" smtClean="0"/>
              <a:t> </a:t>
            </a:r>
            <a:r>
              <a:rPr lang="ru-RU" sz="2200" dirty="0" err="1" smtClean="0">
                <a:hlinkClick r:id="rId4" tooltip="Сувій (книга)"/>
              </a:rPr>
              <a:t>сувій</a:t>
            </a:r>
            <a:r>
              <a:rPr lang="ru-RU" sz="2200" dirty="0" smtClean="0"/>
              <a:t> </a:t>
            </a:r>
            <a:r>
              <a:rPr lang="ru-RU" sz="2200" dirty="0" err="1" smtClean="0"/>
              <a:t>завдовжки</a:t>
            </a:r>
            <a:r>
              <a:rPr lang="ru-RU" sz="2200" dirty="0" smtClean="0"/>
              <a:t> </a:t>
            </a:r>
          </a:p>
          <a:p>
            <a:pPr>
              <a:buNone/>
            </a:pPr>
            <a:r>
              <a:rPr lang="ru-RU" sz="2200" dirty="0" smtClean="0"/>
              <a:t>4,8 м, </a:t>
            </a:r>
            <a:r>
              <a:rPr lang="ru-RU" sz="2200" dirty="0" err="1" smtClean="0"/>
              <a:t>який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придбав</a:t>
            </a:r>
            <a:r>
              <a:rPr lang="ru-RU" sz="2200" dirty="0" smtClean="0"/>
              <a:t> археолог </a:t>
            </a:r>
            <a:r>
              <a:rPr lang="ru-RU" sz="2200" dirty="0" smtClean="0">
                <a:hlinkClick r:id="rId5" tooltip="Марк Аурель Стейн (ще не написана)"/>
              </a:rPr>
              <a:t>Марк </a:t>
            </a:r>
            <a:r>
              <a:rPr lang="ru-RU" sz="2200" dirty="0" err="1" smtClean="0">
                <a:hlinkClick r:id="rId5" tooltip="Марк Аурель Стейн (ще не написана)"/>
              </a:rPr>
              <a:t>Аурель</a:t>
            </a:r>
            <a:r>
              <a:rPr lang="ru-RU" sz="2200" dirty="0" smtClean="0">
                <a:hlinkClick r:id="rId5" tooltip="Марк Аурель Стейн (ще не написана)"/>
              </a:rPr>
              <a:t> </a:t>
            </a:r>
            <a:r>
              <a:rPr lang="ru-RU" sz="2200" dirty="0" err="1" smtClean="0">
                <a:hlinkClick r:id="rId5" tooltip="Марк Аурель Стейн (ще не написана)"/>
              </a:rPr>
              <a:t>Стейн</a:t>
            </a:r>
            <a:r>
              <a:rPr lang="ru-RU" sz="2200" dirty="0" smtClean="0"/>
              <a:t> у </a:t>
            </a:r>
            <a:r>
              <a:rPr lang="ru-RU" sz="2200" dirty="0" err="1" smtClean="0"/>
              <a:t>ченця</a:t>
            </a:r>
            <a:r>
              <a:rPr lang="ru-RU" sz="2200" dirty="0" smtClean="0"/>
              <a:t> в </a:t>
            </a:r>
            <a:r>
              <a:rPr lang="ru-RU" sz="2200" dirty="0" err="1" smtClean="0">
                <a:hlinkClick r:id="rId6" tooltip="Печери Могао"/>
              </a:rPr>
              <a:t>печерах</a:t>
            </a:r>
            <a:r>
              <a:rPr lang="ru-RU" sz="2200" dirty="0" smtClean="0">
                <a:hlinkClick r:id="rId6" tooltip="Печери Могао"/>
              </a:rPr>
              <a:t> </a:t>
            </a:r>
            <a:r>
              <a:rPr lang="ru-RU" sz="2200" dirty="0" err="1" smtClean="0">
                <a:hlinkClick r:id="rId6" tooltip="Печери Могао"/>
              </a:rPr>
              <a:t>Могао</a:t>
            </a:r>
            <a:r>
              <a:rPr lang="ru-RU" sz="2200" dirty="0" smtClean="0"/>
              <a:t>, </a:t>
            </a:r>
            <a:r>
              <a:rPr lang="ru-RU" sz="2200" dirty="0" err="1" smtClean="0"/>
              <a:t>поблизу</a:t>
            </a:r>
            <a:r>
              <a:rPr lang="ru-RU" sz="2200" dirty="0" smtClean="0"/>
              <a:t> </a:t>
            </a:r>
            <a:r>
              <a:rPr lang="ru-RU" sz="2200" dirty="0" err="1" smtClean="0">
                <a:hlinkClick r:id="rId7" tooltip="Дуньхуан"/>
              </a:rPr>
              <a:t>Дуньхуан</a:t>
            </a:r>
            <a:r>
              <a:rPr lang="ru-RU" sz="2200" dirty="0" smtClean="0"/>
              <a:t>, де </a:t>
            </a:r>
            <a:r>
              <a:rPr lang="ru-RU" sz="2200" dirty="0" err="1" smtClean="0"/>
              <a:t>знаходилася</a:t>
            </a:r>
            <a:r>
              <a:rPr lang="ru-RU" sz="2200" dirty="0" smtClean="0"/>
              <a:t> </a:t>
            </a:r>
            <a:r>
              <a:rPr lang="ru-RU" sz="2200" dirty="0" err="1" smtClean="0"/>
              <a:t>величезна</a:t>
            </a:r>
            <a:r>
              <a:rPr lang="ru-RU" sz="2200" dirty="0" smtClean="0"/>
              <a:t> </a:t>
            </a:r>
            <a:r>
              <a:rPr lang="ru-RU" sz="2200" dirty="0" err="1" smtClean="0"/>
              <a:t>бібліотека</a:t>
            </a:r>
            <a:r>
              <a:rPr lang="ru-RU" sz="2200" dirty="0" smtClean="0"/>
              <a:t> </a:t>
            </a:r>
            <a:r>
              <a:rPr lang="ru-RU" sz="2200" dirty="0" err="1" smtClean="0"/>
              <a:t>рукописів</a:t>
            </a:r>
            <a:r>
              <a:rPr lang="ru-RU" sz="2200" dirty="0" smtClean="0"/>
              <a:t>. На </a:t>
            </a:r>
            <a:r>
              <a:rPr lang="ru-RU" sz="2200" dirty="0" err="1" smtClean="0">
                <a:hlinkClick r:id="rId8" tooltip="Колофон (поліграфія) (ще не написана)"/>
              </a:rPr>
              <a:t>колофоні</a:t>
            </a:r>
            <a:r>
              <a:rPr lang="ru-RU" sz="2200" dirty="0" smtClean="0"/>
              <a:t> книги написано: «З </a:t>
            </a:r>
            <a:r>
              <a:rPr lang="ru-RU" sz="2200" dirty="0" err="1" smtClean="0"/>
              <a:t>благоговінням</a:t>
            </a:r>
            <a:r>
              <a:rPr lang="ru-RU" sz="2200" dirty="0" smtClean="0"/>
              <a:t> </a:t>
            </a:r>
            <a:r>
              <a:rPr lang="ru-RU" sz="2200" dirty="0" err="1" smtClean="0"/>
              <a:t>зроблено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загального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безкоштовного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розповсюдження</a:t>
            </a:r>
            <a:r>
              <a:rPr lang="ru-RU" sz="2200" dirty="0" smtClean="0"/>
              <a:t> Ван </a:t>
            </a:r>
            <a:r>
              <a:rPr lang="ru-RU" sz="2200" dirty="0" err="1" smtClean="0"/>
              <a:t>Цзе</a:t>
            </a:r>
            <a:r>
              <a:rPr lang="ru-RU" sz="2200" dirty="0" smtClean="0"/>
              <a:t> за </a:t>
            </a:r>
            <a:r>
              <a:rPr lang="ru-RU" sz="2200" dirty="0" err="1" smtClean="0"/>
              <a:t>дорученням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батьків</a:t>
            </a:r>
            <a:r>
              <a:rPr lang="ru-RU" sz="2200" dirty="0" smtClean="0"/>
              <a:t> в 15-му </a:t>
            </a:r>
            <a:r>
              <a:rPr lang="ru-RU" sz="2200" dirty="0" err="1" smtClean="0"/>
              <a:t>числі</a:t>
            </a:r>
            <a:r>
              <a:rPr lang="ru-RU" sz="2200" dirty="0" smtClean="0"/>
              <a:t> четвертого </a:t>
            </a:r>
            <a:r>
              <a:rPr lang="ru-RU" sz="2200" dirty="0" err="1" smtClean="0"/>
              <a:t>місяця</a:t>
            </a:r>
            <a:r>
              <a:rPr lang="ru-RU" sz="2200" dirty="0" smtClean="0"/>
              <a:t> року </a:t>
            </a:r>
            <a:r>
              <a:rPr lang="ru-RU" sz="2200" dirty="0" err="1" smtClean="0"/>
              <a:t>Сяньтун</a:t>
            </a:r>
            <a:r>
              <a:rPr lang="ru-RU" sz="2200" dirty="0" smtClean="0"/>
              <a:t> [11 </a:t>
            </a:r>
            <a:r>
              <a:rPr lang="ru-RU" sz="2200" dirty="0" err="1" smtClean="0"/>
              <a:t>травня</a:t>
            </a:r>
            <a:r>
              <a:rPr lang="ru-RU" sz="2200" dirty="0" smtClean="0"/>
              <a:t> 868 р.]».</a:t>
            </a:r>
            <a:endParaRPr lang="ru-RU" sz="2200" dirty="0"/>
          </a:p>
        </p:txBody>
      </p:sp>
      <p:pic>
        <p:nvPicPr>
          <p:cNvPr id="5" name="Рисунок 4" descr="сувий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4480" y="3143248"/>
            <a:ext cx="7356498" cy="36610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579296" cy="6009531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Графічний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2" tooltip="Дизайн"/>
              </a:rPr>
              <a:t>дизайн</a:t>
            </a:r>
            <a:r>
              <a:rPr lang="ru-RU" sz="2000" dirty="0" smtClean="0"/>
              <a:t> як </a:t>
            </a:r>
            <a:r>
              <a:rPr lang="ru-RU" sz="2000" dirty="0" err="1" smtClean="0"/>
              <a:t>дисципліну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віднести</a:t>
            </a:r>
            <a:r>
              <a:rPr lang="ru-RU" sz="2000" dirty="0" smtClean="0"/>
              <a:t> до числа </a:t>
            </a:r>
            <a:r>
              <a:rPr lang="ru-RU" sz="2000" dirty="0" err="1" smtClean="0"/>
              <a:t>художніх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професійних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дисциплін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фокусуються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візуальній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3" tooltip="Комунікація"/>
              </a:rPr>
              <a:t>комунікації</a:t>
            </a:r>
            <a:r>
              <a:rPr lang="ru-RU" sz="2000" dirty="0" smtClean="0"/>
              <a:t> та </a:t>
            </a:r>
            <a:r>
              <a:rPr lang="ru-RU" sz="2000" dirty="0" err="1" smtClean="0">
                <a:hlinkClick r:id="rId4" tooltip="Уява"/>
              </a:rPr>
              <a:t>уяві</a:t>
            </a:r>
            <a:r>
              <a:rPr lang="ru-RU" sz="2000" dirty="0" smtClean="0"/>
              <a:t>. Для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комбінування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символів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зображень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різноманітні</a:t>
            </a:r>
            <a:r>
              <a:rPr lang="ru-RU" sz="2000" dirty="0" smtClean="0"/>
              <a:t> методики </a:t>
            </a:r>
            <a:r>
              <a:rPr lang="ru-RU" sz="2000" dirty="0" err="1" smtClean="0"/>
              <a:t>з</a:t>
            </a:r>
            <a:r>
              <a:rPr lang="ru-RU" sz="2000" dirty="0" smtClean="0"/>
              <a:t> метою </a:t>
            </a:r>
            <a:r>
              <a:rPr lang="ru-RU" sz="2000" dirty="0" err="1" smtClean="0"/>
              <a:t>сформувати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візуальний</a:t>
            </a:r>
            <a:r>
              <a:rPr lang="ru-RU" sz="2000" dirty="0" smtClean="0"/>
              <a:t> образ </a:t>
            </a:r>
            <a:r>
              <a:rPr lang="ru-RU" sz="2000" dirty="0" err="1" smtClean="0"/>
              <a:t>ідей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послань</a:t>
            </a:r>
            <a:r>
              <a:rPr lang="ru-RU" sz="2000" dirty="0" smtClean="0"/>
              <a:t>. </a:t>
            </a:r>
            <a:r>
              <a:rPr lang="ru-RU" sz="2000" dirty="0" err="1" smtClean="0"/>
              <a:t>Графічний</a:t>
            </a:r>
            <a:r>
              <a:rPr lang="ru-RU" sz="2000" dirty="0" smtClean="0"/>
              <a:t> дизайнер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користуватися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друкарським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оформленням</a:t>
            </a:r>
            <a:r>
              <a:rPr lang="ru-RU" sz="2000" dirty="0" smtClean="0"/>
              <a:t>, </a:t>
            </a:r>
            <a:r>
              <a:rPr lang="ru-RU" sz="2000" dirty="0" err="1" smtClean="0"/>
              <a:t>образотворчими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техніками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друкування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сторінок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кінцевого</a:t>
            </a:r>
            <a:r>
              <a:rPr lang="ru-RU" sz="2000" dirty="0" smtClean="0"/>
              <a:t> результату. </a:t>
            </a:r>
            <a:r>
              <a:rPr lang="ru-RU" sz="2000" dirty="0" err="1" smtClean="0"/>
              <a:t>Графічний</a:t>
            </a:r>
            <a:r>
              <a:rPr lang="ru-RU" sz="2000" dirty="0" smtClean="0"/>
              <a:t> дизайн як </a:t>
            </a:r>
            <a:r>
              <a:rPr lang="ru-RU" sz="2000" dirty="0" err="1" smtClean="0"/>
              <a:t>термін</a:t>
            </a:r>
            <a:r>
              <a:rPr lang="ru-RU" sz="2000" dirty="0" smtClean="0"/>
              <a:t> часто </a:t>
            </a:r>
            <a:r>
              <a:rPr lang="ru-RU" sz="2000" dirty="0" err="1" smtClean="0"/>
              <a:t>застосовують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позначенні</a:t>
            </a:r>
            <a:r>
              <a:rPr lang="ru-RU" sz="2000" dirty="0" smtClean="0"/>
              <a:t> самого </a:t>
            </a:r>
            <a:r>
              <a:rPr lang="ru-RU" sz="2000" dirty="0" err="1" smtClean="0"/>
              <a:t>процесу</a:t>
            </a:r>
            <a:r>
              <a:rPr lang="ru-RU" sz="2000" dirty="0" smtClean="0"/>
              <a:t> дизайну,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комунікація</a:t>
            </a:r>
            <a:r>
              <a:rPr lang="ru-RU" sz="2000" dirty="0" smtClean="0"/>
              <a:t>,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позначенні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 (</a:t>
            </a:r>
            <a:r>
              <a:rPr lang="ru-RU" sz="2000" dirty="0" err="1" smtClean="0"/>
              <a:t>результатів</a:t>
            </a:r>
            <a:r>
              <a:rPr lang="ru-RU" sz="2000" dirty="0" smtClean="0"/>
              <a:t>), яка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закінчення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8370" name="Picture 2" descr="Результат пошуку зображень за запитом &quot;графічний дизайн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282040"/>
            <a:ext cx="5214942" cy="3575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Сувії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500042"/>
            <a:ext cx="8686800" cy="5626121"/>
          </a:xfrm>
        </p:spPr>
        <p:txBody>
          <a:bodyPr>
            <a:normAutofit/>
          </a:bodyPr>
          <a:lstStyle/>
          <a:p>
            <a:r>
              <a:rPr lang="ru-RU" sz="2200" b="1" dirty="0" err="1" smtClean="0"/>
              <a:t>Сувій</a:t>
            </a:r>
            <a:r>
              <a:rPr lang="ru-RU" sz="2200" dirty="0" smtClean="0"/>
              <a:t> — шматок </a:t>
            </a:r>
            <a:r>
              <a:rPr lang="ru-RU" sz="2200" dirty="0" err="1" smtClean="0">
                <a:hlinkClick r:id="rId2" tooltip="Тканина"/>
              </a:rPr>
              <a:t>тканини</a:t>
            </a:r>
            <a:r>
              <a:rPr lang="ru-RU" sz="2200" dirty="0" smtClean="0"/>
              <a:t> </a:t>
            </a:r>
            <a:r>
              <a:rPr lang="ru-RU" sz="2200" dirty="0" err="1" smtClean="0"/>
              <a:t>певної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довжини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зберігають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згорнутим</a:t>
            </a:r>
            <a:r>
              <a:rPr lang="ru-RU" sz="2200" dirty="0" smtClean="0"/>
              <a:t> у трубку, </a:t>
            </a:r>
            <a:r>
              <a:rPr lang="ru-RU" sz="2200" dirty="0" err="1" smtClean="0"/>
              <a:t>це</a:t>
            </a:r>
            <a:r>
              <a:rPr lang="ru-RU" sz="2200" dirty="0" smtClean="0"/>
              <a:t> форма </a:t>
            </a:r>
            <a:r>
              <a:rPr lang="ru-RU" sz="2200" dirty="0" err="1" smtClean="0"/>
              <a:t>давнього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рукопису</a:t>
            </a:r>
            <a:r>
              <a:rPr lang="ru-RU" sz="2200" dirty="0" smtClean="0"/>
              <a:t>.</a:t>
            </a:r>
          </a:p>
          <a:p>
            <a:endParaRPr lang="ru-RU" sz="2200" dirty="0"/>
          </a:p>
        </p:txBody>
      </p:sp>
      <p:pic>
        <p:nvPicPr>
          <p:cNvPr id="79874" name="Picture 2" descr="Результат пошуку зображень за запитом &quot;сувій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005" y="3708003"/>
            <a:ext cx="4752995" cy="3149997"/>
          </a:xfrm>
          <a:prstGeom prst="rect">
            <a:avLst/>
          </a:prstGeom>
          <a:noFill/>
        </p:spPr>
      </p:pic>
      <p:pic>
        <p:nvPicPr>
          <p:cNvPr id="79876" name="Picture 4" descr="Пов’язане зображе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4327550" cy="3164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Історія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785794"/>
            <a:ext cx="4178174" cy="194421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err="1" smtClean="0"/>
              <a:t>Настання</a:t>
            </a:r>
            <a:r>
              <a:rPr lang="ru-RU" b="1" dirty="0" smtClean="0"/>
              <a:t> </a:t>
            </a:r>
            <a:r>
              <a:rPr lang="ru-RU" b="1" dirty="0" err="1" smtClean="0"/>
              <a:t>епохи</a:t>
            </a:r>
            <a:r>
              <a:rPr lang="ru-RU" b="1" dirty="0" smtClean="0"/>
              <a:t> </a:t>
            </a:r>
            <a:r>
              <a:rPr lang="ru-RU" b="1" dirty="0" err="1" smtClean="0"/>
              <a:t>книгодрукування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На початку XI ст.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друкувальних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 </a:t>
            </a:r>
            <a:r>
              <a:rPr lang="ru-RU" dirty="0" err="1" smtClean="0"/>
              <a:t>створювалися</a:t>
            </a:r>
            <a:r>
              <a:rPr lang="ru-RU" dirty="0" smtClean="0"/>
              <a:t>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сувої</a:t>
            </a:r>
            <a:r>
              <a:rPr lang="ru-RU" dirty="0" smtClean="0"/>
              <a:t> та книги,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справжнім</a:t>
            </a:r>
            <a:r>
              <a:rPr lang="ru-RU" dirty="0" smtClean="0"/>
              <a:t> початком </a:t>
            </a:r>
            <a:r>
              <a:rPr lang="ru-RU" dirty="0" err="1" smtClean="0"/>
              <a:t>ери</a:t>
            </a:r>
            <a:r>
              <a:rPr lang="ru-RU" dirty="0" smtClean="0"/>
              <a:t> </a:t>
            </a:r>
            <a:r>
              <a:rPr lang="ru-RU" dirty="0" err="1" smtClean="0"/>
              <a:t>друкарства</a:t>
            </a:r>
            <a:r>
              <a:rPr lang="ru-RU" dirty="0" smtClean="0"/>
              <a:t> </a:t>
            </a:r>
            <a:r>
              <a:rPr lang="ru-RU" dirty="0" err="1" smtClean="0"/>
              <a:t>пов'язано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винаходом</a:t>
            </a:r>
            <a:r>
              <a:rPr lang="ru-RU" dirty="0" smtClean="0"/>
              <a:t> </a:t>
            </a:r>
            <a:r>
              <a:rPr lang="ru-RU" dirty="0" err="1" smtClean="0"/>
              <a:t>друкарського</a:t>
            </a:r>
            <a:r>
              <a:rPr lang="ru-RU" dirty="0" smtClean="0"/>
              <a:t> </a:t>
            </a:r>
            <a:r>
              <a:rPr lang="ru-RU" dirty="0" err="1" smtClean="0"/>
              <a:t>верстата</a:t>
            </a:r>
            <a:r>
              <a:rPr lang="ru-RU" dirty="0" smtClean="0"/>
              <a:t> в </a:t>
            </a:r>
            <a:r>
              <a:rPr lang="ru-RU" dirty="0" err="1" smtClean="0"/>
              <a:t>середині</a:t>
            </a:r>
            <a:r>
              <a:rPr lang="ru-RU" dirty="0" smtClean="0"/>
              <a:t> 1440-х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Іоганом</a:t>
            </a:r>
            <a:r>
              <a:rPr lang="ru-RU" dirty="0" smtClean="0"/>
              <a:t> </a:t>
            </a:r>
            <a:r>
              <a:rPr lang="ru-RU" dirty="0" err="1" smtClean="0"/>
              <a:t>Гутенбергом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5778" name="Picture 2" descr="https://upload.wikimedia.org/wikipedia/commons/thumb/d/de/Albion_Press%2C_1830s_woodcut_by_George_Baxter.jpg/800px-Albion_Press%2C_1830s_woodcut_by_George_Bax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1193" y="928670"/>
            <a:ext cx="5172808" cy="5929331"/>
          </a:xfrm>
          <a:prstGeom prst="rect">
            <a:avLst/>
          </a:prstGeom>
          <a:noFill/>
        </p:spPr>
      </p:pic>
      <p:pic>
        <p:nvPicPr>
          <p:cNvPr id="75780" name="Picture 4" descr="Результат пошуку зображень за запитом &quot;винаходом друкарського верстата в середині 1440-х років Іоганом Гутенбергом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10" y="2714620"/>
            <a:ext cx="2452688" cy="4120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Світові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школи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графічного</a:t>
            </a:r>
            <a:r>
              <a:rPr lang="ru-RU" sz="3200" b="1" dirty="0" smtClean="0"/>
              <a:t> дизайну</a:t>
            </a:r>
            <a:br>
              <a:rPr lang="ru-RU" sz="3200" b="1" dirty="0" smtClean="0"/>
            </a:b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7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 err="1" smtClean="0"/>
              <a:t>конструктивізм</a:t>
            </a:r>
            <a:r>
              <a:rPr lang="ru-RU" dirty="0" smtClean="0"/>
              <a:t> (1920-ті роки)</a:t>
            </a:r>
            <a:endParaRPr lang="ru-RU" dirty="0"/>
          </a:p>
        </p:txBody>
      </p:sp>
      <p:pic>
        <p:nvPicPr>
          <p:cNvPr id="55298" name="Picture 2" descr="Результат пошуку зображень за запитом &quot;Російський конструктивізм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46" y="1285861"/>
            <a:ext cx="7643834" cy="5482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3972" name="Picture 4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28" cy="6656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5000660" cy="3467126"/>
          </a:xfrm>
          <a:prstGeom prst="rect">
            <a:avLst/>
          </a:prstGeom>
          <a:noFill/>
        </p:spPr>
      </p:pic>
      <p:pic>
        <p:nvPicPr>
          <p:cNvPr id="84996" name="Picture 4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469717"/>
            <a:ext cx="4857752" cy="3388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Результат пошуку зображень за запитом &quot;Російський конструктивіз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300"/>
            <a:ext cx="9186796" cy="597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Світові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школи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графічного</a:t>
            </a:r>
            <a:r>
              <a:rPr lang="ru-RU" sz="3200" b="1" dirty="0" smtClean="0"/>
              <a:t> дизайну</a:t>
            </a:r>
            <a:br>
              <a:rPr lang="ru-RU" sz="3200" b="1" dirty="0" smtClean="0"/>
            </a:b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7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американська</a:t>
            </a:r>
            <a:r>
              <a:rPr lang="ru-RU" dirty="0" smtClean="0"/>
              <a:t> рекламна </a:t>
            </a:r>
            <a:r>
              <a:rPr lang="ru-RU" dirty="0" err="1" smtClean="0"/>
              <a:t>графіка</a:t>
            </a:r>
            <a:r>
              <a:rPr lang="ru-RU" dirty="0" smtClean="0"/>
              <a:t> (1930-1950-ті роки)</a:t>
            </a:r>
            <a:endParaRPr lang="ru-RU" dirty="0"/>
          </a:p>
        </p:txBody>
      </p:sp>
      <p:pic>
        <p:nvPicPr>
          <p:cNvPr id="82946" name="Picture 2" descr="Результат пошуку зображень за запитом &quot;американська рекламна графіка (1930-1950-ті роки)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3806"/>
            <a:ext cx="3652861" cy="5361342"/>
          </a:xfrm>
          <a:prstGeom prst="rect">
            <a:avLst/>
          </a:prstGeom>
          <a:noFill/>
        </p:spPr>
      </p:pic>
      <p:pic>
        <p:nvPicPr>
          <p:cNvPr id="8294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74" y="1079284"/>
            <a:ext cx="3857620" cy="5778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4214810" cy="6306449"/>
          </a:xfrm>
          <a:prstGeom prst="rect">
            <a:avLst/>
          </a:prstGeom>
          <a:noFill/>
        </p:spPr>
      </p:pic>
      <p:pic>
        <p:nvPicPr>
          <p:cNvPr id="87044" name="Picture 4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49638"/>
            <a:ext cx="4357686" cy="6408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b="1" dirty="0" err="1" smtClean="0"/>
              <a:t>Світові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школи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графічного</a:t>
            </a:r>
            <a:r>
              <a:rPr lang="ru-RU" sz="2200" b="1" dirty="0" smtClean="0"/>
              <a:t> дизайну. </a:t>
            </a:r>
            <a:r>
              <a:rPr lang="ru-RU" sz="2200" dirty="0" err="1" smtClean="0"/>
              <a:t>швейцарська</a:t>
            </a:r>
            <a:r>
              <a:rPr lang="ru-RU" sz="2200" dirty="0" smtClean="0"/>
              <a:t> школа </a:t>
            </a:r>
            <a:r>
              <a:rPr lang="ru-RU" sz="2200" dirty="0" err="1" smtClean="0"/>
              <a:t>графіки</a:t>
            </a: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>(1950-1970-ті роки)</a:t>
            </a:r>
            <a:br>
              <a:rPr lang="ru-RU" sz="2200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/>
          </a:p>
        </p:txBody>
      </p:sp>
      <p:pic>
        <p:nvPicPr>
          <p:cNvPr id="81922" name="Picture 2" descr="Результат пошуку зображень за запитом &quot;швейцарська школа графіки (1950-1970-ті роки)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857232"/>
            <a:ext cx="4857784" cy="5935504"/>
          </a:xfrm>
          <a:prstGeom prst="rect">
            <a:avLst/>
          </a:prstGeom>
          <a:noFill/>
        </p:spPr>
      </p:pic>
      <p:pic>
        <p:nvPicPr>
          <p:cNvPr id="6" name="Picture 4" descr="Результат пошуку зображень за запитом &quot;швейцарська школа графіки (1950-1970-ті роки)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335"/>
            <a:ext cx="4000496" cy="53339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9346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Дэн Фридман. Обложка журнала "</a:t>
            </a:r>
            <a:r>
              <a:rPr lang="en-US" dirty="0" err="1" smtClean="0"/>
              <a:t>Typografische</a:t>
            </a:r>
            <a:r>
              <a:rPr lang="en-US" dirty="0" smtClean="0"/>
              <a:t> </a:t>
            </a:r>
            <a:r>
              <a:rPr lang="en-US" dirty="0" err="1" smtClean="0"/>
              <a:t>Monatsblatter</a:t>
            </a:r>
            <a:r>
              <a:rPr lang="en-US" dirty="0" smtClean="0"/>
              <a:t>" (#1), </a:t>
            </a:r>
            <a:r>
              <a:rPr lang="ru-RU" dirty="0" smtClean="0"/>
              <a:t>Швейцария, 1971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 descr="Результат пошуку зображень за запитом &quot;швейцарська школа графіки (1950-1970-ті роки)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8072" name="Picture 8" descr="Результат пошуку зображень за запитом &quot;швейцарська школа графіки (1950-1970-ті роки)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4400581" cy="6286544"/>
          </a:xfrm>
          <a:prstGeom prst="rect">
            <a:avLst/>
          </a:prstGeom>
          <a:noFill/>
        </p:spPr>
      </p:pic>
      <p:pic>
        <p:nvPicPr>
          <p:cNvPr id="88074" name="Picture 10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68157"/>
            <a:ext cx="4251403" cy="6018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Розділи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дизайну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21744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err="1" smtClean="0"/>
              <a:t>Графічний</a:t>
            </a:r>
            <a:r>
              <a:rPr lang="ru-RU" dirty="0" smtClean="0"/>
              <a:t> дизайн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класифікувати</a:t>
            </a:r>
            <a:r>
              <a:rPr lang="ru-RU" dirty="0" smtClean="0"/>
              <a:t> за </a:t>
            </a:r>
            <a:r>
              <a:rPr lang="ru-RU" dirty="0" err="1" smtClean="0"/>
              <a:t>категоріями</a:t>
            </a:r>
            <a:r>
              <a:rPr lang="ru-RU" dirty="0" smtClean="0"/>
              <a:t> </a:t>
            </a:r>
            <a:r>
              <a:rPr lang="ru-RU" dirty="0" err="1" smtClean="0"/>
              <a:t>вирішуваних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:</a:t>
            </a:r>
          </a:p>
          <a:p>
            <a:r>
              <a:rPr lang="ru-RU" dirty="0" err="1" smtClean="0">
                <a:hlinkClick r:id="rId2" tooltip="Типографія"/>
              </a:rPr>
              <a:t>Типографія</a:t>
            </a:r>
            <a:r>
              <a:rPr lang="ru-RU" dirty="0" smtClean="0"/>
              <a:t>, </a:t>
            </a:r>
            <a:r>
              <a:rPr lang="ru-RU" dirty="0" err="1" smtClean="0">
                <a:hlinkClick r:id="rId3" tooltip="Каліграфія"/>
              </a:rPr>
              <a:t>каліграфія</a:t>
            </a:r>
            <a:r>
              <a:rPr lang="ru-RU" dirty="0" smtClean="0"/>
              <a:t>, </a:t>
            </a:r>
            <a:r>
              <a:rPr lang="ru-RU" dirty="0" err="1" smtClean="0"/>
              <a:t>шрифти</a:t>
            </a:r>
            <a:r>
              <a:rPr lang="ru-RU" dirty="0" smtClean="0"/>
              <a:t>, </a:t>
            </a:r>
            <a:r>
              <a:rPr lang="ru-RU" dirty="0" err="1" smtClean="0"/>
              <a:t>книжкове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Фірмовий</a:t>
            </a:r>
            <a:r>
              <a:rPr lang="ru-RU" dirty="0" smtClean="0"/>
              <a:t> стиль (</a:t>
            </a:r>
            <a:r>
              <a:rPr lang="ru-RU" dirty="0" err="1" smtClean="0"/>
              <a:t>корпоративний</a:t>
            </a:r>
            <a:r>
              <a:rPr lang="ru-RU" dirty="0" smtClean="0"/>
              <a:t> </a:t>
            </a:r>
            <a:r>
              <a:rPr lang="ru-RU" dirty="0" err="1" smtClean="0"/>
              <a:t>стиль</a:t>
            </a:r>
            <a:r>
              <a:rPr lang="ru-RU" dirty="0" smtClean="0"/>
              <a:t>),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фірмові</a:t>
            </a:r>
            <a:r>
              <a:rPr lang="ru-RU" dirty="0" smtClean="0"/>
              <a:t> знаки, </a:t>
            </a:r>
            <a:r>
              <a:rPr lang="ru-RU" dirty="0" err="1" smtClean="0"/>
              <a:t>логотипи</a:t>
            </a:r>
            <a:r>
              <a:rPr lang="ru-RU" dirty="0" smtClean="0"/>
              <a:t>, </a:t>
            </a:r>
            <a:r>
              <a:rPr lang="ru-RU" dirty="0" err="1" smtClean="0"/>
              <a:t>брендбуки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Візуальні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орієнтації</a:t>
            </a:r>
            <a:r>
              <a:rPr lang="ru-RU" dirty="0" smtClean="0"/>
              <a:t> (</a:t>
            </a:r>
            <a:r>
              <a:rPr lang="ru-RU" dirty="0" err="1" smtClean="0"/>
              <a:t>навігаційні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Піктограма"/>
              </a:rPr>
              <a:t>піктограми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Плакатна</a:t>
            </a:r>
            <a:r>
              <a:rPr lang="ru-RU" dirty="0" smtClean="0"/>
              <a:t> </a:t>
            </a:r>
            <a:r>
              <a:rPr lang="ru-RU" dirty="0" err="1" smtClean="0"/>
              <a:t>продукція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рекламні</a:t>
            </a:r>
            <a:r>
              <a:rPr lang="ru-RU" dirty="0" smtClean="0"/>
              <a:t> </a:t>
            </a:r>
            <a:r>
              <a:rPr lang="ru-RU" dirty="0" err="1" smtClean="0"/>
              <a:t>плакати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Візуальні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для упаковок </a:t>
            </a:r>
            <a:r>
              <a:rPr lang="ru-RU" dirty="0" err="1" smtClean="0"/>
              <a:t>продукції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кондитерської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харчової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Завдання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Веб-дизайн"/>
              </a:rPr>
              <a:t>веб-дизайну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Візуальний</a:t>
            </a:r>
            <a:r>
              <a:rPr lang="ru-RU" dirty="0" smtClean="0"/>
              <a:t> стиль </a:t>
            </a:r>
            <a:r>
              <a:rPr lang="ru-RU" dirty="0" err="1" smtClean="0"/>
              <a:t>телевізійних</a:t>
            </a:r>
            <a:r>
              <a:rPr lang="ru-RU" dirty="0" smtClean="0"/>
              <a:t> передач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 </a:t>
            </a:r>
            <a:r>
              <a:rPr lang="ru-RU" dirty="0" smtClean="0">
                <a:hlinkClick r:id="rId6" tooltip="ЗМІ"/>
              </a:rPr>
              <a:t>ЗМІ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Графічний</a:t>
            </a:r>
            <a:r>
              <a:rPr lang="ru-RU" dirty="0" smtClean="0"/>
              <a:t> дизайн </a:t>
            </a:r>
            <a:r>
              <a:rPr lang="ru-RU" dirty="0" err="1" smtClean="0"/>
              <a:t>стає</a:t>
            </a:r>
            <a:r>
              <a:rPr lang="ru-RU" dirty="0" smtClean="0"/>
              <a:t> все </a:t>
            </a:r>
            <a:r>
              <a:rPr lang="ru-RU" dirty="0" err="1" smtClean="0"/>
              <a:t>більш</a:t>
            </a:r>
            <a:r>
              <a:rPr lang="ru-RU" dirty="0" smtClean="0"/>
              <a:t> популярною </a:t>
            </a:r>
            <a:r>
              <a:rPr lang="ru-RU" dirty="0" err="1" smtClean="0"/>
              <a:t>професією</a:t>
            </a:r>
            <a:r>
              <a:rPr lang="ru-RU" dirty="0" smtClean="0"/>
              <a:t>, </a:t>
            </a:r>
            <a:r>
              <a:rPr lang="ru-RU" dirty="0" err="1" smtClean="0"/>
              <a:t>об'єднуючою</a:t>
            </a:r>
            <a:r>
              <a:rPr lang="ru-RU" dirty="0" smtClean="0"/>
              <a:t> в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складним</a:t>
            </a:r>
            <a:r>
              <a:rPr lang="ru-RU" dirty="0" smtClean="0"/>
              <a:t>, </a:t>
            </a:r>
            <a:r>
              <a:rPr lang="ru-RU" dirty="0" err="1" smtClean="0"/>
              <a:t>багаторівневим</a:t>
            </a:r>
            <a:r>
              <a:rPr lang="ru-RU" dirty="0" smtClean="0"/>
              <a:t> предметом </a:t>
            </a:r>
            <a:r>
              <a:rPr lang="ru-RU" dirty="0" err="1" smtClean="0"/>
              <a:t>візуальної</a:t>
            </a:r>
            <a:r>
              <a:rPr lang="ru-RU" dirty="0" smtClean="0"/>
              <a:t> </a:t>
            </a:r>
            <a:r>
              <a:rPr lang="ru-RU" dirty="0" err="1" smtClean="0"/>
              <a:t>реальності</a:t>
            </a:r>
            <a:r>
              <a:rPr lang="ru-RU" dirty="0" smtClean="0"/>
              <a:t> </a:t>
            </a:r>
            <a:r>
              <a:rPr lang="ru-RU" dirty="0" err="1" smtClean="0"/>
              <a:t>принципів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фахових</a:t>
            </a:r>
            <a:r>
              <a:rPr lang="ru-RU" dirty="0" smtClean="0"/>
              <a:t> </a:t>
            </a:r>
            <a:r>
              <a:rPr lang="ru-RU" dirty="0" err="1" smtClean="0"/>
              <a:t>дисциплін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візуального</a:t>
            </a:r>
            <a:r>
              <a:rPr lang="ru-RU" dirty="0" smtClean="0"/>
              <a:t> образу, тексту, простору, </a:t>
            </a:r>
            <a:r>
              <a:rPr lang="ru-RU" dirty="0" err="1" smtClean="0"/>
              <a:t>графічний</a:t>
            </a:r>
            <a:r>
              <a:rPr lang="ru-RU" dirty="0" smtClean="0"/>
              <a:t> дизайн </a:t>
            </a:r>
            <a:r>
              <a:rPr lang="ru-RU" dirty="0" err="1" smtClean="0"/>
              <a:t>освоює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реальності</a:t>
            </a:r>
            <a:r>
              <a:rPr lang="ru-RU" dirty="0" smtClean="0"/>
              <a:t>, як </a:t>
            </a:r>
            <a:r>
              <a:rPr lang="ru-RU" dirty="0" err="1" smtClean="0"/>
              <a:t>рух</a:t>
            </a:r>
            <a:r>
              <a:rPr lang="ru-RU" dirty="0" smtClean="0"/>
              <a:t>, час, </a:t>
            </a:r>
            <a:r>
              <a:rPr lang="ru-RU" dirty="0" err="1" smtClean="0"/>
              <a:t>інтерактивність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оперує</a:t>
            </a:r>
            <a:r>
              <a:rPr lang="ru-RU" dirty="0" smtClean="0"/>
              <a:t> все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різноманітними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,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та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Професійне</a:t>
            </a:r>
            <a:r>
              <a:rPr lang="ru-RU" dirty="0" smtClean="0"/>
              <a:t> </a:t>
            </a:r>
            <a:r>
              <a:rPr lang="ru-RU" dirty="0" err="1" smtClean="0"/>
              <a:t>комп'ютерне</a:t>
            </a:r>
            <a:r>
              <a:rPr lang="ru-RU" dirty="0" smtClean="0"/>
              <a:t> </a:t>
            </a:r>
            <a:r>
              <a:rPr lang="ru-RU" dirty="0" err="1" smtClean="0"/>
              <a:t>програмне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офсетної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Поліграфія"/>
              </a:rPr>
              <a:t>поліграфії</a:t>
            </a:r>
            <a:r>
              <a:rPr lang="ru-RU" dirty="0" smtClean="0"/>
              <a:t>: </a:t>
            </a:r>
            <a:r>
              <a:rPr lang="en-US" dirty="0" smtClean="0">
                <a:hlinkClick r:id="rId8" tooltip="Adobe Photoshop"/>
              </a:rPr>
              <a:t>Adobe Photoshop</a:t>
            </a:r>
            <a:r>
              <a:rPr lang="en-US" dirty="0" smtClean="0"/>
              <a:t> (</a:t>
            </a:r>
            <a:r>
              <a:rPr lang="ru-RU" dirty="0" smtClean="0"/>
              <a:t>робота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растровими</a:t>
            </a:r>
            <a:r>
              <a:rPr lang="ru-RU" dirty="0" smtClean="0"/>
              <a:t> </a:t>
            </a:r>
            <a:r>
              <a:rPr lang="ru-RU" dirty="0" err="1" smtClean="0"/>
              <a:t>зображеннями</a:t>
            </a:r>
            <a:r>
              <a:rPr lang="ru-RU" dirty="0" smtClean="0"/>
              <a:t>), </a:t>
            </a:r>
            <a:r>
              <a:rPr lang="en-US" dirty="0" smtClean="0">
                <a:hlinkClick r:id="rId9" tooltip="Adobe Illustrator"/>
              </a:rPr>
              <a:t>Adobe Illustrator</a:t>
            </a:r>
            <a:r>
              <a:rPr lang="en-US" dirty="0" smtClean="0"/>
              <a:t> (</a:t>
            </a:r>
            <a:r>
              <a:rPr lang="ru-RU" dirty="0" smtClean="0"/>
              <a:t>робота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векторними</a:t>
            </a:r>
            <a:r>
              <a:rPr lang="ru-RU" dirty="0" smtClean="0"/>
              <a:t> </a:t>
            </a:r>
            <a:r>
              <a:rPr lang="ru-RU" dirty="0" err="1" smtClean="0"/>
              <a:t>зображеннями</a:t>
            </a:r>
            <a:r>
              <a:rPr lang="ru-RU" dirty="0" smtClean="0"/>
              <a:t>), </a:t>
            </a:r>
            <a:r>
              <a:rPr lang="en-US" dirty="0" smtClean="0">
                <a:hlinkClick r:id="rId10" tooltip="Adobe InDesign"/>
              </a:rPr>
              <a:t>Adobe </a:t>
            </a:r>
            <a:r>
              <a:rPr lang="en-US" dirty="0" err="1" smtClean="0">
                <a:hlinkClick r:id="rId10" tooltip="Adobe InDesign"/>
              </a:rPr>
              <a:t>InDesign</a:t>
            </a:r>
            <a:r>
              <a:rPr lang="en-US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en-US" dirty="0" smtClean="0">
                <a:hlinkClick r:id="rId11" tooltip="QuarkXPress"/>
              </a:rPr>
              <a:t>QuarkXPress</a:t>
            </a:r>
            <a:r>
              <a:rPr lang="en-US" dirty="0" smtClean="0"/>
              <a:t> (</a:t>
            </a:r>
            <a:r>
              <a:rPr lang="ru-RU" dirty="0" err="1" smtClean="0"/>
              <a:t>верстання</a:t>
            </a:r>
            <a:r>
              <a:rPr lang="ru-RU" dirty="0" smtClean="0"/>
              <a:t> </a:t>
            </a:r>
            <a:r>
              <a:rPr lang="ru-RU" dirty="0" err="1" smtClean="0"/>
              <a:t>сторінок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трафаретного </a:t>
            </a:r>
            <a:r>
              <a:rPr lang="ru-RU" dirty="0" err="1" smtClean="0"/>
              <a:t>друку</a:t>
            </a:r>
            <a:r>
              <a:rPr lang="ru-RU" dirty="0" smtClean="0"/>
              <a:t>: </a:t>
            </a:r>
            <a:r>
              <a:rPr lang="en-US" dirty="0" smtClean="0">
                <a:hlinkClick r:id="rId12" tooltip="Corel Draw"/>
              </a:rPr>
              <a:t>Corel Draw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err="1" smtClean="0"/>
              <a:t>Світові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школи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графічного</a:t>
            </a:r>
            <a:r>
              <a:rPr lang="ru-RU" sz="3200" b="1" dirty="0" smtClean="0"/>
              <a:t> дизайну. </a:t>
            </a:r>
            <a:r>
              <a:rPr lang="ru-RU" sz="3200" dirty="0" err="1" smtClean="0"/>
              <a:t>польська</a:t>
            </a:r>
            <a:r>
              <a:rPr lang="ru-RU" sz="3200" dirty="0" smtClean="0"/>
              <a:t> школа плаката (1950-1970-ті роки)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000" dirty="0"/>
          </a:p>
        </p:txBody>
      </p:sp>
      <p:pic>
        <p:nvPicPr>
          <p:cNvPr id="80898" name="Picture 2" descr="Результат пошуку зображень за запитом &quot;польська школа плаката (1950-1970-ті роки)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214421"/>
            <a:ext cx="3500430" cy="49636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" y="6215082"/>
            <a:ext cx="371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Виктор Гурка. Взвешивай свои слова. 1969 г</a:t>
            </a:r>
            <a:endParaRPr lang="ru-RU" dirty="0"/>
          </a:p>
        </p:txBody>
      </p:sp>
      <p:pic>
        <p:nvPicPr>
          <p:cNvPr id="80900" name="Picture 4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285860"/>
            <a:ext cx="3357586" cy="514377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38252" y="6488668"/>
            <a:ext cx="4605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Франчишек</a:t>
            </a:r>
            <a:r>
              <a:rPr lang="ru-RU" dirty="0" smtClean="0"/>
              <a:t> </a:t>
            </a:r>
            <a:r>
              <a:rPr lang="ru-RU" dirty="0" err="1" smtClean="0"/>
              <a:t>Старовейски</a:t>
            </a:r>
            <a:r>
              <a:rPr lang="ru-RU" dirty="0" smtClean="0"/>
              <a:t>. Николаус </a:t>
            </a:r>
            <a:r>
              <a:rPr lang="ru-RU" dirty="0" err="1" smtClean="0"/>
              <a:t>Трокслер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err="1" smtClean="0"/>
              <a:t>Світові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школи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графічного</a:t>
            </a:r>
            <a:r>
              <a:rPr lang="ru-RU" sz="3200" b="1" dirty="0" smtClean="0"/>
              <a:t> дизайну. </a:t>
            </a:r>
            <a:r>
              <a:rPr lang="ru-RU" sz="3200" b="1" dirty="0" err="1" smtClean="0"/>
              <a:t>японська</a:t>
            </a:r>
            <a:r>
              <a:rPr lang="ru-RU" sz="3200" dirty="0" smtClean="0"/>
              <a:t> школа плаката (1960-1980-ті роки)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000" dirty="0"/>
          </a:p>
        </p:txBody>
      </p:sp>
      <p:pic>
        <p:nvPicPr>
          <p:cNvPr id="89090" name="Picture 2" descr="Результат пошуку зображень за запитом &quot;японская школа плакат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133427"/>
            <a:ext cx="3714744" cy="5295969"/>
          </a:xfrm>
          <a:prstGeom prst="rect">
            <a:avLst/>
          </a:prstGeom>
          <a:noFill/>
        </p:spPr>
      </p:pic>
      <p:pic>
        <p:nvPicPr>
          <p:cNvPr id="89092" name="Picture 4" descr="Результат пошуку зображень за запитом &quot;японская школа плакат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0840" y="1071570"/>
            <a:ext cx="3998878" cy="56435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6488668"/>
            <a:ext cx="1507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Сигео</a:t>
            </a:r>
            <a:r>
              <a:rPr lang="ru-RU" dirty="0" smtClean="0"/>
              <a:t> </a:t>
            </a:r>
            <a:r>
              <a:rPr lang="ru-RU" dirty="0" err="1" smtClean="0"/>
              <a:t>Фукуда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0"/>
            <a:ext cx="52864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i="1" dirty="0" smtClean="0"/>
              <a:t>Плакаты </a:t>
            </a:r>
            <a:r>
              <a:rPr lang="ru-RU" sz="2500" i="1" dirty="0" err="1" smtClean="0"/>
              <a:t>Кацумасы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Нагаи</a:t>
            </a:r>
            <a:endParaRPr lang="ru-RU" sz="2500" dirty="0"/>
          </a:p>
        </p:txBody>
      </p:sp>
      <p:pic>
        <p:nvPicPr>
          <p:cNvPr id="54274" name="Picture 2" descr="https://bangbangstudio.ru/system/images/images/3968/text3968.jpg?13847867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638178"/>
            <a:ext cx="4560126" cy="32194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6314" y="71414"/>
            <a:ext cx="435768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/>
              <a:t>Одним из главных приверженцев японского традиционализма считается классик плакатного искусства </a:t>
            </a:r>
            <a:r>
              <a:rPr lang="ru-RU" dirty="0" err="1" smtClean="0"/>
              <a:t>Кацумасу</a:t>
            </a:r>
            <a:r>
              <a:rPr lang="ru-RU" dirty="0" smtClean="0"/>
              <a:t> </a:t>
            </a:r>
            <a:r>
              <a:rPr lang="ru-RU" dirty="0" err="1" smtClean="0"/>
              <a:t>Нагаи</a:t>
            </a:r>
            <a:r>
              <a:rPr lang="ru-RU" dirty="0" smtClean="0"/>
              <a:t> (</a:t>
            </a:r>
            <a:r>
              <a:rPr lang="ru-RU" dirty="0" err="1" smtClean="0"/>
              <a:t>Kazumasa</a:t>
            </a:r>
            <a:r>
              <a:rPr lang="ru-RU" dirty="0" smtClean="0"/>
              <a:t> </a:t>
            </a:r>
            <a:r>
              <a:rPr lang="ru-RU" dirty="0" err="1" smtClean="0"/>
              <a:t>Nagai</a:t>
            </a:r>
            <a:r>
              <a:rPr lang="ru-RU" dirty="0" smtClean="0"/>
              <a:t>). Его работы уходят корнями в самые глубоководные слои национальной культуры. Лейтмотив у </a:t>
            </a:r>
            <a:r>
              <a:rPr lang="ru-RU" dirty="0" err="1" smtClean="0"/>
              <a:t>Кацумасы</a:t>
            </a:r>
            <a:r>
              <a:rPr lang="ru-RU" dirty="0" smtClean="0"/>
              <a:t> — связь человека и природы, поиски гармонии между ними. После Хиросимы и Нагасаки важной вехой экологического плаката — не только у него, но и всего поколения художников — стала рефлексия на тему техногенных катастроф.</a:t>
            </a:r>
          </a:p>
          <a:p>
            <a:pPr fontAlgn="t"/>
            <a:r>
              <a:rPr lang="ru-RU" dirty="0" smtClean="0"/>
              <a:t>Важная черта, которую японский плакат унаследовал у своей культуры, — уникальный способ коммуникации со зрителем. Визуальный ряд построен на образах, без знания которых, невозможно расшифровать смысл плаката. Чтобы понять работы </a:t>
            </a:r>
            <a:r>
              <a:rPr lang="ru-RU" dirty="0" err="1" smtClean="0"/>
              <a:t>Кацумасы</a:t>
            </a:r>
            <a:r>
              <a:rPr lang="ru-RU" dirty="0" smtClean="0"/>
              <a:t> </a:t>
            </a:r>
            <a:r>
              <a:rPr lang="ru-RU" dirty="0" err="1" smtClean="0"/>
              <a:t>Нагаи</a:t>
            </a:r>
            <a:r>
              <a:rPr lang="ru-RU" dirty="0" smtClean="0"/>
              <a:t> или </a:t>
            </a:r>
            <a:r>
              <a:rPr lang="ru-RU" dirty="0" err="1" smtClean="0"/>
              <a:t>Таданори</a:t>
            </a:r>
            <a:r>
              <a:rPr lang="ru-RU" dirty="0" smtClean="0"/>
              <a:t> </a:t>
            </a:r>
            <a:r>
              <a:rPr lang="ru-RU" dirty="0" err="1" smtClean="0"/>
              <a:t>Йокоо</a:t>
            </a:r>
            <a:r>
              <a:rPr lang="ru-RU" dirty="0" smtClean="0"/>
              <a:t> (</a:t>
            </a:r>
            <a:r>
              <a:rPr lang="ru-RU" dirty="0" err="1" smtClean="0"/>
              <a:t>Tadanori</a:t>
            </a:r>
            <a:r>
              <a:rPr lang="ru-RU" dirty="0" smtClean="0"/>
              <a:t> </a:t>
            </a:r>
            <a:r>
              <a:rPr lang="ru-RU" dirty="0" err="1" smtClean="0"/>
              <a:t>Yokoo</a:t>
            </a:r>
            <a:r>
              <a:rPr lang="ru-RU" dirty="0" smtClean="0"/>
              <a:t>) нужно знать образ жизни и ритуалы японцев, а </a:t>
            </a:r>
            <a:r>
              <a:rPr lang="ru-RU" dirty="0" err="1" smtClean="0"/>
              <a:t>Сигео</a:t>
            </a:r>
            <a:r>
              <a:rPr lang="ru-RU" dirty="0" smtClean="0"/>
              <a:t> </a:t>
            </a:r>
            <a:r>
              <a:rPr lang="ru-RU" dirty="0" err="1" smtClean="0"/>
              <a:t>Фукуды</a:t>
            </a:r>
            <a:r>
              <a:rPr lang="ru-RU" dirty="0" smtClean="0"/>
              <a:t> — искусство оригами.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bangbangstudio.ru/system/images/images/3995/text3995.jpg?1384791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19086"/>
            <a:ext cx="4657725" cy="6667500"/>
          </a:xfrm>
          <a:prstGeom prst="rect">
            <a:avLst/>
          </a:prstGeom>
          <a:noFill/>
        </p:spPr>
      </p:pic>
      <p:pic>
        <p:nvPicPr>
          <p:cNvPr id="53252" name="Picture 4" descr="https://bangbangstudio.ru/system/images/images/3999/text3999.jpg?13847912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117" y="928670"/>
            <a:ext cx="4192883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зультат пошуку зображень за запитом &quot;графічний дизай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9926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дизайну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5"/>
            <a:ext cx="8676456" cy="34563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err="1" smtClean="0"/>
              <a:t>Загальноприйняте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графічного</a:t>
            </a:r>
            <a:r>
              <a:rPr lang="ru-RU" sz="2000" dirty="0" smtClean="0"/>
              <a:t> дизайну </a:t>
            </a:r>
            <a:r>
              <a:rPr lang="ru-RU" sz="2000" dirty="0" err="1" smtClean="0"/>
              <a:t>включає</a:t>
            </a:r>
            <a:r>
              <a:rPr lang="ru-RU" sz="2000" dirty="0" smtClean="0"/>
              <a:t> в себе </a:t>
            </a:r>
            <a:r>
              <a:rPr lang="ru-RU" sz="2000" dirty="0" err="1" smtClean="0"/>
              <a:t>журнали</a:t>
            </a:r>
            <a:r>
              <a:rPr lang="ru-RU" sz="2000" dirty="0" smtClean="0"/>
              <a:t>, рекламу, упаковка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веб-дизайн</a:t>
            </a:r>
            <a:r>
              <a:rPr lang="ru-RU" sz="2000" dirty="0" smtClean="0"/>
              <a:t>.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упаковка товару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включати</a:t>
            </a:r>
            <a:r>
              <a:rPr lang="ru-RU" sz="2000" dirty="0" smtClean="0"/>
              <a:t> в себе логотип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інше</a:t>
            </a:r>
            <a:r>
              <a:rPr lang="ru-RU" sz="2000" dirty="0" smtClean="0"/>
              <a:t> </a:t>
            </a:r>
            <a:r>
              <a:rPr lang="ru-RU" sz="2000" dirty="0" err="1" smtClean="0"/>
              <a:t>зображення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організований</a:t>
            </a:r>
            <a:r>
              <a:rPr lang="ru-RU" sz="2000" dirty="0" smtClean="0"/>
              <a:t> текст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чисті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елементи</a:t>
            </a:r>
            <a:r>
              <a:rPr lang="ru-RU" sz="2000" dirty="0" smtClean="0"/>
              <a:t> дизайну,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як </a:t>
            </a:r>
            <a:r>
              <a:rPr lang="ru-RU" sz="2000" dirty="0" err="1" smtClean="0"/>
              <a:t>форми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колір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єдиному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сприйняттю</a:t>
            </a:r>
            <a:r>
              <a:rPr lang="ru-RU" sz="2000" dirty="0" smtClean="0"/>
              <a:t> картинки. </a:t>
            </a:r>
            <a:r>
              <a:rPr lang="ru-RU" sz="2000" dirty="0" err="1" smtClean="0"/>
              <a:t>Композиція</a:t>
            </a:r>
            <a:r>
              <a:rPr lang="ru-RU" sz="2000" dirty="0" smtClean="0"/>
              <a:t> — </a:t>
            </a:r>
            <a:r>
              <a:rPr lang="ru-RU" sz="2000" dirty="0" err="1" smtClean="0"/>
              <a:t>одне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найважливіших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властивостей</a:t>
            </a:r>
            <a:r>
              <a:rPr lang="ru-RU" sz="2000" dirty="0" smtClean="0"/>
              <a:t> </a:t>
            </a:r>
            <a:r>
              <a:rPr lang="ru-RU" sz="2000" dirty="0" err="1" smtClean="0"/>
              <a:t>графічного</a:t>
            </a:r>
            <a:r>
              <a:rPr lang="ru-RU" sz="2000" dirty="0" smtClean="0"/>
              <a:t> дизайну, особливо при </a:t>
            </a:r>
            <a:r>
              <a:rPr lang="ru-RU" sz="2000" dirty="0" err="1" smtClean="0"/>
              <a:t>використанні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попередніх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елементів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книжкові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2" tooltip="Макет"/>
              </a:rPr>
              <a:t>макети</a:t>
            </a:r>
            <a:r>
              <a:rPr lang="ru-RU" sz="2000" dirty="0" smtClean="0"/>
              <a:t> та </a:t>
            </a:r>
            <a:r>
              <a:rPr lang="ru-RU" sz="2000" dirty="0" err="1" smtClean="0"/>
              <a:t>ілюстрації</a:t>
            </a:r>
            <a:r>
              <a:rPr lang="ru-RU" sz="2000" dirty="0" smtClean="0"/>
              <a:t>;</a:t>
            </a:r>
          </a:p>
          <a:p>
            <a:r>
              <a:rPr lang="ru-RU" sz="2000" dirty="0" err="1" smtClean="0"/>
              <a:t>рекламні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інформаційні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3" tooltip="Плакат"/>
              </a:rPr>
              <a:t>плакати</a:t>
            </a:r>
            <a:r>
              <a:rPr lang="ru-RU" sz="2000" dirty="0" smtClean="0"/>
              <a:t>;</a:t>
            </a:r>
          </a:p>
          <a:p>
            <a:r>
              <a:rPr lang="ru-RU" sz="2000" dirty="0" err="1" smtClean="0"/>
              <a:t>графічне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рішення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листівок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поштових</a:t>
            </a:r>
            <a:r>
              <a:rPr lang="ru-RU" sz="2000" dirty="0" smtClean="0"/>
              <a:t> марок;</a:t>
            </a:r>
          </a:p>
          <a:p>
            <a:r>
              <a:rPr lang="ru-RU" sz="2000" dirty="0" err="1" smtClean="0"/>
              <a:t>оформлення</a:t>
            </a:r>
            <a:r>
              <a:rPr lang="ru-RU" sz="2000" dirty="0" smtClean="0"/>
              <a:t> </a:t>
            </a:r>
            <a:r>
              <a:rPr lang="en-US" sz="2000" dirty="0" smtClean="0">
                <a:hlinkClick r:id="rId4" tooltip="DVD-диск"/>
              </a:rPr>
              <a:t>DVD </a:t>
            </a:r>
            <a:r>
              <a:rPr lang="ru-RU" sz="2000" dirty="0" err="1" smtClean="0">
                <a:hlinkClick r:id="rId4" tooltip="DVD-диск"/>
              </a:rPr>
              <a:t>дисків</a:t>
            </a:r>
            <a:r>
              <a:rPr lang="ru-RU" sz="2000" dirty="0" smtClean="0"/>
              <a:t>;</a:t>
            </a:r>
          </a:p>
          <a:p>
            <a:r>
              <a:rPr lang="ru-RU" sz="2000" dirty="0" err="1" smtClean="0"/>
              <a:t>корпоративний</a:t>
            </a:r>
            <a:r>
              <a:rPr lang="ru-RU" sz="2000" dirty="0" smtClean="0"/>
              <a:t> стиль </a:t>
            </a:r>
            <a:r>
              <a:rPr lang="ru-RU" sz="2000" dirty="0" err="1" smtClean="0"/>
              <a:t>компанії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</a:t>
            </a:r>
            <a:r>
              <a:rPr lang="ru-RU" sz="2000" dirty="0" smtClean="0"/>
              <a:t> — логотип;</a:t>
            </a:r>
          </a:p>
          <a:p>
            <a:r>
              <a:rPr lang="ru-RU" sz="2000" dirty="0" err="1" smtClean="0">
                <a:hlinkClick r:id="rId5" tooltip="Буклет"/>
              </a:rPr>
              <a:t>буклети</a:t>
            </a:r>
            <a:r>
              <a:rPr lang="ru-RU" sz="2000" dirty="0" smtClean="0"/>
              <a:t>, </a:t>
            </a:r>
            <a:r>
              <a:rPr lang="ru-RU" sz="2000" dirty="0" err="1" smtClean="0">
                <a:hlinkClick r:id="rId6" tooltip="Брошура"/>
              </a:rPr>
              <a:t>брошури</a:t>
            </a:r>
            <a:r>
              <a:rPr lang="ru-RU" sz="2000" dirty="0" smtClean="0"/>
              <a:t>, </a:t>
            </a:r>
            <a:r>
              <a:rPr lang="ru-RU" sz="2000" dirty="0" err="1" smtClean="0"/>
              <a:t>календарі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інша</a:t>
            </a:r>
            <a:r>
              <a:rPr lang="ru-RU" sz="2000" dirty="0" smtClean="0"/>
              <a:t> рекламна </a:t>
            </a:r>
            <a:r>
              <a:rPr lang="ru-RU" sz="2000" dirty="0" err="1" smtClean="0"/>
              <a:t>поліграфічна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продукція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упаковки, </a:t>
            </a:r>
            <a:r>
              <a:rPr lang="ru-RU" sz="2000" dirty="0" err="1" smtClean="0">
                <a:hlinkClick r:id="rId7" tooltip="Етикетка"/>
              </a:rPr>
              <a:t>етикетки</a:t>
            </a:r>
            <a:r>
              <a:rPr lang="ru-RU" sz="2000" dirty="0" smtClean="0"/>
              <a:t>, </a:t>
            </a:r>
            <a:r>
              <a:rPr lang="ru-RU" sz="2000" dirty="0" err="1" smtClean="0"/>
              <a:t>обкладинки</a:t>
            </a:r>
            <a:r>
              <a:rPr lang="ru-RU" sz="2000" dirty="0" smtClean="0"/>
              <a:t>;</a:t>
            </a:r>
          </a:p>
          <a:p>
            <a:r>
              <a:rPr lang="ru-RU" sz="2000" dirty="0" err="1" smtClean="0"/>
              <a:t>сувенірна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продукція</a:t>
            </a:r>
            <a:r>
              <a:rPr lang="ru-RU" sz="2000" dirty="0" smtClean="0"/>
              <a:t>;</a:t>
            </a:r>
          </a:p>
          <a:p>
            <a:r>
              <a:rPr lang="ru-RU" sz="2000" dirty="0" err="1" smtClean="0"/>
              <a:t>інтернет-сайти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4624"/>
            <a:ext cx="7772400" cy="1470025"/>
          </a:xfrm>
        </p:spPr>
        <p:txBody>
          <a:bodyPr/>
          <a:lstStyle/>
          <a:p>
            <a:r>
              <a:rPr lang="uk-UA" dirty="0" smtClean="0"/>
              <a:t>ІНФОГРАФІКА</a:t>
            </a:r>
            <a:endParaRPr lang="ru-RU" dirty="0"/>
          </a:p>
        </p:txBody>
      </p:sp>
      <p:pic>
        <p:nvPicPr>
          <p:cNvPr id="60418" name="Picture 2" descr="Результат пошуку зображень за запитом &quot;графічний дизай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500725" cy="55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80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64331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Інформаційна</a:t>
            </a:r>
            <a:r>
              <a:rPr lang="ru-RU" b="1" dirty="0" smtClean="0"/>
              <a:t> </a:t>
            </a:r>
            <a:r>
              <a:rPr lang="ru-RU" b="1" dirty="0" err="1" smtClean="0"/>
              <a:t>графіка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b="1" dirty="0" err="1" smtClean="0"/>
              <a:t>інфографіка</a:t>
            </a:r>
            <a:r>
              <a:rPr lang="ru-RU" dirty="0" smtClean="0"/>
              <a:t>  (англ. </a:t>
            </a:r>
            <a:r>
              <a:rPr lang="en-US" dirty="0" smtClean="0"/>
              <a:t>Information graphics; </a:t>
            </a:r>
            <a:r>
              <a:rPr lang="en-US" dirty="0" err="1" smtClean="0"/>
              <a:t>infographics</a:t>
            </a:r>
            <a:r>
              <a:rPr lang="en-US" dirty="0" smtClean="0"/>
              <a:t>)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графічне</a:t>
            </a:r>
            <a:r>
              <a:rPr lang="ru-RU" dirty="0" smtClean="0"/>
              <a:t> </a:t>
            </a:r>
            <a:r>
              <a:rPr lang="ru-RU" dirty="0" err="1" smtClean="0"/>
              <a:t>візуальне</a:t>
            </a:r>
            <a:r>
              <a:rPr lang="ru-RU" dirty="0" smtClean="0"/>
              <a:t> </a:t>
            </a:r>
            <a:r>
              <a:rPr lang="ru-RU" dirty="0" err="1" smtClean="0"/>
              <a:t>подання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Інформація"/>
              </a:rPr>
              <a:t>інформації</a:t>
            </a:r>
            <a:r>
              <a:rPr lang="ru-RU" dirty="0" smtClean="0"/>
              <a:t>, </a:t>
            </a:r>
            <a:r>
              <a:rPr lang="ru-RU" dirty="0" err="1" smtClean="0">
                <a:hlinkClick r:id="rId3" tooltip="Дані"/>
              </a:rPr>
              <a:t>даних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Знання"/>
              </a:rPr>
              <a:t>знань</a:t>
            </a:r>
            <a:r>
              <a:rPr lang="ru-RU" dirty="0" smtClean="0"/>
              <a:t>, </a:t>
            </a:r>
            <a:r>
              <a:rPr lang="ru-RU" dirty="0" err="1" smtClean="0"/>
              <a:t>призначених</a:t>
            </a:r>
            <a:r>
              <a:rPr lang="ru-RU" dirty="0" smtClean="0"/>
              <a:t> для </a:t>
            </a:r>
            <a:r>
              <a:rPr lang="ru-RU" dirty="0" err="1" smtClean="0"/>
              <a:t>швидкого</a:t>
            </a:r>
            <a:r>
              <a:rPr lang="ru-RU" dirty="0" smtClean="0"/>
              <a:t> та </a:t>
            </a:r>
            <a:r>
              <a:rPr lang="ru-RU" dirty="0" err="1" smtClean="0"/>
              <a:t>чіткого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 err="1" smtClean="0"/>
              <a:t>комплексної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 Вона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покращити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зорової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. 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інфографіки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розглядати</a:t>
            </a:r>
            <a:r>
              <a:rPr lang="ru-RU" dirty="0" smtClean="0"/>
              <a:t> як </a:t>
            </a:r>
            <a:r>
              <a:rPr lang="ru-RU" dirty="0" err="1" smtClean="0"/>
              <a:t>візуалізацію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схем та моделей </a:t>
            </a:r>
            <a:r>
              <a:rPr lang="ru-RU" dirty="0" err="1" smtClean="0"/>
              <a:t>подання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9396" name="Picture 4" descr="Элементы инфографики - набор бумаги тегов — стоковый вектор #226440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341845"/>
            <a:ext cx="5087716" cy="3516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843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Flat</a:t>
            </a:r>
            <a:r>
              <a:rPr lang="uk-UA" dirty="0" smtClean="0"/>
              <a:t> </a:t>
            </a:r>
            <a:r>
              <a:rPr lang="uk-UA" dirty="0"/>
              <a:t>UI </a:t>
            </a:r>
            <a:r>
              <a:rPr lang="uk-UA" dirty="0" err="1"/>
              <a:t>Design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s://upload.wikimedia.org/wikipedia/commons/thumb/4/4a/Windows_Phone_8_en.svg/220px-Windows_Phone_8_en.svg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7482" y="2564904"/>
            <a:ext cx="2092325" cy="349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Плаский дизайн</a:t>
            </a:r>
            <a:r>
              <a:rPr lang="uk-UA" dirty="0"/>
              <a:t> (</a:t>
            </a:r>
            <a:r>
              <a:rPr lang="uk-UA" u="sng" dirty="0" err="1">
                <a:hlinkClick r:id="rId2" tooltip="Англійська мова"/>
              </a:rPr>
              <a:t>англ</a:t>
            </a:r>
            <a:r>
              <a:rPr lang="uk-UA" u="sng" dirty="0">
                <a:hlinkClick r:id="rId2" tooltip="Англійська мова"/>
              </a:rPr>
              <a:t>.</a:t>
            </a:r>
            <a:r>
              <a:rPr lang="uk-UA" dirty="0"/>
              <a:t> </a:t>
            </a:r>
            <a:r>
              <a:rPr lang="en-US" i="1" dirty="0" smtClean="0"/>
              <a:t>F</a:t>
            </a:r>
            <a:r>
              <a:rPr lang="ru-RU" i="1" dirty="0" err="1" smtClean="0"/>
              <a:t>lat</a:t>
            </a:r>
            <a:r>
              <a:rPr lang="ru-RU" i="1" dirty="0" smtClean="0"/>
              <a:t> </a:t>
            </a:r>
            <a:r>
              <a:rPr lang="ru-RU" i="1" dirty="0" err="1" smtClean="0"/>
              <a:t>design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Плаский дизайн</a:t>
            </a:r>
            <a:r>
              <a:rPr lang="uk-UA" dirty="0"/>
              <a:t> (</a:t>
            </a:r>
            <a:r>
              <a:rPr lang="uk-UA" u="sng" dirty="0" err="1">
                <a:hlinkClick r:id="rId2" tooltip="Англійська мова"/>
              </a:rPr>
              <a:t>англ</a:t>
            </a:r>
            <a:r>
              <a:rPr lang="uk-UA" u="sng" dirty="0">
                <a:hlinkClick r:id="rId2" tooltip="Англійська мова"/>
              </a:rPr>
              <a:t>.</a:t>
            </a:r>
            <a:r>
              <a:rPr lang="uk-UA" dirty="0"/>
              <a:t> </a:t>
            </a:r>
            <a:r>
              <a:rPr lang="en-US" i="1" dirty="0" smtClean="0"/>
              <a:t>F</a:t>
            </a:r>
            <a:r>
              <a:rPr lang="ru-RU" i="1" dirty="0" err="1" smtClean="0"/>
              <a:t>lat</a:t>
            </a:r>
            <a:r>
              <a:rPr lang="ru-RU" i="1" dirty="0" smtClean="0"/>
              <a:t> </a:t>
            </a:r>
            <a:r>
              <a:rPr lang="ru-RU" i="1" dirty="0" err="1" smtClean="0"/>
              <a:t>design</a:t>
            </a:r>
            <a:r>
              <a:rPr lang="uk-UA" dirty="0"/>
              <a:t>) — </a:t>
            </a:r>
            <a:r>
              <a:rPr lang="uk-UA" dirty="0" err="1"/>
              <a:t>мінімалістичний</a:t>
            </a:r>
            <a:r>
              <a:rPr lang="uk-UA" dirty="0"/>
              <a:t> підхід до дизайну об'єктів, який підкреслює зручність використання, більшою мірою орієнтований на кінцевого користувача.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171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692</Words>
  <Application>Microsoft Office PowerPoint</Application>
  <PresentationFormat>Екран (4:3)</PresentationFormat>
  <Paragraphs>97</Paragraphs>
  <Slides>44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44</vt:i4>
      </vt:variant>
    </vt:vector>
  </HeadingPairs>
  <TitlesOfParts>
    <vt:vector size="52" baseType="lpstr">
      <vt:lpstr>Malgun Gothic</vt:lpstr>
      <vt:lpstr>MS PGothic</vt:lpstr>
      <vt:lpstr>Arial</vt:lpstr>
      <vt:lpstr>Calibri</vt:lpstr>
      <vt:lpstr>Mangal</vt:lpstr>
      <vt:lpstr>Microsoft Himalaya</vt:lpstr>
      <vt:lpstr>Times New Roman</vt:lpstr>
      <vt:lpstr>Тема Office</vt:lpstr>
      <vt:lpstr>Графічний та UI/UX дизайн</vt:lpstr>
      <vt:lpstr>Презентація PowerPoint</vt:lpstr>
      <vt:lpstr>Презентація PowerPoint</vt:lpstr>
      <vt:lpstr>Розділи графічного дизайну </vt:lpstr>
      <vt:lpstr>Основні продукти графічного дизайну </vt:lpstr>
      <vt:lpstr>ІНФОГРАФІКА</vt:lpstr>
      <vt:lpstr>Презентація PowerPoint</vt:lpstr>
      <vt:lpstr> Flat UI Design </vt:lpstr>
      <vt:lpstr>Плаский дизайн (англ. Flat design)</vt:lpstr>
      <vt:lpstr>Визначення та мета </vt:lpstr>
      <vt:lpstr>Плаский дизайн</vt:lpstr>
      <vt:lpstr>Приклади  Flat UI Design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Історія </vt:lpstr>
      <vt:lpstr>Діамантова сутра</vt:lpstr>
      <vt:lpstr>Діамантова сутра</vt:lpstr>
      <vt:lpstr>Друга у світі друкована книга </vt:lpstr>
      <vt:lpstr>Сувії </vt:lpstr>
      <vt:lpstr>Історія </vt:lpstr>
      <vt:lpstr>Світові школи графічного дизайну </vt:lpstr>
      <vt:lpstr>Презентація PowerPoint</vt:lpstr>
      <vt:lpstr>Презентація PowerPoint</vt:lpstr>
      <vt:lpstr>Презентація PowerPoint</vt:lpstr>
      <vt:lpstr>Світові школи графічного дизайну </vt:lpstr>
      <vt:lpstr>Презентація PowerPoint</vt:lpstr>
      <vt:lpstr>Світові школи графічного дизайну. швейцарська школа графіки  (1950-1970-ті роки)  </vt:lpstr>
      <vt:lpstr>Презентація PowerPoint</vt:lpstr>
      <vt:lpstr>Світові школи графічного дизайну. польська школа плаката (1950-1970-ті роки) </vt:lpstr>
      <vt:lpstr>Світові школи графічного дизайну. японська школа плаката (1960-1980-ті роки) 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Адаптивний дизайн</dc:title>
  <dc:creator>org_goi</dc:creator>
  <cp:lastModifiedBy>Користувач Windows</cp:lastModifiedBy>
  <cp:revision>43</cp:revision>
  <dcterms:created xsi:type="dcterms:W3CDTF">2017-11-01T08:33:14Z</dcterms:created>
  <dcterms:modified xsi:type="dcterms:W3CDTF">2019-05-14T07:51:43Z</dcterms:modified>
</cp:coreProperties>
</file>