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0"/>
  </p:notesMasterIdLst>
  <p:sldIdLst>
    <p:sldId id="256" r:id="rId3"/>
    <p:sldId id="279" r:id="rId4"/>
    <p:sldId id="280" r:id="rId5"/>
    <p:sldId id="283" r:id="rId6"/>
    <p:sldId id="265" r:id="rId7"/>
    <p:sldId id="284" r:id="rId8"/>
    <p:sldId id="260" r:id="rId9"/>
    <p:sldId id="281" r:id="rId10"/>
    <p:sldId id="258" r:id="rId11"/>
    <p:sldId id="259" r:id="rId12"/>
    <p:sldId id="282" r:id="rId13"/>
    <p:sldId id="285" r:id="rId14"/>
    <p:sldId id="286" r:id="rId15"/>
    <p:sldId id="287" r:id="rId16"/>
    <p:sldId id="288" r:id="rId17"/>
    <p:sldId id="289" r:id="rId18"/>
    <p:sldId id="278" r:id="rId1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30.09.2025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smtClean="0"/>
              <a:t>Зразок заголовка</a:t>
            </a:r>
            <a:endParaRPr lang="uk-UA" dirty="0"/>
          </a:p>
        </p:txBody>
      </p:sp>
    </p:spTree>
    <p:extLst>
      <p:ext uri="{BB962C8B-B14F-4D97-AF65-F5344CB8AC3E}">
        <p14:creationId xmlns:p14="http://schemas.microsoft.com/office/powerpoint/2010/main" val="5148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smtClean="0"/>
              <a:t>Зразок заголовка</a:t>
            </a:r>
            <a:endParaRPr lang="uk-UA" dirty="0"/>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104440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102352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5856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043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22891A-BDD8-3996-E15C-F0A021C7113F}"/>
              </a:ext>
            </a:extLst>
          </p:cNvPr>
          <p:cNvSpPr>
            <a:spLocks noGrp="1"/>
          </p:cNvSpPr>
          <p:nvPr>
            <p:ph type="title"/>
          </p:nvPr>
        </p:nvSpPr>
        <p:spPr>
          <a:xfrm>
            <a:off x="0" y="1253067"/>
            <a:ext cx="12279086" cy="4986866"/>
          </a:xfrm>
        </p:spPr>
        <p:txBody>
          <a:bodyPr>
            <a:normAutofit/>
          </a:bodyPr>
          <a:lstStyle/>
          <a:p>
            <a:pPr fontAlgn="auto"/>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uk-UA" sz="2000" b="1" i="1" u="sng" dirty="0">
                <a:latin typeface="Times New Roman" pitchFamily="18" charset="0"/>
                <a:cs typeface="Times New Roman" pitchFamily="18" charset="0"/>
              </a:rPr>
              <a:t>Тема </a:t>
            </a:r>
            <a:r>
              <a:rPr lang="uk-UA" sz="2000" b="1" i="1" u="sng" dirty="0" smtClean="0">
                <a:latin typeface="Times New Roman" pitchFamily="18" charset="0"/>
                <a:cs typeface="Times New Roman" pitchFamily="18" charset="0"/>
              </a:rPr>
              <a:t>2. </a:t>
            </a:r>
            <a:r>
              <a:rPr lang="uk-UA" sz="2000" b="1" i="1" u="sng" dirty="0">
                <a:latin typeface="Times New Roman" pitchFamily="18" charset="0"/>
                <a:cs typeface="Times New Roman" pitchFamily="18" charset="0"/>
              </a:rPr>
              <a:t>Організація та інформаційне забезпечення </a:t>
            </a:r>
            <a:br>
              <a:rPr lang="uk-UA" sz="2000" b="1" i="1" u="sng" dirty="0">
                <a:latin typeface="Times New Roman" pitchFamily="18" charset="0"/>
                <a:cs typeface="Times New Roman" pitchFamily="18" charset="0"/>
              </a:rPr>
            </a:br>
            <a:r>
              <a:rPr lang="uk-UA" sz="2000" b="1" i="1" u="sng" dirty="0">
                <a:latin typeface="Times New Roman" pitchFamily="18" charset="0"/>
                <a:cs typeface="Times New Roman" pitchFamily="18" charset="0"/>
              </a:rPr>
              <a:t>економічного аналізу </a:t>
            </a:r>
            <a:r>
              <a:rPr lang="uk-UA" sz="2000" b="1" i="1" u="sng" dirty="0" smtClean="0">
                <a:latin typeface="Times New Roman" pitchFamily="18" charset="0"/>
                <a:cs typeface="Times New Roman" pitchFamily="18" charset="0"/>
              </a:rPr>
              <a:t/>
            </a:r>
            <a:br>
              <a:rPr lang="uk-UA" sz="2000" b="1" i="1" u="sng" dirty="0" smtClean="0">
                <a:latin typeface="Times New Roman" pitchFamily="18" charset="0"/>
                <a:cs typeface="Times New Roman" pitchFamily="18" charset="0"/>
              </a:rPr>
            </a:br>
            <a:r>
              <a:rPr lang="uk-UA" sz="2000" b="1" i="1" u="sng" dirty="0">
                <a:latin typeface="Times New Roman" pitchFamily="18" charset="0"/>
                <a:cs typeface="Times New Roman" pitchFamily="18" charset="0"/>
              </a:rPr>
              <a:t/>
            </a:r>
            <a:br>
              <a:rPr lang="uk-UA" sz="2000" b="1" i="1" u="sng" dirty="0">
                <a:latin typeface="Times New Roman" pitchFamily="18" charset="0"/>
                <a:cs typeface="Times New Roman" pitchFamily="18" charset="0"/>
              </a:rPr>
            </a:br>
            <a:r>
              <a:rPr lang="uk-UA" sz="2000" dirty="0">
                <a:latin typeface="Times New Roman" pitchFamily="18" charset="0"/>
                <a:cs typeface="Times New Roman" pitchFamily="18" charset="0"/>
              </a:rPr>
              <a:t>3.1. Загальні підходи до організації економічного аналізу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3.2. Інформаційно-методичне забезпечення економічного аналізу </a:t>
            </a:r>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3.3. Оформлення результатів економічного аналізу </a:t>
            </a:r>
            <a:r>
              <a:rPr lang="uk-UA" sz="2000">
                <a:latin typeface="Times New Roman" pitchFamily="18" charset="0"/>
                <a:cs typeface="Times New Roman" pitchFamily="18" charset="0"/>
              </a:rPr>
              <a:t/>
            </a:r>
            <a:br>
              <a:rPr lang="uk-UA" sz="2000">
                <a:latin typeface="Times New Roman" pitchFamily="18" charset="0"/>
                <a:cs typeface="Times New Roman" pitchFamily="18" charset="0"/>
              </a:rPr>
            </a:br>
            <a:r>
              <a:rPr lang="uk-UA" sz="2000" dirty="0">
                <a:solidFill>
                  <a:srgbClr val="FFFF00"/>
                </a:solidFill>
                <a:latin typeface="Times New Roman" pitchFamily="18" charset="0"/>
                <a:cs typeface="Times New Roman" pitchFamily="18" charset="0"/>
              </a:rPr>
              <a:t/>
            </a:r>
            <a:br>
              <a:rPr lang="uk-UA" sz="2000" dirty="0">
                <a:solidFill>
                  <a:srgbClr val="FFFF00"/>
                </a:solidFill>
                <a:latin typeface="Times New Roman" pitchFamily="18" charset="0"/>
                <a:cs typeface="Times New Roman" pitchFamily="18" charset="0"/>
              </a:rPr>
            </a:br>
            <a:endParaRPr lang="uk-UA" sz="2000" dirty="0">
              <a:solidFill>
                <a:srgbClr val="FFFF00"/>
              </a:solidFill>
              <a:latin typeface="Times New Roman" pitchFamily="18" charset="0"/>
              <a:cs typeface="Times New Roman" pitchFamily="18" charset="0"/>
            </a:endParaRPr>
          </a:p>
        </p:txBody>
      </p:sp>
      <p:sp>
        <p:nvSpPr>
          <p:cNvPr id="3" name="Заголовок 1">
            <a:extLst>
              <a:ext uri="{FF2B5EF4-FFF2-40B4-BE49-F238E27FC236}">
                <a16:creationId xmlns="" xmlns:a16="http://schemas.microsoft.com/office/drawing/2014/main"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23333"/>
            <a:ext cx="11802533" cy="5416868"/>
          </a:xfrm>
          <a:prstGeom prst="rect">
            <a:avLst/>
          </a:prstGeom>
          <a:noFill/>
        </p:spPr>
        <p:txBody>
          <a:bodyPr wrap="square" rtlCol="0">
            <a:spAutoFit/>
          </a:bodyPr>
          <a:lstStyle/>
          <a:p>
            <a:r>
              <a:rPr lang="uk-UA" sz="1700" b="1" i="1" u="sng" dirty="0">
                <a:solidFill>
                  <a:srgbClr val="000000"/>
                </a:solidFill>
                <a:latin typeface="Times New Roman" pitchFamily="18" charset="0"/>
                <a:cs typeface="Times New Roman" pitchFamily="18" charset="0"/>
              </a:rPr>
              <a:t>Створення раціонального потоку інформації повинне відповідати таким принципам: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виявлення </a:t>
            </a:r>
            <a:r>
              <a:rPr lang="uk-UA" sz="1700" dirty="0">
                <a:solidFill>
                  <a:srgbClr val="000000"/>
                </a:solidFill>
                <a:latin typeface="Times New Roman" pitchFamily="18" charset="0"/>
                <a:cs typeface="Times New Roman" pitchFamily="18" charset="0"/>
              </a:rPr>
              <a:t>інформаційних потреб і способів найефективнішого їх задоволення;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об’єктивність </a:t>
            </a:r>
            <a:r>
              <a:rPr lang="uk-UA" sz="1700" dirty="0">
                <a:solidFill>
                  <a:srgbClr val="000000"/>
                </a:solidFill>
                <a:latin typeface="Times New Roman" pitchFamily="18" charset="0"/>
                <a:cs typeface="Times New Roman" pitchFamily="18" charset="0"/>
              </a:rPr>
              <a:t>віддзеркалення процесів діяльності, природних, трудових, матеріальних і фінансових ресурсів;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єдність </a:t>
            </a:r>
            <a:r>
              <a:rPr lang="uk-UA" sz="1700" dirty="0">
                <a:solidFill>
                  <a:srgbClr val="000000"/>
                </a:solidFill>
                <a:latin typeface="Times New Roman" pitchFamily="18" charset="0"/>
                <a:cs typeface="Times New Roman" pitchFamily="18" charset="0"/>
              </a:rPr>
              <a:t>інформації, що надходить з різних джерел, усунення дублювання і суперечностей у первинній </a:t>
            </a:r>
            <a:r>
              <a:rPr lang="uk-UA" sz="1700" dirty="0" smtClean="0">
                <a:solidFill>
                  <a:srgbClr val="000000"/>
                </a:solidFill>
                <a:latin typeface="Times New Roman" pitchFamily="18" charset="0"/>
                <a:cs typeface="Times New Roman" pitchFamily="18" charset="0"/>
              </a:rPr>
              <a:t>інформації;</a:t>
            </a: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оперативність </a:t>
            </a:r>
            <a:r>
              <a:rPr lang="uk-UA" sz="1700" dirty="0">
                <a:solidFill>
                  <a:srgbClr val="000000"/>
                </a:solidFill>
                <a:latin typeface="Times New Roman" pitchFamily="18" charset="0"/>
                <a:cs typeface="Times New Roman" pitchFamily="18" charset="0"/>
              </a:rPr>
              <a:t>інформації, що забезпечується використанням новітніх засобів зв’язку і впровадженням </a:t>
            </a:r>
            <a:r>
              <a:rPr lang="uk-UA" sz="1700" dirty="0" smtClean="0">
                <a:solidFill>
                  <a:srgbClr val="000000"/>
                </a:solidFill>
                <a:latin typeface="Times New Roman" pitchFamily="18" charset="0"/>
                <a:cs typeface="Times New Roman" pitchFamily="18" charset="0"/>
              </a:rPr>
              <a:t>методів</a:t>
            </a: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дистанційної </a:t>
            </a:r>
            <a:r>
              <a:rPr lang="uk-UA" sz="1700" dirty="0">
                <a:solidFill>
                  <a:srgbClr val="000000"/>
                </a:solidFill>
                <a:latin typeface="Times New Roman" pitchFamily="18" charset="0"/>
                <a:cs typeface="Times New Roman" pitchFamily="18" charset="0"/>
              </a:rPr>
              <a:t>передачі первинних даних безпосередньо на сприймаючі пристрої ЕОМ;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err="1" smtClean="0">
                <a:solidFill>
                  <a:srgbClr val="000000"/>
                </a:solidFill>
                <a:latin typeface="Times New Roman" pitchFamily="18" charset="0"/>
                <a:cs typeface="Times New Roman" pitchFamily="18" charset="0"/>
              </a:rPr>
              <a:t>всестороння</a:t>
            </a:r>
            <a:r>
              <a:rPr lang="uk-UA" sz="1700" dirty="0" smtClean="0">
                <a:solidFill>
                  <a:srgbClr val="000000"/>
                </a:solidFill>
                <a:latin typeface="Times New Roman" pitchFamily="18" charset="0"/>
                <a:cs typeface="Times New Roman" pitchFamily="18" charset="0"/>
              </a:rPr>
              <a:t> </a:t>
            </a:r>
            <a:r>
              <a:rPr lang="uk-UA" sz="1700" dirty="0">
                <a:solidFill>
                  <a:srgbClr val="000000"/>
                </a:solidFill>
                <a:latin typeface="Times New Roman" pitchFamily="18" charset="0"/>
                <a:cs typeface="Times New Roman" pitchFamily="18" charset="0"/>
              </a:rPr>
              <a:t>обробка первинної інформації на ЕОМ з виведенням на її основі необхідних похідних показників; </a:t>
            </a:r>
            <a:r>
              <a:rPr lang="uk-UA" sz="1700" dirty="0" smtClean="0">
                <a:solidFill>
                  <a:srgbClr val="000000"/>
                </a:solidFill>
                <a:latin typeface="Times New Roman" pitchFamily="18" charset="0"/>
                <a:cs typeface="Times New Roman" pitchFamily="18" charset="0"/>
              </a:rPr>
              <a:t>можливе</a:t>
            </a: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обмеження </a:t>
            </a:r>
            <a:r>
              <a:rPr lang="uk-UA" sz="1700" dirty="0">
                <a:solidFill>
                  <a:srgbClr val="000000"/>
                </a:solidFill>
                <a:latin typeface="Times New Roman" pitchFamily="18" charset="0"/>
                <a:cs typeface="Times New Roman" pitchFamily="18" charset="0"/>
              </a:rPr>
              <a:t>обсягу первинної інформації та підвищення коефіцієнта її використання;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кодування </a:t>
            </a:r>
            <a:r>
              <a:rPr lang="uk-UA" sz="1700" dirty="0">
                <a:solidFill>
                  <a:srgbClr val="000000"/>
                </a:solidFill>
                <a:latin typeface="Times New Roman" pitchFamily="18" charset="0"/>
                <a:cs typeface="Times New Roman" pitchFamily="18" charset="0"/>
              </a:rPr>
              <a:t>первинних даних з метою ефективного використання каналів зв’язку і пристроїв перетворення інформації; </a:t>
            </a:r>
            <a:endParaRPr lang="uk-UA" sz="1700" dirty="0" smtClean="0">
              <a:solidFill>
                <a:srgbClr val="000000"/>
              </a:solidFill>
              <a:latin typeface="Times New Roman" pitchFamily="18" charset="0"/>
              <a:cs typeface="Times New Roman" pitchFamily="18" charset="0"/>
            </a:endParaRPr>
          </a:p>
          <a:p>
            <a:pPr marL="285750" indent="-285750">
              <a:buFont typeface="Arial" pitchFamily="34" charset="0"/>
              <a:buChar char="•"/>
            </a:pPr>
            <a:r>
              <a:rPr lang="uk-UA" sz="1700" dirty="0" smtClean="0">
                <a:solidFill>
                  <a:srgbClr val="000000"/>
                </a:solidFill>
                <a:latin typeface="Times New Roman" pitchFamily="18" charset="0"/>
                <a:cs typeface="Times New Roman" pitchFamily="18" charset="0"/>
              </a:rPr>
              <a:t>розробка </a:t>
            </a:r>
            <a:r>
              <a:rPr lang="uk-UA" sz="1700" dirty="0">
                <a:solidFill>
                  <a:srgbClr val="000000"/>
                </a:solidFill>
                <a:latin typeface="Times New Roman" pitchFamily="18" charset="0"/>
                <a:cs typeface="Times New Roman" pitchFamily="18" charset="0"/>
              </a:rPr>
              <a:t>програм користування й аналізу первинної інформації для конкретних завдань. </a:t>
            </a:r>
            <a:endParaRPr lang="uk-UA" sz="1700" dirty="0" smtClean="0">
              <a:solidFill>
                <a:srgbClr val="000000"/>
              </a:solidFill>
              <a:latin typeface="Times New Roman" pitchFamily="18" charset="0"/>
              <a:cs typeface="Times New Roman" pitchFamily="18" charset="0"/>
            </a:endParaRPr>
          </a:p>
          <a:p>
            <a:r>
              <a:rPr lang="uk-UA" sz="1600" b="1" i="1" u="sng" dirty="0" smtClean="0">
                <a:solidFill>
                  <a:srgbClr val="000000"/>
                </a:solidFill>
                <a:latin typeface="Times New Roman" pitchFamily="18" charset="0"/>
                <a:cs typeface="Times New Roman" pitchFamily="18" charset="0"/>
              </a:rPr>
              <a:t>Інформація</a:t>
            </a:r>
            <a:r>
              <a:rPr lang="uk-UA" sz="1600" dirty="0" smtClean="0">
                <a:solidFill>
                  <a:srgbClr val="000000"/>
                </a:solidFill>
                <a:latin typeface="Times New Roman" pitchFamily="18" charset="0"/>
                <a:cs typeface="Times New Roman" pitchFamily="18" charset="0"/>
              </a:rPr>
              <a:t> </a:t>
            </a:r>
            <a:r>
              <a:rPr lang="uk-UA" sz="1600" dirty="0">
                <a:solidFill>
                  <a:srgbClr val="000000"/>
                </a:solidFill>
                <a:latin typeface="Times New Roman" pitchFamily="18" charset="0"/>
                <a:cs typeface="Times New Roman" pitchFamily="18" charset="0"/>
              </a:rPr>
              <a:t>стає цінною лише за її необхідності, при взаємодії споживачів і джерел інформації. Інформація зменшує невизначеність, знімає незрозумілість, яка завжди виникає при недостачі даних. Вона може бути виражена набором літер, цифр, інших умовних знаків (символів) і осмислюється в результаті чуттєвого сприйняття й уявлень людини. Інформація не є доступною для використання доти, доки вона не зафіксована. Інформація, зазвичай, реєструється на документальних і машинних носіях, а та, що використовується в оперативному економічному аналізі, може бути виражена і в усній формі. Для якісного управління необхідна оптимальна кількість достовірної інформації, адже її недостача не дозволяє отримати повного уявлення про предмет, що вивчається. При недостачі інформації неможливо розібратися в ситуації, оцінити її і прийняти правильне рішення. З іншого боку, надлишковість інформації перешкоджає її швидкій обробці, аналізу й узагальненню, в результаті чого можна прийти до необґрунтованих висновків. З метою оптимізації обсягу інформації, останню прагнуть стиснути шляхом кодів, шифрів, спеціальних методів, що одночасно підвищує її корисну місткість. Особливо успішно вирішується дана проблема в умовах функціонування автоматизованих систем управління, що усувають потік непотрібної, надлишкової інформації. </a:t>
            </a:r>
          </a:p>
        </p:txBody>
      </p:sp>
    </p:spTree>
    <p:extLst>
      <p:ext uri="{BB962C8B-B14F-4D97-AF65-F5344CB8AC3E}">
        <p14:creationId xmlns:p14="http://schemas.microsoft.com/office/powerpoint/2010/main" val="268988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533" y="228600"/>
            <a:ext cx="11794067" cy="2308324"/>
          </a:xfrm>
          <a:prstGeom prst="rect">
            <a:avLst/>
          </a:prstGeom>
          <a:noFill/>
        </p:spPr>
        <p:txBody>
          <a:bodyPr wrap="square" rtlCol="0">
            <a:spAutoFit/>
          </a:bodyPr>
          <a:lstStyle/>
          <a:p>
            <a:pPr indent="457200" algn="just"/>
            <a:r>
              <a:rPr lang="uk-UA" b="1" i="1" u="sng" dirty="0">
                <a:solidFill>
                  <a:srgbClr val="000000"/>
                </a:solidFill>
              </a:rPr>
              <a:t>Всі джерела даних, що залучаються для проведення економічного аналізу, можна поділити на окремі групи. </a:t>
            </a:r>
            <a:r>
              <a:rPr lang="uk-UA" dirty="0">
                <a:solidFill>
                  <a:srgbClr val="000000"/>
                </a:solidFill>
              </a:rPr>
              <a:t>1. Нормативні, кошторисні, планові. До них належать всі типи планів, які розробляються на підприємстві (перспективні, поточні, оперативні, бізнес-плани, плани-графіки виробництва, технологічні карти), а також нормативні матеріали, кошториси, цінники, проектні завдання тощо. </a:t>
            </a:r>
            <a:endParaRPr lang="uk-UA" dirty="0" smtClean="0">
              <a:solidFill>
                <a:srgbClr val="000000"/>
              </a:solidFill>
            </a:endParaRPr>
          </a:p>
          <a:p>
            <a:pPr indent="457200" algn="just"/>
            <a:r>
              <a:rPr lang="uk-UA" dirty="0" smtClean="0">
                <a:solidFill>
                  <a:srgbClr val="000000"/>
                </a:solidFill>
              </a:rPr>
              <a:t>2</a:t>
            </a:r>
            <a:r>
              <a:rPr lang="uk-UA" dirty="0">
                <a:solidFill>
                  <a:srgbClr val="000000"/>
                </a:solidFill>
              </a:rPr>
              <a:t>. Джерела облікового характеру. До них належать всі дані, що містять документи бухгалтерського, а також всі види звітності, в тому числі внутрішньогосподарська звітність. Дані внутрішньогосподарського бухгалтерського обліку використовуються при здійсненні всіх видів аналізу внутрішніми користувачами в межах санкціонованого керівництвом суб’єкта господарювання доступу до цих даних.</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2641275"/>
            <a:ext cx="5750983" cy="29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465" y="2818142"/>
            <a:ext cx="5566569" cy="93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4981" y="3787584"/>
            <a:ext cx="5530053" cy="153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8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70933" y="177800"/>
            <a:ext cx="11514667" cy="4524315"/>
          </a:xfrm>
          <a:prstGeom prst="rect">
            <a:avLst/>
          </a:prstGeom>
        </p:spPr>
        <p:txBody>
          <a:bodyPr wrap="square">
            <a:spAutoFit/>
          </a:bodyPr>
          <a:lstStyle/>
          <a:p>
            <a:r>
              <a:rPr lang="uk-UA" b="1" i="1" u="sng" dirty="0" err="1">
                <a:solidFill>
                  <a:srgbClr val="000000"/>
                </a:solidFill>
              </a:rPr>
              <a:t>Позаоблікові</a:t>
            </a:r>
            <a:r>
              <a:rPr lang="uk-UA" b="1" i="1" u="sng" dirty="0">
                <a:solidFill>
                  <a:srgbClr val="000000"/>
                </a:solidFill>
              </a:rPr>
              <a:t> джерела інформації: </a:t>
            </a:r>
            <a:endParaRPr lang="uk-UA" b="1" i="1" u="sng" dirty="0" smtClean="0">
              <a:solidFill>
                <a:srgbClr val="000000"/>
              </a:solidFill>
            </a:endParaRPr>
          </a:p>
          <a:p>
            <a:pPr marL="285750" indent="-285750">
              <a:buFont typeface="Arial" pitchFamily="34" charset="0"/>
              <a:buChar char="•"/>
            </a:pPr>
            <a:r>
              <a:rPr lang="uk-UA" dirty="0" smtClean="0">
                <a:solidFill>
                  <a:srgbClr val="000000"/>
                </a:solidFill>
              </a:rPr>
              <a:t>офіційні </a:t>
            </a:r>
            <a:r>
              <a:rPr lang="uk-UA" dirty="0">
                <a:solidFill>
                  <a:srgbClr val="000000"/>
                </a:solidFill>
              </a:rPr>
              <a:t>нормативні документи, якими підприємство зобов’язане користуватися у своїй діяльності – Закони України, Укази Президента, Постанови Уряду та місцевих органів, методичні рекомендації міністерств та відомств; </a:t>
            </a:r>
            <a:endParaRPr lang="uk-UA" dirty="0" smtClean="0">
              <a:solidFill>
                <a:srgbClr val="000000"/>
              </a:solidFill>
            </a:endParaRPr>
          </a:p>
          <a:p>
            <a:pPr marL="285750" indent="-285750">
              <a:buFont typeface="Arial" pitchFamily="34" charset="0"/>
              <a:buChar char="•"/>
            </a:pPr>
            <a:r>
              <a:rPr lang="uk-UA" dirty="0" smtClean="0">
                <a:solidFill>
                  <a:srgbClr val="000000"/>
                </a:solidFill>
              </a:rPr>
              <a:t>матеріали</a:t>
            </a:r>
            <a:r>
              <a:rPr lang="uk-UA" dirty="0">
                <a:solidFill>
                  <a:srgbClr val="000000"/>
                </a:solidFill>
              </a:rPr>
              <a:t>, акти, висновки внутрішнього та зовнішнього аудиту, ревізій, перевірок діяльності податковими службами, кредитних установ, територіальних агентств з фінансового оздоровлення тощо, лабораторного та лікарсько-санітарного контролю, професійних консалтингових фірм, друку, ЗМІ, Інтернету, регіональних відділів статистики, особистих контактів з виконавцями; </a:t>
            </a:r>
            <a:endParaRPr lang="uk-UA" dirty="0" smtClean="0">
              <a:solidFill>
                <a:srgbClr val="000000"/>
              </a:solidFill>
            </a:endParaRPr>
          </a:p>
          <a:p>
            <a:pPr marL="285750" indent="-285750">
              <a:buFont typeface="Arial" pitchFamily="34" charset="0"/>
              <a:buChar char="•"/>
            </a:pPr>
            <a:r>
              <a:rPr lang="uk-UA" dirty="0" smtClean="0">
                <a:solidFill>
                  <a:srgbClr val="000000"/>
                </a:solidFill>
              </a:rPr>
              <a:t>господарсько-правові </a:t>
            </a:r>
            <a:r>
              <a:rPr lang="uk-UA" dirty="0">
                <a:solidFill>
                  <a:srgbClr val="000000"/>
                </a:solidFill>
              </a:rPr>
              <a:t>документи (договори, рішення арбітражу, судових органів тощо); </a:t>
            </a:r>
          </a:p>
          <a:p>
            <a:pPr marL="285750" indent="-285750">
              <a:buFont typeface="Arial" pitchFamily="34" charset="0"/>
              <a:buChar char="•"/>
            </a:pPr>
            <a:r>
              <a:rPr lang="uk-UA" dirty="0" smtClean="0">
                <a:solidFill>
                  <a:srgbClr val="000000"/>
                </a:solidFill>
              </a:rPr>
              <a:t>технічна </a:t>
            </a:r>
            <a:r>
              <a:rPr lang="uk-UA" dirty="0">
                <a:solidFill>
                  <a:srgbClr val="000000"/>
                </a:solidFill>
              </a:rPr>
              <a:t>і технологічна документація; </a:t>
            </a:r>
            <a:endParaRPr lang="uk-UA" dirty="0" smtClean="0">
              <a:solidFill>
                <a:srgbClr val="000000"/>
              </a:solidFill>
            </a:endParaRPr>
          </a:p>
          <a:p>
            <a:pPr marL="285750" indent="-285750">
              <a:buFont typeface="Arial" pitchFamily="34" charset="0"/>
              <a:buChar char="•"/>
            </a:pPr>
            <a:r>
              <a:rPr lang="uk-UA" dirty="0" smtClean="0">
                <a:solidFill>
                  <a:srgbClr val="000000"/>
                </a:solidFill>
              </a:rPr>
              <a:t>спеціальні </a:t>
            </a:r>
            <a:r>
              <a:rPr lang="uk-UA" dirty="0">
                <a:solidFill>
                  <a:srgbClr val="000000"/>
                </a:solidFill>
              </a:rPr>
              <a:t>обстеження (хронометраж); </a:t>
            </a:r>
            <a:endParaRPr lang="uk-UA" dirty="0" smtClean="0">
              <a:solidFill>
                <a:srgbClr val="000000"/>
              </a:solidFill>
            </a:endParaRPr>
          </a:p>
          <a:p>
            <a:pPr marL="285750" indent="-285750">
              <a:buFont typeface="Arial" pitchFamily="34" charset="0"/>
              <a:buChar char="•"/>
            </a:pPr>
            <a:r>
              <a:rPr lang="uk-UA" dirty="0" smtClean="0">
                <a:solidFill>
                  <a:srgbClr val="000000"/>
                </a:solidFill>
              </a:rPr>
              <a:t>доповідні </a:t>
            </a:r>
            <a:r>
              <a:rPr lang="uk-UA" dirty="0">
                <a:solidFill>
                  <a:srgbClr val="000000"/>
                </a:solidFill>
              </a:rPr>
              <a:t>записки, листування з контрагентами; </a:t>
            </a:r>
            <a:endParaRPr lang="uk-UA" dirty="0" smtClean="0">
              <a:solidFill>
                <a:srgbClr val="000000"/>
              </a:solidFill>
            </a:endParaRPr>
          </a:p>
          <a:p>
            <a:pPr marL="285750" indent="-285750">
              <a:buFont typeface="Arial" pitchFamily="34" charset="0"/>
              <a:buChar char="•"/>
            </a:pPr>
            <a:r>
              <a:rPr lang="uk-UA" dirty="0" smtClean="0">
                <a:solidFill>
                  <a:srgbClr val="000000"/>
                </a:solidFill>
              </a:rPr>
              <a:t>реклама</a:t>
            </a:r>
            <a:r>
              <a:rPr lang="uk-UA" dirty="0">
                <a:solidFill>
                  <a:srgbClr val="000000"/>
                </a:solidFill>
              </a:rPr>
              <a:t>. </a:t>
            </a:r>
            <a:endParaRPr lang="uk-UA" dirty="0" smtClean="0">
              <a:solidFill>
                <a:srgbClr val="000000"/>
              </a:solidFill>
            </a:endParaRPr>
          </a:p>
          <a:p>
            <a:r>
              <a:rPr lang="uk-UA" dirty="0" smtClean="0">
                <a:solidFill>
                  <a:srgbClr val="000000"/>
                </a:solidFill>
              </a:rPr>
              <a:t>Комплексне </a:t>
            </a:r>
            <a:r>
              <a:rPr lang="uk-UA" dirty="0">
                <a:solidFill>
                  <a:srgbClr val="000000"/>
                </a:solidFill>
              </a:rPr>
              <a:t>використання перерахованих джерел інформації та правильне їх поєднання в процесі економічного аналізу дозволяють всебічно та глибоко вивчити всі сторони діяльності та повніше виявити резерви економічного та соціального розвитку.</a:t>
            </a:r>
          </a:p>
        </p:txBody>
      </p:sp>
    </p:spTree>
    <p:extLst>
      <p:ext uri="{BB962C8B-B14F-4D97-AF65-F5344CB8AC3E}">
        <p14:creationId xmlns:p14="http://schemas.microsoft.com/office/powerpoint/2010/main" val="162899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47" y="449263"/>
            <a:ext cx="6173787"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35" y="889000"/>
            <a:ext cx="5609661"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23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867" y="169334"/>
            <a:ext cx="11696171" cy="5601230"/>
          </a:xfrm>
        </p:spPr>
        <p:txBody>
          <a:bodyPr/>
          <a:lstStyle/>
          <a:p>
            <a:pPr marL="0" indent="0">
              <a:buNone/>
            </a:pPr>
            <a:r>
              <a:rPr lang="uk-UA" sz="1800" dirty="0"/>
              <a:t>База даних </a:t>
            </a:r>
            <a:endParaRPr lang="uk-UA" sz="1800" dirty="0" smtClean="0"/>
          </a:p>
          <a:p>
            <a:pPr marL="0" indent="457200" algn="just">
              <a:lnSpc>
                <a:spcPct val="100000"/>
              </a:lnSpc>
              <a:spcBef>
                <a:spcPts val="0"/>
              </a:spcBef>
              <a:buNone/>
            </a:pPr>
            <a:r>
              <a:rPr lang="uk-UA" sz="1800" b="0" dirty="0">
                <a:solidFill>
                  <a:srgbClr val="000000"/>
                </a:solidFill>
                <a:latin typeface="Times New Roman" pitchFamily="18" charset="0"/>
                <a:cs typeface="Times New Roman" pitchFamily="18" charset="0"/>
              </a:rPr>
              <a:t>При застосуванні в економічному аналізі та управлінні сучасних ЕОМ з’явилися умови створення єдиної централізованої інформаційної системи, яка отримала назву банку даних. Банк даних – сукупність взаємопов’язаних інформаційних масивів (файлів), які підтримуються в робочому стані, та програмного забезпечення, що дозволяє вирішувати завдання пошуку та обробки даних, які зберігаються. Банк даних складається із: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800" b="0" dirty="0" smtClean="0">
                <a:solidFill>
                  <a:srgbClr val="000000"/>
                </a:solidFill>
                <a:latin typeface="Times New Roman" pitchFamily="18" charset="0"/>
                <a:cs typeface="Times New Roman" pitchFamily="18" charset="0"/>
              </a:rPr>
              <a:t>комплексу </a:t>
            </a:r>
            <a:r>
              <a:rPr lang="uk-UA" sz="1800" b="0" dirty="0">
                <a:solidFill>
                  <a:srgbClr val="000000"/>
                </a:solidFill>
                <a:latin typeface="Times New Roman" pitchFamily="18" charset="0"/>
                <a:cs typeface="Times New Roman" pitchFamily="18" charset="0"/>
              </a:rPr>
              <a:t>технічних засобів для зберігання, обробки та входу-виходу даних;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800" b="0" dirty="0" smtClean="0">
                <a:solidFill>
                  <a:srgbClr val="000000"/>
                </a:solidFill>
                <a:latin typeface="Times New Roman" pitchFamily="18" charset="0"/>
                <a:cs typeface="Times New Roman" pitchFamily="18" charset="0"/>
              </a:rPr>
              <a:t>однієї </a:t>
            </a:r>
            <a:r>
              <a:rPr lang="uk-UA" sz="1800" b="0" dirty="0">
                <a:solidFill>
                  <a:srgbClr val="000000"/>
                </a:solidFill>
                <a:latin typeface="Times New Roman" pitchFamily="18" charset="0"/>
                <a:cs typeface="Times New Roman" pitchFamily="18" charset="0"/>
              </a:rPr>
              <a:t>чи декількох баз даних, тобто сукупності відомостей, які зберігаються в пристроях, що запам’ятовують;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AutoNum type="arabicParenR"/>
            </a:pPr>
            <a:r>
              <a:rPr lang="uk-UA" sz="1800" b="0" dirty="0" smtClean="0">
                <a:solidFill>
                  <a:srgbClr val="000000"/>
                </a:solidFill>
                <a:latin typeface="Times New Roman" pitchFamily="18" charset="0"/>
                <a:cs typeface="Times New Roman" pitchFamily="18" charset="0"/>
              </a:rPr>
              <a:t>комплексу </a:t>
            </a:r>
            <a:r>
              <a:rPr lang="uk-UA" sz="1800" b="0" dirty="0">
                <a:solidFill>
                  <a:srgbClr val="000000"/>
                </a:solidFill>
                <a:latin typeface="Times New Roman" pitchFamily="18" charset="0"/>
                <a:cs typeface="Times New Roman" pitchFamily="18" charset="0"/>
              </a:rPr>
              <a:t>програмних засобів, який прийнято називати системою управління банком даних. </a:t>
            </a:r>
            <a:endParaRPr lang="uk-UA" sz="18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1800" b="0" dirty="0" smtClean="0">
                <a:solidFill>
                  <a:srgbClr val="000000"/>
                </a:solidFill>
                <a:latin typeface="Times New Roman" pitchFamily="18" charset="0"/>
                <a:cs typeface="Times New Roman" pitchFamily="18" charset="0"/>
              </a:rPr>
              <a:t>Ця </a:t>
            </a:r>
            <a:r>
              <a:rPr lang="uk-UA" sz="1800" b="0" dirty="0">
                <a:solidFill>
                  <a:srgbClr val="000000"/>
                </a:solidFill>
                <a:latin typeface="Times New Roman" pitchFamily="18" charset="0"/>
                <a:cs typeface="Times New Roman" pitchFamily="18" charset="0"/>
              </a:rPr>
              <a:t>сукупність програмно-технічних засобів забезпечує автоматичне ведення баз даних (прийом, зберігання та перетворення інформації), а також пошук відомостей за запитами користувачів, обробку та оформлення в зручному вигляді її результатів. Крім того, виділяють мовні засоби спілкування користувача з банком даних, призначені для виконання операцій з даними, комплекс організаційних заходів, що забезпечують функціонування банка даних у складі автоматизованих систем управління (АСУ). Основою побудови інформаційного забезпечення економічного аналізу в АСУ повинна бути його модель, яка описує процес проходження аналітичної інформації, її обробку та порядок документального оформлення. Розробка інформаційного забезпечення економічного аналізу в АСУ має орієнтуватися на оптимальний перелік аналітичних завдань. Найбільш ефективне інформаційне забезпечення, що базується на концепції банку даних, забезпечує інтеграцію інформації, можливість її багаторазового та комплексного використання без додаткових перетворень і дублювання. </a:t>
            </a:r>
          </a:p>
        </p:txBody>
      </p:sp>
    </p:spTree>
    <p:extLst>
      <p:ext uri="{BB962C8B-B14F-4D97-AF65-F5344CB8AC3E}">
        <p14:creationId xmlns:p14="http://schemas.microsoft.com/office/powerpoint/2010/main" val="329312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867" y="110066"/>
            <a:ext cx="11696171" cy="5660497"/>
          </a:xfrm>
        </p:spPr>
        <p:txBody>
          <a:bodyPr/>
          <a:lstStyle/>
          <a:p>
            <a:pPr marL="0" indent="457200" algn="just">
              <a:lnSpc>
                <a:spcPct val="100000"/>
              </a:lnSpc>
              <a:spcBef>
                <a:spcPts val="0"/>
              </a:spcBef>
              <a:buNone/>
            </a:pPr>
            <a:r>
              <a:rPr lang="uk-UA" sz="2000" b="0" dirty="0">
                <a:solidFill>
                  <a:srgbClr val="000000"/>
                </a:solidFill>
                <a:latin typeface="Times New Roman" pitchFamily="18" charset="0"/>
                <a:cs typeface="Times New Roman" pitchFamily="18" charset="0"/>
              </a:rPr>
              <a:t>Організація інформаційних масивів в банку даних визначається їх взаємозв’язком, який відображає інформаційну модель об’єкта, і потребами ефективного доступу до масивів при різних запитах на видачу й обробку необхідної інформації. Ведення банку даних на сучасних ЕОМ забезпечує автоматизоване вирішення завдань у різних режимах, в тому числі й у діалоговому. Загальний характер функцій банку даних дозволяє створювати універсальні системи інтеграції та обробки даних для різних підприємств. Такі системи містять сукупність відносно самостійних функціональних блоків (модулів), що забезпечують успішне вирішення інформаційних завдань. При проектуванні інформаційного забезпечення перш за все визначаються склад і організація нормативної бази, розміщення документації в основних інформаційних масивах, кількість записів і орієнтовно – їх обсяг. </a:t>
            </a:r>
            <a:endParaRPr lang="uk-UA" sz="2000" b="0" dirty="0" smtClean="0">
              <a:solidFill>
                <a:srgbClr val="000000"/>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rgbClr val="000000"/>
                </a:solidFill>
                <a:latin typeface="Times New Roman" pitchFamily="18" charset="0"/>
                <a:cs typeface="Times New Roman" pitchFamily="18" charset="0"/>
              </a:rPr>
              <a:t>Потім </a:t>
            </a:r>
            <a:r>
              <a:rPr lang="uk-UA" sz="2000" b="0" dirty="0">
                <a:solidFill>
                  <a:srgbClr val="000000"/>
                </a:solidFill>
                <a:latin typeface="Times New Roman" pitchFamily="18" charset="0"/>
                <a:cs typeface="Times New Roman" pitchFamily="18" charset="0"/>
              </a:rPr>
              <a:t>встановлюється обсяг необхідної для вирішення комплексу аналітичних та інших управлінських завдань інформації, а також форми результативної інформації. При проектуванні розміщення інформації ЕОМ повинні бути враховані вимоги різних підсистем АСУ. Склад і зміст інформаційної бази, технологія й організація основних робіт багато в чому типові. Неодноразове використання інформації, яка знаходиться в базі даних, висуває підвищені вимоги до її вірогідності та збереженості, що необхідно враховувати при виборі відповідного програмного забезпечення.</a:t>
            </a:r>
          </a:p>
        </p:txBody>
      </p:sp>
    </p:spTree>
    <p:extLst>
      <p:ext uri="{BB962C8B-B14F-4D97-AF65-F5344CB8AC3E}">
        <p14:creationId xmlns:p14="http://schemas.microsoft.com/office/powerpoint/2010/main" val="405874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03201" y="59268"/>
            <a:ext cx="11653838" cy="5711296"/>
          </a:xfrm>
        </p:spPr>
        <p:txBody>
          <a:bodyPr/>
          <a:lstStyle/>
          <a:p>
            <a:pPr marL="0" indent="0" algn="ctr">
              <a:buNone/>
            </a:pPr>
            <a:r>
              <a:rPr lang="uk-UA" sz="2000" dirty="0"/>
              <a:t>Оформлення результатів економічного аналізу </a:t>
            </a:r>
            <a:endParaRPr lang="uk-UA" sz="2000" dirty="0" smtClean="0"/>
          </a:p>
          <a:p>
            <a:pPr marL="0" indent="0" algn="ctr">
              <a:buNone/>
            </a:pPr>
            <a:endParaRPr lang="uk-UA" sz="2000" b="0" dirty="0">
              <a:latin typeface="Times New Roman" pitchFamily="18" charset="0"/>
              <a:cs typeface="Times New Roman" pitchFamily="18" charset="0"/>
            </a:endParaRPr>
          </a:p>
        </p:txBody>
      </p:sp>
      <p:sp>
        <p:nvSpPr>
          <p:cNvPr id="5" name="TextBox 4"/>
          <p:cNvSpPr txBox="1"/>
          <p:nvPr/>
        </p:nvSpPr>
        <p:spPr>
          <a:xfrm>
            <a:off x="186267" y="516467"/>
            <a:ext cx="11827933" cy="1631216"/>
          </a:xfrm>
          <a:prstGeom prst="rect">
            <a:avLst/>
          </a:prstGeom>
          <a:noFill/>
        </p:spPr>
        <p:txBody>
          <a:bodyPr wrap="square" rtlCol="0">
            <a:spAutoFit/>
          </a:bodyPr>
          <a:lstStyle/>
          <a:p>
            <a:pPr algn="ctr"/>
            <a:r>
              <a:rPr lang="uk-UA" sz="2000" dirty="0">
                <a:solidFill>
                  <a:srgbClr val="000000"/>
                </a:solidFill>
                <a:latin typeface="Times New Roman" pitchFamily="18" charset="0"/>
                <a:cs typeface="Times New Roman" pitchFamily="18" charset="0"/>
              </a:rPr>
              <a:t>Заключний етап аналітичної роботи – узагальнення й оформлення результатів економічного аналізу. Будь-які результати аналітичного дослідження діяльності підприємства в цілому або його підрозділів повинні бути оформлені у вигляді відповідних документів. Систематизувати оброблені результати економічного аналізу можна у двох формах: безтекстовій та </a:t>
            </a:r>
            <a:r>
              <a:rPr lang="uk-UA" sz="2000" dirty="0" smtClean="0">
                <a:solidFill>
                  <a:srgbClr val="000000"/>
                </a:solidFill>
                <a:latin typeface="Times New Roman" pitchFamily="18" charset="0"/>
                <a:cs typeface="Times New Roman" pitchFamily="18" charset="0"/>
              </a:rPr>
              <a:t>описовій.</a:t>
            </a:r>
          </a:p>
          <a:p>
            <a:pPr algn="ctr"/>
            <a:endParaRPr lang="uk-UA" sz="2000" dirty="0">
              <a:solidFill>
                <a:srgbClr val="000000"/>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2704572"/>
            <a:ext cx="606901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04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a:t>
            </a:r>
            <a:r>
              <a:rPr lang="uk-UA" smtClean="0"/>
              <a:t>за увагу!</a:t>
            </a:r>
            <a:endParaRPr lang="uk-UA"/>
          </a:p>
        </p:txBody>
      </p:sp>
    </p:spTree>
    <p:extLst>
      <p:ext uri="{BB962C8B-B14F-4D97-AF65-F5344CB8AC3E}">
        <p14:creationId xmlns:p14="http://schemas.microsoft.com/office/powerpoint/2010/main" val="130981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66801" y="465667"/>
            <a:ext cx="2438399" cy="4801314"/>
          </a:xfrm>
          <a:prstGeom prst="rect">
            <a:avLst/>
          </a:prstGeom>
        </p:spPr>
        <p:txBody>
          <a:bodyPr wrap="square">
            <a:spAutoFit/>
          </a:bodyPr>
          <a:lstStyle/>
          <a:p>
            <a:pPr algn="ctr"/>
            <a:r>
              <a:rPr lang="uk-UA" dirty="0">
                <a:solidFill>
                  <a:srgbClr val="000000"/>
                </a:solidFill>
              </a:rPr>
              <a:t>Загальні підходи до організації економічного аналізу Умовою успішного проведення економічного аналізу є чітка організація аналітичної роботи. Визначальним при цьому є здатність аналітика логічно відтворювати господарські операції, які знайшли відображення в обліку та звітності</a:t>
            </a:r>
            <a:endParaRPr lang="uk-UA" dirty="0">
              <a:solidFill>
                <a:srgbClr val="000000"/>
              </a:solidFill>
            </a:endParaRPr>
          </a:p>
        </p:txBody>
      </p:sp>
      <p:pic>
        <p:nvPicPr>
          <p:cNvPr id="102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297881" y="821024"/>
            <a:ext cx="7744906" cy="34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80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0133"/>
            <a:ext cx="11658600" cy="923330"/>
          </a:xfrm>
          <a:prstGeom prst="rect">
            <a:avLst/>
          </a:prstGeom>
          <a:noFill/>
        </p:spPr>
        <p:txBody>
          <a:bodyPr wrap="square" rtlCol="0">
            <a:spAutoFit/>
          </a:bodyPr>
          <a:lstStyle/>
          <a:p>
            <a:pPr algn="ctr"/>
            <a:r>
              <a:rPr lang="ru-RU" dirty="0" err="1">
                <a:solidFill>
                  <a:srgbClr val="000000"/>
                </a:solidFill>
              </a:rPr>
              <a:t>Організація</a:t>
            </a:r>
            <a:r>
              <a:rPr lang="ru-RU" dirty="0">
                <a:solidFill>
                  <a:srgbClr val="000000"/>
                </a:solidFill>
              </a:rPr>
              <a:t> </a:t>
            </a:r>
            <a:r>
              <a:rPr lang="ru-RU" dirty="0" err="1">
                <a:solidFill>
                  <a:srgbClr val="000000"/>
                </a:solidFill>
              </a:rPr>
              <a:t>економічного</a:t>
            </a:r>
            <a:r>
              <a:rPr lang="ru-RU" dirty="0">
                <a:solidFill>
                  <a:srgbClr val="000000"/>
                </a:solidFill>
              </a:rPr>
              <a:t> </a:t>
            </a:r>
            <a:r>
              <a:rPr lang="ru-RU" dirty="0" err="1">
                <a:solidFill>
                  <a:srgbClr val="000000"/>
                </a:solidFill>
              </a:rPr>
              <a:t>аналізу</a:t>
            </a:r>
            <a:r>
              <a:rPr lang="ru-RU" dirty="0">
                <a:solidFill>
                  <a:srgbClr val="000000"/>
                </a:solidFill>
              </a:rPr>
              <a:t> – </a:t>
            </a:r>
            <a:r>
              <a:rPr lang="ru-RU" dirty="0" err="1">
                <a:solidFill>
                  <a:srgbClr val="000000"/>
                </a:solidFill>
              </a:rPr>
              <a:t>це</a:t>
            </a:r>
            <a:r>
              <a:rPr lang="ru-RU" dirty="0">
                <a:solidFill>
                  <a:srgbClr val="000000"/>
                </a:solidFill>
              </a:rPr>
              <a:t> система </a:t>
            </a:r>
            <a:r>
              <a:rPr lang="ru-RU" dirty="0" err="1">
                <a:solidFill>
                  <a:srgbClr val="000000"/>
                </a:solidFill>
              </a:rPr>
              <a:t>раціональних</a:t>
            </a:r>
            <a:r>
              <a:rPr lang="ru-RU" dirty="0">
                <a:solidFill>
                  <a:srgbClr val="000000"/>
                </a:solidFill>
              </a:rPr>
              <a:t>, </a:t>
            </a:r>
            <a:r>
              <a:rPr lang="ru-RU" dirty="0" err="1">
                <a:solidFill>
                  <a:srgbClr val="000000"/>
                </a:solidFill>
              </a:rPr>
              <a:t>скоординованих</a:t>
            </a:r>
            <a:r>
              <a:rPr lang="ru-RU" dirty="0">
                <a:solidFill>
                  <a:srgbClr val="000000"/>
                </a:solidFill>
              </a:rPr>
              <a:t> </a:t>
            </a:r>
            <a:r>
              <a:rPr lang="ru-RU" dirty="0" err="1">
                <a:solidFill>
                  <a:srgbClr val="000000"/>
                </a:solidFill>
              </a:rPr>
              <a:t>дій</a:t>
            </a:r>
            <a:r>
              <a:rPr lang="ru-RU" dirty="0">
                <a:solidFill>
                  <a:srgbClr val="000000"/>
                </a:solidFill>
              </a:rPr>
              <a:t> в </a:t>
            </a:r>
            <a:r>
              <a:rPr lang="ru-RU" dirty="0" err="1">
                <a:solidFill>
                  <a:srgbClr val="000000"/>
                </a:solidFill>
              </a:rPr>
              <a:t>процесі</a:t>
            </a:r>
            <a:r>
              <a:rPr lang="ru-RU" dirty="0">
                <a:solidFill>
                  <a:srgbClr val="000000"/>
                </a:solidFill>
              </a:rPr>
              <a:t> </a:t>
            </a:r>
            <a:r>
              <a:rPr lang="ru-RU" dirty="0" err="1">
                <a:solidFill>
                  <a:srgbClr val="000000"/>
                </a:solidFill>
              </a:rPr>
              <a:t>вивчення</a:t>
            </a:r>
            <a:r>
              <a:rPr lang="ru-RU" dirty="0">
                <a:solidFill>
                  <a:srgbClr val="000000"/>
                </a:solidFill>
              </a:rPr>
              <a:t> </a:t>
            </a:r>
            <a:r>
              <a:rPr lang="ru-RU" dirty="0" err="1">
                <a:solidFill>
                  <a:srgbClr val="000000"/>
                </a:solidFill>
              </a:rPr>
              <a:t>об’єкта</a:t>
            </a:r>
            <a:r>
              <a:rPr lang="ru-RU" dirty="0">
                <a:solidFill>
                  <a:srgbClr val="000000"/>
                </a:solidFill>
              </a:rPr>
              <a:t> </a:t>
            </a:r>
            <a:r>
              <a:rPr lang="ru-RU" dirty="0" err="1">
                <a:solidFill>
                  <a:srgbClr val="000000"/>
                </a:solidFill>
              </a:rPr>
              <a:t>спостереження</a:t>
            </a:r>
            <a:r>
              <a:rPr lang="ru-RU" dirty="0">
                <a:solidFill>
                  <a:srgbClr val="000000"/>
                </a:solidFill>
              </a:rPr>
              <a:t> </a:t>
            </a:r>
            <a:r>
              <a:rPr lang="ru-RU" dirty="0" err="1">
                <a:solidFill>
                  <a:srgbClr val="000000"/>
                </a:solidFill>
              </a:rPr>
              <a:t>відповідно</a:t>
            </a:r>
            <a:r>
              <a:rPr lang="ru-RU" dirty="0">
                <a:solidFill>
                  <a:srgbClr val="000000"/>
                </a:solidFill>
              </a:rPr>
              <a:t> до </a:t>
            </a:r>
            <a:r>
              <a:rPr lang="ru-RU" dirty="0" err="1">
                <a:solidFill>
                  <a:srgbClr val="000000"/>
                </a:solidFill>
              </a:rPr>
              <a:t>визначених</a:t>
            </a:r>
            <a:r>
              <a:rPr lang="ru-RU" dirty="0">
                <a:solidFill>
                  <a:srgbClr val="000000"/>
                </a:solidFill>
              </a:rPr>
              <a:t> </a:t>
            </a:r>
            <a:r>
              <a:rPr lang="ru-RU" dirty="0" err="1">
                <a:solidFill>
                  <a:srgbClr val="000000"/>
                </a:solidFill>
              </a:rPr>
              <a:t>завдань</a:t>
            </a:r>
            <a:r>
              <a:rPr lang="ru-RU" dirty="0">
                <a:solidFill>
                  <a:srgbClr val="000000"/>
                </a:solidFill>
              </a:rPr>
              <a:t>. </a:t>
            </a:r>
            <a:r>
              <a:rPr lang="ru-RU" dirty="0" err="1">
                <a:solidFill>
                  <a:srgbClr val="000000"/>
                </a:solidFill>
              </a:rPr>
              <a:t>Організація</a:t>
            </a:r>
            <a:r>
              <a:rPr lang="ru-RU" dirty="0">
                <a:solidFill>
                  <a:srgbClr val="000000"/>
                </a:solidFill>
              </a:rPr>
              <a:t> та </a:t>
            </a:r>
            <a:r>
              <a:rPr lang="ru-RU" dirty="0" err="1">
                <a:solidFill>
                  <a:srgbClr val="000000"/>
                </a:solidFill>
              </a:rPr>
              <a:t>здійснення</a:t>
            </a:r>
            <a:r>
              <a:rPr lang="ru-RU" dirty="0">
                <a:solidFill>
                  <a:srgbClr val="000000"/>
                </a:solidFill>
              </a:rPr>
              <a:t> </a:t>
            </a:r>
            <a:r>
              <a:rPr lang="ru-RU" dirty="0" err="1">
                <a:solidFill>
                  <a:srgbClr val="000000"/>
                </a:solidFill>
              </a:rPr>
              <a:t>економічного</a:t>
            </a:r>
            <a:r>
              <a:rPr lang="ru-RU" dirty="0">
                <a:solidFill>
                  <a:srgbClr val="000000"/>
                </a:solidFill>
              </a:rPr>
              <a:t> </a:t>
            </a:r>
            <a:r>
              <a:rPr lang="ru-RU" dirty="0" err="1">
                <a:solidFill>
                  <a:srgbClr val="000000"/>
                </a:solidFill>
              </a:rPr>
              <a:t>аналізу</a:t>
            </a:r>
            <a:r>
              <a:rPr lang="ru-RU" dirty="0">
                <a:solidFill>
                  <a:srgbClr val="000000"/>
                </a:solidFill>
              </a:rPr>
              <a:t> не </a:t>
            </a:r>
            <a:r>
              <a:rPr lang="ru-RU" dirty="0" err="1" smtClean="0">
                <a:solidFill>
                  <a:srgbClr val="000000"/>
                </a:solidFill>
              </a:rPr>
              <a:t>має</a:t>
            </a:r>
            <a:r>
              <a:rPr lang="ru-RU" dirty="0" smtClean="0">
                <a:solidFill>
                  <a:srgbClr val="000000"/>
                </a:solidFill>
              </a:rPr>
              <a:t> </a:t>
            </a:r>
            <a:r>
              <a:rPr lang="ru-RU" dirty="0" err="1" smtClean="0">
                <a:solidFill>
                  <a:srgbClr val="000000"/>
                </a:solidFill>
              </a:rPr>
              <a:t>жорсткої</a:t>
            </a:r>
            <a:r>
              <a:rPr lang="ru-RU" dirty="0" smtClean="0">
                <a:solidFill>
                  <a:srgbClr val="000000"/>
                </a:solidFill>
              </a:rPr>
              <a:t> </a:t>
            </a:r>
            <a:r>
              <a:rPr lang="ru-RU" dirty="0" err="1">
                <a:solidFill>
                  <a:srgbClr val="000000"/>
                </a:solidFill>
              </a:rPr>
              <a:t>регламентації</a:t>
            </a:r>
            <a:r>
              <a:rPr lang="ru-RU" dirty="0">
                <a:solidFill>
                  <a:srgbClr val="000000"/>
                </a:solidFill>
              </a:rPr>
              <a:t> системою </a:t>
            </a:r>
            <a:r>
              <a:rPr lang="ru-RU" dirty="0" err="1">
                <a:solidFill>
                  <a:srgbClr val="000000"/>
                </a:solidFill>
              </a:rPr>
              <a:t>нормативних</a:t>
            </a:r>
            <a:r>
              <a:rPr lang="ru-RU" dirty="0">
                <a:solidFill>
                  <a:srgbClr val="000000"/>
                </a:solidFill>
              </a:rPr>
              <a:t> </a:t>
            </a:r>
            <a:r>
              <a:rPr lang="ru-RU" dirty="0" err="1">
                <a:solidFill>
                  <a:srgbClr val="000000"/>
                </a:solidFill>
              </a:rPr>
              <a:t>актів</a:t>
            </a:r>
            <a:r>
              <a:rPr lang="ru-RU" dirty="0">
                <a:solidFill>
                  <a:srgbClr val="000000"/>
                </a:solidFill>
              </a:rPr>
              <a:t>. </a:t>
            </a:r>
            <a:r>
              <a:rPr lang="ru-RU" dirty="0" smtClean="0">
                <a:solidFill>
                  <a:srgbClr val="000000"/>
                </a:solidFill>
              </a:rPr>
              <a:t> </a:t>
            </a:r>
            <a:endParaRPr lang="uk-UA" dirty="0">
              <a:solidFill>
                <a:srgbClr val="0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930" y="1355196"/>
            <a:ext cx="8193087"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26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382" y="118534"/>
            <a:ext cx="5064390" cy="5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7867" y="237067"/>
            <a:ext cx="5909733" cy="5355312"/>
          </a:xfrm>
          <a:prstGeom prst="rect">
            <a:avLst/>
          </a:prstGeom>
          <a:noFill/>
        </p:spPr>
        <p:txBody>
          <a:bodyPr wrap="square" rtlCol="0">
            <a:spAutoFit/>
          </a:bodyPr>
          <a:lstStyle/>
          <a:p>
            <a:pPr algn="ctr"/>
            <a:r>
              <a:rPr lang="uk-UA" dirty="0">
                <a:solidFill>
                  <a:srgbClr val="000000"/>
                </a:solidFill>
                <a:latin typeface="Times New Roman" pitchFamily="18" charset="0"/>
                <a:cs typeface="Times New Roman" pitchFamily="18" charset="0"/>
              </a:rPr>
              <a:t>При проведенні економічного аналізу на різних його етапах застосовуються різноманітні прийоми в тій чи іншій комбінації. Так, при попередньому аналізі будь-якого явища загальні економічні показники розкладаються (деталізуються) на складові, порівнюються, групуються. Як правило, економіст не зупиняється на попередньому аналізі. Аналітику важливо знати причини відхилень, виявити фактори, що їх зумовили, оцінити їх кількісний вплив на загальний результат роботи. Це дозволить попередити негативні зміни в майбутньому. Для кількісного виміру впливу окремих факторів використовують спосіб ланцюгових підстановок, балансовий метод, сучасні економіко-математичні методи тощо. На завершальному (підсумковому) етапі економічного аналізу, при узагальненні результатів, першочергового значення знову набувають прийоми порівняння та групування, які дозволяють систематизувати та узагальнити окремі результати. </a:t>
            </a:r>
          </a:p>
        </p:txBody>
      </p:sp>
    </p:spTree>
    <p:extLst>
      <p:ext uri="{BB962C8B-B14F-4D97-AF65-F5344CB8AC3E}">
        <p14:creationId xmlns:p14="http://schemas.microsoft.com/office/powerpoint/2010/main" val="305564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068" y="245533"/>
            <a:ext cx="5562600" cy="5016758"/>
          </a:xfrm>
          <a:prstGeom prst="rect">
            <a:avLst/>
          </a:prstGeom>
          <a:noFill/>
        </p:spPr>
        <p:txBody>
          <a:bodyPr wrap="square" rtlCol="0">
            <a:spAutoFit/>
          </a:bodyPr>
          <a:lstStyle/>
          <a:p>
            <a:pPr algn="ctr"/>
            <a:r>
              <a:rPr lang="uk-UA" sz="1600" b="1" i="1" u="sng" dirty="0">
                <a:solidFill>
                  <a:srgbClr val="000000"/>
                </a:solidFill>
                <a:latin typeface="Times New Roman" pitchFamily="18" charset="0"/>
                <a:cs typeface="Times New Roman" pitchFamily="18" charset="0"/>
              </a:rPr>
              <a:t>Підготовчий етап </a:t>
            </a:r>
            <a:endParaRPr lang="uk-UA" sz="1600" b="1" i="1" u="sng" dirty="0" smtClean="0">
              <a:solidFill>
                <a:srgbClr val="000000"/>
              </a:solidFill>
              <a:latin typeface="Times New Roman" pitchFamily="18" charset="0"/>
              <a:cs typeface="Times New Roman" pitchFamily="18" charset="0"/>
            </a:endParaRPr>
          </a:p>
          <a:p>
            <a:pPr algn="ctr"/>
            <a:r>
              <a:rPr lang="uk-UA" sz="1600" dirty="0">
                <a:solidFill>
                  <a:srgbClr val="000000"/>
                </a:solidFill>
                <a:latin typeface="Times New Roman" pitchFamily="18" charset="0"/>
                <a:cs typeface="Times New Roman" pitchFamily="18" charset="0"/>
              </a:rPr>
              <a:t>Підготовчий етап передбачає визначення завдань і об’єктів аналізу, вивчення матеріалів і результатів за раніше проведеним аналізом відібраних об’єктів, складання плану аналізу та графіку його проведення, розробку програми та всього інструментарію аналізу (макетів таблиць, алгоритмів розрахунків тощо), обмеження кола необхідної інформації для проведення аналізу та попереднє ознайомлення з нею. </a:t>
            </a:r>
            <a:endParaRPr lang="uk-UA" sz="1600" dirty="0" smtClean="0">
              <a:solidFill>
                <a:srgbClr val="000000"/>
              </a:solidFill>
              <a:latin typeface="Times New Roman" pitchFamily="18" charset="0"/>
              <a:cs typeface="Times New Roman" pitchFamily="18" charset="0"/>
            </a:endParaRPr>
          </a:p>
          <a:p>
            <a:pPr algn="ctr"/>
            <a:r>
              <a:rPr lang="uk-UA" sz="1600" dirty="0">
                <a:solidFill>
                  <a:srgbClr val="000000"/>
                </a:solidFill>
                <a:latin typeface="Times New Roman" pitchFamily="18" charset="0"/>
                <a:cs typeface="Times New Roman" pitchFamily="18" charset="0"/>
              </a:rPr>
              <a:t>Щодо призначення та завдань економічного аналізу, то це питання детально розглядається у першій темі підручника, а об’єкти економічного аналізу відбирають виходячи із цільової спрямованості дослідження. Ознайомлення з матеріалами і результатами раніше проведеного аналізу за визначеною програмою або об’єктами дасть змогу не лише оцінити ефективність вже проведеної аналітичної роботи, а й врахувати при подальшому плануванні допущені раніше помилки та недоліки. Основою організації економічного аналізу є його планування, яке проводиться на підготовчому етапі. Для цього складаються план аналітичної роботи та програма аналізу. </a:t>
            </a:r>
          </a:p>
        </p:txBody>
      </p:sp>
      <p:sp>
        <p:nvSpPr>
          <p:cNvPr id="3" name="TextBox 2"/>
          <p:cNvSpPr txBox="1"/>
          <p:nvPr/>
        </p:nvSpPr>
        <p:spPr>
          <a:xfrm>
            <a:off x="6053668" y="245533"/>
            <a:ext cx="6002865" cy="5093702"/>
          </a:xfrm>
          <a:prstGeom prst="rect">
            <a:avLst/>
          </a:prstGeom>
          <a:noFill/>
        </p:spPr>
        <p:txBody>
          <a:bodyPr wrap="square" rtlCol="0">
            <a:spAutoFit/>
          </a:bodyPr>
          <a:lstStyle/>
          <a:p>
            <a:pPr algn="ctr"/>
            <a:r>
              <a:rPr lang="uk-UA" sz="1300" b="1" i="1" u="sng" dirty="0">
                <a:solidFill>
                  <a:srgbClr val="000000"/>
                </a:solidFill>
                <a:latin typeface="Times New Roman" pitchFamily="18" charset="0"/>
                <a:cs typeface="Times New Roman" pitchFamily="18" charset="0"/>
              </a:rPr>
              <a:t>Загальний план </a:t>
            </a:r>
            <a:r>
              <a:rPr lang="uk-UA" sz="1300" dirty="0">
                <a:solidFill>
                  <a:srgbClr val="000000"/>
                </a:solidFill>
                <a:latin typeface="Times New Roman" pitchFamily="18" charset="0"/>
                <a:cs typeface="Times New Roman" pitchFamily="18" charset="0"/>
              </a:rPr>
              <a:t>проведення аналітичної роботи складається на рік, півріччя або квартал. У плані аналітичної роботи висвітлюються: </a:t>
            </a:r>
          </a:p>
          <a:p>
            <a:pPr algn="ctr"/>
            <a:r>
              <a:rPr lang="uk-UA" sz="1300" dirty="0" smtClean="0">
                <a:solidFill>
                  <a:srgbClr val="000000"/>
                </a:solidFill>
                <a:latin typeface="Times New Roman" pitchFamily="18" charset="0"/>
                <a:cs typeface="Times New Roman" pitchFamily="18" charset="0"/>
              </a:rPr>
              <a:t>тема </a:t>
            </a:r>
            <a:r>
              <a:rPr lang="uk-UA" sz="1300" dirty="0">
                <a:solidFill>
                  <a:srgbClr val="000000"/>
                </a:solidFill>
                <a:latin typeface="Times New Roman" pitchFamily="18" charset="0"/>
                <a:cs typeface="Times New Roman" pitchFamily="18" charset="0"/>
              </a:rPr>
              <a:t>аналізу та напрями використання його результатів; </a:t>
            </a:r>
            <a:r>
              <a:rPr lang="uk-UA" sz="1300" dirty="0" smtClean="0">
                <a:solidFill>
                  <a:srgbClr val="000000"/>
                </a:solidFill>
                <a:latin typeface="Times New Roman" pitchFamily="18" charset="0"/>
                <a:cs typeface="Times New Roman" pitchFamily="18" charset="0"/>
              </a:rPr>
              <a:t> </a:t>
            </a:r>
            <a:r>
              <a:rPr lang="uk-UA" sz="1300" dirty="0">
                <a:solidFill>
                  <a:srgbClr val="000000"/>
                </a:solidFill>
                <a:latin typeface="Times New Roman" pitchFamily="18" charset="0"/>
                <a:cs typeface="Times New Roman" pitchFamily="18" charset="0"/>
              </a:rPr>
              <a:t>програма та календарний графік проведення, розподіл окремих ділянок роботи між виконавцями, а також строк здійснення аналізу. </a:t>
            </a:r>
            <a:endParaRPr lang="uk-UA" sz="1300" dirty="0" smtClean="0">
              <a:solidFill>
                <a:srgbClr val="000000"/>
              </a:solidFill>
              <a:latin typeface="Times New Roman" pitchFamily="18" charset="0"/>
              <a:cs typeface="Times New Roman" pitchFamily="18" charset="0"/>
            </a:endParaRPr>
          </a:p>
          <a:p>
            <a:pPr algn="ctr"/>
            <a:r>
              <a:rPr lang="uk-UA" sz="1300" dirty="0" smtClean="0">
                <a:solidFill>
                  <a:srgbClr val="000000"/>
                </a:solidFill>
                <a:latin typeface="Times New Roman" pitchFamily="18" charset="0"/>
                <a:cs typeface="Times New Roman" pitchFamily="18" charset="0"/>
              </a:rPr>
              <a:t>Графік </a:t>
            </a:r>
            <a:r>
              <a:rPr lang="uk-UA" sz="1300" dirty="0">
                <a:solidFill>
                  <a:srgbClr val="000000"/>
                </a:solidFill>
                <a:latin typeface="Times New Roman" pitchFamily="18" charset="0"/>
                <a:cs typeface="Times New Roman" pitchFamily="18" charset="0"/>
              </a:rPr>
              <a:t>виконання аналітичних робіт має передбачити </a:t>
            </a:r>
            <a:r>
              <a:rPr lang="uk-UA" sz="1300" dirty="0" err="1">
                <a:solidFill>
                  <a:srgbClr val="000000"/>
                </a:solidFill>
                <a:latin typeface="Times New Roman" pitchFamily="18" charset="0"/>
                <a:cs typeface="Times New Roman" pitchFamily="18" charset="0"/>
              </a:rPr>
              <a:t>найстисліші</a:t>
            </a:r>
            <a:r>
              <a:rPr lang="uk-UA" sz="1300" dirty="0">
                <a:solidFill>
                  <a:srgbClr val="000000"/>
                </a:solidFill>
                <a:latin typeface="Times New Roman" pitchFamily="18" charset="0"/>
                <a:cs typeface="Times New Roman" pitchFamily="18" charset="0"/>
              </a:rPr>
              <a:t> терміни, оскільки чим оперативніший аналіз, тим ефективніше використовують його результати в управлінні виробництвом;  перелік інформаційних джерел аналізу та способи отримання інформації, якої не вистачає;  розробка макетів аналітичних таблиць і вказівок щодо їх заповнення, а також пропозиції щодо графічного оформлення матеріалів і результатів аналізу, загальне методологічне </a:t>
            </a:r>
            <a:r>
              <a:rPr lang="uk-UA" sz="1300" dirty="0" smtClean="0">
                <a:solidFill>
                  <a:srgbClr val="000000"/>
                </a:solidFill>
                <a:latin typeface="Times New Roman" pitchFamily="18" charset="0"/>
                <a:cs typeface="Times New Roman" pitchFamily="18" charset="0"/>
              </a:rPr>
              <a:t>забезпечення</a:t>
            </a:r>
            <a:r>
              <a:rPr lang="uk-UA" sz="1300" dirty="0">
                <a:solidFill>
                  <a:srgbClr val="000000"/>
                </a:solidFill>
                <a:latin typeface="Times New Roman" pitchFamily="18" charset="0"/>
                <a:cs typeface="Times New Roman" pitchFamily="18" charset="0"/>
              </a:rPr>
              <a:t>. У комплексному плані аналітичної роботи доречно використати сітьові графіки для відображення черговості, термінів і виконавців окремих аналітичних робіт за підрозділами і службами підприємства з метою фіксування того, хто, коли і куди спрямовує вихідну інформацію, що відображає результати проведеного аналізу. У плані організації та проведення аналізу в цілому по підприємству повинні бути передбачені заходи, пов’язані з методичним управлінням аналітичною роботою (інструктивні наради для виконавців, забезпечення їх методичними вказівками та інструктивними матеріалами), а також з контролем за її ефективністю. У програмі проведення аналізу з конкретної теми відображаються: мета, об’єкт, джерела інформації, терміни, ступінь деталізації та глибина вивчення окремих аспектів діяльності, виконавці та розподіл обов’язків між ними, методика аналізу (типова або з урахуванням специфіки об’єкта, що вивчається), розробка макетів аналітичних таблиць, алгоритмів їх заповнення.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570" y="5550902"/>
            <a:ext cx="7373937"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86267"/>
            <a:ext cx="6434667" cy="5509200"/>
          </a:xfrm>
          <a:prstGeom prst="rect">
            <a:avLst/>
          </a:prstGeom>
          <a:noFill/>
        </p:spPr>
        <p:txBody>
          <a:bodyPr wrap="square" rtlCol="0">
            <a:spAutoFit/>
          </a:bodyPr>
          <a:lstStyle/>
          <a:p>
            <a:pPr algn="ctr"/>
            <a:r>
              <a:rPr lang="uk-UA" sz="1600" b="1" i="1" u="sng" dirty="0">
                <a:solidFill>
                  <a:srgbClr val="000000"/>
                </a:solidFill>
                <a:latin typeface="Times New Roman" pitchFamily="18" charset="0"/>
                <a:cs typeface="Times New Roman" pitchFamily="18" charset="0"/>
              </a:rPr>
              <a:t>Другий (аналітичний) етап роботи включає: </a:t>
            </a:r>
            <a:r>
              <a:rPr lang="uk-UA" sz="1600" dirty="0" smtClean="0">
                <a:solidFill>
                  <a:srgbClr val="000000"/>
                </a:solidFill>
                <a:latin typeface="Times New Roman" pitchFamily="18" charset="0"/>
                <a:cs typeface="Times New Roman" pitchFamily="18" charset="0"/>
              </a:rPr>
              <a:t> </a:t>
            </a:r>
          </a:p>
          <a:p>
            <a:pPr algn="ctr"/>
            <a:r>
              <a:rPr lang="uk-UA" sz="1600" dirty="0" smtClean="0">
                <a:solidFill>
                  <a:srgbClr val="000000"/>
                </a:solidFill>
                <a:latin typeface="Times New Roman" pitchFamily="18" charset="0"/>
                <a:cs typeface="Times New Roman" pitchFamily="18" charset="0"/>
              </a:rPr>
              <a:t>збір </a:t>
            </a:r>
            <a:r>
              <a:rPr lang="uk-UA" sz="1600" dirty="0">
                <a:solidFill>
                  <a:srgbClr val="000000"/>
                </a:solidFill>
                <a:latin typeface="Times New Roman" pitchFamily="18" charset="0"/>
                <a:cs typeface="Times New Roman" pitchFamily="18" charset="0"/>
              </a:rPr>
              <a:t>(із залученням статистичної звітності, даних синтетичного та аналітичного обліку, планової документації, результатів спеціальних спостережень, зовнішніх джерел тощо) і перевірку достовірності інформації, що використовується (достатня та достовірна інформація – головна умова ефективності аналітичної роботи). Обсяг інформації, що використовується при економічному аналізі, повинен бути необхідним і достатнім. Збір інформації – процес трудомісткий. </a:t>
            </a:r>
            <a:endParaRPr lang="uk-UA" sz="1600" dirty="0" smtClean="0">
              <a:solidFill>
                <a:srgbClr val="000000"/>
              </a:solidFill>
              <a:latin typeface="Times New Roman" pitchFamily="18" charset="0"/>
              <a:cs typeface="Times New Roman" pitchFamily="18" charset="0"/>
            </a:endParaRPr>
          </a:p>
          <a:p>
            <a:pPr algn="ctr"/>
            <a:r>
              <a:rPr lang="uk-UA" sz="1600" dirty="0" smtClean="0">
                <a:solidFill>
                  <a:srgbClr val="000000"/>
                </a:solidFill>
                <a:latin typeface="Times New Roman" pitchFamily="18" charset="0"/>
                <a:cs typeface="Times New Roman" pitchFamily="18" charset="0"/>
              </a:rPr>
              <a:t>Для </a:t>
            </a:r>
            <a:r>
              <a:rPr lang="uk-UA" sz="1600" dirty="0">
                <a:solidFill>
                  <a:srgbClr val="000000"/>
                </a:solidFill>
                <a:latin typeface="Times New Roman" pitchFamily="18" charset="0"/>
                <a:cs typeface="Times New Roman" pitchFamily="18" charset="0"/>
              </a:rPr>
              <a:t>економії часу слід окреслити межі джерел, з яких формується інформаційна база;  систематизацію накопичених матеріалів;  забезпечення </a:t>
            </a:r>
            <a:r>
              <a:rPr lang="uk-UA" sz="1600" dirty="0" err="1">
                <a:solidFill>
                  <a:srgbClr val="000000"/>
                </a:solidFill>
                <a:latin typeface="Times New Roman" pitchFamily="18" charset="0"/>
                <a:cs typeface="Times New Roman" pitchFamily="18" charset="0"/>
              </a:rPr>
              <a:t>зіставності</a:t>
            </a:r>
            <a:r>
              <a:rPr lang="uk-UA" sz="1600" dirty="0">
                <a:solidFill>
                  <a:srgbClr val="000000"/>
                </a:solidFill>
                <a:latin typeface="Times New Roman" pitchFamily="18" charset="0"/>
                <a:cs typeface="Times New Roman" pitchFamily="18" charset="0"/>
              </a:rPr>
              <a:t> показників (за оцінкою, структурою, принципами побудови тощо);  статистичну обробку отриманих даних (вираховування середніх, відносних величин, групування показників тощо), заповнення аналітичних таблиць;  розробку аналітичних показників, необхідних для вирішення поставлених завдань, визначення факторів і ступеню їх впливу на відповідні показники діяльності підприємства, виявлення причинних зв’язків між цими показниками та відповідними господарськими процесами;  пошук резервів збільшення ефективності виробництва тощо. На аналітичному етапі для обробки та вивчення показників діяльності підприємств використовують весь арсенал методичних прийомів економічного аналізу.</a:t>
            </a:r>
          </a:p>
        </p:txBody>
      </p:sp>
      <p:sp>
        <p:nvSpPr>
          <p:cNvPr id="3" name="TextBox 2"/>
          <p:cNvSpPr txBox="1"/>
          <p:nvPr/>
        </p:nvSpPr>
        <p:spPr>
          <a:xfrm>
            <a:off x="6951133" y="397933"/>
            <a:ext cx="5046134" cy="4801314"/>
          </a:xfrm>
          <a:prstGeom prst="rect">
            <a:avLst/>
          </a:prstGeom>
          <a:noFill/>
        </p:spPr>
        <p:txBody>
          <a:bodyPr wrap="square" rtlCol="0">
            <a:spAutoFit/>
          </a:bodyPr>
          <a:lstStyle/>
          <a:p>
            <a:pPr algn="ctr"/>
            <a:r>
              <a:rPr lang="uk-UA" sz="1700" b="1" i="1" u="sng" dirty="0">
                <a:solidFill>
                  <a:srgbClr val="000000"/>
                </a:solidFill>
                <a:latin typeface="Times New Roman" pitchFamily="18" charset="0"/>
                <a:cs typeface="Times New Roman" pitchFamily="18" charset="0"/>
              </a:rPr>
              <a:t>На третьому (підсумковому) етапі </a:t>
            </a:r>
            <a:r>
              <a:rPr lang="uk-UA" sz="1700" dirty="0">
                <a:solidFill>
                  <a:srgbClr val="000000"/>
                </a:solidFill>
                <a:latin typeface="Times New Roman" pitchFamily="18" charset="0"/>
                <a:cs typeface="Times New Roman" pitchFamily="18" charset="0"/>
              </a:rPr>
              <a:t>проводять узагальнення (групування, підрахунок) отриманих результатів аналітичного дослідження, доводять до відома зацікавлених осіб результати аналізу, відображені у відповідних документах (аналітичній записці, звіті тощо). Обов’язковим елементом даного етапу є систематичний контроль за виконанням рішень, прийнятих відповідно до результатів аналізу. На підсумковому етапі слід залучати найкращих фахівців, які б кваліфіковано підсумували роботу на двох попередніх етапів. Результати аналізу реалізуються через підготовку та видачу наказів і розпоряджень, в яких містяться найменування заходів, терміни початку та закінчення їх здійснення, визначаються необхідні матеріальні та грошові ресурси, визначаються виконавці, відповідальні та контролюючі службові особи чи підрозділи підприємства. </a:t>
            </a:r>
          </a:p>
        </p:txBody>
      </p:sp>
    </p:spTree>
    <p:extLst>
      <p:ext uri="{BB962C8B-B14F-4D97-AF65-F5344CB8AC3E}">
        <p14:creationId xmlns:p14="http://schemas.microsoft.com/office/powerpoint/2010/main" val="17831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133" y="203200"/>
            <a:ext cx="11794067" cy="5355312"/>
          </a:xfrm>
          <a:prstGeom prst="rect">
            <a:avLst/>
          </a:prstGeom>
          <a:noFill/>
        </p:spPr>
        <p:txBody>
          <a:bodyPr wrap="square" rtlCol="0">
            <a:spAutoFit/>
          </a:bodyPr>
          <a:lstStyle/>
          <a:p>
            <a:r>
              <a:rPr lang="uk-UA" b="1" i="1" u="sng" dirty="0"/>
              <a:t>Організаційні форми економічного </a:t>
            </a:r>
            <a:r>
              <a:rPr lang="uk-UA" b="1" i="1" u="sng" dirty="0" smtClean="0"/>
              <a:t>аналізу</a:t>
            </a:r>
          </a:p>
          <a:p>
            <a:pPr indent="457200" algn="just"/>
            <a:r>
              <a:rPr lang="uk-UA" dirty="0">
                <a:solidFill>
                  <a:srgbClr val="000000"/>
                </a:solidFill>
                <a:latin typeface="Times New Roman" pitchFamily="18" charset="0"/>
                <a:cs typeface="Times New Roman" pitchFamily="18" charset="0"/>
              </a:rPr>
              <a:t>Організаційна форма обирається суб’єктом господарювання, виходячи з організаційної структури і технічного рівня управління. Виділяють дві організаційні форми економічного аналізу на підприємстві: </a:t>
            </a:r>
            <a:r>
              <a:rPr lang="uk-UA" b="1" i="1" u="sng" dirty="0">
                <a:solidFill>
                  <a:srgbClr val="000000"/>
                </a:solidFill>
                <a:latin typeface="Times New Roman" pitchFamily="18" charset="0"/>
                <a:cs typeface="Times New Roman" pitchFamily="18" charset="0"/>
              </a:rPr>
              <a:t>централізовану і децентралізовану.</a:t>
            </a:r>
            <a:r>
              <a:rPr lang="uk-UA" dirty="0">
                <a:solidFill>
                  <a:srgbClr val="000000"/>
                </a:solidFill>
                <a:latin typeface="Times New Roman" pitchFamily="18" charset="0"/>
                <a:cs typeface="Times New Roman" pitchFamily="18" charset="0"/>
              </a:rPr>
              <a:t> Кожна з них функціонує із залученням або без залучення комп’ютерних технологій управління підприємством. </a:t>
            </a:r>
            <a:r>
              <a:rPr lang="uk-UA" b="1" dirty="0">
                <a:solidFill>
                  <a:srgbClr val="000000"/>
                </a:solidFill>
                <a:latin typeface="Times New Roman" pitchFamily="18" charset="0"/>
                <a:cs typeface="Times New Roman" pitchFamily="18" charset="0"/>
              </a:rPr>
              <a:t>Централізована</a:t>
            </a:r>
            <a:r>
              <a:rPr lang="uk-UA" dirty="0">
                <a:solidFill>
                  <a:srgbClr val="000000"/>
                </a:solidFill>
                <a:latin typeface="Times New Roman" pitchFamily="18" charset="0"/>
                <a:cs typeface="Times New Roman" pitchFamily="18" charset="0"/>
              </a:rPr>
              <a:t> організаційна форма містить спеціалізований підрозділ (відділ, бюро) економічного аналізу, який і здійснює аналітичне забезпечення прийняття управлінських рішень в системі управління суб’єкта господарювання. За допомогою такої організаційної системи досягається єдність методологічного забезпечення аналізу, чіткий розподіл праці аналітиків, можливість застосування автоматизованих систем управління тощо. Однак вона має і суттєві недоліки: відокремленість аналітичного процесу від процесів управління; низька економічність технології аналітичного процесу; ймовірність збільшення інформації, що обробляється тощо. При </a:t>
            </a:r>
            <a:r>
              <a:rPr lang="uk-UA" b="1" dirty="0">
                <a:solidFill>
                  <a:srgbClr val="000000"/>
                </a:solidFill>
                <a:latin typeface="Times New Roman" pitchFamily="18" charset="0"/>
                <a:cs typeface="Times New Roman" pitchFamily="18" charset="0"/>
              </a:rPr>
              <a:t>децентралізованій</a:t>
            </a:r>
            <a:r>
              <a:rPr lang="uk-UA" dirty="0">
                <a:solidFill>
                  <a:srgbClr val="000000"/>
                </a:solidFill>
                <a:latin typeface="Times New Roman" pitchFamily="18" charset="0"/>
                <a:cs typeface="Times New Roman" pitchFamily="18" charset="0"/>
              </a:rPr>
              <a:t> формі спеціалізований підрозділ не виділяється, а весь комплекс аналітичних робіт розподіляється у діючій організаційній системі управління підприємством. За такої організації аналітичний процес максимально наближений до управлінського, є його окремим етапом, значно зменшується обсяг обробки економічної інформації, створюються сприятливі умови для застосування </a:t>
            </a:r>
            <a:r>
              <a:rPr lang="uk-UA" dirty="0" err="1">
                <a:solidFill>
                  <a:srgbClr val="000000"/>
                </a:solidFill>
                <a:latin typeface="Times New Roman" pitchFamily="18" charset="0"/>
                <a:cs typeface="Times New Roman" pitchFamily="18" charset="0"/>
              </a:rPr>
              <a:t>міні-</a:t>
            </a:r>
            <a:r>
              <a:rPr lang="uk-UA" dirty="0">
                <a:solidFill>
                  <a:srgbClr val="000000"/>
                </a:solidFill>
                <a:latin typeface="Times New Roman" pitchFamily="18" charset="0"/>
                <a:cs typeface="Times New Roman" pitchFamily="18" charset="0"/>
              </a:rPr>
              <a:t> і </a:t>
            </a:r>
            <a:r>
              <a:rPr lang="uk-UA" dirty="0" err="1">
                <a:solidFill>
                  <a:srgbClr val="000000"/>
                </a:solidFill>
                <a:latin typeface="Times New Roman" pitchFamily="18" charset="0"/>
                <a:cs typeface="Times New Roman" pitchFamily="18" charset="0"/>
              </a:rPr>
              <a:t>мікроЕОМ</a:t>
            </a:r>
            <a:r>
              <a:rPr lang="uk-UA" dirty="0">
                <a:solidFill>
                  <a:srgbClr val="000000"/>
                </a:solidFill>
                <a:latin typeface="Times New Roman" pitchFamily="18" charset="0"/>
                <a:cs typeface="Times New Roman" pitchFamily="18" charset="0"/>
              </a:rPr>
              <a:t>, підвищується дієвість і ефективність аналітичних робіт. Серед недоліків такої організаційної форми виділяють такі: ймовірність дублювання виконуваних аналітичних процедур, труднощі у забезпеченні єдності методичних підходів. </a:t>
            </a:r>
            <a:endParaRPr lang="uk-UA" dirty="0" smtClean="0">
              <a:solidFill>
                <a:srgbClr val="000000"/>
              </a:solidFill>
              <a:latin typeface="Times New Roman" pitchFamily="18" charset="0"/>
              <a:cs typeface="Times New Roman" pitchFamily="18" charset="0"/>
            </a:endParaRPr>
          </a:p>
          <a:p>
            <a:pPr indent="457200" algn="just"/>
            <a:r>
              <a:rPr lang="uk-UA" dirty="0" smtClean="0">
                <a:solidFill>
                  <a:srgbClr val="000000"/>
                </a:solidFill>
                <a:latin typeface="Times New Roman" pitchFamily="18" charset="0"/>
                <a:cs typeface="Times New Roman" pitchFamily="18" charset="0"/>
              </a:rPr>
              <a:t>Отже</a:t>
            </a:r>
            <a:r>
              <a:rPr lang="uk-UA" dirty="0">
                <a:solidFill>
                  <a:srgbClr val="000000"/>
                </a:solidFill>
                <a:latin typeface="Times New Roman" pitchFamily="18" charset="0"/>
                <a:cs typeface="Times New Roman" pitchFamily="18" charset="0"/>
              </a:rPr>
              <a:t>, децентралізована форма організації передбачає, що економічним аналізом діяльності займаються всі структурні підрозділи з питань, які входять до їх компетенції, виходячи з розмежування прав і обов’язків між ними, передбачених відповідними нормативними документами – внутрішніми чи галузевими. </a:t>
            </a:r>
          </a:p>
        </p:txBody>
      </p:sp>
    </p:spTree>
    <p:extLst>
      <p:ext uri="{BB962C8B-B14F-4D97-AF65-F5344CB8AC3E}">
        <p14:creationId xmlns:p14="http://schemas.microsoft.com/office/powerpoint/2010/main" val="352195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5" y="152399"/>
            <a:ext cx="4943080" cy="552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3" y="640291"/>
            <a:ext cx="60594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830" y="1875101"/>
            <a:ext cx="602138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74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1"/>
          <p:cNvSpPr>
            <a:spLocks noGrp="1"/>
          </p:cNvSpPr>
          <p:nvPr>
            <p:ph sz="quarter" idx="10"/>
          </p:nvPr>
        </p:nvSpPr>
        <p:spPr>
          <a:xfrm>
            <a:off x="334963" y="188913"/>
            <a:ext cx="11522075" cy="5578475"/>
          </a:xfrm>
        </p:spPr>
        <p:txBody>
          <a:bodyPr/>
          <a:lstStyle/>
          <a:p>
            <a:pPr marL="0" indent="0" algn="ctr">
              <a:buNone/>
            </a:pPr>
            <a:r>
              <a:rPr lang="uk-UA" sz="1550" b="0" dirty="0">
                <a:latin typeface="Times New Roman" pitchFamily="18" charset="0"/>
                <a:cs typeface="Times New Roman" pitchFamily="18" charset="0"/>
              </a:rPr>
              <a:t>Інформаційно-методичне забезпечення економічного аналізу </a:t>
            </a:r>
            <a:endParaRPr lang="uk-UA" sz="1550" b="0" dirty="0" smtClean="0">
              <a:latin typeface="Times New Roman" pitchFamily="18" charset="0"/>
              <a:cs typeface="Times New Roman" pitchFamily="18" charset="0"/>
            </a:endParaRPr>
          </a:p>
          <a:p>
            <a:pPr marL="0" indent="0" algn="just">
              <a:buNone/>
            </a:pPr>
            <a:r>
              <a:rPr lang="uk-UA" sz="1550" dirty="0">
                <a:solidFill>
                  <a:srgbClr val="000000"/>
                </a:solidFill>
                <a:latin typeface="Times New Roman" pitchFamily="18" charset="0"/>
                <a:cs typeface="Times New Roman" pitchFamily="18" charset="0"/>
              </a:rPr>
              <a:t>Поняття та сутність </a:t>
            </a:r>
            <a:r>
              <a:rPr lang="uk-UA" sz="1550" dirty="0" smtClean="0">
                <a:solidFill>
                  <a:srgbClr val="000000"/>
                </a:solidFill>
                <a:latin typeface="Times New Roman" pitchFamily="18" charset="0"/>
                <a:cs typeface="Times New Roman" pitchFamily="18" charset="0"/>
              </a:rPr>
              <a:t>інформації. </a:t>
            </a:r>
            <a:r>
              <a:rPr lang="uk-UA" sz="1550" b="0" dirty="0">
                <a:latin typeface="Times New Roman" pitchFamily="18" charset="0"/>
                <a:cs typeface="Times New Roman" pitchFamily="18" charset="0"/>
              </a:rPr>
              <a:t>Економічний аналіз займає проміжне місце між збором інформації та прийняттям управлінських рішень, тому його комплексність, глибина й ефективність багато в чому залежать від обсягу і якості інформації, що використовується. Економічний аналіз не лише виступає як споживач інформації, а також створює її для власних потреб і прийняття управлінських рішень. На сьогодні доводиться переглядати межі інформаційного забезпечення економічного аналізу суб’єктів господарювання, оскільки в ринкових умовах вони самостійно вирішують питання вибору клієнтів, партнерів, обирають напрями діяльності, що пов’язано з комерційними та фінансовими ризиками, формують стратегію свого розвитку. Розширення меж інформаційного забезпечення пов’язано також з формуванням крупних корпоративних структур диверсифікованого типу, в яких реалізуються не тільки всі стадії відтворювального процесу, але і найрізноманітніші види діяльності, здійснюються найширші контакти як усередині країни, так і з партнерами інших країн. Під </a:t>
            </a:r>
            <a:r>
              <a:rPr lang="uk-UA" sz="1550" i="1" u="sng" dirty="0">
                <a:latin typeface="Times New Roman" pitchFamily="18" charset="0"/>
                <a:cs typeface="Times New Roman" pitchFamily="18" charset="0"/>
              </a:rPr>
              <a:t>інформацією</a:t>
            </a:r>
            <a:r>
              <a:rPr lang="uk-UA" sz="1550" b="0" dirty="0">
                <a:latin typeface="Times New Roman" pitchFamily="18" charset="0"/>
                <a:cs typeface="Times New Roman" pitchFamily="18" charset="0"/>
              </a:rPr>
              <a:t> (від лат. </a:t>
            </a:r>
            <a:r>
              <a:rPr lang="en-US" sz="1550" b="0" dirty="0" err="1">
                <a:latin typeface="Times New Roman" pitchFamily="18" charset="0"/>
                <a:cs typeface="Times New Roman" pitchFamily="18" charset="0"/>
              </a:rPr>
              <a:t>informatio</a:t>
            </a:r>
            <a:r>
              <a:rPr lang="en-US" sz="1550" b="0" dirty="0">
                <a:latin typeface="Times New Roman" pitchFamily="18" charset="0"/>
                <a:cs typeface="Times New Roman" pitchFamily="18" charset="0"/>
              </a:rPr>
              <a:t> – </a:t>
            </a:r>
            <a:r>
              <a:rPr lang="uk-UA" sz="1550" b="0" dirty="0">
                <a:latin typeface="Times New Roman" pitchFamily="18" charset="0"/>
                <a:cs typeface="Times New Roman" pitchFamily="18" charset="0"/>
              </a:rPr>
              <a:t>пояснення, повідомлення, викладення), зазвичай, розуміють впорядковані відомості про процеси і явища зовнішнього світу, сукупність будь-яких знань тощо. Розрізняють два поняття: “дані”, що отримуються в результаті фіксації тим чи іншим способом змін в господарських процесах і явищах, та “інформація”, що накопичується шляхом відповідної обробки даних. Поняття “дані” нерідко заміняють поняттям “вхідна інформація”, а “інформація” – поняттям “результативна інформація”, оскільки збір даних, зазвичай, призводить до прийняття відповідних управлінських рішень. У випадку, якщо немає необхідності підкреслювати відмінність між інформацією і даними, вони вживаються синонімами. Діяльність сучасного підприємства відрізняється глибиною і складністю зв’язків, високим ступенем розподілу праці, динамізмом технологічних, економічних, соціальних та інших процесів; складається із значної кількості подій та явищ, кожне з яких є джерелом інформації. У зв’язку з прискореним розвитком суспільного виробництва, впровадженням досягнень науково-технічного прогресу, ускладненням господарських зв’язків обсяг інформації безперервно зростає. Інформація в умовах постіндустріального суспільства стає одним з найважливіших ресурсів виробництва, від своєчасного отримання та використання якого у вирішальній мірі залежать вибір ефективного напряму розвитку, мінімізація комерційних і фінансових ризиків, своєчасність коригування планів розвитку. За оцінками вчених, обсяг інформації, необхідний для управління економічними та соціальними процесами, кожні 6-8 років подвоюється. Тому важливе значення мають мінімізація та раціональне використання інформації. Причому для прийняття управлінського рішення менеджерам необхідна специфічна, добре структурована інформація про об’єкт управління. </a:t>
            </a:r>
            <a:r>
              <a:rPr lang="uk-UA" sz="1550" b="0" dirty="0" smtClean="0">
                <a:solidFill>
                  <a:srgbClr val="000000"/>
                </a:solidFill>
                <a:latin typeface="Times New Roman" pitchFamily="18" charset="0"/>
                <a:cs typeface="Times New Roman" pitchFamily="18" charset="0"/>
              </a:rPr>
              <a:t> </a:t>
            </a:r>
            <a:endParaRPr lang="uk-UA" sz="1550" b="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86907003"/>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2625</Words>
  <Application>Microsoft Office PowerPoint</Application>
  <PresentationFormat>Довільний</PresentationFormat>
  <Paragraphs>53</Paragraphs>
  <Slides>17</Slides>
  <Notes>1</Notes>
  <HiddenSlides>0</HiddenSlides>
  <MMClips>0</MMClips>
  <ScaleCrop>false</ScaleCrop>
  <HeadingPairs>
    <vt:vector size="4" baseType="variant">
      <vt:variant>
        <vt:lpstr>Тема</vt:lpstr>
      </vt:variant>
      <vt:variant>
        <vt:i4>2</vt:i4>
      </vt:variant>
      <vt:variant>
        <vt:lpstr>Заголовки слайдів</vt:lpstr>
      </vt:variant>
      <vt:variant>
        <vt:i4>17</vt:i4>
      </vt:variant>
    </vt:vector>
  </HeadingPairs>
  <TitlesOfParts>
    <vt:vector size="19" baseType="lpstr">
      <vt:lpstr>Тема Office</vt:lpstr>
      <vt:lpstr>1_Тема Office</vt:lpstr>
      <vt:lpstr> Тема 2. Організація та інформаційне забезпечення  економічного аналізу   3.1. Загальні підходи до організації економічного аналізу  3.2. Інформаційно-методичне забезпечення економічного аналізу  3.3. Оформлення результатів економічного аналізу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162</cp:revision>
  <dcterms:created xsi:type="dcterms:W3CDTF">2023-01-12T09:20:21Z</dcterms:created>
  <dcterms:modified xsi:type="dcterms:W3CDTF">2025-09-30T07:25:16Z</dcterms:modified>
</cp:coreProperties>
</file>