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FB07F-8DA8-4BD5-B75C-47F9B5D7A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7D2BF1-EC1B-4E2F-8487-F082DDA60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1EBD3D-EA49-48C8-B0E7-0E802160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1AB3B-1E5C-4DD9-A034-A3424506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D8348F-57EE-4A11-AADF-250B49B5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91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9D90F-CDC7-444A-BACB-04E83A3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A4B2EC-6DAC-449B-8E1C-68E8052C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343FB9-F576-4504-AD55-4CBE97A6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20A0CB-2E64-4159-B0C1-4248E033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DAB046-A505-4994-A861-D7EC843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7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DA1B4D9-AF03-4EA8-BBEC-58C320DEB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157BA02-EBED-4A48-8865-CD9F24B2F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1A6BC8-9B5A-44ED-BCCD-5CE1CD82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EEFE17-AAEE-4BC1-B8E8-3DF66A75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3D416A-4CB5-461C-9B39-C976788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5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934A-CE73-43F5-BF12-5BF52094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78F48-36D4-496F-BD08-1D8D7C3C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23FA83-3C6D-42DF-B5AF-3D223249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634888-B533-465C-847E-288CFDC7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090549-FD6F-4EAB-85ED-89C0562F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1B273-3FB8-42E0-AFCE-03992C97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726A95-77CF-4789-A3DE-88379346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BD5D2-34AE-4ADD-B7D7-D9641255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693F8-34C8-4A89-BEB3-0A7C81AC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5FB262-2001-4F28-B7B4-7690F21D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2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B266-B815-4BFB-94A4-8ED31237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E394CE-187D-436F-9BFB-BEB22A38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C8723B-8090-4835-B084-C695EF73E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1C7087-D5E9-4D63-AC11-8DD3CEEB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544801-519A-491E-9B30-9E8A03E5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FF2EA1-67F5-48C3-9213-883B7780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34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18AED-C96D-4DB1-98B1-761A22C6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7DF14B-6701-4CF6-8FDE-F9434058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16132D-8C5E-4D17-8231-5418D881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43F3B40-803D-4A6B-A76B-341C624C2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DE4B-23F6-4B00-9CD6-1DB58F7BB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D312A1F-FB31-402F-AEA9-36196A21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4B4609D-237A-498D-8193-8CF72DBB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9EEFB4-B4D0-4958-BD76-3C3B90ED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0F496-B85F-4793-B3E7-30AFD351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E72200-F43D-424D-9212-BD2D74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DF2C72C-C757-4C8C-BFEA-8B69E828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FEEF925-4147-47A9-BE98-24DCD3D1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86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5D2418-DFA7-4C56-AEA1-F04969A5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89E8E7-A9FE-40EB-92CE-BBEA76C8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2E6E63-9FB0-4274-AB9C-FF7AB964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5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815EC-42A4-4B8F-9C42-45BE0659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390867-6DC3-4042-A63F-CF8BB499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E7FAC-6A0B-40ED-AA18-F7707FB8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64A9B4-30D0-47C0-BCA6-14746983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27EEBD-387E-46FE-B52E-DAFA120D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8E1F0B-42C7-4FF2-8F75-072C4D4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58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DF5E-6C0B-41CE-A3F3-DEE930BD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99E7C-8162-45F6-8136-8978772F0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ADE966-5194-449F-9798-7F6859A81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CFAF30-ACDD-43B6-B715-FFBF5483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23.10.2024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458369-F4B7-4D90-AA78-2152FCA9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0D10E3-03D0-48E4-BEB3-3E78ED0C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74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FB0EBB4-4C5A-40FD-AA0E-35055357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81344B-6F60-4F3A-AE3C-0DEC97AE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8E7E35-0ED2-4A55-B002-3A28A766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A2F7650-F0ED-4E52-A43A-B52601055612}" type="datetimeFigureOut">
              <a:rPr lang="uk-UA" smtClean="0"/>
              <a:pPr/>
              <a:t>23.10.2024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8A3220-61C3-4631-82CB-9BB7CDB61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5E9C75-37E5-441A-8AB7-889376A5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B157EB7-2830-4339-AF7F-3912D952529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38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1CB2-7900-4320-B1C8-618C5D19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2254"/>
            <a:ext cx="9144000" cy="2743345"/>
          </a:xfrm>
        </p:spPr>
        <p:txBody>
          <a:bodyPr>
            <a:normAutofit fontScale="90000"/>
          </a:bodyPr>
          <a:lstStyle/>
          <a:p>
            <a:br>
              <a:rPr lang="en-US" sz="7300" b="1" dirty="0"/>
            </a:br>
            <a:br>
              <a:rPr lang="en-US" sz="7300" b="1" dirty="0"/>
            </a:br>
            <a:r>
              <a:rPr lang="ru-RU" sz="7300" b="1" dirty="0"/>
              <a:t>Робота з файлами в </a:t>
            </a:r>
            <a:r>
              <a:rPr lang="ru-RU" sz="7300" b="1" dirty="0" err="1"/>
              <a:t>Google</a:t>
            </a:r>
            <a:r>
              <a:rPr lang="ru-RU" sz="7300" b="1" dirty="0"/>
              <a:t> </a:t>
            </a:r>
            <a:r>
              <a:rPr lang="ru-RU" sz="7300" b="1" dirty="0" err="1"/>
              <a:t>Colab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87CFFC-815F-4077-9EED-244EF18F1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4073"/>
            <a:ext cx="9144000" cy="533400"/>
          </a:xfrm>
        </p:spPr>
        <p:txBody>
          <a:bodyPr/>
          <a:lstStyle/>
          <a:p>
            <a:r>
              <a:rPr lang="uk-UA" dirty="0"/>
              <a:t>Лекція </a:t>
            </a:r>
            <a:r>
              <a:rPr lang="en-US" dirty="0"/>
              <a:t>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462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20D7DF4-09B7-4FEA-A959-C626C23E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03826"/>
            <a:ext cx="5157787" cy="622301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Набір</a:t>
            </a:r>
            <a:r>
              <a:rPr lang="ru-RU" b="0" dirty="0"/>
              <a:t> пар «ключ-</a:t>
            </a:r>
            <a:r>
              <a:rPr lang="ru-RU" b="0" dirty="0" err="1"/>
              <a:t>значення</a:t>
            </a:r>
            <a:r>
              <a:rPr lang="ru-RU" b="0" dirty="0"/>
              <a:t>» у </a:t>
            </a:r>
            <a:r>
              <a:rPr lang="ru-RU" b="0" dirty="0" err="1"/>
              <a:t>фігурних</a:t>
            </a:r>
            <a:r>
              <a:rPr lang="ru-RU" b="0" dirty="0"/>
              <a:t> дужках {...}</a:t>
            </a:r>
            <a:endParaRPr lang="uk-UA" b="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4491F-8C6F-466D-9DF2-626B4C07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5836"/>
            <a:ext cx="4999903" cy="417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"name": "Alex C",</a:t>
            </a:r>
          </a:p>
          <a:p>
            <a:pPr marL="0" indent="0">
              <a:buNone/>
            </a:pPr>
            <a:r>
              <a:rPr lang="en-US" dirty="0"/>
              <a:t>    "age": 2,</a:t>
            </a:r>
          </a:p>
          <a:p>
            <a:pPr marL="0" indent="0">
              <a:buNone/>
            </a:pPr>
            <a:r>
              <a:rPr lang="en-US" dirty="0"/>
              <a:t>    "city": "Houston"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A2D3EFED-C6F7-4A3A-BBEF-9A7855B4E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03827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Упорядковані</a:t>
            </a:r>
            <a:r>
              <a:rPr lang="ru-RU" b="0" dirty="0"/>
              <a:t> списки пар «ключ-</a:t>
            </a:r>
            <a:r>
              <a:rPr lang="ru-RU" b="0" dirty="0" err="1"/>
              <a:t>значення</a:t>
            </a:r>
            <a:r>
              <a:rPr lang="ru-RU" b="0" dirty="0"/>
              <a:t>», </a:t>
            </a:r>
            <a:r>
              <a:rPr lang="ru-RU" b="0" dirty="0" err="1"/>
              <a:t>розділених</a:t>
            </a:r>
            <a:r>
              <a:rPr lang="ru-RU" b="0" dirty="0"/>
              <a:t> комою (,) та </a:t>
            </a:r>
            <a:r>
              <a:rPr lang="ru-RU" b="0" dirty="0" err="1"/>
              <a:t>укладених</a:t>
            </a:r>
            <a:r>
              <a:rPr lang="ru-RU" b="0" dirty="0"/>
              <a:t> у </a:t>
            </a:r>
            <a:r>
              <a:rPr lang="ru-RU" b="0" dirty="0" err="1"/>
              <a:t>квадратні</a:t>
            </a:r>
            <a:r>
              <a:rPr lang="ru-RU" b="0" dirty="0"/>
              <a:t> дужки [...].</a:t>
            </a:r>
            <a:endParaRPr lang="uk-UA" b="0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E49EE999-5416-441A-8C40-83629817B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27738"/>
            <a:ext cx="5183188" cy="5336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"Alex C",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"Houston"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"John G",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40,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"Washington"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</a:t>
            </a:r>
            <a:r>
              <a:rPr lang="en-US" sz="2000" b="1" dirty="0" err="1"/>
              <a:t>Bala</a:t>
            </a:r>
            <a:r>
              <a:rPr lang="en-US" sz="2000" b="1" dirty="0"/>
              <a:t> T",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"Bangalore"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]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7488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763B68D8-95F3-4DE3-A23D-7FA35849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1273"/>
            <a:ext cx="3858491" cy="560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"name": "</a:t>
            </a:r>
            <a:r>
              <a:rPr lang="en-US" sz="2000" dirty="0" err="1"/>
              <a:t>Aleix</a:t>
            </a:r>
            <a:r>
              <a:rPr lang="en-US" sz="2000" dirty="0"/>
              <a:t> Melon",</a:t>
            </a:r>
          </a:p>
          <a:p>
            <a:pPr marL="0" indent="0">
              <a:buNone/>
            </a:pPr>
            <a:r>
              <a:rPr lang="en-US" sz="2000" dirty="0"/>
              <a:t>  "id": "E00245",</a:t>
            </a:r>
          </a:p>
          <a:p>
            <a:pPr marL="0" indent="0">
              <a:buNone/>
            </a:pPr>
            <a:r>
              <a:rPr lang="en-US" sz="2000" dirty="0"/>
              <a:t>  "role": ["Dev", "DBA"],</a:t>
            </a:r>
          </a:p>
          <a:p>
            <a:pPr marL="0" indent="0">
              <a:buNone/>
            </a:pPr>
            <a:r>
              <a:rPr lang="en-US" sz="2000" dirty="0"/>
              <a:t>  "age": 23,</a:t>
            </a:r>
          </a:p>
          <a:p>
            <a:pPr marL="0" indent="0">
              <a:buNone/>
            </a:pPr>
            <a:r>
              <a:rPr lang="en-US" sz="2000" dirty="0"/>
              <a:t>  "</a:t>
            </a:r>
            <a:r>
              <a:rPr lang="en-US" sz="2000" dirty="0" err="1"/>
              <a:t>doj</a:t>
            </a:r>
            <a:r>
              <a:rPr lang="en-US" sz="2000" dirty="0"/>
              <a:t>": "11-12-2019",</a:t>
            </a:r>
          </a:p>
          <a:p>
            <a:pPr marL="0" indent="0">
              <a:buNone/>
            </a:pPr>
            <a:r>
              <a:rPr lang="en-US" sz="2000" dirty="0"/>
              <a:t>  "married": false,</a:t>
            </a:r>
          </a:p>
          <a:p>
            <a:pPr marL="0" indent="0">
              <a:buNone/>
            </a:pPr>
            <a:r>
              <a:rPr lang="en-US" sz="2000" dirty="0"/>
              <a:t>  "address": {</a:t>
            </a:r>
          </a:p>
          <a:p>
            <a:pPr marL="0" indent="0">
              <a:buNone/>
            </a:pPr>
            <a:r>
              <a:rPr lang="en-US" sz="2000" dirty="0"/>
              <a:t>    "street": "32, </a:t>
            </a:r>
            <a:r>
              <a:rPr lang="en-US" sz="2000" dirty="0" err="1"/>
              <a:t>Laham</a:t>
            </a:r>
            <a:r>
              <a:rPr lang="en-US" sz="2000" dirty="0"/>
              <a:t> St.",</a:t>
            </a:r>
          </a:p>
          <a:p>
            <a:pPr marL="0" indent="0">
              <a:buNone/>
            </a:pPr>
            <a:r>
              <a:rPr lang="en-US" sz="2000" dirty="0"/>
              <a:t>    "city": "Innsbruck",</a:t>
            </a:r>
          </a:p>
          <a:p>
            <a:pPr marL="0" indent="0">
              <a:buNone/>
            </a:pPr>
            <a:r>
              <a:rPr lang="en-US" sz="2000" dirty="0"/>
              <a:t>    "country": "Austria"</a:t>
            </a:r>
          </a:p>
          <a:p>
            <a:pPr marL="0" indent="0">
              <a:buNone/>
            </a:pPr>
            <a:r>
              <a:rPr lang="en-US" sz="2000" dirty="0"/>
              <a:t>  },</a:t>
            </a:r>
          </a:p>
          <a:p>
            <a:pPr marL="0" indent="0">
              <a:buNone/>
            </a:pPr>
            <a:r>
              <a:rPr lang="en-US" sz="2000" dirty="0"/>
              <a:t>  "referred-by": "E0012"</a:t>
            </a:r>
          </a:p>
          <a:p>
            <a:pPr marL="0" indent="0">
              <a:buNone/>
            </a:pPr>
            <a:r>
              <a:rPr lang="en-US" sz="2000" dirty="0"/>
              <a:t>} </a:t>
            </a:r>
            <a:endParaRPr lang="uk-UA" sz="2000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9025A74A-2D2A-484A-885D-98381E7D9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0373" y="966355"/>
            <a:ext cx="6951518" cy="54656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name – </a:t>
            </a:r>
            <a:r>
              <a:rPr lang="uk-UA" sz="1600" dirty="0"/>
              <a:t>ім'я співробітника. Значення у рядковому форматі (</a:t>
            </a:r>
            <a:r>
              <a:rPr lang="en-US" sz="1600" dirty="0"/>
              <a:t>String). </a:t>
            </a:r>
            <a:r>
              <a:rPr lang="uk-UA" sz="1600" dirty="0"/>
              <a:t>Воно зазначено у подвійних лапках.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id – </a:t>
            </a:r>
            <a:r>
              <a:rPr lang="uk-UA" sz="1600" dirty="0"/>
              <a:t>унікальний ідентифікатор працівника. Знову ж таки, у рядковому форматі.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role – </a:t>
            </a:r>
            <a:r>
              <a:rPr lang="uk-UA" sz="1600" dirty="0"/>
              <a:t>ролі, які співробітник виконує у створенні. Таких ролей може бути кілька, тому краще перераховувати ці дані у форматі масиву (</a:t>
            </a:r>
            <a:r>
              <a:rPr lang="en-US" sz="1600" dirty="0"/>
              <a:t>Array)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.age – </a:t>
            </a:r>
            <a:r>
              <a:rPr lang="uk-UA" sz="1600" dirty="0"/>
              <a:t>поточний вік працівника. Це числове значення (</a:t>
            </a:r>
            <a:r>
              <a:rPr lang="en-US" sz="1600" dirty="0"/>
              <a:t>Number).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err="1"/>
              <a:t>doj</a:t>
            </a:r>
            <a:r>
              <a:rPr lang="en-US" sz="1600" dirty="0"/>
              <a:t> – </a:t>
            </a:r>
            <a:r>
              <a:rPr lang="uk-UA" sz="1600" dirty="0"/>
              <a:t>дата найму співробітника. Оскільки це дата, її додають у подвійних лапках та обробляють як рядок.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married – </a:t>
            </a:r>
            <a:r>
              <a:rPr lang="uk-UA" sz="1600" dirty="0"/>
              <a:t>одружена/чи одружений співробітник? Відповіддю може бути так/ні (тобто </a:t>
            </a:r>
            <a:r>
              <a:rPr lang="en-US" sz="1600" dirty="0"/>
              <a:t>true </a:t>
            </a:r>
            <a:r>
              <a:rPr lang="uk-UA" sz="1600" dirty="0"/>
              <a:t>чи </a:t>
            </a:r>
            <a:r>
              <a:rPr lang="en-US" sz="1600" dirty="0"/>
              <a:t>false), </a:t>
            </a:r>
            <a:r>
              <a:rPr lang="uk-UA" sz="1600" dirty="0"/>
              <a:t>отже це логічний формат (</a:t>
            </a:r>
            <a:r>
              <a:rPr lang="en-US" sz="1600" dirty="0"/>
              <a:t>Boolean).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address – </a:t>
            </a:r>
            <a:r>
              <a:rPr lang="uk-UA" sz="1600" dirty="0"/>
              <a:t>адреса співробітника. Може складатися з кількох частин: вулиця, місто, країна, індекс тощо. Таке поле краще представляти як об'єкта (</a:t>
            </a:r>
            <a:r>
              <a:rPr lang="en-US" sz="1600" dirty="0"/>
              <a:t>Object </a:t>
            </a:r>
            <a:r>
              <a:rPr lang="uk-UA" sz="1600" dirty="0"/>
              <a:t>з парами «ключ-</a:t>
            </a:r>
            <a:r>
              <a:rPr lang="uk-UA" sz="1600" dirty="0" err="1"/>
              <a:t>значение</a:t>
            </a:r>
            <a:r>
              <a:rPr lang="uk-UA" sz="1600" dirty="0"/>
              <a:t>»).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referred-by – </a:t>
            </a:r>
            <a:r>
              <a:rPr lang="uk-UA" sz="1600" dirty="0"/>
              <a:t>ідентифікатор співробітника, який порекомендував цю людину на посаду в організацію. Якщо співробітник прийшов за рекомендацією, атрибут має значення. У разі поле залишається порожнім, тобто </a:t>
            </a:r>
            <a:r>
              <a:rPr lang="en-US" sz="1600" dirty="0"/>
              <a:t>null.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56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387F3-7953-4FCB-A8CD-9FB8C1CA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311727"/>
            <a:ext cx="11076709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656EE-FEC0-41D1-8021-202F0E5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Відкриття .</a:t>
            </a:r>
            <a:r>
              <a:rPr lang="en-US" dirty="0"/>
              <a:t>csv</a:t>
            </a:r>
            <a:r>
              <a:rPr lang="uk-UA" dirty="0"/>
              <a:t> файлів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3E90BF-FD43-4F28-8056-FBF2AE6B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1185997"/>
            <a:ext cx="9632373" cy="2066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E19BA-FDC0-48CE-B3C4-97AE8C69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23" y="3360784"/>
            <a:ext cx="7753546" cy="33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D1F764D-5EB0-457F-B09B-A5A4E033B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" y="155864"/>
            <a:ext cx="11783291" cy="6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4D09D-8C17-42D9-B97F-3BF6C3ED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Після завантаження файл</a:t>
            </a:r>
            <a:r>
              <a:rPr lang="en-US" sz="3200" dirty="0"/>
              <a:t> parsing.csv </a:t>
            </a:r>
            <a:r>
              <a:rPr lang="uk-UA" sz="3200" dirty="0"/>
              <a:t>перебуває у сесійному сховищі в папці під назвою /</a:t>
            </a:r>
            <a:r>
              <a:rPr lang="en-US" sz="3200" dirty="0"/>
              <a:t>content/.</a:t>
            </a:r>
            <a:endParaRPr lang="uk-UA" sz="32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EFB2B93-D072-48DA-83EA-7B9AF438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1" y="1859973"/>
            <a:ext cx="11388435" cy="46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B60E-09B5-4F2C-86E0-8684137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26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Читання зі змінної </a:t>
            </a:r>
            <a:r>
              <a:rPr lang="en-US" dirty="0"/>
              <a:t>uploaded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73D2A4-E5E3-48DA-A1AB-1BD1B6EE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791"/>
            <a:ext cx="10976264" cy="55680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У словнику </a:t>
            </a:r>
            <a:r>
              <a:rPr lang="en-US" b="1" dirty="0"/>
              <a:t>uploaded</a:t>
            </a:r>
            <a:r>
              <a:rPr lang="en-US" dirty="0"/>
              <a:t> </a:t>
            </a:r>
            <a:r>
              <a:rPr lang="uk-UA" dirty="0"/>
              <a:t>файл міститься у форматі </a:t>
            </a:r>
            <a:r>
              <a:rPr lang="en-US" b="1" dirty="0"/>
              <a:t>bytes</a:t>
            </a:r>
            <a:r>
              <a:rPr lang="en-US" dirty="0"/>
              <a:t>.</a:t>
            </a:r>
            <a:endParaRPr lang="uk-UA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Основна особливість: інформація в об'єкті </a:t>
            </a:r>
            <a:r>
              <a:rPr lang="en-US" b="1" dirty="0"/>
              <a:t>bytes</a:t>
            </a:r>
            <a:r>
              <a:rPr lang="en-US" dirty="0"/>
              <a:t> </a:t>
            </a:r>
            <a:r>
              <a:rPr lang="uk-UA" dirty="0"/>
              <a:t>є послідовністю байтів </a:t>
            </a:r>
            <a:r>
              <a:rPr lang="uk-UA" b="1" dirty="0"/>
              <a:t>(</a:t>
            </a:r>
            <a:r>
              <a:rPr lang="en-US" b="1" dirty="0"/>
              <a:t>byte string</a:t>
            </a:r>
            <a:r>
              <a:rPr lang="en-US" dirty="0"/>
              <a:t>), </a:t>
            </a:r>
            <a:r>
              <a:rPr lang="uk-UA" dirty="0"/>
              <a:t>тоді як звичайний рядок — це послідовність символів (</a:t>
            </a:r>
            <a:r>
              <a:rPr lang="en-US" b="1" dirty="0"/>
              <a:t>character string</a:t>
            </a:r>
            <a:r>
              <a:rPr lang="en-US" dirty="0"/>
              <a:t>). </a:t>
            </a:r>
            <a:r>
              <a:rPr lang="uk-UA" dirty="0"/>
              <a:t>Комп'ютер розуміє перший тип, ми (люди) другий.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Для того, щоб прочитати інформацію з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її потрібно декодувати (</a:t>
            </a:r>
            <a:r>
              <a:rPr lang="en-US" b="1" dirty="0"/>
              <a:t>decode</a:t>
            </a:r>
            <a:r>
              <a:rPr lang="en-US" dirty="0"/>
              <a:t>). </a:t>
            </a:r>
            <a:r>
              <a:rPr lang="uk-UA" dirty="0"/>
              <a:t>Якщо ми </a:t>
            </a:r>
            <a:r>
              <a:rPr lang="uk-UA" dirty="0" err="1"/>
              <a:t>захочемо</a:t>
            </a:r>
            <a:r>
              <a:rPr lang="uk-UA" dirty="0"/>
              <a:t> повернути її назад до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відповідно, закодувати (</a:t>
            </a:r>
            <a:r>
              <a:rPr lang="en-US" b="1" dirty="0"/>
              <a:t>encode</a:t>
            </a:r>
            <a:r>
              <a:rPr lang="en-US" dirty="0"/>
              <a:t>).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DF815-41B8-4528-9F02-2480B4D4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87" y="4510837"/>
            <a:ext cx="6386113" cy="22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2BE2-F675-43AE-A146-9FEE775C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/>
          </a:bodyPr>
          <a:lstStyle/>
          <a:p>
            <a:r>
              <a:rPr lang="ru-RU" sz="1400" dirty="0"/>
              <a:t>Таким чином,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прочитати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словника </a:t>
            </a:r>
            <a:r>
              <a:rPr lang="ru-RU" sz="1400" dirty="0" err="1"/>
              <a:t>uploaded</a:t>
            </a:r>
            <a:r>
              <a:rPr lang="ru-RU" sz="1400" dirty="0"/>
              <a:t>, </a:t>
            </a:r>
            <a:r>
              <a:rPr lang="ru-RU" sz="1400" dirty="0" err="1"/>
              <a:t>спочатку</a:t>
            </a:r>
            <a:r>
              <a:rPr lang="ru-RU" sz="1400" dirty="0"/>
              <a:t> нам </a:t>
            </a:r>
            <a:r>
              <a:rPr lang="ru-RU" sz="1400" dirty="0" err="1"/>
              <a:t>потрібно</a:t>
            </a:r>
            <a:r>
              <a:rPr lang="ru-RU" sz="1400" dirty="0"/>
              <a:t> </a:t>
            </a:r>
            <a:r>
              <a:rPr lang="ru-RU" sz="1400" dirty="0" err="1"/>
              <a:t>перетворити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на </a:t>
            </a:r>
            <a:r>
              <a:rPr lang="ru-RU" sz="1400" dirty="0" err="1"/>
              <a:t>звичайний</a:t>
            </a:r>
            <a:r>
              <a:rPr lang="ru-RU" sz="1400" dirty="0"/>
              <a:t> рядок.</a:t>
            </a:r>
            <a:endParaRPr lang="uk-UA" sz="1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AF37A87-730D-4D3D-8975-241CF625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852056"/>
            <a:ext cx="11585863" cy="56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712FB6A-E2E1-47BF-A4A5-6FB794A8D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09" y="561109"/>
            <a:ext cx="10536382" cy="58916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F4AEA-2083-496B-BA6C-F1FD5E44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09" y="3595255"/>
            <a:ext cx="9185563" cy="30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5220ED-6FC4-4833-ACC2-01420FF0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Читання з файлу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34F590-5F7F-407A-B6C5-03D455AE0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172" y="1690688"/>
            <a:ext cx="5503719" cy="4569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f2 = open('/content/parsing.csv', ‘r’)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line in enumerate(f2):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uk-UA" dirty="0"/>
              <a:t>    </a:t>
            </a:r>
            <a:r>
              <a:rPr lang="en-US" dirty="0"/>
              <a:t>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     break</a:t>
            </a:r>
          </a:p>
          <a:p>
            <a:pPr marL="0" indent="0">
              <a:buNone/>
            </a:pPr>
            <a:r>
              <a:rPr lang="en-US" b="1" dirty="0"/>
              <a:t>f2.close()</a:t>
            </a:r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EB1BAEE-DE0E-4F7B-ABDA-832AF1444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7628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with open('/content/parsing.csv', 'r') as f3:</a:t>
            </a:r>
          </a:p>
          <a:p>
            <a:pPr marL="0" indent="0">
              <a:buNone/>
            </a:pPr>
            <a:r>
              <a:rPr lang="en-US" dirty="0"/>
              <a:t>     for </a:t>
            </a:r>
            <a:r>
              <a:rPr lang="en-US" dirty="0" err="1"/>
              <a:t>i</a:t>
            </a:r>
            <a:r>
              <a:rPr lang="en-US" dirty="0"/>
              <a:t>, line in enumerate(f3):</a:t>
            </a:r>
          </a:p>
          <a:p>
            <a:pPr marL="0" indent="0">
              <a:buNone/>
            </a:pPr>
            <a:r>
              <a:rPr lang="en-US" dirty="0"/>
              <a:t>   	    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 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              break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3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B7DFD-9D0E-4BEB-98BA-BBC90565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" y="0"/>
            <a:ext cx="12022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FC3285-829C-496C-9ED3-DC3A6D83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Читання через бібліотеку </a:t>
            </a:r>
            <a:r>
              <a:rPr lang="en-US" b="1" dirty="0"/>
              <a:t>Pandas</a:t>
            </a:r>
            <a:br>
              <a:rPr lang="en-US" b="1" dirty="0"/>
            </a:b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F29B62A-6947-4161-840E-3DE13F31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93" y="1007918"/>
            <a:ext cx="10674926" cy="4655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021A0A-7225-4218-8630-3DBE626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63" y="5065568"/>
            <a:ext cx="7632092" cy="2012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E80C0-DF0F-4F39-889C-14BE5E4600E3}"/>
              </a:ext>
            </a:extLst>
          </p:cNvPr>
          <p:cNvSpPr txBox="1"/>
          <p:nvPr/>
        </p:nvSpPr>
        <p:spPr>
          <a:xfrm>
            <a:off x="7335982" y="4476111"/>
            <a:ext cx="37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Якщо файл містить кирилицю</a:t>
            </a:r>
          </a:p>
        </p:txBody>
      </p:sp>
    </p:spTree>
    <p:extLst>
      <p:ext uri="{BB962C8B-B14F-4D97-AF65-F5344CB8AC3E}">
        <p14:creationId xmlns:p14="http://schemas.microsoft.com/office/powerpoint/2010/main" val="223585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A51A1A-C347-48DB-BAD1-6573E009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19545"/>
            <a:ext cx="11346873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Цей код прочитає </a:t>
            </a:r>
            <a:r>
              <a:rPr lang="en-US" dirty="0"/>
              <a:t>CSV </a:t>
            </a:r>
            <a:r>
              <a:rPr lang="uk-UA" dirty="0"/>
              <a:t>файл з локального диска і створить фрейм даних </a:t>
            </a:r>
            <a:r>
              <a:rPr lang="en-US" dirty="0"/>
              <a:t>Pandas.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Додаткові опції для функції </a:t>
            </a:r>
            <a:r>
              <a:rPr lang="en-US" dirty="0" err="1"/>
              <a:t>pd.read_csv</a:t>
            </a:r>
            <a:r>
              <a:rPr lang="en-US" dirty="0"/>
              <a:t>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header</a:t>
            </a:r>
            <a:r>
              <a:rPr lang="en-US" dirty="0"/>
              <a:t>: </a:t>
            </a:r>
            <a:r>
              <a:rPr lang="uk-UA" dirty="0"/>
              <a:t>Якщо цей параметр встановлений на </a:t>
            </a:r>
            <a:r>
              <a:rPr lang="en-US" dirty="0"/>
              <a:t>None, </a:t>
            </a:r>
            <a:r>
              <a:rPr lang="uk-UA" dirty="0"/>
              <a:t>то </a:t>
            </a:r>
            <a:r>
              <a:rPr lang="en-US" dirty="0"/>
              <a:t>Pandas </a:t>
            </a:r>
            <a:r>
              <a:rPr lang="uk-UA" dirty="0"/>
              <a:t>буде автоматично визначати заголовки стовпців.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index_col</a:t>
            </a:r>
            <a:r>
              <a:rPr lang="en-US" b="1" dirty="0"/>
              <a:t>: </a:t>
            </a:r>
            <a:r>
              <a:rPr lang="uk-UA" dirty="0"/>
              <a:t>Цей параметр визначає, який стовпець буде використовуватися як індекс </a:t>
            </a:r>
            <a:r>
              <a:rPr lang="uk-UA" dirty="0" err="1"/>
              <a:t>фрейма</a:t>
            </a:r>
            <a:r>
              <a:rPr lang="uk-UA" dirty="0"/>
              <a:t> даних.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skiprows</a:t>
            </a:r>
            <a:r>
              <a:rPr lang="en-US" b="1" dirty="0"/>
              <a:t>: </a:t>
            </a:r>
            <a:r>
              <a:rPr lang="uk-UA" dirty="0"/>
              <a:t>Цей параметр визначає, скільки рядків потрібно пропустити на початку файлу.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delimiter: </a:t>
            </a:r>
            <a:r>
              <a:rPr lang="uk-UA" dirty="0"/>
              <a:t>Цей параметр визначає роздільник, який використовується для розділення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quotechar</a:t>
            </a:r>
            <a:r>
              <a:rPr lang="en-US" dirty="0"/>
              <a:t>: </a:t>
            </a:r>
            <a:r>
              <a:rPr lang="uk-UA" dirty="0"/>
              <a:t>Цей параметр визначає символ, який використовується для обтікання текстових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na_values</a:t>
            </a:r>
            <a:r>
              <a:rPr lang="en-US" b="1" dirty="0"/>
              <a:t>: </a:t>
            </a:r>
            <a:r>
              <a:rPr lang="uk-UA" dirty="0"/>
              <a:t>Цей параметр визначає значення, які будуть розглядатися як відсутні.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Для отримання додаткової інформації про функцію </a:t>
            </a:r>
            <a:r>
              <a:rPr lang="en-US" dirty="0" err="1"/>
              <a:t>pd.read_csv</a:t>
            </a:r>
            <a:r>
              <a:rPr lang="en-US" dirty="0"/>
              <a:t>() </a:t>
            </a:r>
            <a:r>
              <a:rPr lang="uk-UA" dirty="0"/>
              <a:t>ви можете звернутися до документації </a:t>
            </a:r>
            <a:r>
              <a:rPr lang="en-US" dirty="0"/>
              <a:t>Pandas.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84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D1C633E-EB44-4165-BED0-CA036DCE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473363"/>
            <a:ext cx="11194472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E1E8-F76C-40B8-83D1-6C425380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CSV </a:t>
            </a:r>
            <a:r>
              <a:rPr lang="uk-UA" dirty="0"/>
              <a:t>файли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234F67-C768-4916-AAC7-8507B961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1163782"/>
            <a:ext cx="11490036" cy="54217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(</a:t>
            </a:r>
            <a:r>
              <a:rPr lang="en-US" dirty="0"/>
              <a:t>Comma-separated values) - </a:t>
            </a:r>
            <a:r>
              <a:rPr lang="uk-UA" dirty="0"/>
              <a:t>це текстові файли, у яких дані розділені комами. Цей формат даних є дуже простим і легко зрозумілим, тому його часто використовують для зберігання та обміну даними.</a:t>
            </a:r>
          </a:p>
          <a:p>
            <a:pPr marL="0" indent="0">
              <a:buNone/>
            </a:pPr>
            <a:r>
              <a:rPr lang="uk-UA" b="1" i="1" dirty="0"/>
              <a:t>Особливості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текстовими файлами, тому їх можна легко відкрити та редагувати в будь-якому текстовому редакторі.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універсальними, тому їх можна використовувати з різними програмами та платформами.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компактними, тому їх легко передавати та зберігати.</a:t>
            </a:r>
          </a:p>
          <a:p>
            <a:pPr marL="0" indent="0">
              <a:buNone/>
            </a:pPr>
            <a:r>
              <a:rPr lang="en-US" b="1" i="1" dirty="0"/>
              <a:t>CSV </a:t>
            </a:r>
            <a:r>
              <a:rPr lang="uk-UA" b="1" i="1" dirty="0"/>
              <a:t>файли часто використовують для таких цілей: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Експорт та імпорт даних між різними програмами. Наприклад, можна експортувати контакти з електронної пошти в </a:t>
            </a:r>
            <a:r>
              <a:rPr lang="en-US" dirty="0"/>
              <a:t>CSV </a:t>
            </a:r>
            <a:r>
              <a:rPr lang="uk-UA" dirty="0"/>
              <a:t>файл, а потім імпортувати їх у програму для управління контактами.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Зберігання даних у таблицях.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зберігання даних у вигляді таблиць, таких як таблиці продуктів, таблиці клієнтів тощо.</a:t>
            </a:r>
          </a:p>
          <a:p>
            <a:pPr marL="989013"/>
            <a:r>
              <a:rPr lang="uk-UA" dirty="0"/>
              <a:t>Аналіз даних.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аналізу даних за допомогою програм для статистичного аналізу.</a:t>
            </a:r>
          </a:p>
          <a:p>
            <a:pPr marL="0" indent="0">
              <a:buNone/>
            </a:pPr>
            <a:r>
              <a:rPr lang="uk-UA" b="1" i="1" dirty="0"/>
              <a:t>Обмеження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не підтримують типи даних, такі як числа з плаваючою комою, дати та час. Для зберігання таких даних потрібно використовувати інший формат даних.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можуть бути складними для читання, якщо вони містять багато даних. Для спрощення читання </a:t>
            </a:r>
            <a:r>
              <a:rPr lang="en-US" dirty="0"/>
              <a:t>CSV </a:t>
            </a:r>
            <a:r>
              <a:rPr lang="uk-UA" dirty="0"/>
              <a:t>файлів можна використовувати заголовки стовпців.</a:t>
            </a:r>
          </a:p>
          <a:p>
            <a:pPr marL="989013"/>
            <a:r>
              <a:rPr lang="uk-UA" dirty="0"/>
              <a:t>Загалом, </a:t>
            </a:r>
            <a:r>
              <a:rPr lang="en-US" dirty="0"/>
              <a:t>CSV </a:t>
            </a:r>
            <a:r>
              <a:rPr lang="uk-UA" dirty="0"/>
              <a:t>файли є ефективним способом зберігання та обміну даними. Вони є простими у використанні та універсальними, що робить їх популярним вибором для багатьох завдань.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6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6FB2F7-8D4E-456E-87A9-231A5919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6234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i="1" dirty="0"/>
              <a:t>Назва </a:t>
            </a:r>
            <a:r>
              <a:rPr lang="uk-UA" b="1" i="1" dirty="0" err="1"/>
              <a:t>товару,Ціна,Кількість</a:t>
            </a:r>
            <a:endParaRPr lang="uk-UA" b="1" i="1" dirty="0"/>
          </a:p>
          <a:p>
            <a:pPr marL="0" indent="0">
              <a:buNone/>
            </a:pPr>
            <a:r>
              <a:rPr lang="uk-UA" b="1" dirty="0"/>
              <a:t>Телефон,1000 грн,10</a:t>
            </a:r>
          </a:p>
          <a:p>
            <a:pPr marL="0" indent="0">
              <a:buNone/>
            </a:pPr>
            <a:r>
              <a:rPr lang="uk-UA" b="1" dirty="0"/>
              <a:t>Ноутбук,2000 грн,5</a:t>
            </a:r>
          </a:p>
          <a:p>
            <a:pPr marL="0" indent="0">
              <a:buNone/>
            </a:pPr>
            <a:r>
              <a:rPr lang="uk-UA" b="1" dirty="0"/>
              <a:t>Телевізор,3000 грн,2</a:t>
            </a:r>
          </a:p>
          <a:p>
            <a:pPr marL="0" indent="0">
              <a:buNone/>
            </a:pPr>
            <a:r>
              <a:rPr lang="uk-UA" dirty="0"/>
              <a:t>Файл містить  три рядки, кожний з яких представляє один продукт. Перший стовпець містить назву товару, другий стовпець містить ціну, а третій стовпець містить кількість.</a:t>
            </a:r>
          </a:p>
          <a:p>
            <a:pPr marL="0" indent="0">
              <a:buNone/>
            </a:pPr>
            <a:r>
              <a:rPr lang="en-US" dirty="0"/>
              <a:t>csv</a:t>
            </a:r>
          </a:p>
          <a:p>
            <a:pPr marL="0" indent="0">
              <a:buNone/>
            </a:pPr>
            <a:r>
              <a:rPr lang="uk-UA" b="1" i="1" dirty="0" err="1"/>
              <a:t>Ім'я,По-батькові,Прізвище,Телефон</a:t>
            </a:r>
            <a:r>
              <a:rPr lang="uk-UA" b="1" i="1" dirty="0"/>
              <a:t>,</a:t>
            </a:r>
            <a:r>
              <a:rPr lang="en-US" b="1" i="1" dirty="0"/>
              <a:t>Email</a:t>
            </a:r>
          </a:p>
          <a:p>
            <a:pPr marL="0" indent="0">
              <a:buNone/>
            </a:pPr>
            <a:r>
              <a:rPr lang="uk-UA" b="1" dirty="0"/>
              <a:t>Іван,Петрович,Іванов,+380991234567,</a:t>
            </a:r>
            <a:r>
              <a:rPr lang="en-US" b="1" dirty="0"/>
              <a:t>ivanov@example.com</a:t>
            </a:r>
          </a:p>
          <a:p>
            <a:pPr marL="0" indent="0">
              <a:buNone/>
            </a:pPr>
            <a:r>
              <a:rPr lang="uk-UA" b="1" dirty="0"/>
              <a:t>Марія,Олександрівна,Петрова,+380997654321,</a:t>
            </a:r>
            <a:r>
              <a:rPr lang="en-US" b="1" dirty="0"/>
              <a:t>petrova@example.com</a:t>
            </a:r>
            <a:endParaRPr lang="uk-UA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uk-UA" dirty="0"/>
              <a:t>Цей файл містить три рядки, кожний з яких представляє одного клієнта. Перший стовпець містить ім'я, другий стовпець містить по-батькові, третій стовпець містить прізвище, четвертий стовпець містить номер телефону, а п'ятий стовпець містить адресу електронної пошти.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можна створювати за допомогою різних програм, таких як текстові редактори, електронні таблиці та програми для обробки даних.</a:t>
            </a:r>
          </a:p>
          <a:p>
            <a:pPr marL="0" indent="0">
              <a:buNone/>
            </a:pPr>
            <a:r>
              <a:rPr lang="uk-UA" dirty="0"/>
              <a:t>Ось деякі інструменти, які можна використовувати для створення та редагування </a:t>
            </a:r>
            <a:r>
              <a:rPr lang="en-US" dirty="0"/>
              <a:t>CSV </a:t>
            </a:r>
            <a:r>
              <a:rPr lang="uk-UA" dirty="0"/>
              <a:t>файлів:</a:t>
            </a:r>
          </a:p>
          <a:p>
            <a:r>
              <a:rPr lang="uk-UA" dirty="0"/>
              <a:t>Текстові редактори, такі як </a:t>
            </a:r>
            <a:r>
              <a:rPr lang="en-US" dirty="0"/>
              <a:t>Notepad, Sublime Text </a:t>
            </a:r>
            <a:r>
              <a:rPr lang="uk-UA" dirty="0"/>
              <a:t>або </a:t>
            </a:r>
            <a:r>
              <a:rPr lang="en-US" dirty="0"/>
              <a:t>Visual Studio Code.</a:t>
            </a:r>
          </a:p>
          <a:p>
            <a:r>
              <a:rPr lang="uk-UA" dirty="0"/>
              <a:t>Електронні таблиці, такі як </a:t>
            </a:r>
            <a:r>
              <a:rPr lang="en-US" dirty="0"/>
              <a:t>Excel, Google Sheets </a:t>
            </a:r>
            <a:r>
              <a:rPr lang="uk-UA" dirty="0"/>
              <a:t>або </a:t>
            </a:r>
            <a:r>
              <a:rPr lang="en-US" dirty="0"/>
              <a:t>LibreOffice Calc.</a:t>
            </a:r>
          </a:p>
          <a:p>
            <a:r>
              <a:rPr lang="uk-UA" dirty="0"/>
              <a:t>Програми та мови програмування для обробки даних, такі як </a:t>
            </a:r>
            <a:r>
              <a:rPr lang="en-US" dirty="0"/>
              <a:t>Python,</a:t>
            </a:r>
            <a:r>
              <a:rPr lang="uk-UA" dirty="0"/>
              <a:t> </a:t>
            </a:r>
            <a:r>
              <a:rPr lang="en-US" dirty="0"/>
              <a:t>Java</a:t>
            </a:r>
            <a:r>
              <a:rPr lang="uk-UA" dirty="0"/>
              <a:t>, </a:t>
            </a:r>
            <a:r>
              <a:rPr lang="en-US" dirty="0"/>
              <a:t>JavaScript</a:t>
            </a:r>
            <a:r>
              <a:rPr lang="uk-UA" dirty="0"/>
              <a:t>, РНР, </a:t>
            </a:r>
            <a:r>
              <a:rPr lang="en-US" dirty="0"/>
              <a:t>SPSS, SAS </a:t>
            </a:r>
            <a:r>
              <a:rPr lang="uk-UA" dirty="0"/>
              <a:t>або </a:t>
            </a:r>
            <a:r>
              <a:rPr lang="en-US" dirty="0"/>
              <a:t>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5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595648-9F06-4884-9F5D-6778F30D0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8" y="4653813"/>
            <a:ext cx="7632854" cy="2011854"/>
          </a:xfrm>
          <a:prstGeom prst="rect">
            <a:avLst/>
          </a:prstGeom>
        </p:spPr>
      </p:pic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76A4F16-C604-46AF-9FB4-52E93A6F5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7370" y="1521590"/>
            <a:ext cx="5398707" cy="285579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E9108A-BD87-442C-BE51-9C3453D35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5199"/>
            <a:ext cx="5181600" cy="394176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71AA07-4AA2-4496-A8F5-EAA66CB2B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81" y="1725682"/>
            <a:ext cx="4012019" cy="2120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0C0A68-C107-4C1A-9C15-535E97318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108" y="4100946"/>
            <a:ext cx="5503815" cy="2585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0A4DB8-4278-439B-B349-71DBBC59C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058" y="300029"/>
            <a:ext cx="945724" cy="1215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BAA894-5A25-4CE5-8452-266EDFA9A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108" y="252805"/>
            <a:ext cx="1036410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66CD13-60AD-4DB1-8EB0-30BA6A5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76"/>
            <a:ext cx="10515600" cy="7813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JSON</a:t>
            </a:r>
            <a:r>
              <a:rPr lang="uk-UA" dirty="0"/>
              <a:t> файли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D8508E-0B5D-4752-9D99-9E84D6BE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8731827" cy="49577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b="1" dirty="0"/>
              <a:t>	</a:t>
            </a:r>
            <a:r>
              <a:rPr lang="en-US" b="1" dirty="0"/>
              <a:t>JSON </a:t>
            </a:r>
            <a:r>
              <a:rPr lang="en-US" dirty="0"/>
              <a:t>(JavaScript Object Notation) – </a:t>
            </a:r>
            <a:r>
              <a:rPr lang="uk-UA" dirty="0"/>
              <a:t>це текстовий формат, призначений для зберігання структурованих даних. Він був створений американським програмістом </a:t>
            </a:r>
            <a:r>
              <a:rPr lang="uk-UA" b="1" i="1" dirty="0"/>
              <a:t>Дугласом </a:t>
            </a:r>
            <a:r>
              <a:rPr lang="uk-UA" b="1" i="1" dirty="0" err="1"/>
              <a:t>Крокфордом</a:t>
            </a:r>
            <a:r>
              <a:rPr lang="uk-UA" b="1" i="1" dirty="0"/>
              <a:t> </a:t>
            </a:r>
            <a:r>
              <a:rPr lang="uk-UA" dirty="0"/>
              <a:t>на базі </a:t>
            </a:r>
            <a:r>
              <a:rPr lang="en-US" dirty="0"/>
              <a:t>JavaScript, </a:t>
            </a:r>
            <a:r>
              <a:rPr lang="uk-UA" dirty="0"/>
              <a:t>але при цьому не прив'язаний до нього і є незалежним. </a:t>
            </a:r>
            <a:r>
              <a:rPr lang="en-US" dirty="0"/>
              <a:t>JSON </a:t>
            </a:r>
            <a:r>
              <a:rPr lang="uk-UA" dirty="0"/>
              <a:t>легко поєднується з будь-яким сучасним середовищем програмування, зокрема, код для введення та обробки даних у цьому форматі присутній у мовах </a:t>
            </a:r>
            <a:r>
              <a:rPr lang="en-US" dirty="0"/>
              <a:t>PHP, Python, Java</a:t>
            </a:r>
            <a:r>
              <a:rPr lang="uk-UA" dirty="0"/>
              <a:t>, </a:t>
            </a:r>
            <a:r>
              <a:rPr lang="en-US" dirty="0"/>
              <a:t>Ruby</a:t>
            </a:r>
            <a:r>
              <a:rPr lang="uk-UA" dirty="0"/>
              <a:t>,</a:t>
            </a:r>
            <a:r>
              <a:rPr lang="en-US" dirty="0"/>
              <a:t> C, C++, C#, JavaScript, Perl</a:t>
            </a:r>
            <a:r>
              <a:rPr lang="uk-UA" dirty="0"/>
              <a:t> та інші.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/>
              <a:t>	Файли </a:t>
            </a:r>
            <a:r>
              <a:rPr lang="en-US" dirty="0"/>
              <a:t>JSON </a:t>
            </a:r>
            <a:r>
              <a:rPr lang="uk-UA" dirty="0"/>
              <a:t>мають однойменне розширення .</a:t>
            </a:r>
            <a:r>
              <a:rPr lang="en-US" dirty="0"/>
              <a:t>json, </a:t>
            </a:r>
            <a:r>
              <a:rPr lang="uk-UA" dirty="0"/>
              <a:t>також цей формат може бути представлений в інших типах файлів (наприклад, .</a:t>
            </a:r>
            <a:r>
              <a:rPr lang="en-US" dirty="0"/>
              <a:t>html), </a:t>
            </a:r>
            <a:r>
              <a:rPr lang="uk-UA" dirty="0"/>
              <a:t>відображаючись у вигляді рядка </a:t>
            </a:r>
            <a:r>
              <a:rPr lang="en-US" dirty="0"/>
              <a:t>JSON </a:t>
            </a:r>
            <a:r>
              <a:rPr lang="uk-UA" dirty="0"/>
              <a:t>або об'єкта. Важливою особливістю стандарту є те, що рядок </a:t>
            </a:r>
            <a:r>
              <a:rPr lang="en-US" dirty="0"/>
              <a:t>JSON </a:t>
            </a:r>
            <a:r>
              <a:rPr lang="uk-UA" dirty="0"/>
              <a:t>виглядає як звичайний текст, який легко </a:t>
            </a:r>
            <a:r>
              <a:rPr lang="uk-UA" dirty="0" err="1"/>
              <a:t>читається</a:t>
            </a:r>
            <a:r>
              <a:rPr lang="uk-UA" dirty="0"/>
              <a:t> людиною – як і у випадку з будь-якими іншими текстовими форматами.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Ці властивості роблять </a:t>
            </a:r>
            <a:r>
              <a:rPr lang="en-US" dirty="0"/>
              <a:t>JSON </a:t>
            </a:r>
            <a:r>
              <a:rPr lang="uk-UA" dirty="0"/>
              <a:t>ідеальною мовою для обміну даними.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5E2EF-C30D-44E2-A945-5B1022DB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9" y="2169950"/>
            <a:ext cx="2057578" cy="2804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C0AE6-5486-47A9-88F9-1810950B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18" y="216176"/>
            <a:ext cx="2034716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8A9695-4438-42A3-8796-15D20973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JSON </a:t>
            </a:r>
            <a:r>
              <a:rPr lang="uk-UA" b="1" dirty="0"/>
              <a:t>базується на двох структурах даних: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Колекція пар ключ/значення. </a:t>
            </a:r>
            <a:r>
              <a:rPr lang="uk-UA" dirty="0"/>
              <a:t>У різних мовах ця концепція реалізована як об'єкт, запис, структура, словник, хеш, іменований список або асоціативний масив. (</a:t>
            </a:r>
            <a:r>
              <a:rPr lang="ru-RU" dirty="0"/>
              <a:t>Пара "ключ-</a:t>
            </a:r>
            <a:r>
              <a:rPr lang="ru-RU" dirty="0" err="1"/>
              <a:t>значення</a:t>
            </a:r>
            <a:r>
              <a:rPr lang="ru-RU" dirty="0"/>
              <a:t>" ("</a:t>
            </a:r>
            <a:r>
              <a:rPr lang="ru-RU" dirty="0" err="1"/>
              <a:t>key</a:t>
            </a:r>
            <a:r>
              <a:rPr lang="ru-RU" dirty="0"/>
              <a:t>" : "</a:t>
            </a:r>
            <a:r>
              <a:rPr lang="ru-RU" dirty="0" err="1"/>
              <a:t>value</a:t>
            </a:r>
            <a:r>
              <a:rPr lang="ru-RU" dirty="0"/>
              <a:t>"),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 є рядками, а </a:t>
            </a:r>
            <a:r>
              <a:rPr lang="ru-RU" dirty="0" err="1"/>
              <a:t>значення</a:t>
            </a:r>
            <a:r>
              <a:rPr lang="ru-RU" dirty="0"/>
              <a:t> - </a:t>
            </a:r>
            <a:r>
              <a:rPr lang="ru-RU" dirty="0" err="1"/>
              <a:t>допустимим</a:t>
            </a:r>
            <a:r>
              <a:rPr lang="ru-RU" dirty="0"/>
              <a:t> типом </a:t>
            </a:r>
            <a:r>
              <a:rPr lang="ru-RU" dirty="0" err="1"/>
              <a:t>даних</a:t>
            </a:r>
            <a:r>
              <a:rPr lang="ru-RU" dirty="0"/>
              <a:t> JSON.)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Упорядкований список значень. </a:t>
            </a:r>
            <a:r>
              <a:rPr lang="uk-UA" dirty="0"/>
              <a:t>У більшості мов це реалізовано як масив, вектор, список або послідовність.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	Це </a:t>
            </a:r>
            <a:r>
              <a:rPr lang="uk-UA" dirty="0" err="1"/>
              <a:t>универсальні</a:t>
            </a:r>
            <a:r>
              <a:rPr lang="uk-UA" dirty="0"/>
              <a:t> структури даних. У тому чи іншому вигляді їх підтримують майже усі сучасні мови програмування. Є сенс будувати формат даних, що є незалежним від мови програмування, саме на цих структурах.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4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97A93B-DF8B-4E65-A02E-E3758ABD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540327"/>
            <a:ext cx="11544300" cy="621376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Ключі</a:t>
            </a:r>
            <a:r>
              <a:rPr lang="ru-RU" dirty="0"/>
              <a:t> та </a:t>
            </a:r>
            <a:r>
              <a:rPr lang="ru-RU" dirty="0" err="1"/>
              <a:t>значення</a:t>
            </a:r>
            <a:r>
              <a:rPr lang="ru-RU" dirty="0"/>
              <a:t> JSON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: структура, </a:t>
            </a:r>
            <a:r>
              <a:rPr lang="ru-RU" dirty="0" err="1"/>
              <a:t>запис</a:t>
            </a:r>
            <a:r>
              <a:rPr lang="ru-RU" dirty="0"/>
              <a:t>, словник, </a:t>
            </a:r>
            <a:r>
              <a:rPr lang="ru-RU" dirty="0" err="1"/>
              <a:t>асоціативний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, вектор, список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універсальність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обмінюватись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програмними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через JSON.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b="1" i="1" dirty="0" err="1"/>
              <a:t>Об'єкт</a:t>
            </a:r>
            <a:r>
              <a:rPr lang="ru-RU" sz="3600" b="1" i="1" dirty="0"/>
              <a:t> - </a:t>
            </a:r>
            <a:r>
              <a:rPr lang="ru-RU" sz="3600" b="1" i="1" dirty="0" err="1"/>
              <a:t>це</a:t>
            </a:r>
            <a:r>
              <a:rPr lang="ru-RU" sz="3600" b="1" i="1" dirty="0"/>
              <a:t> </a:t>
            </a:r>
            <a:r>
              <a:rPr lang="ru-RU" sz="3600" b="1" i="1" dirty="0" err="1"/>
              <a:t>невпорядкований</a:t>
            </a:r>
            <a:r>
              <a:rPr lang="ru-RU" sz="3600" b="1" i="1" dirty="0"/>
              <a:t> </a:t>
            </a:r>
            <a:r>
              <a:rPr lang="ru-RU" sz="3600" b="1" i="1" dirty="0" err="1"/>
              <a:t>набір</a:t>
            </a:r>
            <a:r>
              <a:rPr lang="ru-RU" sz="3600" b="1" i="1" dirty="0"/>
              <a:t> пар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. </a:t>
            </a:r>
            <a:r>
              <a:rPr lang="ru-RU" sz="3600" b="1" i="1" dirty="0" err="1"/>
              <a:t>Об'єкт</a:t>
            </a:r>
            <a:r>
              <a:rPr lang="ru-RU" sz="3600" b="1" i="1" dirty="0"/>
              <a:t> починается з {</a:t>
            </a:r>
            <a:r>
              <a:rPr lang="ru-RU" sz="3600" b="1" i="1" dirty="0" err="1"/>
              <a:t>відкриваючої</a:t>
            </a:r>
            <a:r>
              <a:rPr lang="ru-RU" sz="3600" b="1" i="1" dirty="0"/>
              <a:t> </a:t>
            </a:r>
            <a:r>
              <a:rPr lang="ru-RU" sz="3600" b="1" i="1" dirty="0" err="1"/>
              <a:t>фигурної</a:t>
            </a:r>
            <a:r>
              <a:rPr lang="ru-RU" sz="3600" b="1" i="1" dirty="0"/>
              <a:t> дужки і </a:t>
            </a:r>
            <a:r>
              <a:rPr lang="ru-RU" sz="3600" b="1" i="1" dirty="0" err="1"/>
              <a:t>закінчується</a:t>
            </a:r>
            <a:r>
              <a:rPr lang="ru-RU" sz="3600" b="1" i="1" dirty="0"/>
              <a:t> }</a:t>
            </a:r>
            <a:r>
              <a:rPr lang="ru-RU" sz="3600" b="1" i="1" dirty="0" err="1"/>
              <a:t>закриваючою</a:t>
            </a:r>
            <a:r>
              <a:rPr lang="ru-RU" sz="3600" b="1" i="1" dirty="0"/>
              <a:t> фигурною дужкою. </a:t>
            </a:r>
            <a:r>
              <a:rPr lang="ru-RU" sz="3600" b="1" i="1" dirty="0" err="1"/>
              <a:t>Кожне</a:t>
            </a:r>
            <a:r>
              <a:rPr lang="ru-RU" sz="3600" b="1" i="1" dirty="0"/>
              <a:t> </a:t>
            </a:r>
            <a:r>
              <a:rPr lang="ru-RU" sz="3600" b="1" i="1" dirty="0" err="1"/>
              <a:t>ім'я</a:t>
            </a:r>
            <a:r>
              <a:rPr lang="ru-RU" sz="3600" b="1" i="1" dirty="0"/>
              <a:t> </a:t>
            </a:r>
            <a:r>
              <a:rPr lang="ru-RU" sz="3600" b="1" i="1" dirty="0" err="1"/>
              <a:t>супроводжують</a:t>
            </a:r>
            <a:r>
              <a:rPr lang="ru-RU" sz="3600" b="1" i="1" dirty="0"/>
              <a:t> :</a:t>
            </a:r>
            <a:r>
              <a:rPr lang="ru-RU" sz="3600" b="1" i="1" dirty="0" err="1"/>
              <a:t>двокрапкою</a:t>
            </a:r>
            <a:r>
              <a:rPr lang="ru-RU" sz="3600" b="1" i="1" dirty="0"/>
              <a:t>, а пари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відокремлюють</a:t>
            </a:r>
            <a:r>
              <a:rPr lang="ru-RU" sz="3600" b="1" i="1" dirty="0"/>
              <a:t> ,комою.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Об'єкт </a:t>
            </a:r>
            <a:r>
              <a:rPr lang="en-US" dirty="0"/>
              <a:t>JSON </a:t>
            </a:r>
            <a:r>
              <a:rPr lang="uk-UA" dirty="0"/>
              <a:t>полягає у фігурних дужках, усередині яких через кому розміщуються пари «ключ-значення», їх може бути від двох і більше. Як приклади </a:t>
            </a:r>
            <a:r>
              <a:rPr lang="en-US" dirty="0"/>
              <a:t>JSON </a:t>
            </a:r>
            <a:r>
              <a:rPr lang="uk-UA" dirty="0"/>
              <a:t>значень виділяють:</a:t>
            </a:r>
          </a:p>
          <a:p>
            <a:r>
              <a:rPr lang="uk-UA" b="1" dirty="0"/>
              <a:t>Масиви.</a:t>
            </a:r>
            <a:r>
              <a:rPr lang="uk-UA" dirty="0"/>
              <a:t> Структурований набір значень укладений у квадратні дужки. Масив об'єднує кілька об'єктів, які згруповані за загальною ознакою.</a:t>
            </a:r>
          </a:p>
          <a:p>
            <a:r>
              <a:rPr lang="uk-UA" b="1" dirty="0"/>
              <a:t>Об'єкти.</a:t>
            </a:r>
            <a:r>
              <a:rPr lang="uk-UA" dirty="0"/>
              <a:t> Включає основну одиницю формату – пару «ключ-значення». Об'єкт-значення повинен відповідати тому самому правилу, що й об'єкт </a:t>
            </a:r>
            <a:r>
              <a:rPr lang="en-US" dirty="0"/>
              <a:t>JSON.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Рядки.</a:t>
            </a:r>
            <a:r>
              <a:rPr lang="uk-UA" dirty="0"/>
              <a:t> Певна послідовність символів, яка розташовується у двох подвійних лапках.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Числа.</a:t>
            </a:r>
            <a:r>
              <a:rPr lang="uk-UA" dirty="0"/>
              <a:t> Може бути як цілим, так і з плаваючою комою.</a:t>
            </a:r>
            <a:br>
              <a:rPr lang="uk-UA" dirty="0"/>
            </a:br>
            <a:endParaRPr lang="uk-UA" dirty="0"/>
          </a:p>
          <a:p>
            <a:r>
              <a:rPr lang="uk-UA" b="1" dirty="0" err="1"/>
              <a:t>Бульовий</a:t>
            </a:r>
            <a:r>
              <a:rPr lang="uk-UA" b="1" dirty="0"/>
              <a:t> тип.</a:t>
            </a:r>
            <a:r>
              <a:rPr lang="uk-UA" dirty="0"/>
              <a:t> Значення </a:t>
            </a:r>
            <a:r>
              <a:rPr lang="en-US" dirty="0"/>
              <a:t>true </a:t>
            </a:r>
            <a:r>
              <a:rPr lang="uk-UA" dirty="0"/>
              <a:t>чи </a:t>
            </a:r>
            <a:r>
              <a:rPr lang="en-US" dirty="0"/>
              <a:t>false.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Значення </a:t>
            </a:r>
            <a:r>
              <a:rPr lang="en-US" b="1" dirty="0"/>
              <a:t>null.</a:t>
            </a:r>
            <a:r>
              <a:rPr lang="en-US" dirty="0"/>
              <a:t> </a:t>
            </a:r>
            <a:r>
              <a:rPr lang="uk-UA" dirty="0"/>
              <a:t>Позначає відсутність даних.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7705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1744</Words>
  <Application>Microsoft Office PowerPoint</Application>
  <PresentationFormat>Широкий екран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  Робота з файлами в Google Colab </vt:lpstr>
      <vt:lpstr>Презентація PowerPoint</vt:lpstr>
      <vt:lpstr>Презентація PowerPoint</vt:lpstr>
      <vt:lpstr>CSV файли</vt:lpstr>
      <vt:lpstr>Презентація PowerPoint</vt:lpstr>
      <vt:lpstr>Презентація PowerPoint</vt:lpstr>
      <vt:lpstr>JSON файли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Відкриття .csv файлів в Google Colab</vt:lpstr>
      <vt:lpstr>Презентація PowerPoint</vt:lpstr>
      <vt:lpstr>Після завантаження файл parsing.csv перебуває у сесійному сховищі в папці під назвою /content/.</vt:lpstr>
      <vt:lpstr>Читання зі змінної uploaded</vt:lpstr>
      <vt:lpstr>Таким чином, щоб прочитати дані безпосередньо зі словника uploaded, спочатку нам потрібно перетворити ці дані на звичайний рядок.</vt:lpstr>
      <vt:lpstr>Презентація PowerPoint</vt:lpstr>
      <vt:lpstr>Читання з файлу</vt:lpstr>
      <vt:lpstr> Читання через бібліотеку Pandas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25</cp:revision>
  <dcterms:created xsi:type="dcterms:W3CDTF">2023-10-30T12:16:18Z</dcterms:created>
  <dcterms:modified xsi:type="dcterms:W3CDTF">2024-10-23T17:46:03Z</dcterms:modified>
</cp:coreProperties>
</file>