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6/23/2022</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00161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6/23/2022</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1157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6/23/2022</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25385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6/23/2022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8880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6/23/2022</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547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6/23/2022</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946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6/23/2022</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2012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6/23/2022</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9840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6/23/2022</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8495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6/23/2022</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32019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6/23/2022</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7778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6/23/2022</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57198654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48" r:id="rId8"/>
    <p:sldLayoutId id="2147483749" r:id="rId9"/>
    <p:sldLayoutId id="2147483750" r:id="rId10"/>
    <p:sldLayoutId id="2147483758"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zakon.rada.gov.ua/laws/show/993_531#Text"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hyperlink" Target="http://www.ukrstat.gov.ua/csr_prezent/2020/ukr/st_rozv/publ/SDGs%20Ukraine%202021%20Monitoring%20Report%20ukr.pdf" TargetMode="External"/><Relationship Id="rId2" Type="http://schemas.openxmlformats.org/officeDocument/2006/relationships/hyperlink" Target="https://www.un.org/en/" TargetMode="External"/><Relationship Id="rId1" Type="http://schemas.openxmlformats.org/officeDocument/2006/relationships/slideLayout" Target="../slideLayouts/slideLayout7.xml"/><Relationship Id="rId4" Type="http://schemas.openxmlformats.org/officeDocument/2006/relationships/hyperlink" Target="http://me.gov.ua/Documents/List?lang=uk-UA&amp;id=938d9df1-5e8d-48cc-a007-be5bc60123b8&amp;tag=TSiliStalogoRozvitk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37FDDF72-DE39-4F99-A3C1-DD9D7815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1" name="Rectangle 50">
            <a:extLst>
              <a:ext uri="{FF2B5EF4-FFF2-40B4-BE49-F238E27FC236}">
                <a16:creationId xmlns:a16="http://schemas.microsoft.com/office/drawing/2014/main" id="{5E4ECE80-3AD1-450C-B62A-98788F1939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32" name="Picture 3" descr="Оранжевый цветной фонарь">
            <a:extLst>
              <a:ext uri="{FF2B5EF4-FFF2-40B4-BE49-F238E27FC236}">
                <a16:creationId xmlns:a16="http://schemas.microsoft.com/office/drawing/2014/main" id="{B72DE00B-996A-8546-FA8E-DE2BA13BD89F}"/>
              </a:ext>
            </a:extLst>
          </p:cNvPr>
          <p:cNvPicPr>
            <a:picLocks noChangeAspect="1"/>
          </p:cNvPicPr>
          <p:nvPr/>
        </p:nvPicPr>
        <p:blipFill rotWithShape="1">
          <a:blip r:embed="rId2">
            <a:alphaModFix amt="60000"/>
          </a:blip>
          <a:srcRect t="15726" r="-1" b="-1"/>
          <a:stretch/>
        </p:blipFill>
        <p:spPr>
          <a:xfrm>
            <a:off x="3048" y="10"/>
            <a:ext cx="12188952" cy="6856614"/>
          </a:xfrm>
          <a:prstGeom prst="rect">
            <a:avLst/>
          </a:prstGeom>
        </p:spPr>
      </p:pic>
      <p:sp>
        <p:nvSpPr>
          <p:cNvPr id="2" name="Заголовок 1">
            <a:extLst>
              <a:ext uri="{FF2B5EF4-FFF2-40B4-BE49-F238E27FC236}">
                <a16:creationId xmlns:a16="http://schemas.microsoft.com/office/drawing/2014/main" id="{F9B68FCA-2B09-4718-B3D7-21CC13D3F079}"/>
              </a:ext>
            </a:extLst>
          </p:cNvPr>
          <p:cNvSpPr>
            <a:spLocks noGrp="1"/>
          </p:cNvSpPr>
          <p:nvPr>
            <p:ph type="ctrTitle"/>
          </p:nvPr>
        </p:nvSpPr>
        <p:spPr>
          <a:xfrm>
            <a:off x="996275" y="744909"/>
            <a:ext cx="10190071" cy="3145855"/>
          </a:xfrm>
        </p:spPr>
        <p:txBody>
          <a:bodyPr anchor="b">
            <a:normAutofit fontScale="90000"/>
          </a:bodyPr>
          <a:lstStyle/>
          <a:p>
            <a:br>
              <a:rPr lang="uk-UA" sz="5200">
                <a:solidFill>
                  <a:srgbClr val="FFFFFF"/>
                </a:solidFill>
              </a:rPr>
            </a:br>
            <a:br>
              <a:rPr lang="uk-UA" sz="5200">
                <a:solidFill>
                  <a:srgbClr val="FFFFFF"/>
                </a:solidFill>
              </a:rPr>
            </a:br>
            <a:br>
              <a:rPr lang="uk-UA" sz="5200">
                <a:solidFill>
                  <a:srgbClr val="FFFFFF"/>
                </a:solidFill>
              </a:rPr>
            </a:br>
            <a:br>
              <a:rPr lang="uk-UA" sz="5200">
                <a:solidFill>
                  <a:srgbClr val="FFFFFF"/>
                </a:solidFill>
              </a:rPr>
            </a:br>
            <a:br>
              <a:rPr lang="uk-UA" sz="5200">
                <a:solidFill>
                  <a:srgbClr val="FFFFFF"/>
                </a:solidFill>
              </a:rPr>
            </a:br>
            <a:br>
              <a:rPr lang="uk-UA" sz="5200">
                <a:solidFill>
                  <a:srgbClr val="FFFFFF"/>
                </a:solidFill>
              </a:rPr>
            </a:br>
            <a:br>
              <a:rPr lang="uk-UA" sz="5200">
                <a:solidFill>
                  <a:srgbClr val="FFFFFF"/>
                </a:solidFill>
              </a:rPr>
            </a:br>
            <a:br>
              <a:rPr lang="uk-UA" sz="5200">
                <a:solidFill>
                  <a:srgbClr val="FFFFFF"/>
                </a:solidFill>
              </a:rPr>
            </a:br>
            <a:br>
              <a:rPr lang="uk-UA" sz="5200">
                <a:solidFill>
                  <a:srgbClr val="FFFFFF"/>
                </a:solidFill>
              </a:rPr>
            </a:br>
            <a:r>
              <a:rPr lang="uk-UA" sz="5200">
                <a:solidFill>
                  <a:srgbClr val="FFFFFF"/>
                </a:solidFill>
              </a:rPr>
              <a:t>Роль </a:t>
            </a:r>
            <a:r>
              <a:rPr lang="uk-UA" sz="5200" dirty="0">
                <a:solidFill>
                  <a:srgbClr val="FFFFFF"/>
                </a:solidFill>
              </a:rPr>
              <a:t>підприємництва у досягненні цілей сталого </a:t>
            </a:r>
            <a:r>
              <a:rPr lang="uk-UA" sz="5200">
                <a:solidFill>
                  <a:srgbClr val="FFFFFF"/>
                </a:solidFill>
              </a:rPr>
              <a:t>розвитку </a:t>
            </a:r>
            <a:br>
              <a:rPr lang="uk-UA" sz="5200">
                <a:solidFill>
                  <a:srgbClr val="FFFFFF"/>
                </a:solidFill>
              </a:rPr>
            </a:br>
            <a:r>
              <a:rPr lang="uk-UA" sz="5200">
                <a:solidFill>
                  <a:srgbClr val="FFFFFF"/>
                </a:solidFill>
              </a:rPr>
              <a:t>Частина 1</a:t>
            </a:r>
            <a:endParaRPr lang="uk-UA" sz="5200" dirty="0">
              <a:solidFill>
                <a:srgbClr val="FFFFFF"/>
              </a:solidFill>
            </a:endParaRPr>
          </a:p>
          <a:p>
            <a:endParaRPr lang="uk-UA" dirty="0"/>
          </a:p>
          <a:p>
            <a:endParaRPr lang="uk-UA" sz="3600" dirty="0">
              <a:solidFill>
                <a:schemeClr val="tx2"/>
              </a:solidFill>
            </a:endParaRPr>
          </a:p>
        </p:txBody>
      </p:sp>
      <p:sp>
        <p:nvSpPr>
          <p:cNvPr id="3" name="Подзаголовок 2">
            <a:extLst>
              <a:ext uri="{FF2B5EF4-FFF2-40B4-BE49-F238E27FC236}">
                <a16:creationId xmlns:a16="http://schemas.microsoft.com/office/drawing/2014/main" id="{CDE94CF0-5697-4A86-B400-92AF40CC27F9}"/>
              </a:ext>
            </a:extLst>
          </p:cNvPr>
          <p:cNvSpPr>
            <a:spLocks noGrp="1"/>
          </p:cNvSpPr>
          <p:nvPr>
            <p:ph type="subTitle" idx="1"/>
          </p:nvPr>
        </p:nvSpPr>
        <p:spPr>
          <a:xfrm>
            <a:off x="1218708" y="5372100"/>
            <a:ext cx="9781327" cy="754297"/>
          </a:xfrm>
        </p:spPr>
        <p:txBody>
          <a:bodyPr anchor="t">
            <a:normAutofit/>
          </a:bodyPr>
          <a:lstStyle/>
          <a:p>
            <a:r>
              <a:rPr lang="uk-UA" sz="2200" dirty="0">
                <a:solidFill>
                  <a:srgbClr val="FFFFFF"/>
                </a:solidFill>
              </a:rPr>
              <a:t>Лекція з навчальної дисципліни «Підприємництво та основи бізнесу»</a:t>
            </a:r>
          </a:p>
        </p:txBody>
      </p:sp>
    </p:spTree>
    <p:extLst>
      <p:ext uri="{BB962C8B-B14F-4D97-AF65-F5344CB8AC3E}">
        <p14:creationId xmlns:p14="http://schemas.microsoft.com/office/powerpoint/2010/main" val="3398147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D7BE78E-FD4D-4C37-84DD-D25FACB18BDA}"/>
              </a:ext>
            </a:extLst>
          </p:cNvPr>
          <p:cNvSpPr/>
          <p:nvPr/>
        </p:nvSpPr>
        <p:spPr>
          <a:xfrm>
            <a:off x="1589103" y="1305341"/>
            <a:ext cx="9215021" cy="4247317"/>
          </a:xfrm>
          <a:prstGeom prst="rect">
            <a:avLst/>
          </a:prstGeom>
        </p:spPr>
        <p:txBody>
          <a:bodyPr wrap="square">
            <a:spAutoFit/>
          </a:bodyPr>
          <a:lstStyle/>
          <a:p>
            <a:r>
              <a:rPr lang="uk-UA" dirty="0">
                <a:solidFill>
                  <a:srgbClr val="4C6A8B"/>
                </a:solidFill>
                <a:latin typeface="Roboto"/>
              </a:rPr>
              <a:t>3.1 До 2030 року знизити глобальний коефіцієнт материнської смертності до менш ніж 70 випадків на 100 000 </a:t>
            </a:r>
            <a:r>
              <a:rPr lang="uk-UA" dirty="0" err="1">
                <a:solidFill>
                  <a:srgbClr val="4C6A8B"/>
                </a:solidFill>
                <a:latin typeface="Roboto"/>
              </a:rPr>
              <a:t>живонароджених</a:t>
            </a:r>
            <a:endParaRPr lang="uk-UA" dirty="0">
              <a:solidFill>
                <a:srgbClr val="4C6A8B"/>
              </a:solidFill>
              <a:latin typeface="Roboto"/>
            </a:endParaRPr>
          </a:p>
          <a:p>
            <a:r>
              <a:rPr lang="uk-UA" dirty="0">
                <a:solidFill>
                  <a:srgbClr val="4C6A8B"/>
                </a:solidFill>
                <a:latin typeface="Roboto"/>
              </a:rPr>
              <a:t>3.2 До 2030 року покласти край смертності, якій можна запобігти, новонароджених і дітей віком до 5 років, при цьому всі країни повинні прагнути зменшити </a:t>
            </a:r>
            <a:r>
              <a:rPr lang="uk-UA" dirty="0" err="1">
                <a:solidFill>
                  <a:srgbClr val="4C6A8B"/>
                </a:solidFill>
                <a:latin typeface="Roboto"/>
              </a:rPr>
              <a:t>неонатальну</a:t>
            </a:r>
            <a:r>
              <a:rPr lang="uk-UA" dirty="0">
                <a:solidFill>
                  <a:srgbClr val="4C6A8B"/>
                </a:solidFill>
                <a:latin typeface="Roboto"/>
              </a:rPr>
              <a:t> смертність до не більше як 12 випадків на 1000 </a:t>
            </a:r>
            <a:r>
              <a:rPr lang="uk-UA" dirty="0" err="1">
                <a:solidFill>
                  <a:srgbClr val="4C6A8B"/>
                </a:solidFill>
                <a:latin typeface="Roboto"/>
              </a:rPr>
              <a:t>живонароджених</a:t>
            </a:r>
            <a:r>
              <a:rPr lang="uk-UA" dirty="0">
                <a:solidFill>
                  <a:srgbClr val="4C6A8B"/>
                </a:solidFill>
                <a:latin typeface="Roboto"/>
              </a:rPr>
              <a:t>, а смертність у віці до 5 років – до не більше ніж 25 випадків на 1000 </a:t>
            </a:r>
            <a:r>
              <a:rPr lang="uk-UA" dirty="0" err="1">
                <a:solidFill>
                  <a:srgbClr val="4C6A8B"/>
                </a:solidFill>
                <a:latin typeface="Roboto"/>
              </a:rPr>
              <a:t>живонароджених</a:t>
            </a:r>
            <a:endParaRPr lang="uk-UA" dirty="0">
              <a:solidFill>
                <a:srgbClr val="4C6A8B"/>
              </a:solidFill>
              <a:latin typeface="Roboto"/>
            </a:endParaRPr>
          </a:p>
          <a:p>
            <a:r>
              <a:rPr lang="uk-UA" dirty="0">
                <a:solidFill>
                  <a:srgbClr val="4C6A8B"/>
                </a:solidFill>
                <a:latin typeface="Roboto"/>
              </a:rPr>
              <a:t>3.3 До 2030 року покласти край епідеміям СНІДу, туберкульозу, малярії та тропічних </a:t>
            </a:r>
            <a:r>
              <a:rPr lang="uk-UA" dirty="0" err="1">
                <a:solidFill>
                  <a:srgbClr val="4C6A8B"/>
                </a:solidFill>
                <a:latin typeface="Roboto"/>
              </a:rPr>
              <a:t>хвороб</a:t>
            </a:r>
            <a:r>
              <a:rPr lang="uk-UA" dirty="0">
                <a:solidFill>
                  <a:srgbClr val="4C6A8B"/>
                </a:solidFill>
                <a:latin typeface="Roboto"/>
              </a:rPr>
              <a:t>, яким не приділяється належної уваги, і забезпечити боротьбу з гепатитом, захворюваннями, що передаються через воду, та іншими інфекційними захворюваннями</a:t>
            </a:r>
          </a:p>
          <a:p>
            <a:r>
              <a:rPr lang="uk-UA" dirty="0">
                <a:solidFill>
                  <a:srgbClr val="4C6A8B"/>
                </a:solidFill>
                <a:latin typeface="Roboto"/>
              </a:rPr>
              <a:t>3.4 До 2030 року зменшити на третину передчасну смертність від неінфекційних захворювань за допомогою профілактики і лікування, а також підтримувати психічне здоров’я і благополуччя</a:t>
            </a:r>
          </a:p>
          <a:p>
            <a:r>
              <a:rPr lang="uk-UA" dirty="0">
                <a:solidFill>
                  <a:srgbClr val="4C6A8B"/>
                </a:solidFill>
                <a:latin typeface="Roboto"/>
              </a:rPr>
              <a:t>3.5 Покращувати профілактику та лікування залежності від психоактивних речовин, у тому числі зловживання наркотичними засобами й алкоголем</a:t>
            </a:r>
            <a:endParaRPr lang="uk-UA" b="0" i="0" dirty="0">
              <a:solidFill>
                <a:srgbClr val="4C6A8B"/>
              </a:solidFill>
              <a:effectLst/>
              <a:latin typeface="Roboto"/>
            </a:endParaRPr>
          </a:p>
        </p:txBody>
      </p:sp>
    </p:spTree>
    <p:extLst>
      <p:ext uri="{BB962C8B-B14F-4D97-AF65-F5344CB8AC3E}">
        <p14:creationId xmlns:p14="http://schemas.microsoft.com/office/powerpoint/2010/main" val="2570655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3EB8304-E15A-4FD9-9573-86CFA8289B37}"/>
              </a:ext>
            </a:extLst>
          </p:cNvPr>
          <p:cNvSpPr/>
          <p:nvPr/>
        </p:nvSpPr>
        <p:spPr>
          <a:xfrm>
            <a:off x="1452979" y="1582340"/>
            <a:ext cx="9286042" cy="3693319"/>
          </a:xfrm>
          <a:prstGeom prst="rect">
            <a:avLst/>
          </a:prstGeom>
        </p:spPr>
        <p:txBody>
          <a:bodyPr wrap="square">
            <a:spAutoFit/>
          </a:bodyPr>
          <a:lstStyle/>
          <a:p>
            <a:r>
              <a:rPr lang="uk-UA" dirty="0">
                <a:solidFill>
                  <a:srgbClr val="4C6A8B"/>
                </a:solidFill>
                <a:latin typeface="Roboto"/>
              </a:rPr>
              <a:t>3.6 До 2020 року у всьому світі вдвічі скоротити кількість смертей і травм унаслідок дорожньо-транспортних пригод</a:t>
            </a:r>
          </a:p>
          <a:p>
            <a:r>
              <a:rPr lang="uk-UA" dirty="0">
                <a:solidFill>
                  <a:srgbClr val="4C6A8B"/>
                </a:solidFill>
                <a:latin typeface="Roboto"/>
              </a:rPr>
              <a:t>3.7 До 2030 року забезпечити загальний доступ до послуг з охорони сексуального та репродуктивного здоров’я, включаючи послуги з планування сім’ї, інформування та просвіту, і урахування питань охорони репродуктивного здоров’я в національних стратегіях і програмах</a:t>
            </a:r>
          </a:p>
          <a:p>
            <a:r>
              <a:rPr lang="uk-UA" dirty="0">
                <a:solidFill>
                  <a:srgbClr val="4C6A8B"/>
                </a:solidFill>
                <a:latin typeface="Roboto"/>
              </a:rPr>
              <a:t>3.8 Забезпечити загальне охоплення послугами охорони здоров’я, у тому числі захист від фінансових ризиків, доступ до якісних основних медико-санітарних послуг і до безпечних, ефективних, якісних і недорогих основних лікарських засобів і вакцин для всіх</a:t>
            </a:r>
          </a:p>
          <a:p>
            <a:r>
              <a:rPr lang="uk-UA" dirty="0">
                <a:solidFill>
                  <a:srgbClr val="4C6A8B"/>
                </a:solidFill>
                <a:latin typeface="Roboto"/>
              </a:rPr>
              <a:t>3.9 До 2030 року істотно скоротити кількість випадків смерті та захворювання в результаті впливу небезпечних хімічних речовин, забруднення й отруєння повітря, води і ґрунтів</a:t>
            </a:r>
            <a:endParaRPr lang="uk-UA" b="0" i="0" dirty="0">
              <a:solidFill>
                <a:srgbClr val="4C6A8B"/>
              </a:solidFill>
              <a:effectLst/>
              <a:latin typeface="Roboto"/>
            </a:endParaRPr>
          </a:p>
        </p:txBody>
      </p:sp>
    </p:spTree>
    <p:extLst>
      <p:ext uri="{BB962C8B-B14F-4D97-AF65-F5344CB8AC3E}">
        <p14:creationId xmlns:p14="http://schemas.microsoft.com/office/powerpoint/2010/main" val="521776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DE83C47-389A-4E19-957B-E2B9B613B37F}"/>
              </a:ext>
            </a:extLst>
          </p:cNvPr>
          <p:cNvSpPr/>
          <p:nvPr/>
        </p:nvSpPr>
        <p:spPr>
          <a:xfrm>
            <a:off x="914400" y="369566"/>
            <a:ext cx="10182687" cy="4247317"/>
          </a:xfrm>
          <a:prstGeom prst="rect">
            <a:avLst/>
          </a:prstGeom>
        </p:spPr>
        <p:txBody>
          <a:bodyPr wrap="square">
            <a:spAutoFit/>
          </a:bodyPr>
          <a:lstStyle/>
          <a:p>
            <a:r>
              <a:rPr lang="en-US" dirty="0">
                <a:solidFill>
                  <a:srgbClr val="4C6A8B"/>
                </a:solidFill>
                <a:latin typeface="Roboto"/>
              </a:rPr>
              <a:t>3.a </a:t>
            </a:r>
            <a:r>
              <a:rPr lang="uk-UA" dirty="0">
                <a:solidFill>
                  <a:srgbClr val="4C6A8B"/>
                </a:solidFill>
                <a:latin typeface="Roboto"/>
              </a:rPr>
              <a:t>Активізувати, за необхідності, імплементацію Рамкової конвенції Всесвітньої організації охорони здоров’я із боротьби проти тютюну у всіх країнах</a:t>
            </a:r>
          </a:p>
          <a:p>
            <a:r>
              <a:rPr lang="uk-UA" dirty="0">
                <a:solidFill>
                  <a:srgbClr val="4C6A8B"/>
                </a:solidFill>
                <a:latin typeface="Roboto"/>
              </a:rPr>
              <a:t>3.</a:t>
            </a:r>
            <a:r>
              <a:rPr lang="en-US" dirty="0">
                <a:solidFill>
                  <a:srgbClr val="4C6A8B"/>
                </a:solidFill>
                <a:latin typeface="Roboto"/>
              </a:rPr>
              <a:t>b </a:t>
            </a:r>
            <a:r>
              <a:rPr lang="uk-UA" dirty="0">
                <a:solidFill>
                  <a:srgbClr val="4C6A8B"/>
                </a:solidFill>
                <a:latin typeface="Roboto"/>
              </a:rPr>
              <a:t>Сприяти дослідженням і розробкам вакцин і лікарських препаратів для лікування інфекційних та неінфекційних </a:t>
            </a:r>
            <a:r>
              <a:rPr lang="uk-UA" dirty="0" err="1">
                <a:solidFill>
                  <a:srgbClr val="4C6A8B"/>
                </a:solidFill>
                <a:latin typeface="Roboto"/>
              </a:rPr>
              <a:t>хвороб</a:t>
            </a:r>
            <a:r>
              <a:rPr lang="uk-UA" dirty="0">
                <a:solidFill>
                  <a:srgbClr val="4C6A8B"/>
                </a:solidFill>
                <a:latin typeface="Roboto"/>
              </a:rPr>
              <a:t>, які насамперед стосуються </a:t>
            </a:r>
            <a:r>
              <a:rPr lang="uk-UA" dirty="0" err="1">
                <a:solidFill>
                  <a:srgbClr val="4C6A8B"/>
                </a:solidFill>
                <a:latin typeface="Roboto"/>
              </a:rPr>
              <a:t>розвиткових</a:t>
            </a:r>
            <a:r>
              <a:rPr lang="uk-UA" dirty="0">
                <a:solidFill>
                  <a:srgbClr val="4C6A8B"/>
                </a:solidFill>
                <a:latin typeface="Roboto"/>
              </a:rPr>
              <a:t> країн, забезпечувати доступність недорогих основних лікарських засобів і вакцин згідно з </a:t>
            </a:r>
            <a:r>
              <a:rPr lang="uk-UA" dirty="0" err="1">
                <a:solidFill>
                  <a:srgbClr val="4C6A8B"/>
                </a:solidFill>
                <a:latin typeface="Roboto"/>
              </a:rPr>
              <a:t>Дохійською</a:t>
            </a:r>
            <a:r>
              <a:rPr lang="uk-UA" dirty="0">
                <a:solidFill>
                  <a:srgbClr val="4C6A8B"/>
                </a:solidFill>
                <a:latin typeface="Roboto"/>
              </a:rPr>
              <a:t> декларацією «Угода ТРІПС і суспільна охорона здоров’я », де підтверджується право </a:t>
            </a:r>
            <a:r>
              <a:rPr lang="uk-UA" dirty="0" err="1">
                <a:solidFill>
                  <a:srgbClr val="4C6A8B"/>
                </a:solidFill>
                <a:latin typeface="Roboto"/>
              </a:rPr>
              <a:t>розвиткових</a:t>
            </a:r>
            <a:r>
              <a:rPr lang="uk-UA" dirty="0">
                <a:solidFill>
                  <a:srgbClr val="4C6A8B"/>
                </a:solidFill>
                <a:latin typeface="Roboto"/>
              </a:rPr>
              <a:t> країн у повному обсязі використовувати положення Угоди з торговельних аспектів прав інтелектуальної власності щодо прояву гнучкості для цілей охорони здоров’я населення і, зокрема, забезпечення доступу до лікарських засобів для всіх</a:t>
            </a:r>
          </a:p>
          <a:p>
            <a:r>
              <a:rPr lang="uk-UA" dirty="0">
                <a:solidFill>
                  <a:srgbClr val="4C6A8B"/>
                </a:solidFill>
                <a:latin typeface="Roboto"/>
              </a:rPr>
              <a:t>3.</a:t>
            </a:r>
            <a:r>
              <a:rPr lang="en-US" dirty="0">
                <a:solidFill>
                  <a:srgbClr val="4C6A8B"/>
                </a:solidFill>
                <a:latin typeface="Roboto"/>
              </a:rPr>
              <a:t>c </a:t>
            </a:r>
            <a:r>
              <a:rPr lang="uk-UA" dirty="0">
                <a:solidFill>
                  <a:srgbClr val="4C6A8B"/>
                </a:solidFill>
                <a:latin typeface="Roboto"/>
              </a:rPr>
              <a:t>Істотно збільшити фінансування охорони здоров’я та набір, розвиток, професійну підготовку та утримання медичних кадрів у </a:t>
            </a:r>
            <a:r>
              <a:rPr lang="uk-UA" dirty="0" err="1">
                <a:solidFill>
                  <a:srgbClr val="4C6A8B"/>
                </a:solidFill>
                <a:latin typeface="Roboto"/>
              </a:rPr>
              <a:t>розвиткових</a:t>
            </a:r>
            <a:r>
              <a:rPr lang="uk-UA" dirty="0">
                <a:solidFill>
                  <a:srgbClr val="4C6A8B"/>
                </a:solidFill>
                <a:latin typeface="Roboto"/>
              </a:rPr>
              <a:t> країнах, особливо в найменш розвинених країнах і малих </a:t>
            </a:r>
            <a:r>
              <a:rPr lang="uk-UA" dirty="0" err="1">
                <a:solidFill>
                  <a:srgbClr val="4C6A8B"/>
                </a:solidFill>
                <a:latin typeface="Roboto"/>
              </a:rPr>
              <a:t>розвиткових</a:t>
            </a:r>
            <a:r>
              <a:rPr lang="uk-UA" dirty="0">
                <a:solidFill>
                  <a:srgbClr val="4C6A8B"/>
                </a:solidFill>
                <a:latin typeface="Roboto"/>
              </a:rPr>
              <a:t> острівних державах</a:t>
            </a:r>
          </a:p>
          <a:p>
            <a:r>
              <a:rPr lang="uk-UA" dirty="0">
                <a:solidFill>
                  <a:srgbClr val="4C6A8B"/>
                </a:solidFill>
                <a:latin typeface="Roboto"/>
              </a:rPr>
              <a:t>3.</a:t>
            </a:r>
            <a:r>
              <a:rPr lang="en-US" dirty="0">
                <a:solidFill>
                  <a:srgbClr val="4C6A8B"/>
                </a:solidFill>
                <a:latin typeface="Roboto"/>
              </a:rPr>
              <a:t>d </a:t>
            </a:r>
            <a:r>
              <a:rPr lang="uk-UA" dirty="0">
                <a:solidFill>
                  <a:srgbClr val="4C6A8B"/>
                </a:solidFill>
                <a:latin typeface="Roboto"/>
              </a:rPr>
              <a:t>Нарощувати потенціал усіх країн, особливо країн, що розвиваються, у сфері раннього попередження, зниження ризиків і регулювання національних і глобальних ризиків для здоров’я</a:t>
            </a:r>
            <a:endParaRPr lang="uk-UA" b="0" i="0" dirty="0">
              <a:solidFill>
                <a:srgbClr val="4C6A8B"/>
              </a:solidFill>
              <a:effectLst/>
              <a:latin typeface="Roboto"/>
            </a:endParaRPr>
          </a:p>
        </p:txBody>
      </p:sp>
      <p:sp>
        <p:nvSpPr>
          <p:cNvPr id="3" name="Прямоугольник 2">
            <a:extLst>
              <a:ext uri="{FF2B5EF4-FFF2-40B4-BE49-F238E27FC236}">
                <a16:creationId xmlns:a16="http://schemas.microsoft.com/office/drawing/2014/main" id="{FD68BCC7-7326-42A0-8C37-9A07D39D2555}"/>
              </a:ext>
            </a:extLst>
          </p:cNvPr>
          <p:cNvSpPr/>
          <p:nvPr/>
        </p:nvSpPr>
        <p:spPr>
          <a:xfrm>
            <a:off x="130206" y="4523043"/>
            <a:ext cx="11931588" cy="2308324"/>
          </a:xfrm>
          <a:prstGeom prst="rect">
            <a:avLst/>
          </a:prstGeom>
        </p:spPr>
        <p:txBody>
          <a:bodyPr wrap="square">
            <a:spAutoFit/>
          </a:bodyPr>
          <a:lstStyle/>
          <a:p>
            <a:r>
              <a:rPr lang="ru-RU" b="1" dirty="0" err="1">
                <a:latin typeface="Arial" panose="020B0604020202020204" pitchFamily="34" charset="0"/>
              </a:rPr>
              <a:t>Імплемента́ція</a:t>
            </a:r>
            <a:r>
              <a:rPr lang="ru-RU" dirty="0">
                <a:latin typeface="Arial" panose="020B0604020202020204" pitchFamily="34" charset="0"/>
              </a:rPr>
              <a:t> (лат. </a:t>
            </a:r>
            <a:r>
              <a:rPr lang="ru-RU" i="1" dirty="0" err="1">
                <a:latin typeface="Arial" panose="020B0604020202020204" pitchFamily="34" charset="0"/>
              </a:rPr>
              <a:t>impleo</a:t>
            </a:r>
            <a:r>
              <a:rPr lang="ru-RU" dirty="0">
                <a:latin typeface="Arial" panose="020B0604020202020204" pitchFamily="34" charset="0"/>
              </a:rPr>
              <a:t> — «</a:t>
            </a:r>
            <a:r>
              <a:rPr lang="ru-RU" dirty="0" err="1">
                <a:latin typeface="Arial" panose="020B0604020202020204" pitchFamily="34" charset="0"/>
              </a:rPr>
              <a:t>наповнюю</a:t>
            </a:r>
            <a:r>
              <a:rPr lang="ru-RU" dirty="0">
                <a:latin typeface="Arial" panose="020B0604020202020204" pitchFamily="34" charset="0"/>
              </a:rPr>
              <a:t>», «</a:t>
            </a:r>
            <a:r>
              <a:rPr lang="ru-RU" dirty="0" err="1">
                <a:latin typeface="Arial" panose="020B0604020202020204" pitchFamily="34" charset="0"/>
              </a:rPr>
              <a:t>виконую</a:t>
            </a:r>
            <a:r>
              <a:rPr lang="ru-RU" dirty="0">
                <a:latin typeface="Arial" panose="020B0604020202020204" pitchFamily="34" charset="0"/>
              </a:rPr>
              <a:t>») — </a:t>
            </a:r>
            <a:r>
              <a:rPr lang="ru-RU" dirty="0" err="1">
                <a:latin typeface="Arial" panose="020B0604020202020204" pitchFamily="34" charset="0"/>
              </a:rPr>
              <a:t>здійснення</a:t>
            </a:r>
            <a:r>
              <a:rPr lang="ru-RU" dirty="0">
                <a:latin typeface="Arial" panose="020B0604020202020204" pitchFamily="34" charset="0"/>
              </a:rPr>
              <a:t>, </a:t>
            </a:r>
            <a:r>
              <a:rPr lang="ru-RU" dirty="0" err="1">
                <a:latin typeface="Arial" panose="020B0604020202020204" pitchFamily="34" charset="0"/>
              </a:rPr>
              <a:t>виконання</a:t>
            </a:r>
            <a:r>
              <a:rPr lang="ru-RU" dirty="0">
                <a:latin typeface="Arial" panose="020B0604020202020204" pitchFamily="34" charset="0"/>
              </a:rPr>
              <a:t> державою </a:t>
            </a:r>
            <a:r>
              <a:rPr lang="ru-RU" dirty="0" err="1">
                <a:latin typeface="Arial" panose="020B0604020202020204" pitchFamily="34" charset="0"/>
              </a:rPr>
              <a:t>міжнародних</a:t>
            </a:r>
            <a:r>
              <a:rPr lang="ru-RU" dirty="0">
                <a:latin typeface="Arial" panose="020B0604020202020204" pitchFamily="34" charset="0"/>
              </a:rPr>
              <a:t> </a:t>
            </a:r>
            <a:r>
              <a:rPr lang="ru-RU" dirty="0" err="1">
                <a:latin typeface="Arial" panose="020B0604020202020204" pitchFamily="34" charset="0"/>
              </a:rPr>
              <a:t>правових</a:t>
            </a:r>
            <a:r>
              <a:rPr lang="ru-RU" dirty="0">
                <a:latin typeface="Arial" panose="020B0604020202020204" pitchFamily="34" charset="0"/>
              </a:rPr>
              <a:t> норм. </a:t>
            </a:r>
            <a:r>
              <a:rPr lang="ru-RU" dirty="0" err="1">
                <a:latin typeface="Arial" panose="020B0604020202020204" pitchFamily="34" charset="0"/>
              </a:rPr>
              <a:t>Кожна</a:t>
            </a:r>
            <a:r>
              <a:rPr lang="ru-RU" dirty="0">
                <a:latin typeface="Arial" panose="020B0604020202020204" pitchFamily="34" charset="0"/>
              </a:rPr>
              <a:t> держава сама </a:t>
            </a:r>
            <a:r>
              <a:rPr lang="ru-RU" dirty="0" err="1">
                <a:latin typeface="Arial" panose="020B0604020202020204" pitchFamily="34" charset="0"/>
              </a:rPr>
              <a:t>визначає</a:t>
            </a:r>
            <a:r>
              <a:rPr lang="ru-RU" dirty="0">
                <a:latin typeface="Arial" panose="020B0604020202020204" pitchFamily="34" charset="0"/>
              </a:rPr>
              <a:t> </a:t>
            </a:r>
            <a:r>
              <a:rPr lang="ru-RU" dirty="0" err="1">
                <a:latin typeface="Arial" panose="020B0604020202020204" pitchFamily="34" charset="0"/>
              </a:rPr>
              <a:t>методи</a:t>
            </a:r>
            <a:r>
              <a:rPr lang="ru-RU" dirty="0">
                <a:latin typeface="Arial" panose="020B0604020202020204" pitchFamily="34" charset="0"/>
              </a:rPr>
              <a:t> і </a:t>
            </a:r>
            <a:r>
              <a:rPr lang="ru-RU" dirty="0" err="1">
                <a:latin typeface="Arial" panose="020B0604020202020204" pitchFamily="34" charset="0"/>
              </a:rPr>
              <a:t>засоби</a:t>
            </a:r>
            <a:r>
              <a:rPr lang="ru-RU" dirty="0">
                <a:latin typeface="Arial" panose="020B0604020202020204" pitchFamily="34" charset="0"/>
              </a:rPr>
              <a:t> </a:t>
            </a:r>
            <a:r>
              <a:rPr lang="ru-RU" dirty="0" err="1">
                <a:latin typeface="Arial" panose="020B0604020202020204" pitchFamily="34" charset="0"/>
              </a:rPr>
              <a:t>імплементації</a:t>
            </a:r>
            <a:r>
              <a:rPr lang="ru-RU" dirty="0">
                <a:latin typeface="Arial" panose="020B0604020202020204" pitchFamily="34" charset="0"/>
              </a:rPr>
              <a:t>. У </a:t>
            </a:r>
            <a:r>
              <a:rPr lang="ru-RU" dirty="0" err="1">
                <a:latin typeface="Arial" panose="020B0604020202020204" pitchFamily="34" charset="0"/>
              </a:rPr>
              <a:t>міжнародному</a:t>
            </a:r>
            <a:r>
              <a:rPr lang="ru-RU" dirty="0">
                <a:latin typeface="Arial" panose="020B0604020202020204" pitchFamily="34" charset="0"/>
              </a:rPr>
              <a:t> </a:t>
            </a:r>
            <a:r>
              <a:rPr lang="ru-RU" dirty="0" err="1">
                <a:latin typeface="Arial" panose="020B0604020202020204" pitchFamily="34" charset="0"/>
              </a:rPr>
              <a:t>договорі</a:t>
            </a:r>
            <a:r>
              <a:rPr lang="ru-RU" dirty="0">
                <a:latin typeface="Arial" panose="020B0604020202020204" pitchFamily="34" charset="0"/>
              </a:rPr>
              <a:t> </a:t>
            </a:r>
            <a:r>
              <a:rPr lang="ru-RU" dirty="0" err="1">
                <a:latin typeface="Arial" panose="020B0604020202020204" pitchFamily="34" charset="0"/>
              </a:rPr>
              <a:t>також</a:t>
            </a:r>
            <a:r>
              <a:rPr lang="ru-RU" dirty="0">
                <a:latin typeface="Arial" panose="020B0604020202020204" pitchFamily="34" charset="0"/>
              </a:rPr>
              <a:t> </a:t>
            </a:r>
            <a:r>
              <a:rPr lang="ru-RU" dirty="0" err="1">
                <a:latin typeface="Arial" panose="020B0604020202020204" pitchFamily="34" charset="0"/>
              </a:rPr>
              <a:t>може</a:t>
            </a:r>
            <a:r>
              <a:rPr lang="ru-RU" dirty="0">
                <a:latin typeface="Arial" panose="020B0604020202020204" pitchFamily="34" charset="0"/>
              </a:rPr>
              <a:t> бути </a:t>
            </a:r>
            <a:r>
              <a:rPr lang="ru-RU" dirty="0" err="1">
                <a:latin typeface="Arial" panose="020B0604020202020204" pitchFamily="34" charset="0"/>
              </a:rPr>
              <a:t>передбачена</a:t>
            </a:r>
            <a:r>
              <a:rPr lang="ru-RU" dirty="0">
                <a:latin typeface="Arial" panose="020B0604020202020204" pitchFamily="34" charset="0"/>
              </a:rPr>
              <a:t> </a:t>
            </a:r>
            <a:r>
              <a:rPr lang="ru-RU" dirty="0" err="1">
                <a:latin typeface="Arial" panose="020B0604020202020204" pitchFamily="34" charset="0"/>
              </a:rPr>
              <a:t>необхідність</a:t>
            </a:r>
            <a:r>
              <a:rPr lang="ru-RU" dirty="0">
                <a:latin typeface="Arial" panose="020B0604020202020204" pitchFamily="34" charset="0"/>
              </a:rPr>
              <a:t> </a:t>
            </a:r>
            <a:r>
              <a:rPr lang="ru-RU" dirty="0" err="1">
                <a:latin typeface="Arial" panose="020B0604020202020204" pitchFamily="34" charset="0"/>
              </a:rPr>
              <a:t>видання</a:t>
            </a:r>
            <a:r>
              <a:rPr lang="ru-RU" dirty="0">
                <a:latin typeface="Arial" panose="020B0604020202020204" pitchFamily="34" charset="0"/>
              </a:rPr>
              <a:t> закону </a:t>
            </a:r>
            <a:r>
              <a:rPr lang="ru-RU" dirty="0" err="1">
                <a:latin typeface="Arial" panose="020B0604020202020204" pitchFamily="34" charset="0"/>
              </a:rPr>
              <a:t>чи</a:t>
            </a:r>
            <a:r>
              <a:rPr lang="ru-RU" dirty="0">
                <a:latin typeface="Arial" panose="020B0604020202020204" pitchFamily="34" charset="0"/>
              </a:rPr>
              <a:t> </a:t>
            </a:r>
            <a:r>
              <a:rPr lang="ru-RU" dirty="0" err="1">
                <a:latin typeface="Arial" panose="020B0604020202020204" pitchFamily="34" charset="0"/>
              </a:rPr>
              <a:t>іншого</a:t>
            </a:r>
            <a:r>
              <a:rPr lang="ru-RU" dirty="0">
                <a:latin typeface="Arial" panose="020B0604020202020204" pitchFamily="34" charset="0"/>
              </a:rPr>
              <a:t> акта для </a:t>
            </a:r>
            <a:r>
              <a:rPr lang="ru-RU" dirty="0" err="1">
                <a:latin typeface="Arial" panose="020B0604020202020204" pitchFamily="34" charset="0"/>
              </a:rPr>
              <a:t>його</a:t>
            </a:r>
            <a:r>
              <a:rPr lang="ru-RU" dirty="0">
                <a:latin typeface="Arial" panose="020B0604020202020204" pitchFamily="34" charset="0"/>
              </a:rPr>
              <a:t> </a:t>
            </a:r>
            <a:r>
              <a:rPr lang="ru-RU" dirty="0" err="1">
                <a:latin typeface="Arial" panose="020B0604020202020204" pitchFamily="34" charset="0"/>
              </a:rPr>
              <a:t>здійснення</a:t>
            </a:r>
            <a:r>
              <a:rPr lang="ru-RU" dirty="0">
                <a:latin typeface="Arial" panose="020B0604020202020204" pitchFamily="34" charset="0"/>
              </a:rPr>
              <a:t>. </a:t>
            </a:r>
            <a:r>
              <a:rPr lang="ru-RU" dirty="0" err="1">
                <a:latin typeface="Arial" panose="020B0604020202020204" pitchFamily="34" charset="0"/>
              </a:rPr>
              <a:t>Перетворення</a:t>
            </a:r>
            <a:r>
              <a:rPr lang="ru-RU" dirty="0">
                <a:latin typeface="Arial" panose="020B0604020202020204" pitchFamily="34" charset="0"/>
              </a:rPr>
              <a:t> норм </a:t>
            </a:r>
            <a:r>
              <a:rPr lang="ru-RU" dirty="0" err="1">
                <a:latin typeface="Arial" panose="020B0604020202020204" pitchFamily="34" charset="0"/>
              </a:rPr>
              <a:t>міжнародного</a:t>
            </a:r>
            <a:r>
              <a:rPr lang="ru-RU" dirty="0">
                <a:latin typeface="Arial" panose="020B0604020202020204" pitchFamily="34" charset="0"/>
              </a:rPr>
              <a:t> права на </a:t>
            </a:r>
            <a:r>
              <a:rPr lang="ru-RU" dirty="0" err="1">
                <a:latin typeface="Arial" panose="020B0604020202020204" pitchFamily="34" charset="0"/>
              </a:rPr>
              <a:t>норми</a:t>
            </a:r>
            <a:r>
              <a:rPr lang="ru-RU" dirty="0">
                <a:latin typeface="Arial" panose="020B0604020202020204" pitchFamily="34" charset="0"/>
              </a:rPr>
              <a:t> </a:t>
            </a:r>
            <a:r>
              <a:rPr lang="ru-RU" dirty="0" err="1">
                <a:latin typeface="Arial" panose="020B0604020202020204" pitchFamily="34" charset="0"/>
              </a:rPr>
              <a:t>внутрішньодержавного</a:t>
            </a:r>
            <a:r>
              <a:rPr lang="ru-RU" dirty="0">
                <a:latin typeface="Arial" panose="020B0604020202020204" pitchFamily="34" charset="0"/>
              </a:rPr>
              <a:t>.</a:t>
            </a:r>
          </a:p>
          <a:p>
            <a:r>
              <a:rPr lang="uk-UA" b="1" dirty="0">
                <a:latin typeface="Arial" panose="020B0604020202020204" pitchFamily="34" charset="0"/>
                <a:cs typeface="Arial" panose="020B0604020202020204" pitchFamily="34" charset="0"/>
              </a:rPr>
              <a:t>Рамкова конвенція Всесвітньої організації охорони здоров'я з боротьби з тютюном (РКБТ)</a:t>
            </a:r>
            <a:r>
              <a:rPr lang="uk-UA" dirty="0">
                <a:latin typeface="Arial" panose="020B0604020202020204" pitchFamily="34" charset="0"/>
                <a:cs typeface="Arial" panose="020B0604020202020204" pitchFamily="34" charset="0"/>
              </a:rPr>
              <a:t> — міжнародний договір, розроблений під егідою Всесвітньої організації охорони здоров'я 2003 р., в якому описується стратегія боротьби зі світовою епідемією тютюнопаління. Його підписали 176 зі 193 країн-членів ВООЗ, зокрема і Україна, у 167 країнах документ вже набув чинності</a:t>
            </a:r>
          </a:p>
        </p:txBody>
      </p:sp>
    </p:spTree>
    <p:extLst>
      <p:ext uri="{BB962C8B-B14F-4D97-AF65-F5344CB8AC3E}">
        <p14:creationId xmlns:p14="http://schemas.microsoft.com/office/powerpoint/2010/main" val="1569422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3E1ABE2-27A3-463B-AE4D-F0E0B6D628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67" y="2435014"/>
            <a:ext cx="11026066" cy="1987971"/>
          </a:xfrm>
          <a:prstGeom prst="rect">
            <a:avLst/>
          </a:prstGeom>
        </p:spPr>
      </p:pic>
    </p:spTree>
    <p:extLst>
      <p:ext uri="{BB962C8B-B14F-4D97-AF65-F5344CB8AC3E}">
        <p14:creationId xmlns:p14="http://schemas.microsoft.com/office/powerpoint/2010/main" val="2423319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E319EB6-CC3F-4AE9-A819-62AEE764C649}"/>
              </a:ext>
            </a:extLst>
          </p:cNvPr>
          <p:cNvSpPr/>
          <p:nvPr/>
        </p:nvSpPr>
        <p:spPr>
          <a:xfrm>
            <a:off x="1189607" y="2342277"/>
            <a:ext cx="9330431" cy="2308324"/>
          </a:xfrm>
          <a:prstGeom prst="rect">
            <a:avLst/>
          </a:prstGeom>
        </p:spPr>
        <p:txBody>
          <a:bodyPr wrap="square">
            <a:spAutoFit/>
          </a:bodyPr>
          <a:lstStyle/>
          <a:p>
            <a:r>
              <a:rPr lang="uk-UA" dirty="0">
                <a:solidFill>
                  <a:srgbClr val="4C6A8B"/>
                </a:solidFill>
                <a:latin typeface="Roboto"/>
              </a:rPr>
              <a:t>4.1 До 2030 року забезпечити, щоб всі дівчатка і хлопчики завершували здобуття безкоштовної, рівноправної і якісної початкової та середньої освіти, що дозволяє домогтися затребуваних і ефективних результатів навчання</a:t>
            </a:r>
          </a:p>
          <a:p>
            <a:r>
              <a:rPr lang="uk-UA" dirty="0">
                <a:solidFill>
                  <a:srgbClr val="4C6A8B"/>
                </a:solidFill>
                <a:latin typeface="Roboto"/>
              </a:rPr>
              <a:t>4.2 До 2030 року забезпечити всім дівчаткам і хлопчикам доступ до якісних систем розвитку, догляду та дошкільного навчання дітей молодшого віку, щоб вони були готові до здобуття початкової освіти</a:t>
            </a:r>
          </a:p>
          <a:p>
            <a:r>
              <a:rPr lang="uk-UA" dirty="0">
                <a:solidFill>
                  <a:srgbClr val="4C6A8B"/>
                </a:solidFill>
                <a:latin typeface="Roboto"/>
              </a:rPr>
              <a:t>4.3 До 2030 року забезпечити для всіх жінок і чоловіків рівний доступ до недорогої та якісної професійно-технічної та вищої освіти, у тому числі університетської</a:t>
            </a:r>
            <a:endParaRPr lang="uk-UA" b="0" i="0" dirty="0">
              <a:solidFill>
                <a:srgbClr val="4C6A8B"/>
              </a:solidFill>
              <a:effectLst/>
              <a:latin typeface="Roboto"/>
            </a:endParaRPr>
          </a:p>
        </p:txBody>
      </p:sp>
    </p:spTree>
    <p:extLst>
      <p:ext uri="{BB962C8B-B14F-4D97-AF65-F5344CB8AC3E}">
        <p14:creationId xmlns:p14="http://schemas.microsoft.com/office/powerpoint/2010/main" val="399116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E2B377E-F2B9-44D8-9FC8-61B64D80B240}"/>
              </a:ext>
            </a:extLst>
          </p:cNvPr>
          <p:cNvSpPr/>
          <p:nvPr/>
        </p:nvSpPr>
        <p:spPr>
          <a:xfrm>
            <a:off x="1097872" y="1443841"/>
            <a:ext cx="9996256" cy="3970318"/>
          </a:xfrm>
          <a:prstGeom prst="rect">
            <a:avLst/>
          </a:prstGeom>
        </p:spPr>
        <p:txBody>
          <a:bodyPr wrap="square">
            <a:spAutoFit/>
          </a:bodyPr>
          <a:lstStyle/>
          <a:p>
            <a:r>
              <a:rPr lang="uk-UA" dirty="0">
                <a:solidFill>
                  <a:srgbClr val="4C6A8B"/>
                </a:solidFill>
                <a:latin typeface="Roboto"/>
              </a:rPr>
              <a:t>4.4 До 2030 року істотно збільшити число молодих і дорослих людей, які володіють затребуваними навичками, у тому числі професійно-технічними, для працевлаштування, отримання гідної роботи та занять підприємницькою діяльністю</a:t>
            </a:r>
          </a:p>
          <a:p>
            <a:r>
              <a:rPr lang="uk-UA" dirty="0">
                <a:solidFill>
                  <a:srgbClr val="4C6A8B"/>
                </a:solidFill>
                <a:latin typeface="Roboto"/>
              </a:rPr>
              <a:t>4.5 До 2030 року ліквідувати ґендерну нерівність у сфері освіти і забезпечити рівний доступ до освіти та професійно-технічної підготовки всіх рівнів для уразливих груп населення, у тому числі інвалідів, представників корінних народів і дітей, які перебувають у вразливому становищі</a:t>
            </a:r>
          </a:p>
          <a:p>
            <a:r>
              <a:rPr lang="uk-UA" dirty="0">
                <a:solidFill>
                  <a:srgbClr val="4C6A8B"/>
                </a:solidFill>
                <a:latin typeface="Roboto"/>
              </a:rPr>
              <a:t>4.6 До 2030 року забезпечити, щоб всі молоді люди і значна частка дорослого населення, як чоловіків, так і жінок, вміли читати, писати і рахувати</a:t>
            </a:r>
          </a:p>
          <a:p>
            <a:r>
              <a:rPr lang="uk-UA" dirty="0">
                <a:solidFill>
                  <a:srgbClr val="4C6A8B"/>
                </a:solidFill>
                <a:latin typeface="Roboto"/>
              </a:rPr>
              <a:t>4.7 До 2030 року забезпечити, щоб усі учні здобували знання і навички, необхідні для сприяння сталому розвитку, у тому числі через навчання з питань сталого розвитку та сталого способу життя, прав людини, ґендерної рівності, пропаганди культури миру та </a:t>
            </a:r>
            <a:r>
              <a:rPr lang="uk-UA" dirty="0" err="1">
                <a:solidFill>
                  <a:srgbClr val="4C6A8B"/>
                </a:solidFill>
                <a:latin typeface="Roboto"/>
              </a:rPr>
              <a:t>ненасильства</a:t>
            </a:r>
            <a:r>
              <a:rPr lang="uk-UA" dirty="0">
                <a:solidFill>
                  <a:srgbClr val="4C6A8B"/>
                </a:solidFill>
                <a:latin typeface="Roboto"/>
              </a:rPr>
              <a:t>, громадянства світу й усвідомлення цінності культурного різноманіття і внеску культури у сталий розвиток</a:t>
            </a:r>
            <a:endParaRPr lang="uk-UA" b="0" i="0" dirty="0">
              <a:solidFill>
                <a:srgbClr val="4C6A8B"/>
              </a:solidFill>
              <a:effectLst/>
              <a:latin typeface="Roboto"/>
            </a:endParaRPr>
          </a:p>
        </p:txBody>
      </p:sp>
    </p:spTree>
    <p:extLst>
      <p:ext uri="{BB962C8B-B14F-4D97-AF65-F5344CB8AC3E}">
        <p14:creationId xmlns:p14="http://schemas.microsoft.com/office/powerpoint/2010/main" val="2906712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522B55D-38C7-44BE-9A42-DA643D660895}"/>
              </a:ext>
            </a:extLst>
          </p:cNvPr>
          <p:cNvSpPr/>
          <p:nvPr/>
        </p:nvSpPr>
        <p:spPr>
          <a:xfrm>
            <a:off x="1145219" y="1582340"/>
            <a:ext cx="9170633" cy="3693319"/>
          </a:xfrm>
          <a:prstGeom prst="rect">
            <a:avLst/>
          </a:prstGeom>
        </p:spPr>
        <p:txBody>
          <a:bodyPr wrap="square">
            <a:spAutoFit/>
          </a:bodyPr>
          <a:lstStyle/>
          <a:p>
            <a:r>
              <a:rPr lang="en-US" dirty="0">
                <a:solidFill>
                  <a:srgbClr val="4C6A8B"/>
                </a:solidFill>
                <a:latin typeface="Roboto"/>
              </a:rPr>
              <a:t>4.a </a:t>
            </a:r>
            <a:r>
              <a:rPr lang="uk-UA" dirty="0">
                <a:solidFill>
                  <a:srgbClr val="4C6A8B"/>
                </a:solidFill>
                <a:latin typeface="Roboto"/>
              </a:rPr>
              <a:t>Створювати й удосконалювати навчальні заклади, що враховують інтереси дітей, особливі потреби інвалідів і ґендерні аспекти, та забезпечити безпечне, вільне від насильства і соціальних бар’єрів та ефективне середовище навчання для всіх</a:t>
            </a:r>
          </a:p>
          <a:p>
            <a:r>
              <a:rPr lang="uk-UA" dirty="0">
                <a:solidFill>
                  <a:srgbClr val="4C6A8B"/>
                </a:solidFill>
                <a:latin typeface="Roboto"/>
              </a:rPr>
              <a:t>4.</a:t>
            </a:r>
            <a:r>
              <a:rPr lang="en-US" dirty="0">
                <a:solidFill>
                  <a:srgbClr val="4C6A8B"/>
                </a:solidFill>
                <a:latin typeface="Roboto"/>
              </a:rPr>
              <a:t>b </a:t>
            </a:r>
            <a:r>
              <a:rPr lang="uk-UA" dirty="0">
                <a:solidFill>
                  <a:srgbClr val="4C6A8B"/>
                </a:solidFill>
                <a:latin typeface="Roboto"/>
              </a:rPr>
              <a:t>До 2020 року значно збільшити в усьому світі кількість стипендій, які надаються </a:t>
            </a:r>
            <a:r>
              <a:rPr lang="uk-UA" dirty="0" err="1">
                <a:solidFill>
                  <a:srgbClr val="4C6A8B"/>
                </a:solidFill>
                <a:latin typeface="Roboto"/>
              </a:rPr>
              <a:t>розвитковим</a:t>
            </a:r>
            <a:r>
              <a:rPr lang="uk-UA" dirty="0">
                <a:solidFill>
                  <a:srgbClr val="4C6A8B"/>
                </a:solidFill>
                <a:latin typeface="Roboto"/>
              </a:rPr>
              <a:t> країнам, особливо найменш розвиненим країнам, малим </a:t>
            </a:r>
            <a:r>
              <a:rPr lang="uk-UA" dirty="0" err="1">
                <a:solidFill>
                  <a:srgbClr val="4C6A8B"/>
                </a:solidFill>
                <a:latin typeface="Roboto"/>
              </a:rPr>
              <a:t>розвитковим</a:t>
            </a:r>
            <a:r>
              <a:rPr lang="uk-UA" dirty="0">
                <a:solidFill>
                  <a:srgbClr val="4C6A8B"/>
                </a:solidFill>
                <a:latin typeface="Roboto"/>
              </a:rPr>
              <a:t> острівним державам, й африканським країнам, для здобуття вищої освіти, включаючи професійно-технічну освіту і навчання з питань інформаційно-комунікаційних технологій, технічні, інженерні та наукові програми, у розвинених країнах та інших </a:t>
            </a:r>
            <a:r>
              <a:rPr lang="uk-UA" dirty="0" err="1">
                <a:solidFill>
                  <a:srgbClr val="4C6A8B"/>
                </a:solidFill>
                <a:latin typeface="Roboto"/>
              </a:rPr>
              <a:t>розвиткових</a:t>
            </a:r>
            <a:r>
              <a:rPr lang="uk-UA" dirty="0">
                <a:solidFill>
                  <a:srgbClr val="4C6A8B"/>
                </a:solidFill>
                <a:latin typeface="Roboto"/>
              </a:rPr>
              <a:t> країнах</a:t>
            </a:r>
          </a:p>
          <a:p>
            <a:r>
              <a:rPr lang="uk-UA" dirty="0">
                <a:solidFill>
                  <a:srgbClr val="4C6A8B"/>
                </a:solidFill>
                <a:latin typeface="Roboto"/>
              </a:rPr>
              <a:t>4.</a:t>
            </a:r>
            <a:r>
              <a:rPr lang="en-US" dirty="0">
                <a:solidFill>
                  <a:srgbClr val="4C6A8B"/>
                </a:solidFill>
                <a:latin typeface="Roboto"/>
              </a:rPr>
              <a:t>c </a:t>
            </a:r>
            <a:r>
              <a:rPr lang="uk-UA" dirty="0">
                <a:solidFill>
                  <a:srgbClr val="4C6A8B"/>
                </a:solidFill>
                <a:latin typeface="Roboto"/>
              </a:rPr>
              <a:t>До 2030 року значно збільшити кількість кваліфікованих учителів, у тому числі через міжнародне співробітництво, у підготовці вчителів у </a:t>
            </a:r>
            <a:r>
              <a:rPr lang="uk-UA" dirty="0" err="1">
                <a:solidFill>
                  <a:srgbClr val="4C6A8B"/>
                </a:solidFill>
                <a:latin typeface="Roboto"/>
              </a:rPr>
              <a:t>розвиткових</a:t>
            </a:r>
            <a:r>
              <a:rPr lang="uk-UA" dirty="0">
                <a:solidFill>
                  <a:srgbClr val="4C6A8B"/>
                </a:solidFill>
                <a:latin typeface="Roboto"/>
              </a:rPr>
              <a:t> країнах, особливо в найменш розвинених країнах і малих </a:t>
            </a:r>
            <a:r>
              <a:rPr lang="uk-UA" dirty="0" err="1">
                <a:solidFill>
                  <a:srgbClr val="4C6A8B"/>
                </a:solidFill>
                <a:latin typeface="Roboto"/>
              </a:rPr>
              <a:t>розвиткових</a:t>
            </a:r>
            <a:r>
              <a:rPr lang="uk-UA" dirty="0">
                <a:solidFill>
                  <a:srgbClr val="4C6A8B"/>
                </a:solidFill>
                <a:latin typeface="Roboto"/>
              </a:rPr>
              <a:t> острівних державах</a:t>
            </a:r>
            <a:endParaRPr lang="uk-UA" b="0" i="0" dirty="0">
              <a:solidFill>
                <a:srgbClr val="4C6A8B"/>
              </a:solidFill>
              <a:effectLst/>
              <a:latin typeface="Roboto"/>
            </a:endParaRPr>
          </a:p>
        </p:txBody>
      </p:sp>
    </p:spTree>
    <p:extLst>
      <p:ext uri="{BB962C8B-B14F-4D97-AF65-F5344CB8AC3E}">
        <p14:creationId xmlns:p14="http://schemas.microsoft.com/office/powerpoint/2010/main" val="1355841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C09941F-D113-40C1-A791-5C181372A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08" y="2361371"/>
            <a:ext cx="11494268" cy="2135257"/>
          </a:xfrm>
          <a:prstGeom prst="rect">
            <a:avLst/>
          </a:prstGeom>
        </p:spPr>
      </p:pic>
    </p:spTree>
    <p:extLst>
      <p:ext uri="{BB962C8B-B14F-4D97-AF65-F5344CB8AC3E}">
        <p14:creationId xmlns:p14="http://schemas.microsoft.com/office/powerpoint/2010/main" val="4152169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001015C-FC52-4FCF-8C3F-5DA067F094E4}"/>
              </a:ext>
            </a:extLst>
          </p:cNvPr>
          <p:cNvSpPr/>
          <p:nvPr/>
        </p:nvSpPr>
        <p:spPr>
          <a:xfrm>
            <a:off x="1302058" y="1028343"/>
            <a:ext cx="9587884" cy="4801314"/>
          </a:xfrm>
          <a:prstGeom prst="rect">
            <a:avLst/>
          </a:prstGeom>
        </p:spPr>
        <p:txBody>
          <a:bodyPr wrap="square">
            <a:spAutoFit/>
          </a:bodyPr>
          <a:lstStyle/>
          <a:p>
            <a:r>
              <a:rPr lang="uk-UA" dirty="0">
                <a:solidFill>
                  <a:srgbClr val="4C6A8B"/>
                </a:solidFill>
                <a:latin typeface="Roboto"/>
              </a:rPr>
              <a:t>5.1 Повсюдно ліквідувати всі форми дискримінації щодо всіх жінок і </a:t>
            </a:r>
            <a:r>
              <a:rPr lang="uk-UA" dirty="0" err="1">
                <a:solidFill>
                  <a:srgbClr val="4C6A8B"/>
                </a:solidFill>
                <a:latin typeface="Roboto"/>
              </a:rPr>
              <a:t>дівчаток</a:t>
            </a:r>
            <a:endParaRPr lang="uk-UA" dirty="0">
              <a:solidFill>
                <a:srgbClr val="4C6A8B"/>
              </a:solidFill>
              <a:latin typeface="Roboto"/>
            </a:endParaRPr>
          </a:p>
          <a:p>
            <a:r>
              <a:rPr lang="uk-UA" dirty="0">
                <a:solidFill>
                  <a:srgbClr val="4C6A8B"/>
                </a:solidFill>
                <a:latin typeface="Roboto"/>
              </a:rPr>
              <a:t>5.2 Ліквідувати всі форми насильства щодо всіх жінок і </a:t>
            </a:r>
            <a:r>
              <a:rPr lang="uk-UA" dirty="0" err="1">
                <a:solidFill>
                  <a:srgbClr val="4C6A8B"/>
                </a:solidFill>
                <a:latin typeface="Roboto"/>
              </a:rPr>
              <a:t>дівчаток</a:t>
            </a:r>
            <a:r>
              <a:rPr lang="uk-UA" dirty="0">
                <a:solidFill>
                  <a:srgbClr val="4C6A8B"/>
                </a:solidFill>
                <a:latin typeface="Roboto"/>
              </a:rPr>
              <a:t> у публічній і приватній сферах, включаючи торгівлю людьми, сексуальну та інші форми експлуатації</a:t>
            </a:r>
          </a:p>
          <a:p>
            <a:r>
              <a:rPr lang="uk-UA" dirty="0">
                <a:solidFill>
                  <a:srgbClr val="4C6A8B"/>
                </a:solidFill>
                <a:latin typeface="Roboto"/>
              </a:rPr>
              <a:t>5.3 Ліквідувати всі шкідливі види практики, такі як дитячі, ранні та примусові шлюби й операції, що калічать, на жіночих статевих органах</a:t>
            </a:r>
          </a:p>
          <a:p>
            <a:r>
              <a:rPr lang="uk-UA" dirty="0">
                <a:solidFill>
                  <a:srgbClr val="4C6A8B"/>
                </a:solidFill>
                <a:latin typeface="Roboto"/>
              </a:rPr>
              <a:t>5.4 Визнавати і цінувати неоплачувану доглядову працю й роботу з ведення домашнього господарства, надаючи комунальні послуги, інфраструктуру та системи соціального захисту і заохочуючи принцип спільної відповідальності у веденні господарства і в сім’ї, з урахуванням національних умов</a:t>
            </a:r>
          </a:p>
          <a:p>
            <a:r>
              <a:rPr lang="uk-UA" dirty="0">
                <a:solidFill>
                  <a:srgbClr val="4C6A8B"/>
                </a:solidFill>
                <a:latin typeface="Roboto"/>
              </a:rPr>
              <a:t>5.5 Забезпечити всебічну і реальну участь жінок і рівні для них можливості для лідерства на всіх рівнях прийняття рішень у політичному, економічному та суспільному житті</a:t>
            </a:r>
          </a:p>
          <a:p>
            <a:r>
              <a:rPr lang="uk-UA" dirty="0">
                <a:solidFill>
                  <a:srgbClr val="4C6A8B"/>
                </a:solidFill>
                <a:latin typeface="Roboto"/>
              </a:rPr>
              <a:t>5.6 Забезпечити загальний доступ до послуг у галузі охорони сексуального і репродуктивного здоров’я та до реалізації репродуктивних прав відповідно до Програми дій Міжнародної конференції з народонаселення і розвитку, Пекінської платформи дій та підсумкових документів конференцій з розгляду перебігу їх виконання</a:t>
            </a:r>
            <a:endParaRPr lang="uk-UA" b="0" i="0" dirty="0">
              <a:solidFill>
                <a:srgbClr val="4C6A8B"/>
              </a:solidFill>
              <a:effectLst/>
              <a:latin typeface="Roboto"/>
            </a:endParaRPr>
          </a:p>
        </p:txBody>
      </p:sp>
    </p:spTree>
    <p:extLst>
      <p:ext uri="{BB962C8B-B14F-4D97-AF65-F5344CB8AC3E}">
        <p14:creationId xmlns:p14="http://schemas.microsoft.com/office/powerpoint/2010/main" val="2421527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5BF709C8-C575-4AFC-B9D0-674858A1E991}"/>
              </a:ext>
            </a:extLst>
          </p:cNvPr>
          <p:cNvSpPr/>
          <p:nvPr/>
        </p:nvSpPr>
        <p:spPr>
          <a:xfrm>
            <a:off x="1278385" y="1857548"/>
            <a:ext cx="8966447" cy="2862322"/>
          </a:xfrm>
          <a:prstGeom prst="rect">
            <a:avLst/>
          </a:prstGeom>
        </p:spPr>
        <p:txBody>
          <a:bodyPr wrap="square">
            <a:spAutoFit/>
          </a:bodyPr>
          <a:lstStyle/>
          <a:p>
            <a:r>
              <a:rPr lang="en-US" dirty="0">
                <a:solidFill>
                  <a:srgbClr val="4C6A8B"/>
                </a:solidFill>
                <a:latin typeface="Roboto"/>
              </a:rPr>
              <a:t>5.a </a:t>
            </a:r>
            <a:r>
              <a:rPr lang="uk-UA" dirty="0">
                <a:solidFill>
                  <a:srgbClr val="4C6A8B"/>
                </a:solidFill>
                <a:latin typeface="Roboto"/>
              </a:rPr>
              <a:t>Провести реформи для надання жінкам рівних прав на економічні ресурси, а також доступу до володіння і розпорядження землею та іншими формами власності, фінансових послуг, успадкованого майна та природних ресурсів відповідно до національних законів</a:t>
            </a:r>
          </a:p>
          <a:p>
            <a:r>
              <a:rPr lang="uk-UA" dirty="0">
                <a:solidFill>
                  <a:srgbClr val="4C6A8B"/>
                </a:solidFill>
                <a:latin typeface="Roboto"/>
              </a:rPr>
              <a:t>5.</a:t>
            </a:r>
            <a:r>
              <a:rPr lang="en-US" dirty="0">
                <a:solidFill>
                  <a:srgbClr val="4C6A8B"/>
                </a:solidFill>
                <a:latin typeface="Roboto"/>
              </a:rPr>
              <a:t>b </a:t>
            </a:r>
            <a:r>
              <a:rPr lang="uk-UA" dirty="0">
                <a:solidFill>
                  <a:srgbClr val="4C6A8B"/>
                </a:solidFill>
                <a:latin typeface="Roboto"/>
              </a:rPr>
              <a:t>Активніше використовувати високоефективні технології, зокрема інформаційно-комунікаційні, для сприяння розширенню прав та можливостей жінок</a:t>
            </a:r>
          </a:p>
          <a:p>
            <a:r>
              <a:rPr lang="uk-UA" dirty="0">
                <a:solidFill>
                  <a:srgbClr val="4C6A8B"/>
                </a:solidFill>
                <a:latin typeface="Roboto"/>
              </a:rPr>
              <a:t>5.</a:t>
            </a:r>
            <a:r>
              <a:rPr lang="en-US" dirty="0">
                <a:solidFill>
                  <a:srgbClr val="4C6A8B"/>
                </a:solidFill>
                <a:latin typeface="Roboto"/>
              </a:rPr>
              <a:t>c </a:t>
            </a:r>
            <a:r>
              <a:rPr lang="uk-UA" dirty="0">
                <a:solidFill>
                  <a:srgbClr val="4C6A8B"/>
                </a:solidFill>
                <a:latin typeface="Roboto"/>
              </a:rPr>
              <a:t>Приймати й удосконалювати розумні стратегії та обов’язкові для дотримання закони для заохочення ґендерної рівності та розширення прав і можливостей усіх жінок і </a:t>
            </a:r>
            <a:r>
              <a:rPr lang="uk-UA" dirty="0" err="1">
                <a:solidFill>
                  <a:srgbClr val="4C6A8B"/>
                </a:solidFill>
                <a:latin typeface="Roboto"/>
              </a:rPr>
              <a:t>дівчаток</a:t>
            </a:r>
            <a:r>
              <a:rPr lang="uk-UA" dirty="0">
                <a:solidFill>
                  <a:srgbClr val="4C6A8B"/>
                </a:solidFill>
                <a:latin typeface="Roboto"/>
              </a:rPr>
              <a:t> на всіх рівнях</a:t>
            </a:r>
            <a:endParaRPr lang="uk-UA" b="0" i="0" dirty="0">
              <a:solidFill>
                <a:srgbClr val="4C6A8B"/>
              </a:solidFill>
              <a:effectLst/>
              <a:latin typeface="Roboto"/>
            </a:endParaRPr>
          </a:p>
        </p:txBody>
      </p:sp>
    </p:spTree>
    <p:extLst>
      <p:ext uri="{BB962C8B-B14F-4D97-AF65-F5344CB8AC3E}">
        <p14:creationId xmlns:p14="http://schemas.microsoft.com/office/powerpoint/2010/main" val="358622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C1C483-76FD-4E42-90D3-E3CE9B1088EC}"/>
              </a:ext>
            </a:extLst>
          </p:cNvPr>
          <p:cNvSpPr txBox="1"/>
          <p:nvPr/>
        </p:nvSpPr>
        <p:spPr>
          <a:xfrm>
            <a:off x="3160450" y="2228671"/>
            <a:ext cx="4829452" cy="1200329"/>
          </a:xfrm>
          <a:prstGeom prst="rect">
            <a:avLst/>
          </a:prstGeom>
          <a:noFill/>
        </p:spPr>
        <p:txBody>
          <a:bodyPr wrap="square" rtlCol="0">
            <a:spAutoFit/>
          </a:bodyPr>
          <a:lstStyle/>
          <a:p>
            <a:pPr algn="ctr"/>
            <a:r>
              <a:rPr lang="uk-UA" dirty="0"/>
              <a:t>ПЛАН</a:t>
            </a:r>
          </a:p>
          <a:p>
            <a:pPr marL="342900" indent="-342900">
              <a:buAutoNum type="arabicPeriod"/>
            </a:pPr>
            <a:r>
              <a:rPr lang="uk-UA" dirty="0"/>
              <a:t>Сталий розвиток та його цілі</a:t>
            </a:r>
          </a:p>
          <a:p>
            <a:pPr marL="342900" indent="-342900">
              <a:buAutoNum type="arabicPeriod"/>
            </a:pPr>
            <a:r>
              <a:rPr lang="uk-UA" dirty="0"/>
              <a:t>Генеральний договір ООН</a:t>
            </a:r>
          </a:p>
          <a:p>
            <a:pPr marL="342900" indent="-342900">
              <a:buAutoNum type="arabicPeriod"/>
            </a:pPr>
            <a:r>
              <a:rPr lang="uk-UA" dirty="0"/>
              <a:t>Україна і цілі сталого розвитку</a:t>
            </a:r>
          </a:p>
        </p:txBody>
      </p:sp>
    </p:spTree>
    <p:extLst>
      <p:ext uri="{BB962C8B-B14F-4D97-AF65-F5344CB8AC3E}">
        <p14:creationId xmlns:p14="http://schemas.microsoft.com/office/powerpoint/2010/main" val="3229157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8D473D8-95F3-41E9-BADE-90C6EB831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041" y="2411011"/>
            <a:ext cx="10973918" cy="2035977"/>
          </a:xfrm>
          <a:prstGeom prst="rect">
            <a:avLst/>
          </a:prstGeom>
        </p:spPr>
      </p:pic>
    </p:spTree>
    <p:extLst>
      <p:ext uri="{BB962C8B-B14F-4D97-AF65-F5344CB8AC3E}">
        <p14:creationId xmlns:p14="http://schemas.microsoft.com/office/powerpoint/2010/main" val="3353137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D69B5E8-7ABF-465A-9BEC-2C9E115C5DCE}"/>
              </a:ext>
            </a:extLst>
          </p:cNvPr>
          <p:cNvSpPr/>
          <p:nvPr/>
        </p:nvSpPr>
        <p:spPr>
          <a:xfrm>
            <a:off x="1350885" y="1834458"/>
            <a:ext cx="9490229" cy="2862322"/>
          </a:xfrm>
          <a:prstGeom prst="rect">
            <a:avLst/>
          </a:prstGeom>
        </p:spPr>
        <p:txBody>
          <a:bodyPr wrap="square">
            <a:spAutoFit/>
          </a:bodyPr>
          <a:lstStyle/>
          <a:p>
            <a:r>
              <a:rPr lang="uk-UA" dirty="0">
                <a:solidFill>
                  <a:srgbClr val="4C6A8B"/>
                </a:solidFill>
                <a:latin typeface="Roboto"/>
              </a:rPr>
              <a:t>6.1 До 2030 року забезпечити загальний і рівноправний доступ до безпечної і недорогої питної води для всіх</a:t>
            </a:r>
          </a:p>
          <a:p>
            <a:r>
              <a:rPr lang="uk-UA" dirty="0">
                <a:solidFill>
                  <a:srgbClr val="4C6A8B"/>
                </a:solidFill>
                <a:latin typeface="Roboto"/>
              </a:rPr>
              <a:t>6.2 До 2030 року забезпечити загальний і рівноправний доступ до належних санітарно-гігієнічних засобів і покласти край відкритій дефекації, приділяючи особливу увагу потребам жінок і </a:t>
            </a:r>
            <a:r>
              <a:rPr lang="uk-UA" dirty="0" err="1">
                <a:solidFill>
                  <a:srgbClr val="4C6A8B"/>
                </a:solidFill>
                <a:latin typeface="Roboto"/>
              </a:rPr>
              <a:t>дівчаток</a:t>
            </a:r>
            <a:r>
              <a:rPr lang="uk-UA" dirty="0">
                <a:solidFill>
                  <a:srgbClr val="4C6A8B"/>
                </a:solidFill>
                <a:latin typeface="Roboto"/>
              </a:rPr>
              <a:t>, а також осіб, які перебувають в уразливому становищі</a:t>
            </a:r>
          </a:p>
          <a:p>
            <a:r>
              <a:rPr lang="uk-UA" dirty="0">
                <a:solidFill>
                  <a:srgbClr val="4C6A8B"/>
                </a:solidFill>
                <a:latin typeface="Roboto"/>
              </a:rPr>
              <a:t>6.3 До 2030 року підвищити якість води за допомогою зменшення забруднення, ліквідації скидання відходів і зведення до мінімуму викидів небезпечних хімічних речовин та матеріалів, скорочення вдвічі частки неочищених стічних вод і значного збільшення масштабів рециркуляції та безпечного повторного використання стічних вод у всьому світі</a:t>
            </a:r>
            <a:endParaRPr lang="uk-UA" b="0" i="0" dirty="0">
              <a:solidFill>
                <a:srgbClr val="4C6A8B"/>
              </a:solidFill>
              <a:effectLst/>
              <a:latin typeface="Roboto"/>
            </a:endParaRPr>
          </a:p>
        </p:txBody>
      </p:sp>
    </p:spTree>
    <p:extLst>
      <p:ext uri="{BB962C8B-B14F-4D97-AF65-F5344CB8AC3E}">
        <p14:creationId xmlns:p14="http://schemas.microsoft.com/office/powerpoint/2010/main" val="2674325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F8C6BC6-9F5E-4DEF-8A8F-73D05AC704E3}"/>
              </a:ext>
            </a:extLst>
          </p:cNvPr>
          <p:cNvSpPr/>
          <p:nvPr/>
        </p:nvSpPr>
        <p:spPr>
          <a:xfrm>
            <a:off x="1251751" y="2315643"/>
            <a:ext cx="9543495" cy="2031325"/>
          </a:xfrm>
          <a:prstGeom prst="rect">
            <a:avLst/>
          </a:prstGeom>
        </p:spPr>
        <p:txBody>
          <a:bodyPr wrap="square">
            <a:spAutoFit/>
          </a:bodyPr>
          <a:lstStyle/>
          <a:p>
            <a:r>
              <a:rPr lang="uk-UA" dirty="0">
                <a:solidFill>
                  <a:srgbClr val="4C6A8B"/>
                </a:solidFill>
                <a:latin typeface="Roboto"/>
              </a:rPr>
              <a:t>6.4 До 2030 року істотно підвищити ефективність водокористування в усіх секторах та забезпечити стійкий забір і подачу прісної води для вирішення проблеми нестачі води та значного скорочення кількості осіб, які страждають від нестачі води</a:t>
            </a:r>
          </a:p>
          <a:p>
            <a:r>
              <a:rPr lang="uk-UA" dirty="0">
                <a:solidFill>
                  <a:srgbClr val="4C6A8B"/>
                </a:solidFill>
                <a:latin typeface="Roboto"/>
              </a:rPr>
              <a:t>6.5 До 2030 року забезпечити комплексне управління водними ресурсами на всіх рівнях, в тому числі за необхідності – на основі транскордонного співробітництва</a:t>
            </a:r>
          </a:p>
          <a:p>
            <a:r>
              <a:rPr lang="uk-UA" dirty="0">
                <a:solidFill>
                  <a:srgbClr val="4C6A8B"/>
                </a:solidFill>
                <a:latin typeface="Roboto"/>
              </a:rPr>
              <a:t>6.6 До 2020 року забезпечити охорону і відновлення пов’язаних з водою екосистем, у тому числі гір, лісів, водно-болотних угідь, річок, водоносних шарів і озер</a:t>
            </a:r>
            <a:endParaRPr lang="uk-UA" b="0" i="0" dirty="0">
              <a:solidFill>
                <a:srgbClr val="4C6A8B"/>
              </a:solidFill>
              <a:effectLst/>
              <a:latin typeface="Roboto"/>
            </a:endParaRPr>
          </a:p>
        </p:txBody>
      </p:sp>
    </p:spTree>
    <p:extLst>
      <p:ext uri="{BB962C8B-B14F-4D97-AF65-F5344CB8AC3E}">
        <p14:creationId xmlns:p14="http://schemas.microsoft.com/office/powerpoint/2010/main" val="2839109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FDC2C430-D738-4518-B210-61A643CD24B9}"/>
              </a:ext>
            </a:extLst>
          </p:cNvPr>
          <p:cNvSpPr/>
          <p:nvPr/>
        </p:nvSpPr>
        <p:spPr>
          <a:xfrm>
            <a:off x="1492928" y="2413337"/>
            <a:ext cx="9206144" cy="2031325"/>
          </a:xfrm>
          <a:prstGeom prst="rect">
            <a:avLst/>
          </a:prstGeom>
        </p:spPr>
        <p:txBody>
          <a:bodyPr wrap="square">
            <a:spAutoFit/>
          </a:bodyPr>
          <a:lstStyle/>
          <a:p>
            <a:r>
              <a:rPr lang="en-US" dirty="0">
                <a:solidFill>
                  <a:srgbClr val="4C6A8B"/>
                </a:solidFill>
                <a:latin typeface="Roboto"/>
              </a:rPr>
              <a:t>6.a </a:t>
            </a:r>
            <a:r>
              <a:rPr lang="uk-UA" dirty="0">
                <a:solidFill>
                  <a:srgbClr val="4C6A8B"/>
                </a:solidFill>
                <a:latin typeface="Roboto"/>
              </a:rPr>
              <a:t>До 2030 року розширити міжнародне співробітництво і підтримку в справі зміцнення потенціалу </a:t>
            </a:r>
            <a:r>
              <a:rPr lang="uk-UA" dirty="0" err="1">
                <a:solidFill>
                  <a:srgbClr val="4C6A8B"/>
                </a:solidFill>
                <a:latin typeface="Roboto"/>
              </a:rPr>
              <a:t>розвиткових</a:t>
            </a:r>
            <a:r>
              <a:rPr lang="uk-UA" dirty="0">
                <a:solidFill>
                  <a:srgbClr val="4C6A8B"/>
                </a:solidFill>
                <a:latin typeface="Roboto"/>
              </a:rPr>
              <a:t> країн щодо здійснення діяльності та програм у галузі водопостачання й санітарії, включаючи збір поверхневого стоку, опріснення води, підвищення ефективності водокористування, очистку стічних вод і застосування технологій рециркуляції та повторного використання</a:t>
            </a:r>
          </a:p>
          <a:p>
            <a:r>
              <a:rPr lang="uk-UA" dirty="0">
                <a:solidFill>
                  <a:srgbClr val="4C6A8B"/>
                </a:solidFill>
                <a:latin typeface="Roboto"/>
              </a:rPr>
              <a:t>6.</a:t>
            </a:r>
            <a:r>
              <a:rPr lang="en-US" dirty="0">
                <a:solidFill>
                  <a:srgbClr val="4C6A8B"/>
                </a:solidFill>
                <a:latin typeface="Roboto"/>
              </a:rPr>
              <a:t>b </a:t>
            </a:r>
            <a:r>
              <a:rPr lang="uk-UA" dirty="0">
                <a:solidFill>
                  <a:srgbClr val="4C6A8B"/>
                </a:solidFill>
                <a:latin typeface="Roboto"/>
              </a:rPr>
              <a:t>Підтримувати і зміцнювати участь місцевих громад у поліпшенні водного господарства та санітарії</a:t>
            </a:r>
            <a:endParaRPr lang="uk-UA" b="0" i="0" dirty="0">
              <a:solidFill>
                <a:srgbClr val="4C6A8B"/>
              </a:solidFill>
              <a:effectLst/>
              <a:latin typeface="Roboto"/>
            </a:endParaRPr>
          </a:p>
        </p:txBody>
      </p:sp>
    </p:spTree>
    <p:extLst>
      <p:ext uri="{BB962C8B-B14F-4D97-AF65-F5344CB8AC3E}">
        <p14:creationId xmlns:p14="http://schemas.microsoft.com/office/powerpoint/2010/main" val="3514289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C442F37-32A1-48E7-A7F6-492C2FE466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175" y="2381435"/>
            <a:ext cx="11385649" cy="2095129"/>
          </a:xfrm>
          <a:prstGeom prst="rect">
            <a:avLst/>
          </a:prstGeom>
        </p:spPr>
      </p:pic>
    </p:spTree>
    <p:extLst>
      <p:ext uri="{BB962C8B-B14F-4D97-AF65-F5344CB8AC3E}">
        <p14:creationId xmlns:p14="http://schemas.microsoft.com/office/powerpoint/2010/main" val="577218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D779AC64-53A2-46A8-9CAE-1FD1D17CAF4D}"/>
              </a:ext>
            </a:extLst>
          </p:cNvPr>
          <p:cNvSpPr/>
          <p:nvPr/>
        </p:nvSpPr>
        <p:spPr>
          <a:xfrm>
            <a:off x="1225119" y="1443841"/>
            <a:ext cx="9836458" cy="3970318"/>
          </a:xfrm>
          <a:prstGeom prst="rect">
            <a:avLst/>
          </a:prstGeom>
        </p:spPr>
        <p:txBody>
          <a:bodyPr wrap="square">
            <a:spAutoFit/>
          </a:bodyPr>
          <a:lstStyle/>
          <a:p>
            <a:r>
              <a:rPr lang="uk-UA" dirty="0">
                <a:solidFill>
                  <a:srgbClr val="4C6A8B"/>
                </a:solidFill>
                <a:latin typeface="Roboto"/>
              </a:rPr>
              <a:t>7.1 До 2030 року забезпечити загальний доступ до недорогого, надійного і сучасного енергопостачання</a:t>
            </a:r>
          </a:p>
          <a:p>
            <a:r>
              <a:rPr lang="uk-UA" dirty="0">
                <a:solidFill>
                  <a:srgbClr val="4C6A8B"/>
                </a:solidFill>
                <a:latin typeface="Roboto"/>
              </a:rPr>
              <a:t>7.2 До 2030 року значно збільшити частку енергії з відновлюваних джерел у світовому енергетичному балансі</a:t>
            </a:r>
          </a:p>
          <a:p>
            <a:r>
              <a:rPr lang="uk-UA" dirty="0">
                <a:solidFill>
                  <a:srgbClr val="4C6A8B"/>
                </a:solidFill>
                <a:latin typeface="Roboto"/>
              </a:rPr>
              <a:t>7.3 До 2030 року подвоїти глобальний показник підвищення енергоефективності</a:t>
            </a:r>
          </a:p>
          <a:p>
            <a:r>
              <a:rPr lang="uk-UA" dirty="0">
                <a:solidFill>
                  <a:srgbClr val="4C6A8B"/>
                </a:solidFill>
                <a:latin typeface="Roboto"/>
              </a:rPr>
              <a:t>7.</a:t>
            </a:r>
            <a:r>
              <a:rPr lang="en-US" dirty="0">
                <a:solidFill>
                  <a:srgbClr val="4C6A8B"/>
                </a:solidFill>
                <a:latin typeface="Roboto"/>
              </a:rPr>
              <a:t>a </a:t>
            </a:r>
            <a:r>
              <a:rPr lang="uk-UA" dirty="0">
                <a:solidFill>
                  <a:srgbClr val="4C6A8B"/>
                </a:solidFill>
                <a:latin typeface="Roboto"/>
              </a:rPr>
              <a:t>До 2030 року активізувати міжнародне співробітництво для полегшення доступу до досліджень і технологій в галузі екологічно чистої енергетики, включаючи відновлювану енергетику, підвищення енергоефективності та передові й чистіші технології використання викопного палива, та заохочувати інвестиції в енергетичну інфраструктуру і технології екологічно чистої енергетики</a:t>
            </a:r>
          </a:p>
          <a:p>
            <a:r>
              <a:rPr lang="uk-UA" dirty="0">
                <a:solidFill>
                  <a:srgbClr val="4C6A8B"/>
                </a:solidFill>
                <a:latin typeface="Roboto"/>
              </a:rPr>
              <a:t>7.</a:t>
            </a:r>
            <a:r>
              <a:rPr lang="en-US" dirty="0">
                <a:solidFill>
                  <a:srgbClr val="4C6A8B"/>
                </a:solidFill>
                <a:latin typeface="Roboto"/>
              </a:rPr>
              <a:t>b </a:t>
            </a:r>
            <a:r>
              <a:rPr lang="uk-UA" dirty="0">
                <a:solidFill>
                  <a:srgbClr val="4C6A8B"/>
                </a:solidFill>
                <a:latin typeface="Roboto"/>
              </a:rPr>
              <a:t>До 2030 року розширити інфраструктуру і модернізувати технології для сучасного та сталого енергопостачання всіх у </a:t>
            </a:r>
            <a:r>
              <a:rPr lang="uk-UA" dirty="0" err="1">
                <a:solidFill>
                  <a:srgbClr val="4C6A8B"/>
                </a:solidFill>
                <a:latin typeface="Roboto"/>
              </a:rPr>
              <a:t>розвиткових</a:t>
            </a:r>
            <a:r>
              <a:rPr lang="uk-UA" dirty="0">
                <a:solidFill>
                  <a:srgbClr val="4C6A8B"/>
                </a:solidFill>
                <a:latin typeface="Roboto"/>
              </a:rPr>
              <a:t> країнах, зокрема у найменш розвинених країнах, малих </a:t>
            </a:r>
            <a:r>
              <a:rPr lang="uk-UA" dirty="0" err="1">
                <a:solidFill>
                  <a:srgbClr val="4C6A8B"/>
                </a:solidFill>
                <a:latin typeface="Roboto"/>
              </a:rPr>
              <a:t>розвиткових</a:t>
            </a:r>
            <a:r>
              <a:rPr lang="uk-UA" dirty="0">
                <a:solidFill>
                  <a:srgbClr val="4C6A8B"/>
                </a:solidFill>
                <a:latin typeface="Roboto"/>
              </a:rPr>
              <a:t> острівних державах, і країнах, що не мають виходу до моря, з урахуванням їх відповідних програм підтримки</a:t>
            </a:r>
            <a:endParaRPr lang="uk-UA" b="0" i="0" dirty="0">
              <a:solidFill>
                <a:srgbClr val="4C6A8B"/>
              </a:solidFill>
              <a:effectLst/>
              <a:latin typeface="Roboto"/>
            </a:endParaRPr>
          </a:p>
        </p:txBody>
      </p:sp>
    </p:spTree>
    <p:extLst>
      <p:ext uri="{BB962C8B-B14F-4D97-AF65-F5344CB8AC3E}">
        <p14:creationId xmlns:p14="http://schemas.microsoft.com/office/powerpoint/2010/main" val="3184666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D164B36C-E1CF-4B4E-987F-2497DE86BC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918" y="2175029"/>
            <a:ext cx="10554685" cy="1929774"/>
          </a:xfrm>
          <a:prstGeom prst="rect">
            <a:avLst/>
          </a:prstGeom>
        </p:spPr>
      </p:pic>
    </p:spTree>
    <p:extLst>
      <p:ext uri="{BB962C8B-B14F-4D97-AF65-F5344CB8AC3E}">
        <p14:creationId xmlns:p14="http://schemas.microsoft.com/office/powerpoint/2010/main" val="2326754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5E09303-87DD-425D-928A-E9CDCE169A39}"/>
              </a:ext>
            </a:extLst>
          </p:cNvPr>
          <p:cNvSpPr/>
          <p:nvPr/>
        </p:nvSpPr>
        <p:spPr>
          <a:xfrm>
            <a:off x="1287262" y="2063488"/>
            <a:ext cx="9099612" cy="3139321"/>
          </a:xfrm>
          <a:prstGeom prst="rect">
            <a:avLst/>
          </a:prstGeom>
        </p:spPr>
        <p:txBody>
          <a:bodyPr wrap="square">
            <a:spAutoFit/>
          </a:bodyPr>
          <a:lstStyle/>
          <a:p>
            <a:r>
              <a:rPr lang="uk-UA" dirty="0">
                <a:solidFill>
                  <a:srgbClr val="4C6A8B"/>
                </a:solidFill>
                <a:latin typeface="Roboto"/>
              </a:rPr>
              <a:t>8.1 Підтримувати економічне зростання на одну особу населення відповідно до національних умов і, зокрема, зростання валового внутрішнього продукту на рівні не менше 7 % на рік у найменш розвинених країнах</a:t>
            </a:r>
          </a:p>
          <a:p>
            <a:r>
              <a:rPr lang="uk-UA" dirty="0">
                <a:solidFill>
                  <a:srgbClr val="4C6A8B"/>
                </a:solidFill>
                <a:latin typeface="Roboto"/>
              </a:rPr>
              <a:t>8.2 Домогтися підвищення продуктивності в економіці через диверсифікацію, технічну модернізацію та інноваційну діяльність, у тому числі через приділення особливої уваги секторам із високою доданою вартістю і </a:t>
            </a:r>
            <a:r>
              <a:rPr lang="uk-UA" dirty="0" err="1">
                <a:solidFill>
                  <a:srgbClr val="4C6A8B"/>
                </a:solidFill>
                <a:latin typeface="Roboto"/>
              </a:rPr>
              <a:t>працемістким</a:t>
            </a:r>
            <a:r>
              <a:rPr lang="uk-UA" dirty="0">
                <a:solidFill>
                  <a:srgbClr val="4C6A8B"/>
                </a:solidFill>
                <a:latin typeface="Roboto"/>
              </a:rPr>
              <a:t> секторам</a:t>
            </a:r>
          </a:p>
          <a:p>
            <a:r>
              <a:rPr lang="uk-UA" dirty="0">
                <a:solidFill>
                  <a:srgbClr val="4C6A8B"/>
                </a:solidFill>
                <a:latin typeface="Roboto"/>
              </a:rPr>
              <a:t>8.3 Просувати проведення орієнтованої на розвиток політики, яка сприяє продуктивній діяльності, створенню гідних робочих місць, підприємництву, творчості й інноваційній діяльності, та заохочувати офіційне визнання і розвиток мікро-, малих і середніх підприємств, у тому числі через надання їм доступу до фінансових послуг</a:t>
            </a:r>
            <a:endParaRPr lang="uk-UA" b="0" i="0" dirty="0">
              <a:solidFill>
                <a:srgbClr val="4C6A8B"/>
              </a:solidFill>
              <a:effectLst/>
              <a:latin typeface="Roboto"/>
            </a:endParaRPr>
          </a:p>
        </p:txBody>
      </p:sp>
    </p:spTree>
    <p:extLst>
      <p:ext uri="{BB962C8B-B14F-4D97-AF65-F5344CB8AC3E}">
        <p14:creationId xmlns:p14="http://schemas.microsoft.com/office/powerpoint/2010/main" val="2244480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C0C3335-E265-47F2-BD55-0CCB75F3AD7C}"/>
              </a:ext>
            </a:extLst>
          </p:cNvPr>
          <p:cNvSpPr/>
          <p:nvPr/>
        </p:nvSpPr>
        <p:spPr>
          <a:xfrm>
            <a:off x="1091953" y="1859339"/>
            <a:ext cx="9064101" cy="3139321"/>
          </a:xfrm>
          <a:prstGeom prst="rect">
            <a:avLst/>
          </a:prstGeom>
        </p:spPr>
        <p:txBody>
          <a:bodyPr wrap="square">
            <a:spAutoFit/>
          </a:bodyPr>
          <a:lstStyle/>
          <a:p>
            <a:r>
              <a:rPr lang="uk-UA" dirty="0">
                <a:solidFill>
                  <a:srgbClr val="4C6A8B"/>
                </a:solidFill>
                <a:latin typeface="Roboto"/>
              </a:rPr>
              <a:t>8.4 Упродовж усього терміну до кінця 2030 року поступово підвищувати глобальну ефективність використання ресурсів у системах споживання і виробництва та прагнути, щоб економічне зростання не супроводжувалося погіршенням стану довкілля, як це передбачено Десятирічною стратегією дій із переходу до використання раціональних моделей споживання і виробництва, причому першими цим повинні зайнятися розвинені країни</a:t>
            </a:r>
          </a:p>
          <a:p>
            <a:r>
              <a:rPr lang="uk-UA" dirty="0">
                <a:solidFill>
                  <a:srgbClr val="4C6A8B"/>
                </a:solidFill>
                <a:latin typeface="Roboto"/>
              </a:rPr>
              <a:t>8.5 До 2030 року забезпечити повну і продуктивну зайнятість та гідну працю для всіх жінок і чоловіків, у тому числі молодих людей та інвалідів, і рівну оплату за працю рівної цінності</a:t>
            </a:r>
          </a:p>
          <a:p>
            <a:r>
              <a:rPr lang="uk-UA" dirty="0">
                <a:solidFill>
                  <a:srgbClr val="4C6A8B"/>
                </a:solidFill>
                <a:latin typeface="Roboto"/>
              </a:rPr>
              <a:t>8.6 До 2020 року суттєво скоротити частку молоді, яка не працює, не вчиться і не набуває професійних навичок</a:t>
            </a:r>
            <a:endParaRPr lang="uk-UA" b="0" i="0" dirty="0">
              <a:solidFill>
                <a:srgbClr val="4C6A8B"/>
              </a:solidFill>
              <a:effectLst/>
              <a:latin typeface="Roboto"/>
            </a:endParaRPr>
          </a:p>
        </p:txBody>
      </p:sp>
    </p:spTree>
    <p:extLst>
      <p:ext uri="{BB962C8B-B14F-4D97-AF65-F5344CB8AC3E}">
        <p14:creationId xmlns:p14="http://schemas.microsoft.com/office/powerpoint/2010/main" val="2721223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E0BA52A-7BF7-4660-954E-87855BD1BB3E}"/>
              </a:ext>
            </a:extLst>
          </p:cNvPr>
          <p:cNvSpPr/>
          <p:nvPr/>
        </p:nvSpPr>
        <p:spPr>
          <a:xfrm>
            <a:off x="1597980" y="1443841"/>
            <a:ext cx="8389398" cy="3970318"/>
          </a:xfrm>
          <a:prstGeom prst="rect">
            <a:avLst/>
          </a:prstGeom>
        </p:spPr>
        <p:txBody>
          <a:bodyPr wrap="square">
            <a:spAutoFit/>
          </a:bodyPr>
          <a:lstStyle/>
          <a:p>
            <a:r>
              <a:rPr lang="uk-UA" dirty="0">
                <a:solidFill>
                  <a:srgbClr val="4C6A8B"/>
                </a:solidFill>
                <a:latin typeface="Roboto"/>
              </a:rPr>
              <a:t>8.7 Вжити термінових та ефективних заходів для того, щоб викорінити примусову працю, покінчити з сучасним рабством і торгівлею людьми та забезпечити заборону й ліквідацію найгірших форм дитячої праці, включаючи вербування та використання дітей-солдатів, а до 2025 року покінчити з дитячою працею у всіх її формах</a:t>
            </a:r>
          </a:p>
          <a:p>
            <a:r>
              <a:rPr lang="uk-UA" dirty="0">
                <a:solidFill>
                  <a:srgbClr val="4C6A8B"/>
                </a:solidFill>
                <a:latin typeface="Roboto"/>
              </a:rPr>
              <a:t>8.8 Захищати трудові права і сприяти забезпеченню надійних і безпечних умов праці для всіх працівників, включаючи працівників-мігрантів, особливо жінок-</a:t>
            </a:r>
            <a:r>
              <a:rPr lang="uk-UA" dirty="0" err="1">
                <a:solidFill>
                  <a:srgbClr val="4C6A8B"/>
                </a:solidFill>
                <a:latin typeface="Roboto"/>
              </a:rPr>
              <a:t>мігранток</a:t>
            </a:r>
            <a:r>
              <a:rPr lang="uk-UA" dirty="0">
                <a:solidFill>
                  <a:srgbClr val="4C6A8B"/>
                </a:solidFill>
                <a:latin typeface="Roboto"/>
              </a:rPr>
              <a:t> та осіб, які не мають стабільної зайнятості</a:t>
            </a:r>
          </a:p>
          <a:p>
            <a:r>
              <a:rPr lang="uk-UA" dirty="0">
                <a:solidFill>
                  <a:srgbClr val="4C6A8B"/>
                </a:solidFill>
                <a:latin typeface="Roboto"/>
              </a:rPr>
              <a:t>8.9 До 2030 року забезпечити розробку і здійснення стратегій заохочення сталого туризму, який сприяє створенню робочих місць, розвитку місцевої культури і виробництву місцевої продукції</a:t>
            </a:r>
          </a:p>
          <a:p>
            <a:r>
              <a:rPr lang="uk-UA" dirty="0">
                <a:solidFill>
                  <a:srgbClr val="4C6A8B"/>
                </a:solidFill>
                <a:latin typeface="Roboto"/>
              </a:rPr>
              <a:t>8.10 Зміцнювати спроможність національних фінансових установ заохочувати і розширювати доступ до банківських, страхових і фінансових послуг для всіх</a:t>
            </a:r>
            <a:endParaRPr lang="uk-UA" b="0" i="0" dirty="0">
              <a:solidFill>
                <a:srgbClr val="4C6A8B"/>
              </a:solidFill>
              <a:effectLst/>
              <a:latin typeface="Roboto"/>
            </a:endParaRPr>
          </a:p>
        </p:txBody>
      </p:sp>
    </p:spTree>
    <p:extLst>
      <p:ext uri="{BB962C8B-B14F-4D97-AF65-F5344CB8AC3E}">
        <p14:creationId xmlns:p14="http://schemas.microsoft.com/office/powerpoint/2010/main" val="3202692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7641CF2-4C58-4F81-8DFF-BAF48542344D}"/>
              </a:ext>
            </a:extLst>
          </p:cNvPr>
          <p:cNvSpPr/>
          <p:nvPr/>
        </p:nvSpPr>
        <p:spPr>
          <a:xfrm>
            <a:off x="1580225" y="1028343"/>
            <a:ext cx="8806649" cy="4524315"/>
          </a:xfrm>
          <a:prstGeom prst="rect">
            <a:avLst/>
          </a:prstGeom>
        </p:spPr>
        <p:txBody>
          <a:bodyPr wrap="square">
            <a:spAutoFit/>
          </a:bodyPr>
          <a:lstStyle/>
          <a:p>
            <a:r>
              <a:rPr lang="uk-UA" b="1" dirty="0"/>
              <a:t>Сталий розвиток</a:t>
            </a:r>
            <a:r>
              <a:rPr lang="uk-UA" dirty="0"/>
              <a:t> </a:t>
            </a:r>
            <a:r>
              <a:rPr lang="en-US" dirty="0"/>
              <a:t>— </a:t>
            </a:r>
            <a:r>
              <a:rPr lang="uk-UA" dirty="0"/>
              <a:t>загальна концепція стосовно необхідності встановлення балансу між задоволенням сучасних потреб людства і захистом інтересів майбутніх поколінь, включаючи їх потребу в безпечному і здоровому довкіллі.</a:t>
            </a:r>
          </a:p>
          <a:p>
            <a:endParaRPr lang="uk-UA" dirty="0"/>
          </a:p>
          <a:p>
            <a:r>
              <a:rPr lang="uk-UA" dirty="0"/>
              <a:t>Сталий розвиток економіки та суспільства в цілому – це пріоритетні довгострокові цілі, досягнення яких є завданням не тільки міжнародних суспільних організацій та урядів країн, але й підприємницьких структур всіх організаційно-правових форм та розмірів. Це потребує створення такої бізнес-моделі, яка забезпечить перевагу цілей сталого розвиту над короткостроковими економічними зисками.</a:t>
            </a:r>
          </a:p>
          <a:p>
            <a:endParaRPr lang="uk-UA" dirty="0"/>
          </a:p>
          <a:p>
            <a:r>
              <a:rPr lang="uk-UA" dirty="0"/>
              <a:t>Цілі сталого розвитку (ЦСР) були сформульовані 25 вересня 2015 р. на Саміті ООН зі сталого розвитку в Нью-Йорку. Лідери 193 країн-членів ООН висловили свою підтримку переходу на засади сталого розвитку та визначають власний шлях досягнення ЦСР, які встановлюють конкретні завдання до 2030 року у всіх сферах (подолання бідності, голоду, покращення здоров’я людей у всьому світі, забезпечення якісної освіти, забезпечення рівності, боротьба із зміною клімату тощо).</a:t>
            </a:r>
          </a:p>
        </p:txBody>
      </p:sp>
    </p:spTree>
    <p:extLst>
      <p:ext uri="{BB962C8B-B14F-4D97-AF65-F5344CB8AC3E}">
        <p14:creationId xmlns:p14="http://schemas.microsoft.com/office/powerpoint/2010/main" val="4138392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11C6A894-28B7-4E2B-9869-1EB0C0DA4184}"/>
              </a:ext>
            </a:extLst>
          </p:cNvPr>
          <p:cNvSpPr/>
          <p:nvPr/>
        </p:nvSpPr>
        <p:spPr>
          <a:xfrm>
            <a:off x="1660124" y="2051105"/>
            <a:ext cx="8495930" cy="2585323"/>
          </a:xfrm>
          <a:prstGeom prst="rect">
            <a:avLst/>
          </a:prstGeom>
        </p:spPr>
        <p:txBody>
          <a:bodyPr wrap="square">
            <a:spAutoFit/>
          </a:bodyPr>
          <a:lstStyle/>
          <a:p>
            <a:r>
              <a:rPr lang="en-US" dirty="0">
                <a:solidFill>
                  <a:srgbClr val="4C6A8B"/>
                </a:solidFill>
                <a:latin typeface="Roboto"/>
              </a:rPr>
              <a:t>8.a </a:t>
            </a:r>
            <a:r>
              <a:rPr lang="uk-UA" dirty="0">
                <a:solidFill>
                  <a:srgbClr val="4C6A8B"/>
                </a:solidFill>
                <a:latin typeface="Roboto"/>
              </a:rPr>
              <a:t>Збільшити надавану в рамках ініціативи «Допомога в торгівлі» підтримку </a:t>
            </a:r>
            <a:r>
              <a:rPr lang="uk-UA" dirty="0" err="1">
                <a:solidFill>
                  <a:srgbClr val="4C6A8B"/>
                </a:solidFill>
                <a:latin typeface="Roboto"/>
              </a:rPr>
              <a:t>розвиткових</a:t>
            </a:r>
            <a:r>
              <a:rPr lang="uk-UA" dirty="0">
                <a:solidFill>
                  <a:srgbClr val="4C6A8B"/>
                </a:solidFill>
                <a:latin typeface="Roboto"/>
              </a:rPr>
              <a:t> країн, особливо найменш розвинених країн, у тому числі по лінії Розширеної комплексної рамкової програми з надання технічної допомоги в галузі торгівлі найменш розвиненим країнам</a:t>
            </a:r>
          </a:p>
          <a:p>
            <a:r>
              <a:rPr lang="uk-UA" dirty="0">
                <a:solidFill>
                  <a:srgbClr val="4C6A8B"/>
                </a:solidFill>
                <a:latin typeface="Roboto"/>
              </a:rPr>
              <a:t>8.</a:t>
            </a:r>
            <a:r>
              <a:rPr lang="en-US" dirty="0">
                <a:solidFill>
                  <a:srgbClr val="4C6A8B"/>
                </a:solidFill>
                <a:latin typeface="Roboto"/>
              </a:rPr>
              <a:t>b </a:t>
            </a:r>
            <a:r>
              <a:rPr lang="uk-UA" dirty="0">
                <a:solidFill>
                  <a:srgbClr val="4C6A8B"/>
                </a:solidFill>
                <a:latin typeface="Roboto"/>
              </a:rPr>
              <a:t>До 2020 року розробити і ввести в дію глобальну стратегію забезпечення зайнятості молоді та </a:t>
            </a:r>
            <a:r>
              <a:rPr lang="uk-UA" dirty="0" err="1">
                <a:solidFill>
                  <a:srgbClr val="4C6A8B"/>
                </a:solidFill>
                <a:latin typeface="Roboto"/>
              </a:rPr>
              <a:t>імплементувати</a:t>
            </a:r>
            <a:r>
              <a:rPr lang="uk-UA" dirty="0">
                <a:solidFill>
                  <a:srgbClr val="4C6A8B"/>
                </a:solidFill>
                <a:latin typeface="Roboto"/>
              </a:rPr>
              <a:t> Глобальний пакт про робочі місцях Міжнародної організації праці </a:t>
            </a:r>
            <a:r>
              <a:rPr lang="en-US" dirty="0">
                <a:latin typeface="Roboto"/>
                <a:hlinkClick r:id="rId2">
                  <a:extLst>
                    <a:ext uri="{A12FA001-AC4F-418D-AE19-62706E023703}">
                      <ahyp:hlinkClr xmlns:ahyp="http://schemas.microsoft.com/office/drawing/2018/hyperlinkcolor" val="tx"/>
                    </a:ext>
                  </a:extLst>
                </a:hlinkClick>
              </a:rPr>
              <a:t>https://zakon.rada.gov.ua/laws/show/993_531#Text</a:t>
            </a:r>
            <a:endParaRPr lang="uk-UA" dirty="0">
              <a:latin typeface="Roboto"/>
            </a:endParaRPr>
          </a:p>
          <a:p>
            <a:endParaRPr lang="uk-UA" b="0" i="0" dirty="0">
              <a:solidFill>
                <a:srgbClr val="4C6A8B"/>
              </a:solidFill>
              <a:effectLst/>
              <a:latin typeface="Roboto"/>
            </a:endParaRPr>
          </a:p>
        </p:txBody>
      </p:sp>
    </p:spTree>
    <p:extLst>
      <p:ext uri="{BB962C8B-B14F-4D97-AF65-F5344CB8AC3E}">
        <p14:creationId xmlns:p14="http://schemas.microsoft.com/office/powerpoint/2010/main" val="1703661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62354EF-0339-401F-AEB0-86A9BDB467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215" y="2096248"/>
            <a:ext cx="10757569" cy="1918483"/>
          </a:xfrm>
          <a:prstGeom prst="rect">
            <a:avLst/>
          </a:prstGeom>
        </p:spPr>
      </p:pic>
    </p:spTree>
    <p:extLst>
      <p:ext uri="{BB962C8B-B14F-4D97-AF65-F5344CB8AC3E}">
        <p14:creationId xmlns:p14="http://schemas.microsoft.com/office/powerpoint/2010/main" val="1262883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D071DD4-0EE9-4AA6-AB63-B9FAD9953613}"/>
              </a:ext>
            </a:extLst>
          </p:cNvPr>
          <p:cNvSpPr/>
          <p:nvPr/>
        </p:nvSpPr>
        <p:spPr>
          <a:xfrm>
            <a:off x="1500326" y="1859339"/>
            <a:ext cx="9001958" cy="3139321"/>
          </a:xfrm>
          <a:prstGeom prst="rect">
            <a:avLst/>
          </a:prstGeom>
        </p:spPr>
        <p:txBody>
          <a:bodyPr wrap="square">
            <a:spAutoFit/>
          </a:bodyPr>
          <a:lstStyle/>
          <a:p>
            <a:r>
              <a:rPr lang="uk-UA" dirty="0">
                <a:solidFill>
                  <a:srgbClr val="4C6A8B"/>
                </a:solidFill>
                <a:latin typeface="Roboto"/>
              </a:rPr>
              <a:t>9.1 Розвивати якісну, надійну, стійку та сталу інфраструктуру, включаючи регіональну та транскордонну інфраструктуру, для підтримки економічного розвитку та добробуту людей, приділяючи особливу увагу забезпеченню недорогого і рівноправного доступу для всіх</a:t>
            </a:r>
          </a:p>
          <a:p>
            <a:r>
              <a:rPr lang="uk-UA" dirty="0">
                <a:solidFill>
                  <a:srgbClr val="4C6A8B"/>
                </a:solidFill>
                <a:latin typeface="Roboto"/>
              </a:rPr>
              <a:t>9.2 Сприяти </a:t>
            </a:r>
            <a:r>
              <a:rPr lang="uk-UA" dirty="0" err="1">
                <a:solidFill>
                  <a:srgbClr val="4C6A8B"/>
                </a:solidFill>
                <a:latin typeface="Roboto"/>
              </a:rPr>
              <a:t>всеохопній</a:t>
            </a:r>
            <a:r>
              <a:rPr lang="uk-UA" dirty="0">
                <a:solidFill>
                  <a:srgbClr val="4C6A8B"/>
                </a:solidFill>
                <a:latin typeface="Roboto"/>
              </a:rPr>
              <a:t> і сталій індустріалізації, до 2030 року суттєво підвищити рівень зайнятості у промисловості та частку промислового виробництва у валовому внутрішньому продукті відповідно до національних умов і подвоїти відповідні показники в найменш розвинених країнах</a:t>
            </a:r>
          </a:p>
          <a:p>
            <a:r>
              <a:rPr lang="uk-UA" dirty="0">
                <a:solidFill>
                  <a:srgbClr val="4C6A8B"/>
                </a:solidFill>
                <a:latin typeface="Roboto"/>
              </a:rPr>
              <a:t>9.3 Розширити доступ дрібних промислових та інших підприємств, особливо у </a:t>
            </a:r>
            <a:r>
              <a:rPr lang="uk-UA" dirty="0" err="1">
                <a:solidFill>
                  <a:srgbClr val="4C6A8B"/>
                </a:solidFill>
                <a:latin typeface="Roboto"/>
              </a:rPr>
              <a:t>розвиткових</a:t>
            </a:r>
            <a:r>
              <a:rPr lang="uk-UA" dirty="0">
                <a:solidFill>
                  <a:srgbClr val="4C6A8B"/>
                </a:solidFill>
                <a:latin typeface="Roboto"/>
              </a:rPr>
              <a:t> країнах, до фінансових послуг, у тому числі до недорогих кредитів, і посилити їх інтеграцію у виробничо-збутові ланцюжки та ринки</a:t>
            </a:r>
            <a:endParaRPr lang="uk-UA" b="0" i="0" dirty="0">
              <a:solidFill>
                <a:srgbClr val="4C6A8B"/>
              </a:solidFill>
              <a:effectLst/>
              <a:latin typeface="Roboto"/>
            </a:endParaRPr>
          </a:p>
        </p:txBody>
      </p:sp>
    </p:spTree>
    <p:extLst>
      <p:ext uri="{BB962C8B-B14F-4D97-AF65-F5344CB8AC3E}">
        <p14:creationId xmlns:p14="http://schemas.microsoft.com/office/powerpoint/2010/main" val="3103212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36F4292-32D2-4B75-B17D-5506D165A9D3}"/>
              </a:ext>
            </a:extLst>
          </p:cNvPr>
          <p:cNvSpPr/>
          <p:nvPr/>
        </p:nvSpPr>
        <p:spPr>
          <a:xfrm>
            <a:off x="1358283" y="1997839"/>
            <a:ext cx="8700117" cy="2862322"/>
          </a:xfrm>
          <a:prstGeom prst="rect">
            <a:avLst/>
          </a:prstGeom>
        </p:spPr>
        <p:txBody>
          <a:bodyPr wrap="square">
            <a:spAutoFit/>
          </a:bodyPr>
          <a:lstStyle/>
          <a:p>
            <a:r>
              <a:rPr lang="uk-UA" dirty="0">
                <a:solidFill>
                  <a:srgbClr val="4C6A8B"/>
                </a:solidFill>
                <a:latin typeface="Roboto"/>
              </a:rPr>
              <a:t>9.4 До 2030 року модернізувати інфраструктуру і переобладнати промислові підприємства, зробивши їх стійкими за рахунок підвищення ефективності використання ресурсів і ширшого застосування чистих та екологічно безпечних технологій і промислових процесів, за участі всіх країн відповідно до їх індивідуальних можливостей</a:t>
            </a:r>
          </a:p>
          <a:p>
            <a:r>
              <a:rPr lang="uk-UA" dirty="0">
                <a:solidFill>
                  <a:srgbClr val="4C6A8B"/>
                </a:solidFill>
                <a:latin typeface="Roboto"/>
              </a:rPr>
              <a:t>9.5 Активізувати наукові дослідження, нарощувати технологічний потенціал промислових секторів у всіх країнах, особливо у </a:t>
            </a:r>
            <a:r>
              <a:rPr lang="uk-UA" dirty="0" err="1">
                <a:solidFill>
                  <a:srgbClr val="4C6A8B"/>
                </a:solidFill>
                <a:latin typeface="Roboto"/>
              </a:rPr>
              <a:t>розвиткових</a:t>
            </a:r>
            <a:r>
              <a:rPr lang="uk-UA" dirty="0">
                <a:solidFill>
                  <a:srgbClr val="4C6A8B"/>
                </a:solidFill>
                <a:latin typeface="Roboto"/>
              </a:rPr>
              <a:t> країнах, у тому числі через стимулювання до 2030 року інноваційної діяльності та значного збільшення кількості працівників у сфері </a:t>
            </a:r>
            <a:r>
              <a:rPr lang="uk-UA" dirty="0" err="1">
                <a:solidFill>
                  <a:srgbClr val="4C6A8B"/>
                </a:solidFill>
                <a:latin typeface="Roboto"/>
              </a:rPr>
              <a:t>ДіР</a:t>
            </a:r>
            <a:r>
              <a:rPr lang="uk-UA" dirty="0">
                <a:solidFill>
                  <a:srgbClr val="4C6A8B"/>
                </a:solidFill>
                <a:latin typeface="Roboto"/>
              </a:rPr>
              <a:t> (дослідження і розробки) у розрахунку на 1 млн осіб, а також державних і приватних витрат на </a:t>
            </a:r>
            <a:r>
              <a:rPr lang="uk-UA" dirty="0" err="1">
                <a:solidFill>
                  <a:srgbClr val="4C6A8B"/>
                </a:solidFill>
                <a:latin typeface="Roboto"/>
              </a:rPr>
              <a:t>ДіР</a:t>
            </a:r>
            <a:endParaRPr lang="uk-UA" b="0" i="0" dirty="0">
              <a:solidFill>
                <a:srgbClr val="4C6A8B"/>
              </a:solidFill>
              <a:effectLst/>
              <a:latin typeface="Roboto"/>
            </a:endParaRPr>
          </a:p>
        </p:txBody>
      </p:sp>
    </p:spTree>
    <p:extLst>
      <p:ext uri="{BB962C8B-B14F-4D97-AF65-F5344CB8AC3E}">
        <p14:creationId xmlns:p14="http://schemas.microsoft.com/office/powerpoint/2010/main" val="3421196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DE7CC11-9EB9-418E-A570-43A632743A3A}"/>
              </a:ext>
            </a:extLst>
          </p:cNvPr>
          <p:cNvSpPr/>
          <p:nvPr/>
        </p:nvSpPr>
        <p:spPr>
          <a:xfrm>
            <a:off x="1580224" y="2054610"/>
            <a:ext cx="8797771" cy="3139321"/>
          </a:xfrm>
          <a:prstGeom prst="rect">
            <a:avLst/>
          </a:prstGeom>
        </p:spPr>
        <p:txBody>
          <a:bodyPr wrap="square">
            <a:spAutoFit/>
          </a:bodyPr>
          <a:lstStyle/>
          <a:p>
            <a:r>
              <a:rPr lang="en-US" dirty="0">
                <a:solidFill>
                  <a:srgbClr val="4C6A8B"/>
                </a:solidFill>
                <a:latin typeface="Roboto"/>
              </a:rPr>
              <a:t>9.a </a:t>
            </a:r>
            <a:r>
              <a:rPr lang="uk-UA" dirty="0">
                <a:solidFill>
                  <a:srgbClr val="4C6A8B"/>
                </a:solidFill>
                <a:latin typeface="Roboto"/>
              </a:rPr>
              <a:t>Сприяти розвитку екологічно стійкої і сталої інфраструктури в </a:t>
            </a:r>
            <a:r>
              <a:rPr lang="uk-UA" dirty="0" err="1">
                <a:solidFill>
                  <a:srgbClr val="4C6A8B"/>
                </a:solidFill>
                <a:latin typeface="Roboto"/>
              </a:rPr>
              <a:t>розвиткових</a:t>
            </a:r>
            <a:r>
              <a:rPr lang="uk-UA" dirty="0">
                <a:solidFill>
                  <a:srgbClr val="4C6A8B"/>
                </a:solidFill>
                <a:latin typeface="Roboto"/>
              </a:rPr>
              <a:t> країнах за рахунок збільшення фінансової, технологічної та технічної підтримки африканських країн, найменш розвинених країн, країн, що не мають виходу до моря, і малих </a:t>
            </a:r>
            <a:r>
              <a:rPr lang="uk-UA" dirty="0" err="1">
                <a:solidFill>
                  <a:srgbClr val="4C6A8B"/>
                </a:solidFill>
                <a:latin typeface="Roboto"/>
              </a:rPr>
              <a:t>розвиткових</a:t>
            </a:r>
            <a:r>
              <a:rPr lang="uk-UA" dirty="0">
                <a:solidFill>
                  <a:srgbClr val="4C6A8B"/>
                </a:solidFill>
                <a:latin typeface="Roboto"/>
              </a:rPr>
              <a:t> острівних держав</a:t>
            </a:r>
          </a:p>
          <a:p>
            <a:r>
              <a:rPr lang="uk-UA" dirty="0">
                <a:solidFill>
                  <a:srgbClr val="4C6A8B"/>
                </a:solidFill>
                <a:latin typeface="Roboto"/>
              </a:rPr>
              <a:t>9.</a:t>
            </a:r>
            <a:r>
              <a:rPr lang="en-US" dirty="0">
                <a:solidFill>
                  <a:srgbClr val="4C6A8B"/>
                </a:solidFill>
                <a:latin typeface="Roboto"/>
              </a:rPr>
              <a:t>b </a:t>
            </a:r>
            <a:r>
              <a:rPr lang="uk-UA" dirty="0">
                <a:solidFill>
                  <a:srgbClr val="4C6A8B"/>
                </a:solidFill>
                <a:latin typeface="Roboto"/>
              </a:rPr>
              <a:t>Підтримувати розробки, дослідження та інновації у сфері вітчизняних технологій у </a:t>
            </a:r>
            <a:r>
              <a:rPr lang="uk-UA" dirty="0" err="1">
                <a:solidFill>
                  <a:srgbClr val="4C6A8B"/>
                </a:solidFill>
                <a:latin typeface="Roboto"/>
              </a:rPr>
              <a:t>розвиткових</a:t>
            </a:r>
            <a:r>
              <a:rPr lang="uk-UA" dirty="0">
                <a:solidFill>
                  <a:srgbClr val="4C6A8B"/>
                </a:solidFill>
                <a:latin typeface="Roboto"/>
              </a:rPr>
              <a:t> країнах, у тому числі </a:t>
            </a:r>
            <a:r>
              <a:rPr lang="uk-UA" dirty="0" err="1">
                <a:solidFill>
                  <a:srgbClr val="4C6A8B"/>
                </a:solidFill>
                <a:latin typeface="Roboto"/>
              </a:rPr>
              <a:t>шляхомчерез</a:t>
            </a:r>
            <a:r>
              <a:rPr lang="uk-UA" dirty="0">
                <a:solidFill>
                  <a:srgbClr val="4C6A8B"/>
                </a:solidFill>
                <a:latin typeface="Roboto"/>
              </a:rPr>
              <a:t> створення політичного клімату, сприятливого, зокрема, для диверсифікації промисловості та збільшення доданої вартості в сировинних галузях</a:t>
            </a:r>
          </a:p>
          <a:p>
            <a:r>
              <a:rPr lang="uk-UA" dirty="0">
                <a:solidFill>
                  <a:srgbClr val="4C6A8B"/>
                </a:solidFill>
                <a:latin typeface="Roboto"/>
              </a:rPr>
              <a:t>9.</a:t>
            </a:r>
            <a:r>
              <a:rPr lang="en-US" dirty="0">
                <a:solidFill>
                  <a:srgbClr val="4C6A8B"/>
                </a:solidFill>
                <a:latin typeface="Roboto"/>
              </a:rPr>
              <a:t>c </a:t>
            </a:r>
            <a:r>
              <a:rPr lang="uk-UA" dirty="0">
                <a:solidFill>
                  <a:srgbClr val="4C6A8B"/>
                </a:solidFill>
                <a:latin typeface="Roboto"/>
              </a:rPr>
              <a:t>Істотно розширити доступ до інформаційно-комунікаційних технологій і прагнути до забезпечення загального і недорогого доступу до Інтернету в найменш розвинених країнах до 2020 року</a:t>
            </a:r>
            <a:endParaRPr lang="uk-UA" b="0" i="0" dirty="0">
              <a:solidFill>
                <a:srgbClr val="4C6A8B"/>
              </a:solidFill>
              <a:effectLst/>
              <a:latin typeface="Roboto"/>
            </a:endParaRPr>
          </a:p>
        </p:txBody>
      </p:sp>
    </p:spTree>
    <p:extLst>
      <p:ext uri="{BB962C8B-B14F-4D97-AF65-F5344CB8AC3E}">
        <p14:creationId xmlns:p14="http://schemas.microsoft.com/office/powerpoint/2010/main" val="1524250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1A34B04-438E-4F28-A37D-23D02E3DC5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827" y="2385874"/>
            <a:ext cx="11047882" cy="2086251"/>
          </a:xfrm>
          <a:prstGeom prst="rect">
            <a:avLst/>
          </a:prstGeom>
        </p:spPr>
      </p:pic>
    </p:spTree>
    <p:extLst>
      <p:ext uri="{BB962C8B-B14F-4D97-AF65-F5344CB8AC3E}">
        <p14:creationId xmlns:p14="http://schemas.microsoft.com/office/powerpoint/2010/main" val="3308233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64CF9F0-4784-4A59-834D-776D80D44FD7}"/>
              </a:ext>
            </a:extLst>
          </p:cNvPr>
          <p:cNvSpPr/>
          <p:nvPr/>
        </p:nvSpPr>
        <p:spPr>
          <a:xfrm>
            <a:off x="1349405" y="2136338"/>
            <a:ext cx="8895426" cy="2585323"/>
          </a:xfrm>
          <a:prstGeom prst="rect">
            <a:avLst/>
          </a:prstGeom>
        </p:spPr>
        <p:txBody>
          <a:bodyPr wrap="square">
            <a:spAutoFit/>
          </a:bodyPr>
          <a:lstStyle/>
          <a:p>
            <a:r>
              <a:rPr lang="uk-UA" dirty="0">
                <a:solidFill>
                  <a:srgbClr val="4C6A8B"/>
                </a:solidFill>
                <a:latin typeface="Roboto"/>
              </a:rPr>
              <a:t>10.1 До 2030 року поступово досягти й підтримувати зростання доходів найменш забезпечених 40 % населення на рівні, що перевищує середній по країні</a:t>
            </a:r>
          </a:p>
          <a:p>
            <a:r>
              <a:rPr lang="uk-UA" dirty="0">
                <a:solidFill>
                  <a:srgbClr val="4C6A8B"/>
                </a:solidFill>
                <a:latin typeface="Roboto"/>
              </a:rPr>
              <a:t>10.2 До 2030 року підтримати законодавчо та заохочувати активну участь усіх людей у соціальному, економічному і політичному житті незалежно від їхнього віку, статі, інвалідності, раси, етнічної належності, походження, релігії та економічного чи іншого статусу</a:t>
            </a:r>
          </a:p>
          <a:p>
            <a:r>
              <a:rPr lang="uk-UA" dirty="0">
                <a:solidFill>
                  <a:srgbClr val="4C6A8B"/>
                </a:solidFill>
                <a:latin typeface="Roboto"/>
              </a:rPr>
              <a:t>10.3 Забезпечити рівність можливостей і зменшити нерівність результатів, у тому числі через скасування дискримінаційних законів, політики і практики та сприяння прийняттю відповідного законодавства, політики та заходів у цьому напрямі</a:t>
            </a:r>
            <a:endParaRPr lang="uk-UA" b="0" i="0" dirty="0">
              <a:solidFill>
                <a:srgbClr val="4C6A8B"/>
              </a:solidFill>
              <a:effectLst/>
              <a:latin typeface="Roboto"/>
            </a:endParaRPr>
          </a:p>
        </p:txBody>
      </p:sp>
    </p:spTree>
    <p:extLst>
      <p:ext uri="{BB962C8B-B14F-4D97-AF65-F5344CB8AC3E}">
        <p14:creationId xmlns:p14="http://schemas.microsoft.com/office/powerpoint/2010/main" val="3209487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BF1E51A-0396-4CE5-AEA3-72CEC94D93FA}"/>
              </a:ext>
            </a:extLst>
          </p:cNvPr>
          <p:cNvSpPr/>
          <p:nvPr/>
        </p:nvSpPr>
        <p:spPr>
          <a:xfrm>
            <a:off x="1127464" y="1720840"/>
            <a:ext cx="9064101" cy="3416320"/>
          </a:xfrm>
          <a:prstGeom prst="rect">
            <a:avLst/>
          </a:prstGeom>
        </p:spPr>
        <p:txBody>
          <a:bodyPr wrap="square">
            <a:spAutoFit/>
          </a:bodyPr>
          <a:lstStyle/>
          <a:p>
            <a:r>
              <a:rPr lang="uk-UA" dirty="0">
                <a:solidFill>
                  <a:srgbClr val="4C6A8B"/>
                </a:solidFill>
                <a:latin typeface="Roboto"/>
              </a:rPr>
              <a:t>10.4 Прийняти відповідну політику, особливо бюджетно-податкову, політику в питаннях заробітної плати та соціального захисту, і поступово домагатися забезпечення більшої рівності</a:t>
            </a:r>
          </a:p>
          <a:p>
            <a:r>
              <a:rPr lang="uk-UA" dirty="0">
                <a:solidFill>
                  <a:srgbClr val="4C6A8B"/>
                </a:solidFill>
                <a:latin typeface="Roboto"/>
              </a:rPr>
              <a:t>10.5 Удосконалювати методи регулювання та моніторингу глобальних фінансових ринків і установ та більш послідовно застосовувати такі методи</a:t>
            </a:r>
          </a:p>
          <a:p>
            <a:r>
              <a:rPr lang="uk-UA" dirty="0">
                <a:solidFill>
                  <a:srgbClr val="4C6A8B"/>
                </a:solidFill>
                <a:latin typeface="Roboto"/>
              </a:rPr>
              <a:t>10.6 Забезпечити більшу представленість і більше право голосу </a:t>
            </a:r>
            <a:r>
              <a:rPr lang="uk-UA" dirty="0" err="1">
                <a:solidFill>
                  <a:srgbClr val="4C6A8B"/>
                </a:solidFill>
                <a:latin typeface="Roboto"/>
              </a:rPr>
              <a:t>розвиткових</a:t>
            </a:r>
            <a:r>
              <a:rPr lang="uk-UA" dirty="0">
                <a:solidFill>
                  <a:srgbClr val="4C6A8B"/>
                </a:solidFill>
                <a:latin typeface="Roboto"/>
              </a:rPr>
              <a:t> країн, у процесах прийняття рішень у глобальних міжнародних економічних і фінансових установах, щоб зробити ці установи більш ефективними, авторитетними, підзвітними і легітимними</a:t>
            </a:r>
          </a:p>
          <a:p>
            <a:r>
              <a:rPr lang="uk-UA" dirty="0">
                <a:solidFill>
                  <a:srgbClr val="4C6A8B"/>
                </a:solidFill>
                <a:latin typeface="Roboto"/>
              </a:rPr>
              <a:t>10.7 Сприяти впорядкованій, безпечній, законній і відповідальній міграції та мобільності людей, у тому числі за допомогою проведення спланованої і добре продуманої міграційної політики</a:t>
            </a:r>
            <a:endParaRPr lang="uk-UA" b="0" i="0" dirty="0">
              <a:solidFill>
                <a:srgbClr val="4C6A8B"/>
              </a:solidFill>
              <a:effectLst/>
              <a:latin typeface="Roboto"/>
            </a:endParaRPr>
          </a:p>
        </p:txBody>
      </p:sp>
    </p:spTree>
    <p:extLst>
      <p:ext uri="{BB962C8B-B14F-4D97-AF65-F5344CB8AC3E}">
        <p14:creationId xmlns:p14="http://schemas.microsoft.com/office/powerpoint/2010/main" val="23391762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46CA194-FC3D-4A0E-98A7-02668FC9A519}"/>
              </a:ext>
            </a:extLst>
          </p:cNvPr>
          <p:cNvSpPr/>
          <p:nvPr/>
        </p:nvSpPr>
        <p:spPr>
          <a:xfrm>
            <a:off x="1296140" y="1930323"/>
            <a:ext cx="9268288" cy="2862322"/>
          </a:xfrm>
          <a:prstGeom prst="rect">
            <a:avLst/>
          </a:prstGeom>
        </p:spPr>
        <p:txBody>
          <a:bodyPr wrap="square">
            <a:spAutoFit/>
          </a:bodyPr>
          <a:lstStyle/>
          <a:p>
            <a:r>
              <a:rPr lang="en-US" dirty="0">
                <a:solidFill>
                  <a:srgbClr val="4C6A8B"/>
                </a:solidFill>
                <a:latin typeface="Roboto"/>
              </a:rPr>
              <a:t>10.a </a:t>
            </a:r>
            <a:r>
              <a:rPr lang="uk-UA" dirty="0">
                <a:solidFill>
                  <a:srgbClr val="4C6A8B"/>
                </a:solidFill>
                <a:latin typeface="Roboto"/>
              </a:rPr>
              <a:t>Проводити в життя принцип особливого та диференційованого режиму для </a:t>
            </a:r>
            <a:r>
              <a:rPr lang="uk-UA" dirty="0" err="1">
                <a:solidFill>
                  <a:srgbClr val="4C6A8B"/>
                </a:solidFill>
                <a:latin typeface="Roboto"/>
              </a:rPr>
              <a:t>розвиткових</a:t>
            </a:r>
            <a:r>
              <a:rPr lang="uk-UA" dirty="0">
                <a:solidFill>
                  <a:srgbClr val="4C6A8B"/>
                </a:solidFill>
                <a:latin typeface="Roboto"/>
              </a:rPr>
              <a:t> країн, особливо найменш розвинутих країн, відповідно до угод Світової організації торгівлі</a:t>
            </a:r>
          </a:p>
          <a:p>
            <a:r>
              <a:rPr lang="uk-UA" dirty="0">
                <a:solidFill>
                  <a:srgbClr val="4C6A8B"/>
                </a:solidFill>
                <a:latin typeface="Roboto"/>
              </a:rPr>
              <a:t>10.</a:t>
            </a:r>
            <a:r>
              <a:rPr lang="en-US" dirty="0">
                <a:solidFill>
                  <a:srgbClr val="4C6A8B"/>
                </a:solidFill>
                <a:latin typeface="Roboto"/>
              </a:rPr>
              <a:t>b </a:t>
            </a:r>
            <a:r>
              <a:rPr lang="uk-UA" dirty="0">
                <a:solidFill>
                  <a:srgbClr val="4C6A8B"/>
                </a:solidFill>
                <a:latin typeface="Roboto"/>
              </a:rPr>
              <a:t>Заохочувати офіційну допомогу для розвитку і фінансові потоки, у тому числі прямі іноземні інвестиції, для найбільш нужденних держав, особливо найменш розвинених країн, країн Африки, малих </a:t>
            </a:r>
            <a:r>
              <a:rPr lang="uk-UA" dirty="0" err="1">
                <a:solidFill>
                  <a:srgbClr val="4C6A8B"/>
                </a:solidFill>
                <a:latin typeface="Roboto"/>
              </a:rPr>
              <a:t>розвиткових</a:t>
            </a:r>
            <a:r>
              <a:rPr lang="uk-UA" dirty="0">
                <a:solidFill>
                  <a:srgbClr val="4C6A8B"/>
                </a:solidFill>
                <a:latin typeface="Roboto"/>
              </a:rPr>
              <a:t> острівних держав і країн, що не мають виходу до моря, відповідно до їх національних планів і програм</a:t>
            </a:r>
          </a:p>
          <a:p>
            <a:r>
              <a:rPr lang="uk-UA" dirty="0">
                <a:solidFill>
                  <a:srgbClr val="4C6A8B"/>
                </a:solidFill>
                <a:latin typeface="Roboto"/>
              </a:rPr>
              <a:t>10.</a:t>
            </a:r>
            <a:r>
              <a:rPr lang="en-US" dirty="0">
                <a:solidFill>
                  <a:srgbClr val="4C6A8B"/>
                </a:solidFill>
                <a:latin typeface="Roboto"/>
              </a:rPr>
              <a:t>c </a:t>
            </a:r>
            <a:r>
              <a:rPr lang="uk-UA" dirty="0">
                <a:solidFill>
                  <a:srgbClr val="4C6A8B"/>
                </a:solidFill>
                <a:latin typeface="Roboto"/>
              </a:rPr>
              <a:t>До 2030 року скоротити операційні витрати, пов’язані з переведенням мігрантами грошових коштів, до менш ніж 3 відсотки від суми переказу і ліквідувати канали грошових переказів, у яких ці витрати перевищують 5 відсотків</a:t>
            </a:r>
            <a:endParaRPr lang="uk-UA" b="0" i="0" dirty="0">
              <a:solidFill>
                <a:srgbClr val="4C6A8B"/>
              </a:solidFill>
              <a:effectLst/>
              <a:latin typeface="Roboto"/>
            </a:endParaRPr>
          </a:p>
        </p:txBody>
      </p:sp>
    </p:spTree>
    <p:extLst>
      <p:ext uri="{BB962C8B-B14F-4D97-AF65-F5344CB8AC3E}">
        <p14:creationId xmlns:p14="http://schemas.microsoft.com/office/powerpoint/2010/main" val="39845133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564EA26-AAFA-435B-96BF-0FA1A66EF1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420" y="2369764"/>
            <a:ext cx="11449494" cy="2140092"/>
          </a:xfrm>
          <a:prstGeom prst="rect">
            <a:avLst/>
          </a:prstGeom>
        </p:spPr>
      </p:pic>
    </p:spTree>
    <p:extLst>
      <p:ext uri="{BB962C8B-B14F-4D97-AF65-F5344CB8AC3E}">
        <p14:creationId xmlns:p14="http://schemas.microsoft.com/office/powerpoint/2010/main" val="285736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27D34D41-AEDA-40FF-933F-FB7FE12F25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848" y="2281562"/>
            <a:ext cx="11834303" cy="2041864"/>
          </a:xfrm>
          <a:prstGeom prst="rect">
            <a:avLst/>
          </a:prstGeom>
        </p:spPr>
      </p:pic>
    </p:spTree>
    <p:extLst>
      <p:ext uri="{BB962C8B-B14F-4D97-AF65-F5344CB8AC3E}">
        <p14:creationId xmlns:p14="http://schemas.microsoft.com/office/powerpoint/2010/main" val="36705712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30E42CB-99CB-47A3-B5BF-64D739395A6C}"/>
              </a:ext>
            </a:extLst>
          </p:cNvPr>
          <p:cNvSpPr/>
          <p:nvPr/>
        </p:nvSpPr>
        <p:spPr>
          <a:xfrm>
            <a:off x="1580224" y="1672870"/>
            <a:ext cx="9561251" cy="3139321"/>
          </a:xfrm>
          <a:prstGeom prst="rect">
            <a:avLst/>
          </a:prstGeom>
        </p:spPr>
        <p:txBody>
          <a:bodyPr wrap="square">
            <a:spAutoFit/>
          </a:bodyPr>
          <a:lstStyle/>
          <a:p>
            <a:r>
              <a:rPr lang="uk-UA" dirty="0">
                <a:solidFill>
                  <a:srgbClr val="4C6A8B"/>
                </a:solidFill>
                <a:latin typeface="Roboto"/>
              </a:rPr>
              <a:t>11.1 До 2030 року забезпечити загальний доступ до достатнього, безпечного і недорогого житла й основних послуг і упорядкувати нетрі (г</a:t>
            </a:r>
            <a:r>
              <a:rPr lang="ru-RU" dirty="0" err="1">
                <a:solidFill>
                  <a:srgbClr val="4C6A8B"/>
                </a:solidFill>
                <a:latin typeface="Roboto"/>
              </a:rPr>
              <a:t>луха</a:t>
            </a:r>
            <a:r>
              <a:rPr lang="ru-RU" dirty="0">
                <a:solidFill>
                  <a:srgbClr val="4C6A8B"/>
                </a:solidFill>
                <a:latin typeface="Roboto"/>
              </a:rPr>
              <a:t>, густо </a:t>
            </a:r>
            <a:r>
              <a:rPr lang="ru-RU" dirty="0" err="1">
                <a:solidFill>
                  <a:srgbClr val="4C6A8B"/>
                </a:solidFill>
                <a:latin typeface="Roboto"/>
              </a:rPr>
              <a:t>забудована</a:t>
            </a:r>
            <a:r>
              <a:rPr lang="ru-RU" dirty="0">
                <a:solidFill>
                  <a:srgbClr val="4C6A8B"/>
                </a:solidFill>
                <a:latin typeface="Roboto"/>
              </a:rPr>
              <a:t>, </a:t>
            </a:r>
            <a:r>
              <a:rPr lang="ru-RU" dirty="0" err="1">
                <a:solidFill>
                  <a:srgbClr val="4C6A8B"/>
                </a:solidFill>
                <a:latin typeface="Roboto"/>
              </a:rPr>
              <a:t>брудна</a:t>
            </a:r>
            <a:r>
              <a:rPr lang="ru-RU" dirty="0">
                <a:solidFill>
                  <a:srgbClr val="4C6A8B"/>
                </a:solidFill>
                <a:latin typeface="Roboto"/>
              </a:rPr>
              <a:t>, погано </a:t>
            </a:r>
            <a:r>
              <a:rPr lang="ru-RU" dirty="0" err="1">
                <a:solidFill>
                  <a:srgbClr val="4C6A8B"/>
                </a:solidFill>
                <a:latin typeface="Roboto"/>
              </a:rPr>
              <a:t>впорядкована</a:t>
            </a:r>
            <a:r>
              <a:rPr lang="ru-RU" dirty="0">
                <a:solidFill>
                  <a:srgbClr val="4C6A8B"/>
                </a:solidFill>
                <a:latin typeface="Roboto"/>
              </a:rPr>
              <a:t> для </a:t>
            </a:r>
            <a:r>
              <a:rPr lang="ru-RU" dirty="0" err="1">
                <a:solidFill>
                  <a:srgbClr val="4C6A8B"/>
                </a:solidFill>
                <a:latin typeface="Roboto"/>
              </a:rPr>
              <a:t>життя</a:t>
            </a:r>
            <a:r>
              <a:rPr lang="ru-RU" dirty="0">
                <a:solidFill>
                  <a:srgbClr val="4C6A8B"/>
                </a:solidFill>
                <a:latin typeface="Roboto"/>
              </a:rPr>
              <a:t> </a:t>
            </a:r>
            <a:r>
              <a:rPr lang="ru-RU" dirty="0" err="1">
                <a:solidFill>
                  <a:srgbClr val="4C6A8B"/>
                </a:solidFill>
                <a:latin typeface="Roboto"/>
              </a:rPr>
              <a:t>частина</a:t>
            </a:r>
            <a:r>
              <a:rPr lang="ru-RU" dirty="0">
                <a:solidFill>
                  <a:srgbClr val="4C6A8B"/>
                </a:solidFill>
                <a:latin typeface="Roboto"/>
              </a:rPr>
              <a:t> </a:t>
            </a:r>
            <a:r>
              <a:rPr lang="ru-RU" dirty="0" err="1">
                <a:solidFill>
                  <a:srgbClr val="4C6A8B"/>
                </a:solidFill>
                <a:latin typeface="Roboto"/>
              </a:rPr>
              <a:t>міста</a:t>
            </a:r>
            <a:r>
              <a:rPr lang="ru-RU" dirty="0">
                <a:solidFill>
                  <a:srgbClr val="4C6A8B"/>
                </a:solidFill>
                <a:latin typeface="Roboto"/>
              </a:rPr>
              <a:t>)</a:t>
            </a:r>
            <a:endParaRPr lang="uk-UA" dirty="0">
              <a:solidFill>
                <a:srgbClr val="4C6A8B"/>
              </a:solidFill>
              <a:latin typeface="Roboto"/>
            </a:endParaRPr>
          </a:p>
          <a:p>
            <a:r>
              <a:rPr lang="uk-UA" dirty="0">
                <a:solidFill>
                  <a:srgbClr val="4C6A8B"/>
                </a:solidFill>
                <a:latin typeface="Roboto"/>
              </a:rPr>
              <a:t>11.2 До 2030 року забезпечити всім можливість користуватися безпечними, недорогими, доступними та екологічно стійкими транспортними системами на основі підвищення безпеки дорожнього руху, зокрема розширення використання громадського транспорту, приділяючи особливу увагу потребам тих, хто перебуває в уразливому становищі, жінок, дітей, людей з інвалідністю і літніх людей</a:t>
            </a:r>
          </a:p>
          <a:p>
            <a:r>
              <a:rPr lang="uk-UA" dirty="0">
                <a:solidFill>
                  <a:srgbClr val="4C6A8B"/>
                </a:solidFill>
                <a:latin typeface="Roboto"/>
              </a:rPr>
              <a:t>11.3 До 2030 року розширити масштаби відкритої для всіх і екологічно стійкої урбанізації та можливості для комплексного і сталого планування населених пунктів та управління ними на основі широкого участі в усіх країнах</a:t>
            </a:r>
            <a:endParaRPr lang="uk-UA" b="0" i="0" dirty="0">
              <a:solidFill>
                <a:srgbClr val="4C6A8B"/>
              </a:solidFill>
              <a:effectLst/>
              <a:latin typeface="Roboto"/>
            </a:endParaRPr>
          </a:p>
        </p:txBody>
      </p:sp>
    </p:spTree>
    <p:extLst>
      <p:ext uri="{BB962C8B-B14F-4D97-AF65-F5344CB8AC3E}">
        <p14:creationId xmlns:p14="http://schemas.microsoft.com/office/powerpoint/2010/main" val="648688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C0CCB97-F023-4C3C-B297-AE84EFB891C2}"/>
              </a:ext>
            </a:extLst>
          </p:cNvPr>
          <p:cNvSpPr/>
          <p:nvPr/>
        </p:nvSpPr>
        <p:spPr>
          <a:xfrm>
            <a:off x="1242874" y="1628482"/>
            <a:ext cx="9454719" cy="3416320"/>
          </a:xfrm>
          <a:prstGeom prst="rect">
            <a:avLst/>
          </a:prstGeom>
        </p:spPr>
        <p:txBody>
          <a:bodyPr wrap="square">
            <a:spAutoFit/>
          </a:bodyPr>
          <a:lstStyle/>
          <a:p>
            <a:r>
              <a:rPr lang="uk-UA" dirty="0">
                <a:solidFill>
                  <a:srgbClr val="4C6A8B"/>
                </a:solidFill>
                <a:latin typeface="Roboto"/>
              </a:rPr>
              <a:t>11.4 Активізувати зусилля із захисту та збереження всесвітньої культурної і природної спадщини</a:t>
            </a:r>
          </a:p>
          <a:p>
            <a:r>
              <a:rPr lang="uk-UA" dirty="0">
                <a:solidFill>
                  <a:srgbClr val="4C6A8B"/>
                </a:solidFill>
                <a:latin typeface="Roboto"/>
              </a:rPr>
              <a:t>11.5 До 2030 року суттєво скоротити кількість загиблих і постраждалих та значно зменшити прямий економічний збиток у вигляді втрат світового валового внутрішнього продукту внаслідок лих, у тому числі пов’язаних з водою, приділяючи особливу увагу захисту малозабезпечених і вразливих груп населення</a:t>
            </a:r>
          </a:p>
          <a:p>
            <a:r>
              <a:rPr lang="uk-UA" dirty="0">
                <a:solidFill>
                  <a:srgbClr val="4C6A8B"/>
                </a:solidFill>
                <a:latin typeface="Roboto"/>
              </a:rPr>
              <a:t>11.6 До 2030 року зменшити негативний екологічний вплив міст у перерахунку на одну особу населення, в тому числі через приділення особливої уваги якості повітря і видаленню міських та інших відходів</a:t>
            </a:r>
          </a:p>
          <a:p>
            <a:r>
              <a:rPr lang="uk-UA" dirty="0">
                <a:solidFill>
                  <a:srgbClr val="4C6A8B"/>
                </a:solidFill>
                <a:latin typeface="Roboto"/>
              </a:rPr>
              <a:t>11.7 До 2030 року забезпечити загальний доступ до безпечних, доступних і відкритих для всіх зелених зон та громадських місць, особливо для жінок і дітей, літніх людей та людей з інвалідністю</a:t>
            </a:r>
            <a:endParaRPr lang="uk-UA" b="0" i="0" dirty="0">
              <a:solidFill>
                <a:srgbClr val="4C6A8B"/>
              </a:solidFill>
              <a:effectLst/>
              <a:latin typeface="Roboto"/>
            </a:endParaRPr>
          </a:p>
        </p:txBody>
      </p:sp>
    </p:spTree>
    <p:extLst>
      <p:ext uri="{BB962C8B-B14F-4D97-AF65-F5344CB8AC3E}">
        <p14:creationId xmlns:p14="http://schemas.microsoft.com/office/powerpoint/2010/main" val="14504500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01569B5-60C6-49B0-8D86-C2B44A7C1A12}"/>
              </a:ext>
            </a:extLst>
          </p:cNvPr>
          <p:cNvSpPr/>
          <p:nvPr/>
        </p:nvSpPr>
        <p:spPr>
          <a:xfrm>
            <a:off x="1331650" y="1443841"/>
            <a:ext cx="8602462" cy="3970318"/>
          </a:xfrm>
          <a:prstGeom prst="rect">
            <a:avLst/>
          </a:prstGeom>
        </p:spPr>
        <p:txBody>
          <a:bodyPr wrap="square">
            <a:spAutoFit/>
          </a:bodyPr>
          <a:lstStyle/>
          <a:p>
            <a:r>
              <a:rPr lang="en-US" dirty="0">
                <a:solidFill>
                  <a:srgbClr val="4C6A8B"/>
                </a:solidFill>
                <a:latin typeface="Roboto"/>
              </a:rPr>
              <a:t>11.a </a:t>
            </a:r>
            <a:r>
              <a:rPr lang="uk-UA" dirty="0">
                <a:solidFill>
                  <a:srgbClr val="4C6A8B"/>
                </a:solidFill>
                <a:latin typeface="Roboto"/>
              </a:rPr>
              <a:t>Підтримувати позитивні економічні, соціальні та екологічні зв’язки між міськими, приміськими і сільськими районами на основі підвищення якості планування національного та регіонального розвитку</a:t>
            </a:r>
          </a:p>
          <a:p>
            <a:r>
              <a:rPr lang="uk-UA" dirty="0">
                <a:solidFill>
                  <a:srgbClr val="4C6A8B"/>
                </a:solidFill>
                <a:latin typeface="Roboto"/>
              </a:rPr>
              <a:t>11.</a:t>
            </a:r>
            <a:r>
              <a:rPr lang="en-US" dirty="0">
                <a:solidFill>
                  <a:srgbClr val="4C6A8B"/>
                </a:solidFill>
                <a:latin typeface="Roboto"/>
              </a:rPr>
              <a:t>b </a:t>
            </a:r>
            <a:r>
              <a:rPr lang="uk-UA" dirty="0">
                <a:solidFill>
                  <a:srgbClr val="4C6A8B"/>
                </a:solidFill>
                <a:latin typeface="Roboto"/>
              </a:rPr>
              <a:t>До 2020 року значно збільшити кількість міст і населених пунктів, що прийняли та реалізують комплексні стратегії і плани, спрямовані на усунення соціальних бар’єрів, підвищення ефективності використання ресурсів, пом’якшення наслідків зміни клімату, адаптацію до його зміни та здатність протистояти стихійним лихам, а також розробити й упровадити, відповідно до </a:t>
            </a:r>
            <a:r>
              <a:rPr lang="uk-UA" dirty="0" err="1">
                <a:solidFill>
                  <a:srgbClr val="4C6A8B"/>
                </a:solidFill>
                <a:latin typeface="Roboto"/>
              </a:rPr>
              <a:t>Сендайської</a:t>
            </a:r>
            <a:r>
              <a:rPr lang="uk-UA" dirty="0">
                <a:solidFill>
                  <a:srgbClr val="4C6A8B"/>
                </a:solidFill>
                <a:latin typeface="Roboto"/>
              </a:rPr>
              <a:t> рамкової програми зі зниження ризику лих на 2015–2030 роки, заходи з комплексного управління ризиками та пов’язаними з лихами, на всіх рівнях</a:t>
            </a:r>
          </a:p>
          <a:p>
            <a:r>
              <a:rPr lang="uk-UA" dirty="0">
                <a:solidFill>
                  <a:srgbClr val="4C6A8B"/>
                </a:solidFill>
                <a:latin typeface="Roboto"/>
              </a:rPr>
              <a:t>11.</a:t>
            </a:r>
            <a:r>
              <a:rPr lang="en-US" dirty="0">
                <a:solidFill>
                  <a:srgbClr val="4C6A8B"/>
                </a:solidFill>
                <a:latin typeface="Roboto"/>
              </a:rPr>
              <a:t>c </a:t>
            </a:r>
            <a:r>
              <a:rPr lang="uk-UA" dirty="0">
                <a:solidFill>
                  <a:srgbClr val="4C6A8B"/>
                </a:solidFill>
                <a:latin typeface="Roboto"/>
              </a:rPr>
              <a:t>Надавати найменш розвиненим країнам сприяння, в тому числі через фінансову та технічну допомогу, у будівництві екологічно стійких і міцних будівель з використанням місцевих матеріалів</a:t>
            </a:r>
            <a:endParaRPr lang="uk-UA" b="0" i="0" dirty="0">
              <a:solidFill>
                <a:srgbClr val="4C6A8B"/>
              </a:solidFill>
              <a:effectLst/>
              <a:latin typeface="Roboto"/>
            </a:endParaRPr>
          </a:p>
        </p:txBody>
      </p:sp>
    </p:spTree>
    <p:extLst>
      <p:ext uri="{BB962C8B-B14F-4D97-AF65-F5344CB8AC3E}">
        <p14:creationId xmlns:p14="http://schemas.microsoft.com/office/powerpoint/2010/main" val="2944921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CE72CA7E-00B9-49A0-A7D4-5B6BEB4493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011" y="2325772"/>
            <a:ext cx="10341977" cy="1935510"/>
          </a:xfrm>
          <a:prstGeom prst="rect">
            <a:avLst/>
          </a:prstGeom>
        </p:spPr>
      </p:pic>
    </p:spTree>
    <p:extLst>
      <p:ext uri="{BB962C8B-B14F-4D97-AF65-F5344CB8AC3E}">
        <p14:creationId xmlns:p14="http://schemas.microsoft.com/office/powerpoint/2010/main" val="8288781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6C064E09-8A6A-4DC6-A1CE-A50F2B945B12}"/>
              </a:ext>
            </a:extLst>
          </p:cNvPr>
          <p:cNvSpPr/>
          <p:nvPr/>
        </p:nvSpPr>
        <p:spPr>
          <a:xfrm>
            <a:off x="843377" y="1582340"/>
            <a:ext cx="9436963" cy="3693319"/>
          </a:xfrm>
          <a:prstGeom prst="rect">
            <a:avLst/>
          </a:prstGeom>
        </p:spPr>
        <p:txBody>
          <a:bodyPr wrap="square">
            <a:spAutoFit/>
          </a:bodyPr>
          <a:lstStyle/>
          <a:p>
            <a:r>
              <a:rPr lang="uk-UA" dirty="0">
                <a:solidFill>
                  <a:srgbClr val="4C6A8B"/>
                </a:solidFill>
                <a:latin typeface="Roboto"/>
              </a:rPr>
              <a:t>12.1 Здійснювати Десятирічну стратегію дій із переходу до використання раціональних моделей споживання і виробництва за участю всіх країн і з урахуванням розвитку і потенціалу країн, причому першими до неї повинні приступити розвинені країни</a:t>
            </a:r>
          </a:p>
          <a:p>
            <a:r>
              <a:rPr lang="uk-UA" dirty="0">
                <a:solidFill>
                  <a:srgbClr val="4C6A8B"/>
                </a:solidFill>
                <a:latin typeface="Roboto"/>
              </a:rPr>
              <a:t>12.2 До 2030 року домогтися раціонального освоєння й ефективного використання природних ресурсів</a:t>
            </a:r>
          </a:p>
          <a:p>
            <a:r>
              <a:rPr lang="uk-UA" dirty="0">
                <a:solidFill>
                  <a:srgbClr val="4C6A8B"/>
                </a:solidFill>
                <a:latin typeface="Roboto"/>
              </a:rPr>
              <a:t>12.3 До 2030 року скоротити вдвічі в перерахунку на одну особу населення загальносвітовий обсяг харчових відходів на роздрібному та споживчому рівнях і зменшити втрати продовольства у виробничо-збутових ланцюжках, у тому числі післязбиральні втрати</a:t>
            </a:r>
          </a:p>
          <a:p>
            <a:r>
              <a:rPr lang="uk-UA" dirty="0">
                <a:solidFill>
                  <a:srgbClr val="4C6A8B"/>
                </a:solidFill>
                <a:latin typeface="Roboto"/>
              </a:rPr>
              <a:t>12.4 До 2020 року домогтися екологічно раціонального використання хімічних речовин і всіх відходів упродовж усього їх життєвого циклу відповідно до погоджених міжнародних принципів, істотно скоротити потрапляння цих речовин у повітря, воду і ґрунт, щоб звести до мінімуму їх негативний вплив на здоров’я людей та довкілля</a:t>
            </a:r>
            <a:endParaRPr lang="uk-UA" b="0" i="0" dirty="0">
              <a:solidFill>
                <a:srgbClr val="4C6A8B"/>
              </a:solidFill>
              <a:effectLst/>
              <a:latin typeface="Roboto"/>
            </a:endParaRPr>
          </a:p>
        </p:txBody>
      </p:sp>
    </p:spTree>
    <p:extLst>
      <p:ext uri="{BB962C8B-B14F-4D97-AF65-F5344CB8AC3E}">
        <p14:creationId xmlns:p14="http://schemas.microsoft.com/office/powerpoint/2010/main" val="19460187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89CD91C-9839-4B43-831D-17A46D84F683}"/>
              </a:ext>
            </a:extLst>
          </p:cNvPr>
          <p:cNvSpPr/>
          <p:nvPr/>
        </p:nvSpPr>
        <p:spPr>
          <a:xfrm>
            <a:off x="1367161" y="1859339"/>
            <a:ext cx="8637973" cy="3139321"/>
          </a:xfrm>
          <a:prstGeom prst="rect">
            <a:avLst/>
          </a:prstGeom>
        </p:spPr>
        <p:txBody>
          <a:bodyPr wrap="square">
            <a:spAutoFit/>
          </a:bodyPr>
          <a:lstStyle/>
          <a:p>
            <a:r>
              <a:rPr lang="uk-UA" dirty="0">
                <a:solidFill>
                  <a:srgbClr val="4C6A8B"/>
                </a:solidFill>
                <a:latin typeface="Roboto"/>
              </a:rPr>
              <a:t>12.5 До 2030 року суттєво зменшити обсяг відходів через вживання заходів щодо запобігання їх утворенню, їх скорочення, переробки та повторного використання</a:t>
            </a:r>
          </a:p>
          <a:p>
            <a:r>
              <a:rPr lang="uk-UA" dirty="0">
                <a:solidFill>
                  <a:srgbClr val="4C6A8B"/>
                </a:solidFill>
                <a:latin typeface="Roboto"/>
              </a:rPr>
              <a:t>12.6 Рекомендувати компаніям, особливо великим і транснаціональним, застосовувати сталі методи виробництва та відображати інформацію про раціональне використання ресурсів у своїх звітах</a:t>
            </a:r>
          </a:p>
          <a:p>
            <a:r>
              <a:rPr lang="uk-UA" dirty="0">
                <a:solidFill>
                  <a:srgbClr val="4C6A8B"/>
                </a:solidFill>
                <a:latin typeface="Roboto"/>
              </a:rPr>
              <a:t>12.7 Сприяти забезпеченню сталої практики державних </a:t>
            </a:r>
            <a:r>
              <a:rPr lang="uk-UA" dirty="0" err="1">
                <a:solidFill>
                  <a:srgbClr val="4C6A8B"/>
                </a:solidFill>
                <a:latin typeface="Roboto"/>
              </a:rPr>
              <a:t>закупівель</a:t>
            </a:r>
            <a:r>
              <a:rPr lang="uk-UA" dirty="0">
                <a:solidFill>
                  <a:srgbClr val="4C6A8B"/>
                </a:solidFill>
                <a:latin typeface="Roboto"/>
              </a:rPr>
              <a:t> відповідно до національних стратегій і пріоритетів</a:t>
            </a:r>
          </a:p>
          <a:p>
            <a:r>
              <a:rPr lang="uk-UA" dirty="0">
                <a:solidFill>
                  <a:srgbClr val="4C6A8B"/>
                </a:solidFill>
                <a:latin typeface="Roboto"/>
              </a:rPr>
              <a:t>12.8 До 2030 року забезпечити, щоб люди в усьому світі мали відповідну інформацію та відомості про сталий розвиток і спосіб життя в гармонії з природою</a:t>
            </a:r>
            <a:endParaRPr lang="uk-UA" b="0" i="0" dirty="0">
              <a:solidFill>
                <a:srgbClr val="4C6A8B"/>
              </a:solidFill>
              <a:effectLst/>
              <a:latin typeface="Roboto"/>
            </a:endParaRPr>
          </a:p>
        </p:txBody>
      </p:sp>
    </p:spTree>
    <p:extLst>
      <p:ext uri="{BB962C8B-B14F-4D97-AF65-F5344CB8AC3E}">
        <p14:creationId xmlns:p14="http://schemas.microsoft.com/office/powerpoint/2010/main" val="292614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18D531A-CFBD-4F64-88A3-A7A84BD34B6F}"/>
              </a:ext>
            </a:extLst>
          </p:cNvPr>
          <p:cNvSpPr/>
          <p:nvPr/>
        </p:nvSpPr>
        <p:spPr>
          <a:xfrm>
            <a:off x="1231037" y="1456223"/>
            <a:ext cx="9729926" cy="3416320"/>
          </a:xfrm>
          <a:prstGeom prst="rect">
            <a:avLst/>
          </a:prstGeom>
        </p:spPr>
        <p:txBody>
          <a:bodyPr wrap="square">
            <a:spAutoFit/>
          </a:bodyPr>
          <a:lstStyle/>
          <a:p>
            <a:r>
              <a:rPr lang="en-US" dirty="0">
                <a:solidFill>
                  <a:srgbClr val="4C6A8B"/>
                </a:solidFill>
                <a:latin typeface="Roboto"/>
              </a:rPr>
              <a:t>12.a </a:t>
            </a:r>
            <a:r>
              <a:rPr lang="uk-UA" dirty="0">
                <a:solidFill>
                  <a:srgbClr val="4C6A8B"/>
                </a:solidFill>
                <a:latin typeface="Roboto"/>
              </a:rPr>
              <a:t>Надавати </a:t>
            </a:r>
            <a:r>
              <a:rPr lang="uk-UA" dirty="0" err="1">
                <a:solidFill>
                  <a:srgbClr val="4C6A8B"/>
                </a:solidFill>
                <a:latin typeface="Roboto"/>
              </a:rPr>
              <a:t>розвитковим</a:t>
            </a:r>
            <a:r>
              <a:rPr lang="uk-UA" dirty="0">
                <a:solidFill>
                  <a:srgbClr val="4C6A8B"/>
                </a:solidFill>
                <a:latin typeface="Roboto"/>
              </a:rPr>
              <a:t> країнам допомогу в нарощуванні їх науково-технічного потенціалу для переходу до більш раціональних моделей споживання і виробництва</a:t>
            </a:r>
          </a:p>
          <a:p>
            <a:r>
              <a:rPr lang="uk-UA" dirty="0">
                <a:solidFill>
                  <a:srgbClr val="4C6A8B"/>
                </a:solidFill>
                <a:latin typeface="Roboto"/>
              </a:rPr>
              <a:t>12.</a:t>
            </a:r>
            <a:r>
              <a:rPr lang="en-US" dirty="0">
                <a:solidFill>
                  <a:srgbClr val="4C6A8B"/>
                </a:solidFill>
                <a:latin typeface="Roboto"/>
              </a:rPr>
              <a:t>b </a:t>
            </a:r>
            <a:r>
              <a:rPr lang="uk-UA" dirty="0">
                <a:solidFill>
                  <a:srgbClr val="4C6A8B"/>
                </a:solidFill>
                <a:latin typeface="Roboto"/>
              </a:rPr>
              <a:t>Розробляти і впроваджувати інструменти моніторингу впливу на сталий розвиток стійкого туризму, який сприяє створенню робочих місць, розвитку місцевої культури та виробництву місцевої продукції</a:t>
            </a:r>
          </a:p>
          <a:p>
            <a:r>
              <a:rPr lang="uk-UA" dirty="0">
                <a:solidFill>
                  <a:srgbClr val="4C6A8B"/>
                </a:solidFill>
                <a:latin typeface="Roboto"/>
              </a:rPr>
              <a:t>12.</a:t>
            </a:r>
            <a:r>
              <a:rPr lang="en-US" dirty="0">
                <a:solidFill>
                  <a:srgbClr val="4C6A8B"/>
                </a:solidFill>
                <a:latin typeface="Roboto"/>
              </a:rPr>
              <a:t>c </a:t>
            </a:r>
            <a:r>
              <a:rPr lang="uk-UA" dirty="0">
                <a:solidFill>
                  <a:srgbClr val="4C6A8B"/>
                </a:solidFill>
                <a:latin typeface="Roboto"/>
              </a:rPr>
              <a:t>Раціоналізувати неефективне субсидування використання викопного палива, що веде до його марнотратного споживання, за допомогою усунення ринкових диспропорцій з урахуванням національних умов, у тому числі через реорганізацію оподаткування та поступову відмову від шкідливих субсидій там, де вони існують, для обліку їх екологічних наслідків, повною мірою беручи до уваги особливі потреби й умови </a:t>
            </a:r>
            <a:r>
              <a:rPr lang="uk-UA" dirty="0" err="1">
                <a:solidFill>
                  <a:srgbClr val="4C6A8B"/>
                </a:solidFill>
                <a:latin typeface="Roboto"/>
              </a:rPr>
              <a:t>розвиткових</a:t>
            </a:r>
            <a:r>
              <a:rPr lang="uk-UA" dirty="0">
                <a:solidFill>
                  <a:srgbClr val="4C6A8B"/>
                </a:solidFill>
                <a:latin typeface="Roboto"/>
              </a:rPr>
              <a:t> країн і зводячи до мінімуму можливі негативні наслідки для їх розвитку так, щоб захистити інтереси нужденних і вразливих груп населення</a:t>
            </a:r>
            <a:endParaRPr lang="uk-UA" b="0" i="0" dirty="0">
              <a:solidFill>
                <a:srgbClr val="4C6A8B"/>
              </a:solidFill>
              <a:effectLst/>
              <a:latin typeface="Roboto"/>
            </a:endParaRPr>
          </a:p>
        </p:txBody>
      </p:sp>
    </p:spTree>
    <p:extLst>
      <p:ext uri="{BB962C8B-B14F-4D97-AF65-F5344CB8AC3E}">
        <p14:creationId xmlns:p14="http://schemas.microsoft.com/office/powerpoint/2010/main" val="31554726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6982CA88-8795-493B-9C55-C92F2EEBD9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80" y="2476870"/>
            <a:ext cx="11147439" cy="2086253"/>
          </a:xfrm>
          <a:prstGeom prst="rect">
            <a:avLst/>
          </a:prstGeom>
        </p:spPr>
      </p:pic>
    </p:spTree>
    <p:extLst>
      <p:ext uri="{BB962C8B-B14F-4D97-AF65-F5344CB8AC3E}">
        <p14:creationId xmlns:p14="http://schemas.microsoft.com/office/powerpoint/2010/main" val="28180689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9A32E69-08E5-4DD7-A332-8C2731D19D17}"/>
              </a:ext>
            </a:extLst>
          </p:cNvPr>
          <p:cNvSpPr/>
          <p:nvPr/>
        </p:nvSpPr>
        <p:spPr>
          <a:xfrm>
            <a:off x="1722269" y="2166515"/>
            <a:ext cx="8362765" cy="2031325"/>
          </a:xfrm>
          <a:prstGeom prst="rect">
            <a:avLst/>
          </a:prstGeom>
        </p:spPr>
        <p:txBody>
          <a:bodyPr wrap="square">
            <a:spAutoFit/>
          </a:bodyPr>
          <a:lstStyle/>
          <a:p>
            <a:r>
              <a:rPr lang="uk-UA" dirty="0">
                <a:solidFill>
                  <a:srgbClr val="4C6A8B"/>
                </a:solidFill>
                <a:latin typeface="Roboto"/>
              </a:rPr>
              <a:t>13.1 Підвищити опірність і здатність адаптуватися до небезпечних кліматичних явищ і стихійних лих у всіх країнах</a:t>
            </a:r>
          </a:p>
          <a:p>
            <a:r>
              <a:rPr lang="uk-UA" dirty="0">
                <a:solidFill>
                  <a:srgbClr val="4C6A8B"/>
                </a:solidFill>
                <a:latin typeface="Roboto"/>
              </a:rPr>
              <a:t>13.2 Включити заходи реагування на зміну клімату в політику, стратегії та планування на національному рівні</a:t>
            </a:r>
          </a:p>
          <a:p>
            <a:r>
              <a:rPr lang="uk-UA" dirty="0">
                <a:solidFill>
                  <a:srgbClr val="4C6A8B"/>
                </a:solidFill>
                <a:latin typeface="Roboto"/>
              </a:rPr>
              <a:t>13.3 Поліпшити просвітництво, поширення інформації і можливості людей та установ щодо пом’якшення гостроти та послаблення наслідків зміни клімату, адаптації до них і раннього попередження</a:t>
            </a:r>
            <a:endParaRPr lang="uk-UA" b="0" i="0" dirty="0">
              <a:solidFill>
                <a:srgbClr val="4C6A8B"/>
              </a:solidFill>
              <a:effectLst/>
              <a:latin typeface="Roboto"/>
            </a:endParaRPr>
          </a:p>
        </p:txBody>
      </p:sp>
    </p:spTree>
    <p:extLst>
      <p:ext uri="{BB962C8B-B14F-4D97-AF65-F5344CB8AC3E}">
        <p14:creationId xmlns:p14="http://schemas.microsoft.com/office/powerpoint/2010/main" val="9499889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D50C13A-B960-4279-9674-D61B071DB40D}"/>
              </a:ext>
            </a:extLst>
          </p:cNvPr>
          <p:cNvSpPr/>
          <p:nvPr/>
        </p:nvSpPr>
        <p:spPr>
          <a:xfrm>
            <a:off x="932155" y="2079452"/>
            <a:ext cx="9871969" cy="3139321"/>
          </a:xfrm>
          <a:prstGeom prst="rect">
            <a:avLst/>
          </a:prstGeom>
        </p:spPr>
        <p:txBody>
          <a:bodyPr wrap="square">
            <a:spAutoFit/>
          </a:bodyPr>
          <a:lstStyle/>
          <a:p>
            <a:r>
              <a:rPr lang="uk-UA" dirty="0">
                <a:solidFill>
                  <a:srgbClr val="4C6A8B"/>
                </a:solidFill>
                <a:latin typeface="Roboto"/>
              </a:rPr>
              <a:t>13.а Виконати взяте на себе розвиненими країнами, які є учасниками Рамкової конвенції Організації Об’єднаних Націй про зміну клімату, зобов’язання досягти мети щорічної мобілізації до 2020 року загальними зусиллями 100 млрд </a:t>
            </a:r>
            <a:r>
              <a:rPr lang="uk-UA" dirty="0" err="1">
                <a:solidFill>
                  <a:srgbClr val="4C6A8B"/>
                </a:solidFill>
                <a:latin typeface="Roboto"/>
              </a:rPr>
              <a:t>дол</a:t>
            </a:r>
            <a:r>
              <a:rPr lang="uk-UA" dirty="0">
                <a:solidFill>
                  <a:srgbClr val="4C6A8B"/>
                </a:solidFill>
                <a:latin typeface="Roboto"/>
              </a:rPr>
              <a:t>. США з усіх джерел для задоволення потреб </a:t>
            </a:r>
            <a:r>
              <a:rPr lang="uk-UA" dirty="0" err="1">
                <a:solidFill>
                  <a:srgbClr val="4C6A8B"/>
                </a:solidFill>
                <a:latin typeface="Roboto"/>
              </a:rPr>
              <a:t>розвиткових</a:t>
            </a:r>
            <a:r>
              <a:rPr lang="uk-UA" dirty="0">
                <a:solidFill>
                  <a:srgbClr val="4C6A8B"/>
                </a:solidFill>
                <a:latin typeface="Roboto"/>
              </a:rPr>
              <a:t> країн в контексті прийняття конструктивних заходів щодо пом’якшення гостроти наслідків зміни клімату та забезпечення прозорості їх здійснення, а також забезпечити повномасштабне функціонування Зеленого кліматичного фонду через його капіталізацію в найкоротші можливі терміни</a:t>
            </a:r>
          </a:p>
          <a:p>
            <a:r>
              <a:rPr lang="uk-UA" dirty="0">
                <a:solidFill>
                  <a:srgbClr val="4C6A8B"/>
                </a:solidFill>
                <a:latin typeface="Roboto"/>
              </a:rPr>
              <a:t>13.</a:t>
            </a:r>
            <a:r>
              <a:rPr lang="en-US" dirty="0">
                <a:solidFill>
                  <a:srgbClr val="4C6A8B"/>
                </a:solidFill>
                <a:latin typeface="Roboto"/>
              </a:rPr>
              <a:t>b </a:t>
            </a:r>
            <a:r>
              <a:rPr lang="uk-UA" dirty="0">
                <a:solidFill>
                  <a:srgbClr val="4C6A8B"/>
                </a:solidFill>
                <a:latin typeface="Roboto"/>
              </a:rPr>
              <a:t>Сприяти створенню механізмів зі зміцнення можливостей планування й управління, пов’язаних зі зміною клімату, в найменш розвинених країнах і малих острівних державах, що розвиваються, приділяючи, зокрема, підвищену увагу жінкам, молоді, а також місцевим і </a:t>
            </a:r>
            <a:r>
              <a:rPr lang="uk-UA" dirty="0" err="1">
                <a:solidFill>
                  <a:srgbClr val="4C6A8B"/>
                </a:solidFill>
                <a:latin typeface="Roboto"/>
              </a:rPr>
              <a:t>маргіналізованим</a:t>
            </a:r>
            <a:r>
              <a:rPr lang="uk-UA" dirty="0">
                <a:solidFill>
                  <a:srgbClr val="4C6A8B"/>
                </a:solidFill>
                <a:latin typeface="Roboto"/>
              </a:rPr>
              <a:t> громадам</a:t>
            </a:r>
            <a:endParaRPr lang="uk-UA" b="0" i="0" dirty="0">
              <a:solidFill>
                <a:srgbClr val="4C6A8B"/>
              </a:solidFill>
              <a:effectLst/>
              <a:latin typeface="Roboto"/>
            </a:endParaRPr>
          </a:p>
        </p:txBody>
      </p:sp>
    </p:spTree>
    <p:extLst>
      <p:ext uri="{BB962C8B-B14F-4D97-AF65-F5344CB8AC3E}">
        <p14:creationId xmlns:p14="http://schemas.microsoft.com/office/powerpoint/2010/main" val="3614173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48F094B-FDCE-415D-B180-1090D2CC8288}"/>
              </a:ext>
            </a:extLst>
          </p:cNvPr>
          <p:cNvSpPr/>
          <p:nvPr/>
        </p:nvSpPr>
        <p:spPr>
          <a:xfrm>
            <a:off x="33132" y="692458"/>
            <a:ext cx="12158868" cy="5694455"/>
          </a:xfrm>
          <a:prstGeom prst="rect">
            <a:avLst/>
          </a:prstGeom>
        </p:spPr>
        <p:txBody>
          <a:bodyPr wrap="square">
            <a:spAutoFit/>
          </a:bodyPr>
          <a:lstStyle/>
          <a:p>
            <a:r>
              <a:rPr lang="uk-UA" dirty="0">
                <a:solidFill>
                  <a:srgbClr val="4C6A8B"/>
                </a:solidFill>
                <a:latin typeface="Roboto"/>
              </a:rPr>
              <a:t>1.1 До 2030 року ліквідувати крайню бідність для всіх людей в усьому світі (нині крайня бідність визначається як проживання на суму менш ніж 1,90 </a:t>
            </a:r>
            <a:r>
              <a:rPr lang="uk-UA" dirty="0" err="1">
                <a:solidFill>
                  <a:srgbClr val="4C6A8B"/>
                </a:solidFill>
                <a:latin typeface="Roboto"/>
              </a:rPr>
              <a:t>дол</a:t>
            </a:r>
            <a:r>
              <a:rPr lang="uk-UA" dirty="0">
                <a:solidFill>
                  <a:srgbClr val="4C6A8B"/>
                </a:solidFill>
                <a:latin typeface="Roboto"/>
              </a:rPr>
              <a:t>. США на день)</a:t>
            </a:r>
          </a:p>
          <a:p>
            <a:r>
              <a:rPr lang="uk-UA" dirty="0">
                <a:solidFill>
                  <a:srgbClr val="4C6A8B"/>
                </a:solidFill>
                <a:latin typeface="Roboto"/>
              </a:rPr>
              <a:t>1.2 До 2030 року скоротити частку чоловіків, жінок і дітей будь-якого віку, що живуть у злиднях у всіх їх проявах, згідно з національними визначеннями, принаймні наполовину</a:t>
            </a:r>
          </a:p>
          <a:p>
            <a:r>
              <a:rPr lang="uk-UA" dirty="0">
                <a:solidFill>
                  <a:srgbClr val="4C6A8B"/>
                </a:solidFill>
                <a:latin typeface="Roboto"/>
              </a:rPr>
              <a:t>1.3 Запровадити на національному рівні належні системи і заходи соціального захисту для всіх, включаючи встановлення мінімальних рівнів, і до 2030 року досягти суттєвого охоплення бідних і уразливих верств населення</a:t>
            </a:r>
          </a:p>
          <a:p>
            <a:r>
              <a:rPr lang="uk-UA" dirty="0">
                <a:solidFill>
                  <a:srgbClr val="4C6A8B"/>
                </a:solidFill>
                <a:latin typeface="Roboto"/>
              </a:rPr>
              <a:t>1.4 До 2030 року забезпечити, щоб всі чоловіки і жінки, особливо незаможні та вразливі, мали рівні права на економічні ресурси, а також доступ до базових послуг, володіння і розпорядження землею та іншими формами власності, успадкованого майна, природних ресурсів, відповідних нових технологій і фінансових послуг, включаючи </a:t>
            </a:r>
            <a:r>
              <a:rPr lang="uk-UA" dirty="0" err="1">
                <a:solidFill>
                  <a:srgbClr val="4C6A8B"/>
                </a:solidFill>
                <a:latin typeface="Roboto"/>
              </a:rPr>
              <a:t>мікрофінансування</a:t>
            </a:r>
            <a:endParaRPr lang="uk-UA" dirty="0">
              <a:solidFill>
                <a:srgbClr val="4C6A8B"/>
              </a:solidFill>
              <a:latin typeface="Roboto"/>
            </a:endParaRPr>
          </a:p>
          <a:p>
            <a:r>
              <a:rPr lang="uk-UA" dirty="0">
                <a:solidFill>
                  <a:srgbClr val="4C6A8B"/>
                </a:solidFill>
                <a:latin typeface="Roboto"/>
              </a:rPr>
              <a:t>1.5 До 2030 року підвищити життєстійкість малозабезпечених і осіб, які перебувають в уразливому становищі, зменшити їх незахищеність і вразливість перед викликаними зміною клімату екстремальними явищами та іншими економічними, соціальними й екологічними потрясіннями і лихами</a:t>
            </a:r>
          </a:p>
          <a:p>
            <a:r>
              <a:rPr lang="uk-UA" dirty="0">
                <a:solidFill>
                  <a:srgbClr val="4C6A8B"/>
                </a:solidFill>
                <a:latin typeface="Roboto"/>
              </a:rPr>
              <a:t>1.</a:t>
            </a:r>
            <a:r>
              <a:rPr lang="en-US" dirty="0">
                <a:solidFill>
                  <a:srgbClr val="4C6A8B"/>
                </a:solidFill>
                <a:latin typeface="Roboto"/>
              </a:rPr>
              <a:t>a </a:t>
            </a:r>
            <a:r>
              <a:rPr lang="uk-UA" dirty="0">
                <a:solidFill>
                  <a:srgbClr val="4C6A8B"/>
                </a:solidFill>
                <a:latin typeface="Roboto"/>
              </a:rPr>
              <a:t>Забезпечити мобілізацію значних ресурсів із найрізноманітніших джерел, у тому числі на основі активізації співпраці в цілях розвитку, щоб надати країнам, які розвиваються, особливо найменш розвиненим країнам, достатні та передбачувані кошти для здійснення програм і стратегій з ліквідації бідності в усіх її формах</a:t>
            </a:r>
          </a:p>
          <a:p>
            <a:r>
              <a:rPr lang="uk-UA" dirty="0">
                <a:solidFill>
                  <a:srgbClr val="4C6A8B"/>
                </a:solidFill>
                <a:latin typeface="Roboto"/>
              </a:rPr>
              <a:t>1.</a:t>
            </a:r>
            <a:r>
              <a:rPr lang="en-US" dirty="0">
                <a:solidFill>
                  <a:srgbClr val="4C6A8B"/>
                </a:solidFill>
                <a:latin typeface="Roboto"/>
              </a:rPr>
              <a:t>b </a:t>
            </a:r>
            <a:r>
              <a:rPr lang="uk-UA" dirty="0">
                <a:solidFill>
                  <a:srgbClr val="4C6A8B"/>
                </a:solidFill>
                <a:latin typeface="Roboto"/>
              </a:rPr>
              <a:t>Створити на національному, регіональному та міжнародному рівнях надійні стратегічні механізми, в основі яких лежали б стратегії розвитку, що враховують інтереси бідноти і гендерні аспекти, для сприяння прискореному інвестуванню в заходи щодо ліквідації бідності</a:t>
            </a:r>
            <a:endParaRPr lang="uk-UA" b="0" i="0" dirty="0">
              <a:solidFill>
                <a:srgbClr val="4C6A8B"/>
              </a:solidFill>
              <a:effectLst/>
              <a:latin typeface="Roboto"/>
            </a:endParaRPr>
          </a:p>
        </p:txBody>
      </p:sp>
    </p:spTree>
    <p:extLst>
      <p:ext uri="{BB962C8B-B14F-4D97-AF65-F5344CB8AC3E}">
        <p14:creationId xmlns:p14="http://schemas.microsoft.com/office/powerpoint/2010/main" val="17461057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1CD991DE-2CA5-4F3B-9F7F-F9770A8D2E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785" y="2266022"/>
            <a:ext cx="10548430" cy="1950871"/>
          </a:xfrm>
          <a:prstGeom prst="rect">
            <a:avLst/>
          </a:prstGeom>
        </p:spPr>
      </p:pic>
    </p:spTree>
    <p:extLst>
      <p:ext uri="{BB962C8B-B14F-4D97-AF65-F5344CB8AC3E}">
        <p14:creationId xmlns:p14="http://schemas.microsoft.com/office/powerpoint/2010/main" val="23013614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5DE9801-E1B3-4874-ADD4-43EB1156834F}"/>
              </a:ext>
            </a:extLst>
          </p:cNvPr>
          <p:cNvSpPr/>
          <p:nvPr/>
        </p:nvSpPr>
        <p:spPr>
          <a:xfrm>
            <a:off x="1420426" y="2130965"/>
            <a:ext cx="9108489" cy="2862322"/>
          </a:xfrm>
          <a:prstGeom prst="rect">
            <a:avLst/>
          </a:prstGeom>
        </p:spPr>
        <p:txBody>
          <a:bodyPr wrap="square">
            <a:spAutoFit/>
          </a:bodyPr>
          <a:lstStyle/>
          <a:p>
            <a:r>
              <a:rPr lang="uk-UA" dirty="0">
                <a:solidFill>
                  <a:srgbClr val="4C6A8B"/>
                </a:solidFill>
                <a:latin typeface="Roboto"/>
              </a:rPr>
              <a:t>14.1 До 2025 року забезпечити запобігання та суттєве скорочення будь-якого забруднення морського середовища, у тому числі внаслідок діяльності на суші, включаючи забруднення морським сміттям і поживними речовинами</a:t>
            </a:r>
          </a:p>
          <a:p>
            <a:r>
              <a:rPr lang="uk-UA" dirty="0">
                <a:solidFill>
                  <a:srgbClr val="4C6A8B"/>
                </a:solidFill>
                <a:latin typeface="Roboto"/>
              </a:rPr>
              <a:t>14.2 До 2020 року забезпечити раціональне використання і захист морських та прибережних екосистем для запобігання значному негативному впливу, у тому числі через підвищення стійкості цих екосистем, і вжити заходів щодо їх відновлення для забезпечення гарного екологічного стану та продуктивності океанів</a:t>
            </a:r>
          </a:p>
          <a:p>
            <a:r>
              <a:rPr lang="uk-UA" dirty="0">
                <a:solidFill>
                  <a:srgbClr val="4C6A8B"/>
                </a:solidFill>
                <a:latin typeface="Roboto"/>
              </a:rPr>
              <a:t>14.3 Мінімізувати і ліквідувати наслідки </a:t>
            </a:r>
            <a:r>
              <a:rPr lang="uk-UA" dirty="0" err="1">
                <a:solidFill>
                  <a:srgbClr val="4C6A8B"/>
                </a:solidFill>
                <a:latin typeface="Roboto"/>
              </a:rPr>
              <a:t>закислення</a:t>
            </a:r>
            <a:r>
              <a:rPr lang="uk-UA" dirty="0">
                <a:solidFill>
                  <a:srgbClr val="4C6A8B"/>
                </a:solidFill>
                <a:latin typeface="Roboto"/>
              </a:rPr>
              <a:t> океану, в тому числі завдяки розвитку наукового співробітництва на всіх рівнях</a:t>
            </a:r>
            <a:endParaRPr lang="uk-UA" b="0" i="0" dirty="0">
              <a:solidFill>
                <a:srgbClr val="4C6A8B"/>
              </a:solidFill>
              <a:effectLst/>
              <a:latin typeface="Roboto"/>
            </a:endParaRPr>
          </a:p>
        </p:txBody>
      </p:sp>
    </p:spTree>
    <p:extLst>
      <p:ext uri="{BB962C8B-B14F-4D97-AF65-F5344CB8AC3E}">
        <p14:creationId xmlns:p14="http://schemas.microsoft.com/office/powerpoint/2010/main" val="21542512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AC530D2-C5DE-4C1B-B3A7-2C486CF6EABC}"/>
              </a:ext>
            </a:extLst>
          </p:cNvPr>
          <p:cNvSpPr/>
          <p:nvPr/>
        </p:nvSpPr>
        <p:spPr>
          <a:xfrm>
            <a:off x="976543" y="612844"/>
            <a:ext cx="9721049" cy="5632311"/>
          </a:xfrm>
          <a:prstGeom prst="rect">
            <a:avLst/>
          </a:prstGeom>
        </p:spPr>
        <p:txBody>
          <a:bodyPr wrap="square">
            <a:spAutoFit/>
          </a:bodyPr>
          <a:lstStyle/>
          <a:p>
            <a:r>
              <a:rPr lang="uk-UA" dirty="0">
                <a:solidFill>
                  <a:srgbClr val="4C6A8B"/>
                </a:solidFill>
                <a:latin typeface="Roboto"/>
              </a:rPr>
              <a:t>14.4 До 2020 року забезпечити ефективне регулювання видобутку і покласти край перелову, незаконному, незареєстрованому та неврегульованому рибному промислу і згубній рибопромисловій практиці, а також виконати науково обґрунтовані плани господарської діяльності для відновлення рибних запасів у найкоротші можливі терміни, </a:t>
            </a:r>
            <a:r>
              <a:rPr lang="uk-UA" dirty="0" err="1">
                <a:solidFill>
                  <a:srgbClr val="4C6A8B"/>
                </a:solidFill>
                <a:latin typeface="Roboto"/>
              </a:rPr>
              <a:t>довівши</a:t>
            </a:r>
            <a:r>
              <a:rPr lang="uk-UA" dirty="0">
                <a:solidFill>
                  <a:srgbClr val="4C6A8B"/>
                </a:solidFill>
                <a:latin typeface="Roboto"/>
              </a:rPr>
              <a:t> їх до принаймні таких рівнів, які здатні забезпечувати максимальний екологічно раціональний улов з урахуванням біологічних характеристик цих запасів</a:t>
            </a:r>
          </a:p>
          <a:p>
            <a:r>
              <a:rPr lang="uk-UA" dirty="0">
                <a:solidFill>
                  <a:srgbClr val="4C6A8B"/>
                </a:solidFill>
                <a:latin typeface="Roboto"/>
              </a:rPr>
              <a:t>14.5 До 2020 року охопити природоохоронними заходами принаймні 10 % прибережних і морських районів відповідно до національного законодавства і міжнародного права та на основі найкращої наявної наукової інформації</a:t>
            </a:r>
          </a:p>
          <a:p>
            <a:r>
              <a:rPr lang="uk-UA" dirty="0">
                <a:solidFill>
                  <a:srgbClr val="4C6A8B"/>
                </a:solidFill>
                <a:latin typeface="Roboto"/>
              </a:rPr>
              <a:t>14.6 До 2020 року заборонити деякі форми субсидій для рибного промислу, що сприяють створенню надмірних потужностей і перелову, скасувати субсидії, що сприяють незаконному, незареєстрованому та неврегульованому рибному промислу, й утримуватися від введення нових таких субсидій, визнаючи, що належне та ефективне застосування особливого і диференційованого режиму щодо </a:t>
            </a:r>
            <a:r>
              <a:rPr lang="uk-UA" dirty="0" err="1">
                <a:solidFill>
                  <a:srgbClr val="4C6A8B"/>
                </a:solidFill>
                <a:latin typeface="Roboto"/>
              </a:rPr>
              <a:t>розвиткових</a:t>
            </a:r>
            <a:r>
              <a:rPr lang="uk-UA" dirty="0">
                <a:solidFill>
                  <a:srgbClr val="4C6A8B"/>
                </a:solidFill>
                <a:latin typeface="Roboto"/>
              </a:rPr>
              <a:t> та найменш розвинених країн має бути невід’ємною частиною переговорів з питання про субсидування рибного промислу, які ведуться в рамках Світової організації торгівлі 16</a:t>
            </a:r>
          </a:p>
          <a:p>
            <a:r>
              <a:rPr lang="uk-UA" dirty="0">
                <a:solidFill>
                  <a:srgbClr val="4C6A8B"/>
                </a:solidFill>
                <a:latin typeface="Roboto"/>
              </a:rPr>
              <a:t>14.7 До 2030 року підвищити економічні вигоди, одержувані малими </a:t>
            </a:r>
            <a:r>
              <a:rPr lang="uk-UA" dirty="0" err="1">
                <a:solidFill>
                  <a:srgbClr val="4C6A8B"/>
                </a:solidFill>
                <a:latin typeface="Roboto"/>
              </a:rPr>
              <a:t>розвитковими</a:t>
            </a:r>
            <a:r>
              <a:rPr lang="uk-UA" dirty="0">
                <a:solidFill>
                  <a:srgbClr val="4C6A8B"/>
                </a:solidFill>
                <a:latin typeface="Roboto"/>
              </a:rPr>
              <a:t> острівними державами і найменш розвиненими країнами від екологічно раціонального використання морських ресурсів, у тому числі завдяки екологічно раціональній організації рибного господарства, аквакультури і туризму</a:t>
            </a:r>
            <a:endParaRPr lang="uk-UA" b="0" i="0" dirty="0">
              <a:solidFill>
                <a:srgbClr val="4C6A8B"/>
              </a:solidFill>
              <a:effectLst/>
              <a:latin typeface="Roboto"/>
            </a:endParaRPr>
          </a:p>
        </p:txBody>
      </p:sp>
    </p:spTree>
    <p:extLst>
      <p:ext uri="{BB962C8B-B14F-4D97-AF65-F5344CB8AC3E}">
        <p14:creationId xmlns:p14="http://schemas.microsoft.com/office/powerpoint/2010/main" val="20675660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932C7DC-EE01-4FF2-9032-F281D2F3EE41}"/>
              </a:ext>
            </a:extLst>
          </p:cNvPr>
          <p:cNvSpPr/>
          <p:nvPr/>
        </p:nvSpPr>
        <p:spPr>
          <a:xfrm>
            <a:off x="1168893" y="1894772"/>
            <a:ext cx="9854213" cy="3693319"/>
          </a:xfrm>
          <a:prstGeom prst="rect">
            <a:avLst/>
          </a:prstGeom>
        </p:spPr>
        <p:txBody>
          <a:bodyPr wrap="square">
            <a:spAutoFit/>
          </a:bodyPr>
          <a:lstStyle/>
          <a:p>
            <a:r>
              <a:rPr lang="uk-UA" dirty="0">
                <a:solidFill>
                  <a:srgbClr val="4C6A8B"/>
                </a:solidFill>
                <a:latin typeface="Roboto"/>
              </a:rPr>
              <a:t>14.а Збільшити обсяг наукових знань, розширити наукові дослідження і забезпечити передачу морських технологій з урахуванням Критеріїв та керівних принципів щодо передачі морських технологій, розроблених Міжурядовою океанографічною комісією, щоб поліпшити екологічний стан океанської середовища і підвищити внесок морського біорізноманіття у розвиток </a:t>
            </a:r>
            <a:r>
              <a:rPr lang="uk-UA" dirty="0" err="1">
                <a:solidFill>
                  <a:srgbClr val="4C6A8B"/>
                </a:solidFill>
                <a:latin typeface="Roboto"/>
              </a:rPr>
              <a:t>розвиткових</a:t>
            </a:r>
            <a:r>
              <a:rPr lang="uk-UA" dirty="0">
                <a:solidFill>
                  <a:srgbClr val="4C6A8B"/>
                </a:solidFill>
                <a:latin typeface="Roboto"/>
              </a:rPr>
              <a:t> країн, особливо малих </a:t>
            </a:r>
            <a:r>
              <a:rPr lang="uk-UA" dirty="0" err="1">
                <a:solidFill>
                  <a:srgbClr val="4C6A8B"/>
                </a:solidFill>
                <a:latin typeface="Roboto"/>
              </a:rPr>
              <a:t>розвиткових</a:t>
            </a:r>
            <a:r>
              <a:rPr lang="uk-UA" dirty="0">
                <a:solidFill>
                  <a:srgbClr val="4C6A8B"/>
                </a:solidFill>
                <a:latin typeface="Roboto"/>
              </a:rPr>
              <a:t> острівних держав і найменш розвинених країн</a:t>
            </a:r>
          </a:p>
          <a:p>
            <a:r>
              <a:rPr lang="uk-UA" dirty="0">
                <a:solidFill>
                  <a:srgbClr val="4C6A8B"/>
                </a:solidFill>
                <a:latin typeface="Roboto"/>
              </a:rPr>
              <a:t>14.</a:t>
            </a:r>
            <a:r>
              <a:rPr lang="en-US" dirty="0">
                <a:solidFill>
                  <a:srgbClr val="4C6A8B"/>
                </a:solidFill>
                <a:latin typeface="Roboto"/>
              </a:rPr>
              <a:t>b </a:t>
            </a:r>
            <a:r>
              <a:rPr lang="uk-UA" dirty="0">
                <a:solidFill>
                  <a:srgbClr val="4C6A8B"/>
                </a:solidFill>
                <a:latin typeface="Roboto"/>
              </a:rPr>
              <a:t>Забезпечити доступ дрібних господарств, що займаються кустарним рибним промислом, до морських ресурсів та ринків</a:t>
            </a:r>
          </a:p>
          <a:p>
            <a:r>
              <a:rPr lang="uk-UA" dirty="0">
                <a:solidFill>
                  <a:srgbClr val="4C6A8B"/>
                </a:solidFill>
                <a:latin typeface="Roboto"/>
              </a:rPr>
              <a:t>14.с Поліпшити роботу зі збереження та раціонального використання океанів і їх ресурсів через дотримання норм міжнародного права, закріплених у Конвенції Організації Об’єднаних Націй з морського права, що, як зазначено в пункті 158 документа «Майбутнє, якого ми прагнемо», закладає юридичну базу для збереження та раціонального використання Світового океану і його ресурсів</a:t>
            </a:r>
            <a:endParaRPr lang="uk-UA" b="0" i="0" dirty="0">
              <a:solidFill>
                <a:srgbClr val="4C6A8B"/>
              </a:solidFill>
              <a:effectLst/>
              <a:latin typeface="Roboto"/>
            </a:endParaRPr>
          </a:p>
        </p:txBody>
      </p:sp>
    </p:spTree>
    <p:extLst>
      <p:ext uri="{BB962C8B-B14F-4D97-AF65-F5344CB8AC3E}">
        <p14:creationId xmlns:p14="http://schemas.microsoft.com/office/powerpoint/2010/main" val="42245204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51C8479-25E5-46C6-BEDC-6712D95533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761" y="2192785"/>
            <a:ext cx="10841387" cy="1988597"/>
          </a:xfrm>
          <a:prstGeom prst="rect">
            <a:avLst/>
          </a:prstGeom>
        </p:spPr>
      </p:pic>
    </p:spTree>
    <p:extLst>
      <p:ext uri="{BB962C8B-B14F-4D97-AF65-F5344CB8AC3E}">
        <p14:creationId xmlns:p14="http://schemas.microsoft.com/office/powerpoint/2010/main" val="9247695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17E054-6564-4EA6-8C18-D7E56BC0EC63}"/>
              </a:ext>
            </a:extLst>
          </p:cNvPr>
          <p:cNvSpPr/>
          <p:nvPr/>
        </p:nvSpPr>
        <p:spPr>
          <a:xfrm>
            <a:off x="1288741" y="1582340"/>
            <a:ext cx="9614517" cy="3693319"/>
          </a:xfrm>
          <a:prstGeom prst="rect">
            <a:avLst/>
          </a:prstGeom>
        </p:spPr>
        <p:txBody>
          <a:bodyPr wrap="square">
            <a:spAutoFit/>
          </a:bodyPr>
          <a:lstStyle/>
          <a:p>
            <a:r>
              <a:rPr lang="uk-UA" dirty="0">
                <a:solidFill>
                  <a:srgbClr val="4C6A8B"/>
                </a:solidFill>
                <a:latin typeface="Roboto"/>
              </a:rPr>
              <a:t>15.1 До 2020 року забезпечити збереження, відновлення та раціональне використання наземних і внутрішніх прісноводних екосистем та їхніх послуг, у тому числі лісів, водно-болотних угідь, гір і посушливих земель, відповідно до зобов’язань, що випливають з міжнародних угод</a:t>
            </a:r>
          </a:p>
          <a:p>
            <a:r>
              <a:rPr lang="uk-UA" dirty="0">
                <a:solidFill>
                  <a:srgbClr val="4C6A8B"/>
                </a:solidFill>
                <a:latin typeface="Roboto"/>
              </a:rPr>
              <a:t>15.2 До 2020 року сприяти впровадженню методів раціонального використання всіх типів лісів, зупинити збезлісення, відновити деградовані ліси та значно розширити масштаби лісонасадження і лісовідновлення в усьому світі</a:t>
            </a:r>
          </a:p>
          <a:p>
            <a:r>
              <a:rPr lang="uk-UA" dirty="0">
                <a:solidFill>
                  <a:srgbClr val="4C6A8B"/>
                </a:solidFill>
                <a:latin typeface="Roboto"/>
              </a:rPr>
              <a:t>15.3 До 2030 року вести боротьбу з </a:t>
            </a:r>
            <a:r>
              <a:rPr lang="uk-UA" dirty="0" err="1">
                <a:solidFill>
                  <a:srgbClr val="4C6A8B"/>
                </a:solidFill>
                <a:latin typeface="Roboto"/>
              </a:rPr>
              <a:t>опустелюванням</a:t>
            </a:r>
            <a:r>
              <a:rPr lang="uk-UA" dirty="0">
                <a:solidFill>
                  <a:srgbClr val="4C6A8B"/>
                </a:solidFill>
                <a:latin typeface="Roboto"/>
              </a:rPr>
              <a:t>, відновити деградовані землі та ґрунти, включаючи землі, що потерпають від </a:t>
            </a:r>
            <a:r>
              <a:rPr lang="uk-UA" dirty="0" err="1">
                <a:solidFill>
                  <a:srgbClr val="4C6A8B"/>
                </a:solidFill>
                <a:latin typeface="Roboto"/>
              </a:rPr>
              <a:t>опустелювання</a:t>
            </a:r>
            <a:r>
              <a:rPr lang="uk-UA" dirty="0">
                <a:solidFill>
                  <a:srgbClr val="4C6A8B"/>
                </a:solidFill>
                <a:latin typeface="Roboto"/>
              </a:rPr>
              <a:t>, засух і повеней, та прагнути, щоб у всьому світі не погіршувався стан земель</a:t>
            </a:r>
          </a:p>
          <a:p>
            <a:r>
              <a:rPr lang="uk-UA" dirty="0">
                <a:solidFill>
                  <a:srgbClr val="4C6A8B"/>
                </a:solidFill>
                <a:latin typeface="Roboto"/>
              </a:rPr>
              <a:t>15.4 До 2030 року забезпечити збереження гірських екосистем, у тому числі їх біорізноманіття, щоб підвищити їх здатність давати блага, необхідні для сталого розвитку</a:t>
            </a:r>
            <a:endParaRPr lang="uk-UA" b="0" i="0" dirty="0">
              <a:solidFill>
                <a:srgbClr val="4C6A8B"/>
              </a:solidFill>
              <a:effectLst/>
              <a:latin typeface="Roboto"/>
            </a:endParaRPr>
          </a:p>
        </p:txBody>
      </p:sp>
    </p:spTree>
    <p:extLst>
      <p:ext uri="{BB962C8B-B14F-4D97-AF65-F5344CB8AC3E}">
        <p14:creationId xmlns:p14="http://schemas.microsoft.com/office/powerpoint/2010/main" val="7733172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023AC9F-AFCB-4F66-B278-07168D89C9B7}"/>
              </a:ext>
            </a:extLst>
          </p:cNvPr>
          <p:cNvSpPr/>
          <p:nvPr/>
        </p:nvSpPr>
        <p:spPr>
          <a:xfrm>
            <a:off x="898124" y="1402918"/>
            <a:ext cx="10395751" cy="4247317"/>
          </a:xfrm>
          <a:prstGeom prst="rect">
            <a:avLst/>
          </a:prstGeom>
        </p:spPr>
        <p:txBody>
          <a:bodyPr wrap="square">
            <a:spAutoFit/>
          </a:bodyPr>
          <a:lstStyle/>
          <a:p>
            <a:r>
              <a:rPr lang="uk-UA" dirty="0">
                <a:solidFill>
                  <a:srgbClr val="4C6A8B"/>
                </a:solidFill>
                <a:latin typeface="Roboto"/>
              </a:rPr>
              <a:t>15.5 Негайно вжити значущі заходи щодо стримування деградації природних середовищ існування, зупинити втрату біологічного різноманіття і до 2020 року забезпечити збереження та запобігання зникненню видів, що перебувають під загрозою вимирання</a:t>
            </a:r>
          </a:p>
          <a:p>
            <a:r>
              <a:rPr lang="uk-UA" dirty="0">
                <a:solidFill>
                  <a:srgbClr val="4C6A8B"/>
                </a:solidFill>
                <a:latin typeface="Roboto"/>
              </a:rPr>
              <a:t>15.6 Сприяти справедливому розподілу благ від використання генетичних ресурсів і допомагати забезпечувати належний доступ до таких ресурсів на умовах, погоджених на міжнародному рівні</a:t>
            </a:r>
          </a:p>
          <a:p>
            <a:r>
              <a:rPr lang="uk-UA" dirty="0">
                <a:solidFill>
                  <a:srgbClr val="4C6A8B"/>
                </a:solidFill>
                <a:latin typeface="Roboto"/>
              </a:rPr>
              <a:t>15.7 Негайно вжити заходів для того, щоб покласти край браконьєрству і контрабандній торгівлі охоронюваними видами флори й фауни, та вирішити проблеми, що стосуються як попиту на незаконні продукти живий природи, так і їх пропозиції</a:t>
            </a:r>
          </a:p>
          <a:p>
            <a:r>
              <a:rPr lang="uk-UA" dirty="0">
                <a:solidFill>
                  <a:srgbClr val="4C6A8B"/>
                </a:solidFill>
                <a:latin typeface="Roboto"/>
              </a:rPr>
              <a:t>15.8 До 2020 року вжити заходів щодо запобігання проникненню чужорідних </a:t>
            </a:r>
            <a:r>
              <a:rPr lang="uk-UA" dirty="0" err="1">
                <a:solidFill>
                  <a:srgbClr val="4C6A8B"/>
                </a:solidFill>
                <a:latin typeface="Roboto"/>
              </a:rPr>
              <a:t>інвазивних</a:t>
            </a:r>
            <a:r>
              <a:rPr lang="uk-UA" dirty="0">
                <a:solidFill>
                  <a:srgbClr val="4C6A8B"/>
                </a:solidFill>
                <a:latin typeface="Roboto"/>
              </a:rPr>
              <a:t> видів і щодо значного зменшення їх впливу на наземні та водні екосистеми, а також вжити заходів із запобігання обмеженню чисельності або знищенню пріоритетних видів</a:t>
            </a:r>
          </a:p>
          <a:p>
            <a:r>
              <a:rPr lang="uk-UA" dirty="0">
                <a:solidFill>
                  <a:srgbClr val="4C6A8B"/>
                </a:solidFill>
                <a:latin typeface="Roboto"/>
              </a:rPr>
              <a:t>15.9 До 2020 року забезпечити облік цінності екосистем і біологічного різноманіття в ході загальнонаціонального й місцевого планування та процесів розвитку, а також при розробці стратегій і планів скорочення масштабів бідності</a:t>
            </a:r>
            <a:endParaRPr lang="uk-UA" b="0" i="0" dirty="0">
              <a:solidFill>
                <a:srgbClr val="4C6A8B"/>
              </a:solidFill>
              <a:effectLst/>
              <a:latin typeface="Roboto"/>
            </a:endParaRPr>
          </a:p>
        </p:txBody>
      </p:sp>
    </p:spTree>
    <p:extLst>
      <p:ext uri="{BB962C8B-B14F-4D97-AF65-F5344CB8AC3E}">
        <p14:creationId xmlns:p14="http://schemas.microsoft.com/office/powerpoint/2010/main" val="4649741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C8BF490-C40E-4B7C-B97D-5C8D2D6B65F6}"/>
              </a:ext>
            </a:extLst>
          </p:cNvPr>
          <p:cNvSpPr/>
          <p:nvPr/>
        </p:nvSpPr>
        <p:spPr>
          <a:xfrm>
            <a:off x="1377518" y="1912567"/>
            <a:ext cx="9436963" cy="2862322"/>
          </a:xfrm>
          <a:prstGeom prst="rect">
            <a:avLst/>
          </a:prstGeom>
        </p:spPr>
        <p:txBody>
          <a:bodyPr wrap="square">
            <a:spAutoFit/>
          </a:bodyPr>
          <a:lstStyle/>
          <a:p>
            <a:r>
              <a:rPr lang="uk-UA" dirty="0">
                <a:solidFill>
                  <a:srgbClr val="4C6A8B"/>
                </a:solidFill>
                <a:latin typeface="Roboto"/>
              </a:rPr>
              <a:t>15.а Мобілізувати і значно збільшити фінансові ресурси з усіх джерел для збереження та раціонального використання біологічного різноманіття та екосистем</a:t>
            </a:r>
          </a:p>
          <a:p>
            <a:r>
              <a:rPr lang="uk-UA" dirty="0">
                <a:solidFill>
                  <a:srgbClr val="4C6A8B"/>
                </a:solidFill>
                <a:latin typeface="Roboto"/>
              </a:rPr>
              <a:t>15.</a:t>
            </a:r>
            <a:r>
              <a:rPr lang="en-US" dirty="0">
                <a:solidFill>
                  <a:srgbClr val="4C6A8B"/>
                </a:solidFill>
                <a:latin typeface="Roboto"/>
              </a:rPr>
              <a:t>b </a:t>
            </a:r>
            <a:r>
              <a:rPr lang="uk-UA" dirty="0">
                <a:solidFill>
                  <a:srgbClr val="4C6A8B"/>
                </a:solidFill>
                <a:latin typeface="Roboto"/>
              </a:rPr>
              <a:t>Мобілізувати значні ресурси з усіх джерел і на всіх рівнях для фінансування раціонального лісокористування та дати </a:t>
            </a:r>
            <a:r>
              <a:rPr lang="uk-UA" dirty="0" err="1">
                <a:solidFill>
                  <a:srgbClr val="4C6A8B"/>
                </a:solidFill>
                <a:latin typeface="Roboto"/>
              </a:rPr>
              <a:t>розвитковим</a:t>
            </a:r>
            <a:r>
              <a:rPr lang="uk-UA" dirty="0">
                <a:solidFill>
                  <a:srgbClr val="4C6A8B"/>
                </a:solidFill>
                <a:latin typeface="Roboto"/>
              </a:rPr>
              <a:t> країнам адекватні стимули для застосування таких методів управління, в тому числі для збереження та відновлення лісів</a:t>
            </a:r>
          </a:p>
          <a:p>
            <a:r>
              <a:rPr lang="uk-UA" dirty="0">
                <a:solidFill>
                  <a:srgbClr val="4C6A8B"/>
                </a:solidFill>
                <a:latin typeface="Roboto"/>
              </a:rPr>
              <a:t>15.с Активізувати глобальні зусилля у боротьбі з браконьєрством і контрабандною торгівлею охоронюваними видами, у тому числі через розширення наявних у місцевого населення можливостей отримувати кошти до існування екологічно безпечним чином</a:t>
            </a:r>
            <a:endParaRPr lang="uk-UA" b="0" i="0" dirty="0">
              <a:solidFill>
                <a:srgbClr val="4C6A8B"/>
              </a:solidFill>
              <a:effectLst/>
              <a:latin typeface="Roboto"/>
            </a:endParaRPr>
          </a:p>
        </p:txBody>
      </p:sp>
    </p:spTree>
    <p:extLst>
      <p:ext uri="{BB962C8B-B14F-4D97-AF65-F5344CB8AC3E}">
        <p14:creationId xmlns:p14="http://schemas.microsoft.com/office/powerpoint/2010/main" val="37423270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93FCA4D9-E148-409B-A03C-C84C896A80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146" y="2219417"/>
            <a:ext cx="11115542" cy="2095130"/>
          </a:xfrm>
          <a:prstGeom prst="rect">
            <a:avLst/>
          </a:prstGeom>
        </p:spPr>
      </p:pic>
    </p:spTree>
    <p:extLst>
      <p:ext uri="{BB962C8B-B14F-4D97-AF65-F5344CB8AC3E}">
        <p14:creationId xmlns:p14="http://schemas.microsoft.com/office/powerpoint/2010/main" val="38999244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657D16D-C2FF-4781-8BFF-20FC043878C8}"/>
              </a:ext>
            </a:extLst>
          </p:cNvPr>
          <p:cNvSpPr/>
          <p:nvPr/>
        </p:nvSpPr>
        <p:spPr>
          <a:xfrm>
            <a:off x="969145" y="1997839"/>
            <a:ext cx="10253709" cy="2862322"/>
          </a:xfrm>
          <a:prstGeom prst="rect">
            <a:avLst/>
          </a:prstGeom>
        </p:spPr>
        <p:txBody>
          <a:bodyPr wrap="square">
            <a:spAutoFit/>
          </a:bodyPr>
          <a:lstStyle/>
          <a:p>
            <a:r>
              <a:rPr lang="uk-UA" dirty="0">
                <a:solidFill>
                  <a:srgbClr val="4C6A8B"/>
                </a:solidFill>
                <a:latin typeface="Roboto"/>
              </a:rPr>
              <a:t>16.1 Значно скоротити поширеність всіх форм насильства та зменшити показники смертності від цього явища в усьому світі</a:t>
            </a:r>
          </a:p>
          <a:p>
            <a:r>
              <a:rPr lang="uk-UA" dirty="0">
                <a:solidFill>
                  <a:srgbClr val="4C6A8B"/>
                </a:solidFill>
                <a:latin typeface="Roboto"/>
              </a:rPr>
              <a:t>16.2 Покласти край </a:t>
            </a:r>
            <a:r>
              <a:rPr lang="uk-UA" dirty="0" err="1">
                <a:solidFill>
                  <a:srgbClr val="4C6A8B"/>
                </a:solidFill>
                <a:latin typeface="Roboto"/>
              </a:rPr>
              <a:t>наругам</a:t>
            </a:r>
            <a:r>
              <a:rPr lang="uk-UA" dirty="0">
                <a:solidFill>
                  <a:srgbClr val="4C6A8B"/>
                </a:solidFill>
                <a:latin typeface="Roboto"/>
              </a:rPr>
              <a:t>, експлуатації, торгівлі й усім формам насильства і тортур щодо дітей</a:t>
            </a:r>
          </a:p>
          <a:p>
            <a:r>
              <a:rPr lang="uk-UA" dirty="0">
                <a:solidFill>
                  <a:srgbClr val="4C6A8B"/>
                </a:solidFill>
                <a:latin typeface="Roboto"/>
              </a:rPr>
              <a:t>16.3 Сприяти верховенству права на національному та міжнародному рівнях і забезпечити всім рівний доступ до правосуддя</a:t>
            </a:r>
          </a:p>
          <a:p>
            <a:r>
              <a:rPr lang="uk-UA" dirty="0">
                <a:solidFill>
                  <a:srgbClr val="4C6A8B"/>
                </a:solidFill>
                <a:latin typeface="Roboto"/>
              </a:rPr>
              <a:t>16.4 До 2030 року значно зменшити незаконні фінансові потоки та потоки зброї, активізувати діяльність з виявлення й повернення викрадених активів і вести боротьбу з усіма формами організованої злочинності</a:t>
            </a:r>
          </a:p>
          <a:p>
            <a:r>
              <a:rPr lang="uk-UA" dirty="0">
                <a:solidFill>
                  <a:srgbClr val="4C6A8B"/>
                </a:solidFill>
                <a:latin typeface="Roboto"/>
              </a:rPr>
              <a:t>16.5 Значно скоротити масштаби корупції та хабарництва у всіх їх формах</a:t>
            </a:r>
            <a:endParaRPr lang="uk-UA" b="0" i="0" dirty="0">
              <a:solidFill>
                <a:srgbClr val="4C6A8B"/>
              </a:solidFill>
              <a:effectLst/>
              <a:latin typeface="Roboto"/>
            </a:endParaRPr>
          </a:p>
        </p:txBody>
      </p:sp>
    </p:spTree>
    <p:extLst>
      <p:ext uri="{BB962C8B-B14F-4D97-AF65-F5344CB8AC3E}">
        <p14:creationId xmlns:p14="http://schemas.microsoft.com/office/powerpoint/2010/main" val="2973612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657FD813-D44F-4B16-8058-4B4665B250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473" y="2254928"/>
            <a:ext cx="11570758" cy="2299317"/>
          </a:xfrm>
          <a:prstGeom prst="rect">
            <a:avLst/>
          </a:prstGeom>
        </p:spPr>
      </p:pic>
    </p:spTree>
    <p:extLst>
      <p:ext uri="{BB962C8B-B14F-4D97-AF65-F5344CB8AC3E}">
        <p14:creationId xmlns:p14="http://schemas.microsoft.com/office/powerpoint/2010/main" val="37609998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037F6CA-7BD1-4B74-9F90-7B74A54C6815}"/>
              </a:ext>
            </a:extLst>
          </p:cNvPr>
          <p:cNvSpPr/>
          <p:nvPr/>
        </p:nvSpPr>
        <p:spPr>
          <a:xfrm>
            <a:off x="1473692" y="1875304"/>
            <a:ext cx="8788893" cy="2585323"/>
          </a:xfrm>
          <a:prstGeom prst="rect">
            <a:avLst/>
          </a:prstGeom>
        </p:spPr>
        <p:txBody>
          <a:bodyPr wrap="square">
            <a:spAutoFit/>
          </a:bodyPr>
          <a:lstStyle/>
          <a:p>
            <a:r>
              <a:rPr lang="uk-UA" dirty="0">
                <a:solidFill>
                  <a:srgbClr val="4C6A8B"/>
                </a:solidFill>
                <a:latin typeface="Roboto"/>
              </a:rPr>
              <a:t>16.6 Створити ефективні, підзвітні та прозорі установи на всіх рівнях</a:t>
            </a:r>
          </a:p>
          <a:p>
            <a:r>
              <a:rPr lang="uk-UA" dirty="0">
                <a:solidFill>
                  <a:srgbClr val="4C6A8B"/>
                </a:solidFill>
                <a:latin typeface="Roboto"/>
              </a:rPr>
              <a:t>16.7 Забезпечити відповідальне прийняття рішень репрезентативними органами на всіх рівнях за участі всіх верств суспільства</a:t>
            </a:r>
          </a:p>
          <a:p>
            <a:r>
              <a:rPr lang="uk-UA" dirty="0">
                <a:solidFill>
                  <a:srgbClr val="4C6A8B"/>
                </a:solidFill>
                <a:latin typeface="Roboto"/>
              </a:rPr>
              <a:t>16.8 Розширити й активізувати участь </a:t>
            </a:r>
            <a:r>
              <a:rPr lang="uk-UA" dirty="0" err="1">
                <a:solidFill>
                  <a:srgbClr val="4C6A8B"/>
                </a:solidFill>
                <a:latin typeface="Roboto"/>
              </a:rPr>
              <a:t>розвиткових</a:t>
            </a:r>
            <a:r>
              <a:rPr lang="uk-UA" dirty="0">
                <a:solidFill>
                  <a:srgbClr val="4C6A8B"/>
                </a:solidFill>
                <a:latin typeface="Roboto"/>
              </a:rPr>
              <a:t> країн у діяльності органів глобального регулювання</a:t>
            </a:r>
          </a:p>
          <a:p>
            <a:r>
              <a:rPr lang="uk-UA" dirty="0">
                <a:solidFill>
                  <a:srgbClr val="4C6A8B"/>
                </a:solidFill>
                <a:latin typeface="Roboto"/>
              </a:rPr>
              <a:t>16.9 До 2030 року забезпечити наявність у всіх людей законних посвідчень особистості, включаючи свідоцтва про народження</a:t>
            </a:r>
          </a:p>
          <a:p>
            <a:r>
              <a:rPr lang="uk-UA" dirty="0">
                <a:solidFill>
                  <a:srgbClr val="4C6A8B"/>
                </a:solidFill>
                <a:latin typeface="Roboto"/>
              </a:rPr>
              <a:t>16.10 Забезпечити доступ громадськості до інформації і захистити основні свободи відповідно до національного законодавства і міжнародних угод</a:t>
            </a:r>
            <a:endParaRPr lang="uk-UA" b="0" i="0" dirty="0">
              <a:solidFill>
                <a:srgbClr val="4C6A8B"/>
              </a:solidFill>
              <a:effectLst/>
              <a:latin typeface="Roboto"/>
            </a:endParaRPr>
          </a:p>
        </p:txBody>
      </p:sp>
    </p:spTree>
    <p:extLst>
      <p:ext uri="{BB962C8B-B14F-4D97-AF65-F5344CB8AC3E}">
        <p14:creationId xmlns:p14="http://schemas.microsoft.com/office/powerpoint/2010/main" val="9166804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554C661-53F7-4A73-BA35-C89DCF1B34CA}"/>
              </a:ext>
            </a:extLst>
          </p:cNvPr>
          <p:cNvSpPr/>
          <p:nvPr/>
        </p:nvSpPr>
        <p:spPr>
          <a:xfrm>
            <a:off x="1475173" y="2505658"/>
            <a:ext cx="9241654" cy="1477328"/>
          </a:xfrm>
          <a:prstGeom prst="rect">
            <a:avLst/>
          </a:prstGeom>
        </p:spPr>
        <p:txBody>
          <a:bodyPr wrap="square">
            <a:spAutoFit/>
          </a:bodyPr>
          <a:lstStyle/>
          <a:p>
            <a:r>
              <a:rPr lang="uk-UA" dirty="0">
                <a:solidFill>
                  <a:srgbClr val="4C6A8B"/>
                </a:solidFill>
                <a:latin typeface="Roboto"/>
              </a:rPr>
              <a:t>16.а Зміцнити відповідні національні установи, у тому числі завдяки міжнародній співпраці, для нарощування на всіх рівнях, зокрема у </a:t>
            </a:r>
            <a:r>
              <a:rPr lang="uk-UA" dirty="0" err="1">
                <a:solidFill>
                  <a:srgbClr val="4C6A8B"/>
                </a:solidFill>
                <a:latin typeface="Roboto"/>
              </a:rPr>
              <a:t>розвиткових</a:t>
            </a:r>
            <a:r>
              <a:rPr lang="uk-UA" dirty="0">
                <a:solidFill>
                  <a:srgbClr val="4C6A8B"/>
                </a:solidFill>
                <a:latin typeface="Roboto"/>
              </a:rPr>
              <a:t> країнах, потенціалу у справі запобігання насильству та боротьби з тероризмом і злочинністю</a:t>
            </a:r>
          </a:p>
          <a:p>
            <a:r>
              <a:rPr lang="uk-UA" dirty="0">
                <a:solidFill>
                  <a:srgbClr val="4C6A8B"/>
                </a:solidFill>
                <a:latin typeface="Roboto"/>
              </a:rPr>
              <a:t>16.</a:t>
            </a:r>
            <a:r>
              <a:rPr lang="en-US" dirty="0">
                <a:solidFill>
                  <a:srgbClr val="4C6A8B"/>
                </a:solidFill>
                <a:latin typeface="Roboto"/>
              </a:rPr>
              <a:t>b </a:t>
            </a:r>
            <a:r>
              <a:rPr lang="uk-UA" dirty="0">
                <a:solidFill>
                  <a:srgbClr val="4C6A8B"/>
                </a:solidFill>
                <a:latin typeface="Roboto"/>
              </a:rPr>
              <a:t>Заохочувати й упроваджувати в життя недискримінаційні закони та політику в інтересах сталого розвитку</a:t>
            </a:r>
            <a:endParaRPr lang="uk-UA" b="0" i="0" dirty="0">
              <a:solidFill>
                <a:srgbClr val="4C6A8B"/>
              </a:solidFill>
              <a:effectLst/>
              <a:latin typeface="Roboto"/>
            </a:endParaRPr>
          </a:p>
        </p:txBody>
      </p:sp>
    </p:spTree>
    <p:extLst>
      <p:ext uri="{BB962C8B-B14F-4D97-AF65-F5344CB8AC3E}">
        <p14:creationId xmlns:p14="http://schemas.microsoft.com/office/powerpoint/2010/main" val="1008049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EE9E4488-6C57-4BFD-BA7A-A0AE13AAEA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997" y="2432482"/>
            <a:ext cx="10795852" cy="2032985"/>
          </a:xfrm>
          <a:prstGeom prst="rect">
            <a:avLst/>
          </a:prstGeom>
        </p:spPr>
      </p:pic>
    </p:spTree>
    <p:extLst>
      <p:ext uri="{BB962C8B-B14F-4D97-AF65-F5344CB8AC3E}">
        <p14:creationId xmlns:p14="http://schemas.microsoft.com/office/powerpoint/2010/main" val="18252295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46F1018-B75F-4AEF-BC15-FF7890B92BAA}"/>
              </a:ext>
            </a:extLst>
          </p:cNvPr>
          <p:cNvSpPr/>
          <p:nvPr/>
        </p:nvSpPr>
        <p:spPr>
          <a:xfrm>
            <a:off x="1174810" y="555956"/>
            <a:ext cx="9274208" cy="6186309"/>
          </a:xfrm>
          <a:prstGeom prst="rect">
            <a:avLst/>
          </a:prstGeom>
        </p:spPr>
        <p:txBody>
          <a:bodyPr wrap="square">
            <a:spAutoFit/>
          </a:bodyPr>
          <a:lstStyle/>
          <a:p>
            <a:r>
              <a:rPr lang="uk-UA" dirty="0">
                <a:solidFill>
                  <a:srgbClr val="4C6A8B"/>
                </a:solidFill>
                <a:latin typeface="Roboto"/>
              </a:rPr>
              <a:t>17.1 Посилити мобілізацію ресурсів із внутрішніх джерел, у тому числі завдяки міжнародній підтримці </a:t>
            </a:r>
            <a:r>
              <a:rPr lang="uk-UA" dirty="0" err="1">
                <a:solidFill>
                  <a:srgbClr val="4C6A8B"/>
                </a:solidFill>
                <a:latin typeface="Roboto"/>
              </a:rPr>
              <a:t>розвиткових</a:t>
            </a:r>
            <a:r>
              <a:rPr lang="uk-UA" dirty="0">
                <a:solidFill>
                  <a:srgbClr val="4C6A8B"/>
                </a:solidFill>
                <a:latin typeface="Roboto"/>
              </a:rPr>
              <a:t> країн, для підвищення національної спроможності щодо збирання податків та інших доходів</a:t>
            </a:r>
          </a:p>
          <a:p>
            <a:r>
              <a:rPr lang="uk-UA" dirty="0">
                <a:solidFill>
                  <a:srgbClr val="4C6A8B"/>
                </a:solidFill>
                <a:latin typeface="Roboto"/>
              </a:rPr>
              <a:t>17.2 Забезпечити, щоб розвинені країни повністю виконали свої зобов’язання з надання офіційної допомоги для розвитку (ОДР), в тому числі узяте багатьма розвиненими країнами зобов’язання досягти цільового показника виділення коштів по лінії ОДР </a:t>
            </a:r>
            <a:r>
              <a:rPr lang="uk-UA" dirty="0" err="1">
                <a:solidFill>
                  <a:srgbClr val="4C6A8B"/>
                </a:solidFill>
                <a:latin typeface="Roboto"/>
              </a:rPr>
              <a:t>розвитковим</a:t>
            </a:r>
            <a:r>
              <a:rPr lang="uk-UA" dirty="0">
                <a:solidFill>
                  <a:srgbClr val="4C6A8B"/>
                </a:solidFill>
                <a:latin typeface="Roboto"/>
              </a:rPr>
              <a:t> країнам, на рівні 0,7 % свого валового національного доходу (ВНД) і виділення ОДР найменш розвиненим країнам на рівні 0,15–0,20 % свого ВНД; державам, що надають ОДР, запропоновано розглянути питання про те, щоб поставити перед собою мету виділяти не менше 0,2 % свого ВНД по лінії ОДР для найменш розвинених країн</a:t>
            </a:r>
          </a:p>
          <a:p>
            <a:r>
              <a:rPr lang="uk-UA" dirty="0">
                <a:solidFill>
                  <a:srgbClr val="4C6A8B"/>
                </a:solidFill>
                <a:latin typeface="Roboto"/>
              </a:rPr>
              <a:t>17.3 Мобілізувати додаткові фінансові ресурси з найрізноманітніших джерел для країн, що розвиваються</a:t>
            </a:r>
          </a:p>
          <a:p>
            <a:r>
              <a:rPr lang="uk-UA" dirty="0">
                <a:solidFill>
                  <a:srgbClr val="4C6A8B"/>
                </a:solidFill>
                <a:latin typeface="Roboto"/>
              </a:rPr>
              <a:t>17.4 Надавати країнам, що розвиваються, допомогу з метою забезпечення довгострокової прийнятності рівня їх заборгованості завдяки проведенню скоординованої політики, спрямованої на заохочення, залежно від обставин, фінансування за рахунок позикових коштів, полегшення боргового тягаря та реструктуризації заборгованості, а також вирішити проблему зовнішньої заборгованості бідних країн з великою заборгованістю, щоб полегшити їх борговий тягар</a:t>
            </a:r>
          </a:p>
          <a:p>
            <a:r>
              <a:rPr lang="uk-UA" dirty="0">
                <a:solidFill>
                  <a:srgbClr val="4C6A8B"/>
                </a:solidFill>
                <a:latin typeface="Roboto"/>
              </a:rPr>
              <a:t>17.5 Прийняти і застосовувати режими заохочення інвестицій в інтересах найменш розвинених країн</a:t>
            </a:r>
            <a:endParaRPr lang="uk-UA" b="0" i="0" dirty="0">
              <a:solidFill>
                <a:srgbClr val="4C6A8B"/>
              </a:solidFill>
              <a:effectLst/>
              <a:latin typeface="Roboto"/>
            </a:endParaRPr>
          </a:p>
        </p:txBody>
      </p:sp>
    </p:spTree>
    <p:extLst>
      <p:ext uri="{BB962C8B-B14F-4D97-AF65-F5344CB8AC3E}">
        <p14:creationId xmlns:p14="http://schemas.microsoft.com/office/powerpoint/2010/main" val="25097590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D7D99B-4B65-48B1-B87B-D5F81BF84807}"/>
              </a:ext>
            </a:extLst>
          </p:cNvPr>
          <p:cNvSpPr/>
          <p:nvPr/>
        </p:nvSpPr>
        <p:spPr>
          <a:xfrm>
            <a:off x="1260629" y="1166842"/>
            <a:ext cx="9525740" cy="4247317"/>
          </a:xfrm>
          <a:prstGeom prst="rect">
            <a:avLst/>
          </a:prstGeom>
        </p:spPr>
        <p:txBody>
          <a:bodyPr wrap="square">
            <a:spAutoFit/>
          </a:bodyPr>
          <a:lstStyle/>
          <a:p>
            <a:endParaRPr lang="uk-UA" dirty="0">
              <a:solidFill>
                <a:srgbClr val="4C6A8B"/>
              </a:solidFill>
              <a:latin typeface="Roboto"/>
            </a:endParaRPr>
          </a:p>
          <a:p>
            <a:r>
              <a:rPr lang="uk-UA" dirty="0">
                <a:solidFill>
                  <a:srgbClr val="4C6A8B"/>
                </a:solidFill>
                <a:latin typeface="Roboto"/>
              </a:rPr>
              <a:t>Технологія</a:t>
            </a:r>
          </a:p>
          <a:p>
            <a:r>
              <a:rPr lang="uk-UA" dirty="0">
                <a:solidFill>
                  <a:srgbClr val="4C6A8B"/>
                </a:solidFill>
                <a:latin typeface="Roboto"/>
              </a:rPr>
              <a:t>17.6 Розширювати співпрацю по лінії Північ-Південь і Південь-Південь, а також тристороннє регіональне і міжнародне співробітництво в галузях науки, техніки й інновацій та доступ до відповідних досягнень; активізувати обмін знаннями на взаємно узгоджених умовах, у тому числі завдяки поліпшенню координації між існуючими механізмами, зокрема на рівні Організації Об’єднаних Націй, а також за допомогою глобального механізму сприяння передачі технологій</a:t>
            </a:r>
          </a:p>
          <a:p>
            <a:r>
              <a:rPr lang="uk-UA" dirty="0">
                <a:solidFill>
                  <a:srgbClr val="4C6A8B"/>
                </a:solidFill>
                <a:latin typeface="Roboto"/>
              </a:rPr>
              <a:t>17.7 Сприяти розробці, передачі, поширенню та освоєнню екологічно безпечних технологій, щоб їх отримували країни, що розвиваються, на взаємно узгоджених сприятливих умовах, у тому числі на пільгових і преференційних умовах</a:t>
            </a:r>
          </a:p>
          <a:p>
            <a:r>
              <a:rPr lang="uk-UA" dirty="0">
                <a:solidFill>
                  <a:srgbClr val="4C6A8B"/>
                </a:solidFill>
                <a:latin typeface="Roboto"/>
              </a:rPr>
              <a:t>17.8 Забезпечити до 2017 року повномасштабне функціонування банку технологій і механізму розвитку науки, технологій та інновацій в інтересах найменш розвинених країн і розширити використання високоефективних технологій, зокрема інформаційно-комунікаційних технологій</a:t>
            </a:r>
            <a:endParaRPr lang="uk-UA" b="0" i="0" dirty="0">
              <a:solidFill>
                <a:srgbClr val="4C6A8B"/>
              </a:solidFill>
              <a:effectLst/>
              <a:latin typeface="Roboto"/>
            </a:endParaRPr>
          </a:p>
        </p:txBody>
      </p:sp>
    </p:spTree>
    <p:extLst>
      <p:ext uri="{BB962C8B-B14F-4D97-AF65-F5344CB8AC3E}">
        <p14:creationId xmlns:p14="http://schemas.microsoft.com/office/powerpoint/2010/main" val="35910034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B230A2A-6CDF-4922-8D89-5AAD630B495A}"/>
              </a:ext>
            </a:extLst>
          </p:cNvPr>
          <p:cNvSpPr/>
          <p:nvPr/>
        </p:nvSpPr>
        <p:spPr>
          <a:xfrm>
            <a:off x="1171852" y="1028343"/>
            <a:ext cx="10085033" cy="4801314"/>
          </a:xfrm>
          <a:prstGeom prst="rect">
            <a:avLst/>
          </a:prstGeom>
        </p:spPr>
        <p:txBody>
          <a:bodyPr wrap="square">
            <a:spAutoFit/>
          </a:bodyPr>
          <a:lstStyle/>
          <a:p>
            <a:r>
              <a:rPr lang="uk-UA" dirty="0">
                <a:solidFill>
                  <a:srgbClr val="4C6A8B"/>
                </a:solidFill>
                <a:latin typeface="Roboto"/>
              </a:rPr>
              <a:t>Нарощування потенціалу</a:t>
            </a:r>
          </a:p>
          <a:p>
            <a:r>
              <a:rPr lang="uk-UA" dirty="0">
                <a:solidFill>
                  <a:srgbClr val="4C6A8B"/>
                </a:solidFill>
                <a:latin typeface="Roboto"/>
              </a:rPr>
              <a:t>17.9 Посилити міжнародну підтримку ефективного і цілеспрямованого нарощування потенціалу країн для сприяння реалізації національних планів досягнення всіх цілей у сфері сталого розвитку, у тому числі завдяки співпраці по лінії Північ-Південь і Південь-Південь та тристороннього співробітництва</a:t>
            </a:r>
          </a:p>
          <a:p>
            <a:r>
              <a:rPr lang="uk-UA" dirty="0">
                <a:solidFill>
                  <a:srgbClr val="4C6A8B"/>
                </a:solidFill>
                <a:latin typeface="Roboto"/>
              </a:rPr>
              <a:t>Торгівля</a:t>
            </a:r>
          </a:p>
          <a:p>
            <a:r>
              <a:rPr lang="uk-UA" dirty="0">
                <a:solidFill>
                  <a:srgbClr val="4C6A8B"/>
                </a:solidFill>
                <a:latin typeface="Roboto"/>
              </a:rPr>
              <a:t>17.10 Заохочувати універсальну, засновану на правилах, відкриту, недискримінаційну і справедливу багатосторонню торговельну систему в рамках Світової організації торгівлі, у тому числі завдяки завершенню переговорів у рамках </a:t>
            </a:r>
            <a:r>
              <a:rPr lang="uk-UA" dirty="0" err="1">
                <a:solidFill>
                  <a:srgbClr val="4C6A8B"/>
                </a:solidFill>
                <a:latin typeface="Roboto"/>
              </a:rPr>
              <a:t>Дохійського</a:t>
            </a:r>
            <a:r>
              <a:rPr lang="uk-UA" dirty="0">
                <a:solidFill>
                  <a:srgbClr val="4C6A8B"/>
                </a:solidFill>
                <a:latin typeface="Roboto"/>
              </a:rPr>
              <a:t> порядку денного у сфері розвитку</a:t>
            </a:r>
          </a:p>
          <a:p>
            <a:r>
              <a:rPr lang="uk-UA" dirty="0">
                <a:solidFill>
                  <a:srgbClr val="4C6A8B"/>
                </a:solidFill>
                <a:latin typeface="Roboto"/>
              </a:rPr>
              <a:t>17.11 Значно збільшити експорт країн, що розвиваються, зокрема в цілях подвоєння частки найменш розвинених країн у світовому експорті до 2020 року</a:t>
            </a:r>
          </a:p>
          <a:p>
            <a:r>
              <a:rPr lang="uk-UA" dirty="0">
                <a:solidFill>
                  <a:srgbClr val="4C6A8B"/>
                </a:solidFill>
                <a:latin typeface="Roboto"/>
              </a:rPr>
              <a:t>17.12 Забезпечити своєчасне надання всім найменш розвиненим країнам на довгостроковій основі безмитного і </a:t>
            </a:r>
            <a:r>
              <a:rPr lang="uk-UA" dirty="0" err="1">
                <a:solidFill>
                  <a:srgbClr val="4C6A8B"/>
                </a:solidFill>
                <a:latin typeface="Roboto"/>
              </a:rPr>
              <a:t>безквотного</a:t>
            </a:r>
            <a:r>
              <a:rPr lang="uk-UA" dirty="0">
                <a:solidFill>
                  <a:srgbClr val="4C6A8B"/>
                </a:solidFill>
                <a:latin typeface="Roboto"/>
              </a:rPr>
              <a:t> доступу на ринки відповідно до рішень Світової організації торгівлі, в тому числі шляхом забезпечення того, щоб преференційні правила походження, які застосовуються щодо товарів, імпортованих із найменш розвинених країн, були прозорими та простими і сприяли полегшенню доступу на ринки</a:t>
            </a:r>
            <a:endParaRPr lang="uk-UA" b="0" i="0" dirty="0">
              <a:solidFill>
                <a:srgbClr val="4C6A8B"/>
              </a:solidFill>
              <a:effectLst/>
              <a:latin typeface="Roboto"/>
            </a:endParaRPr>
          </a:p>
        </p:txBody>
      </p:sp>
    </p:spTree>
    <p:extLst>
      <p:ext uri="{BB962C8B-B14F-4D97-AF65-F5344CB8AC3E}">
        <p14:creationId xmlns:p14="http://schemas.microsoft.com/office/powerpoint/2010/main" val="42909808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9386564F-4DC7-4675-BFE3-1A0A715C9201}"/>
              </a:ext>
            </a:extLst>
          </p:cNvPr>
          <p:cNvSpPr/>
          <p:nvPr/>
        </p:nvSpPr>
        <p:spPr>
          <a:xfrm>
            <a:off x="1603899" y="1671040"/>
            <a:ext cx="8984201" cy="4801314"/>
          </a:xfrm>
          <a:prstGeom prst="rect">
            <a:avLst/>
          </a:prstGeom>
        </p:spPr>
        <p:txBody>
          <a:bodyPr wrap="square">
            <a:spAutoFit/>
          </a:bodyPr>
          <a:lstStyle/>
          <a:p>
            <a:r>
              <a:rPr lang="uk-UA" dirty="0">
                <a:solidFill>
                  <a:srgbClr val="4C6A8B"/>
                </a:solidFill>
                <a:latin typeface="Roboto"/>
              </a:rPr>
              <a:t>Послідовність політики та діяльності установ</a:t>
            </a:r>
          </a:p>
          <a:p>
            <a:r>
              <a:rPr lang="uk-UA" dirty="0">
                <a:solidFill>
                  <a:srgbClr val="4C6A8B"/>
                </a:solidFill>
                <a:latin typeface="Roboto"/>
              </a:rPr>
              <a:t>17.13. Підвищити глобальну макроекономічну стабільність, у т. ч. шляхом координації політики та забезпечення її послідовності</a:t>
            </a:r>
          </a:p>
          <a:p>
            <a:r>
              <a:rPr lang="uk-UA" dirty="0">
                <a:solidFill>
                  <a:srgbClr val="4C6A8B"/>
                </a:solidFill>
                <a:latin typeface="Roboto"/>
              </a:rPr>
              <a:t>17.14. Зробити більш послідовною політику щодо забезпечення сталого розвитку</a:t>
            </a:r>
          </a:p>
          <a:p>
            <a:r>
              <a:rPr lang="uk-UA" dirty="0">
                <a:solidFill>
                  <a:srgbClr val="4C6A8B"/>
                </a:solidFill>
                <a:latin typeface="Roboto"/>
              </a:rPr>
              <a:t>17.15. Поважати наявний у кожній країні простір для стратегічного маневру, провідну роль країни у розробці та проведенні в життя політики ліквідації бідності й політики в галузі сталого розвитку</a:t>
            </a:r>
          </a:p>
          <a:p>
            <a:r>
              <a:rPr lang="uk-UA" dirty="0">
                <a:solidFill>
                  <a:srgbClr val="4C6A8B"/>
                </a:solidFill>
                <a:latin typeface="Roboto"/>
              </a:rPr>
              <a:t>Партнерства за участю багатьох зацікавлених сторін</a:t>
            </a:r>
          </a:p>
          <a:p>
            <a:r>
              <a:rPr lang="uk-UA" dirty="0">
                <a:solidFill>
                  <a:srgbClr val="4C6A8B"/>
                </a:solidFill>
                <a:latin typeface="Roboto"/>
              </a:rPr>
              <a:t>17.16. Зміцнювати Глобальне партнерство в інтересах сталого розвитку, доповнюване </a:t>
            </a:r>
            <a:r>
              <a:rPr lang="uk-UA" dirty="0" err="1">
                <a:solidFill>
                  <a:srgbClr val="4C6A8B"/>
                </a:solidFill>
                <a:latin typeface="Roboto"/>
              </a:rPr>
              <a:t>партнерствами</a:t>
            </a:r>
            <a:r>
              <a:rPr lang="uk-UA" dirty="0">
                <a:solidFill>
                  <a:srgbClr val="4C6A8B"/>
                </a:solidFill>
                <a:latin typeface="Roboto"/>
              </a:rPr>
              <a:t> за участю багатьох зацікавлених сто- </a:t>
            </a:r>
            <a:r>
              <a:rPr lang="uk-UA" dirty="0" err="1">
                <a:solidFill>
                  <a:srgbClr val="4C6A8B"/>
                </a:solidFill>
                <a:latin typeface="Roboto"/>
              </a:rPr>
              <a:t>рін</a:t>
            </a:r>
            <a:r>
              <a:rPr lang="uk-UA" dirty="0">
                <a:solidFill>
                  <a:srgbClr val="4C6A8B"/>
                </a:solidFill>
                <a:latin typeface="Roboto"/>
              </a:rPr>
              <a:t>, які мобілізують і поширюють знання, досвід, технології та фінансові ресурси, для досягнення цілей у сфері сталого розвитку в усіх країнах, особливо у країнах, що розвиваються</a:t>
            </a:r>
          </a:p>
          <a:p>
            <a:r>
              <a:rPr lang="uk-UA" dirty="0">
                <a:solidFill>
                  <a:srgbClr val="4C6A8B"/>
                </a:solidFill>
                <a:latin typeface="Roboto"/>
              </a:rPr>
              <a:t>17.17. Стимулювати й заохочувати ефективне партнерство між державними організаціями, між державним і приватним секторами та між організаціями громадянського суспільства, спираючись на досвід і стратегії використання ресурсів партнерів</a:t>
            </a:r>
            <a:endParaRPr lang="uk-UA" b="0" i="0" dirty="0">
              <a:solidFill>
                <a:srgbClr val="4C6A8B"/>
              </a:solidFill>
              <a:effectLst/>
              <a:latin typeface="Roboto"/>
            </a:endParaRPr>
          </a:p>
        </p:txBody>
      </p:sp>
    </p:spTree>
    <p:extLst>
      <p:ext uri="{BB962C8B-B14F-4D97-AF65-F5344CB8AC3E}">
        <p14:creationId xmlns:p14="http://schemas.microsoft.com/office/powerpoint/2010/main" val="17395616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3E5CF500-A2DD-4218-9105-F0D6F1C96B6C}"/>
              </a:ext>
            </a:extLst>
          </p:cNvPr>
          <p:cNvSpPr/>
          <p:nvPr/>
        </p:nvSpPr>
        <p:spPr>
          <a:xfrm>
            <a:off x="1750381" y="1365695"/>
            <a:ext cx="8691238" cy="3416320"/>
          </a:xfrm>
          <a:prstGeom prst="rect">
            <a:avLst/>
          </a:prstGeom>
        </p:spPr>
        <p:txBody>
          <a:bodyPr wrap="square">
            <a:spAutoFit/>
          </a:bodyPr>
          <a:lstStyle/>
          <a:p>
            <a:r>
              <a:rPr lang="uk-UA" dirty="0">
                <a:solidFill>
                  <a:srgbClr val="4C6A8B"/>
                </a:solidFill>
                <a:latin typeface="Roboto"/>
              </a:rPr>
              <a:t>Дані, моніторинг і підзвітність</a:t>
            </a:r>
          </a:p>
          <a:p>
            <a:r>
              <a:rPr lang="uk-UA" dirty="0">
                <a:solidFill>
                  <a:srgbClr val="4C6A8B"/>
                </a:solidFill>
                <a:latin typeface="Roboto"/>
              </a:rPr>
              <a:t>17.18. До 2020 року посилити підтримку з метою нарощування потенціалу країн, що розвиваються, у т. ч. найменш розвинених країн і малих острівних держав, що розвиваються, для того щоб значно підвищити доступність високоякісних, актуальних і достовірних даних, </a:t>
            </a:r>
            <a:r>
              <a:rPr lang="uk-UA" dirty="0" err="1">
                <a:solidFill>
                  <a:srgbClr val="4C6A8B"/>
                </a:solidFill>
                <a:latin typeface="Roboto"/>
              </a:rPr>
              <a:t>дезагрегованих</a:t>
            </a:r>
            <a:r>
              <a:rPr lang="uk-UA" dirty="0">
                <a:solidFill>
                  <a:srgbClr val="4C6A8B"/>
                </a:solidFill>
                <a:latin typeface="Roboto"/>
              </a:rPr>
              <a:t> за рівнем доходів, гендерною належністю, віком, расою, національністю, міграційним статусом, інвалідністю, географічним місцезнаходженням та іншими характеристиками, значущими з урахуванням національних умов</a:t>
            </a:r>
          </a:p>
          <a:p>
            <a:r>
              <a:rPr lang="uk-UA" dirty="0">
                <a:solidFill>
                  <a:srgbClr val="4C6A8B"/>
                </a:solidFill>
                <a:latin typeface="Roboto"/>
              </a:rPr>
              <a:t>17.19. До 2030 року, спираючись на нинішні ініціативи, розробити на додаток до показника валового внутрішнього продукту також інші показники вимірювання прогресу щодо сталого розвитку та сприяти нарощуванню потенціалу країн у галузі статистики</a:t>
            </a:r>
            <a:endParaRPr lang="uk-UA" b="0" i="0" dirty="0">
              <a:solidFill>
                <a:srgbClr val="4C6A8B"/>
              </a:solidFill>
              <a:effectLst/>
              <a:latin typeface="Roboto"/>
            </a:endParaRPr>
          </a:p>
        </p:txBody>
      </p:sp>
    </p:spTree>
    <p:extLst>
      <p:ext uri="{BB962C8B-B14F-4D97-AF65-F5344CB8AC3E}">
        <p14:creationId xmlns:p14="http://schemas.microsoft.com/office/powerpoint/2010/main" val="16898003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03840B-82A9-42D5-9B1F-DF8B1837C93D}"/>
              </a:ext>
            </a:extLst>
          </p:cNvPr>
          <p:cNvSpPr txBox="1"/>
          <p:nvPr/>
        </p:nvSpPr>
        <p:spPr>
          <a:xfrm>
            <a:off x="1473693" y="1091953"/>
            <a:ext cx="8868792" cy="5355312"/>
          </a:xfrm>
          <a:prstGeom prst="rect">
            <a:avLst/>
          </a:prstGeom>
          <a:noFill/>
        </p:spPr>
        <p:txBody>
          <a:bodyPr wrap="square" rtlCol="0">
            <a:spAutoFit/>
          </a:bodyPr>
          <a:lstStyle/>
          <a:p>
            <a:pPr algn="ctr"/>
            <a:r>
              <a:rPr lang="uk-UA" dirty="0"/>
              <a:t>ТЕМИ РЕФЕРАТІВ</a:t>
            </a:r>
          </a:p>
          <a:p>
            <a:pPr marL="342900" indent="-342900">
              <a:buAutoNum type="arabicPeriod"/>
            </a:pPr>
            <a:r>
              <a:rPr lang="uk-UA" dirty="0"/>
              <a:t>Оцінка проблеми, яку вирішує ціль сталого розвитку</a:t>
            </a:r>
          </a:p>
          <a:p>
            <a:pPr marL="342900" indent="-342900">
              <a:buAutoNum type="arabicPeriod"/>
            </a:pPr>
            <a:r>
              <a:rPr lang="uk-UA" dirty="0"/>
              <a:t>Оцінка поточного досягнення цілі</a:t>
            </a:r>
          </a:p>
          <a:p>
            <a:pPr marL="342900" indent="-342900">
              <a:buAutoNum type="arabicPeriod"/>
            </a:pPr>
            <a:r>
              <a:rPr lang="uk-UA" dirty="0"/>
              <a:t>Україна та досягнення цілей сталого розвитку</a:t>
            </a:r>
          </a:p>
          <a:p>
            <a:pPr marL="342900" indent="-342900">
              <a:buAutoNum type="arabicPeriod"/>
            </a:pPr>
            <a:endParaRPr lang="uk-UA" dirty="0"/>
          </a:p>
          <a:p>
            <a:pPr marL="342900" indent="-342900">
              <a:buAutoNum type="arabicPeriod"/>
            </a:pPr>
            <a:endParaRPr lang="uk-UA" dirty="0"/>
          </a:p>
          <a:p>
            <a:r>
              <a:rPr lang="uk-UA" dirty="0"/>
              <a:t>Корисні посилання:</a:t>
            </a:r>
          </a:p>
          <a:p>
            <a:r>
              <a:rPr lang="uk-UA" dirty="0"/>
              <a:t>Офіційний сайт ООН: </a:t>
            </a:r>
            <a:r>
              <a:rPr lang="en-US" dirty="0">
                <a:hlinkClick r:id="rId2"/>
              </a:rPr>
              <a:t>https://www.un.org/en/</a:t>
            </a:r>
            <a:endParaRPr lang="uk-UA" dirty="0"/>
          </a:p>
          <a:p>
            <a:r>
              <a:rPr lang="ru-RU" dirty="0" err="1"/>
              <a:t>Моніторинговий</a:t>
            </a:r>
            <a:r>
              <a:rPr lang="ru-RU" dirty="0"/>
              <a:t> </a:t>
            </a:r>
            <a:r>
              <a:rPr lang="ru-RU" dirty="0" err="1"/>
              <a:t>звіт</a:t>
            </a:r>
            <a:r>
              <a:rPr lang="ru-RU" dirty="0"/>
              <a:t> "</a:t>
            </a:r>
            <a:r>
              <a:rPr lang="ru-RU" dirty="0" err="1"/>
              <a:t>Цілі</a:t>
            </a:r>
            <a:r>
              <a:rPr lang="ru-RU" dirty="0"/>
              <a:t> </a:t>
            </a:r>
            <a:r>
              <a:rPr lang="ru-RU" dirty="0" err="1"/>
              <a:t>сталого</a:t>
            </a:r>
            <a:r>
              <a:rPr lang="ru-RU" dirty="0"/>
              <a:t> </a:t>
            </a:r>
            <a:r>
              <a:rPr lang="ru-RU" dirty="0" err="1"/>
              <a:t>розвитку</a:t>
            </a:r>
            <a:r>
              <a:rPr lang="ru-RU" dirty="0"/>
              <a:t>: </a:t>
            </a:r>
            <a:r>
              <a:rPr lang="ru-RU" dirty="0" err="1"/>
              <a:t>Україна</a:t>
            </a:r>
            <a:r>
              <a:rPr lang="ru-RU" dirty="0"/>
              <a:t>" – 2021 </a:t>
            </a:r>
            <a:r>
              <a:rPr lang="ru-RU" dirty="0" err="1"/>
              <a:t>рік</a:t>
            </a:r>
            <a:r>
              <a:rPr lang="ru-RU" dirty="0"/>
              <a:t>: </a:t>
            </a:r>
            <a:r>
              <a:rPr lang="en-US" dirty="0">
                <a:hlinkClick r:id="rId3"/>
              </a:rPr>
              <a:t>http://www.ukrstat.gov.ua/csr_prezent/2020/ukr/st_rozv/publ/SDGs%20Ukraine%202021%20Monitoring%20Report%20ukr.pdf</a:t>
            </a:r>
            <a:endParaRPr lang="uk-UA" dirty="0"/>
          </a:p>
          <a:p>
            <a:r>
              <a:rPr lang="ru-RU" b="1" dirty="0" err="1"/>
              <a:t>Моніторинговий</a:t>
            </a:r>
            <a:r>
              <a:rPr lang="ru-RU" b="1" dirty="0"/>
              <a:t> </a:t>
            </a:r>
            <a:r>
              <a:rPr lang="ru-RU" b="1" dirty="0" err="1"/>
              <a:t>звіт</a:t>
            </a:r>
            <a:r>
              <a:rPr lang="ru-RU" b="1" dirty="0"/>
              <a:t> з </a:t>
            </a:r>
            <a:r>
              <a:rPr lang="ru-RU" b="1" dirty="0" err="1"/>
              <a:t>оцінки</a:t>
            </a:r>
            <a:r>
              <a:rPr lang="ru-RU" b="1" dirty="0"/>
              <a:t> </a:t>
            </a:r>
            <a:r>
              <a:rPr lang="ru-RU" b="1" dirty="0" err="1"/>
              <a:t>прогресу</a:t>
            </a:r>
            <a:r>
              <a:rPr lang="ru-RU" b="1" dirty="0"/>
              <a:t> </a:t>
            </a:r>
            <a:r>
              <a:rPr lang="ru-RU" b="1" dirty="0" err="1"/>
              <a:t>досягнення</a:t>
            </a:r>
            <a:r>
              <a:rPr lang="ru-RU" b="1" dirty="0"/>
              <a:t> ЦСР 8 "</a:t>
            </a:r>
            <a:r>
              <a:rPr lang="ru-RU" b="1" dirty="0" err="1"/>
              <a:t>Гідна</a:t>
            </a:r>
            <a:r>
              <a:rPr lang="ru-RU" b="1" dirty="0"/>
              <a:t> </a:t>
            </a:r>
            <a:r>
              <a:rPr lang="ru-RU" b="1" dirty="0" err="1"/>
              <a:t>праця</a:t>
            </a:r>
            <a:r>
              <a:rPr lang="ru-RU" b="1" dirty="0"/>
              <a:t> та </a:t>
            </a:r>
            <a:r>
              <a:rPr lang="ru-RU" b="1" dirty="0" err="1"/>
              <a:t>економічне</a:t>
            </a:r>
            <a:r>
              <a:rPr lang="ru-RU" b="1" dirty="0"/>
              <a:t> </a:t>
            </a:r>
            <a:r>
              <a:rPr lang="ru-RU" b="1" dirty="0" err="1"/>
              <a:t>зростання</a:t>
            </a:r>
            <a:r>
              <a:rPr lang="ru-RU" b="1" dirty="0"/>
              <a:t>" в </a:t>
            </a:r>
            <a:r>
              <a:rPr lang="ru-RU" b="1" dirty="0" err="1"/>
              <a:t>Україні</a:t>
            </a:r>
            <a:r>
              <a:rPr lang="ru-RU" b="1" dirty="0"/>
              <a:t> – 2019 </a:t>
            </a:r>
            <a:r>
              <a:rPr lang="ru-RU" b="1" dirty="0" err="1"/>
              <a:t>рік</a:t>
            </a:r>
            <a:r>
              <a:rPr lang="ru-RU" b="1" dirty="0"/>
              <a:t> (</a:t>
            </a:r>
            <a:r>
              <a:rPr lang="ru-RU" b="1" dirty="0" err="1"/>
              <a:t>українська</a:t>
            </a:r>
            <a:r>
              <a:rPr lang="ru-RU" b="1" dirty="0"/>
              <a:t>, </a:t>
            </a:r>
            <a:r>
              <a:rPr lang="ru-RU" b="1" dirty="0" err="1"/>
              <a:t>англійська</a:t>
            </a:r>
            <a:r>
              <a:rPr lang="ru-RU" b="1" dirty="0"/>
              <a:t>):</a:t>
            </a:r>
            <a:br>
              <a:rPr lang="ru-RU" b="1" dirty="0"/>
            </a:br>
            <a:r>
              <a:rPr lang="ru-RU" b="1" dirty="0"/>
              <a:t> </a:t>
            </a:r>
            <a:r>
              <a:rPr lang="en-US" u="sng" dirty="0">
                <a:hlinkClick r:id="rId4"/>
              </a:rPr>
              <a:t>http://me.gov.ua/Documents/List?lang=uk-UA&amp;id=938d9df1-5e8d-48cc-a007-be5bc60123b8&amp;tag=TSiliStalogoRozvitku</a:t>
            </a:r>
            <a:endParaRPr lang="en-US" dirty="0"/>
          </a:p>
          <a:p>
            <a:r>
              <a:rPr lang="ru-RU" b="1" dirty="0" err="1"/>
              <a:t>Національна</a:t>
            </a:r>
            <a:r>
              <a:rPr lang="ru-RU" b="1" dirty="0"/>
              <a:t> </a:t>
            </a:r>
            <a:r>
              <a:rPr lang="ru-RU" b="1" dirty="0" err="1"/>
              <a:t>доповідь</a:t>
            </a:r>
            <a:r>
              <a:rPr lang="ru-RU" b="1" dirty="0"/>
              <a:t> "ЦСР для </a:t>
            </a:r>
            <a:r>
              <a:rPr lang="ru-RU" b="1" dirty="0" err="1"/>
              <a:t>дітей</a:t>
            </a:r>
            <a:r>
              <a:rPr lang="ru-RU" b="1" dirty="0"/>
              <a:t> </a:t>
            </a:r>
            <a:r>
              <a:rPr lang="ru-RU" b="1" dirty="0" err="1"/>
              <a:t>України</a:t>
            </a:r>
            <a:r>
              <a:rPr lang="ru-RU" b="1" dirty="0"/>
              <a:t>" – 2019 </a:t>
            </a:r>
            <a:r>
              <a:rPr lang="ru-RU" b="1" dirty="0" err="1"/>
              <a:t>рік</a:t>
            </a:r>
            <a:r>
              <a:rPr lang="ru-RU" b="1" dirty="0"/>
              <a:t> (</a:t>
            </a:r>
            <a:r>
              <a:rPr lang="ru-RU" b="1" dirty="0" err="1"/>
              <a:t>українська</a:t>
            </a:r>
            <a:r>
              <a:rPr lang="ru-RU" b="1" dirty="0"/>
              <a:t>, </a:t>
            </a:r>
            <a:r>
              <a:rPr lang="ru-RU" b="1" dirty="0" err="1"/>
              <a:t>англійська</a:t>
            </a:r>
            <a:r>
              <a:rPr lang="ru-RU" b="1" dirty="0"/>
              <a:t>):</a:t>
            </a:r>
            <a:br>
              <a:rPr lang="ru-RU" b="1" dirty="0"/>
            </a:br>
            <a:r>
              <a:rPr lang="en-US" u="sng">
                <a:hlinkClick r:id="rId4"/>
              </a:rPr>
              <a:t>http://me.gov.ua/Documents/List?lang=uk-UA&amp;id=938d9df1-5e8d-48cc-a007-be5bc60123b8&amp;tag=TSiliStalogoRozvitku</a:t>
            </a:r>
            <a:endParaRPr lang="en-US"/>
          </a:p>
          <a:p>
            <a:endParaRPr lang="uk-UA" dirty="0"/>
          </a:p>
        </p:txBody>
      </p:sp>
    </p:spTree>
    <p:extLst>
      <p:ext uri="{BB962C8B-B14F-4D97-AF65-F5344CB8AC3E}">
        <p14:creationId xmlns:p14="http://schemas.microsoft.com/office/powerpoint/2010/main" val="636308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6494EB6-7B15-482C-ADEA-E622092BA1D5}"/>
              </a:ext>
            </a:extLst>
          </p:cNvPr>
          <p:cNvSpPr/>
          <p:nvPr/>
        </p:nvSpPr>
        <p:spPr>
          <a:xfrm>
            <a:off x="245615" y="566509"/>
            <a:ext cx="11700769" cy="6186309"/>
          </a:xfrm>
          <a:prstGeom prst="rect">
            <a:avLst/>
          </a:prstGeom>
        </p:spPr>
        <p:txBody>
          <a:bodyPr wrap="square">
            <a:spAutoFit/>
          </a:bodyPr>
          <a:lstStyle/>
          <a:p>
            <a:r>
              <a:rPr lang="uk-UA" dirty="0">
                <a:solidFill>
                  <a:srgbClr val="4C6A8B"/>
                </a:solidFill>
                <a:latin typeface="Roboto"/>
              </a:rPr>
              <a:t>2.1 До 2030 року покінчити з голодом і забезпечити всім, особливо малозабезпеченим і вразливим групам населення, включаючи немовлят, цілорічний доступ до безпечної, поживної та достатньої їжі</a:t>
            </a:r>
          </a:p>
          <a:p>
            <a:r>
              <a:rPr lang="uk-UA" dirty="0">
                <a:solidFill>
                  <a:srgbClr val="4C6A8B"/>
                </a:solidFill>
                <a:latin typeface="Roboto"/>
              </a:rPr>
              <a:t>2.2 До 2030 року покінчити з усіма формами недоїдання, у тому числі досягти до 2025 року погоджених на міжнародному рівні цільових показників, що стосуються боротьби з затримкою росту і виснаженням у дітей віком до п’яти років, а також задовольняти потреби в харчуванні </a:t>
            </a:r>
            <a:r>
              <a:rPr lang="uk-UA" dirty="0" err="1">
                <a:solidFill>
                  <a:srgbClr val="4C6A8B"/>
                </a:solidFill>
                <a:latin typeface="Roboto"/>
              </a:rPr>
              <a:t>дівчаток</a:t>
            </a:r>
            <a:r>
              <a:rPr lang="uk-UA" dirty="0">
                <a:solidFill>
                  <a:srgbClr val="4C6A8B"/>
                </a:solidFill>
                <a:latin typeface="Roboto"/>
              </a:rPr>
              <a:t> підліткового віку, вагітних і жінок, які годують, та літніх людей</a:t>
            </a:r>
          </a:p>
          <a:p>
            <a:r>
              <a:rPr lang="uk-UA" dirty="0">
                <a:solidFill>
                  <a:srgbClr val="4C6A8B"/>
                </a:solidFill>
                <a:latin typeface="Roboto"/>
              </a:rPr>
              <a:t>2.3 До 2030 року подвоїти продуктивність сільського господарства і доходи дрібних виробників продовольства, зокрема жінок, представників корінних народів, фермерських сімейних господарств, скотарів і рибалок, у тому числі через забезпечення гарантованого та рівного доступу до землі, інших виробничих ресурсів і факторів сільськогосподарського виробництва, знань, фінансових послуг, ринків і можливостей для збільшення доданої вартості та зайнятості в несільськогосподарських секторах</a:t>
            </a:r>
          </a:p>
          <a:p>
            <a:r>
              <a:rPr lang="uk-UA" dirty="0">
                <a:solidFill>
                  <a:srgbClr val="4C6A8B"/>
                </a:solidFill>
                <a:latin typeface="Roboto"/>
              </a:rPr>
              <a:t>2.4 До 2030 року забезпечити створення стійких систем виробництва продуктів харчування й запровадити методи ведення сільського господарства, які дозволяють підвищити життєстійкість і продуктивність та збільшити обсяги виробництва, сприяють збереженню екосистем, зміцнюють здатність адаптуватися до зміни клімату, екстремальних погодних явищ, засух, повеней та інших лих і поступово покращують якість земель та ґрунтів</a:t>
            </a:r>
          </a:p>
          <a:p>
            <a:r>
              <a:rPr lang="uk-UA" dirty="0">
                <a:solidFill>
                  <a:srgbClr val="4C6A8B"/>
                </a:solidFill>
                <a:latin typeface="Roboto"/>
              </a:rPr>
              <a:t>2.5 До 2020 року забезпечити збереження генетичного різноманіття насіння і культивованих рослин, а також сільськогосподарських і домашніх тварин та відповідних їм диких видів, у тому числі через належне утримання різноманітних банків насіння і рослин на національному, регіональному та міжнародному рівнях, сприяти розширенню доступу до генетичних ресурсів і пов’язаних з ними традиційних знань та спільному використанню на справедливій і рівній основі </a:t>
            </a:r>
            <a:r>
              <a:rPr lang="uk-UA" dirty="0" err="1">
                <a:solidFill>
                  <a:srgbClr val="4C6A8B"/>
                </a:solidFill>
                <a:latin typeface="Roboto"/>
              </a:rPr>
              <a:t>вигод</a:t>
            </a:r>
            <a:r>
              <a:rPr lang="uk-UA" dirty="0">
                <a:solidFill>
                  <a:srgbClr val="4C6A8B"/>
                </a:solidFill>
                <a:latin typeface="Roboto"/>
              </a:rPr>
              <a:t> від їх застосування на умовах, погоджених на міжнародному рівні</a:t>
            </a:r>
            <a:endParaRPr lang="uk-UA" b="0" i="0" dirty="0">
              <a:solidFill>
                <a:srgbClr val="4C6A8B"/>
              </a:solidFill>
              <a:effectLst/>
              <a:latin typeface="Roboto"/>
            </a:endParaRPr>
          </a:p>
        </p:txBody>
      </p:sp>
    </p:spTree>
    <p:extLst>
      <p:ext uri="{BB962C8B-B14F-4D97-AF65-F5344CB8AC3E}">
        <p14:creationId xmlns:p14="http://schemas.microsoft.com/office/powerpoint/2010/main" val="24829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436B4C-4720-4445-8CD5-C4D6D1FB3F0B}"/>
              </a:ext>
            </a:extLst>
          </p:cNvPr>
          <p:cNvSpPr/>
          <p:nvPr/>
        </p:nvSpPr>
        <p:spPr>
          <a:xfrm>
            <a:off x="958788" y="304060"/>
            <a:ext cx="9614517" cy="3970318"/>
          </a:xfrm>
          <a:prstGeom prst="rect">
            <a:avLst/>
          </a:prstGeom>
        </p:spPr>
        <p:txBody>
          <a:bodyPr wrap="square">
            <a:spAutoFit/>
          </a:bodyPr>
          <a:lstStyle/>
          <a:p>
            <a:r>
              <a:rPr lang="en-US" dirty="0">
                <a:solidFill>
                  <a:srgbClr val="4C6A8B"/>
                </a:solidFill>
                <a:latin typeface="Roboto"/>
              </a:rPr>
              <a:t>2.a </a:t>
            </a:r>
            <a:r>
              <a:rPr lang="uk-UA" dirty="0">
                <a:solidFill>
                  <a:srgbClr val="4C6A8B"/>
                </a:solidFill>
                <a:latin typeface="Roboto"/>
              </a:rPr>
              <a:t>Збільшити інвестування, у тому числі через активізацію міжнародного співробітництва, в сільську інфраструктуру, сільськогосподарські дослідження й агропропаганду, розвиток технологій і створення генетичних банків рослин і тварин для зміцнення потенціалу </a:t>
            </a:r>
            <a:r>
              <a:rPr lang="uk-UA" dirty="0" err="1">
                <a:solidFill>
                  <a:srgbClr val="4C6A8B"/>
                </a:solidFill>
                <a:latin typeface="Roboto"/>
              </a:rPr>
              <a:t>розвиткових</a:t>
            </a:r>
            <a:r>
              <a:rPr lang="uk-UA" dirty="0">
                <a:solidFill>
                  <a:srgbClr val="4C6A8B"/>
                </a:solidFill>
                <a:latin typeface="Roboto"/>
              </a:rPr>
              <a:t> країн, особливо найменш розвинених країн, у галузі сільськогосподарського виробництва</a:t>
            </a:r>
          </a:p>
          <a:p>
            <a:r>
              <a:rPr lang="uk-UA" dirty="0">
                <a:solidFill>
                  <a:srgbClr val="4C6A8B"/>
                </a:solidFill>
                <a:latin typeface="Roboto"/>
              </a:rPr>
              <a:t>2.</a:t>
            </a:r>
            <a:r>
              <a:rPr lang="en-US" dirty="0">
                <a:solidFill>
                  <a:srgbClr val="4C6A8B"/>
                </a:solidFill>
                <a:latin typeface="Roboto"/>
              </a:rPr>
              <a:t>b </a:t>
            </a:r>
            <a:r>
              <a:rPr lang="uk-UA" dirty="0">
                <a:solidFill>
                  <a:srgbClr val="4C6A8B"/>
                </a:solidFill>
                <a:latin typeface="Roboto"/>
              </a:rPr>
              <a:t>Усувати та припиняти введення торгових обмежень і виникнення викривлень на світових ринках сільськогосподарської продукції, у тому числі через паралельну ліквідацію всіх форм субсидування експорту сільськогосподарської продукції та всіх експортних заходів, що мають аналогічні наслідки, згідно з мандатом </a:t>
            </a:r>
            <a:r>
              <a:rPr lang="uk-UA" dirty="0" err="1">
                <a:solidFill>
                  <a:srgbClr val="4C6A8B"/>
                </a:solidFill>
                <a:latin typeface="Roboto"/>
              </a:rPr>
              <a:t>Дохійського</a:t>
            </a:r>
            <a:r>
              <a:rPr lang="uk-UA" dirty="0">
                <a:solidFill>
                  <a:srgbClr val="4C6A8B"/>
                </a:solidFill>
                <a:latin typeface="Roboto"/>
              </a:rPr>
              <a:t> раунду переговорів з питань розвитку</a:t>
            </a:r>
          </a:p>
          <a:p>
            <a:r>
              <a:rPr lang="uk-UA" dirty="0">
                <a:solidFill>
                  <a:srgbClr val="4C6A8B"/>
                </a:solidFill>
                <a:latin typeface="Roboto"/>
              </a:rPr>
              <a:t>2.</a:t>
            </a:r>
            <a:r>
              <a:rPr lang="en-US" dirty="0">
                <a:solidFill>
                  <a:srgbClr val="4C6A8B"/>
                </a:solidFill>
                <a:latin typeface="Roboto"/>
              </a:rPr>
              <a:t>c </a:t>
            </a:r>
            <a:r>
              <a:rPr lang="uk-UA" dirty="0">
                <a:solidFill>
                  <a:srgbClr val="4C6A8B"/>
                </a:solidFill>
                <a:latin typeface="Roboto"/>
              </a:rPr>
              <a:t>Вжити заходів для забезпечення належного функціонування ринків продовольчих товарів і продукції їх переробки та сприяти своєчасному доступу до ринкової інформації, у тому числі про продовольчі резерви, щоб допомогти обмежити надмірну </a:t>
            </a:r>
            <a:r>
              <a:rPr lang="uk-UA" dirty="0" err="1">
                <a:solidFill>
                  <a:srgbClr val="4C6A8B"/>
                </a:solidFill>
                <a:latin typeface="Roboto"/>
              </a:rPr>
              <a:t>волатильність</a:t>
            </a:r>
            <a:r>
              <a:rPr lang="uk-UA" dirty="0">
                <a:solidFill>
                  <a:srgbClr val="4C6A8B"/>
                </a:solidFill>
                <a:latin typeface="Roboto"/>
              </a:rPr>
              <a:t> цін на продовольство</a:t>
            </a:r>
            <a:endParaRPr lang="uk-UA" b="0" i="0" dirty="0">
              <a:solidFill>
                <a:srgbClr val="4C6A8B"/>
              </a:solidFill>
              <a:effectLst/>
              <a:latin typeface="Roboto"/>
            </a:endParaRPr>
          </a:p>
        </p:txBody>
      </p:sp>
      <p:sp>
        <p:nvSpPr>
          <p:cNvPr id="3" name="Прямоугольник 2">
            <a:extLst>
              <a:ext uri="{FF2B5EF4-FFF2-40B4-BE49-F238E27FC236}">
                <a16:creationId xmlns:a16="http://schemas.microsoft.com/office/drawing/2014/main" id="{6E93B932-0930-4713-93A8-BC91C1D7D166}"/>
              </a:ext>
            </a:extLst>
          </p:cNvPr>
          <p:cNvSpPr/>
          <p:nvPr/>
        </p:nvSpPr>
        <p:spPr>
          <a:xfrm>
            <a:off x="958788" y="4568781"/>
            <a:ext cx="10866268" cy="1754326"/>
          </a:xfrm>
          <a:prstGeom prst="rect">
            <a:avLst/>
          </a:prstGeom>
        </p:spPr>
        <p:txBody>
          <a:bodyPr wrap="square">
            <a:spAutoFit/>
          </a:bodyPr>
          <a:lstStyle/>
          <a:p>
            <a:r>
              <a:rPr lang="uk-UA" b="1" dirty="0" err="1">
                <a:latin typeface="Arial" panose="020B0604020202020204" pitchFamily="34" charset="0"/>
              </a:rPr>
              <a:t>Доський</a:t>
            </a:r>
            <a:r>
              <a:rPr lang="uk-UA" b="1" dirty="0">
                <a:latin typeface="Arial" panose="020B0604020202020204" pitchFamily="34" charset="0"/>
              </a:rPr>
              <a:t> раунд</a:t>
            </a:r>
            <a:r>
              <a:rPr lang="uk-UA" dirty="0">
                <a:latin typeface="Arial" panose="020B0604020202020204" pitchFamily="34" charset="0"/>
              </a:rPr>
              <a:t> - багатосторонні переговори спрямовані на вирішення торговельних протиріч між розвинутими постіндустріальними країнами і країнами, що розвиваються. </a:t>
            </a:r>
            <a:r>
              <a:rPr lang="uk-UA" dirty="0" err="1">
                <a:latin typeface="Arial" panose="020B0604020202020204" pitchFamily="34" charset="0"/>
              </a:rPr>
              <a:t>Доський</a:t>
            </a:r>
            <a:r>
              <a:rPr lang="uk-UA" dirty="0">
                <a:latin typeface="Arial" panose="020B0604020202020204" pitchFamily="34" charset="0"/>
              </a:rPr>
              <a:t> раунд був ініційований 142 країнами і розпочався на 4 міністерській конференції СОТ в м. Доха (Катар) 9-14 листопада 2001 і триває по сьогоднішній день. Переговори ставлять собі мету спонукати розвинуті країни зменшити рівень протекціонізму в сільському господарстві в обмін на зустрічне зменшення тарифів на промислові товари зі сторони бідніших країн.</a:t>
            </a:r>
            <a:endParaRPr lang="uk-UA" b="0" i="0" dirty="0">
              <a:effectLst/>
              <a:latin typeface="Arial" panose="020B0604020202020204" pitchFamily="34" charset="0"/>
            </a:endParaRPr>
          </a:p>
        </p:txBody>
      </p:sp>
    </p:spTree>
    <p:extLst>
      <p:ext uri="{BB962C8B-B14F-4D97-AF65-F5344CB8AC3E}">
        <p14:creationId xmlns:p14="http://schemas.microsoft.com/office/powerpoint/2010/main" val="3591588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F912C8B6-1D54-4B62-83CF-8110E34C4A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232" y="1935332"/>
            <a:ext cx="11675535" cy="2250705"/>
          </a:xfrm>
          <a:prstGeom prst="rect">
            <a:avLst/>
          </a:prstGeom>
        </p:spPr>
      </p:pic>
    </p:spTree>
    <p:extLst>
      <p:ext uri="{BB962C8B-B14F-4D97-AF65-F5344CB8AC3E}">
        <p14:creationId xmlns:p14="http://schemas.microsoft.com/office/powerpoint/2010/main" val="1397648939"/>
      </p:ext>
    </p:extLst>
  </p:cSld>
  <p:clrMapOvr>
    <a:masterClrMapping/>
  </p:clrMapOvr>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docProps/app.xml><?xml version="1.0" encoding="utf-8"?>
<Properties xmlns="http://schemas.openxmlformats.org/officeDocument/2006/extended-properties" xmlns:vt="http://schemas.openxmlformats.org/officeDocument/2006/docPropsVTypes">
  <TotalTime>762</TotalTime>
  <Words>6451</Words>
  <Application>Microsoft Office PowerPoint</Application>
  <PresentationFormat>Широкоэкранный</PresentationFormat>
  <Paragraphs>201</Paragraphs>
  <Slides>68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68</vt:i4>
      </vt:variant>
    </vt:vector>
  </HeadingPairs>
  <TitlesOfParts>
    <vt:vector size="74" baseType="lpstr">
      <vt:lpstr>Arial</vt:lpstr>
      <vt:lpstr>Avenir Next LT Pro</vt:lpstr>
      <vt:lpstr>AvenirNext LT Pro Medium</vt:lpstr>
      <vt:lpstr>Roboto</vt:lpstr>
      <vt:lpstr>Sabon Next LT</vt:lpstr>
      <vt:lpstr>DappledVTI</vt:lpstr>
      <vt:lpstr>         Роль підприємництва у досягненні цілей сталого розвитку  Частина 1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Роль підприємництва у досягненні цілей сталого розвитку   </dc:title>
  <dc:creator>Катерина Бужимська</dc:creator>
  <cp:lastModifiedBy>Катерина Бужимська</cp:lastModifiedBy>
  <cp:revision>43</cp:revision>
  <dcterms:created xsi:type="dcterms:W3CDTF">2022-06-19T15:23:52Z</dcterms:created>
  <dcterms:modified xsi:type="dcterms:W3CDTF">2022-06-23T15:48:34Z</dcterms:modified>
</cp:coreProperties>
</file>