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3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14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3"/>
  </p:notesMasterIdLst>
  <p:sldIdLst>
    <p:sldId id="876" r:id="rId2"/>
    <p:sldId id="925" r:id="rId3"/>
    <p:sldId id="759" r:id="rId4"/>
    <p:sldId id="926" r:id="rId5"/>
    <p:sldId id="1059" r:id="rId6"/>
    <p:sldId id="1060" r:id="rId7"/>
    <p:sldId id="1061" r:id="rId8"/>
    <p:sldId id="1062" r:id="rId9"/>
    <p:sldId id="1063" r:id="rId10"/>
    <p:sldId id="1064" r:id="rId11"/>
    <p:sldId id="1065" r:id="rId12"/>
    <p:sldId id="1067" r:id="rId13"/>
    <p:sldId id="1068" r:id="rId14"/>
    <p:sldId id="1069" r:id="rId15"/>
    <p:sldId id="927" r:id="rId16"/>
    <p:sldId id="788" r:id="rId17"/>
    <p:sldId id="1070" r:id="rId18"/>
    <p:sldId id="1071" r:id="rId19"/>
    <p:sldId id="886" r:id="rId20"/>
    <p:sldId id="936" r:id="rId21"/>
    <p:sldId id="1072" r:id="rId22"/>
    <p:sldId id="1074" r:id="rId23"/>
    <p:sldId id="1075" r:id="rId24"/>
    <p:sldId id="1076" r:id="rId25"/>
    <p:sldId id="942" r:id="rId26"/>
    <p:sldId id="957" r:id="rId27"/>
    <p:sldId id="1078" r:id="rId28"/>
    <p:sldId id="1080" r:id="rId29"/>
    <p:sldId id="1079" r:id="rId30"/>
    <p:sldId id="952" r:id="rId31"/>
    <p:sldId id="966" r:id="rId32"/>
    <p:sldId id="1082" r:id="rId33"/>
    <p:sldId id="1083" r:id="rId34"/>
    <p:sldId id="1085" r:id="rId35"/>
    <p:sldId id="1086" r:id="rId36"/>
    <p:sldId id="980" r:id="rId37"/>
    <p:sldId id="981" r:id="rId38"/>
    <p:sldId id="1088" r:id="rId39"/>
    <p:sldId id="1090" r:id="rId40"/>
    <p:sldId id="1091" r:id="rId41"/>
    <p:sldId id="1092" r:id="rId42"/>
    <p:sldId id="995" r:id="rId43"/>
    <p:sldId id="996" r:id="rId44"/>
    <p:sldId id="1095" r:id="rId45"/>
    <p:sldId id="1096" r:id="rId46"/>
    <p:sldId id="1097" r:id="rId47"/>
    <p:sldId id="1102" r:id="rId48"/>
    <p:sldId id="1098" r:id="rId49"/>
    <p:sldId id="1099" r:id="rId50"/>
    <p:sldId id="1100" r:id="rId51"/>
    <p:sldId id="1105" r:id="rId52"/>
    <p:sldId id="1101" r:id="rId53"/>
    <p:sldId id="1128" r:id="rId54"/>
    <p:sldId id="1127" r:id="rId55"/>
    <p:sldId id="1129" r:id="rId56"/>
    <p:sldId id="1021" r:id="rId57"/>
    <p:sldId id="1107" r:id="rId58"/>
    <p:sldId id="1108" r:id="rId59"/>
    <p:sldId id="1111" r:id="rId60"/>
    <p:sldId id="1122" r:id="rId61"/>
    <p:sldId id="1121" r:id="rId62"/>
  </p:sldIdLst>
  <p:sldSz cx="9144000" cy="5143500" type="screen16x9"/>
  <p:notesSz cx="6858000" cy="9144000"/>
  <p:custDataLst>
    <p:tags r:id="rId6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/>
  <p:cmAuthor id="2" name="Bob Vachon" initials="BV" lastIdx="24" clrIdx="2"/>
  <p:cmAuthor id="3" name="Sue Livingston -X (suliving - UNICON INC at Cisco)" initials="SL-(-UIaC" lastIdx="3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13" autoAdjust="0"/>
    <p:restoredTop sz="84965" autoAdjust="0"/>
  </p:normalViewPr>
  <p:slideViewPr>
    <p:cSldViewPr snapToGrid="0" showGuides="1">
      <p:cViewPr varScale="1">
        <p:scale>
          <a:sx n="56" d="100"/>
          <a:sy n="56" d="100"/>
        </p:scale>
        <p:origin x="1272" y="53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/>
              <a:t>Програма мережних академій Cisco</a:t>
            </a:r>
          </a:p>
          <a:p>
            <a:pPr rtl="0">
              <a:buFontTx/>
              <a:buNone/>
            </a:pPr>
            <a:r>
              <a:rPr lang="uk-UA" b="0"/>
              <a:t>Вступ до мереж версія 7.0 (ITN)</a:t>
            </a:r>
          </a:p>
          <a:p>
            <a:pPr rtl="0">
              <a:buFontTx/>
              <a:buNone/>
            </a:pPr>
            <a:r>
              <a:rPr lang="uk-UA" sz="1200" b="0"/>
              <a:t>Розділ 3: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10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3.1.7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Форматування та інкапсуляція повідомлень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3.1.8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Розмір повідомлення 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3.1.9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Синхронізація повідомлень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3.1.10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Параметри доставки повідомлень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3.1.11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Примітка про піктограм вузлів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3.1.12 </a:t>
            </a:r>
            <a:r>
              <a:rPr lang="uk-UA" sz="1200">
                <a:effectLst/>
              </a:rPr>
              <a:t>– Питання для самоперевірки - Правила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3.2 – Протоколи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3.2 – Протоколи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3.2.1 – </a:t>
            </a:r>
            <a:r>
              <a:rPr lang="uk-UA"/>
              <a:t>Огляд мережних протоколів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3.2 – Протоколи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Функції мережного протоколу</a:t>
            </a: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18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3.2 – Протоколи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3.2.3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Взаємодія протоколів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3.2.4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>
                <a:effectLst/>
              </a:rPr>
              <a:t>– Питання для самоперевірки - </a:t>
            </a:r>
            <a:r>
              <a:rPr lang="uk-UA" sz="1200" b="0"/>
              <a:t>Протоколи</a:t>
            </a:r>
            <a:r>
              <a:rPr lang="uk-UA" sz="1200" b="0" baseline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54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3.3 – Стеки </a:t>
            </a:r>
            <a:r>
              <a:rPr lang="uk-UA" sz="1200" b="0" baseline="0"/>
              <a:t>протоколів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19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2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3.0 – Вступ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3.0.2 – </a:t>
            </a:r>
            <a:r>
              <a:rPr lang="uk-UA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uk-UA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нового я дізнаюсь у цьому розділі?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92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3.3 – Стеки </a:t>
            </a:r>
            <a:r>
              <a:rPr lang="uk-UA" sz="1200" b="0" baseline="0"/>
              <a:t>протоколів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3.3.1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Стеки мережних протоколів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3.3 – Стеки </a:t>
            </a:r>
            <a:r>
              <a:rPr lang="uk-UA" sz="1200" b="0" baseline="0"/>
              <a:t>протоколів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3.3.2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Еволюція стеків протоколів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3.3 – Стеки </a:t>
            </a:r>
            <a:r>
              <a:rPr lang="uk-UA" sz="1200" b="0" baseline="0"/>
              <a:t>протоколів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3.3.3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Приклад протоколу TCP/IP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3.3 – Стеки </a:t>
            </a:r>
            <a:r>
              <a:rPr lang="uk-UA" sz="1200" b="0" baseline="0"/>
              <a:t>протоколів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3.3.4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Стек протоколів TCP/IP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3.3 – Стеки </a:t>
            </a:r>
            <a:r>
              <a:rPr lang="uk-UA" sz="1200" b="0" baseline="0"/>
              <a:t>протоколів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3.3.5</a:t>
            </a:r>
            <a:r>
              <a:rPr lang="uk-UA" sz="1200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uk-UA"/>
              <a:t>Обмін даними в стеці TCP/IP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3.3.6</a:t>
            </a:r>
            <a:r>
              <a:rPr lang="uk-UA" sz="1200">
                <a:effectLst/>
              </a:rPr>
              <a:t>– Питання для самоперевірки - </a:t>
            </a:r>
            <a:r>
              <a:rPr lang="uk-UA" sz="1200" baseline="0">
                <a:effectLst/>
              </a:rPr>
              <a:t> </a:t>
            </a:r>
            <a:r>
              <a:rPr lang="uk-UA" sz="1200" b="0"/>
              <a:t>Стеки</a:t>
            </a:r>
            <a:r>
              <a:rPr lang="uk-UA"/>
              <a:t> </a:t>
            </a:r>
            <a:r>
              <a:rPr lang="uk-UA" sz="1200" b="0" baseline="0"/>
              <a:t>протоколів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3.4 – Організації </a:t>
            </a:r>
            <a:r>
              <a:rPr lang="uk-UA" sz="1200" b="0" baseline="0"/>
              <a:t>зі стандартизації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3.4 – Організації </a:t>
            </a:r>
            <a:r>
              <a:rPr lang="uk-UA" sz="1200" b="0" baseline="0"/>
              <a:t>зі стандартизації</a:t>
            </a:r>
          </a:p>
          <a:p>
            <a:pPr rtl="0"/>
            <a:r>
              <a:rPr lang="uk-UA"/>
              <a:t>3.4.1</a:t>
            </a:r>
            <a:r>
              <a:rPr lang="uk-UA" baseline="0"/>
              <a:t> – Відкриті стандарти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3.4 – Організації </a:t>
            </a:r>
            <a:r>
              <a:rPr lang="uk-UA" sz="1200" b="0" baseline="0"/>
              <a:t>зі стандартизації</a:t>
            </a:r>
          </a:p>
          <a:p>
            <a:pPr rtl="0"/>
            <a:r>
              <a:rPr lang="uk-UA"/>
              <a:t>3.4.2</a:t>
            </a:r>
            <a:r>
              <a:rPr lang="uk-UA" baseline="0"/>
              <a:t> –Стандарти Інтернету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3.4 – Організації </a:t>
            </a:r>
            <a:r>
              <a:rPr lang="uk-UA" sz="1200" b="0" baseline="0"/>
              <a:t>зі стандартизації</a:t>
            </a:r>
          </a:p>
          <a:p>
            <a:pPr rtl="0"/>
            <a:r>
              <a:rPr lang="uk-UA"/>
              <a:t>3.4.2</a:t>
            </a:r>
            <a:r>
              <a:rPr lang="uk-UA" baseline="0"/>
              <a:t> –Стандарти Інтернету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3.4 – Організації </a:t>
            </a:r>
            <a:r>
              <a:rPr lang="uk-UA" sz="1200" b="0" baseline="0"/>
              <a:t>зі стандартизації</a:t>
            </a:r>
          </a:p>
          <a:p>
            <a:pPr rtl="0"/>
            <a:r>
              <a:rPr lang="uk-UA"/>
              <a:t>3.4.3</a:t>
            </a:r>
            <a:r>
              <a:rPr lang="uk-UA" baseline="0"/>
              <a:t> – </a:t>
            </a:r>
            <a:r>
              <a:rPr lang="uk-UA"/>
              <a:t>Стандарти електроніки та зв'язку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29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4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3.5 – Еталонні моделі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81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3.5 – Еталонні моделі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3.5.1 – </a:t>
            </a:r>
            <a:r>
              <a:rPr lang="uk-UA"/>
              <a:t>Переваги використання багаторівневої моделі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3.5 – Еталонні моделі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3.5.1 – </a:t>
            </a:r>
            <a:r>
              <a:rPr lang="uk-UA"/>
              <a:t>Переваги використання багаторівневої моделі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3.5 – Еталонні моделі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3.5.2 – </a:t>
            </a:r>
            <a:r>
              <a:rPr lang="uk-UA" sz="1200"/>
              <a:t>Еталонна модель OSI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3.5 – Еталонні моделі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3.5.3 – </a:t>
            </a:r>
            <a:r>
              <a:rPr lang="uk-UA" sz="1200"/>
              <a:t>Еталонна модель TCP/IP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3.5 – Еталонні моделі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3.5.4 – </a:t>
            </a:r>
            <a:r>
              <a:rPr lang="uk-UA"/>
              <a:t>Порівняння моделей OSI і TCP/IP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74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3.6 – Інкапсуляція</a:t>
            </a:r>
            <a:r>
              <a:rPr lang="uk-UA" sz="1200" b="0" baseline="0"/>
              <a:t> даних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5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3.6 – Інкапсуляція</a:t>
            </a:r>
            <a:r>
              <a:rPr lang="uk-UA" sz="1200" b="0" baseline="0"/>
              <a:t>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3.6.1 – Сегментування</a:t>
            </a:r>
            <a:r>
              <a:rPr lang="uk-UA" baseline="0">
                <a:latin typeface="Arial" charset="0"/>
              </a:rPr>
              <a:t> повідомлень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3.6 – Інкапсуляція</a:t>
            </a:r>
            <a:r>
              <a:rPr lang="uk-UA" sz="1200" b="0" baseline="0"/>
              <a:t>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3.6.2 – Встановлення послідовності</a:t>
            </a:r>
            <a:r>
              <a:rPr lang="uk-UA" baseline="0">
                <a:latin typeface="Arial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3.6 – Інкапсуляція </a:t>
            </a:r>
            <a:r>
              <a:rPr lang="uk-UA" sz="1200" b="0" baseline="0"/>
              <a:t>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3.6.3 – </a:t>
            </a:r>
            <a:r>
              <a:rPr lang="uk-UA"/>
              <a:t>Протокольний блок даних</a:t>
            </a:r>
            <a:r>
              <a:rPr lang="uk-UA" baseline="0">
                <a:latin typeface="Arial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39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4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4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3.1.2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</a:t>
            </a:r>
            <a:r>
              <a:rPr lang="uk-UA"/>
              <a:t>Основи комунікацій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3.6 – Інкапсуляція</a:t>
            </a:r>
            <a:r>
              <a:rPr lang="uk-UA" sz="1200" b="0" baseline="0"/>
              <a:t>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3.6.4 – </a:t>
            </a: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uk-UA"/>
              <a:t>Приклад інкапсуляції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3.6 – Інкапсуляція</a:t>
            </a:r>
            <a:r>
              <a:rPr lang="uk-UA" sz="1200" b="0" baseline="0"/>
              <a:t>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3.6.5 – </a:t>
            </a:r>
            <a:r>
              <a:rPr lang="uk-UA"/>
              <a:t>Приклад де-інкапсуляції</a:t>
            </a:r>
          </a:p>
          <a:p>
            <a:pPr rtl="0">
              <a:buFontTx/>
              <a:buNone/>
            </a:pPr>
            <a:r>
              <a:rPr lang="uk-UA"/>
              <a:t>3.6.6 </a:t>
            </a:r>
            <a:r>
              <a:rPr lang="uk-UA" sz="1200">
                <a:effectLst/>
              </a:rPr>
              <a:t>– Питання для самоперевірки – </a:t>
            </a:r>
            <a:r>
              <a:rPr lang="uk-UA" sz="1200" baseline="0">
                <a:effectLst/>
              </a:rPr>
              <a:t> </a:t>
            </a:r>
            <a:r>
              <a:rPr lang="uk-UA" sz="1200" b="0"/>
              <a:t>Інкапсуляція </a:t>
            </a:r>
            <a:r>
              <a:rPr lang="uk-UA" sz="1200" b="0" baseline="0"/>
              <a:t> даних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76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53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3.7.1 – Адресація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3.7.2 – </a:t>
            </a:r>
            <a:r>
              <a:rPr lang="uk-UA"/>
              <a:t>Логічна адреса Рівня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3.7.2 – </a:t>
            </a:r>
            <a:r>
              <a:rPr lang="uk-UA"/>
              <a:t>Логічна адреса Рівня 3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3.7.3 – </a:t>
            </a:r>
            <a:r>
              <a:rPr lang="uk-UA"/>
              <a:t>Пристрої в одній мережі-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3.7.4 – </a:t>
            </a:r>
            <a:r>
              <a:rPr lang="uk-UA"/>
              <a:t>Роль адрес канального рівня для однієї IP-мережі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06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3.7.5 – </a:t>
            </a:r>
            <a:r>
              <a:rPr lang="uk-UA"/>
              <a:t>Пристрої у віддаленій 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459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3.7.6 – </a:t>
            </a:r>
            <a:r>
              <a:rPr lang="uk-UA"/>
              <a:t>Роль адрес мережного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49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5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3.1.3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Протоколи зв'язку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3.7.7 – </a:t>
            </a:r>
            <a:r>
              <a:rPr lang="uk-UA"/>
              <a:t>Роль адрес канального рівня для різних IP-мереж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50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69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3.7.7 – </a:t>
            </a:r>
            <a:r>
              <a:rPr lang="uk-UA"/>
              <a:t>Роль адрес канального рівня для різних IP-мереж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69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3.7.8 – </a:t>
            </a:r>
            <a:r>
              <a:rPr lang="uk-UA"/>
              <a:t>Адресація канального рівня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52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3.7.8 – </a:t>
            </a:r>
            <a:r>
              <a:rPr lang="uk-UA"/>
              <a:t>Адресація канального рівня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53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3.7.8 – </a:t>
            </a:r>
            <a:r>
              <a:rPr lang="uk-UA"/>
              <a:t>Адресація канального рівня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54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3.7 – Доступ </a:t>
            </a:r>
            <a:r>
              <a:rPr lang="uk-UA" sz="1200" b="0" baseline="0"/>
              <a:t>до даних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3.7.8 – </a:t>
            </a:r>
            <a:r>
              <a:rPr lang="uk-UA"/>
              <a:t>Адресація канального рівня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968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3.8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 </a:t>
            </a:r>
          </a:p>
          <a:p>
            <a:pPr>
              <a:buFontTx/>
              <a:buNone/>
            </a:pP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244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3.8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 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3.8.1</a:t>
            </a:r>
            <a:r>
              <a:rPr lang="uk-UA" baseline="0">
                <a:latin typeface="Arial" charset="0"/>
              </a:rPr>
              <a:t> – </a:t>
            </a:r>
            <a:r>
              <a:rPr lang="uk-UA"/>
              <a:t>Що нового я дізнався у цьому розділ?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3.8 – </a:t>
            </a:r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Практичне завдання з розділу та контрольна робота 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3.8.1</a:t>
            </a:r>
            <a:r>
              <a:rPr lang="uk-UA" baseline="0">
                <a:latin typeface="Arial" charset="0"/>
              </a:rPr>
              <a:t> – </a:t>
            </a:r>
            <a:r>
              <a:rPr lang="uk-UA"/>
              <a:t>Що нового я дізнався у цьому розділ? (Продовж.)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/>
              <a:t>3.8.2 – Контрольна робота з розділу –</a:t>
            </a:r>
            <a:r>
              <a:rPr lang="uk-UA" baseline="0"/>
              <a:t> </a:t>
            </a:r>
            <a:r>
              <a:rPr lang="uk-UA"/>
              <a:t>Протоколи та моделі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>
                <a:solidFill>
                  <a:prstClr val="black"/>
                </a:solidFill>
              </a:rPr>
              <a:pPr rtl="0"/>
              <a:t>58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941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59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/>
            <a:r>
              <a:rPr lang="uk-UA" b="0"/>
              <a:t>Нові терміни та команди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585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3.1.4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Встановлення правил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60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/>
            <a:r>
              <a:rPr lang="uk-UA" b="0"/>
              <a:t>Нові терміни та команди (Продовж.)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631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3.1.4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Встановлення правил (Продовж.)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3.1.5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Вимоги до мережного протоколу</a:t>
            </a:r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>
                <a:solidFill>
                  <a:prstClr val="black"/>
                </a:solidFill>
              </a:rPr>
              <a:pPr rtl="0"/>
              <a:t>9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sz="1200" b="0"/>
              <a:t>3 – </a:t>
            </a:r>
            <a:r>
              <a:rPr lang="uk-UA" sz="120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та моделі</a:t>
            </a:r>
          </a:p>
          <a:p>
            <a:pPr rtl="0">
              <a:buFontTx/>
              <a:buNone/>
            </a:pPr>
            <a:r>
              <a:rPr lang="uk-UA" sz="1200" b="0"/>
              <a:t>3.1 – Правила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uk-UA">
                <a:latin typeface="Arial" charset="0"/>
              </a:rPr>
              <a:t>3.1.6</a:t>
            </a:r>
            <a:r>
              <a:rPr lang="uk-UA" baseline="0">
                <a:latin typeface="Arial" charset="0"/>
              </a:rPr>
              <a:t> </a:t>
            </a:r>
            <a:r>
              <a:rPr lang="uk-UA" sz="1200" b="0"/>
              <a:t>– </a:t>
            </a:r>
            <a:r>
              <a:rPr lang="uk-UA"/>
              <a:t>Кодування повідомлень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3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2020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2020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1366" y="2125682"/>
            <a:ext cx="7237590" cy="1270941"/>
          </a:xfrm>
        </p:spPr>
        <p:txBody>
          <a:bodyPr/>
          <a:lstStyle/>
          <a:p>
            <a:pPr rtl="0"/>
            <a:r>
              <a:rPr lang="uk-UA" sz="4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Лекція</a:t>
            </a:r>
            <a:r>
              <a:rPr lang="uk-UA" sz="4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3: </a:t>
            </a:r>
            <a:r>
              <a:rPr lang="uk-UA" sz="4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uk-UA" sz="4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uk-UA" sz="4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Протоколи </a:t>
            </a:r>
            <a:r>
              <a:rPr lang="uk-UA" sz="4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та моделі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Форматування та інкапсуляція повідомлень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4"/>
            <a:ext cx="8853286" cy="1065356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800"/>
              <a:t>Для повідомлення, яке надсилається, необхідно використовувати певний формат або структуру.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/>
              <a:t>Формати повідомлень залежать від типів повідомлень та каналів, що використовується для доставки повідомлень.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31" y="2235344"/>
            <a:ext cx="2411337" cy="26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6899"/>
            <a:ext cx="3968685" cy="263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058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Розмір повідомлення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129758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Кодування для обміну даними між вузлами повинна бути виконане в форматі, що відповідає середовищу.</a:t>
            </a:r>
          </a:p>
          <a:p>
            <a:pPr lvl="1" rtl="0"/>
            <a:r>
              <a:rPr lang="uk-UA" sz="1600"/>
              <a:t>Повідомлення, що надсилаються через мережу, перетворюються в біти.</a:t>
            </a:r>
          </a:p>
          <a:p>
            <a:pPr lvl="1" rtl="0"/>
            <a:r>
              <a:rPr lang="uk-UA" sz="1600"/>
              <a:t>Біти кодуються світловими, звуковими або електричними імпульсами (сигналами) певної форми.</a:t>
            </a:r>
          </a:p>
          <a:p>
            <a:pPr lvl="1" rtl="0"/>
            <a:r>
              <a:rPr lang="uk-UA" sz="1600"/>
              <a:t>Вузол-отримувач повинен декодувати сигнали для інтерпретації повідомлення.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89" y="2820152"/>
            <a:ext cx="2867706" cy="179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08" y="2659897"/>
            <a:ext cx="2719055" cy="175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521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Синхронізація повідомлень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5358" y="705537"/>
            <a:ext cx="8853286" cy="3953697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Синхронізація повідомлення включає: </a:t>
            </a:r>
          </a:p>
          <a:p>
            <a:pPr marL="142875" lvl="1" indent="0" rtl="0">
              <a:buNone/>
            </a:pPr>
            <a:r>
              <a:rPr lang="uk-UA" sz="1600" b="1" dirty="0"/>
              <a:t>Контроль потоку (</a:t>
            </a:r>
            <a:r>
              <a:rPr lang="uk-UA" sz="1600" b="1" dirty="0" err="1"/>
              <a:t>Flow</a:t>
            </a:r>
            <a:r>
              <a:rPr lang="uk-UA" sz="1600" b="1" dirty="0"/>
              <a:t> </a:t>
            </a:r>
            <a:r>
              <a:rPr lang="uk-UA" sz="1600" b="1" dirty="0" err="1"/>
              <a:t>Control</a:t>
            </a:r>
            <a:r>
              <a:rPr lang="uk-UA" sz="1600" b="1" dirty="0"/>
              <a:t>) –</a:t>
            </a:r>
            <a:r>
              <a:rPr lang="uk-UA" sz="1600" dirty="0"/>
              <a:t> керування швидкістю передавання даних та визначення скільки інформації можна надіслати та з якою швидкістю вона може бути доставлена.</a:t>
            </a:r>
          </a:p>
          <a:p>
            <a:pPr marL="142875" lvl="1" indent="0" rtl="0">
              <a:buNone/>
            </a:pPr>
            <a:r>
              <a:rPr lang="uk-UA" sz="1600" b="1" dirty="0"/>
              <a:t>Час очікування відповіді (</a:t>
            </a:r>
            <a:r>
              <a:rPr lang="uk-UA" sz="1600" b="1" dirty="0" err="1"/>
              <a:t>Response</a:t>
            </a:r>
            <a:r>
              <a:rPr lang="uk-UA" sz="1600" b="1" dirty="0"/>
              <a:t> </a:t>
            </a:r>
            <a:r>
              <a:rPr lang="uk-UA" sz="1600" b="1" dirty="0" err="1"/>
              <a:t>Timeout</a:t>
            </a:r>
            <a:r>
              <a:rPr lang="uk-UA" sz="1600" b="1" dirty="0"/>
              <a:t>) –</a:t>
            </a:r>
            <a:r>
              <a:rPr lang="uk-UA" sz="1600" dirty="0"/>
              <a:t> керування тим, як довго очікує пристрій, коли не отримує відповіді від вузла-отримувача.</a:t>
            </a:r>
          </a:p>
          <a:p>
            <a:pPr marL="142875" lvl="1" indent="0" rtl="0">
              <a:buNone/>
            </a:pPr>
            <a:r>
              <a:rPr lang="uk-UA" sz="1600" b="1" dirty="0"/>
              <a:t>Метод доступу (Access </a:t>
            </a:r>
            <a:r>
              <a:rPr lang="uk-UA" sz="1600" b="1" dirty="0" err="1"/>
              <a:t>method</a:t>
            </a:r>
            <a:r>
              <a:rPr lang="uk-UA" sz="1600" b="1" dirty="0"/>
              <a:t>) -</a:t>
            </a:r>
            <a:r>
              <a:rPr lang="uk-UA" sz="1600" dirty="0"/>
              <a:t> визначення умов, коли вузол зможе надіслати повідомлення.</a:t>
            </a:r>
            <a:r>
              <a:rPr lang="uk-UA" sz="1600" b="1" dirty="0"/>
              <a:t> </a:t>
            </a:r>
          </a:p>
          <a:p>
            <a:pPr lvl="2" rtl="0"/>
            <a:r>
              <a:rPr lang="uk-UA" sz="1600" dirty="0"/>
              <a:t>Можуть існувати різні правила, що регулюють такі питання, як "колізії". Колізія виникає у випадку, коли більше ніж один пристрій одночасно здійснюють передавання трафіку і повідомлення пошкоджуються. </a:t>
            </a:r>
          </a:p>
          <a:p>
            <a:pPr lvl="2" rtl="0"/>
            <a:r>
              <a:rPr lang="uk-UA" sz="1600" dirty="0"/>
              <a:t>Деякі протоколи є превентивними та намагаються запобігти колізіям; інші - лише реагують на виниклі колізії і застосовують метод повторної передачі повідомлення після колізії.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7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Параметри доставки повідомлень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5357" y="798944"/>
            <a:ext cx="8853286" cy="2252728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Доставка повідомлення може здійснюватися одним з таких способів: </a:t>
            </a:r>
          </a:p>
          <a:p>
            <a:pPr lvl="1" rtl="0"/>
            <a:r>
              <a:rPr lang="uk-UA" sz="1600" b="1"/>
              <a:t>Одноадресна (Unicast) –</a:t>
            </a:r>
            <a:r>
              <a:rPr lang="uk-UA" sz="1600"/>
              <a:t> один до одного</a:t>
            </a:r>
          </a:p>
          <a:p>
            <a:pPr lvl="1" rtl="0"/>
            <a:r>
              <a:rPr lang="uk-UA" sz="1600" b="1"/>
              <a:t>Багатоадресна (Multicast) –</a:t>
            </a:r>
            <a:r>
              <a:rPr lang="uk-UA" sz="1600"/>
              <a:t> один до багатьох, зазвичай не до всіх</a:t>
            </a:r>
          </a:p>
          <a:p>
            <a:pPr lvl="1" rtl="0"/>
            <a:r>
              <a:rPr lang="uk-UA" sz="1600" b="1"/>
              <a:t>Широкомовна (Broadcast) </a:t>
            </a:r>
            <a:r>
              <a:rPr lang="uk-UA" sz="1600"/>
              <a:t>– один до всіх</a:t>
            </a:r>
          </a:p>
          <a:p>
            <a:pPr lvl="1"/>
            <a:endParaRPr lang="en-US" sz="1600" dirty="0"/>
          </a:p>
          <a:p>
            <a:pPr marL="0" indent="0" rtl="0">
              <a:buNone/>
            </a:pPr>
            <a:r>
              <a:rPr lang="uk-UA" sz="1600" b="1"/>
              <a:t>Примітка: </a:t>
            </a:r>
            <a:r>
              <a:rPr lang="uk-UA" sz="1600"/>
              <a:t>Широкомовні розсилки використовуються в мережах IPv4, але не є в IPv6. Пізніше ми також побачимо альтернативну доставку (Anycast), як додатковий варіант доставки для IPv6.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33" y="3293478"/>
            <a:ext cx="1802265" cy="13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79" y="3293478"/>
            <a:ext cx="1843139" cy="13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15" y="3293478"/>
            <a:ext cx="1864324" cy="134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97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Параметри доставки повідомлень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4"/>
            <a:ext cx="8853286" cy="760555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У документації можуть використовуватися піктограми вузлів (як правило, кола) для відображення всіх пристроїв.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На рисунку показано використання піктограм вузлів для різних варіантів доставки.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3" y="1884417"/>
            <a:ext cx="5543096" cy="277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570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3.2 Протоколи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337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Протоколи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Огляд мережних протоколів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46742" y="707011"/>
            <a:ext cx="3222321" cy="3703064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Мережні протоколи визначають загальний набір правил.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Можуть бути реалізовані на пристроях у:</a:t>
            </a:r>
          </a:p>
          <a:p>
            <a:pPr lvl="1" rtl="0"/>
            <a:r>
              <a:rPr lang="uk-UA" sz="1600" dirty="0"/>
              <a:t>програмно (в </a:t>
            </a:r>
            <a:r>
              <a:rPr lang="uk-UA" sz="1600" dirty="0" smtClean="0"/>
              <a:t>ОС чи </a:t>
            </a:r>
            <a:r>
              <a:rPr lang="uk-UA" sz="1600" dirty="0" err="1" smtClean="0"/>
              <a:t>ПЗ</a:t>
            </a:r>
            <a:r>
              <a:rPr lang="uk-UA" sz="1600" dirty="0" smtClean="0"/>
              <a:t>)</a:t>
            </a:r>
            <a:endParaRPr lang="uk-UA" sz="1600" dirty="0"/>
          </a:p>
          <a:p>
            <a:pPr lvl="1" rtl="0"/>
            <a:r>
              <a:rPr lang="uk-UA" sz="1600" dirty="0"/>
              <a:t>апаратно (в обладнанні)</a:t>
            </a:r>
          </a:p>
          <a:p>
            <a:pPr lvl="1" rtl="0"/>
            <a:r>
              <a:rPr lang="uk-UA" sz="1600" dirty="0"/>
              <a:t>Програмно-апаратно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У протоколів є свої:</a:t>
            </a:r>
          </a:p>
          <a:p>
            <a:pPr lvl="1" rtl="0"/>
            <a:r>
              <a:rPr lang="uk-UA" sz="1600" dirty="0"/>
              <a:t>Функції</a:t>
            </a:r>
          </a:p>
          <a:p>
            <a:pPr lvl="1" rtl="0"/>
            <a:r>
              <a:rPr lang="uk-UA" sz="1600" dirty="0"/>
              <a:t>Формати</a:t>
            </a:r>
          </a:p>
          <a:p>
            <a:pPr lvl="1" rtl="0"/>
            <a:r>
              <a:rPr lang="uk-UA" sz="1600" dirty="0"/>
              <a:t>Правила</a:t>
            </a:r>
          </a:p>
          <a:p>
            <a:pPr marL="0" indent="0" rtl="0">
              <a:buNone/>
            </a:pPr>
            <a:r>
              <a:rPr lang="uk-UA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93634"/>
              </p:ext>
            </p:extLst>
          </p:nvPr>
        </p:nvGraphicFramePr>
        <p:xfrm>
          <a:off x="3469063" y="798944"/>
          <a:ext cx="5355620" cy="37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1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980">
                <a:tc>
                  <a:txBody>
                    <a:bodyPr/>
                    <a:lstStyle/>
                    <a:p>
                      <a:pPr rtl="0"/>
                      <a:r>
                        <a:rPr lang="uk-UA" dirty="0" smtClean="0"/>
                        <a:t>Тип </a:t>
                      </a:r>
                      <a:r>
                        <a:rPr lang="uk-UA" dirty="0"/>
                        <a:t>протоколу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Опис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388"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Мережний зв'язок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дають можливість двом або більше пристроям спілкуватися через одну або кілька мереж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388"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Мережна </a:t>
                      </a:r>
                      <a:r>
                        <a:rPr lang="uk-UA" baseline="0" dirty="0"/>
                        <a:t>безпека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надає захист даних, забезпечуючи автентифікацію, цілісність та шифрування даних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340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Маршрутизація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дозволяє маршрутизаторам обмінюватися маршрутною інформацією, порівнювати записи про маршрути та вибирати найкращий маршрут передавання пакета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9388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Виявлення сервісів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використовується для автоматичного виявлення пристроїв або служб.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9223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3"/>
            <a:ext cx="4034970" cy="757551"/>
          </a:xfrm>
        </p:spPr>
        <p:txBody>
          <a:bodyPr/>
          <a:lstStyle/>
          <a:p>
            <a:pPr rtl="0"/>
            <a:r>
              <a:rPr lang="uk-UA" sz="1600"/>
              <a:t>Протоколи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Функції мережного протоколу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261256" y="856343"/>
            <a:ext cx="3715657" cy="1320800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Пристрої використовують узгоджені протоколи для спілкування.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Протоколи можуть мати одну або більше функцій.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11827"/>
              </p:ext>
            </p:extLst>
          </p:nvPr>
        </p:nvGraphicFramePr>
        <p:xfrm>
          <a:off x="384177" y="2271178"/>
          <a:ext cx="8316911" cy="239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239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14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Адресація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Ідентифікація </a:t>
                      </a:r>
                      <a:r>
                        <a:rPr lang="uk-UA" baseline="0"/>
                        <a:t>відправника та отримувача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54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Надійність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Забезпечення гарантованої доставки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384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Керування потоком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Забезпечує ефективні </a:t>
                      </a:r>
                      <a:r>
                        <a:rPr lang="uk-UA" baseline="0"/>
                        <a:t>швидкості</a:t>
                      </a:r>
                      <a:r>
                        <a:rPr lang="uk-UA"/>
                        <a:t> для потоків даних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624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Послідовність (Sequencing)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Однозначне позначення (нумерація) кожного переданого сегменту даних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074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Виявлення помилок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Визначення, чи пошкоджені дані під час передачі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239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Програмний інтерфейс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 err="1"/>
                        <a:t>Міжпроцесна</a:t>
                      </a:r>
                      <a:r>
                        <a:rPr lang="uk-UA" dirty="0"/>
                        <a:t> взаємодія між мережними застосунками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43" y="0"/>
            <a:ext cx="4491945" cy="217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112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4688113" cy="829464"/>
          </a:xfrm>
        </p:spPr>
        <p:txBody>
          <a:bodyPr/>
          <a:lstStyle/>
          <a:p>
            <a:pPr rtl="0"/>
            <a:r>
              <a:rPr lang="uk-UA" sz="1600"/>
              <a:t>Протоколи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Взаємодія протоколів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449379" y="870857"/>
            <a:ext cx="4572000" cy="990512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Мережі вимагають використання декількох протоколів.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dirty="0"/>
              <a:t>Кожен протокол має свої функції та формат.</a:t>
            </a:r>
          </a:p>
          <a:p>
            <a:pPr marL="0" indent="0">
              <a:buNone/>
            </a:pPr>
            <a:endParaRPr lang="en-US" altLang="ja-JP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54774"/>
              </p:ext>
            </p:extLst>
          </p:nvPr>
        </p:nvGraphicFramePr>
        <p:xfrm>
          <a:off x="449379" y="2169345"/>
          <a:ext cx="8477467" cy="2873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167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Протокол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Функція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001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Протокол передавання гіпертексту (HTTP, Hypertext Transfer Protocol)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uk-UA" dirty="0"/>
                        <a:t>Керує взаємодією веб-сервера та веб-клієнта.</a:t>
                      </a:r>
                    </a:p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uk-UA" dirty="0"/>
                        <a:t>Визначає зміст та формат повідомлень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3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Протокол керування передаванням (TCP, Transmission Control Protocol)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uk-UA" dirty="0"/>
                        <a:t>Керує індивідуальними сеансами зв'язку</a:t>
                      </a:r>
                    </a:p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uk-UA" dirty="0"/>
                        <a:t>Забезпечує гарантовану доставку повідомлень</a:t>
                      </a:r>
                    </a:p>
                    <a:p>
                      <a:pPr marL="285750" indent="-285750" rtl="0">
                        <a:buFont typeface="Wingdings" panose="05000000000000000000" pitchFamily="2" charset="2"/>
                        <a:buChar char="§"/>
                      </a:pPr>
                      <a:r>
                        <a:rPr lang="uk-UA" dirty="0"/>
                        <a:t>Керує потоком повідомлень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584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Міжмережний протокол (IP, Internet Protocol)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Забезпечує доставку повідомлення від відправника до отримувача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584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Ethernet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Доставляє повідомлення від однієї мережної плати/інтерфейсу до іншого в одній і ті й же локальній мережі </a:t>
                      </a:r>
                      <a:r>
                        <a:rPr lang="uk-UA" dirty="0" err="1"/>
                        <a:t>Ethernet</a:t>
                      </a:r>
                      <a:r>
                        <a:rPr lang="uk-UA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0"/>
            <a:ext cx="3362777" cy="21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144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3.3 Стеки протоколів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985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12812"/>
          </a:xfrm>
        </p:spPr>
        <p:txBody>
          <a:bodyPr/>
          <a:lstStyle/>
          <a:p>
            <a:pPr rtl="0" eaLnBrk="1" hangingPunct="1"/>
            <a:endParaRPr lang="uk-UA" dirty="0"/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01841" y="513350"/>
            <a:ext cx="8769026" cy="889134"/>
          </a:xfrm>
        </p:spPr>
        <p:txBody>
          <a:bodyPr/>
          <a:lstStyle/>
          <a:p>
            <a:pPr marL="0" indent="0" rtl="0">
              <a:spcBef>
                <a:spcPct val="30000"/>
              </a:spcBef>
              <a:buNone/>
            </a:pPr>
            <a:r>
              <a:rPr lang="uk-UA" b="1" dirty="0" smtClean="0"/>
              <a:t>Мета лекції</a:t>
            </a:r>
            <a:r>
              <a:rPr lang="uk-UA" dirty="0" smtClean="0"/>
              <a:t>: </a:t>
            </a:r>
            <a:r>
              <a:rPr lang="uk-UA" dirty="0"/>
              <a:t>Пояснити як мережні протоколи дають змогу пристроям отримувати доступ до локальних і віддалених мережних ресурсів.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89738"/>
              </p:ext>
            </p:extLst>
          </p:nvPr>
        </p:nvGraphicFramePr>
        <p:xfrm>
          <a:off x="487933" y="1531345"/>
          <a:ext cx="8128166" cy="3082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3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23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Назва </a:t>
                      </a:r>
                      <a:r>
                        <a:rPr lang="uk-UA" sz="1200" dirty="0" smtClean="0">
                          <a:effectLst/>
                        </a:rPr>
                        <a:t>питання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Мета вивчення </a:t>
                      </a:r>
                      <a:r>
                        <a:rPr lang="uk-UA" sz="1200" dirty="0" smtClean="0">
                          <a:effectLst/>
                        </a:rPr>
                        <a:t>питання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7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Правила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Описати типи правил, яких необхідно дотримуватися для успішного спілкування.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Протоколи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Пояснити, чому для мережного зв'язку необхідні протоколи.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Стеки протоколів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Пояснити мету дотримання вимог </a:t>
                      </a:r>
                      <a:r>
                        <a:rPr lang="uk-UA" sz="1200" dirty="0" err="1">
                          <a:effectLst/>
                        </a:rPr>
                        <a:t>стеків</a:t>
                      </a:r>
                      <a:r>
                        <a:rPr lang="uk-UA" sz="1200" dirty="0">
                          <a:effectLst/>
                        </a:rPr>
                        <a:t> протоколів.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1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Організації зі стандартизації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Пояснити роль організацій зі стандартизації у створенні протоколів для забезпечення мережної сумісності.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1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Еталонні моделі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Пояснити як моделі </a:t>
                      </a:r>
                      <a:r>
                        <a:rPr lang="uk-UA" sz="1200" dirty="0" err="1">
                          <a:effectLst/>
                        </a:rPr>
                        <a:t>TCP</a:t>
                      </a:r>
                      <a:r>
                        <a:rPr lang="uk-UA" sz="1200" dirty="0">
                          <a:effectLst/>
                        </a:rPr>
                        <a:t>/</a:t>
                      </a:r>
                      <a:r>
                        <a:rPr lang="uk-UA" sz="1200" dirty="0" err="1">
                          <a:effectLst/>
                        </a:rPr>
                        <a:t>IP</a:t>
                      </a:r>
                      <a:r>
                        <a:rPr lang="uk-UA" sz="1200" dirty="0">
                          <a:effectLst/>
                        </a:rPr>
                        <a:t> і </a:t>
                      </a:r>
                      <a:r>
                        <a:rPr lang="uk-UA" sz="1200" dirty="0" err="1">
                          <a:effectLst/>
                        </a:rPr>
                        <a:t>OSI</a:t>
                      </a:r>
                      <a:r>
                        <a:rPr lang="uk-UA" sz="1200" dirty="0">
                          <a:effectLst/>
                        </a:rPr>
                        <a:t> застосовуються для полегшення стандартизації процесу передавання даних.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12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Інкапсуляція даних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Пояснити як інкапсуляція забезпечує передавання даних по мережі.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73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Доступ до даних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Пояснити як локальні вузли одержують доступ до локальних ресурсів мережі.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1894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Стеки протоколів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Стеки мережних протоколів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4721" y="740719"/>
            <a:ext cx="4589828" cy="3827878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Протоколи повинні мати можливість працювати з іншими протоколами.</a:t>
            </a:r>
          </a:p>
          <a:p>
            <a:pPr marL="0" indent="0" rtl="0">
              <a:buNone/>
            </a:pPr>
            <a:r>
              <a:rPr lang="uk-UA" sz="1600" dirty="0"/>
              <a:t>Стек протоколів:</a:t>
            </a:r>
          </a:p>
          <a:p>
            <a:pPr lvl="1" rtl="0"/>
            <a:r>
              <a:rPr lang="uk-UA" sz="1600" dirty="0"/>
              <a:t>Стек протоколів - це сукупність взаємозалежних протоколів, необхідних для виконання функції зв'язку.</a:t>
            </a:r>
          </a:p>
          <a:p>
            <a:pPr lvl="1" rtl="0"/>
            <a:r>
              <a:rPr lang="uk-UA" sz="1600" dirty="0"/>
              <a:t>Набори правил, які використовуються разом для того, щоб допомогти вирішити проблему</a:t>
            </a:r>
          </a:p>
          <a:p>
            <a:pPr marL="0" indent="0" rtl="0">
              <a:buNone/>
            </a:pPr>
            <a:r>
              <a:rPr lang="uk-UA" sz="1600" dirty="0"/>
              <a:t>Протоколи розглядаються з точки зору рівнів:</a:t>
            </a:r>
          </a:p>
          <a:p>
            <a:pPr lvl="1" rtl="0"/>
            <a:r>
              <a:rPr lang="uk-UA" sz="1600" dirty="0"/>
              <a:t>Вищі рівні</a:t>
            </a:r>
          </a:p>
          <a:p>
            <a:pPr lvl="1" rtl="0"/>
            <a:r>
              <a:rPr lang="uk-UA" sz="1600" dirty="0"/>
              <a:t>Нижчі рівні- пов'язані з передаванням даних та наданням послуг верхнім рівням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62" y="1239516"/>
            <a:ext cx="4391864" cy="283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03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Стеки протоколів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Стеки мережних протоколів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4427" y="725758"/>
            <a:ext cx="3997630" cy="385645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 dirty="0"/>
              <a:t>Існує кілька </a:t>
            </a:r>
            <a:r>
              <a:rPr lang="uk-UA" sz="1600" dirty="0" err="1"/>
              <a:t>стеків</a:t>
            </a:r>
            <a:r>
              <a:rPr lang="uk-UA" sz="1600" dirty="0"/>
              <a:t> протоколів.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/>
              <a:t>Стек Інтернет-протоколів (</a:t>
            </a:r>
            <a:r>
              <a:rPr lang="uk-UA" sz="1400" b="1" dirty="0" err="1"/>
              <a:t>Internet</a:t>
            </a:r>
            <a:r>
              <a:rPr lang="uk-UA" sz="1400" b="1" dirty="0"/>
              <a:t> </a:t>
            </a:r>
            <a:r>
              <a:rPr lang="uk-UA" sz="1400" b="1" dirty="0" err="1"/>
              <a:t>Protocol</a:t>
            </a:r>
            <a:r>
              <a:rPr lang="uk-UA" sz="1400" b="1" dirty="0"/>
              <a:t> </a:t>
            </a:r>
            <a:r>
              <a:rPr lang="uk-UA" sz="1400" b="1" dirty="0" err="1"/>
              <a:t>Suite</a:t>
            </a:r>
            <a:r>
              <a:rPr lang="uk-UA" sz="1400" b="1" dirty="0"/>
              <a:t>) або </a:t>
            </a:r>
            <a:r>
              <a:rPr lang="uk-UA" sz="1400" b="1" dirty="0" err="1"/>
              <a:t>TCP</a:t>
            </a:r>
            <a:r>
              <a:rPr lang="uk-UA" sz="1400" b="1" dirty="0"/>
              <a:t>/</a:t>
            </a:r>
            <a:r>
              <a:rPr lang="uk-UA" sz="1400" b="1" dirty="0" err="1"/>
              <a:t>IP</a:t>
            </a:r>
            <a:r>
              <a:rPr lang="uk-UA" sz="1400" b="1" dirty="0"/>
              <a:t> - </a:t>
            </a:r>
            <a:r>
              <a:rPr lang="uk-UA" sz="1400" dirty="0"/>
              <a:t>найпоширеніший набір протоколів, який підтримується Інженерною групою з розвитку мережі Інтернет (</a:t>
            </a:r>
            <a:r>
              <a:rPr lang="uk-UA" sz="1400" dirty="0" err="1"/>
              <a:t>IETF</a:t>
            </a:r>
            <a:r>
              <a:rPr lang="uk-UA" sz="1400" dirty="0"/>
              <a:t>)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/>
              <a:t>Протоколи взаємодії відкритих систем (</a:t>
            </a:r>
            <a:r>
              <a:rPr lang="uk-UA" sz="1400" b="1" dirty="0" err="1"/>
              <a:t>OSI</a:t>
            </a:r>
            <a:r>
              <a:rPr lang="uk-UA" sz="1400" b="1" dirty="0"/>
              <a:t>, </a:t>
            </a:r>
            <a:r>
              <a:rPr lang="uk-UA" sz="1400" b="1" dirty="0" err="1"/>
              <a:t>Open</a:t>
            </a:r>
            <a:r>
              <a:rPr lang="uk-UA" sz="1400" b="1" dirty="0"/>
              <a:t> </a:t>
            </a:r>
            <a:r>
              <a:rPr lang="uk-UA" sz="1400" b="1" dirty="0" err="1"/>
              <a:t>Systems</a:t>
            </a:r>
            <a:r>
              <a:rPr lang="uk-UA" sz="1400" b="1" dirty="0"/>
              <a:t> </a:t>
            </a:r>
            <a:r>
              <a:rPr lang="uk-UA" sz="1400" b="1" dirty="0" err="1"/>
              <a:t>Interconnection</a:t>
            </a:r>
            <a:r>
              <a:rPr lang="uk-UA" sz="1400" b="1" dirty="0"/>
              <a:t>) - </a:t>
            </a:r>
            <a:r>
              <a:rPr lang="uk-UA" sz="1400" dirty="0"/>
              <a:t>розроблені</a:t>
            </a:r>
            <a:r>
              <a:rPr lang="uk-UA" sz="1400" b="1" dirty="0"/>
              <a:t> </a:t>
            </a:r>
            <a:r>
              <a:rPr lang="uk-UA" sz="1400" dirty="0"/>
              <a:t> спільно Міжнародною організацією зі стандартизації (</a:t>
            </a:r>
            <a:r>
              <a:rPr lang="uk-UA" sz="1400" dirty="0" err="1"/>
              <a:t>ISO</a:t>
            </a:r>
            <a:r>
              <a:rPr lang="uk-UA" sz="1400" dirty="0"/>
              <a:t>) та Міжнародним союзом телекомунікацій (</a:t>
            </a:r>
            <a:r>
              <a:rPr lang="uk-UA" sz="1400" dirty="0" err="1"/>
              <a:t>ITU</a:t>
            </a:r>
            <a:r>
              <a:rPr lang="uk-UA" sz="1400" dirty="0"/>
              <a:t>) в 1977 році.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 err="1"/>
              <a:t>AppleTalk</a:t>
            </a:r>
            <a:r>
              <a:rPr lang="uk-UA" sz="1400" b="1" dirty="0"/>
              <a:t>- </a:t>
            </a:r>
            <a:r>
              <a:rPr lang="uk-UA" sz="1400" dirty="0" err="1"/>
              <a:t>Пропрієтарний</a:t>
            </a:r>
            <a:r>
              <a:rPr lang="uk-UA" sz="1400" dirty="0"/>
              <a:t> (фірмовий) стек протоколів від </a:t>
            </a:r>
            <a:r>
              <a:rPr lang="uk-UA" sz="1400" dirty="0" err="1"/>
              <a:t>Apple</a:t>
            </a:r>
            <a:r>
              <a:rPr lang="uk-UA" sz="1400" dirty="0"/>
              <a:t> </a:t>
            </a:r>
            <a:r>
              <a:rPr lang="uk-UA" sz="1400" dirty="0" err="1"/>
              <a:t>Inc</a:t>
            </a:r>
            <a:r>
              <a:rPr lang="uk-UA" sz="1400" dirty="0"/>
              <a:t>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b="1" dirty="0" err="1"/>
              <a:t>Novell</a:t>
            </a:r>
            <a:r>
              <a:rPr lang="uk-UA" sz="1400" b="1" dirty="0"/>
              <a:t> </a:t>
            </a:r>
            <a:r>
              <a:rPr lang="uk-UA" sz="1400" b="1" dirty="0" err="1"/>
              <a:t>NetWare</a:t>
            </a:r>
            <a:r>
              <a:rPr lang="uk-UA" sz="1400" b="1" dirty="0"/>
              <a:t>- </a:t>
            </a:r>
            <a:r>
              <a:rPr lang="uk-UA" sz="1400" dirty="0" err="1"/>
              <a:t>Пропрієтарний</a:t>
            </a:r>
            <a:r>
              <a:rPr lang="uk-UA" sz="1400" dirty="0"/>
              <a:t> (фірмовий) стек протоколів від </a:t>
            </a:r>
            <a:r>
              <a:rPr lang="uk-UA" sz="1400" dirty="0" err="1"/>
              <a:t>Novell</a:t>
            </a:r>
            <a:r>
              <a:rPr lang="uk-UA" sz="1400" dirty="0"/>
              <a:t> </a:t>
            </a:r>
            <a:r>
              <a:rPr lang="uk-UA" sz="1400" dirty="0" err="1"/>
              <a:t>Inc</a:t>
            </a:r>
            <a:r>
              <a:rPr lang="uk-UA" sz="1400" dirty="0"/>
              <a:t>.</a:t>
            </a:r>
          </a:p>
          <a:p>
            <a:pPr lvl="1"/>
            <a:endParaRPr lang="en-CA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167" y="1272631"/>
            <a:ext cx="5256834" cy="304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30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Стеки протоколів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Приклад протоколу TCP/IP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3359855" cy="3733082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Протоколи TCP/IP функціонують на прикладному, транспортному та міжмережному рівнях.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Найпоширенішими протоколами рівня мережного доступу для локальних мереж є Ethernet та WLAN.</a:t>
            </a:r>
          </a:p>
          <a:p>
            <a:pPr lvl="1"/>
            <a:endParaRPr lang="en-CA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33" y="955448"/>
            <a:ext cx="5388352" cy="323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5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Стеки протоколів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Стек протоколів TCP/IP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4841" y="707199"/>
            <a:ext cx="3780149" cy="3942178"/>
          </a:xfrm>
        </p:spPr>
        <p:txBody>
          <a:bodyPr/>
          <a:lstStyle/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dirty="0" err="1"/>
              <a:t>TCP</a:t>
            </a:r>
            <a:r>
              <a:rPr lang="uk-UA" sz="1400" dirty="0"/>
              <a:t>/</a:t>
            </a:r>
            <a:r>
              <a:rPr lang="uk-UA" sz="1400" dirty="0" err="1"/>
              <a:t>IP</a:t>
            </a:r>
            <a:r>
              <a:rPr lang="uk-UA" sz="1400" dirty="0"/>
              <a:t> - це стек протоколів, що використовується для передавання даних в мережі Інтернеті, містить велику кількість протоколів.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400" dirty="0" err="1"/>
              <a:t>TCP</a:t>
            </a:r>
            <a:r>
              <a:rPr lang="uk-UA" sz="1400" dirty="0"/>
              <a:t>/</a:t>
            </a:r>
            <a:r>
              <a:rPr lang="uk-UA" sz="1400" dirty="0" err="1"/>
              <a:t>IP</a:t>
            </a:r>
            <a:r>
              <a:rPr lang="uk-UA" sz="1400" dirty="0"/>
              <a:t> - це:</a:t>
            </a:r>
          </a:p>
          <a:p>
            <a:pPr lvl="1" rtl="0"/>
            <a:r>
              <a:rPr lang="uk-UA" dirty="0"/>
              <a:t>Побудований на відкритих стандартах стек протоколів, який є у вільному доступі для широкого загалу та може вільно використовуватись будь-яким розробником чи виробником обладнання та </a:t>
            </a:r>
            <a:r>
              <a:rPr lang="uk-UA" dirty="0" err="1"/>
              <a:t>ПЗ</a:t>
            </a:r>
            <a:endParaRPr lang="uk-UA" dirty="0"/>
          </a:p>
          <a:p>
            <a:pPr lvl="1" rtl="0"/>
            <a:r>
              <a:rPr lang="uk-UA" dirty="0"/>
              <a:t>Стек протоколів на основі стандартів,</a:t>
            </a:r>
            <a:r>
              <a:rPr lang="uk-UA" sz="1400" dirty="0"/>
              <a:t> стек, який схвалений мережною індустрією та затверджений організацією зі стандартизації для забезпечення сумісності</a:t>
            </a:r>
          </a:p>
          <a:p>
            <a:pPr lvl="1"/>
            <a:endParaRPr lang="en-CA" altLang="en-US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90" y="890281"/>
            <a:ext cx="5142258" cy="341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41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Стеки протоколів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Обмін даними в TCP/IP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7"/>
            <a:ext cx="4361340" cy="859252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Веб-сервер інкапсулює та відправляє веб-сторінку клієнту.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59086" y="867947"/>
            <a:ext cx="4361340" cy="85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Клієнт деінкапсулює веб-сторінку для веб-браузера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63" y="2017471"/>
            <a:ext cx="4230816" cy="257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79" y="2090057"/>
            <a:ext cx="4286817" cy="242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52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3.4 Організації зі стандартизації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772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Організації зі стандартизації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Відкриті стандарти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757551"/>
            <a:ext cx="4401766" cy="3950636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Відкриті стандарти підтримують: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Функціональну сумісність (interoperability)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Конкуренцію (competition)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Інновації(innovation)</a:t>
            </a:r>
          </a:p>
          <a:p>
            <a:pPr marL="0" indent="0" rtl="0">
              <a:buNone/>
            </a:pPr>
            <a:r>
              <a:rPr lang="uk-UA" sz="1600"/>
              <a:t>Організації зі стандартизації: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Незалежні від виробників (vendor-neutral)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Некомерційні організації (non-profit organizations)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Створені для розробки та просування концепції відкритих стандартів.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3" y="1096590"/>
            <a:ext cx="4308835" cy="307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830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99429" cy="757551"/>
          </a:xfrm>
        </p:spPr>
        <p:txBody>
          <a:bodyPr/>
          <a:lstStyle/>
          <a:p>
            <a:pPr rtl="0"/>
            <a:r>
              <a:rPr lang="uk-UA" sz="1600"/>
              <a:t>Організації зі стандартизації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Стандарти Інтернету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429" y="220523"/>
            <a:ext cx="4401766" cy="4322448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 b="1" dirty="0"/>
              <a:t> Інтернет-суспільство (</a:t>
            </a:r>
            <a:r>
              <a:rPr lang="uk-UA" sz="1600" b="1" dirty="0" err="1"/>
              <a:t>ISOC</a:t>
            </a:r>
            <a:r>
              <a:rPr lang="uk-UA" sz="1600" b="1" dirty="0"/>
              <a:t>, </a:t>
            </a:r>
            <a:r>
              <a:rPr lang="uk-UA" sz="1600" b="1" dirty="0" err="1"/>
              <a:t>Internet</a:t>
            </a:r>
            <a:r>
              <a:rPr lang="uk-UA" sz="1600" b="1" dirty="0"/>
              <a:t> </a:t>
            </a:r>
            <a:r>
              <a:rPr lang="uk-UA" sz="1600" b="1" dirty="0" err="1"/>
              <a:t>Society</a:t>
            </a:r>
            <a:r>
              <a:rPr lang="uk-UA" sz="1600" b="1" dirty="0"/>
              <a:t>)</a:t>
            </a:r>
            <a:r>
              <a:rPr lang="uk-UA" sz="1600" dirty="0"/>
              <a:t> - Сприяє відкритому розвитку та еволюції Інтернету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b="1" dirty="0"/>
              <a:t>Рада по архітектурі мережі Інтернет (</a:t>
            </a:r>
            <a:r>
              <a:rPr lang="uk-UA" sz="1600" b="1" dirty="0" err="1"/>
              <a:t>IAB</a:t>
            </a:r>
            <a:r>
              <a:rPr lang="uk-UA" sz="1600" b="1" dirty="0"/>
              <a:t>, </a:t>
            </a:r>
            <a:r>
              <a:rPr lang="uk-UA" sz="1600" b="1" dirty="0" err="1"/>
              <a:t>Internet</a:t>
            </a:r>
            <a:r>
              <a:rPr lang="uk-UA" sz="1600" b="1" dirty="0"/>
              <a:t> </a:t>
            </a:r>
            <a:r>
              <a:rPr lang="uk-UA" sz="1600" b="1" dirty="0" err="1"/>
              <a:t>Architecture</a:t>
            </a:r>
            <a:r>
              <a:rPr lang="uk-UA" sz="1600" b="1" dirty="0"/>
              <a:t> </a:t>
            </a:r>
            <a:r>
              <a:rPr lang="uk-UA" sz="1600" b="1" dirty="0" err="1"/>
              <a:t>Board</a:t>
            </a:r>
            <a:r>
              <a:rPr lang="uk-UA" sz="1600" b="1" dirty="0"/>
              <a:t>)</a:t>
            </a:r>
            <a:r>
              <a:rPr lang="uk-UA" sz="1600" dirty="0"/>
              <a:t> - Відповідає за загальне керівництво і розробку інтернет-стандартів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b="1" dirty="0"/>
              <a:t>Інженерна група з розвитку мережі Інтернет (</a:t>
            </a:r>
            <a:r>
              <a:rPr lang="uk-UA" sz="1600" b="1" dirty="0" err="1"/>
              <a:t>IETF</a:t>
            </a:r>
            <a:r>
              <a:rPr lang="uk-UA" sz="1600" b="1" dirty="0"/>
              <a:t>, </a:t>
            </a:r>
            <a:r>
              <a:rPr lang="uk-UA" sz="1600" b="1" dirty="0" err="1"/>
              <a:t>Internet</a:t>
            </a:r>
            <a:r>
              <a:rPr lang="uk-UA" sz="1600" b="1" dirty="0"/>
              <a:t> </a:t>
            </a:r>
            <a:r>
              <a:rPr lang="uk-UA" sz="1600" b="1" dirty="0" err="1"/>
              <a:t>Engineering</a:t>
            </a:r>
            <a:r>
              <a:rPr lang="uk-UA" sz="1600" b="1" dirty="0"/>
              <a:t> </a:t>
            </a:r>
            <a:r>
              <a:rPr lang="uk-UA" sz="1600" b="1" dirty="0" err="1"/>
              <a:t>Task</a:t>
            </a:r>
            <a:r>
              <a:rPr lang="uk-UA" sz="1600" b="1" dirty="0"/>
              <a:t> </a:t>
            </a:r>
            <a:r>
              <a:rPr lang="uk-UA" sz="1600" b="1" dirty="0" err="1"/>
              <a:t>Force</a:t>
            </a:r>
            <a:r>
              <a:rPr lang="uk-UA" sz="1600" b="1" dirty="0"/>
              <a:t>) </a:t>
            </a:r>
            <a:r>
              <a:rPr lang="uk-UA" sz="1600" dirty="0"/>
              <a:t>- Розробляє, оновлює та підтримує технології Інтернету та </a:t>
            </a:r>
            <a:r>
              <a:rPr lang="uk-UA" sz="1600" dirty="0" err="1"/>
              <a:t>TCP</a:t>
            </a:r>
            <a:r>
              <a:rPr lang="uk-UA" sz="1600" dirty="0"/>
              <a:t>/</a:t>
            </a:r>
            <a:r>
              <a:rPr lang="uk-UA" sz="1600" dirty="0" err="1"/>
              <a:t>IP</a:t>
            </a:r>
            <a:r>
              <a:rPr lang="uk-UA" sz="1600" dirty="0"/>
              <a:t>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 b="1" dirty="0"/>
              <a:t>Дослідницької групи з розвитку мережі Інтернет (</a:t>
            </a:r>
            <a:r>
              <a:rPr lang="uk-UA" sz="1600" b="1" dirty="0" err="1"/>
              <a:t>IRTF</a:t>
            </a:r>
            <a:r>
              <a:rPr lang="uk-UA" sz="1600" b="1" dirty="0"/>
              <a:t>, </a:t>
            </a:r>
            <a:r>
              <a:rPr lang="uk-UA" sz="1600" b="1" dirty="0" err="1"/>
              <a:t>Internet</a:t>
            </a:r>
            <a:r>
              <a:rPr lang="uk-UA" sz="1600" b="1" dirty="0"/>
              <a:t> </a:t>
            </a:r>
            <a:r>
              <a:rPr lang="uk-UA" sz="1600" b="1" dirty="0" err="1"/>
              <a:t>Research</a:t>
            </a:r>
            <a:r>
              <a:rPr lang="uk-UA" sz="1600" b="1" dirty="0"/>
              <a:t> </a:t>
            </a:r>
            <a:r>
              <a:rPr lang="uk-UA" sz="1600" b="1" dirty="0" err="1"/>
              <a:t>Task</a:t>
            </a:r>
            <a:r>
              <a:rPr lang="uk-UA" sz="1600" b="1" dirty="0"/>
              <a:t> </a:t>
            </a:r>
            <a:r>
              <a:rPr lang="uk-UA" sz="1600" b="1" dirty="0" err="1"/>
              <a:t>Force</a:t>
            </a:r>
            <a:r>
              <a:rPr lang="uk-UA" sz="1600" b="1" dirty="0"/>
              <a:t>) </a:t>
            </a:r>
            <a:r>
              <a:rPr lang="uk-UA" sz="1600" dirty="0"/>
              <a:t>- Зосереджена на довготривалих дослідженнях, пов’язаних з Інтернетом та протоколами </a:t>
            </a:r>
            <a:r>
              <a:rPr lang="uk-UA" sz="1600" dirty="0" err="1"/>
              <a:t>TCP</a:t>
            </a:r>
            <a:r>
              <a:rPr lang="uk-UA" sz="1600" dirty="0"/>
              <a:t>/</a:t>
            </a:r>
            <a:r>
              <a:rPr lang="uk-UA" sz="1600" dirty="0" err="1"/>
              <a:t>IP</a:t>
            </a:r>
            <a:endParaRPr lang="uk-UA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4" y="1006420"/>
            <a:ext cx="4354285" cy="328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43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55314" cy="757551"/>
          </a:xfrm>
        </p:spPr>
        <p:txBody>
          <a:bodyPr/>
          <a:lstStyle/>
          <a:p>
            <a:pPr rtl="0"/>
            <a:r>
              <a:rPr lang="uk-UA" sz="1600"/>
              <a:t>Організації зі стандартизації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Стандарти Інтернету (Продовж.)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898" y="782410"/>
            <a:ext cx="4247972" cy="3672114"/>
          </a:xfrm>
        </p:spPr>
        <p:txBody>
          <a:bodyPr/>
          <a:lstStyle/>
          <a:p>
            <a:pPr marL="0" indent="0" rtl="0">
              <a:buNone/>
            </a:pPr>
            <a:r>
              <a:rPr lang="uk-UA" sz="1400" dirty="0"/>
              <a:t>Організації зі стандартизації, що займаються розробкою та підтримкою стеку </a:t>
            </a:r>
            <a:r>
              <a:rPr lang="uk-UA" sz="1400" dirty="0" err="1"/>
              <a:t>TCP</a:t>
            </a:r>
            <a:r>
              <a:rPr lang="uk-UA" sz="1400" dirty="0"/>
              <a:t>/</a:t>
            </a:r>
            <a:r>
              <a:rPr lang="uk-UA" sz="1400" dirty="0" err="1"/>
              <a:t>IP</a:t>
            </a:r>
            <a:r>
              <a:rPr lang="uk-UA" sz="1400" dirty="0"/>
              <a:t>:</a:t>
            </a:r>
          </a:p>
          <a:p>
            <a:pPr lvl="1" rtl="0"/>
            <a:r>
              <a:rPr lang="uk-UA" b="1" dirty="0"/>
              <a:t>Інтернет-корпорація з призначення імен та номерів (</a:t>
            </a:r>
            <a:r>
              <a:rPr lang="uk-UA" b="1" dirty="0" err="1"/>
              <a:t>ICANN</a:t>
            </a:r>
            <a:r>
              <a:rPr lang="uk-UA" b="1" dirty="0"/>
              <a:t>, </a:t>
            </a:r>
            <a:r>
              <a:rPr lang="uk-UA" b="1" dirty="0" err="1"/>
              <a:t>Internet</a:t>
            </a:r>
            <a:r>
              <a:rPr lang="uk-UA" b="1" dirty="0"/>
              <a:t> </a:t>
            </a:r>
            <a:r>
              <a:rPr lang="uk-UA" b="1" dirty="0" err="1"/>
              <a:t>Corporation</a:t>
            </a:r>
            <a:r>
              <a:rPr lang="uk-UA" b="1" dirty="0"/>
              <a:t> </a:t>
            </a:r>
            <a:r>
              <a:rPr lang="uk-UA" b="1" dirty="0" err="1"/>
              <a:t>for</a:t>
            </a:r>
            <a:r>
              <a:rPr lang="uk-UA" b="1" dirty="0"/>
              <a:t> </a:t>
            </a:r>
            <a:r>
              <a:rPr lang="uk-UA" b="1" dirty="0" err="1"/>
              <a:t>Assigned</a:t>
            </a:r>
            <a:r>
              <a:rPr lang="uk-UA" b="1" dirty="0"/>
              <a:t> </a:t>
            </a:r>
            <a:r>
              <a:rPr lang="uk-UA" b="1" dirty="0" err="1"/>
              <a:t>Names</a:t>
            </a:r>
            <a:r>
              <a:rPr lang="uk-UA" b="1" dirty="0"/>
              <a:t> </a:t>
            </a:r>
            <a:r>
              <a:rPr lang="uk-UA" b="1" dirty="0" err="1"/>
              <a:t>and</a:t>
            </a:r>
            <a:r>
              <a:rPr lang="uk-UA" b="1" dirty="0"/>
              <a:t> </a:t>
            </a:r>
            <a:r>
              <a:rPr lang="uk-UA" b="1" dirty="0" err="1"/>
              <a:t>Numbers</a:t>
            </a:r>
            <a:r>
              <a:rPr lang="uk-UA" b="1" dirty="0"/>
              <a:t> </a:t>
            </a:r>
            <a:r>
              <a:rPr lang="uk-UA" dirty="0"/>
              <a:t>- координує розподіл </a:t>
            </a:r>
            <a:r>
              <a:rPr lang="uk-UA" dirty="0" err="1"/>
              <a:t>IP</a:t>
            </a:r>
            <a:r>
              <a:rPr lang="uk-UA" dirty="0"/>
              <a:t>-адрес, керує доменними іменами та надає іншу інформацію, що використовується в протоколах стеку </a:t>
            </a:r>
            <a:r>
              <a:rPr lang="uk-UA" dirty="0" err="1"/>
              <a:t>TCP</a:t>
            </a:r>
            <a:r>
              <a:rPr lang="uk-UA" dirty="0"/>
              <a:t>/</a:t>
            </a:r>
            <a:r>
              <a:rPr lang="uk-UA" dirty="0" err="1"/>
              <a:t>IP</a:t>
            </a:r>
            <a:r>
              <a:rPr lang="uk-UA" dirty="0"/>
              <a:t>.</a:t>
            </a:r>
          </a:p>
          <a:p>
            <a:pPr lvl="1" rtl="0"/>
            <a:r>
              <a:rPr lang="uk-UA" b="1" dirty="0"/>
              <a:t>Адміністрація адресного простору мережі Інтернет (</a:t>
            </a:r>
            <a:r>
              <a:rPr lang="uk-UA" b="1" dirty="0" err="1"/>
              <a:t>IANA</a:t>
            </a:r>
            <a:r>
              <a:rPr lang="uk-UA" b="1" dirty="0"/>
              <a:t>, </a:t>
            </a:r>
            <a:r>
              <a:rPr lang="uk-UA" b="1" dirty="0" err="1"/>
              <a:t>Internet</a:t>
            </a:r>
            <a:r>
              <a:rPr lang="uk-UA" b="1" dirty="0"/>
              <a:t> </a:t>
            </a:r>
            <a:r>
              <a:rPr lang="uk-UA" b="1" dirty="0" err="1"/>
              <a:t>Assigned</a:t>
            </a:r>
            <a:r>
              <a:rPr lang="uk-UA" b="1" dirty="0"/>
              <a:t> </a:t>
            </a:r>
            <a:r>
              <a:rPr lang="uk-UA" b="1" dirty="0" err="1"/>
              <a:t>Numbers</a:t>
            </a:r>
            <a:r>
              <a:rPr lang="uk-UA" b="1" dirty="0"/>
              <a:t> </a:t>
            </a:r>
            <a:r>
              <a:rPr lang="uk-UA" b="1" dirty="0" err="1"/>
              <a:t>Authority</a:t>
            </a:r>
            <a:r>
              <a:rPr lang="uk-UA" b="1" dirty="0"/>
              <a:t> </a:t>
            </a:r>
            <a:r>
              <a:rPr lang="uk-UA" dirty="0"/>
              <a:t>- Несе відповідальність за контроль і керування розподілом </a:t>
            </a:r>
            <a:r>
              <a:rPr lang="uk-UA" dirty="0" err="1"/>
              <a:t>IP</a:t>
            </a:r>
            <a:r>
              <a:rPr lang="uk-UA" dirty="0"/>
              <a:t>-адрес, керує доменними іменами та ідентифікаторами протоколів для </a:t>
            </a:r>
            <a:r>
              <a:rPr lang="uk-UA" dirty="0" err="1"/>
              <a:t>ICANN</a:t>
            </a:r>
            <a:r>
              <a:rPr lang="uk-UA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2" y="1277257"/>
            <a:ext cx="4378082" cy="274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11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Організації зі стандартизації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uk-UA"/>
              <a:t>Стандартизація електроніки та зв'язку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191" y="660795"/>
            <a:ext cx="8933618" cy="3794491"/>
          </a:xfrm>
        </p:spPr>
        <p:txBody>
          <a:bodyPr/>
          <a:lstStyle/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/>
              <a:t>Інститут інженерів з електротехніки та електроніки (</a:t>
            </a:r>
            <a:r>
              <a:rPr lang="uk-UA" b="1" dirty="0" err="1"/>
              <a:t>IEEE</a:t>
            </a:r>
            <a:r>
              <a:rPr lang="uk-UA" b="1" dirty="0"/>
              <a:t>, </a:t>
            </a:r>
            <a:r>
              <a:rPr lang="uk-UA" b="1" dirty="0" err="1"/>
              <a:t>Institute</a:t>
            </a:r>
            <a:r>
              <a:rPr lang="uk-UA" b="1" dirty="0"/>
              <a:t> </a:t>
            </a:r>
            <a:r>
              <a:rPr lang="uk-UA" b="1" dirty="0" err="1"/>
              <a:t>of</a:t>
            </a:r>
            <a:r>
              <a:rPr lang="uk-UA" b="1" dirty="0"/>
              <a:t> </a:t>
            </a:r>
            <a:r>
              <a:rPr lang="uk-UA" b="1" dirty="0" err="1"/>
              <a:t>Electrical</a:t>
            </a:r>
            <a:r>
              <a:rPr lang="uk-UA" b="1" dirty="0"/>
              <a:t> </a:t>
            </a:r>
            <a:r>
              <a:rPr lang="uk-UA" b="1" dirty="0" err="1"/>
              <a:t>and</a:t>
            </a:r>
            <a:r>
              <a:rPr lang="uk-UA" b="1" dirty="0"/>
              <a:t> </a:t>
            </a:r>
            <a:r>
              <a:rPr lang="uk-UA" b="1" dirty="0" err="1"/>
              <a:t>Electronics</a:t>
            </a:r>
            <a:r>
              <a:rPr lang="uk-UA" b="1" dirty="0"/>
              <a:t> </a:t>
            </a:r>
            <a:r>
              <a:rPr lang="uk-UA" b="1" dirty="0" err="1"/>
              <a:t>Engineers</a:t>
            </a:r>
            <a:r>
              <a:rPr lang="uk-UA" b="1" dirty="0"/>
              <a:t>) </a:t>
            </a:r>
            <a:r>
              <a:rPr lang="uk-UA" dirty="0"/>
              <a:t>- </a:t>
            </a:r>
            <a:r>
              <a:rPr lang="uk-UA" b="1" dirty="0" err="1"/>
              <a:t>IEEE</a:t>
            </a:r>
            <a:r>
              <a:rPr lang="uk-UA" dirty="0"/>
              <a:t> вимовляється “I-</a:t>
            </a:r>
            <a:r>
              <a:rPr lang="uk-UA" dirty="0" err="1"/>
              <a:t>triple</a:t>
            </a:r>
            <a:r>
              <a:rPr lang="uk-UA" dirty="0"/>
              <a:t>-E", відповідає за просування технологічних інновацій та створення стандартів у багатьох галузях, зокрема, в енергетиці, охороні здоров'я, телекомунікаціях та мережних технологіях.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/>
              <a:t>Альянс галузей електронної промисловості (</a:t>
            </a:r>
            <a:r>
              <a:rPr lang="uk-UA" b="1" dirty="0" err="1"/>
              <a:t>EIA</a:t>
            </a:r>
            <a:r>
              <a:rPr lang="uk-UA" b="1" dirty="0"/>
              <a:t>, </a:t>
            </a:r>
            <a:r>
              <a:rPr lang="uk-UA" b="1" dirty="0" err="1"/>
              <a:t>Electronic</a:t>
            </a:r>
            <a:r>
              <a:rPr lang="uk-UA" b="1" dirty="0"/>
              <a:t> </a:t>
            </a:r>
            <a:r>
              <a:rPr lang="uk-UA" b="1" dirty="0" err="1"/>
              <a:t>Industries</a:t>
            </a:r>
            <a:r>
              <a:rPr lang="uk-UA" b="1" dirty="0"/>
              <a:t> </a:t>
            </a:r>
            <a:r>
              <a:rPr lang="uk-UA" b="1" dirty="0" err="1"/>
              <a:t>Alliance</a:t>
            </a:r>
            <a:r>
              <a:rPr lang="uk-UA" b="1" dirty="0"/>
              <a:t>) </a:t>
            </a:r>
            <a:r>
              <a:rPr lang="uk-UA" dirty="0"/>
              <a:t>- розробляє стандарти, що стосуються електричної проводки, роз'ємів та 19-дюймових </a:t>
            </a:r>
            <a:r>
              <a:rPr lang="uk-UA" dirty="0" err="1"/>
              <a:t>стійок</a:t>
            </a:r>
            <a:r>
              <a:rPr lang="uk-UA" dirty="0"/>
              <a:t>, які використовуються для монтажу мережного обладнання.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/>
              <a:t>Асоціація телекомунікаційної промисловості (</a:t>
            </a:r>
            <a:r>
              <a:rPr lang="uk-UA" b="1" dirty="0" err="1"/>
              <a:t>TIA</a:t>
            </a:r>
            <a:r>
              <a:rPr lang="uk-UA" b="1" dirty="0"/>
              <a:t>, </a:t>
            </a:r>
            <a:r>
              <a:rPr lang="uk-UA" b="1" dirty="0" err="1"/>
              <a:t>Telecommunications</a:t>
            </a:r>
            <a:r>
              <a:rPr lang="uk-UA" b="1" dirty="0"/>
              <a:t> </a:t>
            </a:r>
            <a:r>
              <a:rPr lang="uk-UA" b="1" dirty="0" err="1"/>
              <a:t>Industry</a:t>
            </a:r>
            <a:r>
              <a:rPr lang="uk-UA" b="1" dirty="0"/>
              <a:t> </a:t>
            </a:r>
            <a:r>
              <a:rPr lang="uk-UA" b="1" dirty="0" err="1"/>
              <a:t>Association</a:t>
            </a:r>
            <a:r>
              <a:rPr lang="uk-UA" b="1" dirty="0"/>
              <a:t>) </a:t>
            </a:r>
            <a:r>
              <a:rPr lang="uk-UA" dirty="0"/>
              <a:t>- відповідає за розробку стандартів зв'язку в різних областях, зокрема, стандартів радіотехнічного обладнання, станцій стільникового зв'язку, пристроїв передачі голосу за допомогою протоколу </a:t>
            </a:r>
            <a:r>
              <a:rPr lang="uk-UA" dirty="0" err="1"/>
              <a:t>IP</a:t>
            </a:r>
            <a:r>
              <a:rPr lang="uk-UA" dirty="0"/>
              <a:t> (</a:t>
            </a:r>
            <a:r>
              <a:rPr lang="uk-UA" dirty="0" err="1"/>
              <a:t>Voice</a:t>
            </a:r>
            <a:r>
              <a:rPr lang="uk-UA" dirty="0"/>
              <a:t> </a:t>
            </a:r>
            <a:r>
              <a:rPr lang="uk-UA" dirty="0" err="1"/>
              <a:t>over</a:t>
            </a:r>
            <a:r>
              <a:rPr lang="uk-UA" dirty="0"/>
              <a:t> </a:t>
            </a:r>
            <a:r>
              <a:rPr lang="uk-UA" dirty="0" err="1"/>
              <a:t>IP</a:t>
            </a:r>
            <a:r>
              <a:rPr lang="uk-UA" dirty="0"/>
              <a:t>, </a:t>
            </a:r>
            <a:r>
              <a:rPr lang="uk-UA" dirty="0" err="1"/>
              <a:t>VoIP</a:t>
            </a:r>
            <a:r>
              <a:rPr lang="uk-UA" dirty="0"/>
              <a:t>), пристроїв супутникового зв’язку тощо.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b="1" dirty="0"/>
              <a:t>Міжнародний союз електрозв'язку, сектор стандартизації телекомунікацій (</a:t>
            </a:r>
            <a:r>
              <a:rPr lang="uk-UA" b="1" dirty="0" err="1"/>
              <a:t>ITU</a:t>
            </a:r>
            <a:r>
              <a:rPr lang="uk-UA" b="1" dirty="0"/>
              <a:t>-T, </a:t>
            </a:r>
            <a:r>
              <a:rPr lang="uk-UA" b="1" dirty="0" err="1"/>
              <a:t>International</a:t>
            </a:r>
            <a:r>
              <a:rPr lang="uk-UA" b="1" dirty="0"/>
              <a:t> </a:t>
            </a:r>
            <a:r>
              <a:rPr lang="uk-UA" b="1" dirty="0" err="1"/>
              <a:t>Telecommunications</a:t>
            </a:r>
            <a:r>
              <a:rPr lang="uk-UA" b="1" dirty="0"/>
              <a:t> </a:t>
            </a:r>
            <a:r>
              <a:rPr lang="uk-UA" b="1" dirty="0" err="1"/>
              <a:t>Union-Telecommunication</a:t>
            </a:r>
            <a:r>
              <a:rPr lang="uk-UA" b="1" dirty="0"/>
              <a:t> </a:t>
            </a:r>
            <a:r>
              <a:rPr lang="uk-UA" b="1" dirty="0" err="1"/>
              <a:t>Standardization</a:t>
            </a:r>
            <a:r>
              <a:rPr lang="uk-UA" b="1" dirty="0"/>
              <a:t> </a:t>
            </a:r>
            <a:r>
              <a:rPr lang="uk-UA" b="1" dirty="0" err="1"/>
              <a:t>Sector</a:t>
            </a:r>
            <a:r>
              <a:rPr lang="uk-UA" b="1" dirty="0"/>
              <a:t>)</a:t>
            </a:r>
            <a:r>
              <a:rPr lang="uk-UA" dirty="0"/>
              <a:t>- окреслює стандарти стиснення відео, телебачення на базі протоколу </a:t>
            </a:r>
            <a:r>
              <a:rPr lang="uk-UA" dirty="0" err="1"/>
              <a:t>IP</a:t>
            </a:r>
            <a:r>
              <a:rPr lang="uk-UA" dirty="0"/>
              <a:t> (</a:t>
            </a:r>
            <a:r>
              <a:rPr lang="uk-UA" dirty="0" err="1"/>
              <a:t>IPTV</a:t>
            </a:r>
            <a:r>
              <a:rPr lang="uk-UA" dirty="0"/>
              <a:t>, </a:t>
            </a:r>
            <a:r>
              <a:rPr lang="uk-UA" dirty="0" err="1"/>
              <a:t>InternetProtocol</a:t>
            </a:r>
            <a:r>
              <a:rPr lang="uk-UA" dirty="0"/>
              <a:t> </a:t>
            </a:r>
            <a:r>
              <a:rPr lang="uk-UA" dirty="0" err="1"/>
              <a:t>Television</a:t>
            </a:r>
            <a:r>
              <a:rPr lang="uk-UA" dirty="0"/>
              <a:t>) та стандарти широкосмугового зв'язку, наприклад, цифрову абонентську лінію(</a:t>
            </a:r>
            <a:r>
              <a:rPr lang="uk-UA" dirty="0" err="1"/>
              <a:t>DSL</a:t>
            </a:r>
            <a:r>
              <a:rPr lang="uk-UA" dirty="0"/>
              <a:t>, </a:t>
            </a:r>
            <a:r>
              <a:rPr lang="uk-UA" dirty="0" err="1"/>
              <a:t>Digital</a:t>
            </a:r>
            <a:r>
              <a:rPr lang="uk-UA" dirty="0"/>
              <a:t> </a:t>
            </a:r>
            <a:r>
              <a:rPr lang="uk-UA" dirty="0" err="1"/>
              <a:t>Subscriber</a:t>
            </a:r>
            <a:r>
              <a:rPr lang="uk-UA" dirty="0"/>
              <a:t> </a:t>
            </a:r>
            <a:r>
              <a:rPr lang="uk-UA" dirty="0" err="1"/>
              <a:t>Line</a:t>
            </a:r>
            <a:r>
              <a:rPr lang="uk-U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65191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3.1 Правила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3.5 Еталонні моделі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016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Еталонні моделі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Переваги використання багаторівневої моделі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53349" y="798285"/>
            <a:ext cx="3690651" cy="3323113"/>
          </a:xfrm>
        </p:spPr>
        <p:txBody>
          <a:bodyPr/>
          <a:lstStyle/>
          <a:p>
            <a:pPr mar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1600" dirty="0"/>
              <a:t>Функціонування мережі є складною концепцією, його досить важко пояснити та зрозуміти. Тому використовується багаторівнева модель.</a:t>
            </a:r>
          </a:p>
          <a:p>
            <a:pPr mar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1600" dirty="0"/>
              <a:t>Нині для опису мережних операцій застосовуються дві багаторівневі моделі: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Еталонна модель взаємодії відкритих систем (</a:t>
            </a:r>
            <a:r>
              <a:rPr lang="uk-UA" sz="1600" dirty="0" err="1"/>
              <a:t>OSI</a:t>
            </a:r>
            <a:r>
              <a:rPr lang="uk-UA" sz="1600" dirty="0"/>
              <a:t> </a:t>
            </a:r>
            <a:r>
              <a:rPr lang="uk-UA" sz="1600" dirty="0" err="1"/>
              <a:t>Model</a:t>
            </a:r>
            <a:r>
              <a:rPr lang="uk-UA" sz="1600" dirty="0"/>
              <a:t>, </a:t>
            </a:r>
            <a:r>
              <a:rPr lang="uk-UA" sz="1600" dirty="0" err="1"/>
              <a:t>Open</a:t>
            </a:r>
            <a:r>
              <a:rPr lang="uk-UA" sz="1600" dirty="0"/>
              <a:t> </a:t>
            </a:r>
            <a:r>
              <a:rPr lang="uk-UA" sz="1600" dirty="0" err="1"/>
              <a:t>Systems</a:t>
            </a:r>
            <a:r>
              <a:rPr lang="uk-UA" sz="1600" dirty="0"/>
              <a:t> </a:t>
            </a:r>
            <a:r>
              <a:rPr lang="uk-UA" sz="1600" dirty="0" err="1"/>
              <a:t>Interconnection</a:t>
            </a:r>
            <a:r>
              <a:rPr lang="uk-UA" sz="1600" dirty="0"/>
              <a:t> </a:t>
            </a:r>
            <a:r>
              <a:rPr lang="uk-UA" sz="1600" dirty="0" err="1"/>
              <a:t>Reference</a:t>
            </a:r>
            <a:r>
              <a:rPr lang="uk-UA" sz="1600" dirty="0"/>
              <a:t> </a:t>
            </a:r>
            <a:r>
              <a:rPr lang="uk-UA" sz="1600" dirty="0" err="1"/>
              <a:t>Model</a:t>
            </a:r>
            <a:r>
              <a:rPr lang="uk-UA" sz="1600" dirty="0"/>
              <a:t>)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Еталонна модель </a:t>
            </a:r>
            <a:r>
              <a:rPr lang="uk-UA" sz="1600" dirty="0" err="1"/>
              <a:t>TCP</a:t>
            </a:r>
            <a:r>
              <a:rPr lang="uk-UA" sz="1600" dirty="0"/>
              <a:t>/</a:t>
            </a:r>
            <a:r>
              <a:rPr lang="uk-UA" sz="1600" dirty="0" err="1"/>
              <a:t>IP</a:t>
            </a:r>
            <a:r>
              <a:rPr lang="uk-UA" sz="1600" dirty="0"/>
              <a:t> (</a:t>
            </a:r>
            <a:r>
              <a:rPr lang="uk-UA" sz="1600" dirty="0" err="1"/>
              <a:t>TCP</a:t>
            </a:r>
            <a:r>
              <a:rPr lang="uk-UA" sz="1600" dirty="0"/>
              <a:t>/</a:t>
            </a:r>
            <a:r>
              <a:rPr lang="uk-UA" sz="1600" dirty="0" err="1"/>
              <a:t>IP</a:t>
            </a:r>
            <a:r>
              <a:rPr lang="uk-UA" sz="1600" dirty="0"/>
              <a:t> </a:t>
            </a:r>
            <a:r>
              <a:rPr lang="uk-UA" sz="1600" dirty="0" err="1"/>
              <a:t>Reference</a:t>
            </a:r>
            <a:r>
              <a:rPr lang="uk-UA" sz="1600" dirty="0"/>
              <a:t> </a:t>
            </a:r>
            <a:r>
              <a:rPr lang="uk-UA" sz="1600" dirty="0" err="1" smtClean="0"/>
              <a:t>Model</a:t>
            </a:r>
            <a:endParaRPr lang="uk-UA" sz="16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3" y="798285"/>
            <a:ext cx="4854802" cy="38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408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Еталонні моделі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Переваги використання багаторівневої моделі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90286" y="798944"/>
            <a:ext cx="8853715" cy="3352142"/>
          </a:xfrm>
        </p:spPr>
        <p:txBody>
          <a:bodyPr/>
          <a:lstStyle/>
          <a:p>
            <a:pPr marL="0" indent="0" rtl="0">
              <a:buNone/>
            </a:pPr>
            <a:r>
              <a:rPr lang="uk-UA" sz="1800"/>
              <a:t>Переваги використання багаторівневої моделі: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/>
              <a:t>- Полегшення розробки протоколів, оскільки  протоколи, які функціонують на певному рівні, чітко визначають формати оброблюваних даних та  мають визначені інтерфейси взаємодії з верхнім та  нижнім рівнями.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/>
              <a:t>- Сприяння конкуренції, оскільки розробки різних виробників можуть працювати разом.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/>
              <a:t>- Запобігання ситуацій, коли зміна технологій або функціоналу одного рівня впливає на інші рівні (чи вищі, чи нижчі).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/>
              <a:t>- Надання загальної мови для опису функцій та можливостей мереж. 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471866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01601"/>
            <a:ext cx="8783638" cy="754742"/>
          </a:xfrm>
        </p:spPr>
        <p:txBody>
          <a:bodyPr/>
          <a:lstStyle/>
          <a:p>
            <a:pPr rtl="0"/>
            <a:r>
              <a:rPr lang="uk-UA" sz="1600"/>
              <a:t>Еталонні моделі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sz="2400"/>
              <a:t>Еталонна модель OSI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31468"/>
              </p:ext>
            </p:extLst>
          </p:nvPr>
        </p:nvGraphicFramePr>
        <p:xfrm>
          <a:off x="362857" y="955226"/>
          <a:ext cx="8215086" cy="3894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3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1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86"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effectLst/>
                        </a:rPr>
                        <a:t>Рівень моделі OSI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effectLst/>
                        </a:rPr>
                        <a:t>Опис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85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7 - Прикладний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Містить протоколи, які використовуються для обміну даними між процесами.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6 - Подання даних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Забезпечує загальне подання даних, що передаються між службами прикладного рівня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5 - Сеансовий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Надає послуги рівню подання та керує обміном даними.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4 - Транспортний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Визначає послуги для сегментації, передачі та десегментації даних для організації індивідуальних сеансів зв'язку.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3 - Мережний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Надає послуги з обміну окремими блоками даних через мережу.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2 - Канальний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Описує методи обміну кадрами даних через загальне середовище передавання інформації.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845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1 - Фізичний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Описує </a:t>
                      </a:r>
                      <a:r>
                        <a:rPr lang="uk-UA" baseline="0" dirty="0"/>
                        <a:t> </a:t>
                      </a:r>
                      <a:r>
                        <a:rPr lang="uk-UA" dirty="0"/>
                        <a:t>засоби для активації, підтримки та </a:t>
                      </a:r>
                      <a:r>
                        <a:rPr lang="uk-UA" dirty="0" err="1"/>
                        <a:t>деактивації</a:t>
                      </a:r>
                      <a:r>
                        <a:rPr lang="uk-UA" dirty="0"/>
                        <a:t> фізичних </a:t>
                      </a:r>
                      <a:r>
                        <a:rPr lang="uk-UA" dirty="0" err="1"/>
                        <a:t>зв’язків</a:t>
                      </a:r>
                      <a:r>
                        <a:rPr lang="uk-UA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25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01601"/>
            <a:ext cx="8783638" cy="754742"/>
          </a:xfrm>
        </p:spPr>
        <p:txBody>
          <a:bodyPr/>
          <a:lstStyle/>
          <a:p>
            <a:pPr rtl="0"/>
            <a:r>
              <a:rPr lang="uk-UA" sz="1600"/>
              <a:t>Еталонні моделі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 sz="2400"/>
              <a:t>Еталонна модель TCP/IP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34585"/>
              </p:ext>
            </p:extLst>
          </p:nvPr>
        </p:nvGraphicFramePr>
        <p:xfrm>
          <a:off x="362857" y="955226"/>
          <a:ext cx="8215086" cy="2401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653"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effectLst/>
                        </a:rPr>
                        <a:t>Рівні моделі TCP/IP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effectLst/>
                        </a:rPr>
                        <a:t>Опис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85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Прикладний рівень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Відображення даних для користувача, а також  забезпечення кодування/шифрування та керування сеансами  зв'язку.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uk-UA" b="1"/>
                        <a:t>Транспортний рівень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Підтримка зв’язку між різними пристроями в різних мережах.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uk-UA" b="1" dirty="0" err="1" smtClean="0"/>
                        <a:t>Міжмережний</a:t>
                      </a:r>
                      <a:r>
                        <a:rPr lang="uk-UA" b="1" dirty="0" smtClean="0"/>
                        <a:t> рівень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Визначення найкращого маршруту передавання даних через мережу.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pPr rtl="0"/>
                      <a:r>
                        <a:rPr lang="uk-UA" b="1" dirty="0"/>
                        <a:t> Рівень мережного доступу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Керування фізичними пристроями та середовищем  передавання даних, з яких складається мережа.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511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Еталонні моделі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Порівняння моделей OSI і TCP/IP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21029" y="695550"/>
            <a:ext cx="3822971" cy="3323113"/>
          </a:xfrm>
        </p:spPr>
        <p:txBody>
          <a:bodyPr/>
          <a:lstStyle/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Рівень мережного доступу та прикладний рівень  моделі </a:t>
            </a:r>
            <a:r>
              <a:rPr lang="uk-UA" sz="1600" dirty="0" err="1"/>
              <a:t>TCP</a:t>
            </a:r>
            <a:r>
              <a:rPr lang="uk-UA" sz="1600" dirty="0"/>
              <a:t>/</a:t>
            </a:r>
            <a:r>
              <a:rPr lang="uk-UA" sz="1600" dirty="0" err="1"/>
              <a:t>IP</a:t>
            </a:r>
            <a:r>
              <a:rPr lang="uk-UA" sz="1600" dirty="0"/>
              <a:t> для моделі </a:t>
            </a:r>
            <a:r>
              <a:rPr lang="uk-UA" sz="1600" dirty="0" err="1"/>
              <a:t>OSI</a:t>
            </a:r>
            <a:r>
              <a:rPr lang="uk-UA" sz="1600" dirty="0"/>
              <a:t> (з метою опису окремих функцій цих рівнів) додатково  розділяються.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На рівні мережного доступу стек протоколів </a:t>
            </a:r>
            <a:r>
              <a:rPr lang="uk-UA" sz="1600" dirty="0" err="1"/>
              <a:t>TCP</a:t>
            </a:r>
            <a:r>
              <a:rPr lang="uk-UA" sz="1600" dirty="0"/>
              <a:t>/</a:t>
            </a:r>
            <a:r>
              <a:rPr lang="uk-UA" sz="1600" dirty="0" err="1"/>
              <a:t>IP</a:t>
            </a:r>
            <a:r>
              <a:rPr lang="uk-UA" sz="1600" dirty="0"/>
              <a:t> не визначає протоколи, які необхідно використовувати для передавання даних через  фізичне середовище.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Рівні 1 і 2 моделі </a:t>
            </a:r>
            <a:r>
              <a:rPr lang="uk-UA" sz="1600" dirty="0" err="1"/>
              <a:t>OSI</a:t>
            </a:r>
            <a:r>
              <a:rPr lang="uk-UA" sz="1600" dirty="0"/>
              <a:t> описують необхідні процедури для доступу до середовища передавання даних та фізичні засоби, необхідні для надсилання даних через мережу</a:t>
            </a:r>
            <a:r>
              <a:rPr lang="uk-UA" sz="1600" dirty="0" smtClean="0"/>
              <a:t>.</a:t>
            </a:r>
            <a:endParaRPr lang="en-CA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947480"/>
            <a:ext cx="5065486" cy="355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95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3.6 Інкапсуляція даних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653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687651" cy="757551"/>
          </a:xfrm>
        </p:spPr>
        <p:txBody>
          <a:bodyPr/>
          <a:lstStyle/>
          <a:p>
            <a:pPr rtl="0"/>
            <a:r>
              <a:rPr lang="uk-UA" sz="1600"/>
              <a:t>Інкапсуляція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Сегментування повідомлень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487159" y="322866"/>
            <a:ext cx="4656841" cy="4350735"/>
          </a:xfrm>
        </p:spPr>
        <p:txBody>
          <a:bodyPr/>
          <a:lstStyle/>
          <a:p>
            <a:pPr mar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1600" dirty="0"/>
              <a:t>Сегментування - процес поділу потоку даних на менші блоки для передавання через мережу. Мультиплексування - це процеси збору декількох потоків сегментованих даних та їх перемежування.</a:t>
            </a:r>
          </a:p>
          <a:p>
            <a:pPr mar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1600" dirty="0"/>
              <a:t>Сегментування повідомлень надає дві основні переваги: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b="1" dirty="0"/>
              <a:t>Підвищення швидкості</a:t>
            </a:r>
            <a:r>
              <a:rPr lang="uk-UA" sz="1600" dirty="0"/>
              <a:t> - Оскільки великий потік даних сегментований на пакети, великі обсяги даних можуть бути надіслані через мережу без прив'язки до каналу зв'язку.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b="1" dirty="0"/>
              <a:t>Підвищення ефективності</a:t>
            </a:r>
            <a:r>
              <a:rPr lang="uk-UA" sz="1600" dirty="0"/>
              <a:t> - Якщо один сегмент не може досягти отримувача через мережний збій або перевантаження мережі, необхідно повторно передати тільки цей сегмент замість повторного передавання всього потоку даних </a:t>
            </a:r>
            <a:r>
              <a:rPr lang="uk-UA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000420"/>
            <a:ext cx="4253584" cy="353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50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Інкапсуляція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Встановлення послідовності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51379" y="1339753"/>
            <a:ext cx="4192621" cy="3146049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Встановлення послідовності повідомлень - це процес нумерації сегментів, щоб повідомлення можна було знову зібрати в пункті призначення.</a:t>
            </a:r>
          </a:p>
          <a:p>
            <a:pPr marL="0" indent="0" rtl="0">
              <a:buNone/>
            </a:pPr>
            <a:r>
              <a:rPr lang="uk-UA" sz="1600"/>
              <a:t>Протокол TCP відповідає за формування послідовностей окремих сегментів.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91" y="968435"/>
            <a:ext cx="4658179" cy="35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99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7549" y="41393"/>
            <a:ext cx="4789251" cy="757551"/>
          </a:xfrm>
        </p:spPr>
        <p:txBody>
          <a:bodyPr/>
          <a:lstStyle/>
          <a:p>
            <a:pPr rtl="0"/>
            <a:r>
              <a:rPr lang="uk-UA" sz="1600"/>
              <a:t>Інкапсуляція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Протокольний блок даних (PDU)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034673" y="883784"/>
            <a:ext cx="5109328" cy="4667250"/>
          </a:xfrm>
        </p:spPr>
        <p:txBody>
          <a:bodyPr/>
          <a:lstStyle/>
          <a:p>
            <a:pPr marL="0" indent="0" rtl="0">
              <a:spcBef>
                <a:spcPts val="200"/>
              </a:spcBef>
              <a:spcAft>
                <a:spcPts val="300"/>
              </a:spcAft>
              <a:buNone/>
            </a:pPr>
            <a:r>
              <a:rPr lang="uk-UA" dirty="0"/>
              <a:t>Інкапсуляція - це процес, при якому протоколи додають свою інформацію до даних.</a:t>
            </a:r>
          </a:p>
          <a:p>
            <a:pPr rtl="0"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dirty="0"/>
              <a:t>На кожному етапі цього процесу протокольний блок даних (</a:t>
            </a:r>
            <a:r>
              <a:rPr lang="uk-UA" dirty="0" err="1"/>
              <a:t>PDU</a:t>
            </a:r>
            <a:r>
              <a:rPr lang="uk-UA" dirty="0"/>
              <a:t>) має іншу назву, яка відображає його нові функції. </a:t>
            </a:r>
          </a:p>
          <a:p>
            <a:pPr rtl="0"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dirty="0"/>
              <a:t>Зважаючи на відсутність угоди щодо універсальних імен для </a:t>
            </a:r>
            <a:r>
              <a:rPr lang="uk-UA" dirty="0" err="1"/>
              <a:t>PDU</a:t>
            </a:r>
            <a:r>
              <a:rPr lang="uk-UA" dirty="0"/>
              <a:t>, в цьому курсі </a:t>
            </a:r>
            <a:r>
              <a:rPr lang="uk-UA" dirty="0" err="1"/>
              <a:t>PDU</a:t>
            </a:r>
            <a:r>
              <a:rPr lang="uk-UA" dirty="0"/>
              <a:t> носять назви </a:t>
            </a:r>
            <a:r>
              <a:rPr lang="uk-UA" dirty="0" err="1"/>
              <a:t>PDU</a:t>
            </a:r>
            <a:r>
              <a:rPr lang="uk-UA" dirty="0"/>
              <a:t>, які застосовуються у стеці </a:t>
            </a:r>
            <a:r>
              <a:rPr lang="uk-UA" dirty="0" err="1"/>
              <a:t>TCP</a:t>
            </a:r>
            <a:r>
              <a:rPr lang="uk-UA" dirty="0"/>
              <a:t>/</a:t>
            </a:r>
            <a:r>
              <a:rPr lang="uk-UA" dirty="0" err="1"/>
              <a:t>IP</a:t>
            </a:r>
            <a:r>
              <a:rPr lang="uk-UA" dirty="0"/>
              <a:t>. </a:t>
            </a:r>
          </a:p>
          <a:p>
            <a:pPr rtl="0"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dirty="0" err="1"/>
              <a:t>PDU</a:t>
            </a:r>
            <a:r>
              <a:rPr lang="uk-UA" dirty="0"/>
              <a:t>, згідно порядку їх використання від верхнього до нижнього рівнів:</a:t>
            </a:r>
          </a:p>
          <a:p>
            <a:pPr marL="485775" lvl="1" indent="-342900" rtl="0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500" dirty="0"/>
              <a:t>Дані (Потік даних)</a:t>
            </a:r>
          </a:p>
          <a:p>
            <a:pPr marL="485775" lvl="1" indent="-342900" rtl="0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500" dirty="0"/>
              <a:t>Сегмент</a:t>
            </a:r>
          </a:p>
          <a:p>
            <a:pPr marL="485775" lvl="1" indent="-342900" rtl="0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500" dirty="0"/>
              <a:t>Пакет</a:t>
            </a:r>
          </a:p>
          <a:p>
            <a:pPr marL="485775" lvl="1" indent="-342900" rtl="0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500" dirty="0"/>
              <a:t>Кадр</a:t>
            </a:r>
          </a:p>
          <a:p>
            <a:pPr marL="485775" lvl="1" indent="-342900" rtl="0"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1500" dirty="0"/>
              <a:t>Біти (Потік бітів)</a:t>
            </a:r>
          </a:p>
          <a:p>
            <a:pPr>
              <a:spcBef>
                <a:spcPts val="2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355"/>
            <a:ext cx="4034673" cy="346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1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Основи комунікацій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905949"/>
            <a:ext cx="8853286" cy="2475426"/>
          </a:xfrm>
        </p:spPr>
        <p:txBody>
          <a:bodyPr/>
          <a:lstStyle/>
          <a:p>
            <a:pPr marL="0" indent="0" rtl="0">
              <a:buNone/>
            </a:pPr>
            <a:r>
              <a:rPr lang="uk-UA" sz="1800" dirty="0"/>
              <a:t>Мережі можуть відрізнятися за розмірами та складністю.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Недостатньо </a:t>
            </a:r>
            <a:r>
              <a:rPr lang="uk-UA" sz="1800" dirty="0"/>
              <a:t>з'єднати пристрої між собою,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вони </a:t>
            </a:r>
            <a:r>
              <a:rPr lang="uk-UA" sz="1800" dirty="0"/>
              <a:t>повинні узгодити правила спілкування.</a:t>
            </a:r>
          </a:p>
          <a:p>
            <a:pPr marL="0" indent="0" rtl="0">
              <a:buNone/>
            </a:pPr>
            <a:r>
              <a:rPr lang="uk-UA" sz="1800" dirty="0"/>
              <a:t>У будь-якому спілкуванні є три елементи:</a:t>
            </a:r>
          </a:p>
          <a:p>
            <a:pPr lvl="1" rtl="0"/>
            <a:r>
              <a:rPr lang="uk-UA" sz="1800" dirty="0" smtClean="0">
                <a:effectLst/>
              </a:rPr>
              <a:t>Відправник (Джерело</a:t>
            </a:r>
            <a:r>
              <a:rPr lang="uk-UA" sz="1800" dirty="0">
                <a:effectLst/>
              </a:rPr>
              <a:t>).</a:t>
            </a:r>
          </a:p>
          <a:p>
            <a:pPr lvl="1" rtl="0"/>
            <a:r>
              <a:rPr lang="uk-UA" sz="1800" dirty="0"/>
              <a:t>Отримувач (Пункт призначення).</a:t>
            </a:r>
          </a:p>
          <a:p>
            <a:pPr lvl="1" rtl="0"/>
            <a:r>
              <a:rPr lang="uk-UA" sz="1800" dirty="0"/>
              <a:t>Канал </a:t>
            </a:r>
            <a:r>
              <a:rPr lang="uk-UA" sz="1800" dirty="0" smtClean="0"/>
              <a:t>(Середовище </a:t>
            </a:r>
            <a:r>
              <a:rPr lang="uk-UA" sz="1800" dirty="0"/>
              <a:t>передавання даних), який надає шлях для комунікацій.</a:t>
            </a: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9212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Інкапсуляція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Приклад інкапсуляції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4" y="867946"/>
            <a:ext cx="3060301" cy="3689539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Інкапсуляція - це низхідний процес.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Вищий рівень виконує свої операції на даними та передає сформований протокольний блок даних на нижчий рівень. Цей процес повторюється на кожному рівні доти, доки дані не будуть надіслані у середовище як потік бітів.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3" y="1001471"/>
            <a:ext cx="5632037" cy="342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990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Інкапсуляція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Приклад деінкапсуляції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573" y="896975"/>
            <a:ext cx="4012998" cy="3805654"/>
          </a:xfrm>
        </p:spPr>
        <p:txBody>
          <a:bodyPr/>
          <a:lstStyle/>
          <a:p>
            <a:pPr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Дані </a:t>
            </a:r>
            <a:r>
              <a:rPr lang="uk-UA" sz="1600" dirty="0" err="1"/>
              <a:t>деінкапсулюються</a:t>
            </a:r>
            <a:r>
              <a:rPr lang="uk-UA" sz="1600" dirty="0"/>
              <a:t> під час переміщення догори по стеку</a:t>
            </a:r>
          </a:p>
          <a:p>
            <a:pPr rtl="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Коли рівень завершує свої операції, він відкидає заголовок свого протокольного блоку даних, а решту даних передає на вищий рівень. Це повторюється на кожному рівні, поки не отримується потік даних, який може обробити застосунок.</a:t>
            </a:r>
          </a:p>
          <a:p>
            <a:pPr marL="485775" lvl="1" indent="-342900" rtl="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/>
              <a:t>Отримані біти (бітовий потік)</a:t>
            </a:r>
          </a:p>
          <a:p>
            <a:pPr marL="485775" lvl="1" indent="-342900" rtl="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/>
              <a:t>Кадр</a:t>
            </a:r>
          </a:p>
          <a:p>
            <a:pPr marL="485775" lvl="1" indent="-342900" rtl="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/>
              <a:t>Пакет</a:t>
            </a:r>
          </a:p>
          <a:p>
            <a:pPr marL="485775" lvl="1" indent="-342900" rtl="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/>
              <a:t>Сегмент</a:t>
            </a:r>
          </a:p>
          <a:p>
            <a:pPr marL="485775" lvl="1" indent="-342900" rtl="0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uk-UA" sz="1600" dirty="0"/>
              <a:t>Дані (Потік даних)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1" y="1451428"/>
            <a:ext cx="5007429" cy="283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01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8231464" cy="1802391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3.7 Доступ до даних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053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Адресація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49304" y="744498"/>
            <a:ext cx="8445389" cy="2242043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І канальний, і мережний рівні використовують адресацію для доставки даних від відправника до отримувача.</a:t>
            </a:r>
          </a:p>
          <a:p>
            <a:pPr marL="0" indent="0" rtl="0">
              <a:buNone/>
            </a:pPr>
            <a:r>
              <a:rPr lang="uk-UA" sz="1600" b="1"/>
              <a:t>Адреси відправника та отримувача мережного рівня </a:t>
            </a:r>
            <a:r>
              <a:rPr lang="uk-UA" sz="1600"/>
              <a:t> - адреси, що необхідні для доставки IP-пакета від відправника до отримувача, в тій самій (локальній) або віддаленій мережі.</a:t>
            </a:r>
            <a:r>
              <a:rPr lang="uk-UA" sz="1600" b="1"/>
              <a:t> </a:t>
            </a:r>
          </a:p>
          <a:p>
            <a:pPr marL="0" indent="0" rtl="0">
              <a:buNone/>
            </a:pPr>
            <a:r>
              <a:rPr lang="uk-UA" sz="1600" b="1"/>
              <a:t>Адреси відправника та отримувача канального рівня </a:t>
            </a:r>
            <a:r>
              <a:rPr lang="uk-UA" sz="1600"/>
              <a:t> - адреси, що необхідні для доставки кадра від однієї мережної плати до іншої мережної плати в одній і тій же мережі.</a:t>
            </a:r>
          </a:p>
          <a:p>
            <a:pPr marL="0" indent="0">
              <a:buNone/>
            </a:pPr>
            <a:endParaRPr lang="en-CA" altLang="en-US" dirty="0"/>
          </a:p>
          <a:p>
            <a:endParaRPr lang="en-CA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5" y="3184845"/>
            <a:ext cx="68294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37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Логічна адреса Рівня 3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9502" y="1037994"/>
            <a:ext cx="3802452" cy="3457575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IP-пакет містить дві IP адреси:</a:t>
            </a:r>
          </a:p>
          <a:p>
            <a:pPr lvl="1" rtl="0"/>
            <a:r>
              <a:rPr lang="uk-UA" sz="1600" b="1"/>
              <a:t>IP-адреса відправника </a:t>
            </a:r>
            <a:r>
              <a:rPr lang="uk-UA" sz="1600"/>
              <a:t> - IP-адреса пристрою, який формує і надсилає пакет.</a:t>
            </a:r>
          </a:p>
          <a:p>
            <a:pPr lvl="1" rtl="0"/>
            <a:r>
              <a:rPr lang="uk-UA" sz="1600" b="1"/>
              <a:t>IP-адреса отримувача</a:t>
            </a:r>
            <a:r>
              <a:rPr lang="uk-UA" sz="1600"/>
              <a:t> - IP-адреса пристрою, що є кінцевим отримувачем пакету.</a:t>
            </a:r>
          </a:p>
          <a:p>
            <a:pPr marL="0" indent="0" rtl="0">
              <a:buNone/>
            </a:pPr>
            <a:r>
              <a:rPr lang="uk-UA" sz="1600"/>
              <a:t>Ці адреси можуть належати як одній мережі, так і різним мережам.</a:t>
            </a:r>
          </a:p>
          <a:p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24" y="1232861"/>
            <a:ext cx="4880714" cy="266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497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Логічна адреса Рівня 3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1158" y="798944"/>
            <a:ext cx="4792500" cy="4071766"/>
          </a:xfrm>
        </p:spPr>
        <p:txBody>
          <a:bodyPr/>
          <a:lstStyle/>
          <a:p>
            <a:pPr mar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sz="1600" dirty="0" err="1"/>
              <a:t>IP</a:t>
            </a:r>
            <a:r>
              <a:rPr lang="uk-UA" sz="1600" dirty="0"/>
              <a:t>-адреса складається з двох частин: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b="1" dirty="0"/>
              <a:t>Мережна частина (</a:t>
            </a:r>
            <a:r>
              <a:rPr lang="uk-UA" sz="1600" b="1" dirty="0" err="1"/>
              <a:t>IPv4</a:t>
            </a:r>
            <a:r>
              <a:rPr lang="uk-UA" sz="1600" b="1" dirty="0"/>
              <a:t>) або префікс (</a:t>
            </a:r>
            <a:r>
              <a:rPr lang="uk-UA" sz="1600" b="1" dirty="0" err="1"/>
              <a:t>IPv6</a:t>
            </a:r>
            <a:r>
              <a:rPr lang="uk-UA" sz="1600" b="1" dirty="0"/>
              <a:t>)</a:t>
            </a:r>
            <a:r>
              <a:rPr lang="uk-UA" sz="1600" dirty="0"/>
              <a:t>  </a:t>
            </a:r>
          </a:p>
          <a:p>
            <a:pPr lvl="1" rtl="0"/>
            <a:r>
              <a:rPr lang="uk-UA" sz="1500" dirty="0"/>
              <a:t>Частина </a:t>
            </a:r>
            <a:r>
              <a:rPr lang="uk-UA" sz="1500" dirty="0" err="1"/>
              <a:t>IP</a:t>
            </a:r>
            <a:r>
              <a:rPr lang="uk-UA" sz="1500" dirty="0"/>
              <a:t>-адреси, яка знаходиться ліворуч,  ідентифікує </a:t>
            </a:r>
            <a:r>
              <a:rPr lang="uk-UA" sz="1500" dirty="0" err="1"/>
              <a:t>IP</a:t>
            </a:r>
            <a:r>
              <a:rPr lang="uk-UA" sz="1500" dirty="0"/>
              <a:t>-мережу, до якої належить </a:t>
            </a:r>
            <a:r>
              <a:rPr lang="uk-UA" sz="1500" dirty="0" err="1"/>
              <a:t>IP</a:t>
            </a:r>
            <a:r>
              <a:rPr lang="uk-UA" sz="1500" dirty="0"/>
              <a:t>-адреса.</a:t>
            </a:r>
          </a:p>
          <a:p>
            <a:pPr lvl="1" rtl="0"/>
            <a:r>
              <a:rPr lang="uk-UA" sz="1500" dirty="0"/>
              <a:t>Кожна локальна або глобальна мережа матиме однакову мережну частину.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1600" b="1" dirty="0"/>
              <a:t>Вузлова частина (</a:t>
            </a:r>
            <a:r>
              <a:rPr lang="uk-UA" sz="1600" b="1" dirty="0" err="1"/>
              <a:t>IPv4</a:t>
            </a:r>
            <a:r>
              <a:rPr lang="uk-UA" sz="1600" b="1" dirty="0"/>
              <a:t>) або ідентифікатор інтерфейсу (</a:t>
            </a:r>
            <a:r>
              <a:rPr lang="uk-UA" sz="1600" b="1" dirty="0" err="1"/>
              <a:t>IPv6</a:t>
            </a:r>
            <a:r>
              <a:rPr lang="uk-UA" sz="1600" b="1" dirty="0"/>
              <a:t>)</a:t>
            </a:r>
            <a:r>
              <a:rPr lang="uk-UA" sz="1600" dirty="0"/>
              <a:t> </a:t>
            </a:r>
          </a:p>
          <a:p>
            <a:pPr lvl="1" rtl="0"/>
            <a:r>
              <a:rPr lang="uk-UA" sz="1500" dirty="0"/>
              <a:t>Частина </a:t>
            </a:r>
            <a:r>
              <a:rPr lang="uk-UA" sz="1500" dirty="0" err="1"/>
              <a:t>IP</a:t>
            </a:r>
            <a:r>
              <a:rPr lang="uk-UA" sz="1500" dirty="0"/>
              <a:t>-адреси, яка знаходиться праворуч, ідентифікує конкретний пристрій у </a:t>
            </a:r>
            <a:r>
              <a:rPr lang="uk-UA" sz="1500" dirty="0" err="1"/>
              <a:t>IP</a:t>
            </a:r>
            <a:r>
              <a:rPr lang="uk-UA" sz="1500" dirty="0"/>
              <a:t>-мережі. </a:t>
            </a:r>
          </a:p>
          <a:p>
            <a:pPr lvl="1" rtl="0"/>
            <a:r>
              <a:rPr lang="uk-UA" sz="1500" dirty="0"/>
              <a:t>Ця частина унікальна для кожного пристрою або інтерфейсу в мережі.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CA" altLang="en-US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CA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134" y="1237106"/>
            <a:ext cx="4524866" cy="266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420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393"/>
            <a:ext cx="9144000" cy="819993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Пристрої в одній мережі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7155" y="1185062"/>
            <a:ext cx="3788917" cy="3435310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Усі пристрої однієї IP-мережі повинні мати однакові мережні частини IP-адрес.</a:t>
            </a:r>
          </a:p>
          <a:p>
            <a:pPr lvl="1" rtl="0"/>
            <a:r>
              <a:rPr lang="uk-UA" sz="1600"/>
              <a:t>PC1 – </a:t>
            </a:r>
            <a:r>
              <a:rPr lang="uk-UA" sz="1600" u="sng">
                <a:solidFill>
                  <a:schemeClr val="accent6"/>
                </a:solidFill>
              </a:rPr>
              <a:t>192.168.1</a:t>
            </a:r>
            <a:r>
              <a:rPr lang="uk-UA" sz="1600"/>
              <a:t>.110</a:t>
            </a:r>
          </a:p>
          <a:p>
            <a:pPr lvl="1" rtl="0"/>
            <a:r>
              <a:rPr lang="uk-UA" sz="1600"/>
              <a:t>FTP Server – </a:t>
            </a:r>
            <a:r>
              <a:rPr lang="uk-UA" sz="1600" u="sng">
                <a:solidFill>
                  <a:schemeClr val="accent6"/>
                </a:solidFill>
              </a:rPr>
              <a:t>192.168.1</a:t>
            </a:r>
            <a:r>
              <a:rPr lang="uk-UA" sz="1600"/>
              <a:t>.9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29" y="977494"/>
            <a:ext cx="4643258" cy="29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2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393"/>
            <a:ext cx="9144000" cy="819993"/>
          </a:xfrm>
        </p:spPr>
        <p:txBody>
          <a:bodyPr/>
          <a:lstStyle/>
          <a:p>
            <a:pPr rtl="0"/>
            <a:r>
              <a:rPr lang="en-US" altLang="en-US" dirty="0"/>
              <a:t/>
            </a:r>
            <a:br>
              <a:rPr lang="en-US" altLang="en-US" dirty="0"/>
            </a:br>
            <a:r>
              <a:rPr lang="uk-UA" dirty="0"/>
              <a:t>Роль адрес канального рівня даних: та сама </a:t>
            </a:r>
            <a:r>
              <a:rPr lang="uk-UA" dirty="0" err="1"/>
              <a:t>IP</a:t>
            </a:r>
            <a:r>
              <a:rPr lang="uk-UA" dirty="0"/>
              <a:t>-мережа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0" y="861387"/>
            <a:ext cx="4029075" cy="3435310"/>
          </a:xfrm>
        </p:spPr>
        <p:txBody>
          <a:bodyPr/>
          <a:lstStyle/>
          <a:p>
            <a:pPr mar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dirty="0"/>
              <a:t>Коли пристрої знаходяться в одній мережі </a:t>
            </a:r>
            <a:r>
              <a:rPr lang="uk-UA" dirty="0" err="1"/>
              <a:t>Ethernet</a:t>
            </a:r>
            <a:r>
              <a:rPr lang="uk-UA" dirty="0"/>
              <a:t>, кадр канального рівня використовуватиме реальну </a:t>
            </a:r>
            <a:r>
              <a:rPr lang="uk-UA" dirty="0" err="1"/>
              <a:t>MAC</a:t>
            </a:r>
            <a:r>
              <a:rPr lang="uk-UA" dirty="0"/>
              <a:t>-адресу мережної плати отримувача.</a:t>
            </a:r>
          </a:p>
          <a:p>
            <a:pPr marL="0" indent="0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uk-UA" dirty="0" err="1"/>
              <a:t>MAC</a:t>
            </a:r>
            <a:r>
              <a:rPr lang="uk-UA" dirty="0"/>
              <a:t>-адреси фізично призначаються виробниками мережних плат/інтерфейсів. Їх також називають локальними, апаратними чи фізичними адресами.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dirty="0" err="1"/>
              <a:t>MAC</a:t>
            </a:r>
            <a:r>
              <a:rPr lang="uk-UA" dirty="0"/>
              <a:t>-адреса відправника - адреса вузла, що підключений до локальної мережі (каналу).</a:t>
            </a:r>
          </a:p>
          <a:p>
            <a:pPr rtl="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dirty="0" err="1"/>
              <a:t>MAC</a:t>
            </a:r>
            <a:r>
              <a:rPr lang="uk-UA" dirty="0"/>
              <a:t>-адреса отримувача - адреса. яка завжди належатиме вузлові, що підключений до тієї ж мережі (каналу), що і відправник, навіть якщо фактичний отримувач знаходиться у іншій мережі.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440" y="861386"/>
            <a:ext cx="4472943" cy="29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41393"/>
            <a:ext cx="9143999" cy="819993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Пристрої у віддаленій мережі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1" y="861387"/>
            <a:ext cx="3935186" cy="3592626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Постає питання, як здійснюється передавання даних, якщо вузол-відправник і вузол отримувач знаходяться в різних мережах?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Що відбувається, коли PC1 намагається зв'язатися з Web Server?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Чи впливає це на канальний та мережний рівні?</a:t>
            </a:r>
          </a:p>
          <a:p>
            <a:pPr marL="142875" lvl="1" indent="0">
              <a:buNone/>
            </a:pPr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1037350"/>
            <a:ext cx="4884533" cy="32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819993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Роль адрес мережного рівня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1" y="861387"/>
            <a:ext cx="3862788" cy="3592626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Якщо відправник та отримувач мають різні мережні частини IP-адрес, це означає, що вони знаходяться в різних мережах.</a:t>
            </a:r>
          </a:p>
          <a:p>
            <a:pPr lvl="1" rtl="0"/>
            <a:r>
              <a:rPr lang="uk-UA" sz="1600"/>
              <a:t>PC1 – 192.168.1</a:t>
            </a:r>
          </a:p>
          <a:p>
            <a:pPr lvl="1" rtl="0"/>
            <a:r>
              <a:rPr lang="uk-UA" sz="1600"/>
              <a:t>Web Server – 172.16.1</a:t>
            </a:r>
          </a:p>
          <a:p>
            <a:pPr marL="0" indent="0">
              <a:buNone/>
            </a:pPr>
            <a:endParaRPr lang="en-CA" altLang="en-US" dirty="0"/>
          </a:p>
          <a:p>
            <a:pPr marL="0" indent="0">
              <a:buNone/>
            </a:pP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5" y="1037350"/>
            <a:ext cx="4884533" cy="32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64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Протоколи зв'язку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1267235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Усі комунікації регулюються протоколами.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Протоколи - це правила, яких необхідно дотримуватися.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Ці правила, залежно від протоколу, різнитимуться.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" y="2224873"/>
            <a:ext cx="3911188" cy="240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68" y="2224873"/>
            <a:ext cx="4128904" cy="232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4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4"/>
            <a:ext cx="9144000" cy="743794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Роль адрес канального рівня для різних IP-мереж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14301" y="700345"/>
            <a:ext cx="4036523" cy="3569997"/>
          </a:xfrm>
        </p:spPr>
        <p:txBody>
          <a:bodyPr/>
          <a:lstStyle/>
          <a:p>
            <a:pPr marL="0" indent="0" rtl="0">
              <a:spcBef>
                <a:spcPts val="100"/>
              </a:spcBef>
              <a:spcAft>
                <a:spcPts val="100"/>
              </a:spcAft>
              <a:buNone/>
            </a:pPr>
            <a:r>
              <a:rPr lang="uk-UA" sz="1400" dirty="0"/>
              <a:t>Коли отримувач пакету знаходиться у віддаленій мережі, мережний рівень </a:t>
            </a:r>
            <a:r>
              <a:rPr lang="uk-UA" sz="1400" dirty="0" err="1"/>
              <a:t>надасть</a:t>
            </a:r>
            <a:r>
              <a:rPr lang="uk-UA" sz="1400" dirty="0"/>
              <a:t> канальному рівню локальну </a:t>
            </a:r>
            <a:r>
              <a:rPr lang="uk-UA" sz="1400" dirty="0" err="1"/>
              <a:t>IP</a:t>
            </a:r>
            <a:r>
              <a:rPr lang="uk-UA" sz="1400" dirty="0"/>
              <a:t>-адресу шлюзу за замовчуванням (маршрутизатора).</a:t>
            </a:r>
          </a:p>
          <a:p>
            <a:pPr rtl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Шлюз за замовчуванням (</a:t>
            </a:r>
            <a:r>
              <a:rPr lang="uk-UA" sz="1400" dirty="0" err="1"/>
              <a:t>DGW</a:t>
            </a:r>
            <a:r>
              <a:rPr lang="uk-UA" sz="1400" dirty="0"/>
              <a:t>, </a:t>
            </a:r>
            <a:r>
              <a:rPr lang="uk-UA" sz="1400" dirty="0" err="1"/>
              <a:t>Default</a:t>
            </a:r>
            <a:r>
              <a:rPr lang="uk-UA" sz="1400" dirty="0"/>
              <a:t> </a:t>
            </a:r>
            <a:r>
              <a:rPr lang="uk-UA" sz="1400" dirty="0" err="1"/>
              <a:t>GateWay</a:t>
            </a:r>
            <a:r>
              <a:rPr lang="uk-UA" sz="1400" dirty="0"/>
              <a:t>) - це </a:t>
            </a:r>
            <a:r>
              <a:rPr lang="uk-UA" sz="1400" dirty="0" err="1"/>
              <a:t>IP</a:t>
            </a:r>
            <a:r>
              <a:rPr lang="uk-UA" sz="1400" dirty="0"/>
              <a:t>-адреса інтерфейсу маршрутизатора, яка належить локальній мережі і буде «вихідними дверима» або «вихідним шлюзом» на шляху до всіх віддалених мереж.</a:t>
            </a:r>
          </a:p>
          <a:p>
            <a:pPr rtl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Усі пристрої локальній мережі повинні знати цю адресу, або їхній трафік буде обмежений лише локальною мережею. </a:t>
            </a:r>
          </a:p>
          <a:p>
            <a:pPr rtl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uk-UA" sz="1400" dirty="0"/>
              <a:t>Після того, як канальний рівень на </a:t>
            </a:r>
            <a:r>
              <a:rPr lang="uk-UA" sz="1400" dirty="0" err="1"/>
              <a:t>PC1</a:t>
            </a:r>
            <a:r>
              <a:rPr lang="uk-UA" sz="1400" dirty="0"/>
              <a:t>  доставить пакет до шлюзу за </a:t>
            </a:r>
            <a:r>
              <a:rPr lang="uk-UA" sz="1400" dirty="0" smtClean="0"/>
              <a:t>замовчу-</a:t>
            </a:r>
            <a:r>
              <a:rPr lang="uk-UA" sz="1400" dirty="0" err="1" smtClean="0"/>
              <a:t>ванням</a:t>
            </a:r>
            <a:r>
              <a:rPr lang="uk-UA" sz="1400" dirty="0" smtClean="0"/>
              <a:t> </a:t>
            </a:r>
            <a:r>
              <a:rPr lang="uk-UA" sz="1400" dirty="0"/>
              <a:t>(маршрутизатора), маршрутизатор може розпочати процес маршрутизації для доставки пакету до отримувача. 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en-CA" alt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24" y="1188719"/>
            <a:ext cx="4878875" cy="33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31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995957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Роль адрес канального рівня для різних IP-мереж(Продовж.)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0768" y="874527"/>
            <a:ext cx="4226135" cy="3632702"/>
          </a:xfrm>
        </p:spPr>
        <p:txBody>
          <a:bodyPr/>
          <a:lstStyle/>
          <a:p>
            <a:pPr rtl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Адреси канального рівня - це локальна адреси, тому необхідно мати адреси відправника і адреси отримувача для кожного канального сегменту.</a:t>
            </a:r>
          </a:p>
          <a:p>
            <a:pPr rtl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MAC</a:t>
            </a:r>
            <a:r>
              <a:rPr lang="uk-UA" sz="1600" dirty="0"/>
              <a:t>-адреси для першого сегменту:</a:t>
            </a:r>
          </a:p>
          <a:p>
            <a:pPr lvl="1" rtl="0">
              <a:spcBef>
                <a:spcPts val="100"/>
              </a:spcBef>
              <a:spcAft>
                <a:spcPts val="100"/>
              </a:spcAft>
            </a:pPr>
            <a:r>
              <a:rPr lang="uk-UA" sz="1600" dirty="0"/>
              <a:t>Відправник – </a:t>
            </a:r>
            <a:r>
              <a:rPr lang="uk-UA" sz="1600" dirty="0" err="1"/>
              <a:t>AA-AA-AA-AA-AA-AA-AA</a:t>
            </a:r>
            <a:r>
              <a:rPr lang="uk-UA" sz="1600" dirty="0"/>
              <a:t> (</a:t>
            </a:r>
            <a:r>
              <a:rPr lang="uk-UA" sz="1600" dirty="0" err="1"/>
              <a:t>PC1</a:t>
            </a:r>
            <a:r>
              <a:rPr lang="uk-UA" sz="1600" dirty="0"/>
              <a:t>) надсилає кадр.</a:t>
            </a:r>
          </a:p>
          <a:p>
            <a:pPr lvl="1" rtl="0">
              <a:spcBef>
                <a:spcPts val="100"/>
              </a:spcBef>
              <a:spcAft>
                <a:spcPts val="100"/>
              </a:spcAft>
            </a:pPr>
            <a:r>
              <a:rPr lang="uk-UA" sz="1600" dirty="0"/>
              <a:t>Отримувач – 11-11-11-11-11-11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(</a:t>
            </a:r>
            <a:r>
              <a:rPr lang="uk-UA" sz="1600" dirty="0" err="1"/>
              <a:t>R1</a:t>
            </a:r>
            <a:r>
              <a:rPr lang="uk-UA" sz="1600" dirty="0"/>
              <a:t> - </a:t>
            </a:r>
            <a:r>
              <a:rPr lang="uk-UA" sz="1600" dirty="0" err="1"/>
              <a:t>MAC</a:t>
            </a:r>
            <a:r>
              <a:rPr lang="uk-UA" sz="1600" dirty="0"/>
              <a:t>-адреса шлюзу за замовчуванням) отримує кадр.</a:t>
            </a:r>
          </a:p>
          <a:p>
            <a:pPr marL="0" indent="0" rtl="0">
              <a:spcBef>
                <a:spcPts val="100"/>
              </a:spcBef>
              <a:spcAft>
                <a:spcPts val="100"/>
              </a:spcAft>
              <a:buNone/>
            </a:pPr>
            <a:r>
              <a:rPr lang="uk-UA" b="1" dirty="0"/>
              <a:t>Примітка: </a:t>
            </a:r>
            <a:r>
              <a:rPr lang="uk-UA" dirty="0"/>
              <a:t>Хоча локальні адреси канального рівня змінюватиметься від канального сегменту до канального сегменту чи від переходу до переходу, мережні адреси залишаються незмінними.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CA" altLang="en-US" dirty="0"/>
          </a:p>
          <a:p>
            <a:pPr marL="0" indent="0">
              <a:spcBef>
                <a:spcPts val="100"/>
              </a:spcBef>
              <a:spcAft>
                <a:spcPts val="100"/>
              </a:spcAft>
              <a:buNone/>
            </a:pPr>
            <a:endParaRPr lang="en-CA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59" y="874527"/>
            <a:ext cx="4215838" cy="26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86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3749040" cy="861386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Адресація канального рівня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1925" y="861388"/>
            <a:ext cx="8505825" cy="1676504"/>
          </a:xfrm>
        </p:spPr>
        <p:txBody>
          <a:bodyPr/>
          <a:lstStyle/>
          <a:p>
            <a:pPr rtl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Оскільки адреси канального рівня є локальними адресами, вони будуть змінюватися для кожного канального сегменту чи переходу на шляху передачі пакету до </a:t>
            </a:r>
            <a:r>
              <a:rPr lang="uk-UA" sz="1600" dirty="0" err="1"/>
              <a:t>отриувача</a:t>
            </a:r>
            <a:r>
              <a:rPr lang="uk-UA" sz="1600" dirty="0"/>
              <a:t>.</a:t>
            </a:r>
          </a:p>
          <a:p>
            <a:pPr rtl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uk-UA" sz="1600" dirty="0" err="1"/>
              <a:t>MAC</a:t>
            </a:r>
            <a:r>
              <a:rPr lang="uk-UA" sz="1600" dirty="0"/>
              <a:t>-адреси для першого сегменту:</a:t>
            </a:r>
          </a:p>
          <a:p>
            <a:pPr lvl="1" rtl="0">
              <a:spcBef>
                <a:spcPts val="100"/>
              </a:spcBef>
              <a:spcAft>
                <a:spcPts val="100"/>
              </a:spcAft>
            </a:pPr>
            <a:r>
              <a:rPr lang="uk-UA" sz="1600" dirty="0"/>
              <a:t>Відправник - (мережна плата </a:t>
            </a:r>
            <a:r>
              <a:rPr lang="uk-UA" sz="1600" dirty="0" err="1"/>
              <a:t>PC1</a:t>
            </a:r>
            <a:r>
              <a:rPr lang="uk-UA" sz="1600" dirty="0"/>
              <a:t>) надсилає кадр</a:t>
            </a:r>
          </a:p>
          <a:p>
            <a:pPr lvl="1" rtl="0">
              <a:spcBef>
                <a:spcPts val="100"/>
              </a:spcBef>
              <a:spcAft>
                <a:spcPts val="100"/>
              </a:spcAft>
            </a:pPr>
            <a:r>
              <a:rPr lang="uk-UA" sz="1600" dirty="0"/>
              <a:t>Отримувач - (інтерфейс першого маршрутизатора, </a:t>
            </a:r>
            <a:r>
              <a:rPr lang="uk-UA" sz="1600" dirty="0" err="1"/>
              <a:t>DGW</a:t>
            </a:r>
            <a:r>
              <a:rPr lang="uk-UA" sz="1600" dirty="0"/>
              <a:t>) отримує кадр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41" y="2571750"/>
            <a:ext cx="4470787" cy="216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5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467224" cy="861386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Адресація Канального рівня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0500" y="851863"/>
            <a:ext cx="8248650" cy="1148388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MAC-адреси для другого переходу:</a:t>
            </a:r>
          </a:p>
          <a:p>
            <a:pPr lvl="1" rtl="0"/>
            <a:r>
              <a:rPr lang="uk-UA" sz="1600"/>
              <a:t>Відправник - (Перший маршрутизатор - інтерфейс виходу) надсилає кадр</a:t>
            </a:r>
          </a:p>
          <a:p>
            <a:pPr lvl="1" rtl="0"/>
            <a:r>
              <a:rPr lang="uk-UA" sz="1600"/>
              <a:t>Отримувач - (Другий маршрутизатор) отримує кадр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42" y="2080004"/>
            <a:ext cx="5223916" cy="23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99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267199" cy="861386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Адресація канального рівня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0975" y="842338"/>
            <a:ext cx="7791449" cy="1205538"/>
          </a:xfrm>
        </p:spPr>
        <p:txBody>
          <a:bodyPr/>
          <a:lstStyle/>
          <a:p>
            <a:pPr marL="0" indent="0" rtl="0">
              <a:buNone/>
            </a:pPr>
            <a:r>
              <a:rPr lang="uk-UA" sz="1600"/>
              <a:t>MAC-адреси для останнього сегменту:</a:t>
            </a:r>
          </a:p>
          <a:p>
            <a:pPr lvl="1" rtl="0"/>
            <a:r>
              <a:rPr lang="uk-UA" sz="1600"/>
              <a:t>Відправник - (Другий маршрутизатор - інтерфейс вихід) надсилає кадр</a:t>
            </a:r>
          </a:p>
          <a:p>
            <a:pPr lvl="1" rtl="0"/>
            <a:r>
              <a:rPr lang="uk-UA" sz="1600"/>
              <a:t>Отримувач - (мережна плата Web Server) отримує кадр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621" y="2137157"/>
            <a:ext cx="5176758" cy="22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23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4581524" cy="861386"/>
          </a:xfrm>
        </p:spPr>
        <p:txBody>
          <a:bodyPr/>
          <a:lstStyle/>
          <a:p>
            <a:pPr rtl="0"/>
            <a:r>
              <a:rPr lang="uk-UA" sz="1600"/>
              <a:t>Доступ до даних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Адресація канального рівня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0025" y="832813"/>
            <a:ext cx="8620125" cy="1205538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Зауважте, що пакет не модифіковано, але кадр змінено, тому IP-адреси (Рівень 3) не змінюється від сегмента до сегмента так, як MAC-адреси (Рівень 2).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Адреси залишаються такими ж, оскільки вони є глобальними, а кінцевим вузлом-отримувачем все ще залишається Web Server.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60" y="2182128"/>
            <a:ext cx="5221729" cy="22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97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6538"/>
            <a:ext cx="8231464" cy="1116162"/>
          </a:xfrm>
        </p:spPr>
        <p:txBody>
          <a:bodyPr/>
          <a:lstStyle/>
          <a:p>
            <a:pPr algn="ctr"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3.8 </a:t>
            </a:r>
            <a:r>
              <a:rPr lang="uk-UA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ВИСНОВКИ</a:t>
            </a:r>
            <a:endParaRPr lang="uk-UA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959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Що нового я дізнався у цьому розділ?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01475"/>
            <a:ext cx="8840141" cy="3780050"/>
          </a:xfrm>
        </p:spPr>
        <p:txBody>
          <a:bodyPr/>
          <a:lstStyle/>
          <a:p>
            <a:pPr marL="142875" lvl="1" indent="0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uk-UA" sz="1600" b="1" dirty="0"/>
              <a:t>Правила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600" dirty="0"/>
              <a:t>Протоколи повинні мати відправника та отримувача.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600" dirty="0"/>
              <a:t>Поширені комп'ютерні протоколи містять вимоги щодо кодування, форматування, інкапсуляції, розміру, синхронізації та варіантів доставки повідомлень.</a:t>
            </a:r>
          </a:p>
          <a:p>
            <a:pPr marL="142875" lvl="1" indent="0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uk-UA" sz="1600" b="1" dirty="0"/>
              <a:t>Протоколи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600" dirty="0"/>
              <a:t>Для надсилання повідомлення через мережу потрібно використовувати декілька протоколів.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600" dirty="0"/>
              <a:t>Кожен мережний протокол має власні функції, формат та правила зв'язку.</a:t>
            </a:r>
          </a:p>
          <a:p>
            <a:pPr marL="142875" lvl="1" indent="0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uk-UA" sz="1600" b="1" dirty="0"/>
              <a:t>Стеки протоколів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600" dirty="0"/>
              <a:t>Стек протоколів - це група взаємопов'язаних протоколів.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600" dirty="0"/>
              <a:t>Стек протоколів </a:t>
            </a:r>
            <a:r>
              <a:rPr lang="uk-UA" sz="1600" dirty="0" err="1"/>
              <a:t>TCP</a:t>
            </a:r>
            <a:r>
              <a:rPr lang="uk-UA" sz="1600" dirty="0"/>
              <a:t>/</a:t>
            </a:r>
            <a:r>
              <a:rPr lang="uk-UA" sz="1600" dirty="0" err="1"/>
              <a:t>IP</a:t>
            </a:r>
            <a:r>
              <a:rPr lang="uk-UA" sz="1600" dirty="0"/>
              <a:t> - це основний сучасний стек протоколів.</a:t>
            </a:r>
          </a:p>
          <a:p>
            <a:pPr marL="142875" lvl="1" indent="0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uk-UA" sz="1600" b="1" dirty="0"/>
              <a:t>Організації зі стандартизації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600" dirty="0"/>
              <a:t>Відкриті стандарти заохочують сумісність, конкуренцію та інновації.</a:t>
            </a:r>
          </a:p>
        </p:txBody>
      </p:sp>
    </p:spTree>
    <p:extLst>
      <p:ext uri="{BB962C8B-B14F-4D97-AF65-F5344CB8AC3E}">
        <p14:creationId xmlns:p14="http://schemas.microsoft.com/office/powerpoint/2010/main" val="1069723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" y="41393"/>
            <a:ext cx="9144000" cy="757551"/>
          </a:xfrm>
        </p:spPr>
        <p:txBody>
          <a:bodyPr/>
          <a:lstStyle/>
          <a:p>
            <a:pPr rtl="0"/>
            <a:r>
              <a:rPr lang="uk-UA" sz="1600"/>
              <a:t>Практичне завдання з розділу та контрольна робота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Що нового я дізнався у цьому розділ? (Продовж.)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73194"/>
            <a:ext cx="8840141" cy="3722900"/>
          </a:xfrm>
        </p:spPr>
        <p:txBody>
          <a:bodyPr/>
          <a:lstStyle/>
          <a:p>
            <a:pPr marL="142875" lvl="1" indent="0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uk-UA" sz="1500" b="1" dirty="0"/>
              <a:t>Еталонні моделі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500" dirty="0"/>
              <a:t>Дві моделі, що використовуються в сучасних мережах: </a:t>
            </a:r>
            <a:r>
              <a:rPr lang="uk-UA" sz="1500" dirty="0" err="1"/>
              <a:t>TCP</a:t>
            </a:r>
            <a:r>
              <a:rPr lang="uk-UA" sz="1500" dirty="0"/>
              <a:t>/</a:t>
            </a:r>
            <a:r>
              <a:rPr lang="uk-UA" sz="1500" dirty="0" err="1"/>
              <a:t>IP</a:t>
            </a:r>
            <a:r>
              <a:rPr lang="uk-UA" sz="1500" dirty="0"/>
              <a:t> та </a:t>
            </a:r>
            <a:r>
              <a:rPr lang="uk-UA" sz="1500" dirty="0" err="1"/>
              <a:t>OSI</a:t>
            </a:r>
            <a:r>
              <a:rPr lang="uk-UA" sz="1500" dirty="0"/>
              <a:t>.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500" dirty="0"/>
              <a:t>Модель </a:t>
            </a:r>
            <a:r>
              <a:rPr lang="uk-UA" sz="1500" dirty="0" err="1"/>
              <a:t>TCP</a:t>
            </a:r>
            <a:r>
              <a:rPr lang="uk-UA" sz="1500" dirty="0"/>
              <a:t>/</a:t>
            </a:r>
            <a:r>
              <a:rPr lang="uk-UA" sz="1500" dirty="0" err="1"/>
              <a:t>IP</a:t>
            </a:r>
            <a:r>
              <a:rPr lang="uk-UA" sz="1500" dirty="0"/>
              <a:t> має 4 рівні, а модель </a:t>
            </a:r>
            <a:r>
              <a:rPr lang="uk-UA" sz="1500" dirty="0" err="1"/>
              <a:t>OSI</a:t>
            </a:r>
            <a:r>
              <a:rPr lang="uk-UA" sz="1500" dirty="0"/>
              <a:t> - 7 рівнів.</a:t>
            </a:r>
          </a:p>
          <a:p>
            <a:pPr marL="142875" lvl="1" indent="0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uk-UA" sz="1500" b="1" dirty="0"/>
              <a:t>Інкапсуляція даних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500" dirty="0"/>
              <a:t>Форма, яку фрагмент даних приймає на певному рівні, називається </a:t>
            </a:r>
            <a:r>
              <a:rPr lang="uk-UA" sz="1500" i="1" dirty="0"/>
              <a:t>протокольним блоком даних (</a:t>
            </a:r>
            <a:r>
              <a:rPr lang="uk-UA" sz="1500" i="1" dirty="0" err="1"/>
              <a:t>PDU</a:t>
            </a:r>
            <a:r>
              <a:rPr lang="uk-UA" sz="1500" i="1" dirty="0"/>
              <a:t>, </a:t>
            </a:r>
            <a:r>
              <a:rPr lang="uk-UA" sz="1500" i="1" dirty="0" err="1"/>
              <a:t>Protocol</a:t>
            </a:r>
            <a:r>
              <a:rPr lang="uk-UA" sz="1500" i="1" dirty="0"/>
              <a:t> </a:t>
            </a:r>
            <a:r>
              <a:rPr lang="uk-UA" sz="1500" i="1" dirty="0" err="1"/>
              <a:t>data</a:t>
            </a:r>
            <a:r>
              <a:rPr lang="uk-UA" sz="1500" i="1" dirty="0"/>
              <a:t> </a:t>
            </a:r>
            <a:r>
              <a:rPr lang="uk-UA" sz="1500" i="1" dirty="0" err="1"/>
              <a:t>unit</a:t>
            </a:r>
            <a:r>
              <a:rPr lang="uk-UA" sz="1500" i="1" dirty="0"/>
              <a:t>)</a:t>
            </a:r>
            <a:r>
              <a:rPr lang="uk-UA" sz="1500" dirty="0"/>
              <a:t>.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500" dirty="0"/>
              <a:t>Існує п'ять різних </a:t>
            </a:r>
            <a:r>
              <a:rPr lang="uk-UA" sz="1500" dirty="0" err="1"/>
              <a:t>PDU</a:t>
            </a:r>
            <a:r>
              <a:rPr lang="uk-UA" sz="1500" dirty="0"/>
              <a:t>, які використовуються в процесі інкапсуляції даних: дані, сегмент, пакет, кадр та біти</a:t>
            </a:r>
          </a:p>
          <a:p>
            <a:pPr marL="142875" lvl="1" indent="0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uk-UA" sz="1500" b="1" dirty="0"/>
              <a:t>Доступ до даних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500" dirty="0"/>
              <a:t>Мережний та канальний рівні забезпечують адресацію для передавання даних через мережу.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500" dirty="0"/>
              <a:t>Мережний рівень забезпечить </a:t>
            </a:r>
            <a:r>
              <a:rPr lang="uk-UA" sz="1500" dirty="0" err="1"/>
              <a:t>IP</a:t>
            </a:r>
            <a:r>
              <a:rPr lang="uk-UA" sz="1500" dirty="0"/>
              <a:t>-адресацію, а канальний рівень - </a:t>
            </a:r>
            <a:r>
              <a:rPr lang="uk-UA" sz="1500" dirty="0" err="1"/>
              <a:t>MAC</a:t>
            </a:r>
            <a:r>
              <a:rPr lang="uk-UA" sz="1500" dirty="0"/>
              <a:t>-адресацію.</a:t>
            </a:r>
          </a:p>
          <a:p>
            <a:pPr lvl="2" rtl="0">
              <a:spcBef>
                <a:spcPts val="200"/>
              </a:spcBef>
              <a:spcAft>
                <a:spcPts val="200"/>
              </a:spcAft>
            </a:pPr>
            <a:r>
              <a:rPr lang="uk-UA" sz="1500" dirty="0"/>
              <a:t>Відповідь на питання, які операції виконують рівні з адресами залежить від того від того, де знаходяться відправник та отримувач (в одній мережі, чи в різних мережах).</a:t>
            </a:r>
          </a:p>
        </p:txBody>
      </p:sp>
    </p:spTree>
    <p:extLst>
      <p:ext uri="{BB962C8B-B14F-4D97-AF65-F5344CB8AC3E}">
        <p14:creationId xmlns:p14="http://schemas.microsoft.com/office/powerpoint/2010/main" val="4258963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Нові терміни та команди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20053"/>
              </p:ext>
            </p:extLst>
          </p:nvPr>
        </p:nvGraphicFramePr>
        <p:xfrm>
          <a:off x="166194" y="598054"/>
          <a:ext cx="8685574" cy="4079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47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5790">
                <a:tc>
                  <a:txBody>
                    <a:bodyPr/>
                    <a:lstStyle/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Кодування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Еncoding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Канал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Channel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Керування потоком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Flow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Control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Затримка відповіді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Response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Timeout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Підтвердження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Acknowledgement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Одноадресна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розсилка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Unicast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Багатоадресна розсилка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Multicast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Широкомовна розсилка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Broadcast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Cтек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протоколів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Suite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Ethernet</a:t>
                      </a:r>
                      <a:endParaRPr lang="uk-UA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Стандарт (Standard)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Пропрієтарний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Proprietary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802.3 (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802.11 (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Wi-Fi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Сегментація 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Segmentation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Шлюз за замовчуванням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Default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GateWay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передавання гіпертекстових повідомлень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HTTP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HyperText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Простий протокол електронної пошти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SMTP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Mail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Transfer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Поштовий протокол версії 3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POP3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Office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 керування передаванням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TCP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Transmission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Транспортний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Канальний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Link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Мережний доступ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Access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489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Встановлення правил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1339934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Необхідно використовувати встановлені правила або угоди для керування розмовою.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600"/>
              <a:t>У першому випадку - повідомлення належно не відформатоване і його важко прочитати. У другому випадку - повідомлення правильно відформатоване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8" y="2024578"/>
            <a:ext cx="6282050" cy="116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53" y="3424014"/>
            <a:ext cx="6373400" cy="12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44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Нові терміни та команди (Продовж.)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86184"/>
              </p:ext>
            </p:extLst>
          </p:nvPr>
        </p:nvGraphicFramePr>
        <p:xfrm>
          <a:off x="133556" y="603358"/>
          <a:ext cx="8812480" cy="438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36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4594"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Мережа Агентства передових дослід- 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ницьких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проектів (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ARPANET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Advanced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Agency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Протокол 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доступу до Інтернет-повідомлень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IMAP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Internet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Message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Access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передавання файлів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FTP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File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Transfer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Простий протокол передавання файлів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TFTP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Trivial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File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Transfer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Протокол користувацьких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датаграм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UDP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User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Datagram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Технологія трансляції мережних адрес (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NAT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Network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Address</a:t>
                      </a:r>
                      <a:r>
                        <a:rPr lang="uk-UA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Translation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Протокол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міжмережних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керуючих повідомлень (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ICMP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Internet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Control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Messaging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Протокол знаходження найкоротшого шляху (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OSPF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Open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Shortest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Path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First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вдосконалений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внутрішньошлюзовий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протокол маршрутизації (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EIGRP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Enhanced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Interior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Gateway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Routing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Протокол  визначення адрес (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ARP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Address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Resolution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Protocol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rtl="0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Протокол динамічного налаштування вузла (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DHCP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Dynamic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Host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Configuration</a:t>
                      </a: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Інкапсуляція 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Encapsulation</a:t>
                      </a:r>
                      <a:endParaRPr lang="uk-UA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Деінкапсуляція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De-encapsulation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Протокольний блок даних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PDU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Protocol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Сегмент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Segment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Пакет 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Packet</a:t>
                      </a: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uk-UA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Кадр(</a:t>
                      </a:r>
                      <a:r>
                        <a:rPr lang="uk-UA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811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918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Встановлення правил (Продовж.)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6"/>
            <a:ext cx="8853286" cy="1827604"/>
          </a:xfrm>
        </p:spPr>
        <p:txBody>
          <a:bodyPr/>
          <a:lstStyle/>
          <a:p>
            <a:pPr marL="0" indent="0" rtl="0">
              <a:buNone/>
            </a:pPr>
            <a:r>
              <a:rPr lang="uk-UA" sz="1800" dirty="0"/>
              <a:t>Протоколи повинні відповідати таким вимогам:</a:t>
            </a:r>
          </a:p>
          <a:p>
            <a:pPr lvl="1" rtl="0"/>
            <a:r>
              <a:rPr lang="uk-UA" sz="1800" dirty="0"/>
              <a:t>І</a:t>
            </a:r>
            <a:r>
              <a:rPr lang="uk-UA" sz="1800" dirty="0" smtClean="0"/>
              <a:t>дентифіковані </a:t>
            </a:r>
            <a:r>
              <a:rPr lang="uk-UA" sz="1800" dirty="0"/>
              <a:t>відправник та отримувач</a:t>
            </a:r>
          </a:p>
          <a:p>
            <a:pPr lvl="1" rtl="0"/>
            <a:r>
              <a:rPr lang="uk-UA" sz="1800" dirty="0"/>
              <a:t>О</a:t>
            </a:r>
            <a:r>
              <a:rPr lang="uk-UA" sz="1800" dirty="0" smtClean="0"/>
              <a:t>брані </a:t>
            </a:r>
            <a:r>
              <a:rPr lang="uk-UA" sz="1800" dirty="0"/>
              <a:t>загальна мова та граматика</a:t>
            </a:r>
          </a:p>
          <a:p>
            <a:pPr lvl="1" rtl="0"/>
            <a:r>
              <a:rPr lang="uk-UA" sz="1800" dirty="0"/>
              <a:t>В</a:t>
            </a:r>
            <a:r>
              <a:rPr lang="uk-UA" sz="1800" dirty="0" smtClean="0"/>
              <a:t>становлені </a:t>
            </a:r>
            <a:r>
              <a:rPr lang="uk-UA" sz="1800" dirty="0"/>
              <a:t>швидкість та терміни доставки</a:t>
            </a:r>
          </a:p>
          <a:p>
            <a:pPr lvl="1" rtl="0"/>
            <a:r>
              <a:rPr lang="uk-UA" sz="1800" dirty="0"/>
              <a:t>В</a:t>
            </a:r>
            <a:r>
              <a:rPr lang="uk-UA" sz="1800" dirty="0" smtClean="0"/>
              <a:t>становлені </a:t>
            </a:r>
            <a:r>
              <a:rPr lang="uk-UA" sz="1800" dirty="0"/>
              <a:t>вимоги підтвердження отримання повідомлень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67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Вимоги до мережного протоколу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00858" y="858445"/>
            <a:ext cx="8853286" cy="3060411"/>
          </a:xfrm>
        </p:spPr>
        <p:txBody>
          <a:bodyPr/>
          <a:lstStyle/>
          <a:p>
            <a:pPr marL="0" indent="0" rtl="0">
              <a:buNone/>
            </a:pPr>
            <a:r>
              <a:rPr lang="uk-UA" sz="1800"/>
              <a:t>Всі комп'ютерні протоколи повинні бути узгоджені і містити такі вимоги: </a:t>
            </a:r>
          </a:p>
          <a:p>
            <a:pPr lvl="1" rtl="0"/>
            <a:r>
              <a:rPr lang="uk-UA" sz="1800"/>
              <a:t>Кодування повідомлень</a:t>
            </a:r>
          </a:p>
          <a:p>
            <a:pPr lvl="1" rtl="0"/>
            <a:r>
              <a:rPr lang="uk-UA" sz="1800"/>
              <a:t>Форматування і інкапсуляція повідомлень</a:t>
            </a:r>
          </a:p>
          <a:p>
            <a:pPr lvl="1" rtl="0"/>
            <a:r>
              <a:rPr lang="uk-UA" sz="1800"/>
              <a:t>Розмір повідомлення</a:t>
            </a:r>
          </a:p>
          <a:p>
            <a:pPr lvl="1" rtl="0"/>
            <a:r>
              <a:rPr lang="uk-UA" sz="1800"/>
              <a:t>Синхронізація повідомлень</a:t>
            </a:r>
          </a:p>
          <a:p>
            <a:pPr lvl="1" rtl="0"/>
            <a:r>
              <a:rPr lang="uk-UA" sz="1800"/>
              <a:t>Параметри доставки повідомлень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15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600"/>
              <a:t>Правила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uk-UA"/>
              <a:t>Кодування повідомлень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24609" y="894073"/>
            <a:ext cx="8853286" cy="1068077"/>
          </a:xfrm>
        </p:spPr>
        <p:txBody>
          <a:bodyPr/>
          <a:lstStyle/>
          <a:p>
            <a:pPr rtl="0">
              <a:buFont typeface="Arial" panose="020B0604020202020204" pitchFamily="34" charset="0"/>
              <a:buChar char="•"/>
            </a:pPr>
            <a:r>
              <a:rPr lang="uk-UA" sz="1800" dirty="0"/>
              <a:t>Кодування - це процес перетворення інформації з однієї форми в іншу, прийнятну для подальшого передавання.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sz="1800" dirty="0"/>
              <a:t>Декодування - зворотний процес, в результаті якого інформація набуває початкового вигляду.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36" y="2221816"/>
            <a:ext cx="4263365" cy="23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48" y="2221816"/>
            <a:ext cx="4344573" cy="24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69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19715</TotalTime>
  <Words>3932</Words>
  <Application>Microsoft Office PowerPoint</Application>
  <PresentationFormat>Экран (16:9)</PresentationFormat>
  <Paragraphs>624</Paragraphs>
  <Slides>61</Slides>
  <Notes>60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9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Лекція 3:  Протоколи та моделі</vt:lpstr>
      <vt:lpstr>Презентация PowerPoint</vt:lpstr>
      <vt:lpstr>3.1 Правила</vt:lpstr>
      <vt:lpstr>Правила Основи комунікацій</vt:lpstr>
      <vt:lpstr>Правила Протоколи зв'язку</vt:lpstr>
      <vt:lpstr>Правила Встановлення правил</vt:lpstr>
      <vt:lpstr>Правила Встановлення правил (Продовж.)</vt:lpstr>
      <vt:lpstr>Правила Вимоги до мережного протоколу</vt:lpstr>
      <vt:lpstr>Правила Кодування повідомлень</vt:lpstr>
      <vt:lpstr>Правила Форматування та інкапсуляція повідомлень</vt:lpstr>
      <vt:lpstr>Правила Розмір повідомлення</vt:lpstr>
      <vt:lpstr>Правила Синхронізація повідомлень</vt:lpstr>
      <vt:lpstr>Правила Параметри доставки повідомлень</vt:lpstr>
      <vt:lpstr>Правила Параметри доставки повідомлень</vt:lpstr>
      <vt:lpstr>3.2 Протоколи</vt:lpstr>
      <vt:lpstr>Протоколи Огляд мережних протоколів</vt:lpstr>
      <vt:lpstr>Протоколи Функції мережного протоколу</vt:lpstr>
      <vt:lpstr>Протоколи Взаємодія протоколів</vt:lpstr>
      <vt:lpstr>3.3 Стеки протоколів</vt:lpstr>
      <vt:lpstr>Стеки протоколів Стеки мережних протоколів</vt:lpstr>
      <vt:lpstr>Стеки протоколів Стеки мережних протоколів</vt:lpstr>
      <vt:lpstr>Стеки протоколів Приклад протоколу TCP/IP</vt:lpstr>
      <vt:lpstr>Стеки протоколів Стек протоколів TCP/IP</vt:lpstr>
      <vt:lpstr>Стеки протоколів Обмін даними в TCP/IP</vt:lpstr>
      <vt:lpstr>3.4 Організації зі стандартизації</vt:lpstr>
      <vt:lpstr>Організації зі стандартизації Відкриті стандарти</vt:lpstr>
      <vt:lpstr>Організації зі стандартизації Стандарти Інтернету</vt:lpstr>
      <vt:lpstr>Організації зі стандартизації Стандарти Інтернету (Продовж.)</vt:lpstr>
      <vt:lpstr>Організації зі стандартизації Стандартизація електроніки та зв'язку</vt:lpstr>
      <vt:lpstr>3.5 Еталонні моделі</vt:lpstr>
      <vt:lpstr>Еталонні моделі Переваги використання багаторівневої моделі</vt:lpstr>
      <vt:lpstr>Еталонні моделі Переваги використання багаторівневої моделі (Продовж.)</vt:lpstr>
      <vt:lpstr>Еталонні моделі Еталонна модель OSI</vt:lpstr>
      <vt:lpstr>Еталонні моделі Еталонна модель TCP/IP</vt:lpstr>
      <vt:lpstr>Еталонні моделі Порівняння моделей OSI і TCP/IP</vt:lpstr>
      <vt:lpstr>3.6 Інкапсуляція даних</vt:lpstr>
      <vt:lpstr>Інкапсуляція даних Сегментування повідомлень</vt:lpstr>
      <vt:lpstr>Інкапсуляція даних Встановлення послідовності</vt:lpstr>
      <vt:lpstr>Інкапсуляція даних Протокольний блок даних (PDU)</vt:lpstr>
      <vt:lpstr>Інкапсуляція даних Приклад інкапсуляції</vt:lpstr>
      <vt:lpstr>Інкапсуляція даних Приклад деінкапсуляції</vt:lpstr>
      <vt:lpstr>3.7 Доступ до даних</vt:lpstr>
      <vt:lpstr>Доступ до даних Адресація</vt:lpstr>
      <vt:lpstr>Доступ до даних Логічна адреса Рівня 3</vt:lpstr>
      <vt:lpstr>Доступ до даних Логічна адреса Рівня 3 (Продовж.)</vt:lpstr>
      <vt:lpstr>Доступ до даних Пристрої в одній мережі</vt:lpstr>
      <vt:lpstr> Роль адрес канального рівня даних: та сама IP-мережа</vt:lpstr>
      <vt:lpstr>Доступ до даних Пристрої у віддаленій мережі</vt:lpstr>
      <vt:lpstr>Доступ до даних Роль адрес мережного рівня</vt:lpstr>
      <vt:lpstr>Доступ до даних Роль адрес канального рівня для різних IP-мереж</vt:lpstr>
      <vt:lpstr>Доступ до даних Роль адрес канального рівня для різних IP-мереж(Продовж.)</vt:lpstr>
      <vt:lpstr>Доступ до даних Адресація канального рівня</vt:lpstr>
      <vt:lpstr>Доступ до даних Адресація Канального рівня (Продовж.)</vt:lpstr>
      <vt:lpstr>Доступ до даних Адресація канального рівня (Продовж.)</vt:lpstr>
      <vt:lpstr>Доступ до даних Адресація канального рівня (Продовж.)</vt:lpstr>
      <vt:lpstr>3.8 ВИСНОВКИ</vt:lpstr>
      <vt:lpstr>Практичне завдання з розділу та контрольна робота Що нового я дізнався у цьому розділ?</vt:lpstr>
      <vt:lpstr>Практичне завдання з розділу та контрольна робота Що нового я дізнався у цьому розділ? (Продовж.)</vt:lpstr>
      <vt:lpstr>Нові терміни та команди</vt:lpstr>
      <vt:lpstr>Нові терміни та команди (Продовж.)</vt:lpstr>
      <vt:lpstr>Презентация PowerPoint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admin</cp:lastModifiedBy>
  <cp:revision>1010</cp:revision>
  <dcterms:created xsi:type="dcterms:W3CDTF">2016-08-22T22:27:36Z</dcterms:created>
  <dcterms:modified xsi:type="dcterms:W3CDTF">2021-09-16T12:07:20Z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