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78" r:id="rId6"/>
    <p:sldId id="279" r:id="rId7"/>
    <p:sldId id="280" r:id="rId8"/>
    <p:sldId id="281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3"/>
    <p:restoredTop sz="95909"/>
  </p:normalViewPr>
  <p:slideViewPr>
    <p:cSldViewPr snapToGrid="0">
      <p:cViewPr varScale="1">
        <p:scale>
          <a:sx n="113" d="100"/>
          <a:sy n="113" d="100"/>
        </p:scale>
        <p:origin x="56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2/26/24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2/26/24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2/26/24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2/26/24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2/26/24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2/26/24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2/26/24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2/26/24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2/26/24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2/26/24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2/26/24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2/26/24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2/26/24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2/26/24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2/26/24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2/26/24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2/26/24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1D7B204-0E58-EA74-6191-BB610756D3F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err="1"/>
              <a:t>Самоменеджмент</a:t>
            </a:r>
            <a:r>
              <a:rPr lang="uk-UA" dirty="0"/>
              <a:t> </a:t>
            </a:r>
            <a:endParaRPr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B6000E89-6624-7906-4F59-FC4BE1B0C32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/>
              <a:t>Лекція 3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8026749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4B347D06-BF78-954E-B729-C7D0CA57F4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4537" y="289933"/>
            <a:ext cx="11407697" cy="6099716"/>
          </a:xfrm>
        </p:spPr>
        <p:txBody>
          <a:bodyPr/>
          <a:lstStyle/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На рисунку 3.1 показано,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всі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цілі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мають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базуватися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місіі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людини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В межах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загальних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цілеи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формулюються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більш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дрібні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специфічні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цілі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розбиваються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більш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дрібні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завдання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потім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за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необхідності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–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підзавдання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і т. д.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2.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Розробка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критеріїв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завершеності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Визначаються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конкретні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бажано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кількісні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виміри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результату для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оцінювання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виконання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поставлених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завдань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3.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Визначення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пріоритетів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вирішення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завдань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Усі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завданння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можна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виконати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одночасно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тому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дуже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важливо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визначити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порядок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їх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виконання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Деякі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завдання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можуть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бути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виконані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поки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вирішені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попередні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;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крім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того,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вирішення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деяких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завдань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допомагає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вирішувати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інші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менш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важливими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4.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Оцінювання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потрібних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ресурсів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. 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Даний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етап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передбачає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визначення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ресурсів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потрібні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для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досягнення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поставленоі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мети;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з’ясування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ресурси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наявності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необхідно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придбати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;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визначення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способів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отримання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потрібних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ресурсів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5.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Визначення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термінів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вирішення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завдань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. 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В межах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цього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етапу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крім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визначення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термінів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вирішення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завдань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потрібно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визначити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проміжні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контрольні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точки. </a:t>
            </a:r>
            <a:endParaRPr lang="ru-RU" dirty="0">
              <a:solidFill>
                <a:schemeClr val="tx1"/>
              </a:solidFill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0487759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4D6528DF-60BC-031A-75A3-A1D03639A1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0654" y="434898"/>
            <a:ext cx="11218126" cy="6200077"/>
          </a:xfrm>
        </p:spPr>
        <p:txBody>
          <a:bodyPr/>
          <a:lstStyle/>
          <a:p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Приблизнии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план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діи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досягнення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цілі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може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вигляд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якии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наведений 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вигляді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табл. 3.1. </a:t>
            </a:r>
            <a:endParaRPr lang="ru-RU" dirty="0">
              <a:solidFill>
                <a:schemeClr val="tx1"/>
              </a:solidFill>
            </a:endParaRPr>
          </a:p>
          <a:p>
            <a:endParaRPr lang="uk-UA" dirty="0"/>
          </a:p>
          <a:p>
            <a:endParaRPr lang="ru-UA" dirty="0"/>
          </a:p>
          <a:p>
            <a:endParaRPr lang="ru-UA" dirty="0"/>
          </a:p>
          <a:p>
            <a:endParaRPr lang="ru-UA" dirty="0"/>
          </a:p>
          <a:p>
            <a:endParaRPr lang="ru-UA" dirty="0"/>
          </a:p>
          <a:p>
            <a:endParaRPr lang="ru-UA" dirty="0"/>
          </a:p>
          <a:p>
            <a:endParaRPr lang="ru-UA" dirty="0"/>
          </a:p>
          <a:p>
            <a:endParaRPr lang="ru-UA" dirty="0"/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Перед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тим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як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визначити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першочергові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завдання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підлягають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виконанню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потрібно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впевнетись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вони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реальні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досяжні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При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формуванні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завдань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потрібно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бути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впевненим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наявності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усі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ресурси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потрібні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для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їх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реалізаціі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̈. </a:t>
            </a:r>
            <a:endParaRPr lang="ru-RU" dirty="0">
              <a:solidFill>
                <a:schemeClr val="tx1"/>
              </a:solidFill>
            </a:endParaRPr>
          </a:p>
          <a:p>
            <a:endParaRPr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2B84F984-237B-6151-DDFA-683CDA687C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3283" y="1002061"/>
            <a:ext cx="7772400" cy="2757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87245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0012F289-2F8E-A2E7-182F-D126DF2D29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9073" y="490654"/>
            <a:ext cx="10827834" cy="5854389"/>
          </a:xfrm>
        </p:spPr>
        <p:txBody>
          <a:bodyPr>
            <a:normAutofit/>
          </a:bodyPr>
          <a:lstStyle/>
          <a:p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3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Види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планування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</a:p>
          <a:p>
            <a:pPr algn="just"/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В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літературі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традиційно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усі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плани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поділяють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на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: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довгострокові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річні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квартальні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місячні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тижневі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й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денні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Довгострокові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плани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розробляються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період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3 до 5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років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але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можуть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більш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тривалии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період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Їх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основне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завдання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–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впорядкувати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усі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цілі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часі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визначити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терміни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їх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реалізаціі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̈.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Річнии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̆ план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складовою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довгострокового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плану 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містить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цілі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мають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бути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вирішені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протягом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року,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якии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розробляється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план.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цьому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плані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відображають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вирішення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завдань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по кварталах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або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помісячно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розписано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етапи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вирішення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завдань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встановлено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терміни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їх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реалізаціі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̈.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Місячнии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̆ (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квартальнии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̆) план.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Полягає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конкретизаціі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річного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плану 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визначенням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завдань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випливають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рольових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функціі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людини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Тижневии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̆ план.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Цеи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план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має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наближати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вас до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глобальноі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мети, тому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сміливо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викреслюйте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тижневого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плану все те,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не приносить Вам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ніякоі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користі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тижневии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план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потрібно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вносити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завдання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відповідають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Вашіи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цілі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розподіляти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їх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за днями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тижня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Деннии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̆ план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розробляється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основі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плану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тиждень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Його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рекомендується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складати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напередодні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ввечорі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плані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на день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потрібно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розділяти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особисте 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професійне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При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постановці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завдань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потрібно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визначати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пріоритети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завдань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починати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свіи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день 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найважливіших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поступово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переходити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до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менш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пріоритетитетних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після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того, як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виконано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перше за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пріоритетом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endParaRPr lang="ru-RU" dirty="0">
              <a:solidFill>
                <a:schemeClr val="tx1"/>
              </a:solidFill>
            </a:endParaRPr>
          </a:p>
          <a:p>
            <a:endParaRPr lang="ru-RU" dirty="0">
              <a:solidFill>
                <a:schemeClr val="tx1"/>
              </a:solidFill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3793020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071B5427-733A-58A2-B11A-70A0FD7A49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6839" y="390293"/>
            <a:ext cx="11363093" cy="6289287"/>
          </a:xfrm>
        </p:spPr>
        <p:txBody>
          <a:bodyPr/>
          <a:lstStyle/>
          <a:p>
            <a:pPr algn="just"/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Плануванням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власного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життя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кар’єри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потрібно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займатися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регулярно. Не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можна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складати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плани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час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часу, тому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так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отримується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розпливчасте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уявлення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про шляхи й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способи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досягнення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поставлених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цілеи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̆. Лише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хто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серйозно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займаються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плануванням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розробляють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багато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варіантів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планів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мають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осмислені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завдання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наповнені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змістом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досягають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поставлених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цілеи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̆.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Але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обов’язково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потрібно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пам’ятати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плани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мають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служити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Вам, а не Ви – планам.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Усі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наведені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плани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між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собою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взаємопов’язані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(табл. 3.2). </a:t>
            </a:r>
          </a:p>
          <a:p>
            <a:endParaRPr lang="uk-UA" dirty="0"/>
          </a:p>
          <a:p>
            <a:endParaRPr lang="ru-UA" dirty="0"/>
          </a:p>
          <a:p>
            <a:endParaRPr lang="ru-UA" dirty="0"/>
          </a:p>
          <a:p>
            <a:endParaRPr lang="ru-UA" dirty="0"/>
          </a:p>
          <a:p>
            <a:endParaRPr lang="ru-UA" dirty="0"/>
          </a:p>
          <a:p>
            <a:endParaRPr lang="ru-UA" dirty="0"/>
          </a:p>
          <a:p>
            <a:endParaRPr lang="ru-UA" dirty="0"/>
          </a:p>
          <a:p>
            <a:endParaRPr lang="ru-UA" dirty="0"/>
          </a:p>
          <a:p>
            <a:endParaRPr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978CC675-9B3A-E2FD-72F3-7DE6C41B99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9320" y="2453268"/>
            <a:ext cx="8346073" cy="36885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84642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6A206132-E1C3-7503-3398-BE6CE64EC5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6049" y="446049"/>
            <a:ext cx="11251580" cy="6166624"/>
          </a:xfrm>
        </p:spPr>
        <p:txBody>
          <a:bodyPr>
            <a:normAutofit/>
          </a:bodyPr>
          <a:lstStyle/>
          <a:p>
            <a:pPr algn="just"/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Розгляномо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вищенаведені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плани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більш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детально.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Довгострокові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плани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розробляються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з метою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раціонального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розподілу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часі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завдань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досягнення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поставлених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цілеи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̆.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При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складанні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довгострокових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планів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потрібно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враховувати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обмеження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виникають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при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їх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досягненні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Тому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першому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етапі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при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розробці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плану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потрібно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визначити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типи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обмежень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перешкоджають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досягненню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мети. До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основних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типів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обмежань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відносять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: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1. За часом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виникнення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: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а)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поточні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(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їх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простіше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спрогнозувати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та обрати тактику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їх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подолання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);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б)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майбутні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(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їх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важко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прогнозувати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тому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їх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подолання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потрібно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резервувати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більше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часу,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ніж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поточні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).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2.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досягненні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цілі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: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а)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зовнішні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(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накладаються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зовнішнім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оточенням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їх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важко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перебороти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); </a:t>
            </a:r>
          </a:p>
          <a:p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б)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внутрішні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(як правило,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встановлюються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самою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особистістю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і для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їх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подолання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інколи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достатньо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сформулювати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проміжну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ціль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яка стане стимулом для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досягнення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головноі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мети).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endParaRPr lang="ru-RU" dirty="0">
              <a:solidFill>
                <a:schemeClr val="tx1"/>
              </a:solidFill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2143897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183A541E-E319-8E67-154D-074517B21D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524107"/>
            <a:ext cx="10905893" cy="5765181"/>
          </a:xfrm>
        </p:spPr>
        <p:txBody>
          <a:bodyPr/>
          <a:lstStyle/>
          <a:p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3. За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ступенем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переборювання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: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а)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переборні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(вони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тимчасовими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оскільки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людина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має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ресурси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знання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навички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щоб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долати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дані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обмеження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рухатись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до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наміченоі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цілі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тому при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розробці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планів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потрібно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враховувати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заходи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їх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подолання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);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б)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непереборні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(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обмеження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 даний момент часу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людина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може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перобороти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тому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вистачає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ресурсів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можливостеи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тощо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тому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їх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обов’язково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потрібно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враховувати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при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складанні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планів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щоб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вони не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впливали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їх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ефективність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реалізацію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). </a:t>
            </a:r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При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реалізаціі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планів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ми неминуче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зіштовхуємося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різними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обмеженнями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й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завадами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ставлять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нас перед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вибором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: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подолати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їх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рухатись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далі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до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наміченоі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цілі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або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обійти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їх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затративши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більше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часу, але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заощадити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інші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ресурси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Кожна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людина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сама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вирішує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залежно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характеру,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цілеспрямованості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життєвих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цінностеи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̆, як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їи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рухатись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Але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обов’язково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при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реалізаціі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мети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потрібно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пам’ятати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чи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вартии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ефект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якии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Ви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отримуєте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витрачених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зусиль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ресурсів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Приклад плану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діи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значнии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проміжок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часу наведено у табл. 3.3.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endParaRPr lang="ru-RU" dirty="0">
              <a:solidFill>
                <a:schemeClr val="tx1"/>
              </a:solidFill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0068201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бъект 6">
            <a:extLst>
              <a:ext uri="{FF2B5EF4-FFF2-40B4-BE49-F238E27FC236}">
                <a16:creationId xmlns:a16="http://schemas.microsoft.com/office/drawing/2014/main" id="{B5478718-2445-A704-99DA-F241BD3782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8712" y="669073"/>
            <a:ext cx="11006254" cy="5709425"/>
          </a:xfrm>
        </p:spPr>
        <p:txBody>
          <a:bodyPr/>
          <a:lstStyle/>
          <a:p>
            <a:endParaRPr lang="uk-UA" dirty="0"/>
          </a:p>
          <a:p>
            <a:endParaRPr lang="ru-UA" dirty="0"/>
          </a:p>
          <a:p>
            <a:endParaRPr lang="ru-UA" dirty="0"/>
          </a:p>
          <a:p>
            <a:endParaRPr lang="ru-UA" dirty="0"/>
          </a:p>
          <a:p>
            <a:endParaRPr lang="ru-UA" dirty="0"/>
          </a:p>
          <a:p>
            <a:endParaRPr lang="ru-UA" dirty="0"/>
          </a:p>
          <a:p>
            <a:endParaRPr lang="ru-UA" dirty="0"/>
          </a:p>
          <a:p>
            <a:endParaRPr lang="ru-UA" dirty="0"/>
          </a:p>
          <a:p>
            <a:endParaRPr lang="ru-UA" dirty="0"/>
          </a:p>
          <a:p>
            <a:endParaRPr lang="ru-UA" dirty="0"/>
          </a:p>
          <a:p>
            <a:endParaRPr lang="ru-UA" dirty="0"/>
          </a:p>
          <a:p>
            <a:endParaRPr lang="ru-UA" dirty="0"/>
          </a:p>
          <a:p>
            <a:endParaRPr dirty="0"/>
          </a:p>
        </p:txBody>
      </p:sp>
      <p:pic>
        <p:nvPicPr>
          <p:cNvPr id="8" name="Объект 4">
            <a:extLst>
              <a:ext uri="{FF2B5EF4-FFF2-40B4-BE49-F238E27FC236}">
                <a16:creationId xmlns:a16="http://schemas.microsoft.com/office/drawing/2014/main" id="{B63209FE-C7E0-28C0-320F-C6F5C34C18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9948" y="575604"/>
            <a:ext cx="9296400" cy="3093147"/>
          </a:xfrm>
          <a:prstGeom prst="rect">
            <a:avLst/>
          </a:prstGeom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596F1442-2807-D27C-CF21-04371AD8F79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26634" y="3429000"/>
            <a:ext cx="8196146" cy="29228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373234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05B54DAD-8775-1CBE-4EC0-54CDE2DC19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3678" y="457201"/>
            <a:ext cx="10660566" cy="5865540"/>
          </a:xfrm>
        </p:spPr>
        <p:txBody>
          <a:bodyPr/>
          <a:lstStyle/>
          <a:p>
            <a:pPr algn="just"/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Складении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такии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спосіб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план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основою для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всіх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інших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видів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планів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Довгостроковии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план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дає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уявлення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про те,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будуть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спрямовані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зусилля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людини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найближчі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роки, як вона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сприятиме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реалізаціі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різних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цілеи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наскільки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швидко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вона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може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досягти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свого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саморозвитку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Річнии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̆ план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розробляється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основі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довгострокового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плану. До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нього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обов’язково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вносять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всі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цілі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й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завдання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плануються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бути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реалізованими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наступному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році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Але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потрібно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пам’ятати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крім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завдань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спрямовані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реалізацію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власних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цілеи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потрібно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зарезервувати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час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виконання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завдань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пов’язані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власними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рольовими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функціями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робота, родина,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дозвілля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тощо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оскільки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завадання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річнии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план не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вносяться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Річнии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план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доцільно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розробляти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вигляді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лінійного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графіка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розбивати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рік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місяці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Приклад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річного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плану наведено в табл. 3.5.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складеному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річному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плані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так само, як і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довгостроковому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завдання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мають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бути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розподілені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рівномірно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протягом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року. </a:t>
            </a:r>
            <a:endParaRPr lang="ru-RU" dirty="0">
              <a:solidFill>
                <a:schemeClr val="tx1"/>
              </a:solidFill>
            </a:endParaRPr>
          </a:p>
          <a:p>
            <a:endParaRPr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0C2CC421-CD3D-E4E6-6EA9-661449EF3F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72112" y="4230172"/>
            <a:ext cx="7772400" cy="2092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005489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61E8631F-01E1-A955-3335-B56D388414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9863" y="657923"/>
            <a:ext cx="10627113" cy="5954750"/>
          </a:xfrm>
        </p:spPr>
        <p:txBody>
          <a:bodyPr/>
          <a:lstStyle/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Основою 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плану на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місяць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рольові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функціі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обов’язково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мають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бути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пов’язані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власними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життєвими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цілями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Орієнтовна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форма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місячного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плану наведена в табл. 3.6. </a:t>
            </a:r>
            <a:endParaRPr lang="ru-RU" dirty="0">
              <a:solidFill>
                <a:schemeClr val="tx1"/>
              </a:solidFill>
            </a:endParaRPr>
          </a:p>
          <a:p>
            <a:endParaRPr lang="uk-UA" dirty="0"/>
          </a:p>
          <a:p>
            <a:endParaRPr lang="ru-UA" dirty="0"/>
          </a:p>
          <a:p>
            <a:endParaRPr lang="ru-UA" dirty="0"/>
          </a:p>
          <a:p>
            <a:endParaRPr lang="ru-UA" dirty="0"/>
          </a:p>
          <a:p>
            <a:endParaRPr lang="ru-UA" dirty="0"/>
          </a:p>
          <a:p>
            <a:endParaRPr lang="ru-UA" dirty="0"/>
          </a:p>
          <a:p>
            <a:endParaRPr lang="ru-UA" dirty="0"/>
          </a:p>
          <a:p>
            <a:pPr algn="just"/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План на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тиждень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має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таку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саму форму, як і план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місяць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Завдання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тиждень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деталізують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Ваші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плани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місяць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Складати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плани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тиждень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потрібно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напередодні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неділю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ввечорі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або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понеділок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з ранку.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Обов’язково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тижневі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плани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мають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входити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завдання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давно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хочете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зробити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але 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лінощів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чи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якихось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інших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причин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відкладаєте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виконання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важливих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пріоритетних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завдань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потрібно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виділяти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більше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часу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ніяких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інших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завдань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 даний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проміжок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часу не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планувати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Приклад плану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тиждень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наведено в табл. 3.7.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endParaRPr lang="ru-UA" dirty="0">
              <a:solidFill>
                <a:schemeClr val="tx1"/>
              </a:solidFill>
            </a:endParaRPr>
          </a:p>
          <a:p>
            <a:endParaRPr lang="ru-UA" dirty="0"/>
          </a:p>
          <a:p>
            <a:endParaRPr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E10032BD-3C52-A7AB-0200-58D6349F0D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9800" y="1306905"/>
            <a:ext cx="7772400" cy="23283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366954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>
            <a:extLst>
              <a:ext uri="{FF2B5EF4-FFF2-40B4-BE49-F238E27FC236}">
                <a16:creationId xmlns:a16="http://schemas.microsoft.com/office/drawing/2014/main" id="{1BC866A8-8202-CF66-8D0C-4DF0A403109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86666" y="468313"/>
            <a:ext cx="5056693" cy="6054725"/>
          </a:xfrm>
        </p:spPr>
      </p:pic>
    </p:spTree>
    <p:extLst>
      <p:ext uri="{BB962C8B-B14F-4D97-AF65-F5344CB8AC3E}">
        <p14:creationId xmlns:p14="http://schemas.microsoft.com/office/powerpoint/2010/main" val="1739295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0DB90A48-EA25-326B-D76E-C35CE2256E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6771" y="423747"/>
            <a:ext cx="11028556" cy="6055112"/>
          </a:xfrm>
        </p:spPr>
        <p:txBody>
          <a:bodyPr/>
          <a:lstStyle/>
          <a:p>
            <a:pPr algn="ctr"/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ПЛАНУВАННЯ ДІЯЛЬНОСТІ КЕРІВНИКА </a:t>
            </a:r>
            <a:endParaRPr lang="ru-RU" b="1" dirty="0">
              <a:solidFill>
                <a:schemeClr val="tx1"/>
              </a:solidFill>
            </a:endParaRPr>
          </a:p>
          <a:p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1.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Поняття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,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принципи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й структура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планування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</a:p>
          <a:p>
            <a:pPr algn="just"/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Планування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–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систематичнии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інформаційно-обрании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процес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якісного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кількісного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тимчасового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визначення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майбутніх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цілеи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засобів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методів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формування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управління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розвитку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особистості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Регулярне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планування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дозволяє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досягати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поставлених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цілеи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коротким й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ефективним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шляхом.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Основним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завданням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функціі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планування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самоменеджменті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розробка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власноі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системи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планування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основним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елементом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якоі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план.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План 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–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низка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попередньо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обдуманих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діи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заходів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об’єднаних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послідовністю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для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досягнення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цілеи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можливими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термінами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виконання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Оскільки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усі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діє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об’єднані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хронологічною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послідовністю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їх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потрібно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починати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першоі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діі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̈, яку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потрібно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виконати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 першу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чергу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потім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приступати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до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наступноі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̈.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Деякі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діі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можна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виконувати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одночасно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, але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ні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в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якому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випадку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не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можна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приступати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до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наступноі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̈,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якщо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не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виконана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перша за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важливістю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</a:p>
          <a:p>
            <a:pPr algn="just"/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Підхід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до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системи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планування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в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кожноі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людини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буде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відрізнятися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Це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обумовлено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характером,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цілеспрямованістю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організованістю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кожноі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людини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Одніи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людині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достатньо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поставити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ціль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і вона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щодня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до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неі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буде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рухатись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іншіи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потрібно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кожен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день детально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спланувати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чітким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вказанням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завдань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та часу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їх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виконання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для того,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щоб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досягти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поставленоі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цілі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Для того,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щоб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плани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мали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найбільшии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ефект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вони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мають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бути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пристосовані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до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кожноі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людни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урахуванням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їі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індивідуальних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особливостеи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Проте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якщо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людини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немає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власноі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системи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планування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вона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може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використовувати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загальні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принципи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планування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endParaRPr lang="ru-RU" b="1" dirty="0">
              <a:solidFill>
                <a:schemeClr val="tx1"/>
              </a:solidFill>
            </a:endParaRPr>
          </a:p>
          <a:p>
            <a:pPr algn="just"/>
            <a:endParaRPr lang="ru-RU" dirty="0">
              <a:solidFill>
                <a:schemeClr val="tx1"/>
              </a:solidFill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72163085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C026F35A-56C7-BB55-83B5-35E119C292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7921" y="646771"/>
            <a:ext cx="10705171" cy="5887844"/>
          </a:xfrm>
        </p:spPr>
        <p:txBody>
          <a:bodyPr/>
          <a:lstStyle/>
          <a:p>
            <a:pPr algn="just"/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Деннии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̆ план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найскладнішим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оскільки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ньому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немає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місця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абстрактним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або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не до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кінця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визначеним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завданням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Список Ваших справ на день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має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бути у Вас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завжди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під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рукою. В списку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завдання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розташовується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за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пріоритетністю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На початку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потрібно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писати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найважливіші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справи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бажано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виконати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 першу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чергу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поступово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переходячи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до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менш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важливих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Виконання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важливих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справ на початку дня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важливим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оскільки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вони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будуть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турбувати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Вас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цілии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день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вводити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 стан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стресу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Важливою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умовою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ефективності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денного плану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є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поєднання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в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ньому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поточних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справ і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елементів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що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сприяють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досягненню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довгострокових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цілеи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̆.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Потрібно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враховувати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стандартні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витрати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часу (сон,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їжа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переміщення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тощо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).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Плануванню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мають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підлягати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абсолютно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всі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діі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̈ й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види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діяльності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Кожна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година,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кожна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хвилина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протягом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дня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мають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бути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зайняті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певною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роботою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Якщо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в денному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плані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є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проміжки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часу, то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це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означає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що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даний час буде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безповоротно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загублено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Складанню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плану на день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має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передувати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аналіз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стандартних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витрат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часу. Для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цього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можуть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бути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корисними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дані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(практично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всі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елементи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можуть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міститися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 денному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плані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),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наведені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 табл. 3.8.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таблиця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також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стане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пригоді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при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групуванні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планових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діи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аналізі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виконання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минулих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планів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endParaRPr lang="ru-RU" dirty="0">
              <a:solidFill>
                <a:schemeClr val="tx1"/>
              </a:solidFill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00972206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>
            <a:extLst>
              <a:ext uri="{FF2B5EF4-FFF2-40B4-BE49-F238E27FC236}">
                <a16:creationId xmlns:a16="http://schemas.microsoft.com/office/drawing/2014/main" id="{1CD4F14D-5F6F-7E2B-905C-810932DC9EF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03370" y="914400"/>
            <a:ext cx="7293761" cy="4037012"/>
          </a:xfrm>
        </p:spPr>
      </p:pic>
    </p:spTree>
    <p:extLst>
      <p:ext uri="{BB962C8B-B14F-4D97-AF65-F5344CB8AC3E}">
        <p14:creationId xmlns:p14="http://schemas.microsoft.com/office/powerpoint/2010/main" val="339614103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5D0F2F6A-41E5-8132-DA95-46D9968540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4898" y="457200"/>
            <a:ext cx="11140068" cy="5977053"/>
          </a:xfrm>
        </p:spPr>
        <p:txBody>
          <a:bodyPr>
            <a:normAutofit/>
          </a:bodyPr>
          <a:lstStyle/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Не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намагайтесь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виконувати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одночасно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декілька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справ.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Концентруйтесь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одніи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закінчивши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–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переходьте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до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інших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Розпилювання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виконання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декількох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справ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одночасно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може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істотно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погіршити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кінцевого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результату.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Після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того, як справа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виконана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їі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потрібно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викреслити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списку,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якщо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наприкінці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дня 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Вашому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списку не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залишилось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жодноі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справи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значить Ваш день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пройшов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продуктивно. </a:t>
            </a:r>
          </a:p>
          <a:p>
            <a:pPr algn="just"/>
            <a:endParaRPr lang="ru-RU" dirty="0">
              <a:solidFill>
                <a:schemeClr val="tx1"/>
              </a:solidFill>
            </a:endParaRPr>
          </a:p>
          <a:p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4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Корегування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й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складання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нових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планів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</a:p>
          <a:p>
            <a:endParaRPr lang="ru-RU" sz="1800" b="1" dirty="0">
              <a:solidFill>
                <a:schemeClr val="tx1"/>
              </a:solidFill>
              <a:effectLst/>
              <a:latin typeface="TimesNewRomanPS"/>
            </a:endParaRPr>
          </a:p>
          <a:p>
            <a:pPr algn="just"/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Розроблені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плани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чимось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непорушним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оскільки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при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їх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розробці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неможливо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передбачити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усі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обставини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можуть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виникнути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при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їх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реалізаціі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̈, особливо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довгостроковому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періоді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Тому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плани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протрібно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періодично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переглядати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корегувати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Редагувати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або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змінювати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плани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можна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 будь-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якии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час, коли Ви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відчуваєте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потребу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їх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корегуванні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Майбутнє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важко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спрогнозувати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високою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точністю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особливо коли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плани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розглядаються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довгостроковіи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перспективі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нашому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житті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відбувається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безліч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подіи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впливають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на нашу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діяльність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важко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інколи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спрогнозувати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Тому 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випадку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коли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подіі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істотно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впливають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Ваші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плани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їх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обов’язково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потрібно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корегувати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endParaRPr lang="ru-RU" dirty="0">
              <a:solidFill>
                <a:schemeClr val="tx1"/>
              </a:solidFill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99567681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46B14CB6-0B47-B20D-D698-BA148A7F8A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6049" y="334537"/>
            <a:ext cx="11351941" cy="5921297"/>
          </a:xfrm>
        </p:spPr>
        <p:txBody>
          <a:bodyPr/>
          <a:lstStyle/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Коли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розробляєте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нові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плани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або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корегуєте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існуючі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протрібно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максимально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враховувати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нові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обставини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виникають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Більшість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людеи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розробляючи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плани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виходять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з того,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потрібно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зробити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для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досягнення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поставленоі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цілі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при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цьому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втрачаючи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велику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кількість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можливостеи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дозволяють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досягти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цілі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коротшим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ефективнішим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шляхом,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ніж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той,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планувався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Тому при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корегуванні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внесенні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змін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плани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протрібно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враховувати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можливості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періодично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виникають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нашому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житті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Найбліьшому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корегуванню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підлягають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довгострокові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плани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Тому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їх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рекомендують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переглядати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щорічно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одночасно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складанням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нового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річного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плану. План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рік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місяць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потрібно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корегувати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щораз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коли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відчуваєте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відхиляєтеся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наміченого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курсу і не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досягаєте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поставлених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цілеи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Тижневі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плани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як правило,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корегуються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менше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оскільки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подіі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тиждень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можна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прогнозувати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більшою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ймовірністю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Але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якщо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така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потреба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виникає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тижневии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план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також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має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бути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змінении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̆.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Період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якии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складається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план,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завжди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закінчується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виникає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потреба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розробці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нового плану.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Новии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план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рекомендується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складати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наприкінці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минулого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або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на початку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наступного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періоду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При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складанні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нового плану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спочатку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потрібно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зробити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ретельнии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аналіз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попереднього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плану про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виконану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роботу.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Непотрібно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автоматично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переносити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незавершені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плани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новии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період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можливо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потреба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їх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виконанні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втратила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свою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актуальність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Отже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при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складанні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довгострокового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плану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обов’язково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протрібно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корегувати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оновлювати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старии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план. </a:t>
            </a:r>
            <a:endParaRPr lang="ru-RU" dirty="0">
              <a:solidFill>
                <a:schemeClr val="tx1"/>
              </a:solidFill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4818249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AFD86891-8703-EC4D-DA4A-466192E2C9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7561" y="446049"/>
            <a:ext cx="11195824" cy="5910146"/>
          </a:xfrm>
        </p:spPr>
        <p:txBody>
          <a:bodyPr/>
          <a:lstStyle/>
          <a:p>
            <a:pPr algn="just"/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Принципи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планування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,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яких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потрібно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дотримуватись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при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складанні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планів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1.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Регулярність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планування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. 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Не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можна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один раз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розробити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план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далі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нічого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робити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Так не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вийде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час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змінюється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плани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також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можуть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змінюватись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Тому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потрібно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розробляти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довгострокові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середньострокові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короткострокові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плани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означає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кожного дня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потрібно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складати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план, але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кожен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день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має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бути план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завдань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якии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потрібно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виконати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щоб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досягти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поставлену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ціль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endParaRPr lang="ru-RU" dirty="0">
              <a:solidFill>
                <a:schemeClr val="tx1"/>
              </a:solidFill>
            </a:endParaRPr>
          </a:p>
          <a:p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2.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Розробка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реалістичних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планів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. 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При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розробці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плану не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потрібно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створювати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ілюзію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«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літати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хмарах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»,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оскільки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нереалізовані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плани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де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мотивують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зникає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бажання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діяти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далі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Плани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мають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бути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реальні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досяжні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нехаи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буде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маленька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перемога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але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перемога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яка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надихає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Вас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встановлення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досягнення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нових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висот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Але при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встановленні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планів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потрібно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пам’ятати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їх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реалізацію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впливає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велика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кількість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чинників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тому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кінцевии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результат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може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відрізнятися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запланованого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endParaRPr lang="ru-RU" dirty="0">
              <a:solidFill>
                <a:schemeClr val="tx1"/>
              </a:solidFill>
            </a:endParaRPr>
          </a:p>
          <a:p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3.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Гнучкість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планування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Плани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потрібно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розробляти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таким чином,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щоб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випадку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непередбачуваних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ситуаціи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їх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легко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можна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було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корегувати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або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замінити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іншими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альтернативними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планами. </a:t>
            </a:r>
            <a:endParaRPr lang="ru-RU" dirty="0">
              <a:solidFill>
                <a:schemeClr val="tx1"/>
              </a:solidFill>
            </a:endParaRPr>
          </a:p>
          <a:p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4.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Установлення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пріоритетів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. 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розробленому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плані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всі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завдання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потрібно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ранжувати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за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пріоритетами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Найбільш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важливі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завдання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потребують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більше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зусиль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більше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часу, тому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їм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потрібно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приділяти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більше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уваги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виконувати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 першу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чергу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5.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Нормування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робіт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. 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всі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роботи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зазначені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плані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потрібно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визначити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тривалість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 годинах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хвилинах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При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визначенні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тривалості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робіт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бажано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враховувати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досвід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професіоналізм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людини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яка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виконує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завдання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оскільки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цього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буде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залежати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кінцевии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результат.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endParaRPr lang="ru-RU" dirty="0">
              <a:solidFill>
                <a:schemeClr val="tx1"/>
              </a:solidFill>
            </a:endParaRPr>
          </a:p>
          <a:p>
            <a:pPr algn="just"/>
            <a:endParaRPr lang="ru-RU" dirty="0">
              <a:solidFill>
                <a:schemeClr val="tx1"/>
              </a:solidFill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7695622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E1EB660A-E9DA-0404-2BAB-84DBC69B65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3317" y="434898"/>
            <a:ext cx="10961649" cy="5988203"/>
          </a:xfrm>
        </p:spPr>
        <p:txBody>
          <a:bodyPr/>
          <a:lstStyle/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6.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Встановлення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критеріїв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виконання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Кожніи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роботі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потрібно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встановити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критеріи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̆, за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яким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вона буде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вважатися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завершеною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Критеріі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можна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встановлюватись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самостійно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або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можуть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зробити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інші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люди.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7.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Послідовність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Усі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роботи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потрібно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виконувати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послідовно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і не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приступати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до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новоі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роботи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поки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не буде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завершана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попередня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якщо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хочете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досягти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максимальнии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результат 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встановлении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термін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8.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Різноманітність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Плани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можуть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охоплювати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різні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види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діяльності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виконання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сумісно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або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самостійно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певних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видів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робіт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об’єднання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довго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-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короткострокових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завдань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Усе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дозволяє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позбутися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рутини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втоми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сприяє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досягненню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поставлених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цілеи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̆.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9.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Делегування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Усю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роботу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дуже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важко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виконувати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самостійно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тому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на самому початку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потрібно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делегувати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завдання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своїм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підлеглим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для того,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щоб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завершити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плани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встановлені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терміни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10.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Письмова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форма. 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Для того,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щоб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плани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були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реалізовані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їх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потрібно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складати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письмово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дає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можливість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їх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впорядкувати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обґрунтувати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структурувати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оптимізувати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важко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зробити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без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письмовоі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форми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11.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Узгодження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планів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. 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Для того,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щоб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плани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були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реалізовані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терміни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запланували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їх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потрібно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узгоджувати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виконавцями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їх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намірами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позиціями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endParaRPr lang="ru-RU" dirty="0">
              <a:solidFill>
                <a:schemeClr val="tx1"/>
              </a:solidFill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1051241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6E0FCD89-2ECC-D350-3EDE-9CE96F960D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384" y="289932"/>
            <a:ext cx="11140069" cy="6055111"/>
          </a:xfrm>
        </p:spPr>
        <p:txBody>
          <a:bodyPr/>
          <a:lstStyle/>
          <a:p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Є ряд авторів, які розширили представлення про принципи планування в </a:t>
            </a:r>
            <a:r>
              <a:rPr lang="uk-UA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самоменеджмені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342900" lvl="0" indent="-342900" algn="just">
              <a:tabLst>
                <a:tab pos="457200" algn="l"/>
              </a:tabLst>
            </a:pPr>
            <a:r>
              <a:rPr lang="ru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ru-UA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Основним принципом планування є дотримання співвідношення 60:40. Це означає, що складати план треба лише на визначену частину свого робочого часу, як показує досвід, найкраще на 60%. </a:t>
            </a:r>
          </a:p>
          <a:p>
            <a:pPr marL="457200"/>
            <a:r>
              <a:rPr lang="ru-UA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Події, що важко передбачити, моменти що відволікають («поглиначі часу»), а також події особистого плану не можуть бути заплановані цілком. Відповідно, свій час треба розподілити між 3-ма блоками. </a:t>
            </a:r>
          </a:p>
          <a:p>
            <a:pPr marL="457200"/>
            <a:r>
              <a:rPr lang="ru-UA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Основне правило планування часу:</a:t>
            </a:r>
            <a:br>
              <a:rPr lang="ru-UA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UA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60 % - запланований час;</a:t>
            </a:r>
            <a:br>
              <a:rPr lang="ru-UA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UA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20 % - непередбачений час (резерви часу на неплановані дії);</a:t>
            </a:r>
            <a:br>
              <a:rPr lang="ru-UA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UA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20 % - спонтанна активність (управлінська діяльність, творчість).</a:t>
            </a:r>
            <a:br>
              <a:rPr lang="ru-UA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UA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 залежності від виду Вашої діяльності ці величини можуть відхилятися в той  чи інший бік. Більш точно Ви можете їх визначити, виходячи з аналізу окремих видів діяльності і витрат часу, тому що саме такий аналіз є основою всякого планування часу. </a:t>
            </a:r>
          </a:p>
          <a:p>
            <a:pPr marL="457200" algn="just"/>
            <a:r>
              <a:rPr lang="ru-UA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2. </a:t>
            </a:r>
            <a:r>
              <a:rPr lang="ru-UA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ru-UA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наліз видів діяльності і витрат часу, листок «денних перешкод». Сутність цього принципу полягає в документуванні того, як і на що Ви використовуєте свій час</a:t>
            </a:r>
            <a:r>
              <a:rPr lang="uk-UA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UA" sz="18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/>
            <a:r>
              <a:rPr lang="ru-UA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  <a:r>
              <a:rPr lang="ru-UA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Поповнення втрат часу: слід прагнути відразу ж поповнювати втрати часу: наприклад, краще один раз довше попрацювати ввечері, ніж протягом наступного цілого дня наганяти втрачене напередодні. </a:t>
            </a:r>
          </a:p>
          <a:p>
            <a:endParaRPr lang="uk-UA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0089548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116919C5-43E9-CAD6-D9A5-B3925593B7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0653" y="591015"/>
            <a:ext cx="10861287" cy="5776331"/>
          </a:xfrm>
        </p:spPr>
        <p:txBody>
          <a:bodyPr>
            <a:normAutofit lnSpcReduction="10000"/>
          </a:bodyPr>
          <a:lstStyle/>
          <a:p>
            <a:pPr marL="457200" algn="just"/>
            <a:r>
              <a:rPr lang="ru-UA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4</a:t>
            </a:r>
            <a:r>
              <a:rPr lang="ru-UA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Перенос незробленого – невиконані задачі переносяться в план наступного періоду. </a:t>
            </a:r>
          </a:p>
          <a:p>
            <a:pPr marL="457200" algn="just"/>
            <a:r>
              <a:rPr lang="ru-UA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5</a:t>
            </a:r>
            <a:r>
              <a:rPr lang="ru-UA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Фіксація результатів замість дій, тобто в планах треба записувати результати і цілі (кінцевий стан), а не просто які-небудь дії. </a:t>
            </a:r>
          </a:p>
          <a:p>
            <a:pPr marL="457200" algn="just"/>
            <a:r>
              <a:rPr lang="ru-UA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Наприклад, замість: «подзвонити пану Дорошенко» краще записати конкретно: „погодити з паном Дорошенко програму ЕОМ”. </a:t>
            </a:r>
          </a:p>
          <a:p>
            <a:pPr marL="457200" algn="just"/>
            <a:r>
              <a:rPr lang="ru-UA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6</a:t>
            </a:r>
            <a:r>
              <a:rPr lang="ru-UA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Установлення часових норм. </a:t>
            </a:r>
          </a:p>
          <a:p>
            <a:pPr marL="457200" algn="just"/>
            <a:r>
              <a:rPr lang="ru-UA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Треба встановлювати точні норми, що передбачають рівно стільки часу на визначену роботу, скільки вона того варта. </a:t>
            </a:r>
          </a:p>
          <a:p>
            <a:pPr marL="457200" algn="just"/>
            <a:r>
              <a:rPr lang="ru-UA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Досвід показує, що на роботу, як правило, витрачається стільки часу, скільки його є взагалі. Тобто якщо Ви, наприклад, призначили нараду і відвели на цю нараду 2 години, то вона стільки і триватиме, хоча, можливо, що цілі наради можуть бути досягнуті набагато швидше, наприклад, за 1 годину чи 90 хвилин. </a:t>
            </a:r>
          </a:p>
          <a:p>
            <a:pPr marL="457200" algn="just"/>
            <a:r>
              <a:rPr lang="ru-UA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7</a:t>
            </a:r>
            <a:r>
              <a:rPr lang="ru-UA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.Обов'язково встановлювати точний термін виконання. </a:t>
            </a:r>
          </a:p>
          <a:p>
            <a:pPr marL="457200" algn="just"/>
            <a:r>
              <a:rPr lang="ru-UA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 такий спосіб Ви привчите себе до самодисципліни. Фіксація точних термінів виконання особливо важлива при складанні домовленості з іншою стороною. Тут треба уникати неточних формулювань, наприклад, « Якомога швидше». Що значить: «Якомога швидше ?» - це через годину?, протягом дня?, чи завтра?, через тиждень ? </a:t>
            </a:r>
          </a:p>
          <a:p>
            <a:pPr marL="457200" algn="just"/>
            <a:r>
              <a:rPr lang="ru-UA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Обов'язково домовляйтеся, до якого терміну завдання повинно бути виконано. Це дасть вам змогу уникати непорозумінь. </a:t>
            </a: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1719121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CF531D92-8C78-669E-AF0C-EB561D368D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6049" y="390293"/>
            <a:ext cx="10549053" cy="6032809"/>
          </a:xfrm>
        </p:spPr>
        <p:txBody>
          <a:bodyPr/>
          <a:lstStyle/>
          <a:p>
            <a:pPr marL="457200" algn="just"/>
            <a:r>
              <a:rPr lang="uk-UA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8</a:t>
            </a:r>
            <a:r>
              <a:rPr lang="ru-UA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Установлення пріоритетів (тобто ступеня важливості справ). </a:t>
            </a:r>
          </a:p>
          <a:p>
            <a:pPr marL="457200" algn="just"/>
            <a:r>
              <a:rPr lang="ru-UA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Точно встановлюйте, якій справі якого роду пріоритети Ви віддаєте, тобто що слід виконувати в першу чергу, що – в другу, що – потім. </a:t>
            </a:r>
          </a:p>
          <a:p>
            <a:pPr marL="457200" algn="just"/>
            <a:r>
              <a:rPr lang="ru-UA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9 </a:t>
            </a:r>
            <a:r>
              <a:rPr lang="ru-UA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.Позбавлення „тиранії нагальності”. </a:t>
            </a:r>
          </a:p>
          <a:p>
            <a:pPr marL="457200" algn="just"/>
            <a:r>
              <a:rPr lang="ru-UA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Треба учитися відрізняти найважливіше від нагального. Термінова (спішна) справа не завжди буває найважливішою, однак саме нагальні і невідкладні справи займають часто велику частину нашого дорогоцінного часу. </a:t>
            </a:r>
          </a:p>
          <a:p>
            <a:pPr marL="457200" algn="just"/>
            <a:r>
              <a:rPr lang="ru-UA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„Тиранія нагальності” виникає внаслідок того, що неважливим справам віддається перевага тільки тому, що через погане планування не важливі справи стають терміновими. </a:t>
            </a:r>
          </a:p>
          <a:p>
            <a:pPr marL="457200" algn="just"/>
            <a:r>
              <a:rPr lang="ru-UA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10. „Поглиначі” часу і резерви часу. </a:t>
            </a:r>
          </a:p>
          <a:p>
            <a:pPr marL="457200" algn="just"/>
            <a:r>
              <a:rPr lang="ru-UA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Треба залишати визначений відсоток свого часу як резерв для несподіваних відвідувачів, телефонних дзвоників чи на випадок недооцінки тривалості окремих справ і намагатися скоротити кількість «перешкод». </a:t>
            </a:r>
          </a:p>
          <a:p>
            <a:pPr marL="457200" algn="just"/>
            <a:r>
              <a:rPr lang="ru-UA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11.Переробка – повторний огляд. </a:t>
            </a:r>
          </a:p>
          <a:p>
            <a:pPr marL="457200" algn="just"/>
            <a:r>
              <a:rPr lang="ru-UA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Варто постійно перевіряти і переробляти свій план з погляду – чи можуть бути ті чи інші його пункти виконані цілком у встановлений термін. </a:t>
            </a: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6116582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AF79692A-9511-B989-0256-3DF983B683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8712" y="512956"/>
            <a:ext cx="10805532" cy="5977053"/>
          </a:xfrm>
        </p:spPr>
        <p:txBody>
          <a:bodyPr>
            <a:normAutofit/>
          </a:bodyPr>
          <a:lstStyle/>
          <a:p>
            <a:pPr marL="457200" algn="just"/>
            <a:r>
              <a:rPr lang="ru-UA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uk-UA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2. </a:t>
            </a:r>
            <a:r>
              <a:rPr lang="ru-UA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Вільний час. Принцип передбачає планування і використання свого вільного часу, а також часу, що іде на поїздки і очікування. </a:t>
            </a:r>
          </a:p>
          <a:p>
            <a:pPr marL="457200" algn="just"/>
            <a:r>
              <a:rPr lang="ru-UA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13.Часові блоки і спокійний час (закриті години). Цей принцип означає, що треба визначати тривалі безперервні періоди часу (блоки) для рішення великих задач (це так званий спокійний час, закриті години) і короткі проміжки - для обробки декількох дрібних справ. </a:t>
            </a:r>
          </a:p>
          <a:p>
            <a:pPr marL="457200" algn="just"/>
            <a:r>
              <a:rPr lang="ru-UA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Доцільно при цьому для закритих годин планувати найбільш сприятливі години, з урахуванням біоритмів (це, як правило, ранкові години). </a:t>
            </a:r>
          </a:p>
          <a:p>
            <a:pPr marL="457200" algn="just"/>
            <a:r>
              <a:rPr lang="ru-UA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14</a:t>
            </a:r>
            <a:r>
              <a:rPr lang="ru-UA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.Час для планування і творчості. Треба резервувати також визначену частину свого часу для планової, підготовчої і творчої роботи, а також для підвищення кваліфікації. Якщо цей час губиться в повсякденних справах, треба подбати про те, щоб найближчим часом заповнити втрати. </a:t>
            </a:r>
          </a:p>
          <a:p>
            <a:pPr marL="457200"/>
            <a:r>
              <a:rPr lang="ru-UA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15. Рутинної роботи.</a:t>
            </a:r>
            <a:br>
              <a:rPr lang="ru-UA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UA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16</a:t>
            </a:r>
            <a:r>
              <a:rPr lang="ru-UA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Непродуктивної діяльності.</a:t>
            </a:r>
            <a:br>
              <a:rPr lang="ru-UA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UA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17</a:t>
            </a:r>
            <a:r>
              <a:rPr lang="ru-UA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Піклуватися про різноманітність виконуваних робіт.</a:t>
            </a:r>
            <a:br>
              <a:rPr lang="ru-UA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UA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18</a:t>
            </a:r>
            <a:r>
              <a:rPr lang="ru-UA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Треба також погоджувати свої власні часові плани з планами інших людей (своїх колег, начальника, підлеглих).</a:t>
            </a:r>
            <a:br>
              <a:rPr lang="ru-UA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UA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19</a:t>
            </a:r>
            <a:r>
              <a:rPr lang="ru-UA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Варто також враховувати можливість альтернативного планування - за принципом: «Завжди можна знайти інший шлях – кращий».</a:t>
            </a:r>
            <a:br>
              <a:rPr lang="ru-UA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UA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 указаних принципів та правил планування робочого часу слід вибрати і  написати для себе 5 ключових правил - принципів, яких Ви збираєтеся дотримуватися найближчим часом. </a:t>
            </a: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8499993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38BCDC93-3090-5A41-F0B3-91888B100A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2595" y="524107"/>
            <a:ext cx="11240429" cy="6088566"/>
          </a:xfrm>
        </p:spPr>
        <p:txBody>
          <a:bodyPr/>
          <a:lstStyle/>
          <a:p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2 План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реалізаціі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̈ мети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План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реалізаціі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мети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більш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широким 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містить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ретельну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розробку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досягнення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кожноі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важливоі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значимоі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цілі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Розробка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даного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плану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охоплює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такі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етапи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: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декомпозиція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цілеи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розробка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критеріїв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завершеності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визначення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пріоритетів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вирішення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завдань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оцінювання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потрібних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ресурсів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визначення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термінів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вирішення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завдань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Розглянемо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наведені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етапи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більш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детально.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1.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Декомпозиція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цілеи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̆. 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цьому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етапі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доцільно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побудувати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дерево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цілеи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̆,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якому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будуть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відображені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головні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цілі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підцілі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ключові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завдання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потрібно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виконати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для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їх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досягнення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(рис. 3.1). </a:t>
            </a:r>
            <a:endParaRPr lang="ru-RU" dirty="0">
              <a:solidFill>
                <a:schemeClr val="tx1"/>
              </a:solidFill>
            </a:endParaRPr>
          </a:p>
          <a:p>
            <a:endParaRPr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27A95668-B28A-698B-D475-D318C4017F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77633" y="2821259"/>
            <a:ext cx="5335227" cy="3643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3186618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346</TotalTime>
  <Words>3764</Words>
  <Application>Microsoft Macintosh PowerPoint</Application>
  <PresentationFormat>Широкоэкранный</PresentationFormat>
  <Paragraphs>137</Paragraphs>
  <Slides>23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30" baseType="lpstr">
      <vt:lpstr>Arial</vt:lpstr>
      <vt:lpstr>Times New Roman</vt:lpstr>
      <vt:lpstr>TimesNewRomanPS</vt:lpstr>
      <vt:lpstr>TimesNewRomanPSMT</vt:lpstr>
      <vt:lpstr>Trebuchet MS</vt:lpstr>
      <vt:lpstr>Wingdings 3</vt:lpstr>
      <vt:lpstr>Facet</vt:lpstr>
      <vt:lpstr>Самоменеджмент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Самоменеджмент </dc:title>
  <dc:creator>Александр Ткачук</dc:creator>
  <cp:lastModifiedBy>Александр Ткачук</cp:lastModifiedBy>
  <cp:revision>18</cp:revision>
  <dcterms:created xsi:type="dcterms:W3CDTF">2024-02-17T19:40:34Z</dcterms:created>
  <dcterms:modified xsi:type="dcterms:W3CDTF">2024-02-26T12:35:52Z</dcterms:modified>
</cp:coreProperties>
</file>