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284" r:id="rId4"/>
    <p:sldId id="286" r:id="rId5"/>
    <p:sldId id="285" r:id="rId6"/>
    <p:sldId id="288" r:id="rId7"/>
    <p:sldId id="287"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8" r:id="rId35"/>
    <p:sldId id="315" r:id="rId36"/>
    <p:sldId id="319" r:id="rId37"/>
    <p:sldId id="316" r:id="rId38"/>
    <p:sldId id="317" r:id="rId39"/>
    <p:sldId id="283" r:id="rId4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A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364" autoAdjust="0"/>
  </p:normalViewPr>
  <p:slideViewPr>
    <p:cSldViewPr snapToGrid="0">
      <p:cViewPr varScale="1">
        <p:scale>
          <a:sx n="73" d="100"/>
          <a:sy n="73" d="100"/>
        </p:scale>
        <p:origin x="7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2C2D7-CD24-4A19-94BD-B5EC7DAE9944}" type="datetimeFigureOut">
              <a:rPr lang="ru-RU" smtClean="0"/>
              <a:t>02.10.2023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3D116-9215-41EC-9094-E21475A06003}" type="slidenum">
              <a:rPr lang="ru-RU" smtClean="0"/>
              <a:t>‹#›</a:t>
            </a:fld>
            <a:endParaRPr lang="ru-RU"/>
          </a:p>
        </p:txBody>
      </p:sp>
    </p:spTree>
    <p:extLst>
      <p:ext uri="{BB962C8B-B14F-4D97-AF65-F5344CB8AC3E}">
        <p14:creationId xmlns:p14="http://schemas.microsoft.com/office/powerpoint/2010/main" val="182941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F3D116-9215-41EC-9094-E21475A06003}" type="slidenum">
              <a:rPr lang="ru-RU" smtClean="0"/>
              <a:t>1</a:t>
            </a:fld>
            <a:endParaRPr lang="ru-RU"/>
          </a:p>
        </p:txBody>
      </p:sp>
    </p:spTree>
    <p:extLst>
      <p:ext uri="{BB962C8B-B14F-4D97-AF65-F5344CB8AC3E}">
        <p14:creationId xmlns:p14="http://schemas.microsoft.com/office/powerpoint/2010/main" val="2462259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hasCustomPrompt="1"/>
          </p:nvPr>
        </p:nvSpPr>
        <p:spPr>
          <a:xfrm>
            <a:off x="334962" y="1992473"/>
            <a:ext cx="11522075" cy="3190553"/>
          </a:xfrm>
          <a:prstGeom prst="rect">
            <a:avLst/>
          </a:prstGeom>
        </p:spPr>
        <p:txBody>
          <a:bodyPr vert="horz" lIns="91440" tIns="45720" rIns="91440" bIns="45720" rtlCol="0" anchor="ctr">
            <a:normAutofit/>
          </a:bodyPr>
          <a:lstStyle>
            <a:lvl1pPr algn="ctr">
              <a:defRPr sz="5400" baseline="0">
                <a:solidFill>
                  <a:srgbClr val="FFFF00"/>
                </a:solidFill>
              </a:defRPr>
            </a:lvl1pPr>
          </a:lstStyle>
          <a:p>
            <a:r>
              <a:rPr lang="en-US" dirty="0" smtClean="0"/>
              <a:t>Marketing 4.0 in the digital economy</a:t>
            </a:r>
            <a:endParaRPr lang="uk-UA" dirty="0"/>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98" y="12878"/>
            <a:ext cx="12192000" cy="6858000"/>
          </a:xfrm>
          <a:prstGeom prst="rect">
            <a:avLst/>
          </a:prstGeom>
        </p:spPr>
      </p:pic>
      <p:sp>
        <p:nvSpPr>
          <p:cNvPr id="7" name="Місце для заголовка 1"/>
          <p:cNvSpPr>
            <a:spLocks noGrp="1"/>
          </p:cNvSpPr>
          <p:nvPr>
            <p:ph type="title" hasCustomPrompt="1"/>
          </p:nvPr>
        </p:nvSpPr>
        <p:spPr>
          <a:xfrm>
            <a:off x="3284113" y="1992474"/>
            <a:ext cx="8572924" cy="3043166"/>
          </a:xfrm>
          <a:prstGeom prst="rect">
            <a:avLst/>
          </a:prstGeom>
        </p:spPr>
        <p:txBody>
          <a:bodyPr vert="horz" lIns="91440" tIns="45720" rIns="91440" bIns="45720" rtlCol="0" anchor="ctr">
            <a:normAutofit/>
          </a:bodyPr>
          <a:lstStyle>
            <a:lvl1pPr algn="ctr">
              <a:defRPr sz="2800" b="1" i="1" baseline="0">
                <a:solidFill>
                  <a:srgbClr val="00B0F0"/>
                </a:solidFill>
              </a:defRPr>
            </a:lvl1pPr>
          </a:lstStyle>
          <a:p>
            <a:r>
              <a:rPr lang="en-US" sz="2800" noProof="1" smtClean="0"/>
              <a:t>Iryna Zhalinska</a:t>
            </a:r>
            <a:r>
              <a:rPr lang="en-US" sz="2800" dirty="0" smtClean="0"/>
              <a:t/>
            </a:r>
            <a:br>
              <a:rPr lang="en-US" sz="2800" dirty="0" smtClean="0"/>
            </a:br>
            <a:r>
              <a:rPr lang="en-US" sz="2800" dirty="0" smtClean="0"/>
              <a:t>Ph.D. in Economics, Assoc. Prof.</a:t>
            </a:r>
            <a:br>
              <a:rPr lang="en-US" sz="2800" dirty="0" smtClean="0"/>
            </a:br>
            <a:r>
              <a:rPr lang="en-US" sz="2800" dirty="0" smtClean="0"/>
              <a:t>Department of Management, Business and Marketing Technologies</a:t>
            </a:r>
            <a:br>
              <a:rPr lang="en-US" sz="2800" dirty="0" smtClean="0"/>
            </a:br>
            <a:endParaRPr lang="uk-UA" dirty="0"/>
          </a:p>
        </p:txBody>
      </p:sp>
      <p:pic>
        <p:nvPicPr>
          <p:cNvPr id="3" name="Рисунок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69" t="2817" r="14570" b="60752"/>
          <a:stretch/>
        </p:blipFill>
        <p:spPr>
          <a:xfrm>
            <a:off x="244700" y="2094784"/>
            <a:ext cx="2923504" cy="2631762"/>
          </a:xfrm>
          <a:prstGeom prst="rect">
            <a:avLst/>
          </a:prstGeom>
        </p:spPr>
      </p:pic>
    </p:spTree>
    <p:extLst>
      <p:ext uri="{BB962C8B-B14F-4D97-AF65-F5344CB8AC3E}">
        <p14:creationId xmlns:p14="http://schemas.microsoft.com/office/powerpoint/2010/main" val="47312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98" y="12878"/>
            <a:ext cx="12192000" cy="6858000"/>
          </a:xfrm>
          <a:prstGeom prst="rect">
            <a:avLst/>
          </a:prstGeom>
        </p:spPr>
      </p:pic>
      <p:sp>
        <p:nvSpPr>
          <p:cNvPr id="7" name="Місце для заголовка 1"/>
          <p:cNvSpPr>
            <a:spLocks noGrp="1"/>
          </p:cNvSpPr>
          <p:nvPr>
            <p:ph type="title" hasCustomPrompt="1"/>
          </p:nvPr>
        </p:nvSpPr>
        <p:spPr>
          <a:xfrm>
            <a:off x="540913" y="1992474"/>
            <a:ext cx="11316124" cy="3043166"/>
          </a:xfrm>
          <a:prstGeom prst="rect">
            <a:avLst/>
          </a:prstGeom>
        </p:spPr>
        <p:txBody>
          <a:bodyPr vert="horz" lIns="91440" tIns="45720" rIns="91440" bIns="45720" rtlCol="0" anchor="ctr">
            <a:normAutofit/>
          </a:bodyPr>
          <a:lstStyle>
            <a:lvl1pPr algn="ctr">
              <a:defRPr sz="2800" b="1" i="1" baseline="0">
                <a:solidFill>
                  <a:srgbClr val="00B0F0"/>
                </a:solidFill>
              </a:defRPr>
            </a:lvl1pPr>
          </a:lstStyle>
          <a:p>
            <a:r>
              <a:rPr lang="en-US" dirty="0" smtClean="0"/>
              <a:t>Plan</a:t>
            </a:r>
            <a:br>
              <a:rPr lang="en-US" dirty="0" smtClean="0"/>
            </a:br>
            <a:r>
              <a:rPr lang="en-US" dirty="0" smtClean="0"/>
              <a:t>1. Digital, digitization, digitalization: digital transformations in business</a:t>
            </a:r>
            <a:br>
              <a:rPr lang="en-US" dirty="0" smtClean="0"/>
            </a:br>
            <a:r>
              <a:rPr lang="en-US" dirty="0" smtClean="0"/>
              <a:t>2. Marketing evolution: from Marketing 1.0 to Marketing 4.0</a:t>
            </a:r>
            <a:br>
              <a:rPr lang="en-US" dirty="0" smtClean="0"/>
            </a:br>
            <a:r>
              <a:rPr lang="en-US" dirty="0" smtClean="0"/>
              <a:t>3. Consumer in a digital economy</a:t>
            </a:r>
            <a:r>
              <a:rPr lang="uk-UA" dirty="0" smtClean="0"/>
              <a:t/>
            </a:r>
            <a:br>
              <a:rPr lang="uk-UA" dirty="0" smtClean="0"/>
            </a:br>
            <a:r>
              <a:rPr lang="uk-UA" dirty="0" smtClean="0"/>
              <a:t>4. New-generation</a:t>
            </a:r>
            <a:r>
              <a:rPr lang="en-US" dirty="0" smtClean="0"/>
              <a:t> technologies</a:t>
            </a:r>
            <a:endParaRPr lang="uk-UA" dirty="0"/>
          </a:p>
        </p:txBody>
      </p:sp>
    </p:spTree>
    <p:extLst>
      <p:ext uri="{BB962C8B-B14F-4D97-AF65-F5344CB8AC3E}">
        <p14:creationId xmlns:p14="http://schemas.microsoft.com/office/powerpoint/2010/main" val="290171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smtClean="0"/>
              <a:t>Зразок заголовка</a:t>
            </a:r>
            <a:endParaRPr lang="uk-UA" dirty="0"/>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65" r:id="rId3"/>
    <p:sldLayoutId id="2147483660" r:id="rId4"/>
    <p:sldLayoutId id="2147483663" r:id="rId5"/>
    <p:sldLayoutId id="2147483661" r:id="rId6"/>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lucidchart.com/blog/what-is-a-service-blueprint"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lucidchart.com/blog/what-is-a-service-blueprin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integration of channels in </a:t>
            </a:r>
            <a:r>
              <a:rPr lang="en-US" dirty="0" err="1" smtClean="0"/>
              <a:t>Omnichannel</a:t>
            </a:r>
            <a:r>
              <a:rPr lang="en-US" dirty="0" smtClean="0"/>
              <a:t> management</a:t>
            </a:r>
            <a:br>
              <a:rPr lang="en-US" dirty="0" smtClean="0"/>
            </a:br>
            <a:endParaRPr lang="ru-RU" dirty="0"/>
          </a:p>
        </p:txBody>
      </p:sp>
    </p:spTree>
    <p:extLst>
      <p:ext uri="{BB962C8B-B14F-4D97-AF65-F5344CB8AC3E}">
        <p14:creationId xmlns:p14="http://schemas.microsoft.com/office/powerpoint/2010/main" val="427101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1117372"/>
          </a:xfrm>
        </p:spPr>
        <p:txBody>
          <a:bodyPr>
            <a:normAutofit/>
          </a:bodyPr>
          <a:lstStyle/>
          <a:p>
            <a:r>
              <a:rPr lang="en-US" sz="3200" dirty="0" smtClean="0"/>
              <a:t>Criteria </a:t>
            </a:r>
            <a:r>
              <a:rPr lang="en-US" sz="3200" dirty="0"/>
              <a:t>in the </a:t>
            </a:r>
            <a:r>
              <a:rPr lang="en-US" sz="3200" dirty="0" smtClean="0"/>
              <a:t>self-assessment of a company in terms of readiness </a:t>
            </a:r>
            <a:r>
              <a:rPr lang="en-US" sz="3200" dirty="0"/>
              <a:t>for </a:t>
            </a:r>
            <a:r>
              <a:rPr lang="en-US" sz="3200" dirty="0" smtClean="0"/>
              <a:t>digitalization (what quadrant is yours )</a:t>
            </a:r>
            <a:endParaRPr lang="ru-RU" sz="3200" dirty="0"/>
          </a:p>
        </p:txBody>
      </p:sp>
      <p:sp>
        <p:nvSpPr>
          <p:cNvPr id="3" name="Текст 2"/>
          <p:cNvSpPr>
            <a:spLocks noGrp="1"/>
          </p:cNvSpPr>
          <p:nvPr>
            <p:ph type="body" sz="quarter" idx="10"/>
          </p:nvPr>
        </p:nvSpPr>
        <p:spPr>
          <a:xfrm>
            <a:off x="334960" y="1306286"/>
            <a:ext cx="11522075" cy="4176713"/>
          </a:xfrm>
        </p:spPr>
        <p:txBody>
          <a:bodyPr/>
          <a:lstStyle/>
          <a:p>
            <a:pPr marL="0" indent="0">
              <a:buNone/>
            </a:pPr>
            <a:r>
              <a:rPr lang="en-US" sz="2800" b="0" dirty="0" smtClean="0"/>
              <a:t>Company digital readiness</a:t>
            </a:r>
            <a:endParaRPr lang="ru-RU" sz="2800" b="0" dirty="0"/>
          </a:p>
        </p:txBody>
      </p:sp>
      <p:graphicFrame>
        <p:nvGraphicFramePr>
          <p:cNvPr id="4" name="Таблица 3"/>
          <p:cNvGraphicFramePr>
            <a:graphicFrameLocks noGrp="1"/>
          </p:cNvGraphicFramePr>
          <p:nvPr>
            <p:extLst>
              <p:ext uri="{D42A27DB-BD31-4B8C-83A1-F6EECF244321}">
                <p14:modId xmlns:p14="http://schemas.microsoft.com/office/powerpoint/2010/main" val="2985888874"/>
              </p:ext>
            </p:extLst>
          </p:nvPr>
        </p:nvGraphicFramePr>
        <p:xfrm>
          <a:off x="334959" y="1807524"/>
          <a:ext cx="11522076" cy="4212766"/>
        </p:xfrm>
        <a:graphic>
          <a:graphicData uri="http://schemas.openxmlformats.org/drawingml/2006/table">
            <a:tbl>
              <a:tblPr firstRow="1" bandRow="1">
                <a:tableStyleId>{5C22544A-7EE6-4342-B048-85BDC9FD1C3A}</a:tableStyleId>
              </a:tblPr>
              <a:tblGrid>
                <a:gridCol w="474938">
                  <a:extLst>
                    <a:ext uri="{9D8B030D-6E8A-4147-A177-3AD203B41FA5}">
                      <a16:colId xmlns:a16="http://schemas.microsoft.com/office/drawing/2014/main" val="2964999215"/>
                    </a:ext>
                  </a:extLst>
                </a:gridCol>
                <a:gridCol w="11047138">
                  <a:extLst>
                    <a:ext uri="{9D8B030D-6E8A-4147-A177-3AD203B41FA5}">
                      <a16:colId xmlns:a16="http://schemas.microsoft.com/office/drawing/2014/main" val="855796451"/>
                    </a:ext>
                  </a:extLst>
                </a:gridCol>
              </a:tblGrid>
              <a:tr h="454532">
                <a:tc>
                  <a:txBody>
                    <a:bodyPr/>
                    <a:lstStyle/>
                    <a:p>
                      <a:endParaRPr lang="ru-RU" dirty="0">
                        <a:solidFill>
                          <a:schemeClr val="bg2">
                            <a:lumMod val="50000"/>
                          </a:schemeClr>
                        </a:solidFill>
                      </a:endParaRPr>
                    </a:p>
                  </a:txBody>
                  <a:tcPr/>
                </a:tc>
                <a:tc>
                  <a:txBody>
                    <a:bodyPr/>
                    <a:lstStyle/>
                    <a:p>
                      <a:r>
                        <a:rPr lang="en-US" sz="2000" dirty="0" smtClean="0">
                          <a:solidFill>
                            <a:schemeClr val="bg2">
                              <a:lumMod val="50000"/>
                            </a:schemeClr>
                          </a:solidFill>
                        </a:rPr>
                        <a:t>Digital CX</a:t>
                      </a:r>
                      <a:endParaRPr lang="ru-RU" sz="2000" dirty="0">
                        <a:solidFill>
                          <a:schemeClr val="bg2">
                            <a:lumMod val="50000"/>
                          </a:schemeClr>
                        </a:solidFill>
                      </a:endParaRPr>
                    </a:p>
                  </a:txBody>
                  <a:tcPr/>
                </a:tc>
                <a:extLst>
                  <a:ext uri="{0D108BD9-81ED-4DB2-BD59-A6C34878D82A}">
                    <a16:rowId xmlns:a16="http://schemas.microsoft.com/office/drawing/2014/main" val="4066038569"/>
                  </a:ext>
                </a:extLst>
              </a:tr>
              <a:tr h="454532">
                <a:tc>
                  <a:txBody>
                    <a:bodyPr/>
                    <a:lstStyle/>
                    <a:p>
                      <a:r>
                        <a:rPr lang="en-US" dirty="0" smtClean="0"/>
                        <a:t>1</a:t>
                      </a:r>
                      <a:endParaRPr lang="ru-RU" dirty="0"/>
                    </a:p>
                  </a:txBody>
                  <a:tcPr/>
                </a:tc>
                <a:tc>
                  <a:txBody>
                    <a:bodyPr/>
                    <a:lstStyle/>
                    <a:p>
                      <a:r>
                        <a:rPr lang="en-US" sz="2000" dirty="0" smtClean="0"/>
                        <a:t>the company can engage with customers digitally to a large extent across customer journeys</a:t>
                      </a:r>
                      <a:endParaRPr lang="ru-RU" sz="2000" dirty="0"/>
                    </a:p>
                  </a:txBody>
                  <a:tcPr/>
                </a:tc>
                <a:extLst>
                  <a:ext uri="{0D108BD9-81ED-4DB2-BD59-A6C34878D82A}">
                    <a16:rowId xmlns:a16="http://schemas.microsoft.com/office/drawing/2014/main" val="2444852768"/>
                  </a:ext>
                </a:extLst>
              </a:tr>
              <a:tr h="454532">
                <a:tc>
                  <a:txBody>
                    <a:bodyPr/>
                    <a:lstStyle/>
                    <a:p>
                      <a:r>
                        <a:rPr lang="en-US" dirty="0" smtClean="0"/>
                        <a:t>2</a:t>
                      </a:r>
                      <a:endParaRPr lang="ru-RU" dirty="0"/>
                    </a:p>
                  </a:txBody>
                  <a:tcPr/>
                </a:tc>
                <a:tc>
                  <a:txBody>
                    <a:bodyPr/>
                    <a:lstStyle/>
                    <a:p>
                      <a:r>
                        <a:rPr lang="en-US" sz="2000" dirty="0" smtClean="0"/>
                        <a:t>all the digital touchpoints can be integrated into a seamless and frictionless customer experience</a:t>
                      </a:r>
                      <a:endParaRPr lang="ru-RU" sz="2000" dirty="0"/>
                    </a:p>
                  </a:txBody>
                  <a:tcPr/>
                </a:tc>
                <a:extLst>
                  <a:ext uri="{0D108BD9-81ED-4DB2-BD59-A6C34878D82A}">
                    <a16:rowId xmlns:a16="http://schemas.microsoft.com/office/drawing/2014/main" val="1713829230"/>
                  </a:ext>
                </a:extLst>
              </a:tr>
              <a:tr h="454532">
                <a:tc>
                  <a:txBody>
                    <a:bodyPr/>
                    <a:lstStyle/>
                    <a:p>
                      <a:r>
                        <a:rPr lang="en-US" dirty="0" smtClean="0"/>
                        <a:t>3</a:t>
                      </a:r>
                      <a:endParaRPr lang="ru-RU" dirty="0"/>
                    </a:p>
                  </a:txBody>
                  <a:tcPr/>
                </a:tc>
                <a:tc>
                  <a:txBody>
                    <a:bodyPr/>
                    <a:lstStyle/>
                    <a:p>
                      <a:r>
                        <a:rPr lang="en-US" sz="2000" dirty="0" smtClean="0"/>
                        <a:t>the company can create value and capture revenue through Digital Business models</a:t>
                      </a:r>
                      <a:endParaRPr lang="ru-RU" sz="2000" dirty="0"/>
                    </a:p>
                  </a:txBody>
                  <a:tcPr/>
                </a:tc>
                <a:extLst>
                  <a:ext uri="{0D108BD9-81ED-4DB2-BD59-A6C34878D82A}">
                    <a16:rowId xmlns:a16="http://schemas.microsoft.com/office/drawing/2014/main" val="3515152270"/>
                  </a:ext>
                </a:extLst>
              </a:tr>
              <a:tr h="454532">
                <a:tc>
                  <a:txBody>
                    <a:bodyPr/>
                    <a:lstStyle/>
                    <a:p>
                      <a:endParaRPr lang="ru-RU"/>
                    </a:p>
                  </a:txBody>
                  <a:tcPr/>
                </a:tc>
                <a:tc>
                  <a:txBody>
                    <a:bodyPr/>
                    <a:lstStyle/>
                    <a:p>
                      <a:r>
                        <a:rPr lang="en-US" sz="2000" b="1" dirty="0" smtClean="0">
                          <a:solidFill>
                            <a:schemeClr val="bg2">
                              <a:lumMod val="50000"/>
                            </a:schemeClr>
                          </a:solidFill>
                        </a:rPr>
                        <a:t>Digital infrastructure</a:t>
                      </a:r>
                      <a:endParaRPr lang="ru-RU" sz="2000" b="1" dirty="0">
                        <a:solidFill>
                          <a:schemeClr val="bg2">
                            <a:lumMod val="50000"/>
                          </a:schemeClr>
                        </a:solidFill>
                      </a:endParaRPr>
                    </a:p>
                  </a:txBody>
                  <a:tcPr/>
                </a:tc>
                <a:extLst>
                  <a:ext uri="{0D108BD9-81ED-4DB2-BD59-A6C34878D82A}">
                    <a16:rowId xmlns:a16="http://schemas.microsoft.com/office/drawing/2014/main" val="1983705578"/>
                  </a:ext>
                </a:extLst>
              </a:tr>
              <a:tr h="784534">
                <a:tc>
                  <a:txBody>
                    <a:bodyPr/>
                    <a:lstStyle/>
                    <a:p>
                      <a:r>
                        <a:rPr lang="en-US" dirty="0" smtClean="0"/>
                        <a:t>1</a:t>
                      </a:r>
                      <a:endParaRPr lang="ru-RU" dirty="0"/>
                    </a:p>
                  </a:txBody>
                  <a:tcPr/>
                </a:tc>
                <a:tc>
                  <a:txBody>
                    <a:bodyPr/>
                    <a:lstStyle/>
                    <a:p>
                      <a:r>
                        <a:rPr lang="en-US" sz="2000" dirty="0" smtClean="0"/>
                        <a:t>technologies to capture, store, manage, analyze a large volume of customer data in real-time are available</a:t>
                      </a:r>
                      <a:endParaRPr lang="ru-RU" sz="2000" dirty="0"/>
                    </a:p>
                  </a:txBody>
                  <a:tcPr/>
                </a:tc>
                <a:extLst>
                  <a:ext uri="{0D108BD9-81ED-4DB2-BD59-A6C34878D82A}">
                    <a16:rowId xmlns:a16="http://schemas.microsoft.com/office/drawing/2014/main" val="2473743538"/>
                  </a:ext>
                </a:extLst>
              </a:tr>
              <a:tr h="454532">
                <a:tc>
                  <a:txBody>
                    <a:bodyPr/>
                    <a:lstStyle/>
                    <a:p>
                      <a:r>
                        <a:rPr lang="en-US" dirty="0" smtClean="0"/>
                        <a:t>2</a:t>
                      </a:r>
                      <a:endParaRPr lang="ru-RU" dirty="0"/>
                    </a:p>
                  </a:txBody>
                  <a:tcPr/>
                </a:tc>
                <a:tc>
                  <a:txBody>
                    <a:bodyPr/>
                    <a:lstStyle/>
                    <a:p>
                      <a:r>
                        <a:rPr lang="en-US" sz="2000" dirty="0" smtClean="0"/>
                        <a:t>business process are digitalized and re-engineered to fit the new digital Business model</a:t>
                      </a:r>
                      <a:endParaRPr lang="ru-RU" sz="2000" dirty="0"/>
                    </a:p>
                  </a:txBody>
                  <a:tcPr/>
                </a:tc>
                <a:extLst>
                  <a:ext uri="{0D108BD9-81ED-4DB2-BD59-A6C34878D82A}">
                    <a16:rowId xmlns:a16="http://schemas.microsoft.com/office/drawing/2014/main" val="294076239"/>
                  </a:ext>
                </a:extLst>
              </a:tr>
              <a:tr h="454532">
                <a:tc>
                  <a:txBody>
                    <a:bodyPr/>
                    <a:lstStyle/>
                    <a:p>
                      <a:r>
                        <a:rPr lang="en-US" dirty="0" smtClean="0"/>
                        <a:t>3</a:t>
                      </a:r>
                      <a:endParaRPr lang="ru-RU" dirty="0"/>
                    </a:p>
                  </a:txBody>
                  <a:tcPr/>
                </a:tc>
                <a:tc>
                  <a:txBody>
                    <a:bodyPr/>
                    <a:lstStyle/>
                    <a:p>
                      <a:r>
                        <a:rPr lang="en-US" sz="2000" dirty="0" smtClean="0"/>
                        <a:t>the digitalization of physical assets, such as buildings, fleet, and equipment with </a:t>
                      </a:r>
                      <a:r>
                        <a:rPr lang="en-US" sz="2000" dirty="0" err="1" smtClean="0"/>
                        <a:t>IoT</a:t>
                      </a:r>
                      <a:r>
                        <a:rPr lang="en-US" sz="2000" dirty="0" smtClean="0"/>
                        <a:t>,</a:t>
                      </a:r>
                      <a:r>
                        <a:rPr lang="en-US" sz="2000" baseline="0" dirty="0" smtClean="0"/>
                        <a:t> </a:t>
                      </a:r>
                      <a:r>
                        <a:rPr lang="en-US" sz="2000" dirty="0" smtClean="0"/>
                        <a:t>is implemented</a:t>
                      </a:r>
                      <a:endParaRPr lang="ru-RU" sz="2000" dirty="0"/>
                    </a:p>
                  </a:txBody>
                  <a:tcPr/>
                </a:tc>
                <a:extLst>
                  <a:ext uri="{0D108BD9-81ED-4DB2-BD59-A6C34878D82A}">
                    <a16:rowId xmlns:a16="http://schemas.microsoft.com/office/drawing/2014/main" val="999149926"/>
                  </a:ext>
                </a:extLst>
              </a:tr>
            </a:tbl>
          </a:graphicData>
        </a:graphic>
      </p:graphicFrame>
    </p:spTree>
    <p:extLst>
      <p:ext uri="{BB962C8B-B14F-4D97-AF65-F5344CB8AC3E}">
        <p14:creationId xmlns:p14="http://schemas.microsoft.com/office/powerpoint/2010/main" val="148346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sz="quarter" idx="10"/>
            <p:extLst>
              <p:ext uri="{D42A27DB-BD31-4B8C-83A1-F6EECF244321}">
                <p14:modId xmlns:p14="http://schemas.microsoft.com/office/powerpoint/2010/main" val="1116569906"/>
              </p:ext>
            </p:extLst>
          </p:nvPr>
        </p:nvGraphicFramePr>
        <p:xfrm>
          <a:off x="334963" y="188913"/>
          <a:ext cx="11522076" cy="1889760"/>
        </p:xfrm>
        <a:graphic>
          <a:graphicData uri="http://schemas.openxmlformats.org/drawingml/2006/table">
            <a:tbl>
              <a:tblPr firstRow="1" bandRow="1">
                <a:tableStyleId>{5C22544A-7EE6-4342-B048-85BDC9FD1C3A}</a:tableStyleId>
              </a:tblPr>
              <a:tblGrid>
                <a:gridCol w="605563">
                  <a:extLst>
                    <a:ext uri="{9D8B030D-6E8A-4147-A177-3AD203B41FA5}">
                      <a16:colId xmlns:a16="http://schemas.microsoft.com/office/drawing/2014/main" val="3884753382"/>
                    </a:ext>
                  </a:extLst>
                </a:gridCol>
                <a:gridCol w="10916513">
                  <a:extLst>
                    <a:ext uri="{9D8B030D-6E8A-4147-A177-3AD203B41FA5}">
                      <a16:colId xmlns:a16="http://schemas.microsoft.com/office/drawing/2014/main" val="197164964"/>
                    </a:ext>
                  </a:extLst>
                </a:gridCol>
              </a:tblGrid>
              <a:tr h="370840">
                <a:tc>
                  <a:txBody>
                    <a:bodyPr/>
                    <a:lstStyle/>
                    <a:p>
                      <a:endParaRPr lang="ru-RU" sz="2000" dirty="0"/>
                    </a:p>
                  </a:txBody>
                  <a:tcPr/>
                </a:tc>
                <a:tc>
                  <a:txBody>
                    <a:bodyPr/>
                    <a:lstStyle/>
                    <a:p>
                      <a:r>
                        <a:rPr lang="en-US" sz="2000" dirty="0" smtClean="0">
                          <a:solidFill>
                            <a:schemeClr val="bg2">
                              <a:lumMod val="50000"/>
                            </a:schemeClr>
                          </a:solidFill>
                        </a:rPr>
                        <a:t>Digital organization </a:t>
                      </a:r>
                      <a:endParaRPr lang="ru-RU" sz="2000" dirty="0">
                        <a:solidFill>
                          <a:schemeClr val="bg2">
                            <a:lumMod val="50000"/>
                          </a:schemeClr>
                        </a:solidFill>
                      </a:endParaRPr>
                    </a:p>
                  </a:txBody>
                  <a:tcPr/>
                </a:tc>
                <a:extLst>
                  <a:ext uri="{0D108BD9-81ED-4DB2-BD59-A6C34878D82A}">
                    <a16:rowId xmlns:a16="http://schemas.microsoft.com/office/drawing/2014/main" val="1436526096"/>
                  </a:ext>
                </a:extLst>
              </a:tr>
              <a:tr h="370840">
                <a:tc>
                  <a:txBody>
                    <a:bodyPr/>
                    <a:lstStyle/>
                    <a:p>
                      <a:r>
                        <a:rPr lang="en-US" sz="2000" dirty="0" smtClean="0"/>
                        <a:t>1</a:t>
                      </a:r>
                      <a:endParaRPr lang="ru-RU" sz="2000" dirty="0"/>
                    </a:p>
                  </a:txBody>
                  <a:tcPr/>
                </a:tc>
                <a:tc>
                  <a:txBody>
                    <a:bodyPr/>
                    <a:lstStyle/>
                    <a:p>
                      <a:r>
                        <a:rPr lang="en-US" sz="2000" dirty="0" smtClean="0"/>
                        <a:t>most employees are empowered with digital tools to work remotely and collaborate with others virtually</a:t>
                      </a:r>
                      <a:endParaRPr lang="ru-RU" sz="2000" dirty="0"/>
                    </a:p>
                  </a:txBody>
                  <a:tcPr/>
                </a:tc>
                <a:extLst>
                  <a:ext uri="{0D108BD9-81ED-4DB2-BD59-A6C34878D82A}">
                    <a16:rowId xmlns:a16="http://schemas.microsoft.com/office/drawing/2014/main" val="3700857265"/>
                  </a:ext>
                </a:extLst>
              </a:tr>
              <a:tr h="370840">
                <a:tc>
                  <a:txBody>
                    <a:bodyPr/>
                    <a:lstStyle/>
                    <a:p>
                      <a:r>
                        <a:rPr lang="en-US" sz="2000" dirty="0" smtClean="0"/>
                        <a:t>2</a:t>
                      </a:r>
                      <a:endParaRPr lang="ru-RU" sz="2000" dirty="0"/>
                    </a:p>
                  </a:txBody>
                  <a:tcPr/>
                </a:tc>
                <a:tc>
                  <a:txBody>
                    <a:bodyPr/>
                    <a:lstStyle/>
                    <a:p>
                      <a:r>
                        <a:rPr lang="en-US" sz="2000" dirty="0" smtClean="0"/>
                        <a:t>building digital talents, such as data scientists, UX designers and it architect, is a key priority</a:t>
                      </a:r>
                      <a:endParaRPr lang="ru-RU" sz="2000" dirty="0"/>
                    </a:p>
                  </a:txBody>
                  <a:tcPr/>
                </a:tc>
                <a:extLst>
                  <a:ext uri="{0D108BD9-81ED-4DB2-BD59-A6C34878D82A}">
                    <a16:rowId xmlns:a16="http://schemas.microsoft.com/office/drawing/2014/main" val="1734852567"/>
                  </a:ext>
                </a:extLst>
              </a:tr>
              <a:tr h="370840">
                <a:tc>
                  <a:txBody>
                    <a:bodyPr/>
                    <a:lstStyle/>
                    <a:p>
                      <a:r>
                        <a:rPr lang="en-US" sz="2000" dirty="0" smtClean="0"/>
                        <a:t>3</a:t>
                      </a:r>
                      <a:endParaRPr lang="ru-RU" sz="2000" dirty="0"/>
                    </a:p>
                  </a:txBody>
                  <a:tcPr/>
                </a:tc>
                <a:tc>
                  <a:txBody>
                    <a:bodyPr/>
                    <a:lstStyle/>
                    <a:p>
                      <a:r>
                        <a:rPr lang="en-US" sz="2000" dirty="0" smtClean="0"/>
                        <a:t>strong digital cultural exists enabling alignment between business managers and digital talents</a:t>
                      </a:r>
                      <a:endParaRPr lang="ru-RU" sz="2000" dirty="0"/>
                    </a:p>
                  </a:txBody>
                  <a:tcPr/>
                </a:tc>
                <a:extLst>
                  <a:ext uri="{0D108BD9-81ED-4DB2-BD59-A6C34878D82A}">
                    <a16:rowId xmlns:a16="http://schemas.microsoft.com/office/drawing/2014/main" val="2688527509"/>
                  </a:ext>
                </a:extLst>
              </a:tr>
            </a:tbl>
          </a:graphicData>
        </a:graphic>
      </p:graphicFrame>
    </p:spTree>
    <p:extLst>
      <p:ext uri="{BB962C8B-B14F-4D97-AF65-F5344CB8AC3E}">
        <p14:creationId xmlns:p14="http://schemas.microsoft.com/office/powerpoint/2010/main" val="425443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sz="2800" b="0" dirty="0" smtClean="0"/>
              <a:t>Customer digital readiness</a:t>
            </a:r>
          </a:p>
          <a:p>
            <a:pPr marL="0" indent="0">
              <a:buNone/>
            </a:pP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96128816"/>
              </p:ext>
            </p:extLst>
          </p:nvPr>
        </p:nvGraphicFramePr>
        <p:xfrm>
          <a:off x="334962" y="719666"/>
          <a:ext cx="11395484" cy="5196630"/>
        </p:xfrm>
        <a:graphic>
          <a:graphicData uri="http://schemas.openxmlformats.org/drawingml/2006/table">
            <a:tbl>
              <a:tblPr firstRow="1" bandRow="1">
                <a:tableStyleId>{5C22544A-7EE6-4342-B048-85BDC9FD1C3A}</a:tableStyleId>
              </a:tblPr>
              <a:tblGrid>
                <a:gridCol w="840695">
                  <a:extLst>
                    <a:ext uri="{9D8B030D-6E8A-4147-A177-3AD203B41FA5}">
                      <a16:colId xmlns:a16="http://schemas.microsoft.com/office/drawing/2014/main" val="3871360022"/>
                    </a:ext>
                  </a:extLst>
                </a:gridCol>
                <a:gridCol w="10554789">
                  <a:extLst>
                    <a:ext uri="{9D8B030D-6E8A-4147-A177-3AD203B41FA5}">
                      <a16:colId xmlns:a16="http://schemas.microsoft.com/office/drawing/2014/main" val="3192794772"/>
                    </a:ext>
                  </a:extLst>
                </a:gridCol>
              </a:tblGrid>
              <a:tr h="618702">
                <a:tc>
                  <a:txBody>
                    <a:bodyPr/>
                    <a:lstStyle/>
                    <a:p>
                      <a:endParaRPr lang="ru-RU" dirty="0"/>
                    </a:p>
                  </a:txBody>
                  <a:tcPr/>
                </a:tc>
                <a:tc>
                  <a:txBody>
                    <a:bodyPr/>
                    <a:lstStyle/>
                    <a:p>
                      <a:r>
                        <a:rPr lang="en-US" sz="2000" dirty="0" smtClean="0">
                          <a:solidFill>
                            <a:schemeClr val="bg2">
                              <a:lumMod val="50000"/>
                            </a:schemeClr>
                          </a:solidFill>
                        </a:rPr>
                        <a:t>Digital customer base </a:t>
                      </a:r>
                      <a:endParaRPr lang="ru-RU" sz="2000" dirty="0">
                        <a:solidFill>
                          <a:schemeClr val="bg2">
                            <a:lumMod val="50000"/>
                          </a:schemeClr>
                        </a:solidFill>
                      </a:endParaRPr>
                    </a:p>
                  </a:txBody>
                  <a:tcPr/>
                </a:tc>
                <a:extLst>
                  <a:ext uri="{0D108BD9-81ED-4DB2-BD59-A6C34878D82A}">
                    <a16:rowId xmlns:a16="http://schemas.microsoft.com/office/drawing/2014/main" val="419029514"/>
                  </a:ext>
                </a:extLst>
              </a:tr>
              <a:tr h="618702">
                <a:tc>
                  <a:txBody>
                    <a:bodyPr/>
                    <a:lstStyle/>
                    <a:p>
                      <a:r>
                        <a:rPr lang="en-US" dirty="0" smtClean="0"/>
                        <a:t>1</a:t>
                      </a:r>
                      <a:endParaRPr lang="ru-RU" dirty="0"/>
                    </a:p>
                  </a:txBody>
                  <a:tcPr/>
                </a:tc>
                <a:tc>
                  <a:txBody>
                    <a:bodyPr/>
                    <a:lstStyle/>
                    <a:p>
                      <a:r>
                        <a:rPr lang="en-US" sz="2000" dirty="0" smtClean="0"/>
                        <a:t>majority of the customer base are generation Y and generation Z who are digital savvy</a:t>
                      </a:r>
                      <a:endParaRPr lang="ru-RU" sz="2000" dirty="0"/>
                    </a:p>
                  </a:txBody>
                  <a:tcPr/>
                </a:tc>
                <a:extLst>
                  <a:ext uri="{0D108BD9-81ED-4DB2-BD59-A6C34878D82A}">
                    <a16:rowId xmlns:a16="http://schemas.microsoft.com/office/drawing/2014/main" val="2282049358"/>
                  </a:ext>
                </a:extLst>
              </a:tr>
              <a:tr h="618702">
                <a:tc>
                  <a:txBody>
                    <a:bodyPr/>
                    <a:lstStyle/>
                    <a:p>
                      <a:r>
                        <a:rPr lang="en-US" dirty="0" smtClean="0"/>
                        <a:t>2</a:t>
                      </a:r>
                      <a:endParaRPr lang="ru-RU" dirty="0"/>
                    </a:p>
                  </a:txBody>
                  <a:tcPr/>
                </a:tc>
                <a:tc>
                  <a:txBody>
                    <a:bodyPr/>
                    <a:lstStyle/>
                    <a:p>
                      <a:r>
                        <a:rPr lang="en-US" sz="2000" dirty="0" smtClean="0"/>
                        <a:t>most customers already engaged and transact with the company via digital platforms</a:t>
                      </a:r>
                      <a:endParaRPr lang="ru-RU" sz="2000" dirty="0"/>
                    </a:p>
                  </a:txBody>
                  <a:tcPr/>
                </a:tc>
                <a:extLst>
                  <a:ext uri="{0D108BD9-81ED-4DB2-BD59-A6C34878D82A}">
                    <a16:rowId xmlns:a16="http://schemas.microsoft.com/office/drawing/2014/main" val="3340959850"/>
                  </a:ext>
                </a:extLst>
              </a:tr>
              <a:tr h="618702">
                <a:tc>
                  <a:txBody>
                    <a:bodyPr/>
                    <a:lstStyle/>
                    <a:p>
                      <a:r>
                        <a:rPr lang="en-US" dirty="0" smtClean="0"/>
                        <a:t>3</a:t>
                      </a:r>
                      <a:endParaRPr lang="ru-RU" dirty="0"/>
                    </a:p>
                  </a:txBody>
                  <a:tcPr/>
                </a:tc>
                <a:tc>
                  <a:txBody>
                    <a:bodyPr/>
                    <a:lstStyle/>
                    <a:p>
                      <a:r>
                        <a:rPr lang="en-US" sz="2000" dirty="0" smtClean="0"/>
                        <a:t>when consuming or using the products and services customers are required to interact with digital interfaces</a:t>
                      </a:r>
                      <a:endParaRPr lang="ru-RU" sz="2000" dirty="0"/>
                    </a:p>
                  </a:txBody>
                  <a:tcPr/>
                </a:tc>
                <a:extLst>
                  <a:ext uri="{0D108BD9-81ED-4DB2-BD59-A6C34878D82A}">
                    <a16:rowId xmlns:a16="http://schemas.microsoft.com/office/drawing/2014/main" val="1253717897"/>
                  </a:ext>
                </a:extLst>
              </a:tr>
              <a:tr h="618702">
                <a:tc>
                  <a:txBody>
                    <a:bodyPr/>
                    <a:lstStyle/>
                    <a:p>
                      <a:endParaRPr lang="ru-RU"/>
                    </a:p>
                  </a:txBody>
                  <a:tcPr/>
                </a:tc>
                <a:tc>
                  <a:txBody>
                    <a:bodyPr/>
                    <a:lstStyle/>
                    <a:p>
                      <a:r>
                        <a:rPr lang="en-US" sz="2000" b="1" dirty="0" smtClean="0">
                          <a:solidFill>
                            <a:schemeClr val="bg2">
                              <a:lumMod val="50000"/>
                            </a:schemeClr>
                          </a:solidFill>
                        </a:rPr>
                        <a:t>Digital customer journey</a:t>
                      </a:r>
                      <a:endParaRPr lang="ru-RU" sz="2000" b="1" dirty="0">
                        <a:solidFill>
                          <a:schemeClr val="bg2">
                            <a:lumMod val="50000"/>
                          </a:schemeClr>
                        </a:solidFill>
                      </a:endParaRPr>
                    </a:p>
                  </a:txBody>
                  <a:tcPr/>
                </a:tc>
                <a:extLst>
                  <a:ext uri="{0D108BD9-81ED-4DB2-BD59-A6C34878D82A}">
                    <a16:rowId xmlns:a16="http://schemas.microsoft.com/office/drawing/2014/main" val="2693553746"/>
                  </a:ext>
                </a:extLst>
              </a:tr>
              <a:tr h="618702">
                <a:tc>
                  <a:txBody>
                    <a:bodyPr/>
                    <a:lstStyle/>
                    <a:p>
                      <a:r>
                        <a:rPr lang="en-US" dirty="0" smtClean="0"/>
                        <a:t>1</a:t>
                      </a:r>
                      <a:endParaRPr lang="ru-RU" dirty="0"/>
                    </a:p>
                  </a:txBody>
                  <a:tcPr/>
                </a:tc>
                <a:tc>
                  <a:txBody>
                    <a:bodyPr/>
                    <a:lstStyle/>
                    <a:p>
                      <a:r>
                        <a:rPr lang="en-US" sz="2000" dirty="0" smtClean="0"/>
                        <a:t>the customer journeys are already entirely or partially online (</a:t>
                      </a:r>
                      <a:r>
                        <a:rPr lang="en-US" sz="2000" dirty="0" err="1" smtClean="0"/>
                        <a:t>webrooming</a:t>
                      </a:r>
                      <a:r>
                        <a:rPr lang="en-US" sz="2000" dirty="0" smtClean="0"/>
                        <a:t> or showrooming)</a:t>
                      </a:r>
                      <a:endParaRPr lang="ru-RU" sz="2000" dirty="0"/>
                    </a:p>
                  </a:txBody>
                  <a:tcPr/>
                </a:tc>
                <a:extLst>
                  <a:ext uri="{0D108BD9-81ED-4DB2-BD59-A6C34878D82A}">
                    <a16:rowId xmlns:a16="http://schemas.microsoft.com/office/drawing/2014/main" val="1756934881"/>
                  </a:ext>
                </a:extLst>
              </a:tr>
              <a:tr h="618702">
                <a:tc>
                  <a:txBody>
                    <a:bodyPr/>
                    <a:lstStyle/>
                    <a:p>
                      <a:r>
                        <a:rPr lang="en-US" dirty="0" smtClean="0"/>
                        <a:t>2</a:t>
                      </a:r>
                      <a:endParaRPr lang="ru-RU" dirty="0"/>
                    </a:p>
                  </a:txBody>
                  <a:tcPr/>
                </a:tc>
                <a:tc>
                  <a:txBody>
                    <a:bodyPr/>
                    <a:lstStyle/>
                    <a:p>
                      <a:r>
                        <a:rPr lang="en-US" sz="2000" dirty="0" smtClean="0"/>
                        <a:t>physical touch points that customers find frustrating can be replaced and enhanced by digital technologies</a:t>
                      </a:r>
                      <a:endParaRPr lang="ru-RU" sz="2000" dirty="0"/>
                    </a:p>
                  </a:txBody>
                  <a:tcPr/>
                </a:tc>
                <a:extLst>
                  <a:ext uri="{0D108BD9-81ED-4DB2-BD59-A6C34878D82A}">
                    <a16:rowId xmlns:a16="http://schemas.microsoft.com/office/drawing/2014/main" val="3412189138"/>
                  </a:ext>
                </a:extLst>
              </a:tr>
              <a:tr h="618702">
                <a:tc>
                  <a:txBody>
                    <a:bodyPr/>
                    <a:lstStyle/>
                    <a:p>
                      <a:r>
                        <a:rPr lang="en-US" dirty="0" smtClean="0"/>
                        <a:t>3</a:t>
                      </a:r>
                      <a:endParaRPr lang="ru-RU" dirty="0"/>
                    </a:p>
                  </a:txBody>
                  <a:tcPr/>
                </a:tc>
                <a:tc>
                  <a:txBody>
                    <a:bodyPr/>
                    <a:lstStyle/>
                    <a:p>
                      <a:r>
                        <a:rPr lang="en-US" sz="2000" dirty="0" smtClean="0"/>
                        <a:t>a wealth of information is available on the internet for customers to make well informed decisions by the themselves</a:t>
                      </a:r>
                      <a:endParaRPr lang="ru-RU" sz="2000" dirty="0"/>
                    </a:p>
                  </a:txBody>
                  <a:tcPr/>
                </a:tc>
                <a:extLst>
                  <a:ext uri="{0D108BD9-81ED-4DB2-BD59-A6C34878D82A}">
                    <a16:rowId xmlns:a16="http://schemas.microsoft.com/office/drawing/2014/main" val="1692181222"/>
                  </a:ext>
                </a:extLst>
              </a:tr>
            </a:tbl>
          </a:graphicData>
        </a:graphic>
      </p:graphicFrame>
    </p:spTree>
    <p:extLst>
      <p:ext uri="{BB962C8B-B14F-4D97-AF65-F5344CB8AC3E}">
        <p14:creationId xmlns:p14="http://schemas.microsoft.com/office/powerpoint/2010/main" val="202922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sz="quarter" idx="10"/>
            <p:extLst>
              <p:ext uri="{D42A27DB-BD31-4B8C-83A1-F6EECF244321}">
                <p14:modId xmlns:p14="http://schemas.microsoft.com/office/powerpoint/2010/main" val="2270985337"/>
              </p:ext>
            </p:extLst>
          </p:nvPr>
        </p:nvGraphicFramePr>
        <p:xfrm>
          <a:off x="334963" y="188913"/>
          <a:ext cx="11522076" cy="2499360"/>
        </p:xfrm>
        <a:graphic>
          <a:graphicData uri="http://schemas.openxmlformats.org/drawingml/2006/table">
            <a:tbl>
              <a:tblPr firstRow="1" bandRow="1">
                <a:tableStyleId>{5C22544A-7EE6-4342-B048-85BDC9FD1C3A}</a:tableStyleId>
              </a:tblPr>
              <a:tblGrid>
                <a:gridCol w="618626">
                  <a:extLst>
                    <a:ext uri="{9D8B030D-6E8A-4147-A177-3AD203B41FA5}">
                      <a16:colId xmlns:a16="http://schemas.microsoft.com/office/drawing/2014/main" val="1479889117"/>
                    </a:ext>
                  </a:extLst>
                </a:gridCol>
                <a:gridCol w="10903450">
                  <a:extLst>
                    <a:ext uri="{9D8B030D-6E8A-4147-A177-3AD203B41FA5}">
                      <a16:colId xmlns:a16="http://schemas.microsoft.com/office/drawing/2014/main" val="2618383776"/>
                    </a:ext>
                  </a:extLst>
                </a:gridCol>
              </a:tblGrid>
              <a:tr h="370840">
                <a:tc>
                  <a:txBody>
                    <a:bodyPr/>
                    <a:lstStyle/>
                    <a:p>
                      <a:endParaRPr lang="ru-RU" dirty="0"/>
                    </a:p>
                  </a:txBody>
                  <a:tcPr/>
                </a:tc>
                <a:tc>
                  <a:txBody>
                    <a:bodyPr/>
                    <a:lstStyle/>
                    <a:p>
                      <a:r>
                        <a:rPr lang="en-US" sz="2000" dirty="0" smtClean="0">
                          <a:solidFill>
                            <a:schemeClr val="bg2">
                              <a:lumMod val="50000"/>
                            </a:schemeClr>
                          </a:solidFill>
                        </a:rPr>
                        <a:t>Customer propensity to go digital </a:t>
                      </a:r>
                      <a:endParaRPr lang="ru-RU" sz="2000" dirty="0">
                        <a:solidFill>
                          <a:schemeClr val="bg2">
                            <a:lumMod val="50000"/>
                          </a:schemeClr>
                        </a:solidFill>
                      </a:endParaRPr>
                    </a:p>
                  </a:txBody>
                  <a:tcPr/>
                </a:tc>
                <a:extLst>
                  <a:ext uri="{0D108BD9-81ED-4DB2-BD59-A6C34878D82A}">
                    <a16:rowId xmlns:a16="http://schemas.microsoft.com/office/drawing/2014/main" val="334502388"/>
                  </a:ext>
                </a:extLst>
              </a:tr>
              <a:tr h="370840">
                <a:tc>
                  <a:txBody>
                    <a:bodyPr/>
                    <a:lstStyle/>
                    <a:p>
                      <a:r>
                        <a:rPr lang="en-US" dirty="0" smtClean="0"/>
                        <a:t>1</a:t>
                      </a:r>
                      <a:endParaRPr lang="ru-RU" dirty="0"/>
                    </a:p>
                  </a:txBody>
                  <a:tcPr/>
                </a:tc>
                <a:tc>
                  <a:txBody>
                    <a:bodyPr/>
                    <a:lstStyle/>
                    <a:p>
                      <a:r>
                        <a:rPr lang="en-US" sz="2000" dirty="0" smtClean="0"/>
                        <a:t>customers deem physical interactions with the company to be unnecessary, irrelevant or of no value</a:t>
                      </a:r>
                      <a:endParaRPr lang="ru-RU" sz="2000" dirty="0"/>
                    </a:p>
                  </a:txBody>
                  <a:tcPr/>
                </a:tc>
                <a:extLst>
                  <a:ext uri="{0D108BD9-81ED-4DB2-BD59-A6C34878D82A}">
                    <a16:rowId xmlns:a16="http://schemas.microsoft.com/office/drawing/2014/main" val="1716471251"/>
                  </a:ext>
                </a:extLst>
              </a:tr>
              <a:tr h="370840">
                <a:tc>
                  <a:txBody>
                    <a:bodyPr/>
                    <a:lstStyle/>
                    <a:p>
                      <a:r>
                        <a:rPr lang="en-US" dirty="0" smtClean="0"/>
                        <a:t>2</a:t>
                      </a:r>
                      <a:endParaRPr lang="ru-RU" dirty="0"/>
                    </a:p>
                  </a:txBody>
                  <a:tcPr/>
                </a:tc>
                <a:tc>
                  <a:txBody>
                    <a:bodyPr/>
                    <a:lstStyle/>
                    <a:p>
                      <a:r>
                        <a:rPr lang="en-US" sz="2000" dirty="0" smtClean="0"/>
                        <a:t>the products and services are considered less complicated and thus the risks and trust issues are limited</a:t>
                      </a:r>
                      <a:endParaRPr lang="ru-RU" sz="2000" dirty="0"/>
                    </a:p>
                  </a:txBody>
                  <a:tcPr/>
                </a:tc>
                <a:extLst>
                  <a:ext uri="{0D108BD9-81ED-4DB2-BD59-A6C34878D82A}">
                    <a16:rowId xmlns:a16="http://schemas.microsoft.com/office/drawing/2014/main" val="3615185651"/>
                  </a:ext>
                </a:extLst>
              </a:tr>
              <a:tr h="370840">
                <a:tc>
                  <a:txBody>
                    <a:bodyPr/>
                    <a:lstStyle/>
                    <a:p>
                      <a:r>
                        <a:rPr lang="en-US" dirty="0" smtClean="0"/>
                        <a:t>3</a:t>
                      </a:r>
                      <a:endParaRPr lang="ru-RU" dirty="0"/>
                    </a:p>
                  </a:txBody>
                  <a:tcPr/>
                </a:tc>
                <a:tc>
                  <a:txBody>
                    <a:bodyPr/>
                    <a:lstStyle/>
                    <a:p>
                      <a:r>
                        <a:rPr lang="en-US" sz="2000" dirty="0" smtClean="0"/>
                        <a:t>most customers have more incentives to go digital more choices better prices higher quality better convenience</a:t>
                      </a:r>
                      <a:endParaRPr lang="ru-RU" sz="2000" dirty="0"/>
                    </a:p>
                  </a:txBody>
                  <a:tcPr/>
                </a:tc>
                <a:extLst>
                  <a:ext uri="{0D108BD9-81ED-4DB2-BD59-A6C34878D82A}">
                    <a16:rowId xmlns:a16="http://schemas.microsoft.com/office/drawing/2014/main" val="7547447"/>
                  </a:ext>
                </a:extLst>
              </a:tr>
            </a:tbl>
          </a:graphicData>
        </a:graphic>
      </p:graphicFrame>
    </p:spTree>
    <p:extLst>
      <p:ext uri="{BB962C8B-B14F-4D97-AF65-F5344CB8AC3E}">
        <p14:creationId xmlns:p14="http://schemas.microsoft.com/office/powerpoint/2010/main" val="420938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dirty="0"/>
              <a:t>Strategies to Migrate Customers to Digital Channels (the Origin and Onward quadrants</a:t>
            </a:r>
            <a:r>
              <a:rPr lang="en-US" dirty="0" smtClean="0"/>
              <a:t>)</a:t>
            </a:r>
          </a:p>
          <a:p>
            <a:pPr marL="0" indent="0" algn="just">
              <a:buNone/>
            </a:pPr>
            <a:r>
              <a:rPr lang="en-US" sz="2400" dirty="0"/>
              <a:t>#1 Provide the Incentive to Go </a:t>
            </a:r>
            <a:r>
              <a:rPr lang="en-US" sz="2400" dirty="0" smtClean="0"/>
              <a:t>Digital. </a:t>
            </a:r>
            <a:r>
              <a:rPr lang="en-US" sz="2400" b="0" dirty="0" smtClean="0"/>
              <a:t>Positive </a:t>
            </a:r>
            <a:r>
              <a:rPr lang="en-US" sz="2400" b="0" dirty="0"/>
              <a:t>and negative incentives to encourage digital migration. Positive incentives </a:t>
            </a:r>
            <a:r>
              <a:rPr lang="en-US" sz="2400" b="0" dirty="0" smtClean="0"/>
              <a:t>- cashback</a:t>
            </a:r>
            <a:r>
              <a:rPr lang="en-US" sz="2400" b="0" dirty="0"/>
              <a:t>, discounts, and consumer promotions on digital </a:t>
            </a:r>
            <a:r>
              <a:rPr lang="en-US" sz="2400" b="0" dirty="0" smtClean="0"/>
              <a:t>platforms. </a:t>
            </a:r>
            <a:r>
              <a:rPr lang="en-US" sz="2400" b="0" dirty="0"/>
              <a:t>Negative incentives </a:t>
            </a:r>
            <a:r>
              <a:rPr lang="en-US" sz="2400" b="0" dirty="0" smtClean="0"/>
              <a:t>- additional </a:t>
            </a:r>
            <a:r>
              <a:rPr lang="en-US" sz="2400" b="0" dirty="0"/>
              <a:t>charges upon selecting an offline method during interactions, or </a:t>
            </a:r>
            <a:r>
              <a:rPr lang="en-US" sz="2400" b="0" dirty="0" smtClean="0"/>
              <a:t>companies </a:t>
            </a:r>
            <a:r>
              <a:rPr lang="en-US" sz="2400" b="0" dirty="0"/>
              <a:t>can make the offline mode unavailable to access. </a:t>
            </a:r>
            <a:r>
              <a:rPr lang="en-US" sz="2400" b="0" dirty="0" smtClean="0"/>
              <a:t>A company </a:t>
            </a:r>
            <a:r>
              <a:rPr lang="en-US" sz="2400" b="0" dirty="0"/>
              <a:t>can inform customers about its digital capabilities and how it would improve the way to </a:t>
            </a:r>
            <a:r>
              <a:rPr lang="en-US" sz="2400" b="0" dirty="0" smtClean="0"/>
              <a:t>do </a:t>
            </a:r>
            <a:r>
              <a:rPr lang="en-US" sz="2400" b="0" dirty="0"/>
              <a:t>business</a:t>
            </a:r>
            <a:r>
              <a:rPr lang="en-US" sz="2400" b="0" dirty="0" smtClean="0"/>
              <a:t>.</a:t>
            </a:r>
          </a:p>
          <a:p>
            <a:pPr marL="0" indent="0" algn="just">
              <a:buNone/>
            </a:pPr>
            <a:r>
              <a:rPr lang="en-US" sz="2400" dirty="0"/>
              <a:t>#2 Address Frustration Points with </a:t>
            </a:r>
            <a:r>
              <a:rPr lang="en-US" sz="2400" dirty="0" smtClean="0"/>
              <a:t>Digital. </a:t>
            </a:r>
            <a:r>
              <a:rPr lang="en-US" sz="2400" b="0" dirty="0"/>
              <a:t>Companies need to identify customer frustration points across the customer journey and address them with digitalization. </a:t>
            </a:r>
            <a:r>
              <a:rPr lang="en-US" sz="2400" b="0" dirty="0" smtClean="0"/>
              <a:t>A </a:t>
            </a:r>
            <a:r>
              <a:rPr lang="en-US" sz="2400" b="0" dirty="0"/>
              <a:t>leading cause of frustration is a long wait time or queue in offline touchpoints. Complicated processes also often lead to confusion and a waste of customers’ time. For customers who want quick and straightforward resolutions, digital can take over some of the </a:t>
            </a:r>
            <a:r>
              <a:rPr lang="en-US" sz="2400" b="0" dirty="0" smtClean="0"/>
              <a:t>processes.</a:t>
            </a:r>
            <a:r>
              <a:rPr lang="en-US" sz="2400" dirty="0"/>
              <a:t> </a:t>
            </a:r>
            <a:r>
              <a:rPr lang="en-US" sz="2400" b="0" dirty="0"/>
              <a:t>Moreover, human interactions have high risks of service failure.</a:t>
            </a:r>
            <a:endParaRPr lang="ru-RU" sz="2400" b="0" dirty="0"/>
          </a:p>
        </p:txBody>
      </p:sp>
    </p:spTree>
    <p:extLst>
      <p:ext uri="{BB962C8B-B14F-4D97-AF65-F5344CB8AC3E}">
        <p14:creationId xmlns:p14="http://schemas.microsoft.com/office/powerpoint/2010/main" val="293817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dirty="0"/>
              <a:t>#3 Recreate Desired Physical Interactions with </a:t>
            </a:r>
            <a:r>
              <a:rPr lang="en-US" sz="2400" dirty="0" smtClean="0"/>
              <a:t>Digital. </a:t>
            </a:r>
            <a:r>
              <a:rPr lang="en-US" sz="2400" b="0" dirty="0"/>
              <a:t>When human-to-human interactions create value and are still desirable, businesses can utilize digitally enabled communications. Customers can connect with frontline staff, who can work from anywhere, via a video platform. Examples include video banking in financial services and virtual consultation in telehealth. The approach saves costs while still preserving the benefits of human touchpoints. A more advanced approach is to use a </a:t>
            </a:r>
            <a:r>
              <a:rPr lang="en-US" sz="2400" b="0" dirty="0" err="1"/>
              <a:t>chatbot</a:t>
            </a:r>
            <a:r>
              <a:rPr lang="en-US" sz="2400" b="0" dirty="0"/>
              <a:t> that can replace the frontline staff for basic inquiries and consultations. </a:t>
            </a:r>
            <a:endParaRPr lang="ru-RU" sz="2400" b="0" dirty="0"/>
          </a:p>
        </p:txBody>
      </p:sp>
    </p:spTree>
    <p:extLst>
      <p:ext uri="{BB962C8B-B14F-4D97-AF65-F5344CB8AC3E}">
        <p14:creationId xmlns:p14="http://schemas.microsoft.com/office/powerpoint/2010/main" val="196595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dirty="0"/>
              <a:t>Strategies to Build Digital Capabilities </a:t>
            </a:r>
            <a:r>
              <a:rPr lang="en-US" dirty="0" smtClean="0"/>
              <a:t>(the Origin </a:t>
            </a:r>
            <a:r>
              <a:rPr lang="en-US" dirty="0"/>
              <a:t>and Organic </a:t>
            </a:r>
            <a:r>
              <a:rPr lang="en-US" dirty="0" smtClean="0"/>
              <a:t>quadrants)</a:t>
            </a:r>
          </a:p>
          <a:p>
            <a:pPr marL="0" indent="0" algn="just">
              <a:buNone/>
            </a:pPr>
            <a:r>
              <a:rPr lang="en-US" sz="2400" dirty="0"/>
              <a:t>#1 Invest in Digital </a:t>
            </a:r>
            <a:r>
              <a:rPr lang="en-US" sz="2400" dirty="0" smtClean="0"/>
              <a:t>Infrastructure. </a:t>
            </a:r>
            <a:r>
              <a:rPr lang="en-US" sz="2400" b="0" dirty="0"/>
              <a:t>Companies need to start their digital investment by building customer data infrastructure. Digitalization unlocks many new tactics, such as one-to-one personalization and predictive marketing. But the foundation for </a:t>
            </a:r>
            <a:r>
              <a:rPr lang="en-US" sz="2400" b="0" dirty="0" smtClean="0"/>
              <a:t>these is </a:t>
            </a:r>
            <a:r>
              <a:rPr lang="en-US" sz="2400" b="0" dirty="0"/>
              <a:t>the rapid and dynamic understanding of customers. Thus, companies need technologies to manage and analyze big data in </a:t>
            </a:r>
            <a:r>
              <a:rPr lang="en-US" sz="2400" b="0" dirty="0" smtClean="0"/>
              <a:t>real-time</a:t>
            </a:r>
            <a:r>
              <a:rPr lang="en-US" sz="2400" b="0" dirty="0"/>
              <a:t>. Companies must also transform their business processes. </a:t>
            </a:r>
            <a:endParaRPr lang="en-US" sz="2400" b="0" dirty="0" smtClean="0"/>
          </a:p>
          <a:p>
            <a:pPr marL="0" indent="0" algn="just">
              <a:buNone/>
            </a:pPr>
            <a:r>
              <a:rPr lang="en-US" sz="2400" dirty="0"/>
              <a:t>#2 Develop Digital </a:t>
            </a:r>
            <a:r>
              <a:rPr lang="en-US" sz="2400" dirty="0" smtClean="0"/>
              <a:t>C</a:t>
            </a:r>
            <a:r>
              <a:rPr lang="en-US" sz="2400" dirty="0"/>
              <a:t>X</a:t>
            </a:r>
            <a:r>
              <a:rPr lang="en-US" sz="2400" b="0" dirty="0" smtClean="0"/>
              <a:t>. </a:t>
            </a:r>
            <a:r>
              <a:rPr lang="en-US" sz="2400" b="0" dirty="0"/>
              <a:t>D</a:t>
            </a:r>
            <a:r>
              <a:rPr lang="en-US" sz="2400" b="0" dirty="0" smtClean="0"/>
              <a:t>igitalization must </a:t>
            </a:r>
            <a:r>
              <a:rPr lang="en-US" sz="2400" b="0" dirty="0"/>
              <a:t>be all-encompassing across customer touchpoints from marketing to sales, distribution, product delivery, and service. </a:t>
            </a:r>
            <a:r>
              <a:rPr lang="en-US" sz="2400" b="0" dirty="0" smtClean="0"/>
              <a:t>These </a:t>
            </a:r>
            <a:r>
              <a:rPr lang="en-US" sz="2400" b="0" dirty="0"/>
              <a:t>digital touchpoints must be orchestrated into a synchronized </a:t>
            </a:r>
            <a:r>
              <a:rPr lang="en-US" sz="2400" b="0" dirty="0" smtClean="0"/>
              <a:t>CX. Companies </a:t>
            </a:r>
            <a:r>
              <a:rPr lang="en-US" sz="2400" b="0" dirty="0"/>
              <a:t>need to rethink their ways of creating </a:t>
            </a:r>
            <a:r>
              <a:rPr lang="en-US" sz="2400" b="0" dirty="0" smtClean="0"/>
              <a:t>value - how </a:t>
            </a:r>
            <a:r>
              <a:rPr lang="en-US" sz="2400" b="0" dirty="0"/>
              <a:t>to generate revenue from the </a:t>
            </a:r>
            <a:r>
              <a:rPr lang="en-US" sz="2400" b="0" dirty="0" smtClean="0"/>
              <a:t>CX. </a:t>
            </a:r>
            <a:r>
              <a:rPr lang="en-US" sz="2400" b="0" dirty="0"/>
              <a:t>Digital businesses have entirely different sets of economics. Companies must consider emerging business models such as everything-as-a-service subscription, electronic marketplace, or on-demand models.</a:t>
            </a:r>
            <a:endParaRPr lang="ru-RU" sz="2400" b="0" dirty="0"/>
          </a:p>
        </p:txBody>
      </p:sp>
    </p:spTree>
    <p:extLst>
      <p:ext uri="{BB962C8B-B14F-4D97-AF65-F5344CB8AC3E}">
        <p14:creationId xmlns:p14="http://schemas.microsoft.com/office/powerpoint/2010/main" val="258193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dirty="0"/>
              <a:t>#3 Establish Strong Digital </a:t>
            </a:r>
            <a:r>
              <a:rPr lang="en-US" sz="2400" dirty="0" smtClean="0"/>
              <a:t>Organization</a:t>
            </a:r>
            <a:r>
              <a:rPr lang="en-US" sz="2400" b="0" dirty="0" smtClean="0"/>
              <a:t>. Employees </a:t>
            </a:r>
            <a:r>
              <a:rPr lang="en-US" sz="2400" b="0" dirty="0"/>
              <a:t>must be empowered with digital tools to work remotely and collaborate with others virtually. In traditional companies in the process of transforming, these new digital tools need to integrate with the legacy IT systems. To accelerate the organizational learning process, companies need to recruit new digital talents such as data scientists, UX designers, and IT architects. Companies must also focus on the culture, which is often the main barrier to digital transformations. What they need to build is an agile culture with rapid experimentation as well as continuous collaboration between business managers and digital talents.</a:t>
            </a:r>
            <a:endParaRPr lang="ru-RU" sz="2400" b="0" dirty="0"/>
          </a:p>
        </p:txBody>
      </p:sp>
    </p:spTree>
    <p:extLst>
      <p:ext uri="{BB962C8B-B14F-4D97-AF65-F5344CB8AC3E}">
        <p14:creationId xmlns:p14="http://schemas.microsoft.com/office/powerpoint/2010/main" val="392728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dirty="0"/>
              <a:t>Strategies to Strengthen Digital Leadership </a:t>
            </a:r>
            <a:r>
              <a:rPr lang="en-US" dirty="0" smtClean="0"/>
              <a:t>(the </a:t>
            </a:r>
            <a:r>
              <a:rPr lang="en-US" dirty="0"/>
              <a:t>Omni </a:t>
            </a:r>
            <a:r>
              <a:rPr lang="en-US" dirty="0" smtClean="0"/>
              <a:t>quadrant)</a:t>
            </a:r>
          </a:p>
          <a:p>
            <a:pPr marL="0" indent="0" algn="just">
              <a:buNone/>
            </a:pPr>
            <a:r>
              <a:rPr lang="en-US" sz="2400" dirty="0"/>
              <a:t>#1 Adopt the Next </a:t>
            </a:r>
            <a:r>
              <a:rPr lang="en-US" sz="2400" dirty="0" smtClean="0"/>
              <a:t>Tech. </a:t>
            </a:r>
            <a:r>
              <a:rPr lang="en-US" sz="2400" b="0" dirty="0" smtClean="0"/>
              <a:t>Content </a:t>
            </a:r>
            <a:r>
              <a:rPr lang="en-US" sz="2400" b="0" dirty="0"/>
              <a:t>marketing on social media and </a:t>
            </a:r>
            <a:r>
              <a:rPr lang="en-US" sz="2400" b="0" dirty="0" smtClean="0"/>
              <a:t>e</a:t>
            </a:r>
            <a:r>
              <a:rPr lang="en-US" sz="2400" b="0" dirty="0"/>
              <a:t>-</a:t>
            </a:r>
            <a:r>
              <a:rPr lang="en-US" sz="2400" b="0" dirty="0" smtClean="0"/>
              <a:t>commerce </a:t>
            </a:r>
            <a:r>
              <a:rPr lang="en-US" sz="2400" b="0" dirty="0"/>
              <a:t>platforms are considered hygiene factors without which they cannot compete. To step up their game, companies need to adopt more advanced technologies that are not yet mainstream. They must consider using AI to power up their marketing </a:t>
            </a:r>
            <a:r>
              <a:rPr lang="en-US" sz="2400" b="0" dirty="0" smtClean="0"/>
              <a:t>activities (</a:t>
            </a:r>
            <a:r>
              <a:rPr lang="en-US" sz="2400" b="0" dirty="0" err="1" smtClean="0"/>
              <a:t>chatbots</a:t>
            </a:r>
            <a:r>
              <a:rPr lang="en-US" sz="2400" b="0" dirty="0" smtClean="0"/>
              <a:t> </a:t>
            </a:r>
            <a:r>
              <a:rPr lang="en-US" sz="2400" b="0" dirty="0"/>
              <a:t>and voice </a:t>
            </a:r>
            <a:r>
              <a:rPr lang="en-US" sz="2400" b="0" dirty="0" smtClean="0"/>
              <a:t>assistants). </a:t>
            </a:r>
          </a:p>
          <a:p>
            <a:pPr marL="0" indent="0" algn="just">
              <a:buNone/>
            </a:pPr>
            <a:r>
              <a:rPr lang="en-US" sz="2400" dirty="0"/>
              <a:t>#2 Introduce the New </a:t>
            </a:r>
            <a:r>
              <a:rPr lang="en-US" sz="2400" dirty="0" smtClean="0"/>
              <a:t>CX. </a:t>
            </a:r>
            <a:r>
              <a:rPr lang="en-US" sz="2400" b="0" dirty="0" smtClean="0"/>
              <a:t>With </a:t>
            </a:r>
            <a:r>
              <a:rPr lang="en-US" sz="2400" b="0" dirty="0"/>
              <a:t>digitalization, the frictionless customer </a:t>
            </a:r>
            <a:r>
              <a:rPr lang="en-US" sz="2400" b="0" dirty="0" smtClean="0"/>
              <a:t>experience - in </a:t>
            </a:r>
            <a:r>
              <a:rPr lang="en-US" sz="2400" b="0" dirty="0"/>
              <a:t>which the whole value is greater than the sum of its </a:t>
            </a:r>
            <a:r>
              <a:rPr lang="en-US" sz="2400" b="0" dirty="0" smtClean="0"/>
              <a:t>parts - can </a:t>
            </a:r>
            <a:r>
              <a:rPr lang="en-US" sz="2400" b="0" dirty="0"/>
              <a:t>finally be a reality. This is the new CX. Companies must focus on delivering the new CX at three different levels: informative, interactive, and </a:t>
            </a:r>
            <a:r>
              <a:rPr lang="en-US" sz="2400" b="0" dirty="0" smtClean="0"/>
              <a:t>immersive (relational). </a:t>
            </a:r>
            <a:r>
              <a:rPr lang="en-US" sz="2400" b="0" dirty="0"/>
              <a:t>Whenever customers seek for answers, long for conversations, and surround themselves with sensory experiences, companies should be ready to deliver.</a:t>
            </a:r>
            <a:endParaRPr lang="ru-RU" sz="2400" b="0" dirty="0"/>
          </a:p>
        </p:txBody>
      </p:sp>
    </p:spTree>
    <p:extLst>
      <p:ext uri="{BB962C8B-B14F-4D97-AF65-F5344CB8AC3E}">
        <p14:creationId xmlns:p14="http://schemas.microsoft.com/office/powerpoint/2010/main" val="211090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dirty="0"/>
              <a:t>#3 Strengthen Position as the Digital-First </a:t>
            </a:r>
            <a:r>
              <a:rPr lang="en-US" sz="2400" dirty="0" smtClean="0"/>
              <a:t>Brand. </a:t>
            </a:r>
            <a:r>
              <a:rPr lang="en-US" sz="2400" b="0" dirty="0"/>
              <a:t>Being a digital-first brand means putting all the resources to serve the needs of digital customers before addressing the rest. It is not about being a high-tech company or having the best IT infrastructure. It is about having the overall vision and strategy that puts everything digital at the core. CX design should center around bridging between the physical and the digital world. Building digital assets becomes the number-one priority. Digital products are first in the pipeline. And most importantly, every person and every process in the organization is </a:t>
            </a:r>
            <a:r>
              <a:rPr lang="en-US" sz="2400" b="0" dirty="0" smtClean="0"/>
              <a:t>digital-ready.</a:t>
            </a:r>
            <a:endParaRPr lang="ru-RU" sz="2400" b="0" dirty="0"/>
          </a:p>
        </p:txBody>
      </p:sp>
    </p:spTree>
    <p:extLst>
      <p:ext uri="{BB962C8B-B14F-4D97-AF65-F5344CB8AC3E}">
        <p14:creationId xmlns:p14="http://schemas.microsoft.com/office/powerpoint/2010/main" val="142518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ctr">
              <a:buNone/>
            </a:pPr>
            <a:r>
              <a:rPr lang="en-US" dirty="0" smtClean="0"/>
              <a:t>Plan</a:t>
            </a:r>
          </a:p>
          <a:p>
            <a:pPr marL="0" indent="0" algn="ctr">
              <a:buNone/>
            </a:pPr>
            <a:endParaRPr lang="en-US" dirty="0" smtClean="0"/>
          </a:p>
          <a:p>
            <a:r>
              <a:rPr lang="en-US" dirty="0" smtClean="0"/>
              <a:t>1</a:t>
            </a:r>
            <a:r>
              <a:rPr lang="en-US" dirty="0"/>
              <a:t>. The Digital-Ready </a:t>
            </a:r>
            <a:r>
              <a:rPr lang="en-US" dirty="0" smtClean="0"/>
              <a:t>Organization </a:t>
            </a:r>
          </a:p>
          <a:p>
            <a:r>
              <a:rPr lang="en-US" dirty="0" smtClean="0"/>
              <a:t>2.</a:t>
            </a:r>
            <a:r>
              <a:rPr lang="uk-UA" dirty="0" smtClean="0"/>
              <a:t> </a:t>
            </a:r>
            <a:r>
              <a:rPr lang="en-US" dirty="0"/>
              <a:t>Service </a:t>
            </a:r>
            <a:r>
              <a:rPr lang="en-US" dirty="0" smtClean="0"/>
              <a:t>blueprint</a:t>
            </a:r>
            <a:r>
              <a:rPr lang="uk-UA" dirty="0" smtClean="0"/>
              <a:t> </a:t>
            </a:r>
            <a:r>
              <a:rPr lang="en-US" dirty="0" smtClean="0"/>
              <a:t>mapping </a:t>
            </a:r>
            <a:endParaRPr lang="ru-RU" dirty="0"/>
          </a:p>
          <a:p>
            <a:r>
              <a:rPr lang="en-US" dirty="0"/>
              <a:t>3</a:t>
            </a:r>
            <a:r>
              <a:rPr lang="en-US" dirty="0" smtClean="0"/>
              <a:t>. </a:t>
            </a:r>
            <a:r>
              <a:rPr lang="en-US" dirty="0"/>
              <a:t>The Rise of </a:t>
            </a:r>
            <a:r>
              <a:rPr lang="en-US" dirty="0" err="1"/>
              <a:t>Omnichannel</a:t>
            </a:r>
            <a:r>
              <a:rPr lang="en-US" dirty="0"/>
              <a:t> Marketing</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348582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quarter" idx="10"/>
          </p:nvPr>
        </p:nvPicPr>
        <p:blipFill>
          <a:blip r:embed="rId2"/>
          <a:stretch>
            <a:fillRect/>
          </a:stretch>
        </p:blipFill>
        <p:spPr>
          <a:xfrm>
            <a:off x="953589" y="169818"/>
            <a:ext cx="9797142" cy="5422946"/>
          </a:xfrm>
          <a:prstGeom prst="rect">
            <a:avLst/>
          </a:prstGeom>
        </p:spPr>
      </p:pic>
    </p:spTree>
    <p:extLst>
      <p:ext uri="{BB962C8B-B14F-4D97-AF65-F5344CB8AC3E}">
        <p14:creationId xmlns:p14="http://schemas.microsoft.com/office/powerpoint/2010/main" val="264662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829989"/>
          </a:xfrm>
        </p:spPr>
        <p:txBody>
          <a:bodyPr>
            <a:noAutofit/>
          </a:bodyPr>
          <a:lstStyle/>
          <a:p>
            <a:r>
              <a:rPr lang="en-US" sz="4000" b="1" dirty="0"/>
              <a:t>2.</a:t>
            </a:r>
            <a:r>
              <a:rPr lang="uk-UA" sz="4000" b="1" dirty="0"/>
              <a:t> </a:t>
            </a:r>
            <a:r>
              <a:rPr lang="en-US" sz="4000" b="1" dirty="0"/>
              <a:t>Service blueprint</a:t>
            </a:r>
            <a:r>
              <a:rPr lang="uk-UA" sz="4000" b="1" dirty="0"/>
              <a:t> </a:t>
            </a:r>
            <a:r>
              <a:rPr lang="en-US" sz="4000" b="1" dirty="0"/>
              <a:t>mapping </a:t>
            </a:r>
            <a:r>
              <a:rPr lang="ru-RU" sz="4000" dirty="0"/>
              <a:t/>
            </a:r>
            <a:br>
              <a:rPr lang="ru-RU" sz="4000" dirty="0"/>
            </a:br>
            <a:endParaRPr lang="ru-RU" sz="4000" dirty="0"/>
          </a:p>
        </p:txBody>
      </p:sp>
      <p:sp>
        <p:nvSpPr>
          <p:cNvPr id="3" name="Текст 2"/>
          <p:cNvSpPr>
            <a:spLocks noGrp="1"/>
          </p:cNvSpPr>
          <p:nvPr>
            <p:ph type="body" sz="quarter" idx="10"/>
          </p:nvPr>
        </p:nvSpPr>
        <p:spPr>
          <a:xfrm>
            <a:off x="334963" y="1123406"/>
            <a:ext cx="11522075" cy="4647157"/>
          </a:xfrm>
        </p:spPr>
        <p:txBody>
          <a:bodyPr/>
          <a:lstStyle/>
          <a:p>
            <a:pPr marL="0" indent="0" algn="just">
              <a:buNone/>
            </a:pPr>
            <a:r>
              <a:rPr lang="en-US" sz="2800" b="0" dirty="0"/>
              <a:t>A </a:t>
            </a:r>
            <a:r>
              <a:rPr lang="en-US" sz="2800" dirty="0"/>
              <a:t>service blueprint</a:t>
            </a:r>
            <a:r>
              <a:rPr lang="en-US" sz="2800" b="0" dirty="0"/>
              <a:t> is a diagram that visualizes </a:t>
            </a:r>
            <a:r>
              <a:rPr lang="en-US" sz="2800" b="0" i="1" dirty="0"/>
              <a:t>the relationships between different service components</a:t>
            </a:r>
            <a:r>
              <a:rPr lang="en-US" sz="2800" b="0" dirty="0"/>
              <a:t> </a:t>
            </a:r>
            <a:r>
              <a:rPr lang="en-US" sz="2800" b="0" dirty="0" smtClean="0"/>
              <a:t>- </a:t>
            </a:r>
            <a:r>
              <a:rPr lang="en-US" sz="2800" b="0" dirty="0"/>
              <a:t>people, props (physical or digital evidence), and </a:t>
            </a:r>
            <a:r>
              <a:rPr lang="en-US" sz="2800" b="0" i="1" dirty="0"/>
              <a:t>processes</a:t>
            </a:r>
            <a:r>
              <a:rPr lang="en-US" sz="2800" b="0" dirty="0"/>
              <a:t> </a:t>
            </a:r>
            <a:r>
              <a:rPr lang="en-US" sz="2800" b="0" dirty="0" smtClean="0"/>
              <a:t>- </a:t>
            </a:r>
            <a:r>
              <a:rPr lang="en-US" sz="2800" b="0" dirty="0"/>
              <a:t>that are directly tied to touchpoints in a specific customer journey</a:t>
            </a:r>
            <a:r>
              <a:rPr lang="en-US" sz="2800" b="0" dirty="0" smtClean="0"/>
              <a:t>.</a:t>
            </a:r>
          </a:p>
          <a:p>
            <a:pPr marL="0" indent="0" algn="just">
              <a:buNone/>
            </a:pPr>
            <a:r>
              <a:rPr lang="en-US" sz="2800" b="0" dirty="0"/>
              <a:t>Think of service blueprints </a:t>
            </a:r>
            <a:r>
              <a:rPr lang="en-US" sz="2800" b="0" dirty="0" smtClean="0"/>
              <a:t>as </a:t>
            </a:r>
            <a:r>
              <a:rPr lang="en-US" sz="2800" b="0" dirty="0"/>
              <a:t>part </a:t>
            </a:r>
            <a:r>
              <a:rPr lang="en-US" sz="2800" b="0" dirty="0" smtClean="0"/>
              <a:t>two of customer </a:t>
            </a:r>
            <a:r>
              <a:rPr lang="en-US" sz="2800" b="0" dirty="0"/>
              <a:t>journey </a:t>
            </a:r>
            <a:r>
              <a:rPr lang="en-US" sz="2800" b="0" dirty="0" smtClean="0"/>
              <a:t>maps.</a:t>
            </a:r>
            <a:r>
              <a:rPr lang="en-US" sz="2800" b="0" dirty="0"/>
              <a:t> </a:t>
            </a:r>
            <a:endParaRPr lang="en-US" sz="2800" b="0" dirty="0" smtClean="0"/>
          </a:p>
          <a:p>
            <a:pPr marL="0" indent="0" algn="just">
              <a:buNone/>
            </a:pPr>
            <a:r>
              <a:rPr lang="en-US" sz="2400" b="0" i="1" dirty="0"/>
              <a:t>A service blueprint corresponds to a specific customer journey and the specific user goals associated to that journey</a:t>
            </a:r>
            <a:r>
              <a:rPr lang="en-US" sz="2400" b="0" dirty="0"/>
              <a:t>. This journey can vary in scope. Thus, for the same service, you may have multiple blueprints if there are several different scenarios that it can accommodate. For example, with a restaurant business, you may have separate service blueprints for the tasks of ordering food for takeout versus dining in the restaurant.</a:t>
            </a:r>
            <a:endParaRPr lang="en-US" sz="2400" dirty="0"/>
          </a:p>
          <a:p>
            <a:pPr marL="0" indent="0">
              <a:buNone/>
            </a:pPr>
            <a:r>
              <a:rPr lang="en-US" sz="2000" dirty="0"/>
              <a:t>https://www.nngroup.com/articles/service-blueprints-definition/</a:t>
            </a:r>
          </a:p>
        </p:txBody>
      </p:sp>
    </p:spTree>
    <p:extLst>
      <p:ext uri="{BB962C8B-B14F-4D97-AF65-F5344CB8AC3E}">
        <p14:creationId xmlns:p14="http://schemas.microsoft.com/office/powerpoint/2010/main" val="357493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descr="Service Blueprints: Definition"/>
          <p:cNvPicPr>
            <a:picLocks noGrp="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83771" y="188913"/>
            <a:ext cx="10541726" cy="5578475"/>
          </a:xfrm>
          <a:prstGeom prst="rect">
            <a:avLst/>
          </a:prstGeom>
          <a:noFill/>
          <a:ln>
            <a:noFill/>
          </a:ln>
        </p:spPr>
      </p:pic>
    </p:spTree>
    <p:extLst>
      <p:ext uri="{BB962C8B-B14F-4D97-AF65-F5344CB8AC3E}">
        <p14:creationId xmlns:p14="http://schemas.microsoft.com/office/powerpoint/2010/main" val="353131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sz="2400" dirty="0">
                <a:hlinkClick r:id="rId2"/>
              </a:rPr>
              <a:t>https://</a:t>
            </a:r>
            <a:r>
              <a:rPr lang="en-US" sz="2400" dirty="0" smtClean="0">
                <a:hlinkClick r:id="rId2"/>
              </a:rPr>
              <a:t>www.lucidchart.com/blog/what-is-a-service-blueprint</a:t>
            </a:r>
            <a:endParaRPr lang="en-US" sz="2400" dirty="0" smtClean="0"/>
          </a:p>
          <a:p>
            <a:pPr marL="0" indent="0">
              <a:buNone/>
            </a:pPr>
            <a:r>
              <a:rPr lang="en-US" dirty="0"/>
              <a:t>5</a:t>
            </a:r>
            <a:r>
              <a:rPr lang="en-US" dirty="0" smtClean="0"/>
              <a:t> </a:t>
            </a:r>
            <a:r>
              <a:rPr lang="en-US" dirty="0"/>
              <a:t>categories that illustrate the main components of the service being mapped </a:t>
            </a:r>
            <a:r>
              <a:rPr lang="en-US" dirty="0" smtClean="0"/>
              <a:t>out</a:t>
            </a:r>
          </a:p>
          <a:p>
            <a:pPr marL="0" indent="0">
              <a:spcBef>
                <a:spcPts val="0"/>
              </a:spcBef>
              <a:buNone/>
            </a:pPr>
            <a:endParaRPr lang="en-US" sz="2400" dirty="0" smtClean="0"/>
          </a:p>
          <a:p>
            <a:pPr marL="0" indent="0">
              <a:spcBef>
                <a:spcPts val="0"/>
              </a:spcBef>
              <a:buNone/>
            </a:pPr>
            <a:r>
              <a:rPr lang="en-US" sz="2400" dirty="0" smtClean="0"/>
              <a:t>1</a:t>
            </a:r>
            <a:r>
              <a:rPr lang="en-US" sz="2400" dirty="0"/>
              <a:t>. Physical </a:t>
            </a:r>
            <a:r>
              <a:rPr lang="en-US" sz="2400" dirty="0" smtClean="0"/>
              <a:t>and digital evidence</a:t>
            </a:r>
            <a:endParaRPr lang="ru-RU" sz="2400" dirty="0"/>
          </a:p>
          <a:p>
            <a:pPr marL="0" indent="0">
              <a:spcBef>
                <a:spcPts val="0"/>
              </a:spcBef>
              <a:buNone/>
            </a:pPr>
            <a:r>
              <a:rPr lang="en-US" sz="2400" b="0" dirty="0"/>
              <a:t>What customers (and employees) come in contact with. Though first in line, it’s usually the last element added.</a:t>
            </a:r>
            <a:endParaRPr lang="ru-RU" sz="2400" b="0" dirty="0"/>
          </a:p>
          <a:p>
            <a:pPr marL="0" indent="0">
              <a:spcBef>
                <a:spcPts val="0"/>
              </a:spcBef>
              <a:buNone/>
            </a:pPr>
            <a:r>
              <a:rPr lang="en-US" sz="2400" b="0" i="1" dirty="0" smtClean="0"/>
              <a:t>Ex.: Locations</a:t>
            </a:r>
            <a:r>
              <a:rPr lang="en-US" sz="2400" b="0" i="1" dirty="0"/>
              <a:t>, like a physical store or the company website, but also any signage, receipts, notification or confirmation emails, etc</a:t>
            </a:r>
            <a:r>
              <a:rPr lang="en-US" sz="2400" b="0" i="1" dirty="0" smtClean="0"/>
              <a:t>.</a:t>
            </a:r>
          </a:p>
          <a:p>
            <a:pPr marL="0" indent="0">
              <a:spcBef>
                <a:spcPts val="0"/>
              </a:spcBef>
              <a:buNone/>
            </a:pPr>
            <a:endParaRPr lang="en-US" sz="2400" dirty="0" smtClean="0"/>
          </a:p>
          <a:p>
            <a:pPr marL="0" indent="0">
              <a:spcBef>
                <a:spcPts val="0"/>
              </a:spcBef>
              <a:buNone/>
            </a:pPr>
            <a:r>
              <a:rPr lang="en-US" sz="2400" dirty="0" smtClean="0"/>
              <a:t>2</a:t>
            </a:r>
            <a:r>
              <a:rPr lang="en-US" sz="2400" dirty="0"/>
              <a:t>. Customer actions</a:t>
            </a:r>
            <a:endParaRPr lang="ru-RU" sz="2400" dirty="0"/>
          </a:p>
          <a:p>
            <a:pPr marL="0" indent="0">
              <a:spcBef>
                <a:spcPts val="0"/>
              </a:spcBef>
              <a:buNone/>
            </a:pPr>
            <a:r>
              <a:rPr lang="en-US" sz="2400" b="0" dirty="0"/>
              <a:t>What customers do during the service experience.</a:t>
            </a:r>
            <a:endParaRPr lang="ru-RU" sz="2400" b="0" dirty="0"/>
          </a:p>
          <a:p>
            <a:pPr marL="0" indent="0">
              <a:spcBef>
                <a:spcPts val="0"/>
              </a:spcBef>
              <a:buNone/>
            </a:pPr>
            <a:r>
              <a:rPr lang="en-US" sz="2400" b="0" i="1" dirty="0" smtClean="0"/>
              <a:t>Ex.: </a:t>
            </a:r>
            <a:r>
              <a:rPr lang="en-US" sz="2400" b="0" i="1" dirty="0"/>
              <a:t>Customers might visit the website, talk to an employee (in person or online), make a purchase, place an order, accept an order, or receive something.</a:t>
            </a:r>
            <a:endParaRPr lang="ru-RU" sz="2400" b="0" dirty="0"/>
          </a:p>
          <a:p>
            <a:pPr marL="0" indent="0">
              <a:buNone/>
            </a:pPr>
            <a:endParaRPr lang="ru-RU" sz="2400" dirty="0"/>
          </a:p>
          <a:p>
            <a:pPr marL="0" indent="0">
              <a:buNone/>
            </a:pPr>
            <a:endParaRPr lang="ru-RU" dirty="0"/>
          </a:p>
        </p:txBody>
      </p:sp>
    </p:spTree>
    <p:extLst>
      <p:ext uri="{BB962C8B-B14F-4D97-AF65-F5344CB8AC3E}">
        <p14:creationId xmlns:p14="http://schemas.microsoft.com/office/powerpoint/2010/main" val="73090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spcBef>
                <a:spcPts val="0"/>
              </a:spcBef>
              <a:buNone/>
            </a:pPr>
            <a:r>
              <a:rPr lang="en-US" sz="2400" dirty="0"/>
              <a:t>3. Frontstage or visible employee actions</a:t>
            </a:r>
            <a:endParaRPr lang="ru-RU" sz="2400" dirty="0"/>
          </a:p>
          <a:p>
            <a:pPr marL="0" indent="0">
              <a:spcBef>
                <a:spcPts val="0"/>
              </a:spcBef>
              <a:buNone/>
            </a:pPr>
            <a:r>
              <a:rPr lang="en-US" sz="2400" b="0" dirty="0"/>
              <a:t>What customers see and who they interact with. For tech-heavy businesses, add in or replace this category with the technology that interacts with the customer.</a:t>
            </a:r>
            <a:endParaRPr lang="ru-RU" sz="2400" b="0" dirty="0"/>
          </a:p>
          <a:p>
            <a:pPr marL="0" indent="0">
              <a:spcBef>
                <a:spcPts val="0"/>
              </a:spcBef>
              <a:buNone/>
            </a:pPr>
            <a:r>
              <a:rPr lang="en-US" sz="2400" b="0" i="1" dirty="0" smtClean="0"/>
              <a:t>Ex.: </a:t>
            </a:r>
            <a:r>
              <a:rPr lang="en-US" sz="2400" b="0" i="1" dirty="0"/>
              <a:t>Employees might greet a customer visiting a physical location, respond to questions through chat, send emails, take an order, or provide status information.</a:t>
            </a:r>
            <a:endParaRPr lang="ru-RU" sz="2400" b="0" dirty="0"/>
          </a:p>
          <a:p>
            <a:pPr marL="0" indent="0">
              <a:spcBef>
                <a:spcPts val="0"/>
              </a:spcBef>
              <a:buNone/>
            </a:pPr>
            <a:endParaRPr lang="en-US" sz="2400" b="0" dirty="0" smtClean="0"/>
          </a:p>
          <a:p>
            <a:pPr marL="0" indent="0">
              <a:spcBef>
                <a:spcPts val="0"/>
              </a:spcBef>
              <a:buNone/>
            </a:pPr>
            <a:r>
              <a:rPr lang="en-US" sz="2400" dirty="0" smtClean="0"/>
              <a:t>4</a:t>
            </a:r>
            <a:r>
              <a:rPr lang="en-US" sz="2400" dirty="0"/>
              <a:t>. Backstage or invisible contact employee actions</a:t>
            </a:r>
            <a:endParaRPr lang="ru-RU" sz="2400" dirty="0"/>
          </a:p>
          <a:p>
            <a:pPr marL="0" indent="0">
              <a:spcBef>
                <a:spcPts val="0"/>
              </a:spcBef>
              <a:buNone/>
            </a:pPr>
            <a:r>
              <a:rPr lang="en-US" sz="2400" b="0" dirty="0"/>
              <a:t>All other employee actions, preparations, or responsibilities customers don’t see but that make the service possible.</a:t>
            </a:r>
            <a:endParaRPr lang="ru-RU" sz="2400" b="0" dirty="0"/>
          </a:p>
          <a:p>
            <a:pPr marL="0" indent="0">
              <a:spcBef>
                <a:spcPts val="0"/>
              </a:spcBef>
              <a:buNone/>
            </a:pPr>
            <a:r>
              <a:rPr lang="en-US" sz="2400" b="0" i="1" dirty="0" smtClean="0"/>
              <a:t>Ex.: </a:t>
            </a:r>
            <a:r>
              <a:rPr lang="en-US" sz="2400" b="0" i="1" dirty="0"/>
              <a:t>Employees might write content for the website/email/etc., provide approval, complete a review process, make preparations, package an order, etc.</a:t>
            </a:r>
            <a:endParaRPr lang="ru-RU" sz="2400" b="0" dirty="0"/>
          </a:p>
          <a:p>
            <a:pPr marL="0" indent="0">
              <a:spcBef>
                <a:spcPts val="0"/>
              </a:spcBef>
              <a:buNone/>
            </a:pPr>
            <a:endParaRPr lang="en-US" sz="2400" b="0" dirty="0" smtClean="0"/>
          </a:p>
          <a:p>
            <a:pPr marL="0" indent="0">
              <a:spcBef>
                <a:spcPts val="0"/>
              </a:spcBef>
              <a:buNone/>
            </a:pPr>
            <a:r>
              <a:rPr lang="en-US" sz="2400" dirty="0" smtClean="0"/>
              <a:t>5</a:t>
            </a:r>
            <a:r>
              <a:rPr lang="en-US" sz="2400" dirty="0"/>
              <a:t>. Support processes</a:t>
            </a:r>
            <a:endParaRPr lang="ru-RU" sz="2400" dirty="0"/>
          </a:p>
          <a:p>
            <a:pPr marL="0" indent="0">
              <a:spcBef>
                <a:spcPts val="0"/>
              </a:spcBef>
              <a:buNone/>
            </a:pPr>
            <a:r>
              <a:rPr lang="en-US" sz="2400" b="0" dirty="0"/>
              <a:t>Internal/additional activities that support the employees providing the service.</a:t>
            </a:r>
            <a:endParaRPr lang="ru-RU" sz="2400" b="0" dirty="0"/>
          </a:p>
          <a:p>
            <a:pPr marL="0" indent="0">
              <a:spcBef>
                <a:spcPts val="0"/>
              </a:spcBef>
              <a:buNone/>
            </a:pPr>
            <a:r>
              <a:rPr lang="en-US" sz="2400" b="0" i="1" dirty="0" smtClean="0"/>
              <a:t>Ex.: </a:t>
            </a:r>
            <a:r>
              <a:rPr lang="en-US" sz="2400" b="0" i="1" dirty="0"/>
              <a:t>Third-party vendors who deliver supplies, a carrier service, equipment or software used, delivery or payment systems, etc.</a:t>
            </a:r>
            <a:endParaRPr lang="ru-RU" sz="2400" b="0" dirty="0"/>
          </a:p>
          <a:p>
            <a:pPr marL="0" indent="0">
              <a:buNone/>
            </a:pPr>
            <a:endParaRPr lang="ru-RU" dirty="0"/>
          </a:p>
        </p:txBody>
      </p:sp>
    </p:spTree>
    <p:extLst>
      <p:ext uri="{BB962C8B-B14F-4D97-AF65-F5344CB8AC3E}">
        <p14:creationId xmlns:p14="http://schemas.microsoft.com/office/powerpoint/2010/main" val="191478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800" dirty="0"/>
              <a:t>Lines</a:t>
            </a:r>
            <a:endParaRPr lang="ru-RU" sz="2800" dirty="0"/>
          </a:p>
          <a:p>
            <a:pPr marL="0" indent="0" algn="just">
              <a:buNone/>
            </a:pPr>
            <a:r>
              <a:rPr lang="en-US" sz="2800" b="0" dirty="0"/>
              <a:t>Service blueprints also include lines to separate each category, clarifying how components in a service process interact with each other. This allows employees and managers to better understand their role and, most importantly, possible sources of customer dissatisfaction within a service experience</a:t>
            </a:r>
            <a:r>
              <a:rPr lang="en-US" sz="2800" b="0" dirty="0" smtClean="0"/>
              <a:t>.</a:t>
            </a:r>
          </a:p>
          <a:p>
            <a:pPr marL="0" indent="0" algn="just">
              <a:buNone/>
            </a:pPr>
            <a:endParaRPr lang="en-US" sz="2800" dirty="0" smtClean="0"/>
          </a:p>
          <a:p>
            <a:pPr marL="0" indent="0" algn="just">
              <a:buNone/>
            </a:pPr>
            <a:r>
              <a:rPr lang="en-US" sz="2800" dirty="0" smtClean="0"/>
              <a:t>Optional </a:t>
            </a:r>
            <a:r>
              <a:rPr lang="en-US" sz="2800" dirty="0"/>
              <a:t>categories</a:t>
            </a:r>
            <a:endParaRPr lang="ru-RU" sz="2800" dirty="0"/>
          </a:p>
          <a:p>
            <a:pPr marL="0" indent="0" algn="just">
              <a:buNone/>
            </a:pPr>
            <a:r>
              <a:rPr lang="en-US" sz="2800" b="0" dirty="0"/>
              <a:t>If you need more detail, you could also add a timeline to show how long each step takes, some kind of success metric to measure goals, or the customer’s emotions throughout the process.</a:t>
            </a:r>
            <a:endParaRPr lang="ru-RU" sz="2800" b="0" dirty="0"/>
          </a:p>
          <a:p>
            <a:pPr marL="0" indent="0">
              <a:buNone/>
            </a:pPr>
            <a:endParaRPr lang="ru-RU" dirty="0"/>
          </a:p>
        </p:txBody>
      </p:sp>
    </p:spTree>
    <p:extLst>
      <p:ext uri="{BB962C8B-B14F-4D97-AF65-F5344CB8AC3E}">
        <p14:creationId xmlns:p14="http://schemas.microsoft.com/office/powerpoint/2010/main" val="4180861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dirty="0"/>
              <a:t>How to create a service blueprint</a:t>
            </a:r>
            <a:endParaRPr lang="ru-RU" dirty="0"/>
          </a:p>
          <a:p>
            <a:pPr marL="0" indent="0">
              <a:buNone/>
            </a:pPr>
            <a:r>
              <a:rPr lang="en-US" sz="2400" dirty="0" smtClean="0"/>
              <a:t>1</a:t>
            </a:r>
            <a:r>
              <a:rPr lang="en-US" sz="2400" dirty="0"/>
              <a:t>. Come up with a customer scenario</a:t>
            </a:r>
            <a:endParaRPr lang="ru-RU" sz="2400" dirty="0"/>
          </a:p>
          <a:p>
            <a:pPr marL="0" indent="0">
              <a:buNone/>
            </a:pPr>
            <a:r>
              <a:rPr lang="en-US" sz="2400" b="0" dirty="0"/>
              <a:t>Whether you are creating a new process or mapping out an existing one, start with the customer service scenario you want to explore. It may be beneficial, at this point, to include real customers in the </a:t>
            </a:r>
            <a:r>
              <a:rPr lang="en-US" sz="2400" b="0" dirty="0" smtClean="0"/>
              <a:t>conversation. </a:t>
            </a:r>
          </a:p>
          <a:p>
            <a:pPr marL="0" indent="0">
              <a:buNone/>
            </a:pPr>
            <a:r>
              <a:rPr lang="en-US" sz="2400" dirty="0" smtClean="0"/>
              <a:t>2</a:t>
            </a:r>
            <a:r>
              <a:rPr lang="en-US" sz="2400" dirty="0"/>
              <a:t>. Map out the customer experience</a:t>
            </a:r>
            <a:endParaRPr lang="ru-RU" sz="2400" dirty="0"/>
          </a:p>
          <a:p>
            <a:pPr marL="0" indent="0">
              <a:buNone/>
            </a:pPr>
            <a:r>
              <a:rPr lang="en-US" sz="2400" b="0" dirty="0"/>
              <a:t>Whatever scenario you decide on, plot out the actions the customer will take in chronological order.</a:t>
            </a:r>
            <a:endParaRPr lang="ru-RU" sz="2400" b="0" dirty="0"/>
          </a:p>
          <a:p>
            <a:pPr marL="0" indent="0">
              <a:buNone/>
            </a:pPr>
            <a:r>
              <a:rPr lang="en-US" sz="2400" dirty="0"/>
              <a:t>3. Built out from the customer’s actions</a:t>
            </a:r>
            <a:endParaRPr lang="ru-RU" sz="2400" dirty="0"/>
          </a:p>
          <a:p>
            <a:pPr marL="0" indent="0" algn="just">
              <a:buNone/>
            </a:pPr>
            <a:r>
              <a:rPr lang="en-US" sz="2400" b="0" dirty="0" smtClean="0"/>
              <a:t>Following full </a:t>
            </a:r>
            <a:r>
              <a:rPr lang="en-US" sz="2400" b="0" dirty="0"/>
              <a:t>customer service </a:t>
            </a:r>
            <a:r>
              <a:rPr lang="en-US" sz="2400" b="0" dirty="0" smtClean="0"/>
              <a:t>experience, </a:t>
            </a:r>
            <a:r>
              <a:rPr lang="en-US" sz="2400" b="0" dirty="0"/>
              <a:t>add the other </a:t>
            </a:r>
            <a:r>
              <a:rPr lang="en-US" sz="2400" b="0" dirty="0" smtClean="0"/>
              <a:t>categories - frontstage </a:t>
            </a:r>
            <a:r>
              <a:rPr lang="en-US" sz="2400" b="0" dirty="0"/>
              <a:t>and backstage actions, support processes, physical </a:t>
            </a:r>
            <a:r>
              <a:rPr lang="en-US" sz="2400" b="0" dirty="0" smtClean="0"/>
              <a:t>and digital evidence</a:t>
            </a:r>
            <a:r>
              <a:rPr lang="en-US" sz="2400" b="0" dirty="0"/>
              <a:t>, time, etc. to the customer actions. What do employees do during each action the customer takes? What support processes come into play?</a:t>
            </a:r>
            <a:endParaRPr lang="ru-RU" sz="2400" b="0" dirty="0"/>
          </a:p>
          <a:p>
            <a:pPr marL="0" indent="0">
              <a:buNone/>
            </a:pPr>
            <a:endParaRPr lang="ru-RU" dirty="0"/>
          </a:p>
        </p:txBody>
      </p:sp>
    </p:spTree>
    <p:extLst>
      <p:ext uri="{BB962C8B-B14F-4D97-AF65-F5344CB8AC3E}">
        <p14:creationId xmlns:p14="http://schemas.microsoft.com/office/powerpoint/2010/main" val="198571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spcBef>
                <a:spcPts val="0"/>
              </a:spcBef>
              <a:buNone/>
            </a:pPr>
            <a:r>
              <a:rPr lang="en-US" sz="2400" dirty="0"/>
              <a:t>4</a:t>
            </a:r>
            <a:r>
              <a:rPr lang="en-US" sz="2400" dirty="0" smtClean="0"/>
              <a:t>. </a:t>
            </a:r>
            <a:r>
              <a:rPr lang="en-US" sz="2400" dirty="0"/>
              <a:t>Clarify </a:t>
            </a:r>
            <a:r>
              <a:rPr lang="en-US" sz="2400" dirty="0" smtClean="0"/>
              <a:t>lanes </a:t>
            </a:r>
            <a:r>
              <a:rPr lang="en-US" sz="2400" dirty="0"/>
              <a:t>of responsibility and action</a:t>
            </a:r>
            <a:endParaRPr lang="ru-RU" sz="2400" dirty="0"/>
          </a:p>
          <a:p>
            <a:pPr marL="0" indent="0">
              <a:spcBef>
                <a:spcPts val="0"/>
              </a:spcBef>
              <a:buNone/>
            </a:pPr>
            <a:r>
              <a:rPr lang="en-US" sz="2400" b="0" dirty="0"/>
              <a:t>Use the different lines of separation to keep each category in its own clearly marked </a:t>
            </a:r>
            <a:r>
              <a:rPr lang="en-US" sz="2400" b="0" dirty="0" smtClean="0"/>
              <a:t>lane </a:t>
            </a:r>
            <a:r>
              <a:rPr lang="en-US" sz="2400" b="0" dirty="0"/>
              <a:t>and to illustrate the ways different actors interact during the service process:</a:t>
            </a:r>
            <a:endParaRPr lang="ru-RU" sz="2400" b="0" dirty="0"/>
          </a:p>
          <a:p>
            <a:pPr lvl="0">
              <a:spcBef>
                <a:spcPts val="0"/>
              </a:spcBef>
            </a:pPr>
            <a:r>
              <a:rPr lang="en-US" sz="2400" b="0" dirty="0"/>
              <a:t>Line of interaction: Where the customer interacts with the service and employees.</a:t>
            </a:r>
            <a:endParaRPr lang="ru-RU" sz="2400" b="0" dirty="0"/>
          </a:p>
          <a:p>
            <a:pPr lvl="0">
              <a:spcBef>
                <a:spcPts val="0"/>
              </a:spcBef>
            </a:pPr>
            <a:r>
              <a:rPr lang="en-US" sz="2400" b="0" dirty="0"/>
              <a:t>Line of visibility: Where the employee or organizational processes become invisible to the customer.</a:t>
            </a:r>
            <a:endParaRPr lang="ru-RU" sz="2400" b="0" dirty="0"/>
          </a:p>
          <a:p>
            <a:pPr lvl="0">
              <a:spcBef>
                <a:spcPts val="0"/>
              </a:spcBef>
            </a:pPr>
            <a:r>
              <a:rPr lang="en-US" sz="2400" b="0" dirty="0"/>
              <a:t>Line of internal action: Where partners or employees who don’t have contact with the customer step in to support the service.</a:t>
            </a:r>
            <a:endParaRPr lang="ru-RU" sz="2400" b="0" dirty="0"/>
          </a:p>
          <a:p>
            <a:pPr marL="0" indent="0">
              <a:buNone/>
            </a:pPr>
            <a:r>
              <a:rPr lang="en-US" sz="2400" dirty="0"/>
              <a:t>5</a:t>
            </a:r>
            <a:r>
              <a:rPr lang="en-US" sz="2400" dirty="0" smtClean="0"/>
              <a:t>. </a:t>
            </a:r>
            <a:r>
              <a:rPr lang="en-US" sz="2400" dirty="0"/>
              <a:t>Clarify cross-functional relationships</a:t>
            </a:r>
            <a:endParaRPr lang="ru-RU" sz="2400" dirty="0"/>
          </a:p>
          <a:p>
            <a:pPr marL="0" indent="0" algn="just">
              <a:buNone/>
            </a:pPr>
            <a:r>
              <a:rPr lang="en-US" sz="2400" b="0" dirty="0"/>
              <a:t>After mapping out each category, add another level of detail to your service blueprint by including arrows. While you will already have laid out the steps in chronological order within each lane, you can also show the relationships and dependencies that run across different categories through arrows. If a shape has a single arrow, the exchange occurs in the direction indicated. A double arrow shows that some agreement must be reached or that the two shapes depend on each other in some way.</a:t>
            </a:r>
            <a:endParaRPr lang="ru-RU" sz="2400" b="0" dirty="0"/>
          </a:p>
        </p:txBody>
      </p:sp>
    </p:spTree>
    <p:extLst>
      <p:ext uri="{BB962C8B-B14F-4D97-AF65-F5344CB8AC3E}">
        <p14:creationId xmlns:p14="http://schemas.microsoft.com/office/powerpoint/2010/main" val="382030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dirty="0"/>
              <a:t>Benefits of using service blueprints</a:t>
            </a:r>
            <a:endParaRPr lang="ru-RU" dirty="0"/>
          </a:p>
          <a:p>
            <a:pPr marL="0" indent="0" algn="just">
              <a:buNone/>
            </a:pPr>
            <a:r>
              <a:rPr lang="en-US" sz="2400" b="0" dirty="0" smtClean="0"/>
              <a:t>Service blueprints </a:t>
            </a:r>
            <a:r>
              <a:rPr lang="en-US" sz="2400" dirty="0" smtClean="0"/>
              <a:t>empower organizations to optimize their service processes. </a:t>
            </a:r>
            <a:r>
              <a:rPr lang="en-US" sz="2400" b="0" dirty="0" smtClean="0"/>
              <a:t>Additional benefits include:</a:t>
            </a:r>
          </a:p>
          <a:p>
            <a:pPr lvl="0" algn="just"/>
            <a:r>
              <a:rPr lang="en-US" sz="2400" dirty="0" smtClean="0"/>
              <a:t>Scalability and flexibility: </a:t>
            </a:r>
            <a:r>
              <a:rPr lang="en-US" sz="2400" b="0" dirty="0" smtClean="0"/>
              <a:t>Service blueprints accommodate as much or as little detail as needed. They can show high-level overviews or intricate steps.</a:t>
            </a:r>
          </a:p>
          <a:p>
            <a:pPr lvl="0" algn="just"/>
            <a:r>
              <a:rPr lang="en-US" sz="2400" dirty="0" smtClean="0"/>
              <a:t>Cross-functionality and knowledge transferability: </a:t>
            </a:r>
            <a:r>
              <a:rPr lang="en-US" sz="2400" b="0" dirty="0" smtClean="0"/>
              <a:t>Employees and managers in long-standing or complex processes can easily lose sight of the bigger picture or how each action affects other departments, fellow employees, or even the customer. Service blueprints clarify interactions and reduce siloes.</a:t>
            </a:r>
          </a:p>
          <a:p>
            <a:pPr lvl="0" algn="just"/>
            <a:r>
              <a:rPr lang="en-US" sz="2400" dirty="0" smtClean="0"/>
              <a:t>Competition: </a:t>
            </a:r>
            <a:r>
              <a:rPr lang="en-US" sz="2400" b="0" dirty="0" smtClean="0"/>
              <a:t>Service blueprints allow you to compare what you want your service to look like with what it looks like now, or you can compare your company’s services with a competitor’s.</a:t>
            </a:r>
          </a:p>
        </p:txBody>
      </p:sp>
    </p:spTree>
    <p:extLst>
      <p:ext uri="{BB962C8B-B14F-4D97-AF65-F5344CB8AC3E}">
        <p14:creationId xmlns:p14="http://schemas.microsoft.com/office/powerpoint/2010/main" val="270815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lvl="0" algn="just"/>
            <a:r>
              <a:rPr lang="en-US" sz="2400" dirty="0" smtClean="0"/>
              <a:t>Failure </a:t>
            </a:r>
            <a:r>
              <a:rPr lang="en-US" sz="2400" dirty="0"/>
              <a:t>analysis: </a:t>
            </a:r>
            <a:r>
              <a:rPr lang="en-US" sz="2400" b="0" dirty="0"/>
              <a:t>Once you can see who is (or should be) doing what, it’s much easier to diagnose what’s going wrong.</a:t>
            </a:r>
            <a:endParaRPr lang="ru-RU" sz="2400" b="0" dirty="0"/>
          </a:p>
          <a:p>
            <a:pPr marL="0" indent="0" algn="just">
              <a:buNone/>
            </a:pPr>
            <a:r>
              <a:rPr lang="en-US" sz="2400" dirty="0"/>
              <a:t>Service blueprints create a visible structure for implementing and achieving operational goals. Their cross-functionality likewise fosters better communication between customers, employees, and management, which increases the chances that companies will understand their customers and respond to their needs while keeping their service processes free from unnecessary complications and redundancies</a:t>
            </a:r>
            <a:r>
              <a:rPr lang="en-US" sz="2400" dirty="0" smtClean="0"/>
              <a:t>.</a:t>
            </a:r>
          </a:p>
          <a:p>
            <a:pPr marL="0" indent="0" algn="just">
              <a:buNone/>
            </a:pPr>
            <a:endParaRPr lang="en-US" sz="2400" dirty="0"/>
          </a:p>
          <a:p>
            <a:pPr marL="0" indent="0" algn="just">
              <a:buNone/>
            </a:pPr>
            <a:r>
              <a:rPr lang="en-US" sz="2400" dirty="0" smtClean="0"/>
              <a:t>Add resource </a:t>
            </a:r>
            <a:r>
              <a:rPr lang="uk-UA" sz="2400" u="sng" dirty="0">
                <a:hlinkClick r:id="rId2"/>
              </a:rPr>
              <a:t>https://www.lucidchart.com/blog/what-is-a-service-blueprint</a:t>
            </a:r>
            <a:endParaRPr lang="ru-RU" sz="2400" dirty="0"/>
          </a:p>
          <a:p>
            <a:pPr marL="0" indent="0" algn="just">
              <a:buNone/>
            </a:pPr>
            <a:endParaRPr lang="ru-RU" sz="2400" dirty="0"/>
          </a:p>
          <a:p>
            <a:pPr marL="0" indent="0">
              <a:buNone/>
            </a:pPr>
            <a:endParaRPr lang="ru-RU" dirty="0"/>
          </a:p>
        </p:txBody>
      </p:sp>
    </p:spTree>
    <p:extLst>
      <p:ext uri="{BB962C8B-B14F-4D97-AF65-F5344CB8AC3E}">
        <p14:creationId xmlns:p14="http://schemas.microsoft.com/office/powerpoint/2010/main" val="231880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3"/>
            <a:ext cx="11522075" cy="1078183"/>
          </a:xfrm>
        </p:spPr>
        <p:txBody>
          <a:bodyPr>
            <a:normAutofit fontScale="90000"/>
          </a:bodyPr>
          <a:lstStyle/>
          <a:p>
            <a:r>
              <a:rPr lang="en-US" sz="4400" b="1" dirty="0"/>
              <a:t>1. The Digital-Ready Organization </a:t>
            </a:r>
            <a:r>
              <a:rPr lang="en-US" dirty="0"/>
              <a:t/>
            </a:r>
            <a:br>
              <a:rPr lang="en-US" dirty="0"/>
            </a:br>
            <a:endParaRPr lang="ru-RU" dirty="0"/>
          </a:p>
        </p:txBody>
      </p:sp>
      <p:sp>
        <p:nvSpPr>
          <p:cNvPr id="3" name="Текст 2"/>
          <p:cNvSpPr>
            <a:spLocks noGrp="1"/>
          </p:cNvSpPr>
          <p:nvPr>
            <p:ph type="body" sz="quarter" idx="10"/>
          </p:nvPr>
        </p:nvSpPr>
        <p:spPr>
          <a:xfrm>
            <a:off x="334963" y="1267096"/>
            <a:ext cx="11522075" cy="4503467"/>
          </a:xfrm>
        </p:spPr>
        <p:txBody>
          <a:bodyPr/>
          <a:lstStyle/>
          <a:p>
            <a:pPr marL="0" indent="0">
              <a:buNone/>
            </a:pPr>
            <a:r>
              <a:rPr lang="en-US" sz="2400" b="0" dirty="0" smtClean="0"/>
              <a:t>Kotler et al, 2021</a:t>
            </a:r>
          </a:p>
          <a:p>
            <a:pPr marL="0" indent="0" algn="just">
              <a:buNone/>
            </a:pPr>
            <a:r>
              <a:rPr lang="en-US" sz="2800" b="0" dirty="0" smtClean="0"/>
              <a:t>Covid-19 as the digitalization accelerator. Shifts in the customer behavior</a:t>
            </a:r>
            <a:endParaRPr lang="en-US" sz="2800" b="0" dirty="0"/>
          </a:p>
          <a:p>
            <a:pPr marL="0" indent="0">
              <a:buNone/>
            </a:pPr>
            <a:endParaRPr lang="ru-RU" dirty="0"/>
          </a:p>
        </p:txBody>
      </p:sp>
      <p:pic>
        <p:nvPicPr>
          <p:cNvPr id="6" name="Рисунок 5"/>
          <p:cNvPicPr>
            <a:picLocks noChangeAspect="1"/>
          </p:cNvPicPr>
          <p:nvPr/>
        </p:nvPicPr>
        <p:blipFill>
          <a:blip r:embed="rId2"/>
          <a:stretch>
            <a:fillRect/>
          </a:stretch>
        </p:blipFill>
        <p:spPr>
          <a:xfrm>
            <a:off x="454477" y="2465388"/>
            <a:ext cx="10910207" cy="3305175"/>
          </a:xfrm>
          <a:prstGeom prst="rect">
            <a:avLst/>
          </a:prstGeom>
        </p:spPr>
      </p:pic>
    </p:spTree>
    <p:extLst>
      <p:ext uri="{BB962C8B-B14F-4D97-AF65-F5344CB8AC3E}">
        <p14:creationId xmlns:p14="http://schemas.microsoft.com/office/powerpoint/2010/main" val="2536668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1025932"/>
          </a:xfrm>
        </p:spPr>
        <p:txBody>
          <a:bodyPr>
            <a:normAutofit/>
          </a:bodyPr>
          <a:lstStyle/>
          <a:p>
            <a:r>
              <a:rPr lang="en-US" sz="4000" b="1" dirty="0"/>
              <a:t>3. The Rise of </a:t>
            </a:r>
            <a:r>
              <a:rPr lang="en-US" sz="4000" b="1" dirty="0" err="1"/>
              <a:t>Omnichannel</a:t>
            </a:r>
            <a:r>
              <a:rPr lang="en-US" sz="4000" b="1" dirty="0"/>
              <a:t> Marketing</a:t>
            </a:r>
            <a:endParaRPr lang="ru-RU" sz="4000" b="1" dirty="0"/>
          </a:p>
        </p:txBody>
      </p:sp>
      <p:sp>
        <p:nvSpPr>
          <p:cNvPr id="3" name="Текст 2"/>
          <p:cNvSpPr>
            <a:spLocks noGrp="1"/>
          </p:cNvSpPr>
          <p:nvPr>
            <p:ph type="body" sz="quarter" idx="10"/>
          </p:nvPr>
        </p:nvSpPr>
        <p:spPr>
          <a:xfrm>
            <a:off x="334963" y="1214846"/>
            <a:ext cx="11522075" cy="4555717"/>
          </a:xfrm>
        </p:spPr>
        <p:txBody>
          <a:bodyPr/>
          <a:lstStyle/>
          <a:p>
            <a:pPr marL="0" indent="0" algn="just">
              <a:spcBef>
                <a:spcPts val="0"/>
              </a:spcBef>
              <a:buNone/>
            </a:pPr>
            <a:r>
              <a:rPr lang="en-US" sz="2400" dirty="0"/>
              <a:t>Trend 1: Focusing on Mobile Commerce in the “Now” Economy </a:t>
            </a:r>
            <a:r>
              <a:rPr lang="en-US" sz="2400" dirty="0" smtClean="0"/>
              <a:t>(WWW Economy)</a:t>
            </a:r>
          </a:p>
          <a:p>
            <a:pPr marL="0" indent="0" algn="just">
              <a:spcBef>
                <a:spcPts val="0"/>
              </a:spcBef>
              <a:buNone/>
            </a:pPr>
            <a:r>
              <a:rPr lang="en-US" sz="2400" b="0" dirty="0" smtClean="0"/>
              <a:t>As </a:t>
            </a:r>
            <a:r>
              <a:rPr lang="en-US" sz="2400" b="0" dirty="0"/>
              <a:t>customers become increasingly mobile and connected, time becomes the scarcest resource in their lives. They choose brands that provide the convenience of access and transaction</a:t>
            </a:r>
            <a:r>
              <a:rPr lang="en-US" sz="2400" b="0" dirty="0" smtClean="0"/>
              <a:t>. </a:t>
            </a:r>
            <a:r>
              <a:rPr lang="en-US" sz="2400" b="0" dirty="0"/>
              <a:t>The speed of delivery is often as important as the products and services themselves. </a:t>
            </a:r>
            <a:endParaRPr lang="en-US" sz="2400" b="0" dirty="0" smtClean="0"/>
          </a:p>
          <a:p>
            <a:pPr marL="0" indent="0" algn="just">
              <a:spcBef>
                <a:spcPts val="0"/>
              </a:spcBef>
              <a:buNone/>
            </a:pPr>
            <a:r>
              <a:rPr lang="en-US" sz="2400" b="0" dirty="0" smtClean="0"/>
              <a:t>Mobile </a:t>
            </a:r>
            <a:r>
              <a:rPr lang="en-US" sz="2400" b="0" dirty="0"/>
              <a:t>phones are arguably responsible for this. </a:t>
            </a:r>
            <a:r>
              <a:rPr lang="en-US" sz="2400" b="0" dirty="0" smtClean="0"/>
              <a:t>No </a:t>
            </a:r>
            <a:r>
              <a:rPr lang="en-US" sz="2400" b="0" dirty="0"/>
              <a:t>other channels are as personal and convenient as mobile phones. </a:t>
            </a:r>
            <a:endParaRPr lang="en-US" sz="2400" b="0" dirty="0" smtClean="0"/>
          </a:p>
          <a:p>
            <a:pPr marL="0" indent="0" algn="just">
              <a:spcBef>
                <a:spcPts val="0"/>
              </a:spcBef>
              <a:buNone/>
            </a:pPr>
            <a:r>
              <a:rPr lang="en-US" sz="2400" b="0" dirty="0" smtClean="0"/>
              <a:t>The </a:t>
            </a:r>
            <a:r>
              <a:rPr lang="en-US" sz="2400" b="0" dirty="0"/>
              <a:t>next big category, wearables, can potentially fuel this trend further. Like mobile phones, wearables are almost always in close proximity to customers. In fact, customers are supposed to wear them at all times. Because wearables are attached to the customers, they can also help marketers collect data on customer-path patterns. </a:t>
            </a:r>
            <a:endParaRPr lang="ru-RU" sz="2400" b="0" dirty="0"/>
          </a:p>
        </p:txBody>
      </p:sp>
    </p:spTree>
    <p:extLst>
      <p:ext uri="{BB962C8B-B14F-4D97-AF65-F5344CB8AC3E}">
        <p14:creationId xmlns:p14="http://schemas.microsoft.com/office/powerpoint/2010/main" val="189065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buNone/>
            </a:pPr>
            <a:r>
              <a:rPr lang="en-US" sz="2400" dirty="0"/>
              <a:t>Trend 2: Bringing “</a:t>
            </a:r>
            <a:r>
              <a:rPr lang="en-US" sz="2400" dirty="0" err="1"/>
              <a:t>Webrooming</a:t>
            </a:r>
            <a:r>
              <a:rPr lang="en-US" sz="2400" dirty="0"/>
              <a:t>” into Offline Channels </a:t>
            </a:r>
            <a:endParaRPr lang="en-US" sz="2400" dirty="0" smtClean="0"/>
          </a:p>
          <a:p>
            <a:pPr marL="0" indent="0" algn="just">
              <a:buNone/>
            </a:pPr>
            <a:r>
              <a:rPr lang="en-US" sz="2400" b="0" dirty="0" smtClean="0"/>
              <a:t>Offline customers </a:t>
            </a:r>
            <a:r>
              <a:rPr lang="en-US" sz="2400" b="0" dirty="0"/>
              <a:t>often face the daunting task of browsing through a multitude of choices on the shelves and making a purchase decision. Marketers need to assist customers to discover and ultimately purchase their brands </a:t>
            </a:r>
            <a:r>
              <a:rPr lang="en-US" sz="2400" b="0" dirty="0" smtClean="0"/>
              <a:t>within </a:t>
            </a:r>
            <a:r>
              <a:rPr lang="en-US" sz="2400" b="0" dirty="0"/>
              <a:t>stores. Sensor technologies (e.g., beacon, near field communication (NFC), and radio frequency identification (RFID)) provide solutions to this problem by bringing “</a:t>
            </a:r>
            <a:r>
              <a:rPr lang="en-US" sz="2400" b="0" dirty="0" err="1"/>
              <a:t>webrooming</a:t>
            </a:r>
            <a:r>
              <a:rPr lang="en-US" sz="2400" b="0" dirty="0"/>
              <a:t>” into the stores. </a:t>
            </a:r>
            <a:endParaRPr lang="en-US" sz="2400" b="0" dirty="0" smtClean="0"/>
          </a:p>
          <a:p>
            <a:pPr marL="0" indent="0" algn="just">
              <a:buNone/>
            </a:pPr>
            <a:r>
              <a:rPr lang="en-US" sz="2400" b="0" dirty="0" smtClean="0"/>
              <a:t>Retailers </a:t>
            </a:r>
            <a:r>
              <a:rPr lang="en-US" sz="2400" b="0" dirty="0"/>
              <a:t>can place beacons strategically throughout their stores. The beacons can communicate with customers’ smartphones using Bluetooth technology, creating machine-to-machine connections, when they are in close proximity. Thus, beacons allow retailers </a:t>
            </a:r>
            <a:r>
              <a:rPr lang="en-US" sz="2400" b="0" i="1" dirty="0"/>
              <a:t>to track where customers are located inside a store</a:t>
            </a:r>
            <a:r>
              <a:rPr lang="en-US" sz="2400" b="0" dirty="0"/>
              <a:t>. </a:t>
            </a:r>
            <a:r>
              <a:rPr lang="en-US" sz="2400" b="0" dirty="0" smtClean="0"/>
              <a:t>Retailers </a:t>
            </a:r>
            <a:r>
              <a:rPr lang="en-US" sz="2400" b="0" dirty="0"/>
              <a:t>can </a:t>
            </a:r>
            <a:r>
              <a:rPr lang="en-US" sz="2400" b="0" i="1" dirty="0"/>
              <a:t>monitor which departments customers often visit and how much time they spend there</a:t>
            </a:r>
            <a:r>
              <a:rPr lang="en-US" sz="2400" b="0" dirty="0"/>
              <a:t>. The beacons also </a:t>
            </a:r>
            <a:r>
              <a:rPr lang="en-US" sz="2400" b="0" i="1" dirty="0"/>
              <a:t>trigger retailers to send customized offers to customers' smartphones based on the location</a:t>
            </a:r>
            <a:r>
              <a:rPr lang="en-US" sz="2400" b="0" dirty="0"/>
              <a:t>. </a:t>
            </a:r>
            <a:endParaRPr lang="en-US" sz="2400" b="0" dirty="0" smtClean="0"/>
          </a:p>
          <a:p>
            <a:pPr marL="0" indent="0" algn="just">
              <a:buNone/>
            </a:pPr>
            <a:endParaRPr lang="ru-RU" sz="2400" b="0" dirty="0"/>
          </a:p>
        </p:txBody>
      </p:sp>
    </p:spTree>
    <p:extLst>
      <p:ext uri="{BB962C8B-B14F-4D97-AF65-F5344CB8AC3E}">
        <p14:creationId xmlns:p14="http://schemas.microsoft.com/office/powerpoint/2010/main" val="81500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b="0" dirty="0"/>
              <a:t>Even though customers are interested in highly targeted offers from marketers, they sometimes still feel the need to evaluate the offers. Hence, they search for more information online. When the information “validates” their interest, they will ultimately take the offers. With sensor technologies, retailers are able to facilitate this seamlessly. Burberry, for example, uses sensor technologies in its stores. Clothing items in its stores are equipped with radio frequency identification (RFID) tags, which activate changing room mirrors when customers try them on. On the mirror, customers can watch a video describing the product. </a:t>
            </a:r>
            <a:endParaRPr lang="en-US" sz="2400" b="0" dirty="0" smtClean="0"/>
          </a:p>
          <a:p>
            <a:pPr marL="0" indent="0" algn="just">
              <a:buNone/>
            </a:pPr>
            <a:r>
              <a:rPr lang="en-US" sz="2400" b="0" dirty="0" smtClean="0"/>
              <a:t>The </a:t>
            </a:r>
            <a:r>
              <a:rPr lang="en-US" sz="2400" b="0" dirty="0"/>
              <a:t>approach of using machine-to-machine connectivity (the internet of things) brings the simplicity and immediacy of the “</a:t>
            </a:r>
            <a:r>
              <a:rPr lang="en-US" sz="2400" b="0" dirty="0" err="1"/>
              <a:t>webrooming</a:t>
            </a:r>
            <a:r>
              <a:rPr lang="en-US" sz="2400" b="0" dirty="0"/>
              <a:t>” experience into the offline shopping experience. It allows offline channels to engage customers with relevant digital content that facilitates purchase decisions, such as product details and reviews from peer customers. It significantly enhances the overall </a:t>
            </a:r>
            <a:r>
              <a:rPr lang="en-US" sz="2400" b="0" dirty="0" err="1"/>
              <a:t>omnichannel</a:t>
            </a:r>
            <a:r>
              <a:rPr lang="en-US" sz="2400" b="0" dirty="0"/>
              <a:t> experience and, more importantly, helps marketers improve sales. </a:t>
            </a:r>
            <a:endParaRPr lang="ru-RU" sz="2400" b="0" dirty="0"/>
          </a:p>
        </p:txBody>
      </p:sp>
    </p:spTree>
    <p:extLst>
      <p:ext uri="{BB962C8B-B14F-4D97-AF65-F5344CB8AC3E}">
        <p14:creationId xmlns:p14="http://schemas.microsoft.com/office/powerpoint/2010/main" val="630540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dirty="0"/>
              <a:t>Trend 3: Bringing “Showrooming” into Online Channels </a:t>
            </a:r>
            <a:endParaRPr lang="en-US" sz="2400" dirty="0" smtClean="0"/>
          </a:p>
          <a:p>
            <a:pPr marL="0" indent="0" algn="just">
              <a:buNone/>
            </a:pPr>
            <a:r>
              <a:rPr lang="en-US" sz="2400" b="0" dirty="0" smtClean="0"/>
              <a:t>Anyway, online </a:t>
            </a:r>
            <a:r>
              <a:rPr lang="en-US" sz="2400" b="0" dirty="0"/>
              <a:t>channels will most likely never completely replace offline channels. Offline shopping is about using the five senses to experience products and services before committing to purchase. Moreover, </a:t>
            </a:r>
            <a:r>
              <a:rPr lang="en-US" sz="2400" b="0" dirty="0" smtClean="0"/>
              <a:t>brick-and-mortar </a:t>
            </a:r>
            <a:r>
              <a:rPr lang="en-US" sz="2400" b="0" dirty="0"/>
              <a:t>shopping is all about social lifestyle and </a:t>
            </a:r>
            <a:r>
              <a:rPr lang="en-US" sz="2400" b="0" dirty="0" smtClean="0"/>
              <a:t>status. </a:t>
            </a:r>
            <a:r>
              <a:rPr lang="en-US" sz="2400" b="0" dirty="0"/>
              <a:t>It is also about the human-to-human </a:t>
            </a:r>
            <a:r>
              <a:rPr lang="en-US" sz="2400" b="0" dirty="0" smtClean="0"/>
              <a:t>connections. </a:t>
            </a:r>
          </a:p>
          <a:p>
            <a:pPr marL="0" indent="0" algn="just">
              <a:buNone/>
            </a:pPr>
            <a:r>
              <a:rPr lang="en-US" sz="2400" b="0" dirty="0" smtClean="0"/>
              <a:t>To </a:t>
            </a:r>
            <a:r>
              <a:rPr lang="en-US" sz="2400" b="0" dirty="0"/>
              <a:t>bring the compelling benefits of offline shopping to online channels, marketers can adapt “showrooming” techniques. Tesco in South Korea is a prime example. As one of the busiest peoples in the world with the longest work hours, South Koreans find grocery shopping a major hassle. In response to this, Tesco creates virtual </a:t>
            </a:r>
            <a:r>
              <a:rPr lang="en-US" sz="2400" b="0" dirty="0" smtClean="0"/>
              <a:t>stores - essentially </a:t>
            </a:r>
            <a:r>
              <a:rPr lang="en-US" sz="2400" b="0" dirty="0"/>
              <a:t>wallpapers resembling grocery store </a:t>
            </a:r>
            <a:r>
              <a:rPr lang="en-US" sz="2400" b="0" dirty="0" smtClean="0"/>
              <a:t>shelves - in </a:t>
            </a:r>
            <a:r>
              <a:rPr lang="en-US" sz="2400" b="0" dirty="0"/>
              <a:t>public places such as subway stations. Busy customers can shop with their smartphones while waiting for their trains by simply scanning the products they want to buy with the </a:t>
            </a:r>
            <a:r>
              <a:rPr lang="en-US" sz="2400" b="0" dirty="0" err="1"/>
              <a:t>Homeplus</a:t>
            </a:r>
            <a:r>
              <a:rPr lang="en-US" sz="2400" b="0" dirty="0"/>
              <a:t> app. The products will then be shipped by Tesco and arrive moments after the customers reach home</a:t>
            </a:r>
            <a:r>
              <a:rPr lang="en-US" sz="2400" b="0" dirty="0" smtClean="0"/>
              <a:t>.</a:t>
            </a:r>
          </a:p>
          <a:p>
            <a:pPr marL="0" indent="0" algn="just">
              <a:buNone/>
            </a:pPr>
            <a:r>
              <a:rPr lang="en-US" sz="2000" b="0" dirty="0"/>
              <a:t>https://www.google.com/search?q=Tesco+Homeplus+app&amp;oq=Tesco+Homeplus+app&amp;gs_lcrp=EgZjaHJvbWUyBggAEEUYOTIHCAEQIRigATIHCAIQIRigATIHCAMQIRigATIHCAQQIRigAdIBCjEyMzAwajBqMTWoAgCwAgA&amp;sourceid=chrome&amp;ie=UTF-</a:t>
            </a:r>
            <a:r>
              <a:rPr lang="en-US" sz="2400" b="0" dirty="0"/>
              <a:t>8#fpstate=ive&amp;vld=cid:dfd6b9b0,vid:fGaVFRzTTP4,st:0</a:t>
            </a:r>
            <a:endParaRPr lang="ru-RU" sz="2400" b="0" dirty="0"/>
          </a:p>
        </p:txBody>
      </p:sp>
    </p:spTree>
    <p:extLst>
      <p:ext uri="{BB962C8B-B14F-4D97-AF65-F5344CB8AC3E}">
        <p14:creationId xmlns:p14="http://schemas.microsoft.com/office/powerpoint/2010/main" val="3927730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306763" y="188913"/>
            <a:ext cx="5578475" cy="5578475"/>
          </a:xfrm>
        </p:spPr>
      </p:pic>
    </p:spTree>
    <p:extLst>
      <p:ext uri="{BB962C8B-B14F-4D97-AF65-F5344CB8AC3E}">
        <p14:creationId xmlns:p14="http://schemas.microsoft.com/office/powerpoint/2010/main" val="291306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b="0" dirty="0"/>
              <a:t>IKEA is another example. IKEA realizes that it is challenging for customers to find the furniture that fits their spaces. Thus, with its augmented reality app and printed catalog, IKEA helps customers solve this problem. By placing a printed catalog on the intended location for a piece of furniture and seeing it through the app screen, customers can preview having the furniture in their homes. </a:t>
            </a:r>
            <a:endParaRPr lang="en-US" sz="2400" b="0" dirty="0" smtClean="0"/>
          </a:p>
          <a:p>
            <a:pPr marL="0" indent="0" algn="just">
              <a:buNone/>
            </a:pPr>
            <a:r>
              <a:rPr lang="en-US" sz="2400" b="0" dirty="0"/>
              <a:t>https://www.youtube.com/watch?v=UudV1VdFtuQ</a:t>
            </a:r>
            <a:endParaRPr lang="en-US" sz="2400" b="0" dirty="0" smtClean="0"/>
          </a:p>
          <a:p>
            <a:pPr marL="0" indent="0" algn="just">
              <a:buNone/>
            </a:pPr>
            <a:r>
              <a:rPr lang="en-US" sz="2400" b="0" dirty="0" smtClean="0"/>
              <a:t>This </a:t>
            </a:r>
            <a:r>
              <a:rPr lang="en-US" sz="2400" b="0" dirty="0"/>
              <a:t>“showrooming” approach allows customers to shop and explore products in physical spaces, utilize their senses, and still have human-to-human connections while shopping. It brings the best of offline experiences to online channels. Moreover, it solves typical challenges associated with online shopping</a:t>
            </a:r>
            <a:endParaRPr lang="ru-RU" sz="2400" b="0" dirty="0"/>
          </a:p>
        </p:txBody>
      </p:sp>
    </p:spTree>
    <p:extLst>
      <p:ext uri="{BB962C8B-B14F-4D97-AF65-F5344CB8AC3E}">
        <p14:creationId xmlns:p14="http://schemas.microsoft.com/office/powerpoint/2010/main" val="57914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306763" y="188913"/>
            <a:ext cx="5578475" cy="5578475"/>
          </a:xfrm>
        </p:spPr>
      </p:pic>
    </p:spTree>
    <p:extLst>
      <p:ext uri="{BB962C8B-B14F-4D97-AF65-F5344CB8AC3E}">
        <p14:creationId xmlns:p14="http://schemas.microsoft.com/office/powerpoint/2010/main" val="688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dirty="0"/>
              <a:t>Optimizing </a:t>
            </a:r>
            <a:r>
              <a:rPr lang="en-US" sz="2400" dirty="0" err="1"/>
              <a:t>Omnichannel</a:t>
            </a:r>
            <a:r>
              <a:rPr lang="en-US" sz="2400" dirty="0"/>
              <a:t> Experience with Big-Data Analytics</a:t>
            </a:r>
            <a:r>
              <a:rPr lang="en-US" sz="2400" b="0" dirty="0"/>
              <a:t> </a:t>
            </a:r>
            <a:endParaRPr lang="en-US" sz="2400" b="0" dirty="0" smtClean="0"/>
          </a:p>
          <a:p>
            <a:pPr marL="0" indent="0" algn="just">
              <a:buNone/>
            </a:pPr>
            <a:r>
              <a:rPr lang="en-US" sz="2400" b="0" dirty="0" smtClean="0"/>
              <a:t>Beyond </a:t>
            </a:r>
            <a:r>
              <a:rPr lang="en-US" sz="2400" b="0" dirty="0"/>
              <a:t>their role as interfaces, mobile devices are also effective data-capture tools. Mobile devices serve as the bridge that connects the digital world with the offline world. Marketers are now able to view a seamless picture of customers navigating across online and offline channels, something that was previously not possible. </a:t>
            </a:r>
            <a:r>
              <a:rPr lang="en-US" sz="2400" b="0" i="1" dirty="0"/>
              <a:t>The rich customer data that marketers can potentially capture include customer demographics, customer journey patterns in offline channels, browsing patterns in online channels, social media activities, product and promotion preferences, and transaction records, among others.</a:t>
            </a:r>
            <a:r>
              <a:rPr lang="en-US" sz="2400" b="0" dirty="0"/>
              <a:t> Capturing the data is extremely useful for marketers to optimize channel operations. Knowing where customers walk and spend their time inside a store allows marketers to optimize the store layout and visual merchandising. Understanding which promotion works for each individual customer allows marketers to tailor their messages accordingly and avoid sending irrelevant spam. Being able to know exactly where customers are located at any given time makes it possible for marketers to engage them with real-time offers. </a:t>
            </a:r>
            <a:endParaRPr lang="ru-RU" sz="2400" b="0" dirty="0"/>
          </a:p>
        </p:txBody>
      </p:sp>
    </p:spTree>
    <p:extLst>
      <p:ext uri="{BB962C8B-B14F-4D97-AF65-F5344CB8AC3E}">
        <p14:creationId xmlns:p14="http://schemas.microsoft.com/office/powerpoint/2010/main" val="184905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400" b="0" dirty="0" smtClean="0"/>
              <a:t>Moreover</a:t>
            </a:r>
            <a:r>
              <a:rPr lang="en-US" sz="2400" b="0" dirty="0"/>
              <a:t>, marketers can use collected data for predictive analytics. Tracking historical transaction patterns helps marketers predict what customers will buy next. It ultimately provides the opportunity for marketers to anticipate future customer demands and manage their inventories</a:t>
            </a:r>
            <a:r>
              <a:rPr lang="en-US" sz="2400" b="0"/>
              <a:t>. </a:t>
            </a:r>
            <a:endParaRPr lang="en-US" sz="2400" b="0" smtClean="0"/>
          </a:p>
          <a:p>
            <a:pPr marL="0" indent="0" algn="just">
              <a:buNone/>
            </a:pPr>
            <a:r>
              <a:rPr lang="en-US" sz="2400" b="0" smtClean="0"/>
              <a:t>These </a:t>
            </a:r>
            <a:r>
              <a:rPr lang="en-US" sz="2400" b="0" dirty="0"/>
              <a:t>trends involving mobile commerce, “</a:t>
            </a:r>
            <a:r>
              <a:rPr lang="en-US" sz="2400" b="0" dirty="0" err="1"/>
              <a:t>webrooming</a:t>
            </a:r>
            <a:r>
              <a:rPr lang="en-US" sz="2400" b="0" dirty="0"/>
              <a:t>,” “showrooming,” and channel analytics are important for marketers to understand given that they enhance and integrate brands' sales and communication channels to deliver a holistic </a:t>
            </a:r>
            <a:r>
              <a:rPr lang="en-US" sz="2400" b="0" dirty="0" err="1"/>
              <a:t>omnichannel</a:t>
            </a:r>
            <a:r>
              <a:rPr lang="en-US" sz="2400" b="0" dirty="0"/>
              <a:t> experience.</a:t>
            </a:r>
            <a:endParaRPr lang="ru-RU" sz="2400" b="0" dirty="0"/>
          </a:p>
        </p:txBody>
      </p:sp>
    </p:spTree>
    <p:extLst>
      <p:ext uri="{BB962C8B-B14F-4D97-AF65-F5344CB8AC3E}">
        <p14:creationId xmlns:p14="http://schemas.microsoft.com/office/powerpoint/2010/main" val="1410065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745" y="1163782"/>
            <a:ext cx="9601200" cy="707886"/>
          </a:xfrm>
          <a:prstGeom prst="rect">
            <a:avLst/>
          </a:prstGeom>
          <a:noFill/>
        </p:spPr>
        <p:txBody>
          <a:bodyPr wrap="square" rtlCol="0">
            <a:spAutoFit/>
          </a:bodyPr>
          <a:lstStyle/>
          <a:p>
            <a:pPr algn="ctr"/>
            <a:r>
              <a:rPr lang="en-US" sz="4000" i="1" dirty="0" smtClean="0">
                <a:solidFill>
                  <a:schemeClr val="accent4"/>
                </a:solidFill>
              </a:rPr>
              <a:t>Thank you for your attention</a:t>
            </a:r>
            <a:endParaRPr lang="ru-RU" sz="4000" i="1" dirty="0">
              <a:solidFill>
                <a:schemeClr val="accent4"/>
              </a:solidFill>
            </a:endParaRPr>
          </a:p>
        </p:txBody>
      </p:sp>
    </p:spTree>
    <p:extLst>
      <p:ext uri="{BB962C8B-B14F-4D97-AF65-F5344CB8AC3E}">
        <p14:creationId xmlns:p14="http://schemas.microsoft.com/office/powerpoint/2010/main" val="272107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1156560"/>
          </a:xfrm>
        </p:spPr>
        <p:txBody>
          <a:bodyPr>
            <a:normAutofit/>
          </a:bodyPr>
          <a:lstStyle/>
          <a:p>
            <a:r>
              <a:rPr lang="en-US" sz="3600" dirty="0"/>
              <a:t>How COVID-19 Has Affected Different Customer Segments and Industry Players</a:t>
            </a:r>
            <a:endParaRPr lang="ru-RU" sz="3600" dirty="0"/>
          </a:p>
        </p:txBody>
      </p:sp>
      <p:pic>
        <p:nvPicPr>
          <p:cNvPr id="4" name="Рисунок 3"/>
          <p:cNvPicPr>
            <a:picLocks noChangeAspect="1"/>
          </p:cNvPicPr>
          <p:nvPr/>
        </p:nvPicPr>
        <p:blipFill>
          <a:blip r:embed="rId2"/>
          <a:stretch>
            <a:fillRect/>
          </a:stretch>
        </p:blipFill>
        <p:spPr>
          <a:xfrm>
            <a:off x="653144" y="1345473"/>
            <a:ext cx="9836330" cy="4425089"/>
          </a:xfrm>
          <a:prstGeom prst="rect">
            <a:avLst/>
          </a:prstGeom>
        </p:spPr>
      </p:pic>
      <p:sp>
        <p:nvSpPr>
          <p:cNvPr id="3" name="Текст 2"/>
          <p:cNvSpPr>
            <a:spLocks noGrp="1"/>
          </p:cNvSpPr>
          <p:nvPr>
            <p:ph type="body" sz="quarter" idx="10"/>
          </p:nvPr>
        </p:nvSpPr>
        <p:spPr>
          <a:xfrm>
            <a:off x="334963" y="1345474"/>
            <a:ext cx="11522075" cy="4425089"/>
          </a:xfrm>
        </p:spPr>
        <p:txBody>
          <a:bodyPr/>
          <a:lstStyle/>
          <a:p>
            <a:pPr marL="0" indent="0">
              <a:buNone/>
            </a:pPr>
            <a:endParaRPr lang="ru-RU" dirty="0"/>
          </a:p>
        </p:txBody>
      </p:sp>
    </p:spTree>
    <p:extLst>
      <p:ext uri="{BB962C8B-B14F-4D97-AF65-F5344CB8AC3E}">
        <p14:creationId xmlns:p14="http://schemas.microsoft.com/office/powerpoint/2010/main" val="389595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800" b="0" dirty="0"/>
              <a:t>The different degree of readiness dictates the digitalization strategy to pursue. Thus, it is essential to establish a diagnostic tool for readiness assessment. The assessment must take into account both the supply and demand sides. The first step is to determine if the </a:t>
            </a:r>
            <a:r>
              <a:rPr lang="en-US" sz="2800" b="0" dirty="0" smtClean="0"/>
              <a:t>market - the </a:t>
            </a:r>
            <a:r>
              <a:rPr lang="en-US" sz="2800" b="0" dirty="0"/>
              <a:t>demand </a:t>
            </a:r>
            <a:r>
              <a:rPr lang="en-US" sz="2800" b="0" dirty="0" smtClean="0"/>
              <a:t>side - is </a:t>
            </a:r>
            <a:r>
              <a:rPr lang="en-US" sz="2800" b="0" dirty="0"/>
              <a:t>ready and willing to migrate to more digital touchpoints. The next </a:t>
            </a:r>
            <a:r>
              <a:rPr lang="en-US" sz="2800" b="0" dirty="0" smtClean="0"/>
              <a:t>step - from </a:t>
            </a:r>
            <a:r>
              <a:rPr lang="en-US" sz="2800" b="0" dirty="0"/>
              <a:t>the supply </a:t>
            </a:r>
            <a:r>
              <a:rPr lang="en-US" sz="2800" b="0" dirty="0" smtClean="0"/>
              <a:t>side - is </a:t>
            </a:r>
            <a:r>
              <a:rPr lang="en-US" sz="2800" b="0" dirty="0"/>
              <a:t>to evaluate the ability of companies to digitalize their business processes to take advantage of the migration. The two considerations make up </a:t>
            </a:r>
            <a:r>
              <a:rPr lang="en-US" sz="2800" i="1" dirty="0"/>
              <a:t>a matrix that maps a company's position in the digital readiness quadrants</a:t>
            </a:r>
            <a:r>
              <a:rPr lang="en-US" sz="2800" b="0" dirty="0"/>
              <a:t>. </a:t>
            </a:r>
            <a:endParaRPr lang="ru-RU" sz="2800" b="0" dirty="0"/>
          </a:p>
        </p:txBody>
      </p:sp>
    </p:spTree>
    <p:extLst>
      <p:ext uri="{BB962C8B-B14F-4D97-AF65-F5344CB8AC3E}">
        <p14:creationId xmlns:p14="http://schemas.microsoft.com/office/powerpoint/2010/main" val="400433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764675"/>
          </a:xfrm>
        </p:spPr>
        <p:txBody>
          <a:bodyPr>
            <a:normAutofit/>
          </a:bodyPr>
          <a:lstStyle/>
          <a:p>
            <a:r>
              <a:rPr lang="en-US" sz="3600" dirty="0"/>
              <a:t>Digital Readiness by Industry</a:t>
            </a:r>
            <a:endParaRPr lang="ru-RU" sz="3600" dirty="0"/>
          </a:p>
        </p:txBody>
      </p:sp>
      <p:pic>
        <p:nvPicPr>
          <p:cNvPr id="4" name="Рисунок 3"/>
          <p:cNvPicPr>
            <a:picLocks noChangeAspect="1"/>
          </p:cNvPicPr>
          <p:nvPr/>
        </p:nvPicPr>
        <p:blipFill>
          <a:blip r:embed="rId2"/>
          <a:stretch>
            <a:fillRect/>
          </a:stretch>
        </p:blipFill>
        <p:spPr>
          <a:xfrm>
            <a:off x="1802674" y="953589"/>
            <a:ext cx="9339943" cy="5644514"/>
          </a:xfrm>
          <a:prstGeom prst="rect">
            <a:avLst/>
          </a:prstGeom>
        </p:spPr>
      </p:pic>
      <p:sp>
        <p:nvSpPr>
          <p:cNvPr id="3" name="Текст 2"/>
          <p:cNvSpPr>
            <a:spLocks noGrp="1"/>
          </p:cNvSpPr>
          <p:nvPr>
            <p:ph type="body" sz="quarter" idx="10"/>
          </p:nvPr>
        </p:nvSpPr>
        <p:spPr>
          <a:xfrm>
            <a:off x="334963" y="953590"/>
            <a:ext cx="11522075" cy="4816974"/>
          </a:xfrm>
        </p:spPr>
        <p:txBody>
          <a:bodyPr/>
          <a:lstStyle/>
          <a:p>
            <a:pPr marL="0" indent="0">
              <a:buNone/>
            </a:pPr>
            <a:endParaRPr lang="ru-RU" dirty="0"/>
          </a:p>
        </p:txBody>
      </p:sp>
    </p:spTree>
    <p:extLst>
      <p:ext uri="{BB962C8B-B14F-4D97-AF65-F5344CB8AC3E}">
        <p14:creationId xmlns:p14="http://schemas.microsoft.com/office/powerpoint/2010/main" val="413148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800" dirty="0"/>
              <a:t>#1 “Origin” </a:t>
            </a:r>
            <a:r>
              <a:rPr lang="en-US" sz="2800" dirty="0" smtClean="0"/>
              <a:t>Quadrant</a:t>
            </a:r>
            <a:r>
              <a:rPr lang="en-US" sz="2800" b="0" dirty="0" smtClean="0"/>
              <a:t>. </a:t>
            </a:r>
            <a:r>
              <a:rPr lang="en-US" sz="2800" b="0" dirty="0"/>
              <a:t>T</a:t>
            </a:r>
            <a:r>
              <a:rPr lang="en-US" sz="2800" b="0" dirty="0" smtClean="0"/>
              <a:t>he </a:t>
            </a:r>
            <a:r>
              <a:rPr lang="en-US" sz="2800" b="0" dirty="0"/>
              <a:t>hardest hit </a:t>
            </a:r>
            <a:r>
              <a:rPr lang="en-US" sz="2800" b="0" dirty="0" smtClean="0"/>
              <a:t>industries during </a:t>
            </a:r>
            <a:r>
              <a:rPr lang="en-US" sz="2800" b="0" dirty="0"/>
              <a:t>the pandemic. </a:t>
            </a:r>
            <a:r>
              <a:rPr lang="en-US" sz="2800" b="0" dirty="0" smtClean="0"/>
              <a:t>Companies were </a:t>
            </a:r>
            <a:r>
              <a:rPr lang="en-US" sz="2800" b="0" dirty="0"/>
              <a:t>less ready to face this crisis mainly because their business processes still </a:t>
            </a:r>
            <a:r>
              <a:rPr lang="en-US" sz="2800" b="0" dirty="0" smtClean="0"/>
              <a:t>included </a:t>
            </a:r>
            <a:r>
              <a:rPr lang="en-US" sz="2800" b="0" dirty="0"/>
              <a:t>significant physical </a:t>
            </a:r>
            <a:r>
              <a:rPr lang="en-US" sz="2800" b="0" dirty="0" smtClean="0"/>
              <a:t>interactions (hard </a:t>
            </a:r>
            <a:r>
              <a:rPr lang="en-US" sz="2800" b="0" dirty="0"/>
              <a:t>to eliminate or substitute </a:t>
            </a:r>
            <a:r>
              <a:rPr lang="en-US" sz="2800" b="0" dirty="0" smtClean="0"/>
              <a:t>for). </a:t>
            </a:r>
            <a:r>
              <a:rPr lang="en-US" sz="2800" b="0" dirty="0"/>
              <a:t>At the same time, it is also unlikely for them to migrate customers to digital touchpoints, mostly due to the lack of urgency for purchase during a crisis. </a:t>
            </a:r>
            <a:r>
              <a:rPr lang="en-US" sz="2800" b="0" dirty="0" smtClean="0"/>
              <a:t>Ex.: the </a:t>
            </a:r>
            <a:r>
              <a:rPr lang="en-US" sz="2800" b="0" dirty="0"/>
              <a:t>hospitality and healthcare </a:t>
            </a:r>
            <a:r>
              <a:rPr lang="en-US" sz="2800" b="0" dirty="0" smtClean="0"/>
              <a:t>industries. Strategies (a </a:t>
            </a:r>
            <a:r>
              <a:rPr lang="en-US" sz="2800" b="0" dirty="0"/>
              <a:t>chicken-and-egg </a:t>
            </a:r>
            <a:r>
              <a:rPr lang="en-US" sz="2800" b="0" dirty="0" smtClean="0"/>
              <a:t>dilemma): </a:t>
            </a:r>
            <a:r>
              <a:rPr lang="en-US" sz="2800" b="0" dirty="0"/>
              <a:t>invest in digitalization or wait for customers to migrate to digital behavior. </a:t>
            </a:r>
            <a:endParaRPr lang="en-US" sz="2800" b="0" dirty="0" smtClean="0"/>
          </a:p>
          <a:p>
            <a:pPr marL="0" indent="0" algn="just">
              <a:buNone/>
            </a:pPr>
            <a:r>
              <a:rPr lang="en-US" sz="2800" dirty="0"/>
              <a:t>#2 “Onward” </a:t>
            </a:r>
            <a:r>
              <a:rPr lang="en-US" sz="2800" dirty="0" smtClean="0"/>
              <a:t>Quadrant. </a:t>
            </a:r>
            <a:r>
              <a:rPr lang="en-US" sz="2800" b="0" dirty="0" smtClean="0"/>
              <a:t>Industries </a:t>
            </a:r>
            <a:r>
              <a:rPr lang="en-US" sz="2800" b="0" dirty="0"/>
              <a:t>have difficulty migrating customers despite having invested in significant digitalization of their business processes. </a:t>
            </a:r>
            <a:r>
              <a:rPr lang="en-US" sz="2800" b="0" dirty="0" smtClean="0"/>
              <a:t>Industries have </a:t>
            </a:r>
            <a:r>
              <a:rPr lang="en-US" sz="2800" b="0" dirty="0"/>
              <a:t>digital ecosystems in place and have been incentivizing customers to go </a:t>
            </a:r>
            <a:r>
              <a:rPr lang="en-US" sz="2800" b="0" dirty="0" smtClean="0"/>
              <a:t>digital. </a:t>
            </a:r>
            <a:r>
              <a:rPr lang="en-US" sz="2800" b="0" dirty="0"/>
              <a:t>But most customers are still stuck in inertia and digital adoption has been limited</a:t>
            </a:r>
            <a:r>
              <a:rPr lang="en-US" sz="2800" b="0" dirty="0" smtClean="0"/>
              <a:t>. Ex.: Retailing (e-commerce). Strategies: </a:t>
            </a:r>
            <a:r>
              <a:rPr lang="en-US" sz="2800" b="0" dirty="0"/>
              <a:t>monitor the trend closely</a:t>
            </a:r>
            <a:endParaRPr lang="en-US" sz="2800" b="0" dirty="0" smtClean="0"/>
          </a:p>
        </p:txBody>
      </p:sp>
    </p:spTree>
    <p:extLst>
      <p:ext uri="{BB962C8B-B14F-4D97-AF65-F5344CB8AC3E}">
        <p14:creationId xmlns:p14="http://schemas.microsoft.com/office/powerpoint/2010/main" val="147890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800" dirty="0"/>
              <a:t>#3 “Organic” </a:t>
            </a:r>
            <a:r>
              <a:rPr lang="en-US" sz="2800" dirty="0" smtClean="0"/>
              <a:t>Quadrant. </a:t>
            </a:r>
            <a:r>
              <a:rPr lang="en-US" sz="2800" b="0" dirty="0"/>
              <a:t>I</a:t>
            </a:r>
            <a:r>
              <a:rPr lang="en-US" sz="2800" b="0" dirty="0" smtClean="0"/>
              <a:t>ndustries </a:t>
            </a:r>
            <a:r>
              <a:rPr lang="en-US" sz="2800" b="0" dirty="0"/>
              <a:t>that deliver products and services with a high degree of physical touchpoints. T</a:t>
            </a:r>
            <a:r>
              <a:rPr lang="en-US" sz="2800" b="0" dirty="0" smtClean="0"/>
              <a:t>hese </a:t>
            </a:r>
            <a:r>
              <a:rPr lang="en-US" sz="2800" b="0" dirty="0"/>
              <a:t>industries are also labor-intensive and thus have difficulty managing their employees remotely. On the other hand, most of the customers are ready to migrate to go digital. They will become primary drivers, forcing companies to adopt digital technologies</a:t>
            </a:r>
            <a:r>
              <a:rPr lang="en-US" sz="2800" b="0" dirty="0" smtClean="0"/>
              <a:t>. Ex.: the </a:t>
            </a:r>
            <a:r>
              <a:rPr lang="en-US" sz="2800" b="0" dirty="0"/>
              <a:t>automotive </a:t>
            </a:r>
            <a:r>
              <a:rPr lang="en-US" sz="2800" b="0" dirty="0" smtClean="0"/>
              <a:t>industry (</a:t>
            </a:r>
            <a:r>
              <a:rPr lang="en-US" sz="2800" b="0" dirty="0" err="1" smtClean="0"/>
              <a:t>webrooming</a:t>
            </a:r>
            <a:r>
              <a:rPr lang="en-US" sz="2800" b="0" dirty="0" smtClean="0"/>
              <a:t>). Strategies: pushing companies’ </a:t>
            </a:r>
            <a:r>
              <a:rPr lang="en-US" sz="2800" b="0" dirty="0"/>
              <a:t>online </a:t>
            </a:r>
            <a:r>
              <a:rPr lang="en-US" sz="2800" b="0" dirty="0" smtClean="0"/>
              <a:t>presence via MR, and e-platform.</a:t>
            </a:r>
          </a:p>
          <a:p>
            <a:pPr marL="0" indent="0" algn="just">
              <a:buNone/>
            </a:pPr>
            <a:r>
              <a:rPr lang="en-US" sz="2400" b="0" dirty="0"/>
              <a:t>C</a:t>
            </a:r>
            <a:r>
              <a:rPr lang="en-US" sz="2400" b="0" dirty="0" smtClean="0"/>
              <a:t>ars </a:t>
            </a:r>
            <a:r>
              <a:rPr lang="en-US" sz="2400" b="0" dirty="0"/>
              <a:t>have increasingly become high-tech </a:t>
            </a:r>
            <a:r>
              <a:rPr lang="en-US" sz="2400" b="0" dirty="0" smtClean="0"/>
              <a:t>products, but the </a:t>
            </a:r>
            <a:r>
              <a:rPr lang="en-US" sz="2400" b="0" dirty="0"/>
              <a:t>buying process </a:t>
            </a:r>
            <a:r>
              <a:rPr lang="en-US" sz="2400" b="0" dirty="0" smtClean="0"/>
              <a:t>in </a:t>
            </a:r>
            <a:r>
              <a:rPr lang="en-US" sz="2400" b="0" dirty="0"/>
              <a:t>the customer journey </a:t>
            </a:r>
            <a:r>
              <a:rPr lang="en-US" sz="2400" b="0" dirty="0" smtClean="0"/>
              <a:t>is still </a:t>
            </a:r>
            <a:r>
              <a:rPr lang="en-US" sz="2400" b="0" dirty="0"/>
              <a:t>traditional</a:t>
            </a:r>
            <a:r>
              <a:rPr lang="en-US" sz="2400" b="0" dirty="0" smtClean="0"/>
              <a:t>. Customer </a:t>
            </a:r>
            <a:r>
              <a:rPr lang="en-US" sz="2400" b="0" dirty="0"/>
              <a:t>expectations toward the automotive industry digitalization are not only restricted to an e-commerce platform for online test-drive reservations and purchase but also the adoption of other digital sales and marketing tools. With </a:t>
            </a:r>
            <a:r>
              <a:rPr lang="en-US" sz="2400" b="0" dirty="0" smtClean="0"/>
              <a:t>VR, e.g., </a:t>
            </a:r>
            <a:r>
              <a:rPr lang="en-US" sz="2400" b="0" dirty="0"/>
              <a:t>potential buyers can explore car options visually. More importantly, AI can provide additional features such as predictive vehicle maintenance and preventive safety monitoring by utilizing connected car data.</a:t>
            </a:r>
            <a:endParaRPr lang="en-US" sz="2400" b="0" dirty="0" smtClean="0"/>
          </a:p>
          <a:p>
            <a:pPr marL="0" indent="0" algn="just">
              <a:buNone/>
            </a:pPr>
            <a:endParaRPr lang="ru-RU" sz="2800" b="0" dirty="0"/>
          </a:p>
        </p:txBody>
      </p:sp>
    </p:spTree>
    <p:extLst>
      <p:ext uri="{BB962C8B-B14F-4D97-AF65-F5344CB8AC3E}">
        <p14:creationId xmlns:p14="http://schemas.microsoft.com/office/powerpoint/2010/main" val="357243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just">
              <a:buNone/>
            </a:pPr>
            <a:r>
              <a:rPr lang="en-US" sz="2800" dirty="0"/>
              <a:t>#4 “Omni” </a:t>
            </a:r>
            <a:r>
              <a:rPr lang="en-US" sz="2800" dirty="0" smtClean="0"/>
              <a:t>Quadrant</a:t>
            </a:r>
            <a:r>
              <a:rPr lang="en-US" sz="2800" b="0" dirty="0" smtClean="0"/>
              <a:t>. It belongs </a:t>
            </a:r>
            <a:r>
              <a:rPr lang="en-US" sz="2800" b="0" dirty="0"/>
              <a:t>to industries that are experiencing a softer blow during the COVID-19 crisis, with high-tech and financial </a:t>
            </a:r>
            <a:r>
              <a:rPr lang="en-US" sz="2800" b="0" dirty="0" smtClean="0"/>
              <a:t>services. </a:t>
            </a:r>
            <a:r>
              <a:rPr lang="en-US" sz="2800" b="0" i="1" dirty="0"/>
              <a:t>Tech companies </a:t>
            </a:r>
            <a:r>
              <a:rPr lang="en-US" sz="2800" b="0" dirty="0"/>
              <a:t>are naturally the readiest for social distancing policy and stay-at-home </a:t>
            </a:r>
            <a:r>
              <a:rPr lang="en-US" sz="2800" b="0" dirty="0" smtClean="0"/>
              <a:t>behavior (Amazon</a:t>
            </a:r>
            <a:r>
              <a:rPr lang="en-US" sz="2800" b="0" dirty="0"/>
              <a:t>, Microsoft, Netflix, Zoom, and </a:t>
            </a:r>
            <a:r>
              <a:rPr lang="en-US" sz="2800" b="0" dirty="0" smtClean="0"/>
              <a:t>Salesforce).</a:t>
            </a:r>
            <a:r>
              <a:rPr lang="en-US" sz="2800" dirty="0"/>
              <a:t> </a:t>
            </a:r>
            <a:r>
              <a:rPr lang="en-US" sz="2800" b="0" i="1" dirty="0"/>
              <a:t>Digital financial services </a:t>
            </a:r>
            <a:r>
              <a:rPr lang="en-US" sz="2800" b="0" dirty="0"/>
              <a:t>also grow when customers avoid trips to the banks, and cashless payments have become the norm</a:t>
            </a:r>
            <a:r>
              <a:rPr lang="en-US" sz="2800" b="0" dirty="0" smtClean="0"/>
              <a:t>. </a:t>
            </a:r>
            <a:r>
              <a:rPr lang="en-US" sz="2800" b="0" dirty="0"/>
              <a:t>But the digitalization goes far </a:t>
            </a:r>
            <a:r>
              <a:rPr lang="en-US" sz="2800" b="0" dirty="0" smtClean="0"/>
              <a:t>deeper. </a:t>
            </a:r>
            <a:r>
              <a:rPr lang="en-US" sz="2800" b="0" dirty="0"/>
              <a:t>Financial services have been exploring the use of </a:t>
            </a:r>
            <a:r>
              <a:rPr lang="en-US" sz="2800" b="0" dirty="0" err="1"/>
              <a:t>chatbots</a:t>
            </a:r>
            <a:r>
              <a:rPr lang="en-US" sz="2800" b="0" dirty="0"/>
              <a:t> for reducing the call center workload, </a:t>
            </a:r>
            <a:r>
              <a:rPr lang="en-US" sz="2800" b="0" dirty="0" err="1"/>
              <a:t>blockchain</a:t>
            </a:r>
            <a:r>
              <a:rPr lang="en-US" sz="2800" b="0" dirty="0"/>
              <a:t> for enhancing transaction security, and AI to detect fraud. It has become one of the most digital industries aside from the high-tech and media businesses. </a:t>
            </a:r>
            <a:endParaRPr lang="ru-RU" sz="2800" b="0" dirty="0"/>
          </a:p>
        </p:txBody>
      </p:sp>
    </p:spTree>
    <p:extLst>
      <p:ext uri="{BB962C8B-B14F-4D97-AF65-F5344CB8AC3E}">
        <p14:creationId xmlns:p14="http://schemas.microsoft.com/office/powerpoint/2010/main" val="1171880112"/>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3426</Words>
  <Application>Microsoft Office PowerPoint</Application>
  <PresentationFormat>Широкоэкранный</PresentationFormat>
  <Paragraphs>151</Paragraphs>
  <Slides>39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Calibri</vt:lpstr>
      <vt:lpstr>Montserrat</vt:lpstr>
      <vt:lpstr>Montserrat ExtraBold</vt:lpstr>
      <vt:lpstr>Тема Office</vt:lpstr>
      <vt:lpstr>The integration of channels in Omnichannel management </vt:lpstr>
      <vt:lpstr>Презентация PowerPoint</vt:lpstr>
      <vt:lpstr>1. The Digital-Ready Organization  </vt:lpstr>
      <vt:lpstr>How COVID-19 Has Affected Different Customer Segments and Industry Players</vt:lpstr>
      <vt:lpstr>Презентация PowerPoint</vt:lpstr>
      <vt:lpstr>Digital Readiness by Industry</vt:lpstr>
      <vt:lpstr>Презентация PowerPoint</vt:lpstr>
      <vt:lpstr>Презентация PowerPoint</vt:lpstr>
      <vt:lpstr>Презентация PowerPoint</vt:lpstr>
      <vt:lpstr>Criteria in the self-assessment of a company in terms of readiness for digitalization (what quadrant is yours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Service blueprint mapping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The Rise of Omnichannel Marketing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zhalinska@gmail.com</cp:lastModifiedBy>
  <cp:revision>237</cp:revision>
  <dcterms:created xsi:type="dcterms:W3CDTF">2023-01-12T09:20:21Z</dcterms:created>
  <dcterms:modified xsi:type="dcterms:W3CDTF">2023-10-02T08:31:49Z</dcterms:modified>
</cp:coreProperties>
</file>