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3" r:id="rId1"/>
  </p:sldMasterIdLst>
  <p:sldIdLst>
    <p:sldId id="256" r:id="rId2"/>
    <p:sldId id="258" r:id="rId3"/>
    <p:sldId id="262" r:id="rId4"/>
    <p:sldId id="259" r:id="rId5"/>
    <p:sldId id="260" r:id="rId6"/>
    <p:sldId id="261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2656FFB4-0997-4767-8874-9186C01A1BBD}" type="datetimeFigureOut">
              <a:rPr lang="ru-RU" smtClean="0"/>
              <a:t>29.03.2020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0F0A499-A4CA-4F9C-B04D-5064CA41CC02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6891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FFB4-0997-4767-8874-9186C01A1BBD}" type="datetimeFigureOut">
              <a:rPr lang="ru-RU" smtClean="0"/>
              <a:t>29.03.2020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A499-A4CA-4F9C-B04D-5064CA41C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026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FFB4-0997-4767-8874-9186C01A1BBD}" type="datetimeFigureOut">
              <a:rPr lang="ru-RU" smtClean="0"/>
              <a:t>29.03.2020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A499-A4CA-4F9C-B04D-5064CA41CC02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469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FFB4-0997-4767-8874-9186C01A1BBD}" type="datetimeFigureOut">
              <a:rPr lang="ru-RU" smtClean="0"/>
              <a:t>29.03.2020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A499-A4CA-4F9C-B04D-5064CA41CC0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0964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FFB4-0997-4767-8874-9186C01A1BBD}" type="datetimeFigureOut">
              <a:rPr lang="ru-RU" smtClean="0"/>
              <a:t>29.03.2020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A499-A4CA-4F9C-B04D-5064CA41C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7366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FFB4-0997-4767-8874-9186C01A1BBD}" type="datetimeFigureOut">
              <a:rPr lang="ru-RU" smtClean="0"/>
              <a:t>29.03.2020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A499-A4CA-4F9C-B04D-5064CA41CC02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456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FFB4-0997-4767-8874-9186C01A1BBD}" type="datetimeFigureOut">
              <a:rPr lang="ru-RU" smtClean="0"/>
              <a:t>29.03.2020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A499-A4CA-4F9C-B04D-5064CA41CC02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3373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FFB4-0997-4767-8874-9186C01A1BBD}" type="datetimeFigureOut">
              <a:rPr lang="ru-RU" smtClean="0"/>
              <a:t>29.03.2020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A499-A4CA-4F9C-B04D-5064CA41CC02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5326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FFB4-0997-4767-8874-9186C01A1BBD}" type="datetimeFigureOut">
              <a:rPr lang="ru-RU" smtClean="0"/>
              <a:t>29.03.2020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A499-A4CA-4F9C-B04D-5064CA41CC02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3751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FFB4-0997-4767-8874-9186C01A1BBD}" type="datetimeFigureOut">
              <a:rPr lang="ru-RU" smtClean="0"/>
              <a:t>29.03.2020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A499-A4CA-4F9C-B04D-5064CA41C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324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FFB4-0997-4767-8874-9186C01A1BBD}" type="datetimeFigureOut">
              <a:rPr lang="ru-RU" smtClean="0"/>
              <a:t>29.03.2020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A499-A4CA-4F9C-B04D-5064CA41CC02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1473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FFB4-0997-4767-8874-9186C01A1BBD}" type="datetimeFigureOut">
              <a:rPr lang="ru-RU" smtClean="0"/>
              <a:t>29.03.2020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A499-A4CA-4F9C-B04D-5064CA41C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76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FFB4-0997-4767-8874-9186C01A1BBD}" type="datetimeFigureOut">
              <a:rPr lang="ru-RU" smtClean="0"/>
              <a:t>29.03.2020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A499-A4CA-4F9C-B04D-5064CA41CC02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3280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FFB4-0997-4767-8874-9186C01A1BBD}" type="datetimeFigureOut">
              <a:rPr lang="ru-RU" smtClean="0"/>
              <a:t>29.03.2020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A499-A4CA-4F9C-B04D-5064CA41CC02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8058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FFB4-0997-4767-8874-9186C01A1BBD}" type="datetimeFigureOut">
              <a:rPr lang="ru-RU" smtClean="0"/>
              <a:t>29.03.2020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A499-A4CA-4F9C-B04D-5064CA41C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431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FFB4-0997-4767-8874-9186C01A1BBD}" type="datetimeFigureOut">
              <a:rPr lang="ru-RU" smtClean="0"/>
              <a:t>29.03.2020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A499-A4CA-4F9C-B04D-5064CA41CC02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2572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6FFB4-0997-4767-8874-9186C01A1BBD}" type="datetimeFigureOut">
              <a:rPr lang="ru-RU" smtClean="0"/>
              <a:t>29.03.2020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A499-A4CA-4F9C-B04D-5064CA41C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31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656FFB4-0997-4767-8874-9186C01A1BBD}" type="datetimeFigureOut">
              <a:rPr lang="ru-RU" smtClean="0"/>
              <a:t>29.03.2020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0F0A499-A4CA-4F9C-B04D-5064CA41C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255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  <p:sldLayoutId id="2147484025" r:id="rId12"/>
    <p:sldLayoutId id="2147484026" r:id="rId13"/>
    <p:sldLayoutId id="2147484027" r:id="rId14"/>
    <p:sldLayoutId id="2147484028" r:id="rId15"/>
    <p:sldLayoutId id="2147484029" r:id="rId16"/>
    <p:sldLayoutId id="2147484030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Магматичні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uk-UA" sz="4000" dirty="0" smtClean="0"/>
              <a:t>гірські породи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005666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655599"/>
          </a:xfrm>
        </p:spPr>
        <p:txBody>
          <a:bodyPr>
            <a:noAutofit/>
          </a:bodyPr>
          <a:lstStyle/>
          <a:p>
            <a:r>
              <a:rPr lang="uk-UA" sz="2400" b="1" i="1" dirty="0" smtClean="0"/>
              <a:t>Магматичні гірські породи</a:t>
            </a:r>
            <a:r>
              <a:rPr lang="uk-UA" sz="2400" dirty="0" smtClean="0"/>
              <a:t> утворюються внаслідок застигання і кристалізації магми в надрах Землі або на її поверхні</a:t>
            </a:r>
            <a:endParaRPr lang="uk-UA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5276" y="2652467"/>
            <a:ext cx="9601196" cy="3318936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За умовами утворення магматичні породи поділяють </a:t>
            </a:r>
            <a:r>
              <a:rPr lang="uk-UA" dirty="0" smtClean="0"/>
              <a:t>на:</a:t>
            </a:r>
          </a:p>
          <a:p>
            <a:r>
              <a:rPr lang="uk-UA" dirty="0" smtClean="0"/>
              <a:t>інтрузивні</a:t>
            </a:r>
            <a:r>
              <a:rPr lang="uk-UA" dirty="0"/>
              <a:t>,  включаючи </a:t>
            </a:r>
            <a:r>
              <a:rPr lang="uk-UA" dirty="0" err="1"/>
              <a:t>субвулканічні</a:t>
            </a:r>
            <a:r>
              <a:rPr lang="uk-UA" dirty="0"/>
              <a:t> (</a:t>
            </a:r>
            <a:r>
              <a:rPr lang="uk-UA" dirty="0" err="1"/>
              <a:t>напівглибинні</a:t>
            </a:r>
            <a:r>
              <a:rPr lang="uk-UA" dirty="0"/>
              <a:t> і жильні), </a:t>
            </a:r>
            <a:endParaRPr lang="uk-UA" dirty="0" smtClean="0"/>
          </a:p>
          <a:p>
            <a:r>
              <a:rPr lang="uk-UA" dirty="0" smtClean="0"/>
              <a:t>ефузивні</a:t>
            </a:r>
            <a:r>
              <a:rPr lang="uk-UA" dirty="0"/>
              <a:t>. </a:t>
            </a:r>
            <a:endParaRPr lang="uk-UA" dirty="0" smtClean="0"/>
          </a:p>
          <a:p>
            <a:pPr marL="0" indent="0" algn="just">
              <a:buNone/>
            </a:pPr>
            <a:r>
              <a:rPr lang="uk-UA" dirty="0" smtClean="0"/>
              <a:t>Інтрузивні </a:t>
            </a:r>
            <a:r>
              <a:rPr lang="uk-UA" dirty="0"/>
              <a:t>породи сформувалися на відносно великих глибинах; кристалізація </a:t>
            </a:r>
            <a:r>
              <a:rPr lang="uk-UA" dirty="0" err="1" smtClean="0"/>
              <a:t>напівглибинних</a:t>
            </a:r>
            <a:r>
              <a:rPr lang="uk-UA" dirty="0" smtClean="0"/>
              <a:t> і </a:t>
            </a:r>
            <a:r>
              <a:rPr lang="uk-UA" dirty="0"/>
              <a:t>жильних </a:t>
            </a:r>
            <a:r>
              <a:rPr lang="uk-UA" dirty="0" smtClean="0"/>
              <a:t>порід </a:t>
            </a:r>
            <a:r>
              <a:rPr lang="uk-UA" dirty="0"/>
              <a:t>відбувалася на  невеликій глибині, ефузивні (що вилилися) – породи затверділи безпосередньо на денній поверхні.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9771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258" y="545910"/>
            <a:ext cx="10481481" cy="1726441"/>
          </a:xfrm>
        </p:spPr>
        <p:txBody>
          <a:bodyPr>
            <a:normAutofit/>
          </a:bodyPr>
          <a:lstStyle/>
          <a:p>
            <a:r>
              <a:rPr lang="uk-UA" sz="2800" dirty="0"/>
              <a:t>Магматичні породи також класифікують і за хімічним складом. 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1746913"/>
            <a:ext cx="9759286" cy="4128955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uk-UA" dirty="0"/>
              <a:t>Для хімічної характеристики породи використовують вміст </a:t>
            </a:r>
            <a:r>
              <a:rPr lang="ru-RU" dirty="0"/>
              <a:t>в </a:t>
            </a:r>
            <a:r>
              <a:rPr lang="uk-UA" dirty="0"/>
              <a:t>ній</a:t>
            </a:r>
            <a:r>
              <a:rPr lang="ru-RU" dirty="0"/>
              <a:t> оксиду </a:t>
            </a:r>
            <a:r>
              <a:rPr lang="uk-UA" dirty="0"/>
              <a:t>кремнію</a:t>
            </a:r>
            <a:r>
              <a:rPr lang="ru-RU" dirty="0"/>
              <a:t> (</a:t>
            </a:r>
            <a:r>
              <a:rPr lang="en-US" dirty="0"/>
              <a:t>SiO</a:t>
            </a:r>
            <a:r>
              <a:rPr lang="en-US" baseline="-25000" dirty="0"/>
              <a:t>2</a:t>
            </a:r>
            <a:r>
              <a:rPr lang="en-US" dirty="0"/>
              <a:t>) </a:t>
            </a:r>
            <a:r>
              <a:rPr lang="ru-RU" dirty="0"/>
              <a:t>як у </a:t>
            </a:r>
            <a:r>
              <a:rPr lang="uk-UA" dirty="0"/>
              <a:t>вільному стані </a:t>
            </a:r>
            <a:r>
              <a:rPr lang="ru-RU" dirty="0"/>
              <a:t>(у </a:t>
            </a:r>
            <a:r>
              <a:rPr lang="uk-UA" dirty="0"/>
              <a:t>вигляді мінералу</a:t>
            </a:r>
            <a:r>
              <a:rPr lang="ru-RU" dirty="0"/>
              <a:t> кварцу), так і у </a:t>
            </a:r>
            <a:r>
              <a:rPr lang="uk-UA" dirty="0" smtClean="0"/>
              <a:t>складі інших мінералів</a:t>
            </a:r>
            <a:r>
              <a:rPr lang="ru-RU" dirty="0" smtClean="0"/>
              <a:t>. </a:t>
            </a:r>
            <a:r>
              <a:rPr lang="ru-RU" dirty="0"/>
              <a:t/>
            </a:r>
            <a:br>
              <a:rPr lang="ru-RU" dirty="0"/>
            </a:b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За </a:t>
            </a:r>
            <a:r>
              <a:rPr lang="uk-UA" dirty="0" smtClean="0"/>
              <a:t>вмістом</a:t>
            </a:r>
            <a:r>
              <a:rPr lang="ru-RU" dirty="0" smtClean="0"/>
              <a:t> </a:t>
            </a:r>
            <a:r>
              <a:rPr lang="ru-RU" dirty="0"/>
              <a:t>кремнезему </a:t>
            </a:r>
            <a:r>
              <a:rPr lang="ru-RU" dirty="0" smtClean="0"/>
              <a:t>(</a:t>
            </a:r>
            <a:r>
              <a:rPr lang="uk-UA" dirty="0" smtClean="0"/>
              <a:t>або кислотності) всі магматичні </a:t>
            </a:r>
            <a:r>
              <a:rPr lang="ru-RU" dirty="0" smtClean="0"/>
              <a:t>породи </a:t>
            </a:r>
            <a:r>
              <a:rPr lang="uk-UA" dirty="0" smtClean="0"/>
              <a:t>поділяють</a:t>
            </a:r>
            <a:r>
              <a:rPr lang="ru-RU" dirty="0" smtClean="0"/>
              <a:t> </a:t>
            </a:r>
            <a:r>
              <a:rPr lang="ru-RU" dirty="0"/>
              <a:t>на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4 </a:t>
            </a:r>
            <a:r>
              <a:rPr lang="uk-UA" dirty="0" smtClean="0"/>
              <a:t>групи</a:t>
            </a:r>
            <a:r>
              <a:rPr lang="ru-RU" dirty="0" smtClean="0"/>
              <a:t>: </a:t>
            </a:r>
          </a:p>
          <a:p>
            <a:r>
              <a:rPr lang="ru-RU" dirty="0" smtClean="0"/>
              <a:t>ультраосновні </a:t>
            </a:r>
            <a:r>
              <a:rPr lang="en-US" dirty="0" smtClean="0"/>
              <a:t>SiO</a:t>
            </a:r>
            <a:r>
              <a:rPr lang="en-US" baseline="-25000" dirty="0" smtClean="0"/>
              <a:t>2</a:t>
            </a:r>
            <a:r>
              <a:rPr lang="uk-UA" baseline="-25000" dirty="0" smtClean="0"/>
              <a:t> </a:t>
            </a:r>
            <a:r>
              <a:rPr lang="uk-UA" dirty="0" smtClean="0"/>
              <a:t>менше</a:t>
            </a:r>
            <a:r>
              <a:rPr lang="ru-RU" dirty="0" smtClean="0"/>
              <a:t> 45 %</a:t>
            </a:r>
            <a:r>
              <a:rPr lang="uk-UA" dirty="0" smtClean="0"/>
              <a:t>;</a:t>
            </a:r>
            <a:r>
              <a:rPr lang="en-US" dirty="0" smtClean="0"/>
              <a:t> </a:t>
            </a:r>
            <a:endParaRPr lang="uk-UA" dirty="0" smtClean="0"/>
          </a:p>
          <a:p>
            <a:r>
              <a:rPr lang="uk-UA" dirty="0" smtClean="0"/>
              <a:t>основні</a:t>
            </a:r>
            <a:r>
              <a:rPr lang="ru-RU" dirty="0" smtClean="0"/>
              <a:t> </a:t>
            </a:r>
            <a:r>
              <a:rPr lang="en-US" dirty="0"/>
              <a:t>SiO</a:t>
            </a:r>
            <a:r>
              <a:rPr lang="en-US" baseline="-25000" dirty="0"/>
              <a:t>2 </a:t>
            </a:r>
            <a:r>
              <a:rPr lang="uk-UA" baseline="-25000" dirty="0" smtClean="0"/>
              <a:t> </a:t>
            </a:r>
            <a:r>
              <a:rPr lang="uk-UA" dirty="0" smtClean="0"/>
              <a:t>від</a:t>
            </a:r>
            <a:r>
              <a:rPr lang="ru-RU" dirty="0" smtClean="0"/>
              <a:t> 45 % </a:t>
            </a:r>
            <a:r>
              <a:rPr lang="ru-RU" dirty="0"/>
              <a:t>до </a:t>
            </a:r>
            <a:r>
              <a:rPr lang="ru-RU" dirty="0" smtClean="0"/>
              <a:t>52 %; </a:t>
            </a:r>
          </a:p>
          <a:p>
            <a:r>
              <a:rPr lang="uk-UA" dirty="0" smtClean="0"/>
              <a:t>середні</a:t>
            </a:r>
            <a:r>
              <a:rPr lang="ru-RU" dirty="0" smtClean="0"/>
              <a:t> </a:t>
            </a:r>
            <a:r>
              <a:rPr lang="en-US" dirty="0"/>
              <a:t>SiO</a:t>
            </a:r>
            <a:r>
              <a:rPr lang="en-US" baseline="-25000" dirty="0"/>
              <a:t>2 </a:t>
            </a:r>
            <a:r>
              <a:rPr lang="uk-UA" baseline="-25000" dirty="0" smtClean="0"/>
              <a:t> </a:t>
            </a:r>
            <a:r>
              <a:rPr lang="uk-UA" dirty="0" smtClean="0"/>
              <a:t>від</a:t>
            </a:r>
            <a:r>
              <a:rPr lang="ru-RU" dirty="0" smtClean="0"/>
              <a:t> 52 % </a:t>
            </a:r>
            <a:r>
              <a:rPr lang="ru-RU" dirty="0"/>
              <a:t>до </a:t>
            </a:r>
            <a:r>
              <a:rPr lang="ru-RU" dirty="0" smtClean="0"/>
              <a:t>65 %</a:t>
            </a:r>
            <a:r>
              <a:rPr lang="uk-UA" dirty="0" smtClean="0"/>
              <a:t>;</a:t>
            </a:r>
          </a:p>
          <a:p>
            <a:r>
              <a:rPr lang="uk-UA" dirty="0" smtClean="0"/>
              <a:t>кислі</a:t>
            </a:r>
            <a:r>
              <a:rPr lang="ru-RU" dirty="0" smtClean="0"/>
              <a:t> </a:t>
            </a:r>
            <a:r>
              <a:rPr lang="en-US" dirty="0"/>
              <a:t>SiO</a:t>
            </a:r>
            <a:r>
              <a:rPr lang="en-US" baseline="-25000" dirty="0"/>
              <a:t>2 </a:t>
            </a:r>
            <a:r>
              <a:rPr lang="uk-UA" baseline="-25000" dirty="0" smtClean="0"/>
              <a:t> </a:t>
            </a:r>
            <a:r>
              <a:rPr lang="uk-UA" dirty="0" smtClean="0"/>
              <a:t>від</a:t>
            </a:r>
            <a:r>
              <a:rPr lang="ru-RU" dirty="0" smtClean="0"/>
              <a:t> 65 % </a:t>
            </a:r>
            <a:r>
              <a:rPr lang="ru-RU" dirty="0"/>
              <a:t>до </a:t>
            </a:r>
            <a:r>
              <a:rPr lang="ru-RU" dirty="0" smtClean="0"/>
              <a:t>75 %</a:t>
            </a:r>
            <a:r>
              <a:rPr lang="uk-UA" dirty="0" smtClean="0"/>
              <a:t>.</a:t>
            </a:r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704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9868" y="518109"/>
            <a:ext cx="9601196" cy="955850"/>
          </a:xfrm>
        </p:spPr>
        <p:txBody>
          <a:bodyPr>
            <a:normAutofit/>
          </a:bodyPr>
          <a:lstStyle/>
          <a:p>
            <a:r>
              <a:rPr lang="uk-UA" sz="2800" b="1" i="1" dirty="0" smtClean="0"/>
              <a:t>Форми залягання</a:t>
            </a:r>
            <a:r>
              <a:rPr lang="uk-UA" sz="2800" dirty="0" smtClean="0"/>
              <a:t> магматичних порід залежать від кількості інтрузивного матеріалу і геологічних особливостей району</a:t>
            </a:r>
            <a:endParaRPr lang="uk-UA" sz="2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1473959"/>
            <a:ext cx="7020204" cy="4831307"/>
          </a:xfrm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7552467" y="2429809"/>
            <a:ext cx="3788823" cy="3875457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 smtClean="0"/>
              <a:t>а </a:t>
            </a:r>
            <a:r>
              <a:rPr lang="uk-UA" sz="2000" dirty="0" smtClean="0">
                <a:sym typeface="Symbol" panose="05050102010706020507" pitchFamily="18" charset="2"/>
              </a:rPr>
              <a:t> потоки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 smtClean="0"/>
              <a:t>б </a:t>
            </a:r>
            <a:r>
              <a:rPr lang="uk-UA" sz="2000" dirty="0" smtClean="0">
                <a:sym typeface="Symbol" panose="05050102010706020507" pitchFamily="18" charset="2"/>
              </a:rPr>
              <a:t> покрови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 smtClean="0">
                <a:sym typeface="Symbol" panose="05050102010706020507" pitchFamily="18" charset="2"/>
              </a:rPr>
              <a:t>в  купол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 smtClean="0">
                <a:sym typeface="Symbol" panose="05050102010706020507" pitchFamily="18" charset="2"/>
              </a:rPr>
              <a:t>г  вулканічний обеліск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 smtClean="0">
                <a:sym typeface="Symbol" panose="05050102010706020507" pitchFamily="18" charset="2"/>
              </a:rPr>
              <a:t>д  вулканічний конус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 smtClean="0">
                <a:sym typeface="Symbol" panose="05050102010706020507" pitchFamily="18" charset="2"/>
              </a:rPr>
              <a:t>е</a:t>
            </a:r>
            <a:r>
              <a:rPr lang="uk-UA" sz="2000" dirty="0">
                <a:sym typeface="Symbol" panose="05050102010706020507" pitchFamily="18" charset="2"/>
              </a:rPr>
              <a:t> </a:t>
            </a:r>
            <a:r>
              <a:rPr lang="uk-UA" sz="2000" dirty="0" smtClean="0">
                <a:sym typeface="Symbol" panose="05050102010706020507" pitchFamily="18" charset="2"/>
              </a:rPr>
              <a:t> жерловина (</a:t>
            </a:r>
            <a:r>
              <a:rPr lang="uk-UA" sz="2000" dirty="0" err="1" smtClean="0">
                <a:sym typeface="Symbol" panose="05050102010706020507" pitchFamily="18" charset="2"/>
              </a:rPr>
              <a:t>нек</a:t>
            </a:r>
            <a:r>
              <a:rPr lang="uk-UA" sz="2000" dirty="0" smtClean="0">
                <a:sym typeface="Symbol" panose="05050102010706020507" pitchFamily="18" charset="2"/>
              </a:rPr>
              <a:t>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 smtClean="0">
                <a:sym typeface="Symbol" panose="05050102010706020507" pitchFamily="18" charset="2"/>
              </a:rPr>
              <a:t>ж</a:t>
            </a:r>
            <a:r>
              <a:rPr lang="uk-UA" sz="2000" dirty="0">
                <a:sym typeface="Symbol" panose="05050102010706020507" pitchFamily="18" charset="2"/>
              </a:rPr>
              <a:t> </a:t>
            </a:r>
            <a:r>
              <a:rPr lang="uk-UA" sz="2000" dirty="0" smtClean="0">
                <a:sym typeface="Symbol" panose="05050102010706020507" pitchFamily="18" charset="2"/>
              </a:rPr>
              <a:t> </a:t>
            </a:r>
            <a:r>
              <a:rPr lang="uk-UA" sz="2000" dirty="0" err="1" smtClean="0">
                <a:sym typeface="Symbol" panose="05050102010706020507" pitchFamily="18" charset="2"/>
              </a:rPr>
              <a:t>дайки</a:t>
            </a:r>
            <a:endParaRPr lang="uk-UA" sz="2000" dirty="0" smtClean="0">
              <a:sym typeface="Symbol" panose="05050102010706020507" pitchFamily="18" charset="2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 smtClean="0">
                <a:sym typeface="Symbol" panose="05050102010706020507" pitchFamily="18" charset="2"/>
              </a:rPr>
              <a:t>з</a:t>
            </a:r>
            <a:r>
              <a:rPr lang="uk-UA" sz="2000" dirty="0">
                <a:sym typeface="Symbol" panose="05050102010706020507" pitchFamily="18" charset="2"/>
              </a:rPr>
              <a:t> </a:t>
            </a:r>
            <a:r>
              <a:rPr lang="uk-UA" sz="2000" dirty="0" smtClean="0">
                <a:sym typeface="Symbol" panose="05050102010706020507" pitchFamily="18" charset="2"/>
              </a:rPr>
              <a:t> сіли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 smtClean="0">
                <a:sym typeface="Symbol" panose="05050102010706020507" pitchFamily="18" charset="2"/>
              </a:rPr>
              <a:t>к</a:t>
            </a:r>
            <a:r>
              <a:rPr lang="uk-UA" sz="2000" dirty="0">
                <a:sym typeface="Symbol" panose="05050102010706020507" pitchFamily="18" charset="2"/>
              </a:rPr>
              <a:t> </a:t>
            </a:r>
            <a:r>
              <a:rPr lang="uk-UA" sz="2000" dirty="0" smtClean="0">
                <a:sym typeface="Symbol" panose="05050102010706020507" pitchFamily="18" charset="2"/>
              </a:rPr>
              <a:t> </a:t>
            </a:r>
            <a:r>
              <a:rPr lang="uk-UA" sz="2000" dirty="0" err="1" smtClean="0">
                <a:sym typeface="Symbol" panose="05050102010706020507" pitchFamily="18" charset="2"/>
              </a:rPr>
              <a:t>лополіт</a:t>
            </a:r>
            <a:endParaRPr lang="uk-UA" sz="2000" dirty="0" smtClean="0">
              <a:sym typeface="Symbol" panose="05050102010706020507" pitchFamily="18" charset="2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 smtClean="0">
                <a:sym typeface="Symbol" panose="05050102010706020507" pitchFamily="18" charset="2"/>
              </a:rPr>
              <a:t>л</a:t>
            </a:r>
            <a:r>
              <a:rPr lang="uk-UA" sz="2000" dirty="0">
                <a:sym typeface="Symbol" panose="05050102010706020507" pitchFamily="18" charset="2"/>
              </a:rPr>
              <a:t> </a:t>
            </a:r>
            <a:r>
              <a:rPr lang="uk-UA" sz="2000" dirty="0" smtClean="0">
                <a:sym typeface="Symbol" panose="05050102010706020507" pitchFamily="18" charset="2"/>
              </a:rPr>
              <a:t> лаколіт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 smtClean="0">
                <a:sym typeface="Symbol" panose="05050102010706020507" pitchFamily="18" charset="2"/>
              </a:rPr>
              <a:t>м</a:t>
            </a:r>
            <a:r>
              <a:rPr lang="uk-UA" sz="2000" dirty="0">
                <a:sym typeface="Symbol" panose="05050102010706020507" pitchFamily="18" charset="2"/>
              </a:rPr>
              <a:t> </a:t>
            </a:r>
            <a:r>
              <a:rPr lang="uk-UA" sz="2000" dirty="0" smtClean="0">
                <a:sym typeface="Symbol" panose="05050102010706020507" pitchFamily="18" charset="2"/>
              </a:rPr>
              <a:t> шток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 smtClean="0">
                <a:sym typeface="Symbol" panose="05050102010706020507" pitchFamily="18" charset="2"/>
              </a:rPr>
              <a:t>н</a:t>
            </a:r>
            <a:r>
              <a:rPr lang="uk-UA" sz="2000" dirty="0">
                <a:sym typeface="Symbol" panose="05050102010706020507" pitchFamily="18" charset="2"/>
              </a:rPr>
              <a:t> </a:t>
            </a:r>
            <a:r>
              <a:rPr lang="uk-UA" sz="2000" dirty="0" smtClean="0">
                <a:sym typeface="Symbol" panose="05050102010706020507" pitchFamily="18" charset="2"/>
              </a:rPr>
              <a:t> батоліт</a:t>
            </a:r>
            <a:endParaRPr lang="uk-UA" sz="2000" dirty="0" smtClean="0"/>
          </a:p>
        </p:txBody>
      </p:sp>
    </p:spTree>
    <p:extLst>
      <p:ext uri="{BB962C8B-B14F-4D97-AF65-F5344CB8AC3E}">
        <p14:creationId xmlns:p14="http://schemas.microsoft.com/office/powerpoint/2010/main" val="2741880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3982" y="504967"/>
            <a:ext cx="9601200" cy="1187355"/>
          </a:xfrm>
        </p:spPr>
        <p:txBody>
          <a:bodyPr>
            <a:noAutofit/>
          </a:bodyPr>
          <a:lstStyle/>
          <a:p>
            <a:pPr algn="just"/>
            <a:r>
              <a:rPr lang="uk-UA" sz="2400" b="1" i="1" dirty="0" smtClean="0"/>
              <a:t>Структура</a:t>
            </a:r>
            <a:r>
              <a:rPr lang="uk-UA" sz="2400" dirty="0" smtClean="0"/>
              <a:t> </a:t>
            </a:r>
            <a:r>
              <a:rPr lang="uk-UA" sz="2400" dirty="0" smtClean="0">
                <a:sym typeface="Symbol" panose="05050102010706020507" pitchFamily="18" charset="2"/>
              </a:rPr>
              <a:t> </a:t>
            </a:r>
            <a:r>
              <a:rPr lang="uk-UA" sz="2400" dirty="0" smtClean="0"/>
              <a:t>це сума ознак будови, які характеризують ступінь кристалічності, а також величину і форму мінеральних зерен, з яких складається гірська порода</a:t>
            </a:r>
            <a:endParaRPr lang="uk-UA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703" y="2560511"/>
            <a:ext cx="5640225" cy="3309937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96836" y="2560320"/>
            <a:ext cx="3802812" cy="3310128"/>
          </a:xfrm>
        </p:spPr>
        <p:txBody>
          <a:bodyPr/>
          <a:lstStyle/>
          <a:p>
            <a:r>
              <a:rPr lang="uk-UA" dirty="0" smtClean="0"/>
              <a:t>а </a:t>
            </a:r>
            <a:r>
              <a:rPr lang="uk-UA" dirty="0" smtClean="0">
                <a:sym typeface="Symbol" panose="05050102010706020507" pitchFamily="18" charset="2"/>
              </a:rPr>
              <a:t> повнокристалічна</a:t>
            </a:r>
          </a:p>
          <a:p>
            <a:r>
              <a:rPr lang="uk-UA" dirty="0" smtClean="0">
                <a:sym typeface="Symbol" panose="05050102010706020507" pitchFamily="18" charset="2"/>
              </a:rPr>
              <a:t>б  </a:t>
            </a:r>
            <a:r>
              <a:rPr lang="uk-UA" dirty="0" err="1" smtClean="0">
                <a:sym typeface="Symbol" panose="05050102010706020507" pitchFamily="18" charset="2"/>
              </a:rPr>
              <a:t>порфіроподібна</a:t>
            </a:r>
            <a:endParaRPr lang="uk-UA" dirty="0" smtClean="0">
              <a:sym typeface="Symbol" panose="05050102010706020507" pitchFamily="18" charset="2"/>
            </a:endParaRPr>
          </a:p>
          <a:p>
            <a:r>
              <a:rPr lang="uk-UA" dirty="0" smtClean="0">
                <a:sym typeface="Symbol" panose="05050102010706020507" pitchFamily="18" charset="2"/>
              </a:rPr>
              <a:t>в  флюїдальна</a:t>
            </a:r>
          </a:p>
          <a:p>
            <a:r>
              <a:rPr lang="uk-UA" dirty="0" smtClean="0">
                <a:sym typeface="Symbol" panose="05050102010706020507" pitchFamily="18" charset="2"/>
              </a:rPr>
              <a:t>г</a:t>
            </a:r>
            <a:r>
              <a:rPr lang="uk-UA" dirty="0">
                <a:sym typeface="Symbol" panose="05050102010706020507" pitchFamily="18" charset="2"/>
              </a:rPr>
              <a:t> </a:t>
            </a:r>
            <a:r>
              <a:rPr lang="uk-UA" dirty="0" smtClean="0">
                <a:sym typeface="Symbol" panose="05050102010706020507" pitchFamily="18" charset="2"/>
              </a:rPr>
              <a:t> прихованокристалічна</a:t>
            </a:r>
          </a:p>
          <a:p>
            <a:r>
              <a:rPr lang="uk-UA" dirty="0" smtClean="0">
                <a:sym typeface="Symbol" panose="05050102010706020507" pitchFamily="18" charset="2"/>
              </a:rPr>
              <a:t>д</a:t>
            </a:r>
            <a:r>
              <a:rPr lang="uk-UA" dirty="0">
                <a:sym typeface="Symbol" panose="05050102010706020507" pitchFamily="18" charset="2"/>
              </a:rPr>
              <a:t> </a:t>
            </a:r>
            <a:r>
              <a:rPr lang="uk-UA" dirty="0" smtClean="0">
                <a:sym typeface="Symbol" panose="05050102010706020507" pitchFamily="18" charset="2"/>
              </a:rPr>
              <a:t> порфірова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1074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356" y="504967"/>
            <a:ext cx="9712292" cy="1187355"/>
          </a:xfrm>
        </p:spPr>
        <p:txBody>
          <a:bodyPr>
            <a:normAutofit/>
          </a:bodyPr>
          <a:lstStyle/>
          <a:p>
            <a:pPr algn="just"/>
            <a:r>
              <a:rPr lang="uk-UA" sz="2800" b="1" i="1" dirty="0" smtClean="0"/>
              <a:t>Текстура</a:t>
            </a:r>
            <a:r>
              <a:rPr lang="uk-UA" sz="2800" dirty="0" smtClean="0"/>
              <a:t> </a:t>
            </a:r>
            <a:r>
              <a:rPr lang="uk-UA" sz="2800" dirty="0" smtClean="0">
                <a:sym typeface="Symbol" panose="05050102010706020507" pitchFamily="18" charset="2"/>
              </a:rPr>
              <a:t> </a:t>
            </a:r>
            <a:r>
              <a:rPr lang="uk-UA" sz="2800" dirty="0" smtClean="0"/>
              <a:t>це</a:t>
            </a:r>
            <a:r>
              <a:rPr lang="ru-RU" sz="2800" dirty="0" smtClean="0"/>
              <a:t> </a:t>
            </a:r>
            <a:r>
              <a:rPr lang="ru-RU" sz="2800" dirty="0"/>
              <a:t>сума </a:t>
            </a:r>
            <a:r>
              <a:rPr lang="uk-UA" sz="2800" dirty="0" smtClean="0"/>
              <a:t>ознак, що характеризують розташування складових частин породи в просторі і відносно </a:t>
            </a:r>
            <a:r>
              <a:rPr lang="ru-RU" sz="2800" dirty="0" smtClean="0"/>
              <a:t>один одного 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36619" y="1692322"/>
            <a:ext cx="3258319" cy="2234189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2560320"/>
            <a:ext cx="2670048" cy="3310128"/>
          </a:xfrm>
        </p:spPr>
        <p:txBody>
          <a:bodyPr/>
          <a:lstStyle/>
          <a:p>
            <a:r>
              <a:rPr lang="uk-UA" dirty="0" smtClean="0"/>
              <a:t>а </a:t>
            </a:r>
            <a:r>
              <a:rPr lang="uk-UA" dirty="0" smtClean="0">
                <a:sym typeface="Symbol" panose="05050102010706020507" pitchFamily="18" charset="2"/>
              </a:rPr>
              <a:t> масивна</a:t>
            </a:r>
          </a:p>
          <a:p>
            <a:r>
              <a:rPr lang="uk-UA" dirty="0" smtClean="0">
                <a:sym typeface="Symbol" panose="05050102010706020507" pitchFamily="18" charset="2"/>
              </a:rPr>
              <a:t>б</a:t>
            </a:r>
            <a:r>
              <a:rPr lang="uk-UA" dirty="0">
                <a:sym typeface="Symbol" panose="05050102010706020507" pitchFamily="18" charset="2"/>
              </a:rPr>
              <a:t> </a:t>
            </a:r>
            <a:r>
              <a:rPr lang="uk-UA" dirty="0" smtClean="0">
                <a:sym typeface="Symbol" panose="05050102010706020507" pitchFamily="18" charset="2"/>
              </a:rPr>
              <a:t> орієнтована</a:t>
            </a:r>
          </a:p>
          <a:p>
            <a:r>
              <a:rPr lang="uk-UA" dirty="0" smtClean="0">
                <a:sym typeface="Symbol" panose="05050102010706020507" pitchFamily="18" charset="2"/>
              </a:rPr>
              <a:t>в</a:t>
            </a:r>
            <a:r>
              <a:rPr lang="uk-UA" dirty="0">
                <a:sym typeface="Symbol" panose="05050102010706020507" pitchFamily="18" charset="2"/>
              </a:rPr>
              <a:t> </a:t>
            </a:r>
            <a:r>
              <a:rPr lang="uk-UA" dirty="0" smtClean="0">
                <a:sym typeface="Symbol" panose="05050102010706020507" pitchFamily="18" charset="2"/>
              </a:rPr>
              <a:t> плямиста</a:t>
            </a:r>
          </a:p>
          <a:p>
            <a:r>
              <a:rPr lang="uk-UA" dirty="0" smtClean="0">
                <a:sym typeface="Symbol" panose="05050102010706020507" pitchFamily="18" charset="2"/>
              </a:rPr>
              <a:t>г</a:t>
            </a:r>
            <a:r>
              <a:rPr lang="uk-UA" dirty="0">
                <a:sym typeface="Symbol" panose="05050102010706020507" pitchFamily="18" charset="2"/>
              </a:rPr>
              <a:t> </a:t>
            </a:r>
            <a:r>
              <a:rPr lang="uk-UA" dirty="0" smtClean="0">
                <a:sym typeface="Symbol" panose="05050102010706020507" pitchFamily="18" charset="2"/>
              </a:rPr>
              <a:t> пориста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985" y="1686226"/>
            <a:ext cx="3270511" cy="22463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523" y="3938703"/>
            <a:ext cx="3270511" cy="20756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890" y="3938703"/>
            <a:ext cx="3282703" cy="210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20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47817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Магматичні </a:t>
            </a:r>
            <a:r>
              <a:rPr lang="uk-UA" dirty="0" smtClean="0"/>
              <a:t>породи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872" y="1708694"/>
            <a:ext cx="2600325" cy="18764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197" y="1708694"/>
            <a:ext cx="2336898" cy="18764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1095" y="1708693"/>
            <a:ext cx="2479155" cy="18764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872" y="4039737"/>
            <a:ext cx="2600325" cy="16318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0" y="3952157"/>
            <a:ext cx="2192095" cy="16416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2027" y="4039737"/>
            <a:ext cx="2517669" cy="15540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0250" y="1708692"/>
            <a:ext cx="2828994" cy="1815271"/>
          </a:xfrm>
          <a:prstGeom prst="rect">
            <a:avLst/>
          </a:prstGeom>
        </p:spPr>
      </p:pic>
      <p:pic>
        <p:nvPicPr>
          <p:cNvPr id="14" name="Объект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7922" y="4044331"/>
            <a:ext cx="2533650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89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450883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Магматичні </a:t>
            </a:r>
            <a:r>
              <a:rPr lang="uk-UA" dirty="0" smtClean="0"/>
              <a:t>породи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780" y="3691060"/>
            <a:ext cx="2709730" cy="19301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228" y="3688972"/>
            <a:ext cx="2479469" cy="18656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1574" y="1966628"/>
            <a:ext cx="2334970" cy="17438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2137" y="3688972"/>
            <a:ext cx="2449894" cy="1828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9145" y="3688972"/>
            <a:ext cx="2284875" cy="16383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6511" y="1763475"/>
            <a:ext cx="2554744" cy="192549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6830" y="1940755"/>
            <a:ext cx="2700762" cy="1774090"/>
          </a:xfrm>
          <a:prstGeom prst="rect">
            <a:avLst/>
          </a:prstGeom>
        </p:spPr>
      </p:pic>
      <p:pic>
        <p:nvPicPr>
          <p:cNvPr id="16" name="Объект 15"/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1433644" y="1656588"/>
            <a:ext cx="2238502" cy="219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16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776330"/>
          </a:xfrm>
        </p:spPr>
        <p:txBody>
          <a:bodyPr/>
          <a:lstStyle/>
          <a:p>
            <a:r>
              <a:rPr lang="uk-UA" sz="4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Магматичні породи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6405" y="2288258"/>
            <a:ext cx="3220193" cy="23001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955" y="3552627"/>
            <a:ext cx="2822693" cy="15911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1956" y="1855109"/>
            <a:ext cx="2822693" cy="16975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4648" y="1855109"/>
            <a:ext cx="3451756" cy="255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8887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508</TotalTime>
  <Words>238</Words>
  <Application>Microsoft Office PowerPoint</Application>
  <PresentationFormat>Широкоэкранный</PresentationFormat>
  <Paragraphs>42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Garamond</vt:lpstr>
      <vt:lpstr>Symbol</vt:lpstr>
      <vt:lpstr>Натуральные материалы</vt:lpstr>
      <vt:lpstr>Магматичні</vt:lpstr>
      <vt:lpstr>Магматичні гірські породи утворюються внаслідок застигання і кристалізації магми в надрах Землі або на її поверхні</vt:lpstr>
      <vt:lpstr>Магматичні породи також класифікують і за хімічним складом. </vt:lpstr>
      <vt:lpstr>Форми залягання магматичних порід залежать від кількості інтрузивного матеріалу і геологічних особливостей району</vt:lpstr>
      <vt:lpstr>Структура  це сума ознак будови, які характеризують ступінь кристалічності, а також величину і форму мінеральних зерен, з яких складається гірська порода</vt:lpstr>
      <vt:lpstr>Текстура  це сума ознак, що характеризують розташування складових частин породи в просторі і відносно один одного </vt:lpstr>
      <vt:lpstr>Магматичні породи</vt:lpstr>
      <vt:lpstr>Магматичні породи</vt:lpstr>
      <vt:lpstr>Магматичні породи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Магматичні</dc:title>
  <dc:creator>Пользователь Windows</dc:creator>
  <cp:lastModifiedBy>fktrctq</cp:lastModifiedBy>
  <cp:revision>25</cp:revision>
  <dcterms:created xsi:type="dcterms:W3CDTF">2020-03-29T08:08:39Z</dcterms:created>
  <dcterms:modified xsi:type="dcterms:W3CDTF">2020-03-29T17:01:44Z</dcterms:modified>
</cp:coreProperties>
</file>