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50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1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9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9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4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2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5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9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5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‹№›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661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319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C4D68-063E-EA12-3CED-C25639AF3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188" y="1582669"/>
            <a:ext cx="6330819" cy="2466817"/>
          </a:xfrm>
        </p:spPr>
        <p:txBody>
          <a:bodyPr>
            <a:noAutofit/>
          </a:bodyPr>
          <a:lstStyle/>
          <a:p>
            <a:r>
              <a:rPr lang="uk-UA" sz="3200" b="1" dirty="0"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АКТУАЛІЗАЦІЯ ПРОБЛЕМИ ПРОФЕСІОНАЛІЗАЦІЇ МЕНЕДЖМЕНТУ</a:t>
            </a:r>
            <a:endParaRPr lang="de-DE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3" descr="Abstract design of flower petals in pastel">
            <a:extLst>
              <a:ext uri="{FF2B5EF4-FFF2-40B4-BE49-F238E27FC236}">
                <a16:creationId xmlns:a16="http://schemas.microsoft.com/office/drawing/2014/main" id="{A8528DD4-2771-B5E2-9966-4A2AB53C54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49" r="6551" b="2"/>
          <a:stretch/>
        </p:blipFill>
        <p:spPr>
          <a:xfrm>
            <a:off x="3093268" y="10"/>
            <a:ext cx="9098732" cy="6857990"/>
          </a:xfrm>
          <a:custGeom>
            <a:avLst/>
            <a:gdLst/>
            <a:ahLst/>
            <a:cxnLst/>
            <a:rect l="l" t="t" r="r" b="b"/>
            <a:pathLst>
              <a:path w="9098732" h="6858000">
                <a:moveTo>
                  <a:pt x="6010592" y="0"/>
                </a:moveTo>
                <a:lnTo>
                  <a:pt x="8235629" y="4"/>
                </a:lnTo>
                <a:cubicBezTo>
                  <a:pt x="8235629" y="3"/>
                  <a:pt x="8235630" y="3"/>
                  <a:pt x="8235630" y="2"/>
                </a:cubicBezTo>
                <a:lnTo>
                  <a:pt x="9098732" y="0"/>
                </a:lnTo>
                <a:lnTo>
                  <a:pt x="909873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4352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CD3BF-7003-D251-60C6-E2B8C403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33" y="603255"/>
            <a:ext cx="8349191" cy="967067"/>
          </a:xfrm>
          <a:solidFill>
            <a:schemeClr val="accent5"/>
          </a:solidFill>
        </p:spPr>
        <p:txBody>
          <a:bodyPr/>
          <a:lstStyle/>
          <a:p>
            <a:pPr algn="ctr"/>
            <a:r>
              <a:rPr lang="uk-UA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ПЛАН:</a:t>
            </a:r>
            <a:endParaRPr lang="de-DE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35A41A5-9F1C-C6A0-EF22-086BCB500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467" y="1778000"/>
            <a:ext cx="8051800" cy="4121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Сутність понять «управлінський потенціал», «менеджмент», «професія»</a:t>
            </a:r>
          </a:p>
          <a:p>
            <a:pPr marL="0" indent="0">
              <a:buNone/>
            </a:pPr>
            <a:r>
              <a:rPr lang="uk-UA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Професіоналізація управління як процес</a:t>
            </a:r>
          </a:p>
          <a:p>
            <a:pPr marL="0" indent="0">
              <a:buNone/>
            </a:pPr>
            <a:r>
              <a:rPr lang="uk-UA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Управлінський вплив на працівників через систему стимулів професійного розвитку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AB36A0E3-25FC-4550-99D9-486C67C96100}"/>
              </a:ext>
            </a:extLst>
          </p:cNvPr>
          <p:cNvSpPr/>
          <p:nvPr/>
        </p:nvSpPr>
        <p:spPr>
          <a:xfrm>
            <a:off x="956734" y="1971675"/>
            <a:ext cx="257175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B03EF6DF-D1CC-406D-A365-521822C4634E}"/>
              </a:ext>
            </a:extLst>
          </p:cNvPr>
          <p:cNvSpPr/>
          <p:nvPr/>
        </p:nvSpPr>
        <p:spPr>
          <a:xfrm>
            <a:off x="956734" y="2933700"/>
            <a:ext cx="257175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648A5DC-5EFE-485F-A59C-4FBAFE89F6FD}"/>
              </a:ext>
            </a:extLst>
          </p:cNvPr>
          <p:cNvSpPr/>
          <p:nvPr/>
        </p:nvSpPr>
        <p:spPr>
          <a:xfrm>
            <a:off x="956734" y="3735103"/>
            <a:ext cx="257175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427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43DEB-1933-A2B9-CDBE-0052F56C8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872935"/>
            <a:ext cx="6210300" cy="91854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uk-UA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Управлінський потенціал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25C9987-1A2E-FB80-6777-AB25FB93C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124075"/>
            <a:ext cx="6534149" cy="3931491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Segoe UI Light" panose="020B0502040204020203" pitchFamily="34" charset="0"/>
                <a:cs typeface="Segoe UI Light" panose="020B0502040204020203" pitchFamily="34" charset="0"/>
              </a:rPr>
              <a:t>потенційна здатність управлінського персоналу на засадах професіоналізму оптимально застосувати професійно-кваліфікаційний, творчий потенціали та організаційну спроможність з метою досягнення сталого та ефективного функціонування підприємства</a:t>
            </a:r>
          </a:p>
          <a:p>
            <a:endParaRPr lang="de-DE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A5E2E2-5290-439C-81AD-A0F455065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50" y="1257300"/>
            <a:ext cx="3457270" cy="345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0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46DAB-7FD7-3F28-6B45-0EF187027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872935"/>
            <a:ext cx="5999018" cy="1360898"/>
          </a:xfrm>
        </p:spPr>
        <p:txBody>
          <a:bodyPr>
            <a:normAutofit/>
          </a:bodyPr>
          <a:lstStyle/>
          <a:p>
            <a:r>
              <a:rPr lang="uk-UA" dirty="0"/>
              <a:t> </a:t>
            </a:r>
            <a:endParaRPr lang="de-DE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ABF4F02-14A0-7EDD-A117-66BA90168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400049"/>
            <a:ext cx="6896100" cy="593407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sz="1600" dirty="0"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Професія 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– рід трудової діяльності людини, яка володіє комплексом спеціальних знань, практичних навичок, одержаних шляхом спеціальної освіти, навчання чи досвіду, які дають можливість здійснювати роботу в певній сфері виробництва. Поняття </a:t>
            </a:r>
            <a:r>
              <a:rPr lang="uk-UA" sz="1600" dirty="0"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«професія»</a:t>
            </a:r>
            <a:r>
              <a:rPr lang="uk-UA" sz="1600" dirty="0">
                <a:solidFill>
                  <a:schemeClr val="accent5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має статус соціального інституту. Головна потреба, яку задовольняє професія як соціальна норма, – це спеціалізація трудової діяльності людини.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uk-UA" sz="1600" dirty="0"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«Професія» 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застосовується здебільшого в системі соціально-трудових відносин, і на ринку праці.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При </a:t>
            </a:r>
            <a:r>
              <a:rPr lang="uk-UA" sz="1600" dirty="0"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професійному виборі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майбутній фахівець керується вже наявними в нього переконаннями, установками і особистісними цінностями. Головним фактором вибору професії і становлення особистості професіонала, на думку Л.В. Баєвої, є його особистісні цінності, які можна віднести до абсолютних.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uk-UA" sz="1600" dirty="0"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Професія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в житті кожної людини є однією з основних категорій, оскільки багато в чому визначає його подальшу долю і самореалізацію. Психологія Мартіна </a:t>
            </a:r>
            <a:r>
              <a:rPr lang="uk-UA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Ахтніха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і його тест професійного орієнтування базується на понятті схильності індивіда до якоїсь професії в даний момент часу. Однак </a:t>
            </a:r>
            <a:r>
              <a:rPr lang="uk-UA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Ахтніх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акцентує увагу на тому, що доля людини, в професійному плані, повинна складатися не з однієї професії, необхідно освоїти чотири.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A4787DC-E359-481E-9941-5BC3AF1B6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575" y="1656943"/>
            <a:ext cx="4338637" cy="249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3D4BB4-A08D-E14F-91D2-799A49B7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86327"/>
            <a:ext cx="6983280" cy="909048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Професіоналізація управління як процес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882792-A5A6-AE3E-F1A2-5BE3433CC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1390650"/>
            <a:ext cx="7107104" cy="431482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sz="1600" dirty="0">
                <a:solidFill>
                  <a:schemeClr val="accent5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Професіоналізація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це цілісний безперервний процес становлення особистості фахівця, який починається з моменту вибору майбутньої професії та завершується, коли особистість припиняє активну трудову діяльність.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uk-UA" sz="1600" dirty="0">
                <a:solidFill>
                  <a:schemeClr val="accent5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Управління як процес 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– це сукупність дій людини, яка забезпечує досягнення бажаного результату, кінцевої мети управління. Сукупність ця постає низкою взаємопов’язаних послідовних етапів, які називаються функціями.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uk-UA" sz="1600" dirty="0">
                <a:solidFill>
                  <a:schemeClr val="accent5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Основними функціями вважають: 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1) мотивацію; 2) планування; 3) контроль; 4) організацію діяльності. </a:t>
            </a:r>
          </a:p>
          <a:p>
            <a:pPr marL="0" indent="0">
              <a:lnSpc>
                <a:spcPct val="110000"/>
              </a:lnSpc>
              <a:buNone/>
            </a:pPr>
            <a:endParaRPr lang="uk-UA" sz="1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Своєчасна постановка і розв’язання завдань кожного етапу дозволяє досягати бажаної мети управління з оптимальною якістю і мінімальними витратами ресурсів. Основні функції в процесі управління поєднують в єдине ціле так звані сполучні чи об’єднувальні функції: комунікації (спілкування) і прийняття рішень.</a:t>
            </a:r>
            <a:endParaRPr lang="de-DE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0C0478E-BA8D-4301-96B6-E2C7BB452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372" y="1693162"/>
            <a:ext cx="2905421" cy="259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0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E6E36-EA1F-0C14-B3C6-C988710C5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00" y="1447800"/>
            <a:ext cx="3894413" cy="3152775"/>
          </a:xfrm>
          <a:solidFill>
            <a:schemeClr val="accent5"/>
          </a:solidFill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37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Управлінський вплив на працівників через систему стимулів професійного розвитку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AB2F8E8B-8339-258E-BCF1-11909339A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32914"/>
              </p:ext>
            </p:extLst>
          </p:nvPr>
        </p:nvGraphicFramePr>
        <p:xfrm>
          <a:off x="5381624" y="371475"/>
          <a:ext cx="6132275" cy="5581650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95000"/>
                  </a:schemeClr>
                </a:solidFill>
                <a:effectLst>
                  <a:outerShdw blurRad="63500" sx="102000" sy="102000" algn="ctr" rotWithShape="0">
                    <a:schemeClr val="tx2">
                      <a:lumMod val="25000"/>
                      <a:alpha val="40000"/>
                    </a:schemeClr>
                  </a:outerShdw>
                </a:effectLst>
              </a:tblPr>
              <a:tblGrid>
                <a:gridCol w="2902344">
                  <a:extLst>
                    <a:ext uri="{9D8B030D-6E8A-4147-A177-3AD203B41FA5}">
                      <a16:colId xmlns:a16="http://schemas.microsoft.com/office/drawing/2014/main" val="553468922"/>
                    </a:ext>
                  </a:extLst>
                </a:gridCol>
                <a:gridCol w="3229931">
                  <a:extLst>
                    <a:ext uri="{9D8B030D-6E8A-4147-A177-3AD203B41FA5}">
                      <a16:colId xmlns:a16="http://schemas.microsoft.com/office/drawing/2014/main" val="2813895826"/>
                    </a:ext>
                  </a:extLst>
                </a:gridCol>
              </a:tblGrid>
              <a:tr h="545188">
                <a:tc>
                  <a:txBody>
                    <a:bodyPr/>
                    <a:lstStyle/>
                    <a:p>
                      <a:pPr algn="ctr"/>
                      <a:r>
                        <a:rPr lang="uk-UA" sz="1100" b="0" cap="none" spc="0" noProof="0" dirty="0">
                          <a:solidFill>
                            <a:schemeClr val="tx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Елементи системи управління персоналом підприємства</a:t>
                      </a:r>
                    </a:p>
                  </a:txBody>
                  <a:tcPr marL="8334" marR="8334" marT="82640" marB="416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0" cap="none" spc="0" noProof="0" dirty="0">
                          <a:solidFill>
                            <a:schemeClr val="tx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Комплекс заходів</a:t>
                      </a:r>
                    </a:p>
                  </a:txBody>
                  <a:tcPr marL="8334" marR="8334" marT="82640" marB="416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596895"/>
                  </a:ext>
                </a:extLst>
              </a:tr>
              <a:tr h="1345399">
                <a:tc>
                  <a:txBody>
                    <a:bodyPr/>
                    <a:lstStyle/>
                    <a:p>
                      <a:pPr algn="l"/>
                      <a:r>
                        <a:rPr lang="uk-UA" sz="1100" cap="none" spc="0" noProof="0" dirty="0">
                          <a:solidFill>
                            <a:schemeClr val="tx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у розрізі суб’єктів системи управління персоналом (керівників різних рівнів)</a:t>
                      </a:r>
                    </a:p>
                  </a:txBody>
                  <a:tcPr marL="8334" marR="8334" marT="82640" marB="416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cap="none" spc="0" noProof="0">
                          <a:solidFill>
                            <a:schemeClr val="tx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необхідно реалізувати програми навчання керівників з метою підвищення у них рівня сформованості управлінських навиків. У ході реалізації програми можна проводити тематичні семінари і тренінги з формування управлінських навиків.</a:t>
                      </a:r>
                    </a:p>
                  </a:txBody>
                  <a:tcPr marL="8334" marR="8334" marT="82640" marB="416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846134"/>
                  </a:ext>
                </a:extLst>
              </a:tr>
              <a:tr h="2545716">
                <a:tc>
                  <a:txBody>
                    <a:bodyPr/>
                    <a:lstStyle/>
                    <a:p>
                      <a:pPr algn="l"/>
                      <a:r>
                        <a:rPr lang="uk-UA" sz="1100" cap="none" spc="0" noProof="0" dirty="0">
                          <a:solidFill>
                            <a:schemeClr val="tx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у розрізі процесів системи управління персоналом (технологій управління персоналом)</a:t>
                      </a:r>
                    </a:p>
                  </a:txBody>
                  <a:tcPr marL="8334" marR="8334" marT="82640" marB="416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cap="none" spc="0" noProof="0" dirty="0">
                          <a:solidFill>
                            <a:schemeClr val="tx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необхідно здійснювати впровадження розроблених технологій з управління персоналом: документацій не забезпечення управління персоналом; забезпечення підприємств персоналом; організація праці; система оцінки персоналу; система атестації персоналу; система стимулювання (мотивації) та оплати праці; система навчання та розвитку персоналу; моніторинг та корекція соціально-психологічного клімату; робота з кадровим резервом. </a:t>
                      </a:r>
                    </a:p>
                  </a:txBody>
                  <a:tcPr marL="8334" marR="8334" marT="82640" marB="416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87162"/>
                  </a:ext>
                </a:extLst>
              </a:tr>
              <a:tr h="1145347">
                <a:tc>
                  <a:txBody>
                    <a:bodyPr/>
                    <a:lstStyle/>
                    <a:p>
                      <a:pPr algn="l"/>
                      <a:r>
                        <a:rPr lang="uk-UA" sz="1100" cap="none" spc="0" noProof="0" dirty="0">
                          <a:solidFill>
                            <a:schemeClr val="tx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- у розрізі об’єктів системи управління персоналом (персоналу підприємств)</a:t>
                      </a:r>
                    </a:p>
                  </a:txBody>
                  <a:tcPr marL="8334" marR="8334" marT="82640" marB="416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cap="none" spc="0" noProof="0" dirty="0">
                          <a:solidFill>
                            <a:schemeClr val="tx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необхідно реалізувати програми з підвищення рівня задоволеності працею, лояльності до підприємств, формування в них мотивів для досягнення цілей підприємств.</a:t>
                      </a:r>
                    </a:p>
                  </a:txBody>
                  <a:tcPr marL="8334" marR="8334" marT="82640" marB="416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136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63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BD31E-CAD9-E49E-4B46-9F96F97B0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872937"/>
            <a:ext cx="5946290" cy="1360898"/>
          </a:xfrm>
        </p:spPr>
        <p:txBody>
          <a:bodyPr>
            <a:normAutofit/>
          </a:bodyPr>
          <a:lstStyle/>
          <a:p>
            <a:r>
              <a:rPr lang="uk-UA" dirty="0"/>
              <a:t> </a:t>
            </a:r>
            <a:endParaRPr lang="de-DE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2C141C4-9AB8-7852-6EAF-C9EFDCE91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447" y="419099"/>
            <a:ext cx="5735121" cy="5324475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Процес удосконалення доцільно здійснювати у розрізі її суб’єктів, процесів та об’єктів. Процес удосконалення полягає у переході від існуючого стану до цільового під впливом впровадження комплексу заходів, які дозволять підвищити інтелектуальний та професійний рівень персоналу, що забезпечить стабільний розвиток та конкурентоспроможність підприємства. Усі процеси із </a:t>
            </a:r>
            <a:r>
              <a:rPr lang="uk-UA" dirty="0"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вдосконалення елементів системи управління персоналом підприємств </a:t>
            </a:r>
            <a:r>
              <a:rPr lang="uk-UA" dirty="0">
                <a:latin typeface="Segoe UI Light" panose="020B0502040204020203" pitchFamily="34" charset="0"/>
                <a:cs typeface="Segoe UI Light" panose="020B0502040204020203" pitchFamily="34" charset="0"/>
              </a:rPr>
              <a:t>повинні виконуватись у чіткому та безпосередньому взаємозв’язку між собою, щоб взаємодоповнювати та підсилювати вплив одного процесу на інші, і на цілу систему управління персоналом підприємства загалом.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0918C4-AD2B-4D8B-96B3-332FCCDB2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120" y="1485901"/>
            <a:ext cx="4415138" cy="303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43575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Regatta Yellow">
      <a:dk1>
        <a:sysClr val="windowText" lastClr="000000"/>
      </a:dk1>
      <a:lt1>
        <a:sysClr val="window" lastClr="FFFFFF"/>
      </a:lt1>
      <a:dk2>
        <a:srgbClr val="181C30"/>
      </a:dk2>
      <a:lt2>
        <a:srgbClr val="C8E1F4"/>
      </a:lt2>
      <a:accent1>
        <a:srgbClr val="217ED3"/>
      </a:accent1>
      <a:accent2>
        <a:srgbClr val="B92525"/>
      </a:accent2>
      <a:accent3>
        <a:srgbClr val="18558C"/>
      </a:accent3>
      <a:accent4>
        <a:srgbClr val="1D8B35"/>
      </a:accent4>
      <a:accent5>
        <a:srgbClr val="EA75AA"/>
      </a:accent5>
      <a:accent6>
        <a:srgbClr val="F5A700"/>
      </a:accent6>
      <a:hlink>
        <a:srgbClr val="DB0000"/>
      </a:hlink>
      <a:folHlink>
        <a:srgbClr val="066BB6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617</Words>
  <Application>Microsoft Office PowerPoint</Application>
  <PresentationFormat>Широкий екран</PresentationFormat>
  <Paragraphs>29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Segoe UI Light</vt:lpstr>
      <vt:lpstr>Walbaum Display</vt:lpstr>
      <vt:lpstr>RegattaVTI</vt:lpstr>
      <vt:lpstr>АКТУАЛІЗАЦІЯ ПРОБЛЕМИ ПРОФЕСІОНАЛІЗАЦІЇ МЕНЕДЖМЕНТУ</vt:lpstr>
      <vt:lpstr>ПЛАН:</vt:lpstr>
      <vt:lpstr>Управлінський потенціал</vt:lpstr>
      <vt:lpstr> </vt:lpstr>
      <vt:lpstr>Професіоналізація управління як процес</vt:lpstr>
      <vt:lpstr>Управлінський вплив на працівників через систему стимулів професійного розвитку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АКТУАЛІЗАЦІЯ ПРОБЛЕМИ ПРОФЕСІОНАЛІЗАЦІЇ МЕНЕДЖМЕНТУ </dc:title>
  <dc:creator>Аня Мельник</dc:creator>
  <cp:lastModifiedBy>Viacheslav Tkachuk</cp:lastModifiedBy>
  <cp:revision>6</cp:revision>
  <dcterms:created xsi:type="dcterms:W3CDTF">2022-12-15T07:47:11Z</dcterms:created>
  <dcterms:modified xsi:type="dcterms:W3CDTF">2022-12-15T18:29:09Z</dcterms:modified>
</cp:coreProperties>
</file>