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sldIdLst>
    <p:sldId id="256" r:id="rId2"/>
    <p:sldId id="257" r:id="rId3"/>
    <p:sldId id="258" r:id="rId4"/>
    <p:sldId id="260" r:id="rId5"/>
    <p:sldId id="261" r:id="rId6"/>
    <p:sldId id="264" r:id="rId7"/>
    <p:sldId id="265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Світлий стиль 1 –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6" y="3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5CD60141-EEBD-4EC1-8E34-0344C16A18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318308" y="0"/>
            <a:ext cx="6873692" cy="6858000"/>
          </a:xfrm>
          <a:custGeom>
            <a:avLst/>
            <a:gdLst>
              <a:gd name="connsiteX0" fmla="*/ 1132890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5318308 w 12192000"/>
              <a:gd name="connsiteY3" fmla="*/ 6858000 h 6858000"/>
              <a:gd name="connsiteX4" fmla="*/ 11328897 w 12192000"/>
              <a:gd name="connsiteY4" fmla="*/ 4 h 6858000"/>
              <a:gd name="connsiteX5" fmla="*/ 11328898 w 12192000"/>
              <a:gd name="connsiteY5" fmla="*/ 2 h 6858000"/>
              <a:gd name="connsiteX6" fmla="*/ 0 w 12192000"/>
              <a:gd name="connsiteY6" fmla="*/ 0 h 6858000"/>
              <a:gd name="connsiteX7" fmla="*/ 6700 w 12192000"/>
              <a:gd name="connsiteY7" fmla="*/ 0 h 6858000"/>
              <a:gd name="connsiteX8" fmla="*/ 6700 w 12192000"/>
              <a:gd name="connsiteY8" fmla="*/ 6858000 h 6858000"/>
              <a:gd name="connsiteX9" fmla="*/ 0 w 12192000"/>
              <a:gd name="connsiteY9" fmla="*/ 6858000 h 6858000"/>
              <a:gd name="connsiteX0" fmla="*/ 1132890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5318308 w 12192000"/>
              <a:gd name="connsiteY3" fmla="*/ 6858000 h 6858000"/>
              <a:gd name="connsiteX4" fmla="*/ 11328897 w 12192000"/>
              <a:gd name="connsiteY4" fmla="*/ 4 h 6858000"/>
              <a:gd name="connsiteX5" fmla="*/ 11328898 w 12192000"/>
              <a:gd name="connsiteY5" fmla="*/ 2 h 6858000"/>
              <a:gd name="connsiteX6" fmla="*/ 11328900 w 12192000"/>
              <a:gd name="connsiteY6" fmla="*/ 0 h 6858000"/>
              <a:gd name="connsiteX7" fmla="*/ 0 w 12192000"/>
              <a:gd name="connsiteY7" fmla="*/ 6858000 h 6858000"/>
              <a:gd name="connsiteX8" fmla="*/ 6700 w 12192000"/>
              <a:gd name="connsiteY8" fmla="*/ 0 h 6858000"/>
              <a:gd name="connsiteX9" fmla="*/ 6700 w 12192000"/>
              <a:gd name="connsiteY9" fmla="*/ 6858000 h 6858000"/>
              <a:gd name="connsiteX10" fmla="*/ 0 w 12192000"/>
              <a:gd name="connsiteY10" fmla="*/ 6858000 h 6858000"/>
              <a:gd name="connsiteX0" fmla="*/ 11322200 w 12185300"/>
              <a:gd name="connsiteY0" fmla="*/ 0 h 6858000"/>
              <a:gd name="connsiteX1" fmla="*/ 12185300 w 12185300"/>
              <a:gd name="connsiteY1" fmla="*/ 0 h 6858000"/>
              <a:gd name="connsiteX2" fmla="*/ 12185300 w 12185300"/>
              <a:gd name="connsiteY2" fmla="*/ 6858000 h 6858000"/>
              <a:gd name="connsiteX3" fmla="*/ 5311608 w 12185300"/>
              <a:gd name="connsiteY3" fmla="*/ 6858000 h 6858000"/>
              <a:gd name="connsiteX4" fmla="*/ 11322197 w 12185300"/>
              <a:gd name="connsiteY4" fmla="*/ 4 h 6858000"/>
              <a:gd name="connsiteX5" fmla="*/ 11322198 w 12185300"/>
              <a:gd name="connsiteY5" fmla="*/ 2 h 6858000"/>
              <a:gd name="connsiteX6" fmla="*/ 11322200 w 12185300"/>
              <a:gd name="connsiteY6" fmla="*/ 0 h 6858000"/>
              <a:gd name="connsiteX7" fmla="*/ 0 w 12185300"/>
              <a:gd name="connsiteY7" fmla="*/ 6858000 h 6858000"/>
              <a:gd name="connsiteX8" fmla="*/ 0 w 12185300"/>
              <a:gd name="connsiteY8" fmla="*/ 0 h 6858000"/>
              <a:gd name="connsiteX9" fmla="*/ 0 w 12185300"/>
              <a:gd name="connsiteY9" fmla="*/ 6858000 h 6858000"/>
              <a:gd name="connsiteX0" fmla="*/ 6010592 w 6873692"/>
              <a:gd name="connsiteY0" fmla="*/ 0 h 6858000"/>
              <a:gd name="connsiteX1" fmla="*/ 6873692 w 6873692"/>
              <a:gd name="connsiteY1" fmla="*/ 0 h 6858000"/>
              <a:gd name="connsiteX2" fmla="*/ 6873692 w 6873692"/>
              <a:gd name="connsiteY2" fmla="*/ 6858000 h 6858000"/>
              <a:gd name="connsiteX3" fmla="*/ 0 w 6873692"/>
              <a:gd name="connsiteY3" fmla="*/ 6858000 h 6858000"/>
              <a:gd name="connsiteX4" fmla="*/ 6010589 w 6873692"/>
              <a:gd name="connsiteY4" fmla="*/ 4 h 6858000"/>
              <a:gd name="connsiteX5" fmla="*/ 6010590 w 6873692"/>
              <a:gd name="connsiteY5" fmla="*/ 2 h 6858000"/>
              <a:gd name="connsiteX6" fmla="*/ 6010592 w 6873692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873692" h="6858000">
                <a:moveTo>
                  <a:pt x="6010592" y="0"/>
                </a:moveTo>
                <a:lnTo>
                  <a:pt x="6873692" y="0"/>
                </a:lnTo>
                <a:lnTo>
                  <a:pt x="6873692" y="6858000"/>
                </a:lnTo>
                <a:lnTo>
                  <a:pt x="0" y="6858000"/>
                </a:lnTo>
                <a:lnTo>
                  <a:pt x="6010589" y="4"/>
                </a:lnTo>
                <a:cubicBezTo>
                  <a:pt x="6010589" y="3"/>
                  <a:pt x="6010590" y="3"/>
                  <a:pt x="6010590" y="2"/>
                </a:cubicBezTo>
                <a:lnTo>
                  <a:pt x="6010592" y="0"/>
                </a:lnTo>
                <a:close/>
              </a:path>
            </a:pathLst>
          </a:cu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5FCBBA-905A-4FD1-BFBA-F3EE6DA264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81098"/>
            <a:ext cx="8986580" cy="2832404"/>
          </a:xfrm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4800" cap="all" spc="3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DD287E-F1C8-463F-8429-D1B5B15825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5463522"/>
            <a:ext cx="8986580" cy="650311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1F44ED-7973-4A99-B2CA-A8962BCE0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t>12/15/2022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DF96F2-D6BE-49AC-A605-5AE87C3F2F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17FC50-B13C-4B63-AE64-F71A6EDE6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t>‹№›</a:t>
            </a:fld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C75A547-BCD1-42BE-966E-53CA0AB93165}"/>
              </a:ext>
            </a:extLst>
          </p:cNvPr>
          <p:cNvCxnSpPr>
            <a:cxnSpLocks/>
          </p:cNvCxnSpPr>
          <p:nvPr/>
        </p:nvCxnSpPr>
        <p:spPr>
          <a:xfrm>
            <a:off x="1188357" y="5151666"/>
            <a:ext cx="9822543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7507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A3BF2-BCE9-47D7-B1C0-1F0E4936B6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2722E9-C3E4-48AF-996A-495AE659FA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C9E516-382B-4845-93BF-20C16EE0DB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t>12/15/2022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B96E16-F168-442A-843C-5D490D54B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A61BEA-A969-437A-BD8B-CB1B709AD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010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6528449-3E11-45FF-BF3A-651867603E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572500" y="870625"/>
            <a:ext cx="2476499" cy="5029201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C0EAB0-2DFA-4CBA-86B1-1826EF523D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143000" y="870625"/>
            <a:ext cx="7324928" cy="5029201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A22F89-E1F5-45D7-945A-8A2886C4BA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t>12/15/2022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7E7E82-5FB8-4289-AD0C-0BA788E147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5A4046-1A2C-41F5-A177-1C3919C20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624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ECD6F3-88F1-4195-8395-57AA096BB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D8D06C-EB08-40B3-AFB3-A62F441122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03962F-B413-4C4C-A490-724DDB9E7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t>12/15/2022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871813-4E87-4C04-835D-76246010B0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922BA3-033C-491E-A045-F0052AC19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390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FE19AD-2EDD-4B4F-9F9E-46A4441847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1709738"/>
            <a:ext cx="8520952" cy="2852737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EE5927-21D5-4EBA-A112-CAD1BD38BC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43000" y="4589466"/>
            <a:ext cx="8520952" cy="813266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EF0D16-9D87-4D76-A5A5-534E24B7D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t>12/15/2022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65F387-5AAC-45D0-ABCE-B1CF4BC7E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8AF6FE-0006-4F40-A7FB-E0FDBADF75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693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E8AADE-587E-4574-B21B-7ABDE5A236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2F9DA5-4DFB-4211-A58A-FFD842C27A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43000" y="2339501"/>
            <a:ext cx="4798979" cy="355059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A99F26-66AF-4614-91CE-C93A24BAC2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0020" y="2339501"/>
            <a:ext cx="4798980" cy="355059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8F678E-59B5-4DF9-ABCB-506B9CB701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t>12/15/2022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B50A53-317B-444A-9BA2-F69CDBF5DA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B269A1-B0FB-4C8F-B6AA-0718C92D3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145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12BBBF-42B2-4A5D-B145-46983A5301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1133272"/>
            <a:ext cx="9905999" cy="84630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04BE44-5271-4B5D-B649-35E3AF20B4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42999" y="2067127"/>
            <a:ext cx="4798980" cy="710119"/>
          </a:xfrm>
        </p:spPr>
        <p:txBody>
          <a:bodyPr anchor="b">
            <a:normAutofit/>
          </a:bodyPr>
          <a:lstStyle>
            <a:lvl1pPr marL="0" indent="0">
              <a:buNone/>
              <a:defRPr sz="20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D7891E-0C0A-4688-97DD-C0715E3221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43001" y="2864795"/>
            <a:ext cx="4798978" cy="302530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5EAF30-3412-49B0-93D1-596CC2695B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50018" y="2067127"/>
            <a:ext cx="4798981" cy="710119"/>
          </a:xfrm>
        </p:spPr>
        <p:txBody>
          <a:bodyPr anchor="b">
            <a:normAutofit/>
          </a:bodyPr>
          <a:lstStyle>
            <a:lvl1pPr marL="0" indent="0">
              <a:buNone/>
              <a:defRPr sz="20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707B9B7-F41C-4314-9F0C-BB84547FB8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50019" y="2864795"/>
            <a:ext cx="4798982" cy="302530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421587F-6AFC-4906-86EB-6B0A86EEF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t>12/15/2022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54BE2C5-583B-49BC-9864-B01EEF798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B39B236-45F5-4CC6-8D53-A6903A1CC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628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36B206-0678-4577-B79F-760526A5FD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9300" y="1322615"/>
            <a:ext cx="8175171" cy="4212771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6D5FCB8-AFD3-4801-BBD6-9548F4CF7C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t>12/15/2022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6DACF8-CBC0-416B-B28E-EE18C4238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70C7421-FF49-4CE9-87D0-2B4FFE0E3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656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D19CBFE-15AA-4447-9F9C-D8B0BEB242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t>12/15/2022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6B48227-EC1E-4063-9682-891A2DB1A8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2C6A63-C3F4-4563-A542-9A41AC946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596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6900C1-FE18-461C-801C-8626C77598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1600200"/>
            <a:ext cx="3932237" cy="1964986"/>
          </a:xfrm>
        </p:spPr>
        <p:txBody>
          <a:bodyPr anchor="b">
            <a:normAutofit/>
          </a:bodyPr>
          <a:lstStyle>
            <a:lvl1pPr>
              <a:lnSpc>
                <a:spcPct val="110000"/>
              </a:lnSpc>
              <a:defRPr sz="2400" cap="all" spc="3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14CFF3-3406-49E3-9D5A-1BE90FFA50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27451" y="987425"/>
            <a:ext cx="5421548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3D14FF-9082-4BBA-BC7A-F4C5B78599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43000" y="3662464"/>
            <a:ext cx="3932237" cy="2206523"/>
          </a:xfrm>
        </p:spPr>
        <p:txBody>
          <a:bodyPr/>
          <a:lstStyle>
            <a:lvl1pPr marL="0" indent="0">
              <a:buNone/>
              <a:defRPr sz="1600" i="1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5A2726-EB8E-4DF7-9A1B-F03BD8C71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t>12/15/2022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9929BE-611C-4FE6-B0A5-E0FF9DF969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B90B32-1D0E-4BCD-8850-59EA235F7E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959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CA1460E-1069-4FCA-B04E-28F77C8610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13614" y="987425"/>
            <a:ext cx="5535386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138C1E-867B-4FE9-8783-9B1246AEB7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43000" y="3657601"/>
            <a:ext cx="3932236" cy="2211388"/>
          </a:xfrm>
        </p:spPr>
        <p:txBody>
          <a:bodyPr/>
          <a:lstStyle>
            <a:lvl1pPr marL="0" indent="0">
              <a:buNone/>
              <a:defRPr sz="1600" i="1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721568-4870-46F2-9F7E-F410702012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t>12/15/2022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B3CC65-0E73-45A1-9D4F-3F4559B3B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8C58CD-9BC3-431E-A7B4-D596A7F06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t>‹№›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368F756-D171-474C-8B1A-C818032F6F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1600201"/>
            <a:ext cx="3932236" cy="1959428"/>
          </a:xfrm>
        </p:spPr>
        <p:txBody>
          <a:bodyPr anchor="b">
            <a:normAutofit/>
          </a:bodyPr>
          <a:lstStyle>
            <a:lvl1pPr>
              <a:lnSpc>
                <a:spcPct val="110000"/>
              </a:lnSpc>
              <a:defRPr sz="2400" cap="all" spc="3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66619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91C2F78B-DEE8-4195-A196-DFC51BDADFF9}"/>
              </a:ext>
            </a:extLst>
          </p:cNvPr>
          <p:cNvSpPr/>
          <p:nvPr/>
        </p:nvSpPr>
        <p:spPr>
          <a:xfrm>
            <a:off x="9749268" y="4070878"/>
            <a:ext cx="2442733" cy="2787123"/>
          </a:xfrm>
          <a:custGeom>
            <a:avLst/>
            <a:gdLst>
              <a:gd name="connsiteX0" fmla="*/ 2442733 w 2442733"/>
              <a:gd name="connsiteY0" fmla="*/ 0 h 2787123"/>
              <a:gd name="connsiteX1" fmla="*/ 2442733 w 2442733"/>
              <a:gd name="connsiteY1" fmla="*/ 2787123 h 2787123"/>
              <a:gd name="connsiteX2" fmla="*/ 0 w 2442733"/>
              <a:gd name="connsiteY2" fmla="*/ 2787123 h 27871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442733" h="2787123">
                <a:moveTo>
                  <a:pt x="2442733" y="0"/>
                </a:moveTo>
                <a:lnTo>
                  <a:pt x="2442733" y="2787123"/>
                </a:lnTo>
                <a:lnTo>
                  <a:pt x="0" y="2787123"/>
                </a:lnTo>
                <a:close/>
              </a:path>
            </a:pathLst>
          </a:cu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A1D79D08-4BE8-4799-BE09-5078DFEE2256}"/>
              </a:ext>
            </a:extLst>
          </p:cNvPr>
          <p:cNvSpPr/>
          <p:nvPr/>
        </p:nvSpPr>
        <p:spPr>
          <a:xfrm rot="10800000">
            <a:off x="0" y="0"/>
            <a:ext cx="2442733" cy="2787123"/>
          </a:xfrm>
          <a:custGeom>
            <a:avLst/>
            <a:gdLst>
              <a:gd name="connsiteX0" fmla="*/ 2442733 w 2442733"/>
              <a:gd name="connsiteY0" fmla="*/ 0 h 2787123"/>
              <a:gd name="connsiteX1" fmla="*/ 2442733 w 2442733"/>
              <a:gd name="connsiteY1" fmla="*/ 2787123 h 2787123"/>
              <a:gd name="connsiteX2" fmla="*/ 0 w 2442733"/>
              <a:gd name="connsiteY2" fmla="*/ 2787123 h 27871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442733" h="2787123">
                <a:moveTo>
                  <a:pt x="2442733" y="0"/>
                </a:moveTo>
                <a:lnTo>
                  <a:pt x="2442733" y="2787123"/>
                </a:lnTo>
                <a:lnTo>
                  <a:pt x="0" y="2787123"/>
                </a:lnTo>
                <a:close/>
              </a:path>
            </a:pathLst>
          </a:cu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95D65A1-16CB-407F-993F-2A6D59BCC0C8}"/>
              </a:ext>
            </a:extLst>
          </p:cNvPr>
          <p:cNvCxnSpPr>
            <a:cxnSpLocks/>
          </p:cNvCxnSpPr>
          <p:nvPr/>
        </p:nvCxnSpPr>
        <p:spPr>
          <a:xfrm>
            <a:off x="1233837" y="6172200"/>
            <a:ext cx="9760638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BA018A2-815D-41B0-A189-FDF7A5E88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872935"/>
            <a:ext cx="9905999" cy="13608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DFAE63-1276-4C7C-BFF5-F5DF1CDB23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43000" y="2332026"/>
            <a:ext cx="9905999" cy="35671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380268-2D73-487C-843B-51648AE181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88157" y="6356350"/>
            <a:ext cx="30933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fld id="{3CADBD16-5BFB-4D9F-9646-C75D1B53BBB6}" type="datetimeFigureOut">
              <a:rPr lang="en-US" smtClean="0"/>
              <a:pPr/>
              <a:t>12/15/2022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F61E6D-D51F-4BD7-B59D-19AF179177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3000" y="6356350"/>
            <a:ext cx="39591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7701B1-1C93-41C2-AEE1-815DEA51B9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423186" y="6356350"/>
            <a:ext cx="6258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fld id="{C0722274-0FAA-4649-AA4E-4210F4F32167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073197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1" r:id="rId6"/>
    <p:sldLayoutId id="2147483747" r:id="rId7"/>
    <p:sldLayoutId id="2147483748" r:id="rId8"/>
    <p:sldLayoutId id="2147483749" r:id="rId9"/>
    <p:sldLayoutId id="2147483750" r:id="rId10"/>
    <p:sldLayoutId id="2147483752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28600" indent="0" algn="l" defTabSz="914400" rtl="0" eaLnBrk="1" latinLnBrk="0" hangingPunct="1">
        <a:lnSpc>
          <a:spcPct val="120000"/>
        </a:lnSpc>
        <a:spcBef>
          <a:spcPts val="500"/>
        </a:spcBef>
        <a:buFontTx/>
        <a:buNone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502920" indent="0" algn="l" defTabSz="914400" rtl="0" eaLnBrk="1" latinLnBrk="0" hangingPunct="1">
        <a:lnSpc>
          <a:spcPct val="120000"/>
        </a:lnSpc>
        <a:spcBef>
          <a:spcPts val="500"/>
        </a:spcBef>
        <a:buFontTx/>
        <a:buNone/>
        <a:defRPr sz="1400" i="1" kern="1200">
          <a:solidFill>
            <a:schemeClr val="tx1"/>
          </a:solidFill>
          <a:latin typeface="+mn-lt"/>
          <a:ea typeface="+mn-ea"/>
          <a:cs typeface="+mn-cs"/>
        </a:defRPr>
      </a:lvl4pPr>
      <a:lvl5pPr marL="73152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6C4D68-063E-EA12-3CED-C25639AF39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9188" y="1582669"/>
            <a:ext cx="6330819" cy="2466817"/>
          </a:xfrm>
        </p:spPr>
        <p:txBody>
          <a:bodyPr>
            <a:noAutofit/>
          </a:bodyPr>
          <a:lstStyle/>
          <a:p>
            <a:r>
              <a:rPr lang="uk-UA" sz="3200" b="1" dirty="0">
                <a:effectLst/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АКТУАЛІЗАЦІЯ ПРОБЛЕМИ ПРОФЕСІОНАЛІЗАЦІЇ МЕНЕДЖМЕНТУ</a:t>
            </a:r>
            <a:endParaRPr lang="de-DE" sz="3200" b="1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4" name="Picture 3" descr="Abstract design of flower petals in pastel">
            <a:extLst>
              <a:ext uri="{FF2B5EF4-FFF2-40B4-BE49-F238E27FC236}">
                <a16:creationId xmlns:a16="http://schemas.microsoft.com/office/drawing/2014/main" id="{A8528DD4-2771-B5E2-9966-4A2AB53C544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549" r="6551" b="2"/>
          <a:stretch/>
        </p:blipFill>
        <p:spPr>
          <a:xfrm>
            <a:off x="3093268" y="10"/>
            <a:ext cx="9098732" cy="6857990"/>
          </a:xfrm>
          <a:custGeom>
            <a:avLst/>
            <a:gdLst/>
            <a:ahLst/>
            <a:cxnLst/>
            <a:rect l="l" t="t" r="r" b="b"/>
            <a:pathLst>
              <a:path w="9098732" h="6858000">
                <a:moveTo>
                  <a:pt x="6010592" y="0"/>
                </a:moveTo>
                <a:lnTo>
                  <a:pt x="8235629" y="4"/>
                </a:lnTo>
                <a:cubicBezTo>
                  <a:pt x="8235629" y="3"/>
                  <a:pt x="8235630" y="3"/>
                  <a:pt x="8235630" y="2"/>
                </a:cubicBezTo>
                <a:lnTo>
                  <a:pt x="9098732" y="0"/>
                </a:lnTo>
                <a:lnTo>
                  <a:pt x="9098732" y="6858000"/>
                </a:lnTo>
                <a:lnTo>
                  <a:pt x="0" y="6858000"/>
                </a:lnTo>
                <a:lnTo>
                  <a:pt x="6010589" y="4"/>
                </a:lnTo>
                <a:cubicBezTo>
                  <a:pt x="6010589" y="3"/>
                  <a:pt x="6010590" y="3"/>
                  <a:pt x="6010590" y="2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6435298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0CD3BF-7003-D251-60C6-E2B8C403D1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6733" y="603255"/>
            <a:ext cx="8349191" cy="967067"/>
          </a:xfrm>
          <a:solidFill>
            <a:schemeClr val="accent5"/>
          </a:solidFill>
        </p:spPr>
        <p:txBody>
          <a:bodyPr/>
          <a:lstStyle/>
          <a:p>
            <a:pPr algn="ctr"/>
            <a:r>
              <a:rPr lang="uk-UA" b="1" dirty="0">
                <a:latin typeface="Segoe UI Light" panose="020B0502040204020203" pitchFamily="34" charset="0"/>
                <a:cs typeface="Segoe UI Light" panose="020B0502040204020203" pitchFamily="34" charset="0"/>
              </a:rPr>
              <a:t>ПЛАН:</a:t>
            </a:r>
            <a:endParaRPr lang="de-DE" b="1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35A41A5-9F1C-C6A0-EF22-086BCB5003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5467" y="1778000"/>
            <a:ext cx="8051800" cy="41211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400" dirty="0">
                <a:latin typeface="Segoe UI Light" panose="020B0502040204020203" pitchFamily="34" charset="0"/>
                <a:cs typeface="Segoe UI Light" panose="020B0502040204020203" pitchFamily="34" charset="0"/>
              </a:rPr>
              <a:t>Сутність понять «управлінський потенціал», «менеджмент», «професія»</a:t>
            </a:r>
          </a:p>
          <a:p>
            <a:pPr marL="0" indent="0">
              <a:buNone/>
            </a:pPr>
            <a:r>
              <a:rPr lang="uk-UA" sz="2400" dirty="0">
                <a:latin typeface="Segoe UI Light" panose="020B0502040204020203" pitchFamily="34" charset="0"/>
                <a:cs typeface="Segoe UI Light" panose="020B0502040204020203" pitchFamily="34" charset="0"/>
              </a:rPr>
              <a:t>Професіоналізація управління як процес</a:t>
            </a:r>
          </a:p>
          <a:p>
            <a:pPr marL="0" indent="0">
              <a:buNone/>
            </a:pPr>
            <a:r>
              <a:rPr lang="uk-UA" sz="2400" dirty="0">
                <a:latin typeface="Segoe UI Light" panose="020B0502040204020203" pitchFamily="34" charset="0"/>
                <a:cs typeface="Segoe UI Light" panose="020B0502040204020203" pitchFamily="34" charset="0"/>
              </a:rPr>
              <a:t>Управлінський вплив на працівників через систему стимулів професійного розвитку</a:t>
            </a:r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AB36A0E3-25FC-4550-99D9-486C67C96100}"/>
              </a:ext>
            </a:extLst>
          </p:cNvPr>
          <p:cNvSpPr/>
          <p:nvPr/>
        </p:nvSpPr>
        <p:spPr>
          <a:xfrm>
            <a:off x="956734" y="1971675"/>
            <a:ext cx="257175" cy="2667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" name="Овал 4">
            <a:extLst>
              <a:ext uri="{FF2B5EF4-FFF2-40B4-BE49-F238E27FC236}">
                <a16:creationId xmlns:a16="http://schemas.microsoft.com/office/drawing/2014/main" id="{B03EF6DF-D1CC-406D-A365-521822C4634E}"/>
              </a:ext>
            </a:extLst>
          </p:cNvPr>
          <p:cNvSpPr/>
          <p:nvPr/>
        </p:nvSpPr>
        <p:spPr>
          <a:xfrm>
            <a:off x="956734" y="2933700"/>
            <a:ext cx="257175" cy="2667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6" name="Овал 5">
            <a:extLst>
              <a:ext uri="{FF2B5EF4-FFF2-40B4-BE49-F238E27FC236}">
                <a16:creationId xmlns:a16="http://schemas.microsoft.com/office/drawing/2014/main" id="{B648A5DC-5EFE-485F-A59C-4FBAFE89F6FD}"/>
              </a:ext>
            </a:extLst>
          </p:cNvPr>
          <p:cNvSpPr/>
          <p:nvPr/>
        </p:nvSpPr>
        <p:spPr>
          <a:xfrm>
            <a:off x="956734" y="3735103"/>
            <a:ext cx="257175" cy="2667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642728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943DEB-1933-A2B9-CDBE-0052F56C85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1" y="872935"/>
            <a:ext cx="6210300" cy="918543"/>
          </a:xfrm>
          <a:solidFill>
            <a:schemeClr val="accent5"/>
          </a:solidFill>
        </p:spPr>
        <p:txBody>
          <a:bodyPr>
            <a:normAutofit/>
          </a:bodyPr>
          <a:lstStyle/>
          <a:p>
            <a:r>
              <a:rPr lang="uk-UA" b="1" dirty="0">
                <a:latin typeface="Segoe UI Light" panose="020B0502040204020203" pitchFamily="34" charset="0"/>
                <a:cs typeface="Segoe UI Light" panose="020B0502040204020203" pitchFamily="34" charset="0"/>
              </a:rPr>
              <a:t>Управлінський потенціал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25C9987-1A2E-FB80-6777-AB25FB93CD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1" y="2124075"/>
            <a:ext cx="6534149" cy="3931491"/>
          </a:xfrm>
        </p:spPr>
        <p:txBody>
          <a:bodyPr/>
          <a:lstStyle/>
          <a:p>
            <a:pPr marL="0" indent="0">
              <a:buNone/>
            </a:pPr>
            <a:r>
              <a:rPr lang="uk-UA" dirty="0">
                <a:latin typeface="Segoe UI Light" panose="020B0502040204020203" pitchFamily="34" charset="0"/>
                <a:cs typeface="Segoe UI Light" panose="020B0502040204020203" pitchFamily="34" charset="0"/>
              </a:rPr>
              <a:t>потенційна здатність управлінського персоналу на засадах професіоналізму оптимально застосувати професійно-кваліфікаційний, творчий потенціали та організаційну спроможність з метою досягнення сталого та ефективного функціонування підприємства</a:t>
            </a:r>
          </a:p>
          <a:p>
            <a:endParaRPr lang="de-DE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9A5E2E2-5290-439C-81AD-A0F4550655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7150" y="1257300"/>
            <a:ext cx="3457270" cy="3457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68073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B46DAB-7FD7-3F28-6B45-0EF187027A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1" y="872935"/>
            <a:ext cx="5999018" cy="1360898"/>
          </a:xfrm>
        </p:spPr>
        <p:txBody>
          <a:bodyPr>
            <a:normAutofit/>
          </a:bodyPr>
          <a:lstStyle/>
          <a:p>
            <a:r>
              <a:rPr lang="uk-UA" dirty="0"/>
              <a:t> </a:t>
            </a:r>
            <a:endParaRPr lang="de-DE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ABF4F02-14A0-7EDD-A117-66BA901683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475" y="400049"/>
            <a:ext cx="6896100" cy="5934075"/>
          </a:xfrm>
        </p:spPr>
        <p:txBody>
          <a:bodyPr anchor="t"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uk-UA" sz="1600" dirty="0">
                <a:highlight>
                  <a:srgbClr val="800080"/>
                </a:highlight>
                <a:latin typeface="Segoe UI Light" panose="020B0502040204020203" pitchFamily="34" charset="0"/>
                <a:cs typeface="Segoe UI Light" panose="020B0502040204020203" pitchFamily="34" charset="0"/>
              </a:rPr>
              <a:t>Професія </a:t>
            </a:r>
            <a:r>
              <a:rPr lang="uk-UA" sz="1600" dirty="0">
                <a:latin typeface="Segoe UI Light" panose="020B0502040204020203" pitchFamily="34" charset="0"/>
                <a:cs typeface="Segoe UI Light" panose="020B0502040204020203" pitchFamily="34" charset="0"/>
              </a:rPr>
              <a:t>– рід трудової діяльності людини, яка володіє комплексом спеціальних знань, практичних навичок, одержаних шляхом спеціальної освіти, навчання чи досвіду, які дають можливість здійснювати роботу в певній сфері виробництва. Поняття </a:t>
            </a:r>
            <a:r>
              <a:rPr lang="uk-UA" sz="1600" dirty="0">
                <a:highlight>
                  <a:srgbClr val="800080"/>
                </a:highlight>
                <a:latin typeface="Segoe UI Light" panose="020B0502040204020203" pitchFamily="34" charset="0"/>
                <a:cs typeface="Segoe UI Light" panose="020B0502040204020203" pitchFamily="34" charset="0"/>
              </a:rPr>
              <a:t>«професія»</a:t>
            </a:r>
            <a:r>
              <a:rPr lang="uk-UA" sz="1600" dirty="0">
                <a:solidFill>
                  <a:schemeClr val="accent5">
                    <a:lumMod val="7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uk-UA" sz="1600" dirty="0">
                <a:latin typeface="Segoe UI Light" panose="020B0502040204020203" pitchFamily="34" charset="0"/>
                <a:cs typeface="Segoe UI Light" panose="020B0502040204020203" pitchFamily="34" charset="0"/>
              </a:rPr>
              <a:t>має статус соціального інституту. Головна потреба, яку задовольняє професія як соціальна норма, – це спеціалізація трудової діяльності людини.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uk-UA" sz="1600" dirty="0">
                <a:highlight>
                  <a:srgbClr val="800080"/>
                </a:highlight>
                <a:latin typeface="Segoe UI Light" panose="020B0502040204020203" pitchFamily="34" charset="0"/>
                <a:cs typeface="Segoe UI Light" panose="020B0502040204020203" pitchFamily="34" charset="0"/>
              </a:rPr>
              <a:t>«Професія» </a:t>
            </a:r>
            <a:r>
              <a:rPr lang="uk-UA" sz="1600" dirty="0">
                <a:latin typeface="Segoe UI Light" panose="020B0502040204020203" pitchFamily="34" charset="0"/>
                <a:cs typeface="Segoe UI Light" panose="020B0502040204020203" pitchFamily="34" charset="0"/>
              </a:rPr>
              <a:t>застосовується здебільшого в системі соціально-трудових відносин, і на ринку праці. 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uk-UA" sz="1600" dirty="0">
                <a:latin typeface="Segoe UI Light" panose="020B0502040204020203" pitchFamily="34" charset="0"/>
                <a:cs typeface="Segoe UI Light" panose="020B0502040204020203" pitchFamily="34" charset="0"/>
              </a:rPr>
              <a:t>При </a:t>
            </a:r>
            <a:r>
              <a:rPr lang="uk-UA" sz="1600" dirty="0">
                <a:highlight>
                  <a:srgbClr val="800080"/>
                </a:highlight>
                <a:latin typeface="Segoe UI Light" panose="020B0502040204020203" pitchFamily="34" charset="0"/>
                <a:cs typeface="Segoe UI Light" panose="020B0502040204020203" pitchFamily="34" charset="0"/>
              </a:rPr>
              <a:t>професійному виборі</a:t>
            </a:r>
            <a:r>
              <a:rPr lang="uk-UA" sz="1600" dirty="0">
                <a:latin typeface="Segoe UI Light" panose="020B0502040204020203" pitchFamily="34" charset="0"/>
                <a:cs typeface="Segoe UI Light" panose="020B0502040204020203" pitchFamily="34" charset="0"/>
              </a:rPr>
              <a:t> майбутній фахівець керується вже наявними в нього переконаннями, установками і особистісними цінностями. Головним фактором вибору професії і становлення особистості професіонала, на думку Л.В. Баєвої, є його особистісні цінності, які можна віднести до абсолютних.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uk-UA" sz="1600" dirty="0">
                <a:highlight>
                  <a:srgbClr val="800080"/>
                </a:highlight>
                <a:latin typeface="Segoe UI Light" panose="020B0502040204020203" pitchFamily="34" charset="0"/>
                <a:cs typeface="Segoe UI Light" panose="020B0502040204020203" pitchFamily="34" charset="0"/>
              </a:rPr>
              <a:t>Професія</a:t>
            </a:r>
            <a:r>
              <a:rPr lang="uk-UA" sz="1600" dirty="0">
                <a:latin typeface="Segoe UI Light" panose="020B0502040204020203" pitchFamily="34" charset="0"/>
                <a:cs typeface="Segoe UI Light" panose="020B0502040204020203" pitchFamily="34" charset="0"/>
              </a:rPr>
              <a:t> в житті кожної людини є однією з основних категорій, оскільки багато в чому визначає його подальшу долю і самореалізацію. Психологія Мартіна </a:t>
            </a:r>
            <a:r>
              <a:rPr lang="uk-UA" sz="1600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Ахтніха</a:t>
            </a:r>
            <a:r>
              <a:rPr lang="uk-UA" sz="1600" dirty="0">
                <a:latin typeface="Segoe UI Light" panose="020B0502040204020203" pitchFamily="34" charset="0"/>
                <a:cs typeface="Segoe UI Light" panose="020B0502040204020203" pitchFamily="34" charset="0"/>
              </a:rPr>
              <a:t> і його тест професійного орієнтування базується на понятті схильності індивіда до якоїсь професії в даний момент часу. Однак </a:t>
            </a:r>
            <a:r>
              <a:rPr lang="uk-UA" sz="1600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Ахтніх</a:t>
            </a:r>
            <a:r>
              <a:rPr lang="uk-UA" sz="1600" dirty="0">
                <a:latin typeface="Segoe UI Light" panose="020B0502040204020203" pitchFamily="34" charset="0"/>
                <a:cs typeface="Segoe UI Light" panose="020B0502040204020203" pitchFamily="34" charset="0"/>
              </a:rPr>
              <a:t> акцентує увагу на тому, що доля людини, в професійному плані, повинна складатися не з однієї професії, необхідно освоїти чотири.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EA4787DC-E359-481E-9941-5BC3AF1B6C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7575" y="1656943"/>
            <a:ext cx="4338637" cy="2495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4068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3D4BB4-A08D-E14F-91D2-799A49B7FE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799" y="186327"/>
            <a:ext cx="6983280" cy="909048"/>
          </a:xfrm>
          <a:solidFill>
            <a:schemeClr val="accent5"/>
          </a:solidFill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uk-UA" sz="2800" b="1" dirty="0">
                <a:latin typeface="Segoe UI Light" panose="020B0502040204020203" pitchFamily="34" charset="0"/>
                <a:cs typeface="Segoe UI Light" panose="020B0502040204020203" pitchFamily="34" charset="0"/>
              </a:rPr>
              <a:t>Професіоналізація управління як процес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E882792-A5A6-AE3E-F1A2-5BE3433CC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1975" y="1390650"/>
            <a:ext cx="7107104" cy="4314825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uk-UA" sz="1600" dirty="0">
                <a:solidFill>
                  <a:schemeClr val="accent5">
                    <a:lumMod val="7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Професіоналізація</a:t>
            </a:r>
            <a:r>
              <a:rPr lang="uk-UA" sz="1600" dirty="0">
                <a:latin typeface="Segoe UI Light" panose="020B0502040204020203" pitchFamily="34" charset="0"/>
                <a:cs typeface="Segoe UI Light" panose="020B0502040204020203" pitchFamily="34" charset="0"/>
              </a:rPr>
              <a:t> – це цілісний безперервний процес становлення особистості фахівця, який починається з моменту вибору майбутньої професії та завершується, коли особистість припиняє активну трудову діяльність.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uk-UA" sz="1600" dirty="0">
                <a:solidFill>
                  <a:schemeClr val="accent5">
                    <a:lumMod val="7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Управління як процес </a:t>
            </a:r>
            <a:r>
              <a:rPr lang="uk-UA" sz="1600" dirty="0">
                <a:latin typeface="Segoe UI Light" panose="020B0502040204020203" pitchFamily="34" charset="0"/>
                <a:cs typeface="Segoe UI Light" panose="020B0502040204020203" pitchFamily="34" charset="0"/>
              </a:rPr>
              <a:t>– це сукупність дій людини, яка забезпечує досягнення бажаного результату, кінцевої мети управління. Сукупність ця постає низкою взаємопов’язаних послідовних етапів, які називаються функціями.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uk-UA" sz="1600" dirty="0">
                <a:solidFill>
                  <a:schemeClr val="accent5">
                    <a:lumMod val="7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Основними функціями вважають: </a:t>
            </a:r>
            <a:r>
              <a:rPr lang="uk-UA" sz="1600" dirty="0">
                <a:latin typeface="Segoe UI Light" panose="020B0502040204020203" pitchFamily="34" charset="0"/>
                <a:cs typeface="Segoe UI Light" panose="020B0502040204020203" pitchFamily="34" charset="0"/>
              </a:rPr>
              <a:t>1) мотивацію; 2) планування; 3) контроль; 4) організацію діяльності. </a:t>
            </a:r>
          </a:p>
          <a:p>
            <a:pPr marL="0" indent="0">
              <a:lnSpc>
                <a:spcPct val="110000"/>
              </a:lnSpc>
              <a:buNone/>
            </a:pPr>
            <a:endParaRPr lang="uk-UA" sz="10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uk-UA" sz="1600" dirty="0">
                <a:latin typeface="Segoe UI Light" panose="020B0502040204020203" pitchFamily="34" charset="0"/>
                <a:cs typeface="Segoe UI Light" panose="020B0502040204020203" pitchFamily="34" charset="0"/>
              </a:rPr>
              <a:t>Своєчасна постановка і розв’язання завдань кожного етапу дозволяє досягати бажаної мети управління з оптимальною якістю і мінімальними витратами ресурсів. Основні функції в процесі управління поєднують в єдине ціле так звані сполучні чи об’єднувальні функції: комунікації (спілкування) і прийняття рішень.</a:t>
            </a:r>
            <a:endParaRPr lang="de-DE" sz="16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B0C0478E-BA8D-4301-96B6-E2C7BB452D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4372" y="1693162"/>
            <a:ext cx="2905421" cy="2593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27098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DAE6E36-EA1F-0C14-B3C6-C988710C57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8100" y="1447800"/>
            <a:ext cx="3894413" cy="3152775"/>
          </a:xfrm>
          <a:solidFill>
            <a:schemeClr val="accent5"/>
          </a:solidFill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</a:pPr>
            <a:r>
              <a:rPr lang="uk-UA" sz="3700" b="1" dirty="0">
                <a:latin typeface="Segoe UI Light" panose="020B0502040204020203" pitchFamily="34" charset="0"/>
                <a:cs typeface="Segoe UI Light" panose="020B0502040204020203" pitchFamily="34" charset="0"/>
              </a:rPr>
              <a:t>Управлінський вплив на працівників через систему стимулів професійного розвитку</a:t>
            </a:r>
          </a:p>
        </p:txBody>
      </p:sp>
      <p:graphicFrame>
        <p:nvGraphicFramePr>
          <p:cNvPr id="4" name="Місце для вмісту 3">
            <a:extLst>
              <a:ext uri="{FF2B5EF4-FFF2-40B4-BE49-F238E27FC236}">
                <a16:creationId xmlns:a16="http://schemas.microsoft.com/office/drawing/2014/main" id="{AB2F8E8B-8339-258E-BCF1-11909339A27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74232914"/>
              </p:ext>
            </p:extLst>
          </p:nvPr>
        </p:nvGraphicFramePr>
        <p:xfrm>
          <a:off x="5381624" y="371475"/>
          <a:ext cx="6132275" cy="5581650"/>
        </p:xfrm>
        <a:graphic>
          <a:graphicData uri="http://schemas.openxmlformats.org/drawingml/2006/table">
            <a:tbl>
              <a:tblPr>
                <a:solidFill>
                  <a:schemeClr val="bg1">
                    <a:lumMod val="95000"/>
                  </a:schemeClr>
                </a:solidFill>
                <a:effectLst>
                  <a:outerShdw blurRad="63500" sx="102000" sy="102000" algn="ctr" rotWithShape="0">
                    <a:schemeClr val="tx2">
                      <a:lumMod val="25000"/>
                      <a:alpha val="40000"/>
                    </a:schemeClr>
                  </a:outerShdw>
                </a:effectLst>
              </a:tblPr>
              <a:tblGrid>
                <a:gridCol w="2902344">
                  <a:extLst>
                    <a:ext uri="{9D8B030D-6E8A-4147-A177-3AD203B41FA5}">
                      <a16:colId xmlns:a16="http://schemas.microsoft.com/office/drawing/2014/main" val="553468922"/>
                    </a:ext>
                  </a:extLst>
                </a:gridCol>
                <a:gridCol w="3229931">
                  <a:extLst>
                    <a:ext uri="{9D8B030D-6E8A-4147-A177-3AD203B41FA5}">
                      <a16:colId xmlns:a16="http://schemas.microsoft.com/office/drawing/2014/main" val="2813895826"/>
                    </a:ext>
                  </a:extLst>
                </a:gridCol>
              </a:tblGrid>
              <a:tr h="545188">
                <a:tc>
                  <a:txBody>
                    <a:bodyPr/>
                    <a:lstStyle/>
                    <a:p>
                      <a:pPr algn="ctr"/>
                      <a:r>
                        <a:rPr lang="uk-UA" sz="1100" b="0" cap="none" spc="0" noProof="0" dirty="0">
                          <a:solidFill>
                            <a:schemeClr val="tx1"/>
                          </a:solidFill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Елементи системи управління персоналом підприємства</a:t>
                      </a:r>
                    </a:p>
                  </a:txBody>
                  <a:tcPr marL="8334" marR="8334" marT="82640" marB="416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100" b="0" cap="none" spc="0" noProof="0" dirty="0">
                          <a:solidFill>
                            <a:schemeClr val="tx1"/>
                          </a:solidFill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Комплекс заходів</a:t>
                      </a:r>
                    </a:p>
                  </a:txBody>
                  <a:tcPr marL="8334" marR="8334" marT="82640" marB="416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6596895"/>
                  </a:ext>
                </a:extLst>
              </a:tr>
              <a:tr h="1345399">
                <a:tc>
                  <a:txBody>
                    <a:bodyPr/>
                    <a:lstStyle/>
                    <a:p>
                      <a:pPr algn="l"/>
                      <a:r>
                        <a:rPr lang="uk-UA" sz="1100" cap="none" spc="0" noProof="0" dirty="0">
                          <a:solidFill>
                            <a:schemeClr val="tx1"/>
                          </a:solidFill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у розрізі суб’єктів системи управління персоналом (керівників різних рівнів)</a:t>
                      </a:r>
                    </a:p>
                  </a:txBody>
                  <a:tcPr marL="8334" marR="8334" marT="82640" marB="416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100" cap="none" spc="0" noProof="0">
                          <a:solidFill>
                            <a:schemeClr val="tx1"/>
                          </a:solidFill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необхідно реалізувати програми навчання керівників з метою підвищення у них рівня сформованості управлінських навиків. У ході реалізації програми можна проводити тематичні семінари і тренінги з формування управлінських навиків.</a:t>
                      </a:r>
                    </a:p>
                  </a:txBody>
                  <a:tcPr marL="8334" marR="8334" marT="82640" marB="416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8846134"/>
                  </a:ext>
                </a:extLst>
              </a:tr>
              <a:tr h="2545716">
                <a:tc>
                  <a:txBody>
                    <a:bodyPr/>
                    <a:lstStyle/>
                    <a:p>
                      <a:pPr algn="l"/>
                      <a:r>
                        <a:rPr lang="uk-UA" sz="1100" cap="none" spc="0" noProof="0" dirty="0">
                          <a:solidFill>
                            <a:schemeClr val="tx1"/>
                          </a:solidFill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у розрізі процесів системи управління персоналом (технологій управління персоналом)</a:t>
                      </a:r>
                    </a:p>
                  </a:txBody>
                  <a:tcPr marL="8334" marR="8334" marT="82640" marB="416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100" cap="none" spc="0" noProof="0" dirty="0">
                          <a:solidFill>
                            <a:schemeClr val="tx1"/>
                          </a:solidFill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необхідно здійснювати впровадження розроблених технологій з управління персоналом: документацій не забезпечення управління персоналом; забезпечення підприємств персоналом; організація праці; система оцінки персоналу; система атестації персоналу; система стимулювання (мотивації) та оплати праці; система навчання та розвитку персоналу; моніторинг та корекція соціально-психологічного клімату; робота з кадровим резервом. </a:t>
                      </a:r>
                    </a:p>
                  </a:txBody>
                  <a:tcPr marL="8334" marR="8334" marT="82640" marB="416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7487162"/>
                  </a:ext>
                </a:extLst>
              </a:tr>
              <a:tr h="1145347">
                <a:tc>
                  <a:txBody>
                    <a:bodyPr/>
                    <a:lstStyle/>
                    <a:p>
                      <a:pPr algn="l"/>
                      <a:r>
                        <a:rPr lang="uk-UA" sz="1100" cap="none" spc="0" noProof="0" dirty="0">
                          <a:solidFill>
                            <a:schemeClr val="tx1"/>
                          </a:solidFill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- у розрізі об’єктів системи управління персоналом (персоналу підприємств)</a:t>
                      </a:r>
                    </a:p>
                  </a:txBody>
                  <a:tcPr marL="8334" marR="8334" marT="82640" marB="416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100" cap="none" spc="0" noProof="0" dirty="0">
                          <a:solidFill>
                            <a:schemeClr val="tx1"/>
                          </a:solidFill>
                          <a:effectLst/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необхідно реалізувати програми з підвищення рівня задоволеності працею, лояльності до підприємств, формування в них мотивів для досягнення цілей підприємств.</a:t>
                      </a:r>
                    </a:p>
                  </a:txBody>
                  <a:tcPr marL="8334" marR="8334" marT="82640" marB="416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51361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6630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6BD31E-CAD9-E49E-4B46-9F96F97B0D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2999" y="872937"/>
            <a:ext cx="5946290" cy="1360898"/>
          </a:xfrm>
        </p:spPr>
        <p:txBody>
          <a:bodyPr>
            <a:normAutofit/>
          </a:bodyPr>
          <a:lstStyle/>
          <a:p>
            <a:r>
              <a:rPr lang="uk-UA" dirty="0"/>
              <a:t> </a:t>
            </a:r>
            <a:endParaRPr lang="de-DE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2C141C4-9AB8-7852-6EAF-C9EFDCE91A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6447" y="419099"/>
            <a:ext cx="5735121" cy="5324475"/>
          </a:xfrm>
          <a:noFill/>
        </p:spPr>
        <p:txBody>
          <a:bodyPr>
            <a:no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uk-UA" dirty="0">
                <a:latin typeface="Segoe UI Light" panose="020B0502040204020203" pitchFamily="34" charset="0"/>
                <a:cs typeface="Segoe UI Light" panose="020B0502040204020203" pitchFamily="34" charset="0"/>
              </a:rPr>
              <a:t>Процес удосконалення доцільно здійснювати у розрізі її суб’єктів, процесів та об’єктів. Процес удосконалення полягає у переході від існуючого стану до цільового під впливом впровадження комплексу заходів, які дозволять підвищити інтелектуальний та професійний рівень персоналу, що забезпечить стабільний розвиток та конкурентоспроможність підприємства. Усі процеси із </a:t>
            </a:r>
            <a:r>
              <a:rPr lang="uk-UA" dirty="0">
                <a:highlight>
                  <a:srgbClr val="800080"/>
                </a:highlight>
                <a:latin typeface="Segoe UI Light" panose="020B0502040204020203" pitchFamily="34" charset="0"/>
                <a:cs typeface="Segoe UI Light" panose="020B0502040204020203" pitchFamily="34" charset="0"/>
              </a:rPr>
              <a:t>вдосконалення елементів системи управління персоналом підприємств </a:t>
            </a:r>
            <a:r>
              <a:rPr lang="uk-UA" dirty="0">
                <a:latin typeface="Segoe UI Light" panose="020B0502040204020203" pitchFamily="34" charset="0"/>
                <a:cs typeface="Segoe UI Light" panose="020B0502040204020203" pitchFamily="34" charset="0"/>
              </a:rPr>
              <a:t>повинні виконуватись у чіткому та безпосередньому взаємозв’язку між собою, щоб взаємодоповнювати та підсилювати вплив одного процесу на інші, і на цілу систему управління персоналом підприємства загалом.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F0918C4-AD2B-4D8B-96B3-332FCCDB20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8120" y="1485901"/>
            <a:ext cx="4415138" cy="3038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3643575"/>
      </p:ext>
    </p:extLst>
  </p:cSld>
  <p:clrMapOvr>
    <a:masterClrMapping/>
  </p:clrMapOvr>
</p:sld>
</file>

<file path=ppt/theme/theme1.xml><?xml version="1.0" encoding="utf-8"?>
<a:theme xmlns:a="http://schemas.openxmlformats.org/drawingml/2006/main" name="RegattaVTI">
  <a:themeElements>
    <a:clrScheme name="Regatta Yellow">
      <a:dk1>
        <a:sysClr val="windowText" lastClr="000000"/>
      </a:dk1>
      <a:lt1>
        <a:sysClr val="window" lastClr="FFFFFF"/>
      </a:lt1>
      <a:dk2>
        <a:srgbClr val="181C30"/>
      </a:dk2>
      <a:lt2>
        <a:srgbClr val="C8E1F4"/>
      </a:lt2>
      <a:accent1>
        <a:srgbClr val="217ED3"/>
      </a:accent1>
      <a:accent2>
        <a:srgbClr val="B92525"/>
      </a:accent2>
      <a:accent3>
        <a:srgbClr val="18558C"/>
      </a:accent3>
      <a:accent4>
        <a:srgbClr val="1D8B35"/>
      </a:accent4>
      <a:accent5>
        <a:srgbClr val="EA75AA"/>
      </a:accent5>
      <a:accent6>
        <a:srgbClr val="F5A700"/>
      </a:accent6>
      <a:hlink>
        <a:srgbClr val="DB0000"/>
      </a:hlink>
      <a:folHlink>
        <a:srgbClr val="066BB6"/>
      </a:folHlink>
    </a:clrScheme>
    <a:fontScheme name="Walbaum Display">
      <a:majorFont>
        <a:latin typeface="Walbaum Display"/>
        <a:ea typeface=""/>
        <a:cs typeface=""/>
      </a:majorFont>
      <a:minorFont>
        <a:latin typeface="Walbaum Displa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gattaVTI" id="{FFC3BCE5-6357-41D1-8E67-3F85B69D7E86}" vid="{893A6374-FE17-48E5-8B62-678C1B11AA1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</TotalTime>
  <Words>617</Words>
  <Application>Microsoft Office PowerPoint</Application>
  <PresentationFormat>Широкий екран</PresentationFormat>
  <Paragraphs>29</Paragraphs>
  <Slides>7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7</vt:i4>
      </vt:variant>
    </vt:vector>
  </HeadingPairs>
  <TitlesOfParts>
    <vt:vector size="11" baseType="lpstr">
      <vt:lpstr>Arial</vt:lpstr>
      <vt:lpstr>Segoe UI Light</vt:lpstr>
      <vt:lpstr>Walbaum Display</vt:lpstr>
      <vt:lpstr>RegattaVTI</vt:lpstr>
      <vt:lpstr>АКТУАЛІЗАЦІЯ ПРОБЛЕМИ ПРОФЕСІОНАЛІЗАЦІЇ МЕНЕДЖМЕНТУ</vt:lpstr>
      <vt:lpstr>ПЛАН:</vt:lpstr>
      <vt:lpstr>Управлінський потенціал</vt:lpstr>
      <vt:lpstr> </vt:lpstr>
      <vt:lpstr>Професіоналізація управління як процес</vt:lpstr>
      <vt:lpstr>Управлінський вплив на працівників через систему стимулів професійного розвитку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АКТУАЛІЗАЦІЯ ПРОБЛЕМИ ПРОФЕСІОНАЛІЗАЦІЇ МЕНЕДЖМЕНТУ </dc:title>
  <dc:creator>Аня Мельник</dc:creator>
  <cp:lastModifiedBy>Viacheslav Tkachuk</cp:lastModifiedBy>
  <cp:revision>6</cp:revision>
  <dcterms:created xsi:type="dcterms:W3CDTF">2022-12-15T07:47:11Z</dcterms:created>
  <dcterms:modified xsi:type="dcterms:W3CDTF">2022-12-15T18:29:09Z</dcterms:modified>
</cp:coreProperties>
</file>