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60" r:id="rId4"/>
    <p:sldId id="261" r:id="rId5"/>
    <p:sldId id="258" r:id="rId6"/>
    <p:sldId id="262" r:id="rId7"/>
    <p:sldId id="25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1"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2213883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281755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131491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1383124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1098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3500822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603288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3590365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3904919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1A8ECEB-5AEA-475E-BED7-649129179D7F}" type="datetimeFigureOut">
              <a:rPr lang="uk-UA" smtClean="0"/>
              <a:t>01.10.2025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3689637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1A8ECEB-5AEA-475E-BED7-649129179D7F}" type="datetimeFigureOut">
              <a:rPr lang="uk-UA" smtClean="0"/>
              <a:t>01.10.2025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3708511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1A8ECEB-5AEA-475E-BED7-649129179D7F}" type="datetimeFigureOut">
              <a:rPr lang="uk-UA" smtClean="0"/>
              <a:t>01.10.2025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2956978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1A8ECEB-5AEA-475E-BED7-649129179D7F}" type="datetimeFigureOut">
              <a:rPr lang="uk-UA" smtClean="0"/>
              <a:t>01.10.2025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861968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A8ECEB-5AEA-475E-BED7-649129179D7F}" type="datetimeFigureOut">
              <a:rPr lang="uk-UA" smtClean="0"/>
              <a:t>01.10.2025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404460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1A8ECEB-5AEA-475E-BED7-649129179D7F}" type="datetimeFigureOut">
              <a:rPr lang="uk-UA" smtClean="0"/>
              <a:t>01.10.2025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229260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1A8ECEB-5AEA-475E-BED7-649129179D7F}" type="datetimeFigureOut">
              <a:rPr lang="uk-UA" smtClean="0"/>
              <a:t>01.10.2025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67C097-B68C-44E1-B24B-166A83AEE269}" type="slidenum">
              <a:rPr lang="uk-UA" smtClean="0"/>
              <a:t>‹№›</a:t>
            </a:fld>
            <a:endParaRPr lang="uk-UA"/>
          </a:p>
        </p:txBody>
      </p:sp>
    </p:spTree>
    <p:extLst>
      <p:ext uri="{BB962C8B-B14F-4D97-AF65-F5344CB8AC3E}">
        <p14:creationId xmlns:p14="http://schemas.microsoft.com/office/powerpoint/2010/main" val="3237541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1A8ECEB-5AEA-475E-BED7-649129179D7F}" type="datetimeFigureOut">
              <a:rPr lang="uk-UA" smtClean="0"/>
              <a:t>01.10.2025</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5767C097-B68C-44E1-B24B-166A83AEE269}" type="slidenum">
              <a:rPr lang="uk-UA" smtClean="0"/>
              <a:t>‹№›</a:t>
            </a:fld>
            <a:endParaRPr lang="uk-UA"/>
          </a:p>
        </p:txBody>
      </p:sp>
    </p:spTree>
    <p:extLst>
      <p:ext uri="{BB962C8B-B14F-4D97-AF65-F5344CB8AC3E}">
        <p14:creationId xmlns:p14="http://schemas.microsoft.com/office/powerpoint/2010/main" val="404163791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A5D1D5-29F0-47EF-AE92-1E3CD0AAB30B}"/>
              </a:ext>
            </a:extLst>
          </p:cNvPr>
          <p:cNvSpPr>
            <a:spLocks noGrp="1"/>
          </p:cNvSpPr>
          <p:nvPr>
            <p:ph type="ctrTitle"/>
          </p:nvPr>
        </p:nvSpPr>
        <p:spPr/>
        <p:txBody>
          <a:bodyPr/>
          <a:lstStyle/>
          <a:p>
            <a:r>
              <a:rPr lang="uk-UA" dirty="0"/>
              <a:t>Практичне заняття </a:t>
            </a:r>
            <a:r>
              <a:rPr lang="uk-UA" dirty="0" smtClean="0"/>
              <a:t>4</a:t>
            </a:r>
            <a:endParaRPr lang="uk-UA" dirty="0"/>
          </a:p>
        </p:txBody>
      </p:sp>
      <p:sp>
        <p:nvSpPr>
          <p:cNvPr id="3" name="Подзаголовок 2">
            <a:extLst>
              <a:ext uri="{FF2B5EF4-FFF2-40B4-BE49-F238E27FC236}">
                <a16:creationId xmlns:a16="http://schemas.microsoft.com/office/drawing/2014/main" id="{4C21F7DA-59AF-4B79-B614-4782EDCE1065}"/>
              </a:ext>
            </a:extLst>
          </p:cNvPr>
          <p:cNvSpPr>
            <a:spLocks noGrp="1"/>
          </p:cNvSpPr>
          <p:nvPr>
            <p:ph type="subTitle" idx="1"/>
          </p:nvPr>
        </p:nvSpPr>
        <p:spPr/>
        <p:txBody>
          <a:bodyPr/>
          <a:lstStyle/>
          <a:p>
            <a:r>
              <a:rPr lang="uk-UA" dirty="0"/>
              <a:t>Навчальна дисципліна «Контролінг»</a:t>
            </a:r>
          </a:p>
        </p:txBody>
      </p:sp>
    </p:spTree>
    <p:extLst>
      <p:ext uri="{BB962C8B-B14F-4D97-AF65-F5344CB8AC3E}">
        <p14:creationId xmlns:p14="http://schemas.microsoft.com/office/powerpoint/2010/main" val="4121063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a:extLst>
              <a:ext uri="{FF2B5EF4-FFF2-40B4-BE49-F238E27FC236}">
                <a16:creationId xmlns:a16="http://schemas.microsoft.com/office/drawing/2014/main" id="{4E5958EF-0441-450E-BD00-19089B30162C}"/>
              </a:ext>
            </a:extLst>
          </p:cNvPr>
          <p:cNvPicPr>
            <a:picLocks noChangeAspect="1"/>
          </p:cNvPicPr>
          <p:nvPr/>
        </p:nvPicPr>
        <p:blipFill>
          <a:blip r:embed="rId2"/>
          <a:stretch>
            <a:fillRect/>
          </a:stretch>
        </p:blipFill>
        <p:spPr>
          <a:xfrm>
            <a:off x="396723" y="341376"/>
            <a:ext cx="10515517" cy="6129106"/>
          </a:xfrm>
          <a:prstGeom prst="rect">
            <a:avLst/>
          </a:prstGeom>
        </p:spPr>
      </p:pic>
    </p:spTree>
    <p:extLst>
      <p:ext uri="{BB962C8B-B14F-4D97-AF65-F5344CB8AC3E}">
        <p14:creationId xmlns:p14="http://schemas.microsoft.com/office/powerpoint/2010/main" val="2648617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extBox 1"/>
              <p:cNvSpPr txBox="1"/>
              <p:nvPr/>
            </p:nvSpPr>
            <p:spPr>
              <a:xfrm>
                <a:off x="867509" y="574431"/>
                <a:ext cx="10972800" cy="6051785"/>
              </a:xfrm>
              <a:prstGeom prst="rect">
                <a:avLst/>
              </a:prstGeom>
              <a:noFill/>
            </p:spPr>
            <p:txBody>
              <a:bodyPr wrap="square" rtlCol="0">
                <a:spAutoFit/>
              </a:bodyPr>
              <a:lstStyle/>
              <a:p>
                <a:r>
                  <a:rPr lang="uk-UA" sz="2000" dirty="0" smtClean="0"/>
                  <a:t>Продукція А</a:t>
                </a:r>
              </a:p>
              <a:p>
                <a:r>
                  <a:rPr lang="uk-UA" sz="2000" dirty="0" smtClean="0"/>
                  <a:t>СВ1А = </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НВАпп+ПВА+ЗВ</m:t>
                        </m:r>
                        <m:r>
                          <a:rPr lang="uk-UA" sz="2000" b="0" i="1" smtClean="0">
                            <a:latin typeface="Cambria Math" panose="02040503050406030204" pitchFamily="18" charset="0"/>
                            <a:ea typeface="Cambria Math" panose="02040503050406030204" pitchFamily="18" charset="0"/>
                          </a:rPr>
                          <m:t>×Ка−НВАкп</m:t>
                        </m:r>
                      </m:num>
                      <m:den>
                        <m:r>
                          <a:rPr lang="uk-UA" sz="2000" b="0" i="1" smtClean="0">
                            <a:latin typeface="Cambria Math" panose="02040503050406030204" pitchFamily="18" charset="0"/>
                          </a:rPr>
                          <m:t>ОВА</m:t>
                        </m:r>
                      </m:den>
                    </m:f>
                  </m:oMath>
                </a14:m>
                <a:r>
                  <a:rPr lang="uk-UA" sz="2000" dirty="0" smtClean="0"/>
                  <a:t>; Ка = </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ПВА</m:t>
                        </m:r>
                      </m:num>
                      <m:den>
                        <m:nary>
                          <m:naryPr>
                            <m:chr m:val="∑"/>
                            <m:subHide m:val="on"/>
                            <m:supHide m:val="on"/>
                            <m:ctrlPr>
                              <a:rPr lang="uk-UA" sz="2000" i="1" smtClean="0">
                                <a:latin typeface="Cambria Math" panose="02040503050406030204" pitchFamily="18" charset="0"/>
                              </a:rPr>
                            </m:ctrlPr>
                          </m:naryPr>
                          <m:sub/>
                          <m:sup/>
                          <m:e>
                            <m:r>
                              <a:rPr lang="uk-UA" sz="2000" b="0" i="1" smtClean="0">
                                <a:latin typeface="Cambria Math" panose="02040503050406030204" pitchFamily="18" charset="0"/>
                              </a:rPr>
                              <m:t>ПВ</m:t>
                            </m:r>
                          </m:e>
                        </m:nary>
                      </m:den>
                    </m:f>
                    <m:r>
                      <a:rPr lang="uk-UA" sz="2000" b="0" i="1" smtClean="0">
                        <a:latin typeface="Cambria Math" panose="02040503050406030204" pitchFamily="18" charset="0"/>
                      </a:rPr>
                      <m:t>;</m:t>
                    </m:r>
                  </m:oMath>
                </a14:m>
                <a:endParaRPr lang="uk-UA" sz="2000" b="0" dirty="0" smtClean="0"/>
              </a:p>
              <a:p>
                <a:r>
                  <a:rPr lang="uk-UA" sz="2000" dirty="0" smtClean="0"/>
                  <a:t>де СВ1А – виробнича собівартість 1 А</a:t>
                </a:r>
              </a:p>
              <a:p>
                <a:r>
                  <a:rPr lang="uk-UA" sz="2000" dirty="0" smtClean="0"/>
                  <a:t>ОВА – обсяг виробництва продукції А</a:t>
                </a:r>
              </a:p>
              <a:p>
                <a:r>
                  <a:rPr lang="uk-UA" sz="2000" dirty="0" err="1" smtClean="0"/>
                  <a:t>НВАпп</a:t>
                </a:r>
                <a:r>
                  <a:rPr lang="uk-UA" sz="2000" dirty="0" smtClean="0"/>
                  <a:t> – незавершене виробництво по продукції А на початок періоду</a:t>
                </a:r>
              </a:p>
              <a:p>
                <a:r>
                  <a:rPr lang="uk-UA" sz="2000" dirty="0" smtClean="0"/>
                  <a:t>ПВА – прямі витрати на продукцію А</a:t>
                </a:r>
              </a:p>
              <a:p>
                <a:r>
                  <a:rPr lang="uk-UA" sz="2000" dirty="0" smtClean="0"/>
                  <a:t>ЗВ – загальновиробничі витрати на всю продукцію</a:t>
                </a:r>
              </a:p>
              <a:p>
                <a:r>
                  <a:rPr lang="uk-UA" sz="2000" dirty="0" smtClean="0"/>
                  <a:t>Ка – коефіцієнт розподілу загальновиробничих витрат на продукцію А </a:t>
                </a:r>
              </a:p>
              <a:p>
                <a:r>
                  <a:rPr lang="uk-UA" sz="2000" dirty="0" smtClean="0"/>
                  <a:t>ΣПВ – загальна сума прямих витрат на всі види продукції</a:t>
                </a:r>
              </a:p>
              <a:p>
                <a:r>
                  <a:rPr lang="uk-UA" sz="2000" dirty="0" smtClean="0"/>
                  <a:t>Ка=</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569000</m:t>
                        </m:r>
                      </m:num>
                      <m:den>
                        <m:r>
                          <a:rPr lang="uk-UA" sz="2000" b="0" i="1" smtClean="0">
                            <a:latin typeface="Cambria Math" panose="02040503050406030204" pitchFamily="18" charset="0"/>
                          </a:rPr>
                          <m:t>569000+759000+250600+369000+840000</m:t>
                        </m:r>
                      </m:den>
                    </m:f>
                    <m:r>
                      <a:rPr lang="uk-UA" sz="2000" b="0" i="1" smtClean="0">
                        <a:latin typeface="Cambria Math" panose="02040503050406030204" pitchFamily="18" charset="0"/>
                      </a:rPr>
                      <m:t>=</m:t>
                    </m:r>
                    <m:f>
                      <m:fPr>
                        <m:ctrlPr>
                          <a:rPr lang="uk-UA" sz="2000" b="0" i="1" smtClean="0">
                            <a:latin typeface="Cambria Math" panose="02040503050406030204" pitchFamily="18" charset="0"/>
                          </a:rPr>
                        </m:ctrlPr>
                      </m:fPr>
                      <m:num>
                        <m:r>
                          <a:rPr lang="uk-UA" sz="2000" b="0" i="1" smtClean="0">
                            <a:latin typeface="Cambria Math" panose="02040503050406030204" pitchFamily="18" charset="0"/>
                          </a:rPr>
                          <m:t>569000</m:t>
                        </m:r>
                      </m:num>
                      <m:den>
                        <m:r>
                          <a:rPr lang="uk-UA" sz="2000" b="0" i="1" smtClean="0">
                            <a:latin typeface="Cambria Math" panose="02040503050406030204" pitchFamily="18" charset="0"/>
                          </a:rPr>
                          <m:t>27876000</m:t>
                        </m:r>
                      </m:den>
                    </m:f>
                    <m:r>
                      <a:rPr lang="uk-UA" sz="2000" b="0" i="1" smtClean="0">
                        <a:latin typeface="Cambria Math" panose="02040503050406030204" pitchFamily="18" charset="0"/>
                      </a:rPr>
                      <m:t>=0,204</m:t>
                    </m:r>
                  </m:oMath>
                </a14:m>
                <a:endParaRPr lang="uk-UA" sz="2000" b="0" dirty="0" smtClean="0"/>
              </a:p>
              <a:p>
                <a:endParaRPr lang="uk-UA" sz="2000" b="0" dirty="0" smtClean="0"/>
              </a:p>
              <a:p>
                <a:r>
                  <a:rPr lang="uk-UA" sz="2000" dirty="0" smtClean="0"/>
                  <a:t>СВ1А = </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360+569000+896000</m:t>
                        </m:r>
                        <m:r>
                          <a:rPr lang="uk-UA" sz="2000" b="0" i="1" smtClean="0">
                            <a:latin typeface="Cambria Math" panose="02040503050406030204" pitchFamily="18" charset="0"/>
                            <a:ea typeface="Cambria Math" panose="02040503050406030204" pitchFamily="18" charset="0"/>
                          </a:rPr>
                          <m:t>×0,240−400</m:t>
                        </m:r>
                      </m:num>
                      <m:den>
                        <m:r>
                          <a:rPr lang="uk-UA" sz="2000" b="0" i="1" smtClean="0">
                            <a:latin typeface="Cambria Math" panose="02040503050406030204" pitchFamily="18" charset="0"/>
                          </a:rPr>
                          <m:t>1230</m:t>
                        </m:r>
                      </m:den>
                    </m:f>
                  </m:oMath>
                </a14:m>
                <a:r>
                  <a:rPr lang="uk-UA" sz="2000" dirty="0" smtClean="0"/>
                  <a:t> = </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751744</m:t>
                        </m:r>
                      </m:num>
                      <m:den>
                        <m:r>
                          <a:rPr lang="uk-UA" sz="2000" b="0" i="1" smtClean="0">
                            <a:latin typeface="Cambria Math" panose="02040503050406030204" pitchFamily="18" charset="0"/>
                          </a:rPr>
                          <m:t>1230</m:t>
                        </m:r>
                      </m:den>
                    </m:f>
                    <m:r>
                      <a:rPr lang="uk-UA" sz="2000" b="0" i="1" smtClean="0">
                        <a:latin typeface="Cambria Math" panose="02040503050406030204" pitchFamily="18" charset="0"/>
                      </a:rPr>
                      <m:t>=611,17 грн.</m:t>
                    </m:r>
                  </m:oMath>
                </a14:m>
                <a:endParaRPr lang="uk-UA" sz="2000" dirty="0" smtClean="0"/>
              </a:p>
              <a:p>
                <a:r>
                  <a:rPr lang="uk-UA" sz="2000" dirty="0" smtClean="0"/>
                  <a:t>Повна собівартість одиниці продукції А (СП1А)</a:t>
                </a:r>
              </a:p>
              <a:p>
                <a:r>
                  <a:rPr lang="uk-UA" sz="2000" dirty="0" smtClean="0"/>
                  <a:t>СП1А = СВ1А+</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ВП (витрати періоду)</m:t>
                        </m:r>
                        <m:r>
                          <a:rPr lang="uk-UA" sz="2000" b="0" i="1" smtClean="0">
                            <a:latin typeface="Cambria Math" panose="02040503050406030204" pitchFamily="18" charset="0"/>
                            <a:ea typeface="Cambria Math" panose="02040503050406030204" pitchFamily="18" charset="0"/>
                          </a:rPr>
                          <m:t>×Ка</m:t>
                        </m:r>
                      </m:num>
                      <m:den>
                        <m:r>
                          <a:rPr lang="uk-UA" sz="2000" b="0" i="1" smtClean="0">
                            <a:latin typeface="Cambria Math" panose="02040503050406030204" pitchFamily="18" charset="0"/>
                          </a:rPr>
                          <m:t>ОВА</m:t>
                        </m:r>
                      </m:den>
                    </m:f>
                  </m:oMath>
                </a14:m>
                <a:r>
                  <a:rPr lang="uk-UA" sz="2000" dirty="0" smtClean="0"/>
                  <a:t>= 611,17+</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580000</m:t>
                        </m:r>
                        <m:r>
                          <a:rPr lang="uk-UA" sz="2000" b="0" i="1" smtClean="0">
                            <a:latin typeface="Cambria Math" panose="02040503050406030204" pitchFamily="18" charset="0"/>
                            <a:ea typeface="Cambria Math" panose="02040503050406030204" pitchFamily="18" charset="0"/>
                          </a:rPr>
                          <m:t>×0,204</m:t>
                        </m:r>
                      </m:num>
                      <m:den>
                        <m:r>
                          <a:rPr lang="uk-UA" sz="2000" b="0" i="1" smtClean="0">
                            <a:latin typeface="Cambria Math" panose="02040503050406030204" pitchFamily="18" charset="0"/>
                          </a:rPr>
                          <m:t>1230</m:t>
                        </m:r>
                      </m:den>
                    </m:f>
                  </m:oMath>
                </a14:m>
                <a:r>
                  <a:rPr lang="uk-UA" sz="2000" dirty="0" smtClean="0"/>
                  <a:t>= 611,17+</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118320</m:t>
                        </m:r>
                      </m:num>
                      <m:den>
                        <m:r>
                          <a:rPr lang="uk-UA" sz="2000" b="0" i="1" smtClean="0">
                            <a:latin typeface="Cambria Math" panose="02040503050406030204" pitchFamily="18" charset="0"/>
                          </a:rPr>
                          <m:t>1230</m:t>
                        </m:r>
                      </m:den>
                    </m:f>
                  </m:oMath>
                </a14:m>
                <a:r>
                  <a:rPr lang="uk-UA" sz="2000" dirty="0" smtClean="0"/>
                  <a:t>= 707,37 грн.</a:t>
                </a:r>
              </a:p>
              <a:p>
                <a:r>
                  <a:rPr lang="uk-UA" sz="2000" dirty="0" smtClean="0"/>
                  <a:t>Планова ціна одиниці продукції А</a:t>
                </a:r>
              </a:p>
              <a:p>
                <a:r>
                  <a:rPr lang="uk-UA" sz="2000" dirty="0" smtClean="0"/>
                  <a:t>Ц1Апл = СП1А×(1+</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Роп (операційна рентабельність в середньому по підприємству)</m:t>
                        </m:r>
                      </m:num>
                      <m:den>
                        <m:r>
                          <a:rPr lang="uk-UA" sz="2000" b="0" i="1" smtClean="0">
                            <a:latin typeface="Cambria Math" panose="02040503050406030204" pitchFamily="18" charset="0"/>
                          </a:rPr>
                          <m:t>100</m:t>
                        </m:r>
                      </m:den>
                    </m:f>
                  </m:oMath>
                </a14:m>
                <a:r>
                  <a:rPr lang="uk-UA" sz="2000" dirty="0" smtClean="0"/>
                  <a:t>)×(1+</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ПДВ%</m:t>
                        </m:r>
                      </m:num>
                      <m:den>
                        <m:r>
                          <a:rPr lang="uk-UA" sz="2000" b="0" i="1" smtClean="0">
                            <a:latin typeface="Cambria Math" panose="02040503050406030204" pitchFamily="18" charset="0"/>
                          </a:rPr>
                          <m:t>100</m:t>
                        </m:r>
                      </m:den>
                    </m:f>
                  </m:oMath>
                </a14:m>
                <a:r>
                  <a:rPr lang="uk-UA" sz="2000" dirty="0" smtClean="0"/>
                  <a:t>)= 707,37×1,39×1,2=1179,89 грн.</a:t>
                </a:r>
                <a:endParaRPr lang="uk-UA" sz="2000" dirty="0"/>
              </a:p>
            </p:txBody>
          </p:sp>
        </mc:Choice>
        <mc:Fallback>
          <p:sp>
            <p:nvSpPr>
              <p:cNvPr id="2" name="TextBox 1"/>
              <p:cNvSpPr txBox="1">
                <a:spLocks noRot="1" noChangeAspect="1" noMove="1" noResize="1" noEditPoints="1" noAdjustHandles="1" noChangeArrowheads="1" noChangeShapeType="1" noTextEdit="1"/>
              </p:cNvSpPr>
              <p:nvPr/>
            </p:nvSpPr>
            <p:spPr>
              <a:xfrm>
                <a:off x="867509" y="574431"/>
                <a:ext cx="10972800" cy="6051785"/>
              </a:xfrm>
              <a:prstGeom prst="rect">
                <a:avLst/>
              </a:prstGeom>
              <a:blipFill>
                <a:blip r:embed="rId2"/>
                <a:stretch>
                  <a:fillRect l="-556" t="-604" b="-806"/>
                </a:stretch>
              </a:blipFill>
            </p:spPr>
            <p:txBody>
              <a:bodyPr/>
              <a:lstStyle/>
              <a:p>
                <a:r>
                  <a:rPr lang="uk-UA">
                    <a:noFill/>
                  </a:rPr>
                  <a:t> </a:t>
                </a:r>
              </a:p>
            </p:txBody>
          </p:sp>
        </mc:Fallback>
      </mc:AlternateContent>
    </p:spTree>
    <p:extLst>
      <p:ext uri="{BB962C8B-B14F-4D97-AF65-F5344CB8AC3E}">
        <p14:creationId xmlns:p14="http://schemas.microsoft.com/office/powerpoint/2010/main" val="1789353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Прямокутник 1"/>
              <p:cNvSpPr/>
              <p:nvPr/>
            </p:nvSpPr>
            <p:spPr>
              <a:xfrm>
                <a:off x="433754" y="493238"/>
                <a:ext cx="11523784" cy="6421823"/>
              </a:xfrm>
              <a:prstGeom prst="rect">
                <a:avLst/>
              </a:prstGeom>
            </p:spPr>
            <p:txBody>
              <a:bodyPr wrap="square">
                <a:spAutoFit/>
              </a:bodyPr>
              <a:lstStyle/>
              <a:p>
                <a:r>
                  <a:rPr lang="uk-UA" dirty="0" smtClean="0"/>
                  <a:t>Продукція Б</a:t>
                </a:r>
                <a:endParaRPr lang="uk-UA" dirty="0"/>
              </a:p>
              <a:p>
                <a:r>
                  <a:rPr lang="uk-UA" dirty="0" smtClean="0"/>
                  <a:t>СВ1Б </a:t>
                </a:r>
                <a:r>
                  <a:rPr lang="uk-UA" dirty="0"/>
                  <a:t>= </a:t>
                </a:r>
                <a14:m>
                  <m:oMath xmlns:m="http://schemas.openxmlformats.org/officeDocument/2006/math">
                    <m:f>
                      <m:fPr>
                        <m:ctrlPr>
                          <a:rPr lang="uk-UA" sz="2500" i="1">
                            <a:latin typeface="Cambria Math" panose="02040503050406030204" pitchFamily="18" charset="0"/>
                          </a:rPr>
                        </m:ctrlPr>
                      </m:fPr>
                      <m:num>
                        <m:r>
                          <a:rPr lang="uk-UA" sz="2500" i="1">
                            <a:latin typeface="Cambria Math" panose="02040503050406030204" pitchFamily="18" charset="0"/>
                          </a:rPr>
                          <m:t>НВ</m:t>
                        </m:r>
                        <m:r>
                          <a:rPr lang="uk-UA" sz="2500" b="0" i="1" smtClean="0">
                            <a:latin typeface="Cambria Math" panose="02040503050406030204" pitchFamily="18" charset="0"/>
                          </a:rPr>
                          <m:t>Б</m:t>
                        </m:r>
                        <m:r>
                          <a:rPr lang="uk-UA" sz="2500" i="1">
                            <a:latin typeface="Cambria Math" panose="02040503050406030204" pitchFamily="18" charset="0"/>
                          </a:rPr>
                          <m:t>пп+ПВ</m:t>
                        </m:r>
                        <m:r>
                          <a:rPr lang="uk-UA" sz="2500" b="0" i="1" smtClean="0">
                            <a:latin typeface="Cambria Math" panose="02040503050406030204" pitchFamily="18" charset="0"/>
                          </a:rPr>
                          <m:t>Б</m:t>
                        </m:r>
                        <m:r>
                          <a:rPr lang="uk-UA" sz="2500" i="1">
                            <a:latin typeface="Cambria Math" panose="02040503050406030204" pitchFamily="18" charset="0"/>
                          </a:rPr>
                          <m:t>+ЗВ</m:t>
                        </m:r>
                        <m:r>
                          <a:rPr lang="uk-UA" sz="2500" i="1">
                            <a:latin typeface="Cambria Math" panose="02040503050406030204" pitchFamily="18" charset="0"/>
                            <a:ea typeface="Cambria Math" panose="02040503050406030204" pitchFamily="18" charset="0"/>
                          </a:rPr>
                          <m:t>×К</m:t>
                        </m:r>
                        <m:r>
                          <a:rPr lang="uk-UA" sz="2500" b="0" i="1" smtClean="0">
                            <a:latin typeface="Cambria Math" panose="02040503050406030204" pitchFamily="18" charset="0"/>
                            <a:ea typeface="Cambria Math" panose="02040503050406030204" pitchFamily="18" charset="0"/>
                          </a:rPr>
                          <m:t>б</m:t>
                        </m:r>
                        <m:r>
                          <a:rPr lang="uk-UA" sz="2500" i="1">
                            <a:latin typeface="Cambria Math" panose="02040503050406030204" pitchFamily="18" charset="0"/>
                            <a:ea typeface="Cambria Math" panose="02040503050406030204" pitchFamily="18" charset="0"/>
                          </a:rPr>
                          <m:t>−НВ</m:t>
                        </m:r>
                        <m:r>
                          <a:rPr lang="uk-UA" sz="2500" b="0" i="1" smtClean="0">
                            <a:latin typeface="Cambria Math" panose="02040503050406030204" pitchFamily="18" charset="0"/>
                            <a:ea typeface="Cambria Math" panose="02040503050406030204" pitchFamily="18" charset="0"/>
                          </a:rPr>
                          <m:t>Б</m:t>
                        </m:r>
                        <m:r>
                          <a:rPr lang="uk-UA" sz="2500" i="1">
                            <a:latin typeface="Cambria Math" panose="02040503050406030204" pitchFamily="18" charset="0"/>
                            <a:ea typeface="Cambria Math" panose="02040503050406030204" pitchFamily="18" charset="0"/>
                          </a:rPr>
                          <m:t>кп</m:t>
                        </m:r>
                      </m:num>
                      <m:den>
                        <m:r>
                          <a:rPr lang="uk-UA" sz="2500" i="1">
                            <a:latin typeface="Cambria Math" panose="02040503050406030204" pitchFamily="18" charset="0"/>
                          </a:rPr>
                          <m:t>ОВ</m:t>
                        </m:r>
                        <m:r>
                          <a:rPr lang="uk-UA" sz="2500" b="0" i="1" smtClean="0">
                            <a:latin typeface="Cambria Math" panose="02040503050406030204" pitchFamily="18" charset="0"/>
                          </a:rPr>
                          <m:t>Б</m:t>
                        </m:r>
                      </m:den>
                    </m:f>
                  </m:oMath>
                </a14:m>
                <a:r>
                  <a:rPr lang="uk-UA" sz="2500" dirty="0"/>
                  <a:t>; </a:t>
                </a:r>
                <a:r>
                  <a:rPr lang="uk-UA" dirty="0"/>
                  <a:t>Ка = </a:t>
                </a:r>
                <a14:m>
                  <m:oMath xmlns:m="http://schemas.openxmlformats.org/officeDocument/2006/math">
                    <m:f>
                      <m:fPr>
                        <m:ctrlPr>
                          <a:rPr lang="uk-UA" sz="2500" i="1">
                            <a:latin typeface="Cambria Math" panose="02040503050406030204" pitchFamily="18" charset="0"/>
                          </a:rPr>
                        </m:ctrlPr>
                      </m:fPr>
                      <m:num>
                        <m:r>
                          <a:rPr lang="uk-UA" sz="2500" i="1">
                            <a:latin typeface="Cambria Math" panose="02040503050406030204" pitchFamily="18" charset="0"/>
                          </a:rPr>
                          <m:t>ПВ</m:t>
                        </m:r>
                        <m:r>
                          <a:rPr lang="uk-UA" sz="2500" b="0" i="1" smtClean="0">
                            <a:latin typeface="Cambria Math" panose="02040503050406030204" pitchFamily="18" charset="0"/>
                          </a:rPr>
                          <m:t>Б</m:t>
                        </m:r>
                      </m:num>
                      <m:den>
                        <m:nary>
                          <m:naryPr>
                            <m:chr m:val="∑"/>
                            <m:subHide m:val="on"/>
                            <m:supHide m:val="on"/>
                            <m:ctrlPr>
                              <a:rPr lang="uk-UA" sz="2500" i="1">
                                <a:latin typeface="Cambria Math" panose="02040503050406030204" pitchFamily="18" charset="0"/>
                              </a:rPr>
                            </m:ctrlPr>
                          </m:naryPr>
                          <m:sub/>
                          <m:sup/>
                          <m:e>
                            <m:r>
                              <a:rPr lang="uk-UA" sz="2500" i="1">
                                <a:latin typeface="Cambria Math" panose="02040503050406030204" pitchFamily="18" charset="0"/>
                              </a:rPr>
                              <m:t>ПВ</m:t>
                            </m:r>
                          </m:e>
                        </m:nary>
                      </m:den>
                    </m:f>
                    <m:r>
                      <a:rPr lang="uk-UA" sz="2500" i="1">
                        <a:latin typeface="Cambria Math" panose="02040503050406030204" pitchFamily="18" charset="0"/>
                      </a:rPr>
                      <m:t>;</m:t>
                    </m:r>
                  </m:oMath>
                </a14:m>
                <a:endParaRPr lang="uk-UA" sz="2500" dirty="0" smtClean="0"/>
              </a:p>
              <a:p>
                <a:r>
                  <a:rPr lang="uk-UA" dirty="0" err="1" smtClean="0"/>
                  <a:t>Кб</a:t>
                </a:r>
                <a:r>
                  <a:rPr lang="uk-UA" dirty="0" smtClean="0"/>
                  <a:t>=</a:t>
                </a:r>
                <a14:m>
                  <m:oMath xmlns:m="http://schemas.openxmlformats.org/officeDocument/2006/math">
                    <m:f>
                      <m:fPr>
                        <m:ctrlPr>
                          <a:rPr lang="uk-UA" sz="2500" i="1">
                            <a:latin typeface="Cambria Math" panose="02040503050406030204" pitchFamily="18" charset="0"/>
                          </a:rPr>
                        </m:ctrlPr>
                      </m:fPr>
                      <m:num>
                        <m:r>
                          <a:rPr lang="uk-UA" sz="2500" b="0" i="1" smtClean="0">
                            <a:latin typeface="Cambria Math" panose="02040503050406030204" pitchFamily="18" charset="0"/>
                          </a:rPr>
                          <m:t>759000</m:t>
                        </m:r>
                      </m:num>
                      <m:den>
                        <m:r>
                          <a:rPr lang="uk-UA" sz="2500" i="1">
                            <a:latin typeface="Cambria Math" panose="02040503050406030204" pitchFamily="18" charset="0"/>
                          </a:rPr>
                          <m:t>569000+759000+250600+369000+840000</m:t>
                        </m:r>
                      </m:den>
                    </m:f>
                    <m:r>
                      <a:rPr lang="uk-UA" sz="2500" i="1">
                        <a:latin typeface="Cambria Math" panose="02040503050406030204" pitchFamily="18" charset="0"/>
                      </a:rPr>
                      <m:t>=</m:t>
                    </m:r>
                    <m:f>
                      <m:fPr>
                        <m:ctrlPr>
                          <a:rPr lang="uk-UA" sz="2500" i="1">
                            <a:latin typeface="Cambria Math" panose="02040503050406030204" pitchFamily="18" charset="0"/>
                          </a:rPr>
                        </m:ctrlPr>
                      </m:fPr>
                      <m:num>
                        <m:r>
                          <a:rPr lang="uk-UA" sz="2500" b="0" i="1" smtClean="0">
                            <a:latin typeface="Cambria Math" panose="02040503050406030204" pitchFamily="18" charset="0"/>
                          </a:rPr>
                          <m:t>759</m:t>
                        </m:r>
                        <m:r>
                          <a:rPr lang="uk-UA" sz="2500" i="1">
                            <a:latin typeface="Cambria Math" panose="02040503050406030204" pitchFamily="18" charset="0"/>
                          </a:rPr>
                          <m:t>000</m:t>
                        </m:r>
                      </m:num>
                      <m:den>
                        <m:r>
                          <a:rPr lang="uk-UA" sz="2500" i="1">
                            <a:latin typeface="Cambria Math" panose="02040503050406030204" pitchFamily="18" charset="0"/>
                          </a:rPr>
                          <m:t>27876000</m:t>
                        </m:r>
                      </m:den>
                    </m:f>
                    <m:r>
                      <a:rPr lang="uk-UA" sz="2500" i="1">
                        <a:latin typeface="Cambria Math" panose="02040503050406030204" pitchFamily="18" charset="0"/>
                      </a:rPr>
                      <m:t>=0,2</m:t>
                    </m:r>
                    <m:r>
                      <a:rPr lang="uk-UA" sz="2500" b="0" i="1" smtClean="0">
                        <a:latin typeface="Cambria Math" panose="02040503050406030204" pitchFamily="18" charset="0"/>
                      </a:rPr>
                      <m:t>72</m:t>
                    </m:r>
                  </m:oMath>
                </a14:m>
                <a:endParaRPr lang="uk-UA" sz="2500" dirty="0" smtClean="0"/>
              </a:p>
              <a:p>
                <a:r>
                  <a:rPr lang="uk-UA" dirty="0" smtClean="0"/>
                  <a:t>За умовою план по виробництву продукції Б було виконано на 80%, загальновиробничі витрати, які відносяться до цієї продукції будуть поділятися на розподілені загальновиробничі витрати, що відносяться до собівартості виробленої продукції, та нерозподілені загальновиробничі витрати, що будуть додаватися до собівартості реалізованої продукції при визначені фінансових результатів діяльності.</a:t>
                </a:r>
              </a:p>
              <a:p>
                <a:r>
                  <a:rPr lang="uk-UA" dirty="0" err="1" smtClean="0"/>
                  <a:t>ЗВб</a:t>
                </a:r>
                <a:r>
                  <a:rPr lang="uk-UA" dirty="0" smtClean="0"/>
                  <a:t> = 896000×0,272 = 243712 грн. </a:t>
                </a:r>
              </a:p>
              <a:p>
                <a:r>
                  <a:rPr lang="uk-UA" dirty="0" err="1" smtClean="0"/>
                  <a:t>РЗВб</a:t>
                </a:r>
                <a:r>
                  <a:rPr lang="uk-UA" dirty="0" smtClean="0"/>
                  <a:t> = 243712×0,8=194969,6 грн.</a:t>
                </a:r>
              </a:p>
              <a:p>
                <a:r>
                  <a:rPr lang="uk-UA" dirty="0" err="1" smtClean="0"/>
                  <a:t>НРЗВб</a:t>
                </a:r>
                <a:r>
                  <a:rPr lang="uk-UA" dirty="0" smtClean="0"/>
                  <a:t> = 243712-194969,6 = 48742,4 грн.</a:t>
                </a:r>
              </a:p>
              <a:p>
                <a:r>
                  <a:rPr lang="uk-UA" dirty="0" smtClean="0"/>
                  <a:t>СВ1Б </a:t>
                </a:r>
                <a:r>
                  <a:rPr lang="uk-UA" dirty="0"/>
                  <a:t>= </a:t>
                </a:r>
                <a14:m>
                  <m:oMath xmlns:m="http://schemas.openxmlformats.org/officeDocument/2006/math">
                    <m:f>
                      <m:fPr>
                        <m:ctrlPr>
                          <a:rPr lang="uk-UA" sz="2500" i="1">
                            <a:latin typeface="Cambria Math" panose="02040503050406030204" pitchFamily="18" charset="0"/>
                          </a:rPr>
                        </m:ctrlPr>
                      </m:fPr>
                      <m:num>
                        <m:r>
                          <a:rPr lang="uk-UA" sz="2500" b="0" i="1" smtClean="0">
                            <a:latin typeface="Cambria Math" panose="02040503050406030204" pitchFamily="18" charset="0"/>
                          </a:rPr>
                          <m:t>1500</m:t>
                        </m:r>
                        <m:r>
                          <a:rPr lang="uk-UA" sz="2500" i="1">
                            <a:latin typeface="Cambria Math" panose="02040503050406030204" pitchFamily="18" charset="0"/>
                          </a:rPr>
                          <m:t>+</m:t>
                        </m:r>
                        <m:r>
                          <a:rPr lang="uk-UA" sz="2500" b="0" i="1" smtClean="0">
                            <a:latin typeface="Cambria Math" panose="02040503050406030204" pitchFamily="18" charset="0"/>
                          </a:rPr>
                          <m:t>759</m:t>
                        </m:r>
                        <m:r>
                          <a:rPr lang="uk-UA" sz="2500" i="1">
                            <a:latin typeface="Cambria Math" panose="02040503050406030204" pitchFamily="18" charset="0"/>
                          </a:rPr>
                          <m:t>000+</m:t>
                        </m:r>
                        <m:r>
                          <a:rPr lang="uk-UA" sz="2500" b="0" i="1" smtClean="0">
                            <a:latin typeface="Cambria Math" panose="02040503050406030204" pitchFamily="18" charset="0"/>
                          </a:rPr>
                          <m:t>194964,6</m:t>
                        </m:r>
                        <m:r>
                          <a:rPr lang="uk-UA" sz="2500" i="1">
                            <a:latin typeface="Cambria Math" panose="02040503050406030204" pitchFamily="18" charset="0"/>
                            <a:ea typeface="Cambria Math" panose="02040503050406030204" pitchFamily="18" charset="0"/>
                          </a:rPr>
                          <m:t>−</m:t>
                        </m:r>
                        <m:r>
                          <a:rPr lang="uk-UA" sz="2500" b="0" i="1" smtClean="0">
                            <a:latin typeface="Cambria Math" panose="02040503050406030204" pitchFamily="18" charset="0"/>
                            <a:ea typeface="Cambria Math" panose="02040503050406030204" pitchFamily="18" charset="0"/>
                          </a:rPr>
                          <m:t>1200</m:t>
                        </m:r>
                      </m:num>
                      <m:den>
                        <m:r>
                          <a:rPr lang="uk-UA" sz="2500" b="0" i="1" smtClean="0">
                            <a:latin typeface="Cambria Math" panose="02040503050406030204" pitchFamily="18" charset="0"/>
                          </a:rPr>
                          <m:t>2500</m:t>
                        </m:r>
                      </m:den>
                    </m:f>
                  </m:oMath>
                </a14:m>
                <a:r>
                  <a:rPr lang="uk-UA" dirty="0"/>
                  <a:t> = </a:t>
                </a:r>
                <a14:m>
                  <m:oMath xmlns:m="http://schemas.openxmlformats.org/officeDocument/2006/math">
                    <m:f>
                      <m:fPr>
                        <m:ctrlPr>
                          <a:rPr lang="uk-UA" sz="2000" i="1">
                            <a:latin typeface="Cambria Math" panose="02040503050406030204" pitchFamily="18" charset="0"/>
                          </a:rPr>
                        </m:ctrlPr>
                      </m:fPr>
                      <m:num>
                        <m:r>
                          <a:rPr lang="uk-UA" sz="2000" b="0" i="1" smtClean="0">
                            <a:latin typeface="Cambria Math" panose="02040503050406030204" pitchFamily="18" charset="0"/>
                          </a:rPr>
                          <m:t>954264,6</m:t>
                        </m:r>
                      </m:num>
                      <m:den>
                        <m:r>
                          <a:rPr lang="uk-UA" sz="2000" b="0" i="1" smtClean="0">
                            <a:latin typeface="Cambria Math" panose="02040503050406030204" pitchFamily="18" charset="0"/>
                          </a:rPr>
                          <m:t>2500</m:t>
                        </m:r>
                      </m:den>
                    </m:f>
                    <m:r>
                      <a:rPr lang="uk-UA" sz="2000" i="1">
                        <a:latin typeface="Cambria Math" panose="02040503050406030204" pitchFamily="18" charset="0"/>
                      </a:rPr>
                      <m:t>=</m:t>
                    </m:r>
                    <m:r>
                      <a:rPr lang="uk-UA" sz="2000" b="0" i="1" smtClean="0">
                        <a:latin typeface="Cambria Math" panose="02040503050406030204" pitchFamily="18" charset="0"/>
                      </a:rPr>
                      <m:t>381,71</m:t>
                    </m:r>
                    <m:r>
                      <a:rPr lang="uk-UA" sz="2000" i="1">
                        <a:latin typeface="Cambria Math" panose="02040503050406030204" pitchFamily="18" charset="0"/>
                      </a:rPr>
                      <m:t> грн.</m:t>
                    </m:r>
                  </m:oMath>
                </a14:m>
                <a:endParaRPr lang="uk-UA" sz="2000" dirty="0" smtClean="0"/>
              </a:p>
              <a:p>
                <a:r>
                  <a:rPr lang="uk-UA" sz="2000" dirty="0"/>
                  <a:t>Повна собівартість одиниці продукції </a:t>
                </a:r>
                <a:r>
                  <a:rPr lang="uk-UA" sz="2000" dirty="0" smtClean="0"/>
                  <a:t>Б </a:t>
                </a:r>
                <a:r>
                  <a:rPr lang="uk-UA" sz="2000" dirty="0"/>
                  <a:t>(</a:t>
                </a:r>
                <a:r>
                  <a:rPr lang="uk-UA" sz="2000" dirty="0" smtClean="0"/>
                  <a:t>СП1Б)</a:t>
                </a:r>
                <a:endParaRPr lang="uk-UA" sz="2000" dirty="0"/>
              </a:p>
              <a:p>
                <a:r>
                  <a:rPr lang="uk-UA" sz="2000" dirty="0" smtClean="0"/>
                  <a:t>СП1Б </a:t>
                </a:r>
                <a:r>
                  <a:rPr lang="uk-UA" sz="2000" dirty="0"/>
                  <a:t>= </a:t>
                </a:r>
                <a:r>
                  <a:rPr lang="uk-UA" sz="2000" dirty="0" smtClean="0"/>
                  <a:t>СВ1Б+</a:t>
                </a:r>
                <a14:m>
                  <m:oMath xmlns:m="http://schemas.openxmlformats.org/officeDocument/2006/math">
                    <m:f>
                      <m:fPr>
                        <m:ctrlPr>
                          <a:rPr lang="uk-UA" sz="2000" i="1">
                            <a:latin typeface="Cambria Math" panose="02040503050406030204" pitchFamily="18" charset="0"/>
                          </a:rPr>
                        </m:ctrlPr>
                      </m:fPr>
                      <m:num>
                        <m:r>
                          <a:rPr lang="uk-UA" sz="2000" i="1">
                            <a:latin typeface="Cambria Math" panose="02040503050406030204" pitchFamily="18" charset="0"/>
                          </a:rPr>
                          <m:t>ВП (витрати періоду)</m:t>
                        </m:r>
                        <m:r>
                          <a:rPr lang="uk-UA" sz="2000" i="1">
                            <a:latin typeface="Cambria Math" panose="02040503050406030204" pitchFamily="18" charset="0"/>
                            <a:ea typeface="Cambria Math" panose="02040503050406030204" pitchFamily="18" charset="0"/>
                          </a:rPr>
                          <m:t>×К</m:t>
                        </m:r>
                        <m:r>
                          <a:rPr lang="uk-UA" sz="2000" b="0" i="1" smtClean="0">
                            <a:latin typeface="Cambria Math" panose="02040503050406030204" pitchFamily="18" charset="0"/>
                            <a:ea typeface="Cambria Math" panose="02040503050406030204" pitchFamily="18" charset="0"/>
                          </a:rPr>
                          <m:t>б</m:t>
                        </m:r>
                      </m:num>
                      <m:den>
                        <m:r>
                          <a:rPr lang="uk-UA" sz="2000" i="1">
                            <a:latin typeface="Cambria Math" panose="02040503050406030204" pitchFamily="18" charset="0"/>
                          </a:rPr>
                          <m:t>ОВ</m:t>
                        </m:r>
                        <m:r>
                          <a:rPr lang="uk-UA" sz="2000" b="0" i="1" smtClean="0">
                            <a:latin typeface="Cambria Math" panose="02040503050406030204" pitchFamily="18" charset="0"/>
                          </a:rPr>
                          <m:t>Б</m:t>
                        </m:r>
                      </m:den>
                    </m:f>
                  </m:oMath>
                </a14:m>
                <a:r>
                  <a:rPr lang="uk-UA" sz="2000" dirty="0"/>
                  <a:t>= </a:t>
                </a:r>
                <a:r>
                  <a:rPr lang="uk-UA" sz="2000" dirty="0" smtClean="0"/>
                  <a:t>381,71+</a:t>
                </a:r>
                <a14:m>
                  <m:oMath xmlns:m="http://schemas.openxmlformats.org/officeDocument/2006/math">
                    <m:f>
                      <m:fPr>
                        <m:ctrlPr>
                          <a:rPr lang="uk-UA" sz="2000" i="1">
                            <a:latin typeface="Cambria Math" panose="02040503050406030204" pitchFamily="18" charset="0"/>
                          </a:rPr>
                        </m:ctrlPr>
                      </m:fPr>
                      <m:num>
                        <m:r>
                          <a:rPr lang="uk-UA" sz="2000" i="1">
                            <a:latin typeface="Cambria Math" panose="02040503050406030204" pitchFamily="18" charset="0"/>
                          </a:rPr>
                          <m:t>580000</m:t>
                        </m:r>
                        <m:r>
                          <a:rPr lang="uk-UA" sz="2000" i="1">
                            <a:latin typeface="Cambria Math" panose="02040503050406030204" pitchFamily="18" charset="0"/>
                            <a:ea typeface="Cambria Math" panose="02040503050406030204" pitchFamily="18" charset="0"/>
                          </a:rPr>
                          <m:t>×0,2</m:t>
                        </m:r>
                        <m:r>
                          <a:rPr lang="uk-UA" sz="2000" b="0" i="1" smtClean="0">
                            <a:latin typeface="Cambria Math" panose="02040503050406030204" pitchFamily="18" charset="0"/>
                            <a:ea typeface="Cambria Math" panose="02040503050406030204" pitchFamily="18" charset="0"/>
                          </a:rPr>
                          <m:t>72</m:t>
                        </m:r>
                      </m:num>
                      <m:den>
                        <m:r>
                          <a:rPr lang="uk-UA" sz="2000" b="0" i="1" smtClean="0">
                            <a:latin typeface="Cambria Math" panose="02040503050406030204" pitchFamily="18" charset="0"/>
                            <a:ea typeface="Cambria Math" panose="02040503050406030204" pitchFamily="18" charset="0"/>
                          </a:rPr>
                          <m:t>2500</m:t>
                        </m:r>
                      </m:den>
                    </m:f>
                  </m:oMath>
                </a14:m>
                <a:r>
                  <a:rPr lang="uk-UA" sz="2000" dirty="0"/>
                  <a:t>= </a:t>
                </a:r>
                <a:r>
                  <a:rPr lang="uk-UA" sz="2000" dirty="0" smtClean="0"/>
                  <a:t>381,71+</a:t>
                </a:r>
                <a14:m>
                  <m:oMath xmlns:m="http://schemas.openxmlformats.org/officeDocument/2006/math">
                    <m:f>
                      <m:fPr>
                        <m:ctrlPr>
                          <a:rPr lang="uk-UA" sz="2000" i="1">
                            <a:latin typeface="Cambria Math" panose="02040503050406030204" pitchFamily="18" charset="0"/>
                          </a:rPr>
                        </m:ctrlPr>
                      </m:fPr>
                      <m:num>
                        <m:r>
                          <a:rPr lang="uk-UA" sz="2000" b="0" i="1" smtClean="0">
                            <a:latin typeface="Cambria Math" panose="02040503050406030204" pitchFamily="18" charset="0"/>
                          </a:rPr>
                          <m:t>157760</m:t>
                        </m:r>
                      </m:num>
                      <m:den>
                        <m:r>
                          <a:rPr lang="uk-UA" sz="2000" b="0" i="1" smtClean="0">
                            <a:latin typeface="Cambria Math" panose="02040503050406030204" pitchFamily="18" charset="0"/>
                          </a:rPr>
                          <m:t>2500</m:t>
                        </m:r>
                      </m:den>
                    </m:f>
                  </m:oMath>
                </a14:m>
                <a:r>
                  <a:rPr lang="uk-UA" sz="2000" dirty="0"/>
                  <a:t>= </a:t>
                </a:r>
                <a:r>
                  <a:rPr lang="uk-UA" sz="2000" dirty="0" smtClean="0"/>
                  <a:t>444,81 </a:t>
                </a:r>
                <a:r>
                  <a:rPr lang="uk-UA" sz="2000" dirty="0"/>
                  <a:t>грн.</a:t>
                </a:r>
              </a:p>
              <a:p>
                <a:r>
                  <a:rPr lang="uk-UA" sz="2000" dirty="0"/>
                  <a:t>Планова ціна одиниці продукції </a:t>
                </a:r>
                <a:r>
                  <a:rPr lang="uk-UA" sz="2000" dirty="0" smtClean="0"/>
                  <a:t>Б</a:t>
                </a:r>
                <a:endParaRPr lang="uk-UA" sz="2000" dirty="0"/>
              </a:p>
              <a:p>
                <a:r>
                  <a:rPr lang="uk-UA" sz="2000" dirty="0" smtClean="0"/>
                  <a:t>Ц1Бпл </a:t>
                </a:r>
                <a:r>
                  <a:rPr lang="uk-UA" sz="2000" dirty="0"/>
                  <a:t>= </a:t>
                </a:r>
                <a:r>
                  <a:rPr lang="uk-UA" sz="2000" dirty="0" smtClean="0"/>
                  <a:t>СП1Б×(</a:t>
                </a:r>
                <a:r>
                  <a:rPr lang="uk-UA" sz="2000" dirty="0"/>
                  <a:t>1+</a:t>
                </a:r>
                <a14:m>
                  <m:oMath xmlns:m="http://schemas.openxmlformats.org/officeDocument/2006/math">
                    <m:f>
                      <m:fPr>
                        <m:ctrlPr>
                          <a:rPr lang="uk-UA" sz="2000" i="1">
                            <a:latin typeface="Cambria Math" panose="02040503050406030204" pitchFamily="18" charset="0"/>
                          </a:rPr>
                        </m:ctrlPr>
                      </m:fPr>
                      <m:num>
                        <m:r>
                          <a:rPr lang="uk-UA" sz="2000" i="1">
                            <a:latin typeface="Cambria Math" panose="02040503050406030204" pitchFamily="18" charset="0"/>
                          </a:rPr>
                          <m:t>Роп (операційна рентабельність в середньому по підприємству)</m:t>
                        </m:r>
                      </m:num>
                      <m:den>
                        <m:r>
                          <a:rPr lang="uk-UA" sz="2000" i="1">
                            <a:latin typeface="Cambria Math" panose="02040503050406030204" pitchFamily="18" charset="0"/>
                          </a:rPr>
                          <m:t>100</m:t>
                        </m:r>
                      </m:den>
                    </m:f>
                  </m:oMath>
                </a14:m>
                <a:r>
                  <a:rPr lang="uk-UA" sz="2000" dirty="0"/>
                  <a:t> )×(1+</a:t>
                </a:r>
                <a14:m>
                  <m:oMath xmlns:m="http://schemas.openxmlformats.org/officeDocument/2006/math">
                    <m:f>
                      <m:fPr>
                        <m:ctrlPr>
                          <a:rPr lang="uk-UA" sz="2000" i="1">
                            <a:latin typeface="Cambria Math" panose="02040503050406030204" pitchFamily="18" charset="0"/>
                          </a:rPr>
                        </m:ctrlPr>
                      </m:fPr>
                      <m:num>
                        <m:r>
                          <a:rPr lang="uk-UA" sz="2000" i="1">
                            <a:latin typeface="Cambria Math" panose="02040503050406030204" pitchFamily="18" charset="0"/>
                          </a:rPr>
                          <m:t>ПДВ%</m:t>
                        </m:r>
                      </m:num>
                      <m:den>
                        <m:r>
                          <a:rPr lang="uk-UA" sz="2000" i="1">
                            <a:latin typeface="Cambria Math" panose="02040503050406030204" pitchFamily="18" charset="0"/>
                          </a:rPr>
                          <m:t>100</m:t>
                        </m:r>
                      </m:den>
                    </m:f>
                  </m:oMath>
                </a14:m>
                <a:r>
                  <a:rPr lang="uk-UA" sz="2000" dirty="0"/>
                  <a:t>)= </a:t>
                </a:r>
                <a:r>
                  <a:rPr lang="uk-UA" sz="2000" dirty="0" smtClean="0"/>
                  <a:t>=444,81×1,39×1,2=741,94 </a:t>
                </a:r>
                <a:r>
                  <a:rPr lang="uk-UA" sz="2000" dirty="0"/>
                  <a:t>грн.</a:t>
                </a:r>
                <a:endParaRPr lang="uk-UA" sz="2000" dirty="0"/>
              </a:p>
              <a:p>
                <a:endParaRPr lang="uk-UA" sz="2000" dirty="0"/>
              </a:p>
            </p:txBody>
          </p:sp>
        </mc:Choice>
        <mc:Fallback>
          <p:sp>
            <p:nvSpPr>
              <p:cNvPr id="2" name="Прямокутник 1"/>
              <p:cNvSpPr>
                <a:spLocks noRot="1" noChangeAspect="1" noMove="1" noResize="1" noEditPoints="1" noAdjustHandles="1" noChangeArrowheads="1" noChangeShapeType="1" noTextEdit="1"/>
              </p:cNvSpPr>
              <p:nvPr/>
            </p:nvSpPr>
            <p:spPr>
              <a:xfrm>
                <a:off x="433754" y="493238"/>
                <a:ext cx="11523784" cy="6421823"/>
              </a:xfrm>
              <a:prstGeom prst="rect">
                <a:avLst/>
              </a:prstGeom>
              <a:blipFill>
                <a:blip r:embed="rId2"/>
                <a:stretch>
                  <a:fillRect l="-529" t="-665"/>
                </a:stretch>
              </a:blipFill>
            </p:spPr>
            <p:txBody>
              <a:bodyPr/>
              <a:lstStyle/>
              <a:p>
                <a:r>
                  <a:rPr lang="uk-UA">
                    <a:noFill/>
                  </a:rPr>
                  <a:t> </a:t>
                </a:r>
              </a:p>
            </p:txBody>
          </p:sp>
        </mc:Fallback>
      </mc:AlternateContent>
    </p:spTree>
    <p:extLst>
      <p:ext uri="{BB962C8B-B14F-4D97-AF65-F5344CB8AC3E}">
        <p14:creationId xmlns:p14="http://schemas.microsoft.com/office/powerpoint/2010/main" val="3045672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D82395C9-5872-47D6-8D21-3C55C4D87F3B}"/>
              </a:ext>
            </a:extLst>
          </p:cNvPr>
          <p:cNvPicPr>
            <a:picLocks noChangeAspect="1"/>
          </p:cNvPicPr>
          <p:nvPr/>
        </p:nvPicPr>
        <p:blipFill>
          <a:blip r:embed="rId2"/>
          <a:stretch>
            <a:fillRect/>
          </a:stretch>
        </p:blipFill>
        <p:spPr>
          <a:xfrm>
            <a:off x="274775" y="877330"/>
            <a:ext cx="11816650" cy="5560540"/>
          </a:xfrm>
          <a:prstGeom prst="rect">
            <a:avLst/>
          </a:prstGeom>
        </p:spPr>
      </p:pic>
    </p:spTree>
    <p:extLst>
      <p:ext uri="{BB962C8B-B14F-4D97-AF65-F5344CB8AC3E}">
        <p14:creationId xmlns:p14="http://schemas.microsoft.com/office/powerpoint/2010/main" val="1747576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extBox 1"/>
              <p:cNvSpPr txBox="1"/>
              <p:nvPr/>
            </p:nvSpPr>
            <p:spPr>
              <a:xfrm>
                <a:off x="937846" y="726831"/>
                <a:ext cx="10105292" cy="4572727"/>
              </a:xfrm>
              <a:prstGeom prst="rect">
                <a:avLst/>
              </a:prstGeom>
              <a:noFill/>
            </p:spPr>
            <p:txBody>
              <a:bodyPr wrap="square" rtlCol="0">
                <a:spAutoFit/>
              </a:bodyPr>
              <a:lstStyle/>
              <a:p>
                <a:r>
                  <a:rPr lang="uk-UA" dirty="0" smtClean="0"/>
                  <a:t>Фактична ціна продукції А</a:t>
                </a:r>
              </a:p>
              <a:p>
                <a:r>
                  <a:rPr lang="uk-UA" dirty="0" smtClean="0"/>
                  <a:t>Ц1Аф = Ц1Апл×</a:t>
                </a:r>
                <a14:m>
                  <m:oMath xmlns:m="http://schemas.openxmlformats.org/officeDocument/2006/math">
                    <m:d>
                      <m:dPr>
                        <m:ctrlPr>
                          <a:rPr lang="uk-UA" i="1" smtClean="0">
                            <a:latin typeface="Cambria Math" panose="02040503050406030204" pitchFamily="18" charset="0"/>
                          </a:rPr>
                        </m:ctrlPr>
                      </m:dPr>
                      <m:e>
                        <m:r>
                          <a:rPr lang="uk-UA" b="0" i="1" smtClean="0">
                            <a:latin typeface="Cambria Math" panose="02040503050406030204" pitchFamily="18" charset="0"/>
                          </a:rPr>
                          <m:t>1</m:t>
                        </m:r>
                        <m:r>
                          <a:rPr lang="uk-UA" b="0" i="1" smtClean="0">
                            <a:latin typeface="Cambria Math" panose="02040503050406030204" pitchFamily="18" charset="0"/>
                            <a:ea typeface="Cambria Math" panose="02040503050406030204" pitchFamily="18" charset="0"/>
                          </a:rPr>
                          <m:t>±</m:t>
                        </m:r>
                        <m:f>
                          <m:fPr>
                            <m:ctrlPr>
                              <a:rPr lang="uk-UA" i="1" smtClean="0">
                                <a:latin typeface="Cambria Math" panose="02040503050406030204" pitchFamily="18" charset="0"/>
                              </a:rPr>
                            </m:ctrlPr>
                          </m:fPr>
                          <m:num>
                            <m:r>
                              <a:rPr lang="uk-UA" b="0" i="1" smtClean="0">
                                <a:latin typeface="Cambria Math" panose="02040503050406030204" pitchFamily="18" charset="0"/>
                              </a:rPr>
                              <m:t>Відхилення ціни</m:t>
                            </m:r>
                          </m:num>
                          <m:den>
                            <m:r>
                              <a:rPr lang="uk-UA" b="0" i="1" smtClean="0">
                                <a:latin typeface="Cambria Math" panose="02040503050406030204" pitchFamily="18" charset="0"/>
                              </a:rPr>
                              <m:t>100</m:t>
                            </m:r>
                          </m:den>
                        </m:f>
                      </m:e>
                    </m:d>
                  </m:oMath>
                </a14:m>
                <a:r>
                  <a:rPr lang="uk-UA" dirty="0" smtClean="0"/>
                  <a:t>=</a:t>
                </a:r>
                <a:r>
                  <a:rPr lang="uk-UA" dirty="0"/>
                  <a:t>1179,89</a:t>
                </a:r>
                <a:r>
                  <a:rPr lang="uk-UA" dirty="0" smtClean="0"/>
                  <a:t>×1,065 = 1255,52 грн.</a:t>
                </a:r>
              </a:p>
              <a:p>
                <a:r>
                  <a:rPr lang="uk-UA" dirty="0" smtClean="0"/>
                  <a:t> Валовий дохід по продукції А (ВДА)</a:t>
                </a:r>
              </a:p>
              <a:p>
                <a:r>
                  <a:rPr lang="uk-UA" dirty="0" smtClean="0"/>
                  <a:t>ВДА = Ц1Аф×ОРА(обсяг реалізації) = 1255,52×1230=1544289,60 грн.</a:t>
                </a:r>
              </a:p>
              <a:p>
                <a:r>
                  <a:rPr lang="uk-UA" dirty="0" smtClean="0"/>
                  <a:t>Чистий дохід по продукції А (ЧДА)</a:t>
                </a:r>
              </a:p>
              <a:p>
                <a:r>
                  <a:rPr lang="uk-UA" dirty="0" smtClean="0"/>
                  <a:t>ЧДА = ВДА-ПДВ=</a:t>
                </a:r>
                <a14:m>
                  <m:oMath xmlns:m="http://schemas.openxmlformats.org/officeDocument/2006/math">
                    <m:f>
                      <m:fPr>
                        <m:ctrlPr>
                          <a:rPr lang="uk-UA" sz="2000" i="1" smtClean="0">
                            <a:latin typeface="Cambria Math" panose="02040503050406030204" pitchFamily="18" charset="0"/>
                          </a:rPr>
                        </m:ctrlPr>
                      </m:fPr>
                      <m:num>
                        <m:r>
                          <a:rPr lang="uk-UA" sz="2000" b="0" i="1" smtClean="0">
                            <a:latin typeface="Cambria Math" panose="02040503050406030204" pitchFamily="18" charset="0"/>
                          </a:rPr>
                          <m:t>1544289,60</m:t>
                        </m:r>
                      </m:num>
                      <m:den>
                        <m:r>
                          <a:rPr lang="uk-UA" sz="2000" b="0" i="1" smtClean="0">
                            <a:latin typeface="Cambria Math" panose="02040503050406030204" pitchFamily="18" charset="0"/>
                          </a:rPr>
                          <m:t>1,2</m:t>
                        </m:r>
                      </m:den>
                    </m:f>
                  </m:oMath>
                </a14:m>
                <a:r>
                  <a:rPr lang="uk-UA" dirty="0" smtClean="0"/>
                  <a:t>=1286908 грн.</a:t>
                </a:r>
              </a:p>
              <a:p>
                <a:r>
                  <a:rPr lang="uk-UA" dirty="0" smtClean="0"/>
                  <a:t>Собівартість реалізованої продукції А</a:t>
                </a:r>
              </a:p>
              <a:p>
                <a:r>
                  <a:rPr lang="uk-UA" dirty="0" smtClean="0"/>
                  <a:t>СРА = СВ1А×ОРА+НЗВА = </a:t>
                </a:r>
                <a14:m>
                  <m:oMath xmlns:m="http://schemas.openxmlformats.org/officeDocument/2006/math">
                    <m:r>
                      <a:rPr lang="uk-UA" i="1">
                        <a:latin typeface="Cambria Math" panose="02040503050406030204" pitchFamily="18" charset="0"/>
                      </a:rPr>
                      <m:t>611,17</m:t>
                    </m:r>
                  </m:oMath>
                </a14:m>
                <a:r>
                  <a:rPr lang="uk-UA" dirty="0" smtClean="0"/>
                  <a:t>×1230+0=751739,1 грн.</a:t>
                </a:r>
              </a:p>
              <a:p>
                <a:r>
                  <a:rPr lang="uk-UA" dirty="0" smtClean="0"/>
                  <a:t>Валовий прибуток по продукції А</a:t>
                </a:r>
              </a:p>
              <a:p>
                <a:r>
                  <a:rPr lang="uk-UA" dirty="0" smtClean="0"/>
                  <a:t>ВПА = ЧДА – СРА = 1286908 – 751739,1 = 535168,9 грн.</a:t>
                </a:r>
              </a:p>
              <a:p>
                <a:r>
                  <a:rPr lang="uk-UA" dirty="0" smtClean="0"/>
                  <a:t>Операційний прибуток по продукції А</a:t>
                </a:r>
              </a:p>
              <a:p>
                <a:r>
                  <a:rPr lang="uk-UA" dirty="0" smtClean="0"/>
                  <a:t>ОПА = </a:t>
                </a:r>
                <a:r>
                  <a:rPr lang="uk-UA" dirty="0" err="1" smtClean="0"/>
                  <a:t>ВПА-ВП×Ка</a:t>
                </a:r>
                <a:r>
                  <a:rPr lang="uk-UA" dirty="0" smtClean="0"/>
                  <a:t> </a:t>
                </a:r>
                <a:r>
                  <a:rPr lang="uk-UA" dirty="0"/>
                  <a:t>= </a:t>
                </a:r>
                <a:r>
                  <a:rPr lang="uk-UA" dirty="0" smtClean="0"/>
                  <a:t>535168,9-118320 = 416848,9 грн.</a:t>
                </a:r>
              </a:p>
              <a:p>
                <a:r>
                  <a:rPr lang="uk-UA" dirty="0" smtClean="0"/>
                  <a:t>ВП – витрати періоду (адміністративні та витрати на збут)</a:t>
                </a:r>
              </a:p>
              <a:p>
                <a:r>
                  <a:rPr lang="uk-UA" dirty="0" smtClean="0"/>
                  <a:t>Чистий прибуток по продукції А (якщо операційний дорівнює прибутку до оподаткування)</a:t>
                </a:r>
              </a:p>
              <a:p>
                <a:r>
                  <a:rPr lang="uk-UA" dirty="0" smtClean="0"/>
                  <a:t>ЧПА = ОПА – Податок на прибуток (18%) = 416848,9×0,82=341816,10 грн.</a:t>
                </a:r>
                <a:endParaRPr lang="uk-UA" dirty="0"/>
              </a:p>
            </p:txBody>
          </p:sp>
        </mc:Choice>
        <mc:Fallback>
          <p:sp>
            <p:nvSpPr>
              <p:cNvPr id="2" name="TextBox 1"/>
              <p:cNvSpPr txBox="1">
                <a:spLocks noRot="1" noChangeAspect="1" noMove="1" noResize="1" noEditPoints="1" noAdjustHandles="1" noChangeArrowheads="1" noChangeShapeType="1" noTextEdit="1"/>
              </p:cNvSpPr>
              <p:nvPr/>
            </p:nvSpPr>
            <p:spPr>
              <a:xfrm>
                <a:off x="937846" y="726831"/>
                <a:ext cx="10105292" cy="4572727"/>
              </a:xfrm>
              <a:prstGeom prst="rect">
                <a:avLst/>
              </a:prstGeom>
              <a:blipFill>
                <a:blip r:embed="rId2"/>
                <a:stretch>
                  <a:fillRect l="-543" t="-800" b="-1067"/>
                </a:stretch>
              </a:blipFill>
            </p:spPr>
            <p:txBody>
              <a:bodyPr/>
              <a:lstStyle/>
              <a:p>
                <a:r>
                  <a:rPr lang="uk-UA">
                    <a:noFill/>
                  </a:rPr>
                  <a:t> </a:t>
                </a:r>
              </a:p>
            </p:txBody>
          </p:sp>
        </mc:Fallback>
      </mc:AlternateContent>
    </p:spTree>
    <p:extLst>
      <p:ext uri="{BB962C8B-B14F-4D97-AF65-F5344CB8AC3E}">
        <p14:creationId xmlns:p14="http://schemas.microsoft.com/office/powerpoint/2010/main" val="2526981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BAE5CFE-6F0D-4A92-89DA-E178025B37F0}"/>
              </a:ext>
            </a:extLst>
          </p:cNvPr>
          <p:cNvSpPr/>
          <p:nvPr/>
        </p:nvSpPr>
        <p:spPr>
          <a:xfrm>
            <a:off x="1194816" y="1463782"/>
            <a:ext cx="9083040" cy="3930435"/>
          </a:xfrm>
          <a:prstGeom prst="rect">
            <a:avLst/>
          </a:prstGeom>
        </p:spPr>
        <p:txBody>
          <a:bodyPr wrap="square">
            <a:spAutoFit/>
          </a:bodyPr>
          <a:lstStyle/>
          <a:p>
            <a:pPr algn="ctr">
              <a:lnSpc>
                <a:spcPct val="107000"/>
              </a:lnSpc>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Задача 3</a:t>
            </a:r>
          </a:p>
          <a:p>
            <a:pPr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	Підприємство випускає 4 види продукції (А, Б, В, Г). Протягом місяця фактично обліковані наступні витрати: прямі витрати на продукцію А – 75000 грн.; прямі витрати на Б – 85000 грн.; прямі витрати на В – 108000 грн.; прямі витрати на Г – 112000 грн.; постійні загальновиробничі витрати – 25000 грн., адміністративні витрати – 81000 грн., витрати на збут – 30000 грн. Фактично виготовлено: А – 100 од., Б – 200 од., В – 150 од. Г – 180 од. План виробництва виконано на 85%. Незавершеного виробництва немає. Реалізовано: А – 105 од., Б – 189 од., В – 150 од., Г – 190 од. Планова рентабельність: А – 15%, Б – 20%, В – 10%, Г – 25%. Фактичні ціни на продукцію А на 5% більше, на продукцію Б на 10% більші, на продукцію В на 3% менші, на продукцію Г – на 5% менші. Визначити за кожним видом продукції: виробничу собівартість одиниці, планові та фактичні ціни на неї, валовий дохід від її реалізації, чистий дохід, валовий прибуток, операційний прибуток, чистий прибуток.</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5753706"/>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192</TotalTime>
  <Words>32</Words>
  <Application>Microsoft Office PowerPoint</Application>
  <PresentationFormat>Широкий екран</PresentationFormat>
  <Paragraphs>47</Paragraphs>
  <Slides>7</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7</vt:i4>
      </vt:variant>
    </vt:vector>
  </HeadingPairs>
  <TitlesOfParts>
    <vt:vector size="14" baseType="lpstr">
      <vt:lpstr>Arial</vt:lpstr>
      <vt:lpstr>Calibri</vt:lpstr>
      <vt:lpstr>Cambria Math</vt:lpstr>
      <vt:lpstr>Times New Roman</vt:lpstr>
      <vt:lpstr>Trebuchet MS</vt:lpstr>
      <vt:lpstr>Wingdings 3</vt:lpstr>
      <vt:lpstr>Аспект</vt:lpstr>
      <vt:lpstr>Практичне заняття 4</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Практичне заняття 5</dc:title>
  <dc:creator>AdminR</dc:creator>
  <cp:lastModifiedBy>AdminR</cp:lastModifiedBy>
  <cp:revision>13</cp:revision>
  <dcterms:created xsi:type="dcterms:W3CDTF">2022-10-03T01:15:04Z</dcterms:created>
  <dcterms:modified xsi:type="dcterms:W3CDTF">2025-10-01T09:18:18Z</dcterms:modified>
</cp:coreProperties>
</file>