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74"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62"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76180" autoAdjust="0"/>
  </p:normalViewPr>
  <p:slideViewPr>
    <p:cSldViewPr snapToGrid="0">
      <p:cViewPr varScale="1">
        <p:scale>
          <a:sx n="113" d="100"/>
          <a:sy n="113" d="100"/>
        </p:scale>
        <p:origin x="3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AB6D4-322B-4693-B480-9D6C6AA9B538}" type="datetimeFigureOut">
              <a:rPr lang="ru-RU" smtClean="0"/>
              <a:t>08.02.2022</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F0E0A-2113-4AB0-84B3-A3E65B59DD1A}" type="slidenum">
              <a:rPr lang="ru-RU" smtClean="0"/>
              <a:t>‹#›</a:t>
            </a:fld>
            <a:endParaRPr lang="ru-RU"/>
          </a:p>
        </p:txBody>
      </p:sp>
    </p:spTree>
    <p:extLst>
      <p:ext uri="{BB962C8B-B14F-4D97-AF65-F5344CB8AC3E}">
        <p14:creationId xmlns:p14="http://schemas.microsoft.com/office/powerpoint/2010/main" val="316296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22</a:t>
            </a:fld>
            <a:endParaRPr lang="en-US"/>
          </a:p>
        </p:txBody>
      </p:sp>
    </p:spTree>
    <p:extLst>
      <p:ext uri="{BB962C8B-B14F-4D97-AF65-F5344CB8AC3E}">
        <p14:creationId xmlns:p14="http://schemas.microsoft.com/office/powerpoint/2010/main" val="3987780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Secondly, there’s full list of </a:t>
            </a:r>
            <a:r>
              <a:rPr lang="en-GB" b="1" dirty="0"/>
              <a:t>Learning Tracks </a:t>
            </a:r>
            <a:r>
              <a:rPr lang="en-GB" dirty="0"/>
              <a:t>covering all Cisco technologies: the tracks are online and self-paced, with each track comprising modules labs.</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31</a:t>
            </a:fld>
            <a:endParaRPr lang="en-US"/>
          </a:p>
        </p:txBody>
      </p:sp>
    </p:spTree>
    <p:extLst>
      <p:ext uri="{BB962C8B-B14F-4D97-AF65-F5344CB8AC3E}">
        <p14:creationId xmlns:p14="http://schemas.microsoft.com/office/powerpoint/2010/main" val="101679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4213" rtl="0" eaLnBrk="1" fontAlgn="base" latinLnBrk="0" hangingPunct="1">
              <a:lnSpc>
                <a:spcPct val="90000"/>
              </a:lnSpc>
              <a:spcBef>
                <a:spcPts val="1075"/>
              </a:spcBef>
              <a:spcAft>
                <a:spcPct val="0"/>
              </a:spcAft>
              <a:buClr>
                <a:srgbClr val="FFFFFF"/>
              </a:buClr>
              <a:buSzPct val="90000"/>
              <a:buFont typeface="Arial" charset="0"/>
              <a:buNone/>
              <a:tabLst/>
              <a:defRPr/>
            </a:pPr>
            <a:r>
              <a:rPr lang="en-GB" dirty="0"/>
              <a:t>Then you can dive into our online </a:t>
            </a:r>
            <a:r>
              <a:rPr lang="en-GB" b="1" dirty="0"/>
              <a:t>VIDEO COURSES</a:t>
            </a:r>
            <a:endParaRPr kumimoji="0" lang="en-GB" sz="1200" b="0" i="0" u="none" strike="noStrike" kern="1200" cap="none" spc="0" normalizeH="0" baseline="0" noProof="0" dirty="0">
              <a:ln>
                <a:noFill/>
              </a:ln>
              <a:solidFill>
                <a:srgbClr val="2F446B"/>
              </a:solidFill>
              <a:effectLst/>
              <a:uLnTx/>
              <a:uFillTx/>
              <a:latin typeface="CiscoSansTT ExtraLight"/>
              <a:ea typeface="ＭＳ Ｐゴシック" charset="0"/>
            </a:endParaRP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32</a:t>
            </a:fld>
            <a:endParaRPr lang="en-US"/>
          </a:p>
        </p:txBody>
      </p:sp>
    </p:spTree>
    <p:extLst>
      <p:ext uri="{BB962C8B-B14F-4D97-AF65-F5344CB8AC3E}">
        <p14:creationId xmlns:p14="http://schemas.microsoft.com/office/powerpoint/2010/main" val="356335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And there’s the </a:t>
            </a:r>
            <a:r>
              <a:rPr lang="en-GB" b="1" dirty="0"/>
              <a:t>SANDBOX</a:t>
            </a:r>
            <a:r>
              <a:rPr lang="en-GB" dirty="0"/>
              <a:t> where you can get hands-on with pretty much any Cisco platform.  If, for example, you’re working against DNA </a:t>
            </a:r>
            <a:r>
              <a:rPr lang="en-GB" dirty="0" err="1"/>
              <a:t>Center</a:t>
            </a:r>
            <a:r>
              <a:rPr lang="en-GB" dirty="0"/>
              <a:t>, you don’t have to have your own DNA </a:t>
            </a:r>
            <a:r>
              <a:rPr lang="en-GB" dirty="0" err="1"/>
              <a:t>Center</a:t>
            </a:r>
            <a:r>
              <a:rPr lang="en-GB" dirty="0"/>
              <a:t> lab to start developing … you can reserve one in the Sandbox, and start sharing it within your team.</a:t>
            </a:r>
          </a:p>
          <a:p>
            <a:r>
              <a:rPr lang="en-GB" i="1" dirty="0"/>
              <a:t>&lt;click&gt;</a:t>
            </a:r>
            <a:endParaRPr lang="en-GB" dirty="0"/>
          </a:p>
          <a:p>
            <a:r>
              <a:rPr lang="en-GB" dirty="0"/>
              <a:t>Within the Sandbox there are hardware-based environments, virtual environments and pure development environments, covering labs across all areas.  It’s definitely a huge resource with DevNet. </a:t>
            </a: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33</a:t>
            </a:fld>
            <a:endParaRPr lang="en-US"/>
          </a:p>
        </p:txBody>
      </p:sp>
    </p:spTree>
    <p:extLst>
      <p:ext uri="{BB962C8B-B14F-4D97-AF65-F5344CB8AC3E}">
        <p14:creationId xmlns:p14="http://schemas.microsoft.com/office/powerpoint/2010/main" val="2881392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CODE EXCHANGE and AUTOMATION EXCHANGE </a:t>
            </a:r>
          </a:p>
          <a:p>
            <a:endParaRPr lang="en-GB" b="1" dirty="0"/>
          </a:p>
          <a:p>
            <a:r>
              <a:rPr lang="en-GB" b="1" dirty="0"/>
              <a:t>Code Exchange </a:t>
            </a:r>
            <a:r>
              <a:rPr lang="en-GB" dirty="0"/>
              <a:t>is </a:t>
            </a:r>
            <a:r>
              <a:rPr lang="en-GB" sz="1200" dirty="0">
                <a:solidFill>
                  <a:srgbClr val="282828"/>
                </a:solidFill>
                <a:cs typeface="CiscoSansTT Thin" charset="0"/>
              </a:rPr>
              <a:t>an </a:t>
            </a:r>
            <a:r>
              <a:rPr lang="en-US" sz="1200" dirty="0">
                <a:solidFill>
                  <a:srgbClr val="282828"/>
                </a:solidFill>
                <a:cs typeface="CiscoSansTT Thin" charset="0"/>
              </a:rPr>
              <a:t>online, open source, curated set of code repositories (solutions) related to Cisco technology areas.  The actual code is found in associated GitHub orgs. Code Exchange is really a </a:t>
            </a:r>
            <a:r>
              <a:rPr lang="en-GB" dirty="0"/>
              <a:t>place in which the community can share code they’ve been working on.  You can upload code, or you can search for results: for example, you might be looking for code that works against DNA </a:t>
            </a:r>
            <a:r>
              <a:rPr lang="en-GB" dirty="0" err="1"/>
              <a:t>Center</a:t>
            </a:r>
            <a:r>
              <a:rPr lang="en-GB" dirty="0"/>
              <a:t>, written in Python that will help you manage a list of network devices.  </a:t>
            </a:r>
          </a:p>
          <a:p>
            <a:r>
              <a:rPr lang="en-GB" b="0" dirty="0"/>
              <a:t> </a:t>
            </a:r>
            <a:r>
              <a:rPr lang="en-GB" i="1" dirty="0"/>
              <a:t>&lt;click&gt;</a:t>
            </a:r>
            <a:endParaRPr lang="en-GB" b="0" dirty="0"/>
          </a:p>
          <a:p>
            <a:r>
              <a:rPr lang="en-GB" b="1" dirty="0"/>
              <a:t>Automation Exchange</a:t>
            </a:r>
            <a:r>
              <a:rPr lang="en-GB" sz="1200" b="1" dirty="0"/>
              <a:t> </a:t>
            </a:r>
            <a:r>
              <a:rPr lang="en-GB" sz="1200" b="0" dirty="0"/>
              <a:t>is an </a:t>
            </a:r>
            <a:r>
              <a:rPr lang="en-GB" sz="1200" dirty="0"/>
              <a:t>online, open source curated</a:t>
            </a:r>
            <a:r>
              <a:rPr lang="en-US" sz="1200" dirty="0"/>
              <a:t> set of Use Cases broken down using the ‘walk-run-fly’ methodology, together with </a:t>
            </a:r>
            <a:r>
              <a:rPr lang="en-GB" sz="1200" dirty="0"/>
              <a:t>the steps on how to accomplish the Use Case.  Each Automation Exchange Use Case uses one of the published Code Exchange code repositories.</a:t>
            </a:r>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34</a:t>
            </a:fld>
            <a:endParaRPr lang="en-US"/>
          </a:p>
        </p:txBody>
      </p:sp>
    </p:spTree>
    <p:extLst>
      <p:ext uri="{BB962C8B-B14F-4D97-AF65-F5344CB8AC3E}">
        <p14:creationId xmlns:p14="http://schemas.microsoft.com/office/powerpoint/2010/main" val="295180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then there’s </a:t>
            </a:r>
            <a:r>
              <a:rPr lang="en-GB" b="1" dirty="0"/>
              <a:t>Ecosystem Exchange </a:t>
            </a:r>
            <a:r>
              <a:rPr lang="en-GB" dirty="0"/>
              <a:t>… which </a:t>
            </a:r>
            <a:r>
              <a:rPr lang="en-GB" sz="1200" b="0" i="0" kern="1200" dirty="0">
                <a:solidFill>
                  <a:schemeClr val="tx1"/>
                </a:solidFill>
                <a:effectLst/>
                <a:latin typeface="+mn-lt"/>
                <a:ea typeface="ＭＳ Ｐゴシック" charset="0"/>
                <a:cs typeface="ＭＳ Ｐゴシック" charset="0"/>
              </a:rPr>
              <a:t>is a growing </a:t>
            </a:r>
            <a:r>
              <a:rPr lang="en-GB" sz="1200" b="0" i="0" kern="1200" dirty="0" err="1">
                <a:solidFill>
                  <a:schemeClr val="tx1"/>
                </a:solidFill>
                <a:effectLst/>
                <a:latin typeface="+mn-lt"/>
                <a:ea typeface="ＭＳ Ｐゴシック" charset="0"/>
                <a:cs typeface="ＭＳ Ｐゴシック" charset="0"/>
              </a:rPr>
              <a:t>catalog</a:t>
            </a:r>
            <a:r>
              <a:rPr lang="en-GB" sz="1200" b="0" i="0" kern="1200" dirty="0">
                <a:solidFill>
                  <a:schemeClr val="tx1"/>
                </a:solidFill>
                <a:effectLst/>
                <a:latin typeface="+mn-lt"/>
                <a:ea typeface="ＭＳ Ｐゴシック" charset="0"/>
                <a:cs typeface="ＭＳ Ｐゴシック" charset="0"/>
              </a:rPr>
              <a:t> of over 1500 business solutions created by the Cisco ecosystem covering all of Cisco’s technology platforms. It’s a place where partners can amplify and market their built solutions to Cisco sellers and buyers. For Cisco customers, it is a place to discover and consume packaged solutions that drive real 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ＭＳ Ｐゴシック" charset="0"/>
              </a:rPr>
              <a:t>It includes Solutions Plus Partners, Solutions Partner program partners and their associated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ＭＳ Ｐゴシック" charset="0"/>
              </a:rPr>
              <a:t>It’s also the place in which DevNet Specialized partners are showcased.  More about that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ＭＳ Ｐゴシック" charset="0"/>
              </a:rPr>
              <a:t>So having looked at the website in brief, we’ll now take a look at all the resources DevNet has to offer …</a:t>
            </a:r>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35</a:t>
            </a:fld>
            <a:endParaRPr lang="en-US"/>
          </a:p>
        </p:txBody>
      </p:sp>
    </p:spTree>
    <p:extLst>
      <p:ext uri="{BB962C8B-B14F-4D97-AF65-F5344CB8AC3E}">
        <p14:creationId xmlns:p14="http://schemas.microsoft.com/office/powerpoint/2010/main" val="3375989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COMMUNITY resources on the left side, LEARNING AND TRAINING on the right, and PARTNER TRANSFORMATION in the middle.</a:t>
            </a:r>
          </a:p>
          <a:p>
            <a:endParaRPr lang="en-US" dirty="0"/>
          </a:p>
          <a:p>
            <a:r>
              <a:rPr lang="en-US" dirty="0"/>
              <a:t>Starting with COMMUNITY … we have the DevNet Community: a 500,000 strong DevNet membership sharing learnings and best practices.</a:t>
            </a:r>
          </a:p>
          <a:p>
            <a:r>
              <a:rPr lang="en-US" dirty="0"/>
              <a:t>Code, Exchange, Automation Exchange and Ecosystem Exchange which I’ve already mentioned.</a:t>
            </a:r>
          </a:p>
          <a:p>
            <a:r>
              <a:rPr lang="en-US" dirty="0"/>
              <a:t>And we have Solutions Plus partners, who are partners who have Cisco Compatible products that are listed in the Cisco global price list.  They’re included within Ecosystem Exchange.</a:t>
            </a:r>
          </a:p>
          <a:p>
            <a:endParaRPr lang="en-US" dirty="0"/>
          </a:p>
          <a:p>
            <a:r>
              <a:rPr lang="en-US" dirty="0"/>
              <a:t>Looking over to the LEARNING section, there are a number of ways in which DevNet members can learn: either self-paced or instructor-led …  in-person or virtually: you could attend a DevNet Express event or workshop, run by Cisco all over the world covering Cloud Collaboration, DNA, Security, DCI or Meraki technologies.  And we’ve already covered the LEARNING LABS and the SANDBOX.  </a:t>
            </a:r>
            <a:r>
              <a:rPr lang="en-US" i="1" dirty="0"/>
              <a:t>&lt;click&gt;</a:t>
            </a:r>
            <a:endParaRPr lang="en-GB" i="1" dirty="0"/>
          </a:p>
        </p:txBody>
      </p:sp>
      <p:sp>
        <p:nvSpPr>
          <p:cNvPr id="4" name="Slide Number Placeholder 3"/>
          <p:cNvSpPr>
            <a:spLocks noGrp="1"/>
          </p:cNvSpPr>
          <p:nvPr>
            <p:ph type="sldNum" sz="quarter" idx="5"/>
          </p:nvPr>
        </p:nvSpPr>
        <p:spPr/>
        <p:txBody>
          <a:bodyPr/>
          <a:lstStyle/>
          <a:p>
            <a:fld id="{5853B0F7-0968-9D48-805A-9D66AF105507}" type="slidenum">
              <a:rPr lang="en-US" smtClean="0"/>
              <a:t>36</a:t>
            </a:fld>
            <a:endParaRPr lang="en-US"/>
          </a:p>
        </p:txBody>
      </p:sp>
    </p:spTree>
    <p:extLst>
      <p:ext uri="{BB962C8B-B14F-4D97-AF65-F5344CB8AC3E}">
        <p14:creationId xmlns:p14="http://schemas.microsoft.com/office/powerpoint/2010/main" val="1968859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re-invent the</a:t>
            </a:r>
            <a:r>
              <a:rPr lang="en-US" baseline="0" dirty="0"/>
              <a:t> network, we are architecting with a set of key design principles to get us there</a:t>
            </a:r>
          </a:p>
          <a:p>
            <a:endParaRPr lang="en-US" baseline="0" dirty="0"/>
          </a:p>
          <a:p>
            <a:r>
              <a:rPr lang="en-US" baseline="0" dirty="0"/>
              <a:t>Custom ASICs that allow us to future proof for an ever change world like </a:t>
            </a:r>
            <a:r>
              <a:rPr lang="en-US" baseline="0" dirty="0" err="1"/>
              <a:t>IoT</a:t>
            </a:r>
            <a:r>
              <a:rPr lang="en-US" baseline="0" dirty="0"/>
              <a:t> or move beyond the standard</a:t>
            </a:r>
          </a:p>
          <a:p>
            <a:r>
              <a:rPr lang="en-US" baseline="0" dirty="0"/>
              <a:t>De-couple software from hardware, with physical and virtual infrastructure to maximum deployment flexibility</a:t>
            </a:r>
          </a:p>
          <a:p>
            <a:r>
              <a:rPr lang="en-US" baseline="0" dirty="0"/>
              <a:t>Deliver a modernized modular OS that supports IT simplicity and robust security built in</a:t>
            </a:r>
          </a:p>
          <a:p>
            <a:r>
              <a:rPr lang="en-US" baseline="0" dirty="0"/>
              <a:t>Controllers for key domains to translate business goals into policy, activate end-to-end through automation, and provide assurance through rich contextual visibility and streaming telemetry</a:t>
            </a:r>
          </a:p>
          <a:p>
            <a:r>
              <a:rPr lang="en-US" baseline="0" dirty="0"/>
              <a:t>Open &amp; Programmable, with standards base API that make it seamless to bridge IT processes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DF27E4-291D-40B8-A2CA-CD4D5577C0E2}"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2188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868564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DevNet has a very strong belief that the successful IT Teams of the future are going to be the ones that really have a strong combination of infrastructure skills and software skills.</a:t>
            </a:r>
          </a:p>
          <a:p>
            <a:endParaRPr lang="en-GB" dirty="0"/>
          </a:p>
          <a:p>
            <a:r>
              <a:rPr lang="en-GB" dirty="0"/>
              <a:t>Those skills may be found in one person, or they may be found within a team.  We want to help build the necessary skills, in your individuals, and also in your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&lt;click&gt;</a:t>
            </a:r>
          </a:p>
          <a:p>
            <a:endParaRPr lang="en-GB" dirty="0"/>
          </a:p>
          <a:p>
            <a:endParaRPr lang="en-US" dirty="0"/>
          </a:p>
        </p:txBody>
      </p:sp>
      <p:sp>
        <p:nvSpPr>
          <p:cNvPr id="4" name="Slide Number Placeholder 3"/>
          <p:cNvSpPr>
            <a:spLocks noGrp="1"/>
          </p:cNvSpPr>
          <p:nvPr>
            <p:ph type="sldNum" sz="quarter" idx="5"/>
          </p:nvPr>
        </p:nvSpPr>
        <p:spPr/>
        <p:txBody>
          <a:bodyPr/>
          <a:lstStyle/>
          <a:p>
            <a:fld id="{5853B0F7-0968-9D48-805A-9D66AF105507}" type="slidenum">
              <a:rPr lang="en-US" smtClean="0"/>
              <a:t>39</a:t>
            </a:fld>
            <a:endParaRPr lang="en-US"/>
          </a:p>
        </p:txBody>
      </p:sp>
    </p:spTree>
    <p:extLst>
      <p:ext uri="{BB962C8B-B14F-4D97-AF65-F5344CB8AC3E}">
        <p14:creationId xmlns:p14="http://schemas.microsoft.com/office/powerpoint/2010/main" val="319909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DevNet Certifications?</a:t>
            </a:r>
          </a:p>
          <a:p>
            <a:endParaRPr lang="en-GB" dirty="0"/>
          </a:p>
          <a:p>
            <a:r>
              <a:rPr lang="en-GB" dirty="0"/>
              <a:t>Cisco has had Network Engineering certification levels: CCNA, Specialist, CCNP and CCIE for many years: they’re qualifications that are respected around the world: it’s a hugely successful program.</a:t>
            </a:r>
          </a:p>
          <a:p>
            <a:endParaRPr lang="en-GB" dirty="0"/>
          </a:p>
          <a:p>
            <a:r>
              <a:rPr lang="en-GB" dirty="0"/>
              <a:t>Well. we’ve introduced a new track called the </a:t>
            </a:r>
            <a:r>
              <a:rPr lang="en-GB" b="1" dirty="0"/>
              <a:t>DevNet Certification track or the Software track</a:t>
            </a:r>
            <a:r>
              <a:rPr lang="en-GB" dirty="0"/>
              <a:t>.  It aligns to the same levels as the </a:t>
            </a:r>
            <a:r>
              <a:rPr lang="en-GB" b="1" dirty="0"/>
              <a:t>Network Engineering track … </a:t>
            </a:r>
            <a:r>
              <a:rPr lang="en-GB" b="0" dirty="0"/>
              <a:t>b</a:t>
            </a:r>
            <a:r>
              <a:rPr lang="en-GB" dirty="0"/>
              <a:t>oth tracks have the same kinds of exams, the same rigour, the same levels of expertise, but the DevNet Certifications focus more on software skills.  The goals is to enable people to build those skills, connect, and build those combined teams.</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40</a:t>
            </a:fld>
            <a:endParaRPr lang="en-US"/>
          </a:p>
        </p:txBody>
      </p:sp>
    </p:spTree>
    <p:extLst>
      <p:ext uri="{BB962C8B-B14F-4D97-AF65-F5344CB8AC3E}">
        <p14:creationId xmlns:p14="http://schemas.microsoft.com/office/powerpoint/2010/main" val="201808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23</a:t>
            </a:fld>
            <a:endParaRPr lang="en-US"/>
          </a:p>
        </p:txBody>
      </p:sp>
    </p:spTree>
    <p:extLst>
      <p:ext uri="{BB962C8B-B14F-4D97-AF65-F5344CB8AC3E}">
        <p14:creationId xmlns:p14="http://schemas.microsoft.com/office/powerpoint/2010/main" val="97896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Within the Software Track, </a:t>
            </a:r>
            <a:r>
              <a:rPr lang="en-GB" i="1" dirty="0"/>
              <a:t>&lt;click&gt; </a:t>
            </a:r>
            <a:r>
              <a:rPr lang="en-GB" dirty="0"/>
              <a:t>at the first level there’s </a:t>
            </a:r>
            <a:r>
              <a:rPr lang="en-GB" b="1" dirty="0"/>
              <a:t>DevNet Associate </a:t>
            </a:r>
            <a:r>
              <a:rPr lang="en-GB" dirty="0"/>
              <a:t>which comprises one exam, and is a great place to get started. It </a:t>
            </a:r>
            <a:r>
              <a:rPr lang="en-US" dirty="0"/>
              <a:t>proves that the individual has skills in developing and maintaining applications built on Cisco platforms. To earn DevNet Associate certification, the person must pass one exam.</a:t>
            </a:r>
          </a:p>
          <a:p>
            <a:r>
              <a:rPr lang="en-GB" i="1" dirty="0"/>
              <a:t>&lt;click&gt; </a:t>
            </a:r>
            <a:endParaRPr lang="en-US" dirty="0"/>
          </a:p>
          <a:p>
            <a:r>
              <a:rPr lang="en-US" b="1" dirty="0"/>
              <a:t>The specialist certification </a:t>
            </a:r>
            <a:r>
              <a:rPr lang="en-US" dirty="0"/>
              <a:t>requires passing one exam and provides the opportunity for individuals to take advantage of new opportunities in application design and/or software development. They can skill up on driving automation within our technologies or create applications on top of the core technologies, </a:t>
            </a:r>
            <a:r>
              <a:rPr lang="en-US" dirty="0" err="1"/>
              <a:t>webex</a:t>
            </a:r>
            <a:r>
              <a:rPr lang="en-US" dirty="0"/>
              <a:t>, DevOps, or IOT. </a:t>
            </a:r>
          </a:p>
          <a:p>
            <a:r>
              <a:rPr lang="en-GB" i="1" dirty="0"/>
              <a:t>&lt;click&gt; </a:t>
            </a:r>
            <a:endParaRPr lang="en-US" dirty="0"/>
          </a:p>
          <a:p>
            <a:r>
              <a:rPr lang="en-US" b="1" dirty="0"/>
              <a:t>The Professional certification </a:t>
            </a:r>
            <a:r>
              <a:rPr lang="en-US" dirty="0"/>
              <a:t>is  more comprehensive. There are two exams; one that  covers core software development and design for Cisco platforms, and one software developer concentration exam depending on the individuals focus area. </a:t>
            </a:r>
          </a:p>
          <a:p>
            <a:endParaRPr lang="en-GB" dirty="0"/>
          </a:p>
          <a:p>
            <a:r>
              <a:rPr lang="en-GB" dirty="0"/>
              <a:t>The  program has been designed so that these certifications can combine together to help people prepare for new job roles that we’re seeing.</a:t>
            </a:r>
          </a:p>
        </p:txBody>
      </p:sp>
      <p:sp>
        <p:nvSpPr>
          <p:cNvPr id="4" name="Slide Number Placeholder 3"/>
          <p:cNvSpPr>
            <a:spLocks noGrp="1"/>
          </p:cNvSpPr>
          <p:nvPr>
            <p:ph type="sldNum" sz="quarter" idx="5"/>
          </p:nvPr>
        </p:nvSpPr>
        <p:spPr/>
        <p:txBody>
          <a:bodyPr/>
          <a:lstStyle/>
          <a:p>
            <a:fld id="{8179F2E0-0D1A-452B-A8E4-00BBD32974D1}" type="slidenum">
              <a:rPr lang="en-US" smtClean="0"/>
              <a:t>41</a:t>
            </a:fld>
            <a:endParaRPr lang="en-US"/>
          </a:p>
        </p:txBody>
      </p:sp>
    </p:spTree>
    <p:extLst>
      <p:ext uri="{BB962C8B-B14F-4D97-AF65-F5344CB8AC3E}">
        <p14:creationId xmlns:p14="http://schemas.microsoft.com/office/powerpoint/2010/main" val="472028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role is a </a:t>
            </a:r>
            <a:r>
              <a:rPr lang="en-GB" dirty="0" err="1"/>
              <a:t>DevSecOps</a:t>
            </a:r>
            <a:r>
              <a:rPr lang="en-GB" dirty="0"/>
              <a:t> Engineer.</a:t>
            </a:r>
          </a:p>
          <a:p>
            <a:endParaRPr lang="en-GB" dirty="0"/>
          </a:p>
          <a:p>
            <a:r>
              <a:rPr lang="en-GB" dirty="0"/>
              <a:t>This is a huge area with tons of growth: people are looking for people with this combination of security and DevOps.</a:t>
            </a:r>
          </a:p>
        </p:txBody>
      </p:sp>
      <p:sp>
        <p:nvSpPr>
          <p:cNvPr id="4" name="Slide Number Placeholder 3"/>
          <p:cNvSpPr>
            <a:spLocks noGrp="1"/>
          </p:cNvSpPr>
          <p:nvPr>
            <p:ph type="sldNum" sz="quarter" idx="5"/>
          </p:nvPr>
        </p:nvSpPr>
        <p:spPr/>
        <p:txBody>
          <a:bodyPr/>
          <a:lstStyle/>
          <a:p>
            <a:fld id="{8179F2E0-0D1A-452B-A8E4-00BBD32974D1}" type="slidenum">
              <a:rPr lang="en-US" smtClean="0"/>
              <a:t>42</a:t>
            </a:fld>
            <a:endParaRPr lang="en-US"/>
          </a:p>
        </p:txBody>
      </p:sp>
    </p:spTree>
    <p:extLst>
      <p:ext uri="{BB962C8B-B14F-4D97-AF65-F5344CB8AC3E}">
        <p14:creationId xmlns:p14="http://schemas.microsoft.com/office/powerpoint/2010/main" val="4194843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people get there, we’ve introduced 61 new Cisco training courses with more coming, through the Cisco Platinum Learning Library.</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43</a:t>
            </a:fld>
            <a:endParaRPr lang="en-US"/>
          </a:p>
        </p:txBody>
      </p:sp>
    </p:spTree>
    <p:extLst>
      <p:ext uri="{BB962C8B-B14F-4D97-AF65-F5344CB8AC3E}">
        <p14:creationId xmlns:p14="http://schemas.microsoft.com/office/powerpoint/2010/main" val="1289524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through DevNet we have a couple of new tools to help you train for the certifications.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 Fundamentals training is a new online, self-study experience that has an all-in-one coding environment with integrated labs, which means you can do the learning and be coding right in the browser console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a:p>
            <a:r>
              <a:rPr lang="en-GB" dirty="0"/>
              <a:t>People have had great success using it as a self-study tool to prepare for the Associate exam.</a:t>
            </a:r>
          </a:p>
          <a:p>
            <a:endParaRPr lang="en-GB" dirty="0"/>
          </a:p>
          <a:p>
            <a:r>
              <a:rPr lang="en-GB" dirty="0"/>
              <a:t>The Study Group gives you a way of leading or joining a group of like-minded people studying towards the certifications.</a:t>
            </a:r>
          </a:p>
          <a:p>
            <a:r>
              <a:rPr lang="en-GB" dirty="0"/>
              <a:t>Through the Study Group platform you can set up events, give homework, have discussions, encourage each other to learn.</a:t>
            </a:r>
          </a:p>
          <a:p>
            <a:endParaRPr lang="en-GB" dirty="0"/>
          </a:p>
          <a:p>
            <a:r>
              <a:rPr lang="en-GB" dirty="0"/>
              <a:t>Or if you want more of a light-touch self-paced way of learning, you can always go to the self-paced learning labs that we recommend on DevNet for each certification.</a:t>
            </a:r>
          </a:p>
          <a:p>
            <a:r>
              <a:rPr lang="en-GB" dirty="0"/>
              <a:t>Or, you can attend a DevNet Express or Workshop which will help prepare you for the Associate level.</a:t>
            </a:r>
          </a:p>
          <a:p>
            <a:endParaRPr lang="en-GB" dirty="0"/>
          </a:p>
          <a:p>
            <a:r>
              <a:rPr lang="en-GB" dirty="0"/>
              <a:t>One of the requirements for partners being awarded </a:t>
            </a:r>
            <a:r>
              <a:rPr lang="en-GB" b="1" dirty="0"/>
              <a:t>DevNet Specialization</a:t>
            </a:r>
            <a:r>
              <a:rPr lang="en-GB" dirty="0"/>
              <a:t>, is for a certain number of individuals within their organisation to have received a DevNet Certification at Professional or Specialist level.</a:t>
            </a:r>
          </a:p>
          <a:p>
            <a:endParaRPr lang="en-GB" dirty="0"/>
          </a:p>
          <a:p>
            <a:r>
              <a:rPr lang="en-GB" dirty="0"/>
              <a:t>So what is DevNet Specialization? </a:t>
            </a:r>
            <a:r>
              <a:rPr lang="en-GB" i="1" dirty="0"/>
              <a:t>&lt;click&gt;</a:t>
            </a:r>
          </a:p>
        </p:txBody>
      </p:sp>
      <p:sp>
        <p:nvSpPr>
          <p:cNvPr id="4" name="Slide Number Placeholder 3"/>
          <p:cNvSpPr>
            <a:spLocks noGrp="1"/>
          </p:cNvSpPr>
          <p:nvPr>
            <p:ph type="sldNum" sz="quarter" idx="5"/>
          </p:nvPr>
        </p:nvSpPr>
        <p:spPr/>
        <p:txBody>
          <a:bodyPr/>
          <a:lstStyle/>
          <a:p>
            <a:fld id="{8179F2E0-0D1A-452B-A8E4-00BBD32974D1}" type="slidenum">
              <a:rPr lang="en-US" smtClean="0"/>
              <a:t>44</a:t>
            </a:fld>
            <a:endParaRPr lang="en-US"/>
          </a:p>
        </p:txBody>
      </p:sp>
    </p:spTree>
    <p:extLst>
      <p:ext uri="{BB962C8B-B14F-4D97-AF65-F5344CB8AC3E}">
        <p14:creationId xmlns:p14="http://schemas.microsoft.com/office/powerpoint/2010/main" val="283604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281868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3B0F7-0968-9D48-805A-9D66AF105507}" type="slidenum">
              <a:rPr lang="en-US" smtClean="0"/>
              <a:t>24</a:t>
            </a:fld>
            <a:endParaRPr lang="en-US"/>
          </a:p>
        </p:txBody>
      </p:sp>
    </p:spTree>
    <p:extLst>
      <p:ext uri="{BB962C8B-B14F-4D97-AF65-F5344CB8AC3E}">
        <p14:creationId xmlns:p14="http://schemas.microsoft.com/office/powerpoint/2010/main" val="184254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To start with, we have the amazing Cisco product portfolio, covering everything from Intent Based Networking, to Cognitive Collaboration to Secure Networking.</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This new network is a large part of how we can help.</a:t>
            </a: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25</a:t>
            </a:fld>
            <a:endParaRPr lang="en-US"/>
          </a:p>
        </p:txBody>
      </p:sp>
    </p:spTree>
    <p:extLst>
      <p:ext uri="{BB962C8B-B14F-4D97-AF65-F5344CB8AC3E}">
        <p14:creationId xmlns:p14="http://schemas.microsoft.com/office/powerpoint/2010/main" val="247876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base layer we have our infrastructure: the infrastructure Cisco provides across all our areas.  These all now – across the entire portfolio – and they expose APIs which means you can start building solutions and  integrations and workflows on top of them.</a:t>
            </a:r>
          </a:p>
          <a:p>
            <a:r>
              <a:rPr lang="en-GB" i="1" dirty="0"/>
              <a:t>&lt;click&gt;</a:t>
            </a:r>
          </a:p>
          <a:p>
            <a:endParaRPr lang="en-GB" i="1" dirty="0"/>
          </a:p>
          <a:p>
            <a:r>
              <a:rPr lang="en-GB" dirty="0"/>
              <a:t>As we saw just now, customers are asking for new experiences: they want to have easy access to everything that the users want.  They want to build customised experiences using mobile devices and they want access to the data.</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i="1" dirty="0"/>
              <a:t>&lt;click&gt;</a:t>
            </a:r>
          </a:p>
          <a:p>
            <a:endParaRPr lang="en-GB" dirty="0"/>
          </a:p>
          <a:p>
            <a:r>
              <a:rPr lang="en-GB" dirty="0"/>
              <a:t>This is where partners and DevNet come together to really use the APIs to start to answer the questions of ‘how do we build some of these user experiences?’  How can we integrate workflows, integrate with other applications, produce custom dashboards?</a:t>
            </a:r>
          </a:p>
          <a:p>
            <a:endParaRPr lang="en-GB" dirty="0"/>
          </a:p>
          <a:p>
            <a:r>
              <a:rPr lang="en-GB" dirty="0"/>
              <a:t>And this is what the APIs are enabling, what the DevNet resources are enabling and what the DevNet Community (in particular partners) help people accomplish through their IT teams.</a:t>
            </a:r>
          </a:p>
          <a:p>
            <a:endParaRPr lang="en-GB" dirty="0"/>
          </a:p>
          <a:p>
            <a:r>
              <a:rPr lang="en-GB" dirty="0"/>
              <a:t>So, how can people get their hands on the APIs?  </a:t>
            </a:r>
            <a:r>
              <a:rPr lang="en-GB" i="1" dirty="0"/>
              <a:t>&lt;click&gt;</a:t>
            </a:r>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26</a:t>
            </a:fld>
            <a:endParaRPr lang="en-US"/>
          </a:p>
        </p:txBody>
      </p:sp>
    </p:spTree>
    <p:extLst>
      <p:ext uri="{BB962C8B-B14F-4D97-AF65-F5344CB8AC3E}">
        <p14:creationId xmlns:p14="http://schemas.microsoft.com/office/powerpoint/2010/main" val="184332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the … DevNet Dev </a:t>
            </a:r>
            <a:r>
              <a:rPr lang="en-GB" dirty="0" err="1"/>
              <a:t>Centers</a:t>
            </a:r>
            <a:r>
              <a:rPr lang="en-GB" dirty="0"/>
              <a:t>.</a:t>
            </a: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27</a:t>
            </a:fld>
            <a:endParaRPr lang="en-US"/>
          </a:p>
        </p:txBody>
      </p:sp>
    </p:spTree>
    <p:extLst>
      <p:ext uri="{BB962C8B-B14F-4D97-AF65-F5344CB8AC3E}">
        <p14:creationId xmlns:p14="http://schemas.microsoft.com/office/powerpoint/2010/main" val="143845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DevNet site we have what we call ‘developer </a:t>
            </a:r>
            <a:r>
              <a:rPr lang="en-GB" dirty="0" err="1"/>
              <a:t>centers’</a:t>
            </a:r>
            <a:r>
              <a:rPr lang="en-GB" dirty="0"/>
              <a:t> (or Dev </a:t>
            </a:r>
            <a:r>
              <a:rPr lang="en-GB" dirty="0" err="1"/>
              <a:t>Centers</a:t>
            </a:r>
            <a:r>
              <a:rPr lang="en-GB" dirty="0"/>
              <a:t>) and we have a DevCenter for every major Cisco technology.</a:t>
            </a:r>
          </a:p>
          <a:p>
            <a:endParaRPr lang="en-GB" dirty="0"/>
          </a:p>
          <a:p>
            <a:r>
              <a:rPr lang="en-GB" dirty="0"/>
              <a:t>The one on the screen is the IoT Dev </a:t>
            </a:r>
            <a:r>
              <a:rPr lang="en-GB" dirty="0" err="1"/>
              <a:t>Center</a:t>
            </a:r>
            <a:r>
              <a:rPr lang="en-GB" dirty="0"/>
              <a:t>.  It’s a typical example of a DevNet Dev </a:t>
            </a:r>
            <a:r>
              <a:rPr lang="en-GB" dirty="0" err="1"/>
              <a:t>Center</a:t>
            </a:r>
            <a:r>
              <a:rPr lang="en-GB" dirty="0"/>
              <a:t>, and comes complete with API documentation, sample code use cases, sandboxes, learning labs and tutorials.</a:t>
            </a:r>
          </a:p>
        </p:txBody>
      </p:sp>
      <p:sp>
        <p:nvSpPr>
          <p:cNvPr id="4" name="Slide Number Placeholder 3"/>
          <p:cNvSpPr>
            <a:spLocks noGrp="1"/>
          </p:cNvSpPr>
          <p:nvPr>
            <p:ph type="sldNum" sz="quarter" idx="5"/>
          </p:nvPr>
        </p:nvSpPr>
        <p:spPr/>
        <p:txBody>
          <a:bodyPr/>
          <a:lstStyle/>
          <a:p>
            <a:fld id="{8179F2E0-0D1A-452B-A8E4-00BBD32974D1}" type="slidenum">
              <a:rPr lang="en-US" smtClean="0"/>
              <a:t>28</a:t>
            </a:fld>
            <a:endParaRPr lang="en-US"/>
          </a:p>
        </p:txBody>
      </p:sp>
    </p:spTree>
    <p:extLst>
      <p:ext uri="{BB962C8B-B14F-4D97-AF65-F5344CB8AC3E}">
        <p14:creationId xmlns:p14="http://schemas.microsoft.com/office/powerpoint/2010/main" val="145496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here’s the list of all the platforms that have a DevNet Dev </a:t>
            </a:r>
            <a:r>
              <a:rPr lang="en-GB" dirty="0" err="1"/>
              <a:t>Center</a:t>
            </a:r>
            <a:r>
              <a:rPr lang="en-GB"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i="1" dirty="0"/>
              <a:t>&lt;click&gt;</a:t>
            </a:r>
            <a:endParaRPr lang="en-GB" dirty="0"/>
          </a:p>
          <a:p>
            <a:r>
              <a:rPr lang="en-GB" dirty="0"/>
              <a:t>And you see on the right side that the DevNet program caters for 2 different kinds of developers.  The goal is to bring them together and help them work together,</a:t>
            </a:r>
          </a:p>
          <a:p>
            <a:r>
              <a:rPr lang="en-GB" dirty="0"/>
              <a:t>And provide resources they both need.</a:t>
            </a:r>
          </a:p>
          <a:p>
            <a:endParaRPr lang="en-GB" dirty="0"/>
          </a:p>
          <a:p>
            <a:r>
              <a:rPr lang="en-GB" dirty="0"/>
              <a:t>INFRASTRUCTURE DEVELOPER</a:t>
            </a:r>
          </a:p>
          <a:p>
            <a:r>
              <a:rPr lang="en-GB" dirty="0"/>
              <a:t>First of all we have Infrastructure developers.  They’re from the ops side and are concerned with creating </a:t>
            </a:r>
            <a:r>
              <a:rPr lang="en-GB" dirty="0" err="1"/>
              <a:t>devops</a:t>
            </a:r>
            <a:r>
              <a:rPr lang="en-GB" dirty="0"/>
              <a:t> workflows, integrating tools on the backend, and automating networks.  And they’re writing a lot of code to do those integrations.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They really care about automation, observability and security … they want to build apps and solutions that scale, with consistency and repeatability</a:t>
            </a:r>
          </a:p>
          <a:p>
            <a:endParaRPr lang="en-GB" dirty="0"/>
          </a:p>
          <a:p>
            <a:r>
              <a:rPr lang="en-GB" dirty="0"/>
              <a:t>APP DEVELOPER</a:t>
            </a:r>
          </a:p>
          <a:p>
            <a:r>
              <a:rPr lang="en-GB" dirty="0"/>
              <a:t>And then we have the App Developer who’s typically been working in software for many years, and has a strong tendency towards Collaboration or IoT or mobile.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 APP DEVELOPERS are looking at cloud and multi cloud.  App performance is of course key, together with security.</a:t>
            </a:r>
          </a:p>
          <a:p>
            <a:endParaRPr lang="en-GB" dirty="0"/>
          </a:p>
          <a:p>
            <a:r>
              <a:rPr lang="en-GB" dirty="0"/>
              <a:t>They both have different needs, and they’ll both find what they need on DevNet. </a:t>
            </a:r>
          </a:p>
          <a:p>
            <a:r>
              <a:rPr lang="en-GB" dirty="0"/>
              <a:t>So what resources do we provide – to complement the API information within the </a:t>
            </a:r>
            <a:r>
              <a:rPr lang="en-GB" dirty="0" err="1"/>
              <a:t>DevCenters</a:t>
            </a:r>
            <a:r>
              <a:rPr lang="en-GB" dirty="0"/>
              <a:t> – to enable these developers to produce their solutions and applications using the APIs?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29</a:t>
            </a:fld>
            <a:endParaRPr lang="en-US"/>
          </a:p>
        </p:txBody>
      </p:sp>
    </p:spTree>
    <p:extLst>
      <p:ext uri="{BB962C8B-B14F-4D97-AF65-F5344CB8AC3E}">
        <p14:creationId xmlns:p14="http://schemas.microsoft.com/office/powerpoint/2010/main" val="383948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 NOW</a:t>
            </a:r>
          </a:p>
          <a:p>
            <a:r>
              <a:rPr lang="en-GB" dirty="0"/>
              <a:t>DevNet created this space because a lot of people said ‘this sounds great’ but where do I start?</a:t>
            </a:r>
          </a:p>
          <a:p>
            <a:r>
              <a:rPr lang="en-GB" dirty="0"/>
              <a:t>As the name suggests, it’s the first port of call for people who want to start learning about Cisco platforms and taking some steps towards network automation.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Within Start Now you’ll find curated lists of </a:t>
            </a:r>
            <a:r>
              <a:rPr lang="en-GB" b="1" dirty="0"/>
              <a:t>Learning Labs</a:t>
            </a:r>
            <a:r>
              <a:rPr lang="en-GB" dirty="0"/>
              <a:t>, broken into bite-sized pieces.  You can go from here and then dive in deeper with the Sandbox and certifications.</a:t>
            </a:r>
          </a:p>
          <a:p>
            <a:r>
              <a:rPr lang="en-GB" dirty="0"/>
              <a:t>  </a:t>
            </a:r>
          </a:p>
          <a:p>
            <a:endParaRPr lang="en-GB" dirty="0"/>
          </a:p>
        </p:txBody>
      </p:sp>
      <p:sp>
        <p:nvSpPr>
          <p:cNvPr id="4" name="Slide Number Placeholder 3"/>
          <p:cNvSpPr>
            <a:spLocks noGrp="1"/>
          </p:cNvSpPr>
          <p:nvPr>
            <p:ph type="sldNum" sz="quarter" idx="5"/>
          </p:nvPr>
        </p:nvSpPr>
        <p:spPr/>
        <p:txBody>
          <a:bodyPr/>
          <a:lstStyle/>
          <a:p>
            <a:fld id="{8179F2E0-0D1A-452B-A8E4-00BBD32974D1}" type="slidenum">
              <a:rPr lang="en-US" smtClean="0"/>
              <a:t>30</a:t>
            </a:fld>
            <a:endParaRPr lang="en-US"/>
          </a:p>
        </p:txBody>
      </p:sp>
    </p:spTree>
    <p:extLst>
      <p:ext uri="{BB962C8B-B14F-4D97-AF65-F5344CB8AC3E}">
        <p14:creationId xmlns:p14="http://schemas.microsoft.com/office/powerpoint/2010/main" val="64301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9B3B7A8F-A2AB-4785-88E1-FD6EDFF04271}" type="datetimeFigureOut">
              <a:rPr lang="ru-RU" smtClean="0"/>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118870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B3B7A8F-A2AB-4785-88E1-FD6EDFF04271}" type="datetimeFigureOut">
              <a:rPr lang="ru-RU" smtClean="0"/>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189147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B3B7A8F-A2AB-4785-88E1-FD6EDFF04271}" type="datetimeFigureOut">
              <a:rPr lang="ru-RU" smtClean="0"/>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4235590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pic>
        <p:nvPicPr>
          <p:cNvPr id="6" name="Picture 5" descr="A picture containing meter, clock, light&#10;&#10;Description automatically generated">
            <a:extLst>
              <a:ext uri="{FF2B5EF4-FFF2-40B4-BE49-F238E27FC236}">
                <a16:creationId xmlns:a16="http://schemas.microsoft.com/office/drawing/2014/main" xmlns="" id="{A89CBEDF-9DAD-0F4A-BFF6-33973770B3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0554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pic>
        <p:nvPicPr>
          <p:cNvPr id="6" name="Picture 5" descr="A picture containing meter, clock, light&#10;&#10;Description automatically generated">
            <a:extLst>
              <a:ext uri="{FF2B5EF4-FFF2-40B4-BE49-F238E27FC236}">
                <a16:creationId xmlns:a16="http://schemas.microsoft.com/office/drawing/2014/main" xmlns="" id="{A89CBEDF-9DAD-0F4A-BFF6-33973770B3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152110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9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335249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a:t>Click to edit Master title style</a:t>
            </a:r>
            <a:endParaRPr lang="en-US" dirty="0"/>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3" indent="-226473" algn="l" defTabSz="912239" rtl="0" eaLnBrk="1" fontAlgn="base" hangingPunct="1">
              <a:lnSpc>
                <a:spcPct val="95000"/>
              </a:lnSpc>
              <a:spcBef>
                <a:spcPts val="1468"/>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1pPr>
            <a:lvl2pPr marL="455062" indent="-228589" algn="l" defTabSz="912239"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2pPr>
            <a:lvl3pPr marL="681534" indent="-226473" algn="l" defTabSz="912239" rtl="0" eaLnBrk="1" fontAlgn="base" hangingPunct="1">
              <a:lnSpc>
                <a:spcPct val="95000"/>
              </a:lnSpc>
              <a:spcBef>
                <a:spcPts val="800"/>
              </a:spcBef>
              <a:spcAft>
                <a:spcPct val="0"/>
              </a:spcAft>
              <a:buClr>
                <a:schemeClr val="tx1"/>
              </a:buClr>
              <a:buSzPct val="80000"/>
              <a:buFont typeface="Arial"/>
              <a:buChar char="•"/>
              <a:defRPr lang="en-US" sz="1867" b="0" i="0" kern="1200" dirty="0">
                <a:solidFill>
                  <a:schemeClr val="tx1"/>
                </a:solidFill>
                <a:latin typeface="CiscoSansTT Light" panose="020B0503020201020303" pitchFamily="34" charset="0"/>
                <a:ea typeface="CiscoSansTT Thin" charset="0"/>
                <a:cs typeface="CiscoSansTT Thin" charset="0"/>
              </a:defRPr>
            </a:lvl3pPr>
            <a:lvl4pPr marL="670950" indent="-226473" algn="l" defTabSz="912239"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89" lvl="0" indent="-228589" algn="l" defTabSz="912239"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422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accent3"/>
        </a:solidFill>
        <a:effectLst/>
      </p:bgPr>
    </p:bg>
    <p:spTree>
      <p:nvGrpSpPr>
        <p:cNvPr id="1" name=""/>
        <p:cNvGrpSpPr/>
        <p:nvPr/>
      </p:nvGrpSpPr>
      <p:grpSpPr>
        <a:xfrm>
          <a:off x="0" y="0"/>
          <a:ext cx="0" cy="0"/>
          <a:chOff x="0" y="0"/>
          <a:chExt cx="0" cy="0"/>
        </a:xfrm>
      </p:grpSpPr>
      <p:pic>
        <p:nvPicPr>
          <p:cNvPr id="6" name="Picture 5" descr="A picture containing meter, light&#10;&#10;Description automatically generated">
            <a:extLst>
              <a:ext uri="{FF2B5EF4-FFF2-40B4-BE49-F238E27FC236}">
                <a16:creationId xmlns:a16="http://schemas.microsoft.com/office/drawing/2014/main" xmlns="" id="{4D03DB69-5778-BE48-AE15-99187A8B54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tx2"/>
              </a:solidFill>
            </a:endParaRPr>
          </a:p>
        </p:txBody>
      </p:sp>
    </p:spTree>
    <p:extLst>
      <p:ext uri="{BB962C8B-B14F-4D97-AF65-F5344CB8AC3E}">
        <p14:creationId xmlns:p14="http://schemas.microsoft.com/office/powerpoint/2010/main" val="617014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marL="0" marR="0" lvl="0" indent="0" algn="r" defTabSz="814305" rtl="0" eaLnBrk="1" fontAlgn="auto" latinLnBrk="0" hangingPunct="1">
              <a:lnSpc>
                <a:spcPct val="100000"/>
              </a:lnSpc>
              <a:spcBef>
                <a:spcPts val="0"/>
              </a:spcBef>
              <a:spcAft>
                <a:spcPts val="0"/>
              </a:spcAft>
              <a:buClrTx/>
              <a:buSzTx/>
              <a:buFontTx/>
              <a:buNone/>
              <a:tabLst/>
              <a:defRPr/>
            </a:pPr>
            <a:fld id="{4ABDCABE-3F10-B64C-92F1-862014417034}" type="slidenum">
              <a:rPr kumimoji="0" lang="en-US" sz="800" b="0" i="0" u="none" strike="noStrike" kern="1200" cap="none" spc="0" normalizeH="0" baseline="0" noProof="0">
                <a:ln>
                  <a:noFill/>
                </a:ln>
                <a:solidFill>
                  <a:srgbClr val="FFFFFF">
                    <a:alpha val="60000"/>
                  </a:srgbClr>
                </a:solidFill>
                <a:effectLst/>
                <a:uLnTx/>
                <a:uFillTx/>
                <a:latin typeface="Arial"/>
                <a:ea typeface=""/>
                <a:cs typeface="CiscoSans Thin"/>
              </a:rPr>
              <a:pPr marL="0" marR="0" lvl="0" indent="0" algn="r" defTabSz="814305"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FFFFFF">
                  <a:alpha val="60000"/>
                </a:srgbClr>
              </a:solidFill>
              <a:effectLst/>
              <a:uLnTx/>
              <a:uFillTx/>
              <a:latin typeface="Arial"/>
              <a:ea typeface=""/>
              <a:cs typeface="CiscoSans Thin"/>
            </a:endParaRP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632233" y="6167697"/>
            <a:ext cx="575083" cy="3535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0251467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p:nvSpPr>
        <p:spPr>
          <a:xfrm>
            <a:off x="8113488" y="2163193"/>
            <a:ext cx="3091419"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Oval 3"/>
          <p:cNvSpPr/>
          <p:nvPr/>
        </p:nvSpPr>
        <p:spPr>
          <a:xfrm>
            <a:off x="4564307" y="2163193"/>
            <a:ext cx="3091419"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Oval 6"/>
          <p:cNvSpPr/>
          <p:nvPr/>
        </p:nvSpPr>
        <p:spPr>
          <a:xfrm>
            <a:off x="1019028" y="2163193"/>
            <a:ext cx="3091419"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 Placeholder 17"/>
          <p:cNvSpPr>
            <a:spLocks noGrp="1"/>
          </p:cNvSpPr>
          <p:nvPr>
            <p:ph type="body" sz="quarter" idx="11" hasCustomPrompt="1"/>
          </p:nvPr>
        </p:nvSpPr>
        <p:spPr>
          <a:xfrm>
            <a:off x="1036647" y="3733524"/>
            <a:ext cx="3056181"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4581926" y="3730928"/>
            <a:ext cx="3056181"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8131107" y="3730928"/>
            <a:ext cx="3056181"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2027767" y="2857372"/>
            <a:ext cx="1051984" cy="1051984"/>
          </a:xfrm>
          <a:prstGeom prst="rect">
            <a:avLst/>
          </a:prstGeom>
        </p:spPr>
        <p:txBody>
          <a:bodyPr vert="horz"/>
          <a:lstStyle>
            <a:lvl1pPr marL="0" indent="0" algn="ctr">
              <a:buNone/>
              <a:defRPr sz="16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5603827" y="2870412"/>
            <a:ext cx="1051984" cy="1051984"/>
          </a:xfrm>
          <a:prstGeom prst="rect">
            <a:avLst/>
          </a:prstGeom>
        </p:spPr>
        <p:txBody>
          <a:bodyPr vert="horz"/>
          <a:lstStyle>
            <a:lvl1pPr marL="0" indent="0" algn="ctr">
              <a:buNone/>
              <a:defRPr sz="16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9122480" y="2857372"/>
            <a:ext cx="1051984" cy="1051984"/>
          </a:xfrm>
          <a:prstGeom prst="rect">
            <a:avLst/>
          </a:prstGeom>
        </p:spPr>
        <p:txBody>
          <a:bodyPr vert="horz"/>
          <a:lstStyle>
            <a:lvl1pPr marL="0" indent="0" algn="ctr">
              <a:buNone/>
              <a:defRPr sz="1600">
                <a:solidFill>
                  <a:schemeClr val="bg1"/>
                </a:solidFill>
              </a:defRPr>
            </a:lvl1pPr>
          </a:lstStyle>
          <a:p>
            <a:r>
              <a:rPr lang="en-US" dirty="0"/>
              <a:t>Icon</a:t>
            </a:r>
          </a:p>
        </p:txBody>
      </p:sp>
    </p:spTree>
    <p:extLst>
      <p:ext uri="{BB962C8B-B14F-4D97-AF65-F5344CB8AC3E}">
        <p14:creationId xmlns:p14="http://schemas.microsoft.com/office/powerpoint/2010/main" val="242060641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9B3B7A8F-A2AB-4785-88E1-FD6EDFF04271}" type="datetimeFigureOut">
              <a:rPr lang="ru-RU" smtClean="0"/>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1393583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3633" y="812801"/>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9684" y="812801"/>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952" y="304425"/>
            <a:ext cx="3116145"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4503638" y="303785"/>
            <a:ext cx="3116145"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8473085" y="293972"/>
            <a:ext cx="3116145"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615951" y="1601459"/>
            <a:ext cx="3116147" cy="4419872"/>
          </a:xfrm>
          <a:prstGeom prst="rect">
            <a:avLst/>
          </a:prstGeom>
        </p:spPr>
        <p:txBody>
          <a:bodyPr lIns="91420" tIns="45710" rIns="91420" bIns="45710">
            <a:noAutofit/>
          </a:bodyPr>
          <a:lstStyle>
            <a:lvl1pPr marL="311080" indent="-228548">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866" indent="-22854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4503637" y="1600428"/>
            <a:ext cx="3116147" cy="4419872"/>
          </a:xfrm>
          <a:prstGeom prst="rect">
            <a:avLst/>
          </a:prstGeom>
        </p:spPr>
        <p:txBody>
          <a:bodyPr lIns="91420" tIns="45710" rIns="91420" bIns="45710">
            <a:noAutofit/>
          </a:bodyPr>
          <a:lstStyle>
            <a:lvl1pPr marL="311080" indent="-228548">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866" indent="-22854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8473083" y="1600428"/>
            <a:ext cx="3116147" cy="4419872"/>
          </a:xfrm>
          <a:prstGeom prst="rect">
            <a:avLst/>
          </a:prstGeom>
        </p:spPr>
        <p:txBody>
          <a:bodyPr lIns="91420" tIns="45710" rIns="91420" bIns="45710">
            <a:noAutofit/>
          </a:bodyPr>
          <a:lstStyle>
            <a:lvl1pPr marL="311080" indent="-228548">
              <a:lnSpc>
                <a:spcPct val="95000"/>
              </a:lnSpc>
              <a:spcBef>
                <a:spcPts val="1480"/>
              </a:spcBef>
              <a:buClr>
                <a:schemeClr val="tx1"/>
              </a:buClr>
              <a:buSzPct val="80000"/>
              <a:buFont typeface="Arial"/>
              <a:buChar char="•"/>
              <a:defRPr sz="2133"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866" indent="-22854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0636118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689" y="1797051"/>
            <a:ext cx="5201497" cy="4110792"/>
          </a:xfrm>
          <a:prstGeom prst="rect">
            <a:avLst/>
          </a:prstGeom>
        </p:spPr>
        <p:txBody>
          <a:bodyPr lIns="91420" tIns="45710" rIns="91420" bIns="45710">
            <a:noAutofit/>
          </a:bodyPr>
          <a:lstStyle>
            <a:lvl1pPr marL="304732" indent="-228548">
              <a:lnSpc>
                <a:spcPct val="95000"/>
              </a:lnSpc>
              <a:spcBef>
                <a:spcPts val="1480"/>
              </a:spcBef>
              <a:buClr>
                <a:schemeClr val="tx1"/>
              </a:buClr>
              <a:buSzPct val="80000"/>
              <a:buFont typeface="Arial"/>
              <a:buChar char="•"/>
              <a:defRPr sz="2667" b="0" i="0">
                <a:solidFill>
                  <a:schemeClr val="tx1"/>
                </a:solidFill>
                <a:latin typeface="+mn-lt"/>
                <a:cs typeface="CiscoSans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8006" indent="-228548">
              <a:buClr>
                <a:schemeClr val="tx1"/>
              </a:buClr>
              <a:buSzPct val="80000"/>
              <a:buFont typeface="Arial"/>
              <a:buChar char="•"/>
              <a:defRPr sz="2133" b="0" i="0">
                <a:solidFill>
                  <a:schemeClr val="tx1"/>
                </a:solidFill>
                <a:latin typeface="+mn-lt"/>
                <a:cs typeface="CiscoSans ExtraLight"/>
              </a:defRPr>
            </a:lvl3pPr>
            <a:lvl4pPr marL="1066552" indent="-228548">
              <a:buClr>
                <a:schemeClr val="tx1"/>
              </a:buClr>
              <a:buSzPct val="80000"/>
              <a:buFont typeface="Arial"/>
              <a:buChar char="•"/>
              <a:defRPr sz="1867" b="0" i="0">
                <a:solidFill>
                  <a:schemeClr val="tx1"/>
                </a:solidFill>
                <a:latin typeface="+mn-lt"/>
                <a:cs typeface="CiscoSans ExtraLight"/>
              </a:defRPr>
            </a:lvl4pPr>
            <a:lvl5pPr marL="1295097" indent="-22854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6086392" y="1797051"/>
            <a:ext cx="5624613" cy="4110792"/>
          </a:xfrm>
          <a:prstGeom prst="rect">
            <a:avLst/>
          </a:prstGeom>
        </p:spPr>
        <p:txBody>
          <a:bodyPr lIns="91420" tIns="45710" rIns="91420" bIns="45710">
            <a:noAutofit/>
          </a:bodyPr>
          <a:lstStyle>
            <a:lvl1pPr marL="304732" indent="-228548">
              <a:lnSpc>
                <a:spcPct val="95000"/>
              </a:lnSpc>
              <a:spcBef>
                <a:spcPts val="1480"/>
              </a:spcBef>
              <a:buClr>
                <a:schemeClr val="tx1"/>
              </a:buClr>
              <a:buSzPct val="80000"/>
              <a:buFont typeface="Arial"/>
              <a:buChar char="•"/>
              <a:defRPr sz="2667" b="0" i="0" baseline="0">
                <a:solidFill>
                  <a:schemeClr val="tx1"/>
                </a:solidFill>
                <a:latin typeface="+mn-lt"/>
                <a:cs typeface="CiscoSans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8006" indent="-228548">
              <a:buClr>
                <a:schemeClr val="tx1"/>
              </a:buClr>
              <a:buSzPct val="80000"/>
              <a:buFont typeface="Arial"/>
              <a:buChar char="•"/>
              <a:defRPr sz="2133" b="0" i="0">
                <a:solidFill>
                  <a:schemeClr val="tx1"/>
                </a:solidFill>
                <a:latin typeface="+mn-lt"/>
                <a:cs typeface="CiscoSans ExtraLight"/>
              </a:defRPr>
            </a:lvl3pPr>
            <a:lvl4pPr marL="1066552" indent="-228548">
              <a:buClr>
                <a:schemeClr val="tx1"/>
              </a:buClr>
              <a:buSzPct val="80000"/>
              <a:buFont typeface="Arial"/>
              <a:buChar char="•"/>
              <a:defRPr sz="1867" b="0" i="0">
                <a:solidFill>
                  <a:schemeClr val="tx1"/>
                </a:solidFill>
                <a:latin typeface="+mn-lt"/>
                <a:cs typeface="CiscoSans ExtraLight"/>
              </a:defRPr>
            </a:lvl4pPr>
            <a:lvl5pPr marL="1295097" indent="-22854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56480190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689" y="1799139"/>
            <a:ext cx="5338660" cy="4054500"/>
          </a:xfrm>
          <a:prstGeom prst="rect">
            <a:avLst/>
          </a:prstGeom>
        </p:spPr>
        <p:txBody>
          <a:bodyPr lIns="91420" tIns="45710" rIns="91420" bIns="45710"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6277480" y="1799167"/>
            <a:ext cx="5433525" cy="4054944"/>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dirty="0"/>
              <a:t>Drag picture to placeholder or click icon to add</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1876672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ullet_2-Column Title Layout">
    <p:spTree>
      <p:nvGrpSpPr>
        <p:cNvPr id="1" name=""/>
        <p:cNvGrpSpPr/>
        <p:nvPr/>
      </p:nvGrpSpPr>
      <p:grpSpPr>
        <a:xfrm>
          <a:off x="0" y="0"/>
          <a:ext cx="0" cy="0"/>
          <a:chOff x="0" y="0"/>
          <a:chExt cx="0" cy="0"/>
        </a:xfrm>
      </p:grpSpPr>
      <p:cxnSp>
        <p:nvCxnSpPr>
          <p:cNvPr id="6" name="Straight Connector 5"/>
          <p:cNvCxnSpPr/>
          <p:nvPr/>
        </p:nvCxnSpPr>
        <p:spPr>
          <a:xfrm>
            <a:off x="6087960" y="1797051"/>
            <a:ext cx="0" cy="4390772"/>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904" y="403341"/>
            <a:ext cx="10872039" cy="1101929"/>
          </a:xfrm>
          <a:prstGeom prst="rect">
            <a:avLst/>
          </a:prstGeom>
        </p:spPr>
        <p:txBody>
          <a:bodyPr lIns="61712" tIns="34286" rIns="61712" bIns="34286" rtlCol="0">
            <a:noAutofit/>
          </a:bodyPr>
          <a:lstStyle>
            <a:lvl1pPr algn="l" defTabSz="914270" rtl="0" eaLnBrk="1" latinLnBrk="0" hangingPunct="1">
              <a:lnSpc>
                <a:spcPct val="80000"/>
              </a:lnSpc>
              <a:spcBef>
                <a:spcPct val="0"/>
              </a:spcBef>
              <a:buNone/>
              <a:defRPr lang="en-US" sz="4267" b="0" i="0" kern="1200" spc="-100" baseline="0" dirty="0" smtClean="0">
                <a:solidFill>
                  <a:srgbClr val="676767"/>
                </a:solidFill>
                <a:latin typeface="+mj-lt"/>
                <a:ea typeface="+mj-ea"/>
                <a:cs typeface="CiscoSans Thin"/>
              </a:defRPr>
            </a:lvl1pPr>
          </a:lstStyle>
          <a:p>
            <a:r>
              <a:rPr lang="en-GB" dirty="0"/>
              <a:t>Title Goes Here</a:t>
            </a:r>
            <a:endParaRPr lang="en-US" dirty="0"/>
          </a:p>
        </p:txBody>
      </p:sp>
      <p:sp>
        <p:nvSpPr>
          <p:cNvPr id="8" name="Text Placeholder 3"/>
          <p:cNvSpPr>
            <a:spLocks noGrp="1"/>
          </p:cNvSpPr>
          <p:nvPr>
            <p:ph type="body" sz="quarter" idx="10" hasCustomPrompt="1"/>
          </p:nvPr>
        </p:nvSpPr>
        <p:spPr>
          <a:xfrm>
            <a:off x="623905" y="1797051"/>
            <a:ext cx="4954660" cy="4110792"/>
          </a:xfrm>
          <a:prstGeom prst="rect">
            <a:avLst/>
          </a:prstGeom>
        </p:spPr>
        <p:txBody>
          <a:bodyPr lIns="91420" tIns="45710" rIns="91420" bIns="45710">
            <a:noAutofit/>
          </a:bodyPr>
          <a:lstStyle>
            <a:lvl1pPr marL="304732" indent="-228548">
              <a:lnSpc>
                <a:spcPct val="95000"/>
              </a:lnSpc>
              <a:spcBef>
                <a:spcPts val="1480"/>
              </a:spcBef>
              <a:buClr>
                <a:schemeClr val="tx1"/>
              </a:buClr>
              <a:buSzPct val="80000"/>
              <a:buFont typeface="Arial"/>
              <a:buChar char="•"/>
              <a:defRPr sz="2667" b="0" i="0">
                <a:solidFill>
                  <a:schemeClr val="tx1"/>
                </a:solidFill>
                <a:latin typeface="+mn-lt"/>
                <a:cs typeface="CiscoSans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8006" indent="-228548">
              <a:buClr>
                <a:schemeClr val="tx1"/>
              </a:buClr>
              <a:buSzPct val="80000"/>
              <a:buFont typeface="Arial"/>
              <a:buChar char="•"/>
              <a:defRPr sz="2133" b="0" i="0">
                <a:solidFill>
                  <a:schemeClr val="tx1"/>
                </a:solidFill>
                <a:latin typeface="+mn-lt"/>
                <a:cs typeface="CiscoSans ExtraLight"/>
              </a:defRPr>
            </a:lvl3pPr>
            <a:lvl4pPr marL="1066552" indent="-228548">
              <a:buClr>
                <a:schemeClr val="tx1"/>
              </a:buClr>
              <a:buSzPct val="80000"/>
              <a:buFont typeface="Arial"/>
              <a:buChar char="•"/>
              <a:defRPr sz="1867" b="0" i="0">
                <a:solidFill>
                  <a:schemeClr val="tx1"/>
                </a:solidFill>
                <a:latin typeface="+mn-lt"/>
                <a:cs typeface="CiscoSans ExtraLight"/>
              </a:defRPr>
            </a:lvl4pPr>
            <a:lvl5pPr marL="1295097" indent="-22854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6541286" y="1797051"/>
            <a:ext cx="4954660" cy="4110792"/>
          </a:xfrm>
          <a:prstGeom prst="rect">
            <a:avLst/>
          </a:prstGeom>
        </p:spPr>
        <p:txBody>
          <a:bodyPr lIns="91420" tIns="45710" rIns="91420" bIns="45710">
            <a:noAutofit/>
          </a:bodyPr>
          <a:lstStyle>
            <a:lvl1pPr marL="304732" indent="-228548">
              <a:lnSpc>
                <a:spcPct val="95000"/>
              </a:lnSpc>
              <a:spcBef>
                <a:spcPts val="1480"/>
              </a:spcBef>
              <a:buClr>
                <a:schemeClr val="tx1"/>
              </a:buClr>
              <a:buSzPct val="80000"/>
              <a:buFont typeface="Arial"/>
              <a:buChar char="•"/>
              <a:defRPr sz="2667" b="0" i="0">
                <a:solidFill>
                  <a:schemeClr val="tx1"/>
                </a:solidFill>
                <a:latin typeface="+mn-lt"/>
                <a:cs typeface="CiscoSans ExtraLight"/>
              </a:defRPr>
            </a:lvl1pPr>
            <a:lvl2pPr marL="609458" indent="-287799">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8006" indent="-228548">
              <a:buClr>
                <a:schemeClr val="tx1"/>
              </a:buClr>
              <a:buSzPct val="80000"/>
              <a:buFont typeface="Arial"/>
              <a:buChar char="•"/>
              <a:defRPr sz="2133" b="0" i="0">
                <a:solidFill>
                  <a:schemeClr val="tx1"/>
                </a:solidFill>
                <a:latin typeface="+mn-lt"/>
                <a:cs typeface="CiscoSans ExtraLight"/>
              </a:defRPr>
            </a:lvl3pPr>
            <a:lvl4pPr marL="1066552" indent="-228548">
              <a:buClr>
                <a:schemeClr val="tx1"/>
              </a:buClr>
              <a:buSzPct val="80000"/>
              <a:buFont typeface="Arial"/>
              <a:buChar char="•"/>
              <a:defRPr sz="1867" b="0" i="0">
                <a:solidFill>
                  <a:schemeClr val="tx1"/>
                </a:solidFill>
                <a:latin typeface="+mn-lt"/>
                <a:cs typeface="CiscoSans ExtraLight"/>
              </a:defRPr>
            </a:lvl4pPr>
            <a:lvl5pPr marL="1295097" indent="-228548">
              <a:buClr>
                <a:schemeClr val="tx1"/>
              </a:buClr>
              <a:buSzPct val="80000"/>
              <a:buFont typeface="Arial"/>
              <a:buChar char="•"/>
              <a:defRPr sz="16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7214820"/>
      </p:ext>
    </p:extLst>
  </p:cSld>
  <p:clrMapOvr>
    <a:masterClrMapping/>
  </p:clrMapOvr>
  <p:transition spd="med">
    <p:fade/>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4933" b="0" i="0">
                <a:solidFill>
                  <a:srgbClr val="676767"/>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69358265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1"/>
              </a:buClr>
              <a:buSzPct val="80000"/>
              <a:buFont typeface="Arial"/>
              <a:buChar char="•"/>
              <a:defRPr sz="2667" b="0" i="0">
                <a:solidFill>
                  <a:srgbClr val="676767"/>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39722207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688" y="1797051"/>
            <a:ext cx="11127317"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hasCustomPrompt="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2133" b="0" i="0">
                <a:solidFill>
                  <a:srgbClr val="676767"/>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GB" dirty="0"/>
              <a:t>Source</a:t>
            </a:r>
          </a:p>
        </p:txBody>
      </p:sp>
      <p:sp>
        <p:nvSpPr>
          <p:cNvPr id="5" name="Title Placeholder 5"/>
          <p:cNvSpPr>
            <a:spLocks noGrp="1"/>
          </p:cNvSpPr>
          <p:nvPr>
            <p:ph type="title" hasCustomPrompt="1"/>
          </p:nvPr>
        </p:nvSpPr>
        <p:spPr bwMode="auto">
          <a:xfrm>
            <a:off x="583688" y="455085"/>
            <a:ext cx="11127317" cy="97578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39141724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ru-R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3B7A8F-A2AB-4785-88E1-FD6EDFF04271}" type="datetimeFigureOut">
              <a:rPr lang="ru-RU" smtClean="0"/>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3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9B3B7A8F-A2AB-4785-88E1-FD6EDFF04271}" type="datetimeFigureOut">
              <a:rPr lang="ru-RU" smtClean="0"/>
              <a:t>08.02.2022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2124544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ru-R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9B3B7A8F-A2AB-4785-88E1-FD6EDFF04271}" type="datetimeFigureOut">
              <a:rPr lang="ru-RU" smtClean="0"/>
              <a:t>08.02.2022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137391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9B3B7A8F-A2AB-4785-88E1-FD6EDFF04271}" type="datetimeFigureOut">
              <a:rPr lang="ru-RU" smtClean="0"/>
              <a:t>08.02.2022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46705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B7A8F-A2AB-4785-88E1-FD6EDFF04271}" type="datetimeFigureOut">
              <a:rPr lang="ru-RU" smtClean="0"/>
              <a:t>08.02.2022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306738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B7A8F-A2AB-4785-88E1-FD6EDFF04271}" type="datetimeFigureOut">
              <a:rPr lang="ru-RU" smtClean="0"/>
              <a:t>08.02.2022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221046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B7A8F-A2AB-4785-88E1-FD6EDFF04271}" type="datetimeFigureOut">
              <a:rPr lang="ru-RU" smtClean="0"/>
              <a:t>08.02.2022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0DD8A8-655B-446A-992C-57381B166060}" type="slidenum">
              <a:rPr lang="ru-RU" smtClean="0"/>
              <a:t>‹#›</a:t>
            </a:fld>
            <a:endParaRPr lang="ru-RU"/>
          </a:p>
        </p:txBody>
      </p:sp>
    </p:spTree>
    <p:extLst>
      <p:ext uri="{BB962C8B-B14F-4D97-AF65-F5344CB8AC3E}">
        <p14:creationId xmlns:p14="http://schemas.microsoft.com/office/powerpoint/2010/main" val="422345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B7A8F-A2AB-4785-88E1-FD6EDFF04271}" type="datetimeFigureOut">
              <a:rPr lang="ru-RU" smtClean="0"/>
              <a:t>08.02.2022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DD8A8-655B-446A-992C-57381B166060}" type="slidenum">
              <a:rPr lang="ru-RU" smtClean="0"/>
              <a:t>‹#›</a:t>
            </a:fld>
            <a:endParaRPr lang="ru-RU"/>
          </a:p>
        </p:txBody>
      </p:sp>
    </p:spTree>
    <p:extLst>
      <p:ext uri="{BB962C8B-B14F-4D97-AF65-F5344CB8AC3E}">
        <p14:creationId xmlns:p14="http://schemas.microsoft.com/office/powerpoint/2010/main" val="2318346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openxmlformats.org/officeDocument/2006/relationships/image" Target="../media/image60.jpe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9.jpeg"/><Relationship Id="rId2" Type="http://schemas.openxmlformats.org/officeDocument/2006/relationships/notesSlide" Target="../notesSlides/notesSlide17.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NULL"/><Relationship Id="rId23" Type="http://schemas.openxmlformats.org/officeDocument/2006/relationships/image" Target="../media/image65.png"/><Relationship Id="rId10" Type="http://schemas.openxmlformats.org/officeDocument/2006/relationships/image" Target="../media/image53.png"/><Relationship Id="rId19"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76.tiff"/><Relationship Id="rId4" Type="http://schemas.openxmlformats.org/officeDocument/2006/relationships/image" Target="../media/image75.tiff"/></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http://developer.cisco.com/certification" TargetMode="External"/><Relationship Id="rId5" Type="http://schemas.openxmlformats.org/officeDocument/2006/relationships/image" Target="../media/image79.jpe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6962" y="1339646"/>
            <a:ext cx="9144000" cy="3603545"/>
          </a:xfrm>
        </p:spPr>
        <p:txBody>
          <a:bodyPr>
            <a:normAutofit/>
          </a:bodyPr>
          <a:lstStyle/>
          <a:p>
            <a:r>
              <a:rPr lang="uk-UA" b="1" dirty="0" smtClean="0"/>
              <a:t>Лекція 1</a:t>
            </a:r>
            <a:r>
              <a:rPr lang="en-US" b="1" dirty="0" smtClean="0"/>
              <a:t/>
            </a:r>
            <a:br>
              <a:rPr lang="en-US" b="1" dirty="0" smtClean="0"/>
            </a:br>
            <a:r>
              <a:rPr lang="en-US" b="1" dirty="0" smtClean="0"/>
              <a:t/>
            </a:r>
            <a:br>
              <a:rPr lang="en-US" b="1" dirty="0" smtClean="0"/>
            </a:br>
            <a:r>
              <a:rPr lang="uk-UA" b="1" dirty="0" smtClean="0"/>
              <a:t>Що таке </a:t>
            </a:r>
            <a:r>
              <a:rPr lang="en-US" b="1" dirty="0" err="1" smtClean="0"/>
              <a:t>DevNet</a:t>
            </a:r>
            <a:r>
              <a:rPr lang="en-US" b="1" dirty="0"/>
              <a:t>?</a:t>
            </a:r>
            <a:r>
              <a:rPr lang="uk-UA" dirty="0"/>
              <a:t/>
            </a:r>
            <a:br>
              <a:rPr lang="uk-UA" dirty="0"/>
            </a:br>
            <a:endParaRPr lang="uk-UA" dirty="0"/>
          </a:p>
        </p:txBody>
      </p:sp>
    </p:spTree>
    <p:extLst>
      <p:ext uri="{BB962C8B-B14F-4D97-AF65-F5344CB8AC3E}">
        <p14:creationId xmlns:p14="http://schemas.microsoft.com/office/powerpoint/2010/main" val="361169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a:extLst>
              <a:ext uri="{FF2B5EF4-FFF2-40B4-BE49-F238E27FC236}">
                <a16:creationId xmlns="" xmlns:a16="http://schemas.microsoft.com/office/drawing/2014/main" id="{089AC716-9ABD-4F40-B6FF-BD90096DC8E1}"/>
              </a:ext>
            </a:extLst>
          </p:cNvPr>
          <p:cNvSpPr>
            <a:spLocks noGrp="1"/>
          </p:cNvSpPr>
          <p:nvPr>
            <p:ph type="body" sz="quarter" idx="11"/>
          </p:nvPr>
        </p:nvSpPr>
        <p:spPr/>
        <p:txBody>
          <a:bodyPr/>
          <a:lstStyle/>
          <a:p>
            <a:pPr marL="457200" indent="-457200">
              <a:buFont typeface="Arial" panose="020B0604020202020204" pitchFamily="34" charset="0"/>
              <a:buChar char="•"/>
            </a:pPr>
            <a:r>
              <a:rPr lang="uk-UA" dirty="0"/>
              <a:t>Динамічність</a:t>
            </a:r>
          </a:p>
          <a:p>
            <a:pPr marL="821255" lvl="1" indent="-342900"/>
            <a:r>
              <a:rPr lang="uk-UA" dirty="0">
                <a:solidFill>
                  <a:schemeClr val="tx1"/>
                </a:solidFill>
                <a:latin typeface="+mn-lt"/>
              </a:rPr>
              <a:t>склад, структура, потоки трафіку та бізнес-вимоги мережі постійно змінюються</a:t>
            </a:r>
          </a:p>
          <a:p>
            <a:pPr marL="457200" indent="-457200">
              <a:buFont typeface="Arial" panose="020B0604020202020204" pitchFamily="34" charset="0"/>
              <a:buChar char="•"/>
            </a:pPr>
            <a:r>
              <a:rPr lang="uk-UA" dirty="0">
                <a:solidFill>
                  <a:schemeClr val="tx1"/>
                </a:solidFill>
                <a:latin typeface="+mn-lt"/>
              </a:rPr>
              <a:t>Всеосяжна віртуалізація</a:t>
            </a:r>
          </a:p>
          <a:p>
            <a:pPr marL="935555" lvl="1" indent="-457200">
              <a:buFont typeface="Arial" panose="020B0604020202020204" pitchFamily="34" charset="0"/>
              <a:buChar char="•"/>
            </a:pPr>
            <a:r>
              <a:rPr lang="uk-UA" dirty="0">
                <a:solidFill>
                  <a:schemeClr val="tx1"/>
                </a:solidFill>
                <a:latin typeface="+mn-lt"/>
              </a:rPr>
              <a:t>віртуальні мережеві функції та кінцеві пристрої в хмарних </a:t>
            </a:r>
            <a:r>
              <a:rPr lang="uk-UA" dirty="0" err="1">
                <a:solidFill>
                  <a:schemeClr val="tx1"/>
                </a:solidFill>
                <a:latin typeface="+mn-lt"/>
              </a:rPr>
              <a:t>інфраструктурах</a:t>
            </a:r>
            <a:endParaRPr lang="uk-UA" dirty="0"/>
          </a:p>
          <a:p>
            <a:pPr marL="457200" indent="-457200">
              <a:buFont typeface="Arial" panose="020B0604020202020204" pitchFamily="34" charset="0"/>
              <a:buChar char="•"/>
            </a:pPr>
            <a:r>
              <a:rPr lang="uk-UA" dirty="0"/>
              <a:t>Масштаб та охоплення</a:t>
            </a:r>
          </a:p>
          <a:p>
            <a:pPr marL="821255" lvl="1" indent="-342900"/>
            <a:r>
              <a:rPr lang="uk-UA" dirty="0">
                <a:solidFill>
                  <a:schemeClr val="tx1"/>
                </a:solidFill>
                <a:latin typeface="+mn-lt"/>
              </a:rPr>
              <a:t>тисячі керованих мережевих пристроїв в одній мережі</a:t>
            </a:r>
            <a:endParaRPr lang="uk-UA" dirty="0"/>
          </a:p>
          <a:p>
            <a:pPr marL="457200" indent="-457200">
              <a:buFont typeface="Arial" panose="020B0604020202020204" pitchFamily="34" charset="0"/>
              <a:buChar char="•"/>
            </a:pPr>
            <a:r>
              <a:rPr lang="uk-UA" dirty="0"/>
              <a:t>Миттєвий відгук</a:t>
            </a:r>
          </a:p>
          <a:p>
            <a:pPr marL="821255" lvl="1" indent="-342900"/>
            <a:r>
              <a:rPr lang="uk-UA" dirty="0">
                <a:solidFill>
                  <a:schemeClr val="tx1"/>
                </a:solidFill>
                <a:latin typeface="+mn-lt"/>
              </a:rPr>
              <a:t>потрібно одночасно та цілісно налаштовувати багато пристроїв</a:t>
            </a:r>
          </a:p>
          <a:p>
            <a:pPr marL="457200" indent="-457200">
              <a:buFont typeface="Arial" panose="020B0604020202020204" pitchFamily="34" charset="0"/>
              <a:buChar char="•"/>
            </a:pPr>
            <a:endParaRPr lang="uk-UA" dirty="0"/>
          </a:p>
        </p:txBody>
      </p:sp>
      <p:pic>
        <p:nvPicPr>
          <p:cNvPr id="10" name="Рисунок 9">
            <a:extLst>
              <a:ext uri="{FF2B5EF4-FFF2-40B4-BE49-F238E27FC236}">
                <a16:creationId xmlns="" xmlns:a16="http://schemas.microsoft.com/office/drawing/2014/main" id="{DE8CB04E-D32F-42AA-B227-A51E4F1A9FD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21685" b="-21685"/>
          <a:stretch/>
        </p:blipFill>
        <p:spPr>
          <a:xfrm>
            <a:off x="6827002" y="1883268"/>
            <a:ext cx="4334480" cy="3886742"/>
          </a:xfrm>
        </p:spPr>
      </p:pic>
      <p:sp>
        <p:nvSpPr>
          <p:cNvPr id="5" name="Заголовок 4">
            <a:extLst>
              <a:ext uri="{FF2B5EF4-FFF2-40B4-BE49-F238E27FC236}">
                <a16:creationId xmlns="" xmlns:a16="http://schemas.microsoft.com/office/drawing/2014/main" id="{A3F49A15-3566-4017-86B9-F3A06E18A96F}"/>
              </a:ext>
            </a:extLst>
          </p:cNvPr>
          <p:cNvSpPr>
            <a:spLocks noGrp="1"/>
          </p:cNvSpPr>
          <p:nvPr>
            <p:ph type="title"/>
          </p:nvPr>
        </p:nvSpPr>
        <p:spPr/>
        <p:txBody>
          <a:bodyPr/>
          <a:lstStyle/>
          <a:p>
            <a:pPr algn="r"/>
            <a:r>
              <a:rPr lang="uk-UA" dirty="0"/>
              <a:t>Виклики сучасних мереж</a:t>
            </a:r>
          </a:p>
        </p:txBody>
      </p:sp>
    </p:spTree>
    <p:extLst>
      <p:ext uri="{BB962C8B-B14F-4D97-AF65-F5344CB8AC3E}">
        <p14:creationId xmlns:p14="http://schemas.microsoft.com/office/powerpoint/2010/main" val="21148762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CDD3A5D8-33F6-4E2A-904A-3C6F87B261CC}"/>
              </a:ext>
            </a:extLst>
          </p:cNvPr>
          <p:cNvSpPr>
            <a:spLocks noGrp="1"/>
          </p:cNvSpPr>
          <p:nvPr>
            <p:ph type="title"/>
          </p:nvPr>
        </p:nvSpPr>
        <p:spPr/>
        <p:txBody>
          <a:bodyPr/>
          <a:lstStyle/>
          <a:p>
            <a:r>
              <a:rPr lang="uk-UA" dirty="0"/>
              <a:t>Підходи до автоматизації</a:t>
            </a:r>
            <a:endParaRPr lang="en-US" dirty="0"/>
          </a:p>
        </p:txBody>
      </p:sp>
      <p:sp>
        <p:nvSpPr>
          <p:cNvPr id="23" name="Текст 22">
            <a:extLst>
              <a:ext uri="{FF2B5EF4-FFF2-40B4-BE49-F238E27FC236}">
                <a16:creationId xmlns="" xmlns:a16="http://schemas.microsoft.com/office/drawing/2014/main" id="{F0465033-8475-4590-9458-34FF6B917542}"/>
              </a:ext>
            </a:extLst>
          </p:cNvPr>
          <p:cNvSpPr>
            <a:spLocks noGrp="1"/>
          </p:cNvSpPr>
          <p:nvPr>
            <p:ph type="body" sz="quarter" idx="10"/>
          </p:nvPr>
        </p:nvSpPr>
        <p:spPr/>
        <p:txBody>
          <a:bodyPr/>
          <a:lstStyle/>
          <a:p>
            <a:pPr marL="76184" indent="0">
              <a:buNone/>
            </a:pPr>
            <a:r>
              <a:rPr lang="uk-UA" sz="3200" dirty="0">
                <a:solidFill>
                  <a:schemeClr val="tx2"/>
                </a:solidFill>
              </a:rPr>
              <a:t>Імперативний</a:t>
            </a:r>
            <a:endParaRPr lang="uk-UA" dirty="0">
              <a:solidFill>
                <a:schemeClr val="tx2"/>
              </a:solidFill>
            </a:endParaRPr>
          </a:p>
          <a:p>
            <a:pPr marL="76184" indent="0">
              <a:buNone/>
            </a:pPr>
            <a:r>
              <a:rPr lang="uk-UA" i="1" u="sng" dirty="0"/>
              <a:t>Людина формулює</a:t>
            </a:r>
            <a:r>
              <a:rPr lang="uk-UA" dirty="0"/>
              <a:t>:</a:t>
            </a:r>
          </a:p>
          <a:p>
            <a:r>
              <a:rPr lang="uk-UA" sz="2400" dirty="0"/>
              <a:t>що потрібно зробити</a:t>
            </a:r>
          </a:p>
          <a:p>
            <a:pPr lvl="1"/>
            <a:r>
              <a:rPr lang="uk-UA" sz="2000" dirty="0"/>
              <a:t>перелік всіх змін</a:t>
            </a:r>
          </a:p>
          <a:p>
            <a:r>
              <a:rPr lang="uk-UA" sz="2400" dirty="0"/>
              <a:t>як це потрібно зробити</a:t>
            </a:r>
          </a:p>
          <a:p>
            <a:pPr lvl="1"/>
            <a:r>
              <a:rPr lang="uk-UA" sz="2000" dirty="0"/>
              <a:t>конкретні команди, дії, …</a:t>
            </a:r>
            <a:endParaRPr lang="en-US" sz="2000" dirty="0"/>
          </a:p>
          <a:p>
            <a:pPr marL="76184" indent="0">
              <a:buNone/>
            </a:pPr>
            <a:r>
              <a:rPr lang="uk-UA" i="1" u="sng" dirty="0"/>
              <a:t>Машина виконує</a:t>
            </a:r>
            <a:r>
              <a:rPr lang="uk-UA" dirty="0"/>
              <a:t>:</a:t>
            </a:r>
          </a:p>
          <a:p>
            <a:pPr lvl="1"/>
            <a:r>
              <a:rPr lang="uk-UA" dirty="0"/>
              <a:t>буквальні команди</a:t>
            </a:r>
          </a:p>
        </p:txBody>
      </p:sp>
      <p:sp>
        <p:nvSpPr>
          <p:cNvPr id="24" name="Текст 23">
            <a:extLst>
              <a:ext uri="{FF2B5EF4-FFF2-40B4-BE49-F238E27FC236}">
                <a16:creationId xmlns="" xmlns:a16="http://schemas.microsoft.com/office/drawing/2014/main" id="{11726FC9-218E-4D49-B10C-1AAE65386E49}"/>
              </a:ext>
            </a:extLst>
          </p:cNvPr>
          <p:cNvSpPr>
            <a:spLocks noGrp="1"/>
          </p:cNvSpPr>
          <p:nvPr>
            <p:ph type="body" sz="quarter" idx="14"/>
          </p:nvPr>
        </p:nvSpPr>
        <p:spPr/>
        <p:txBody>
          <a:bodyPr/>
          <a:lstStyle/>
          <a:p>
            <a:pPr marL="76184" indent="0">
              <a:buNone/>
            </a:pPr>
            <a:r>
              <a:rPr lang="uk-UA" sz="3200" dirty="0">
                <a:solidFill>
                  <a:schemeClr val="tx2"/>
                </a:solidFill>
              </a:rPr>
              <a:t>Декларативний</a:t>
            </a:r>
          </a:p>
          <a:p>
            <a:pPr marL="76184" indent="0">
              <a:buNone/>
            </a:pPr>
            <a:r>
              <a:rPr lang="uk-UA" i="1" u="sng" dirty="0"/>
              <a:t>Людина формулює</a:t>
            </a:r>
            <a:r>
              <a:rPr lang="uk-UA" dirty="0"/>
              <a:t>:</a:t>
            </a:r>
          </a:p>
          <a:p>
            <a:r>
              <a:rPr lang="uk-UA" dirty="0"/>
              <a:t>бажаний стан мережі</a:t>
            </a:r>
          </a:p>
          <a:p>
            <a:pPr lvl="1"/>
            <a:r>
              <a:rPr lang="uk-UA" sz="2000" dirty="0"/>
              <a:t>кінцевий стан всіх елементів</a:t>
            </a:r>
          </a:p>
          <a:p>
            <a:pPr marL="76184" indent="0">
              <a:buNone/>
            </a:pPr>
            <a:r>
              <a:rPr lang="uk-UA" i="1" u="sng" dirty="0"/>
              <a:t>Машина виконує</a:t>
            </a:r>
            <a:r>
              <a:rPr lang="uk-UA" dirty="0"/>
              <a:t>:</a:t>
            </a:r>
          </a:p>
          <a:p>
            <a:r>
              <a:rPr lang="uk-UA" sz="2400" dirty="0"/>
              <a:t>виявлення поточного стану</a:t>
            </a:r>
          </a:p>
          <a:p>
            <a:r>
              <a:rPr lang="uk-UA" sz="2400" dirty="0"/>
              <a:t>побудову послідовності дій</a:t>
            </a:r>
          </a:p>
          <a:p>
            <a:r>
              <a:rPr lang="uk-UA" sz="2400" dirty="0"/>
              <a:t>доставку команд на пристрої</a:t>
            </a:r>
          </a:p>
        </p:txBody>
      </p:sp>
    </p:spTree>
    <p:extLst>
      <p:ext uri="{BB962C8B-B14F-4D97-AF65-F5344CB8AC3E}">
        <p14:creationId xmlns:p14="http://schemas.microsoft.com/office/powerpoint/2010/main" val="148889299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BC3C6EB2-C97F-4254-B846-C974ADA5DBE4}"/>
              </a:ext>
            </a:extLst>
          </p:cNvPr>
          <p:cNvSpPr>
            <a:spLocks noGrp="1"/>
          </p:cNvSpPr>
          <p:nvPr>
            <p:ph type="title"/>
          </p:nvPr>
        </p:nvSpPr>
        <p:spPr/>
        <p:txBody>
          <a:bodyPr/>
          <a:lstStyle/>
          <a:p>
            <a:r>
              <a:rPr lang="uk-UA" dirty="0"/>
              <a:t>Приклад імперативного підходу</a:t>
            </a:r>
          </a:p>
        </p:txBody>
      </p:sp>
      <p:sp>
        <p:nvSpPr>
          <p:cNvPr id="9" name="Rectangle 3">
            <a:extLst>
              <a:ext uri="{FF2B5EF4-FFF2-40B4-BE49-F238E27FC236}">
                <a16:creationId xmlns="" xmlns:a16="http://schemas.microsoft.com/office/drawing/2014/main" id="{66814648-9EAB-4767-8522-0645E0FFB37B}"/>
              </a:ext>
            </a:extLst>
          </p:cNvPr>
          <p:cNvSpPr>
            <a:spLocks noGrp="1" noChangeArrowheads="1"/>
          </p:cNvSpPr>
          <p:nvPr>
            <p:ph type="body" sz="quarter" idx="10"/>
          </p:nvPr>
        </p:nvSpPr>
        <p:spPr bwMode="auto">
          <a:xfrm>
            <a:off x="583688" y="1430868"/>
            <a:ext cx="76610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6666"/>
                </a:solidFill>
                <a:effectLst/>
                <a:latin typeface="Consolas" panose="020B0609020204030204" pitchFamily="49" charset="0"/>
              </a:rPr>
              <a:t>#!/bin/bash</a:t>
            </a:r>
            <a:endParaRPr lang="uk-UA" altLang="en-US" sz="2000" dirty="0">
              <a:solidFill>
                <a:schemeClr val="tx1"/>
              </a:solidFill>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en-US" sz="20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7800"/>
                </a:solidFill>
                <a:effectLst/>
                <a:latin typeface="Consolas" panose="020B0609020204030204" pitchFamily="49" charset="0"/>
              </a:rPr>
              <a:t>DEVICE</a:t>
            </a:r>
            <a:r>
              <a:rPr kumimoji="0" lang="en-US" altLang="en-US" sz="2000" b="0" i="0" u="none" strike="noStrike" cap="none" normalizeH="0" baseline="0" dirty="0">
                <a:ln>
                  <a:noFill/>
                </a:ln>
                <a:solidFill>
                  <a:schemeClr val="tx1"/>
                </a:solidFill>
                <a:effectLst/>
                <a:latin typeface="Consolas" panose="020B0609020204030204" pitchFamily="49" charset="0"/>
              </a:rPr>
              <a:t>=172.16.0.2</a:t>
            </a:r>
            <a:endParaRPr kumimoji="0" lang="uk-UA" altLang="en-US" sz="20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7800"/>
                </a:solidFill>
                <a:effectLst/>
                <a:latin typeface="Consolas" panose="020B0609020204030204" pitchFamily="49" charset="0"/>
              </a:rPr>
              <a:t>USERNAME</a:t>
            </a:r>
            <a:r>
              <a:rPr kumimoji="0" lang="en-US" altLang="en-US" sz="2000" b="0" i="0" u="none" strike="noStrike" cap="none" normalizeH="0" baseline="0" dirty="0">
                <a:ln>
                  <a:noFill/>
                </a:ln>
                <a:solidFill>
                  <a:schemeClr val="tx1"/>
                </a:solidFill>
                <a:effectLst/>
                <a:latin typeface="Consolas" panose="020B0609020204030204" pitchFamily="49" charset="0"/>
              </a:rPr>
              <a:t>=root</a:t>
            </a:r>
            <a:endParaRPr kumimoji="0" lang="uk-UA" altLang="en-US" sz="20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7800"/>
                </a:solidFill>
                <a:effectLst/>
                <a:latin typeface="Consolas" panose="020B0609020204030204" pitchFamily="49" charset="0"/>
              </a:rPr>
              <a:t>PASSWORD</a:t>
            </a:r>
            <a:r>
              <a:rPr kumimoji="0" lang="en-US" altLang="en-US" sz="2000" b="0" i="0" u="none" strike="noStrike" cap="none" normalizeH="0" baseline="0" dirty="0">
                <a:ln>
                  <a:noFill/>
                </a:ln>
                <a:solidFill>
                  <a:schemeClr val="tx1"/>
                </a:solidFill>
                <a:effectLst/>
                <a:latin typeface="Consolas" panose="020B0609020204030204" pitchFamily="49" charset="0"/>
              </a:rPr>
              <a:t>=</a:t>
            </a:r>
            <a:r>
              <a:rPr kumimoji="0" lang="en-US" altLang="en-US" sz="2000" b="0" i="0" u="none" strike="noStrike" cap="none" normalizeH="0" baseline="0" dirty="0">
                <a:ln>
                  <a:noFill/>
                </a:ln>
                <a:solidFill>
                  <a:srgbClr val="000000"/>
                </a:solidFill>
                <a:effectLst/>
                <a:latin typeface="Consolas" panose="020B0609020204030204" pitchFamily="49" charset="0"/>
              </a:rPr>
              <a:t>123456</a:t>
            </a:r>
            <a:endParaRPr lang="uk-UA" altLang="en-US" sz="2000" dirty="0">
              <a:solidFill>
                <a:schemeClr val="tx1"/>
              </a:solidFill>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en-US" sz="2000" b="0" i="0" u="none" strike="noStrike" cap="none" normalizeH="0" baseline="0" dirty="0">
              <a:ln>
                <a:noFill/>
              </a:ln>
              <a:solidFill>
                <a:schemeClr val="tx1"/>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solidFill>
                <a:effectLst/>
                <a:latin typeface="Consolas" panose="020B0609020204030204" pitchFamily="49" charset="0"/>
              </a:rPr>
              <a:t>sshpass</a:t>
            </a:r>
            <a:r>
              <a:rPr kumimoji="0" lang="en-US" altLang="en-US" sz="2000" b="0" i="0" u="none" strike="noStrike" cap="none" normalizeH="0" baseline="0" dirty="0">
                <a:ln>
                  <a:noFill/>
                </a:ln>
                <a:solidFill>
                  <a:schemeClr val="tx1"/>
                </a:solidFill>
                <a:effectLst/>
                <a:latin typeface="Consolas" panose="020B0609020204030204" pitchFamily="49" charset="0"/>
              </a:rPr>
              <a:t> </a:t>
            </a:r>
            <a:r>
              <a:rPr kumimoji="0" lang="en-US" altLang="en-US" sz="2000" b="0" i="0" u="none" strike="noStrike" cap="none" normalizeH="0" baseline="0" dirty="0">
                <a:ln>
                  <a:noFill/>
                </a:ln>
                <a:solidFill>
                  <a:srgbClr val="660033"/>
                </a:solidFill>
                <a:effectLst/>
                <a:latin typeface="Consolas" panose="020B0609020204030204" pitchFamily="49" charset="0"/>
              </a:rPr>
              <a:t>-p</a:t>
            </a:r>
            <a:r>
              <a:rPr kumimoji="0" lang="en-US" altLang="en-US" sz="2000" b="0" i="0" u="none" strike="noStrike" cap="none" normalizeH="0" baseline="0" dirty="0">
                <a:ln>
                  <a:noFill/>
                </a:ln>
                <a:solidFill>
                  <a:schemeClr val="tx1"/>
                </a:solidFill>
                <a:effectLst/>
                <a:latin typeface="Consolas" panose="020B0609020204030204" pitchFamily="49" charset="0"/>
              </a:rPr>
              <a:t> </a:t>
            </a:r>
            <a:r>
              <a:rPr kumimoji="0" lang="en-US" altLang="en-US" sz="2000" b="0" i="0" u="none" strike="noStrike" cap="none" normalizeH="0" baseline="0" dirty="0">
                <a:ln>
                  <a:noFill/>
                </a:ln>
                <a:solidFill>
                  <a:srgbClr val="FF0000"/>
                </a:solidFill>
                <a:effectLst/>
                <a:latin typeface="Consolas" panose="020B0609020204030204" pitchFamily="49" charset="0"/>
              </a:rPr>
              <a:t>"</a:t>
            </a:r>
            <a:r>
              <a:rPr kumimoji="0" lang="en-US" altLang="en-US" sz="2000" b="0" i="0" u="none" strike="noStrike" cap="none" normalizeH="0" baseline="0" dirty="0">
                <a:ln>
                  <a:noFill/>
                </a:ln>
                <a:solidFill>
                  <a:srgbClr val="007800"/>
                </a:solidFill>
                <a:effectLst/>
                <a:latin typeface="Consolas" panose="020B0609020204030204" pitchFamily="49" charset="0"/>
              </a:rPr>
              <a:t>$PASSWORD</a:t>
            </a:r>
            <a:r>
              <a:rPr kumimoji="0" lang="en-US" altLang="en-US" sz="2000" b="0" i="0" u="none" strike="noStrike" cap="none" normalizeH="0" baseline="0" dirty="0">
                <a:ln>
                  <a:noFill/>
                </a:ln>
                <a:solidFill>
                  <a:srgbClr val="FF0000"/>
                </a:solidFill>
                <a:effectLst/>
                <a:latin typeface="Consolas" panose="020B0609020204030204" pitchFamily="49" charset="0"/>
              </a:rPr>
              <a:t>"</a:t>
            </a:r>
            <a:r>
              <a:rPr kumimoji="0" lang="en-US" altLang="en-US" sz="2000" b="0" i="0" u="none" strike="noStrike" cap="none" normalizeH="0" baseline="0" dirty="0">
                <a:ln>
                  <a:noFill/>
                </a:ln>
                <a:solidFill>
                  <a:schemeClr val="tx1"/>
                </a:solidFill>
                <a:effectLst/>
                <a:latin typeface="Consolas" panose="020B0609020204030204" pitchFamily="49" charset="0"/>
              </a:rPr>
              <a:t> </a:t>
            </a:r>
            <a:r>
              <a:rPr kumimoji="0" lang="en-US" altLang="en-US" sz="2000" b="1" i="0" u="none" strike="noStrike" cap="none" normalizeH="0" baseline="0" dirty="0" err="1">
                <a:ln>
                  <a:noFill/>
                </a:ln>
                <a:solidFill>
                  <a:srgbClr val="C20CB9"/>
                </a:solidFill>
                <a:effectLst/>
                <a:latin typeface="Consolas" panose="020B0609020204030204" pitchFamily="49" charset="0"/>
              </a:rPr>
              <a:t>ssh</a:t>
            </a:r>
            <a:r>
              <a:rPr kumimoji="0" lang="en-US" altLang="en-US" sz="2000" b="0" i="0" u="none" strike="noStrike" cap="none" normalizeH="0" baseline="0" dirty="0">
                <a:ln>
                  <a:noFill/>
                </a:ln>
                <a:solidFill>
                  <a:schemeClr val="tx1"/>
                </a:solidFill>
                <a:effectLst/>
                <a:latin typeface="Consolas" panose="020B0609020204030204" pitchFamily="49" charset="0"/>
              </a:rPr>
              <a:t> </a:t>
            </a:r>
            <a:r>
              <a:rPr kumimoji="0" lang="en-US" altLang="en-US" sz="2000" b="0" i="0" u="none" strike="noStrike" cap="none" normalizeH="0" baseline="0" dirty="0">
                <a:ln>
                  <a:noFill/>
                </a:ln>
                <a:solidFill>
                  <a:srgbClr val="660033"/>
                </a:solidFill>
                <a:effectLst/>
                <a:latin typeface="Consolas" panose="020B0609020204030204" pitchFamily="49" charset="0"/>
              </a:rPr>
              <a:t>-l</a:t>
            </a:r>
            <a:r>
              <a:rPr kumimoji="0" lang="en-US" altLang="en-US" sz="2000" b="0" i="0" u="none" strike="noStrike" cap="none" normalizeH="0" baseline="0" dirty="0">
                <a:ln>
                  <a:noFill/>
                </a:ln>
                <a:solidFill>
                  <a:schemeClr val="tx1"/>
                </a:solidFill>
                <a:effectLst/>
                <a:latin typeface="Consolas" panose="020B0609020204030204" pitchFamily="49" charset="0"/>
              </a:rPr>
              <a:t> </a:t>
            </a:r>
            <a:r>
              <a:rPr kumimoji="0" lang="en-US" altLang="en-US" sz="2000" b="0" i="0" u="none" strike="noStrike" cap="none" normalizeH="0" baseline="0" dirty="0">
                <a:ln>
                  <a:noFill/>
                </a:ln>
                <a:solidFill>
                  <a:srgbClr val="007800"/>
                </a:solidFill>
                <a:effectLst/>
                <a:latin typeface="Consolas" panose="020B0609020204030204" pitchFamily="49" charset="0"/>
              </a:rPr>
              <a:t>$USERNAME</a:t>
            </a:r>
            <a:r>
              <a:rPr kumimoji="0" lang="en-US" altLang="en-US" sz="2000" b="0" i="0" u="none" strike="noStrike" cap="none" normalizeH="0" baseline="0" dirty="0">
                <a:ln>
                  <a:noFill/>
                </a:ln>
                <a:solidFill>
                  <a:schemeClr val="tx1"/>
                </a:solidFill>
                <a:effectLst/>
                <a:latin typeface="Consolas" panose="020B0609020204030204" pitchFamily="49" charset="0"/>
              </a:rPr>
              <a:t> </a:t>
            </a:r>
            <a:r>
              <a:rPr kumimoji="0" lang="en-US" altLang="en-US" sz="2000" b="0" i="0" u="none" strike="noStrike" cap="none" normalizeH="0" baseline="0" dirty="0">
                <a:ln>
                  <a:noFill/>
                </a:ln>
                <a:solidFill>
                  <a:srgbClr val="007800"/>
                </a:solidFill>
                <a:effectLst/>
                <a:latin typeface="Consolas" panose="020B0609020204030204" pitchFamily="49" charset="0"/>
              </a:rPr>
              <a:t>$DEVICE</a:t>
            </a:r>
            <a:r>
              <a:rPr kumimoji="0" lang="en-US" altLang="en-US" sz="2000" b="0" i="0" u="none" strike="noStrike" cap="none" normalizeH="0" baseline="0" dirty="0">
                <a:ln>
                  <a:noFill/>
                </a:ln>
                <a:solidFill>
                  <a:schemeClr val="tx1"/>
                </a:solidFill>
                <a:effectLst/>
                <a:latin typeface="Consolas" panose="020B0609020204030204" pitchFamily="49" charset="0"/>
              </a:rPr>
              <a:t> </a:t>
            </a:r>
            <a:r>
              <a:rPr lang="en-US" altLang="en-US" sz="2000" b="1" dirty="0">
                <a:solidFill>
                  <a:srgbClr val="7A0874"/>
                </a:solidFill>
                <a:latin typeface="Consolas" panose="020B0609020204030204" pitchFamily="49" charset="0"/>
              </a:rPr>
              <a:t>&lt;&lt;END</a:t>
            </a:r>
            <a:endParaRPr lang="uk-UA" altLang="en-US" sz="2000" b="1" dirty="0">
              <a:solidFill>
                <a:srgbClr val="7A0874"/>
              </a:solidFill>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en-US" sz="2000" i="1" dirty="0">
                <a:solidFill>
                  <a:srgbClr val="CC0000"/>
                </a:solidFill>
                <a:latin typeface="Consolas" panose="020B0609020204030204" pitchFamily="49" charset="0"/>
              </a:rPr>
              <a:t>  </a:t>
            </a:r>
            <a:r>
              <a:rPr kumimoji="0" lang="en-US" altLang="en-US" sz="2000" b="0" i="1" u="none" strike="noStrike" cap="none" normalizeH="0" baseline="0" dirty="0">
                <a:ln>
                  <a:noFill/>
                </a:ln>
                <a:solidFill>
                  <a:srgbClr val="CC0000"/>
                </a:solidFill>
                <a:effectLst/>
                <a:latin typeface="Consolas" panose="020B0609020204030204" pitchFamily="49" charset="0"/>
              </a:rPr>
              <a:t>conf t</a:t>
            </a:r>
            <a:endParaRPr kumimoji="0" lang="uk-UA" altLang="en-US" sz="2000" b="0" i="1" u="none" strike="noStrike" cap="none" normalizeH="0" baseline="0" dirty="0">
              <a:ln>
                <a:noFill/>
              </a:ln>
              <a:solidFill>
                <a:srgbClr val="CC0000"/>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en-US" sz="2000" i="1" dirty="0">
                <a:solidFill>
                  <a:srgbClr val="CC0000"/>
                </a:solidFill>
                <a:latin typeface="Consolas" panose="020B0609020204030204" pitchFamily="49" charset="0"/>
              </a:rPr>
              <a:t>    </a:t>
            </a:r>
            <a:r>
              <a:rPr kumimoji="0" lang="en-US" altLang="en-US" sz="2000" b="0" i="1" u="none" strike="noStrike" cap="none" normalizeH="0" baseline="0" dirty="0" err="1">
                <a:ln>
                  <a:noFill/>
                </a:ln>
                <a:solidFill>
                  <a:srgbClr val="CC0000"/>
                </a:solidFill>
                <a:effectLst/>
                <a:latin typeface="Consolas" panose="020B0609020204030204" pitchFamily="49" charset="0"/>
              </a:rPr>
              <a:t>vlan</a:t>
            </a:r>
            <a:r>
              <a:rPr kumimoji="0" lang="en-US" altLang="en-US" sz="2000" b="0" i="1" u="none" strike="noStrike" cap="none" normalizeH="0" baseline="0" dirty="0">
                <a:ln>
                  <a:noFill/>
                </a:ln>
                <a:solidFill>
                  <a:srgbClr val="CC0000"/>
                </a:solidFill>
                <a:effectLst/>
                <a:latin typeface="Consolas" panose="020B0609020204030204" pitchFamily="49" charset="0"/>
              </a:rPr>
              <a:t> 20</a:t>
            </a:r>
            <a:endParaRPr kumimoji="0" lang="uk-UA" altLang="en-US" sz="2000" b="0" i="1" u="none" strike="noStrike" cap="none" normalizeH="0" baseline="0" dirty="0">
              <a:ln>
                <a:noFill/>
              </a:ln>
              <a:solidFill>
                <a:srgbClr val="CC0000"/>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en-US" sz="2000" i="1" dirty="0">
                <a:solidFill>
                  <a:srgbClr val="CC0000"/>
                </a:solidFill>
                <a:latin typeface="Consolas" panose="020B0609020204030204" pitchFamily="49" charset="0"/>
              </a:rPr>
              <a:t>      </a:t>
            </a:r>
            <a:r>
              <a:rPr kumimoji="0" lang="en-US" altLang="en-US" sz="2000" b="0" i="1" u="none" strike="noStrike" cap="none" normalizeH="0" baseline="0" dirty="0">
                <a:ln>
                  <a:noFill/>
                </a:ln>
                <a:solidFill>
                  <a:srgbClr val="CC0000"/>
                </a:solidFill>
                <a:effectLst/>
                <a:latin typeface="Consolas" panose="020B0609020204030204" pitchFamily="49" charset="0"/>
              </a:rPr>
              <a:t>name sales</a:t>
            </a:r>
            <a:endParaRPr kumimoji="0" lang="uk-UA" altLang="en-US" sz="2000" b="0" i="1" u="none" strike="noStrike" cap="none" normalizeH="0" baseline="0" dirty="0">
              <a:ln>
                <a:noFill/>
              </a:ln>
              <a:solidFill>
                <a:srgbClr val="CC0000"/>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en-US" sz="2000" i="1" dirty="0">
                <a:solidFill>
                  <a:srgbClr val="CC0000"/>
                </a:solidFill>
                <a:latin typeface="Consolas" panose="020B0609020204030204" pitchFamily="49" charset="0"/>
              </a:rPr>
              <a:t>    </a:t>
            </a:r>
            <a:r>
              <a:rPr kumimoji="0" lang="en-US" altLang="en-US" sz="2000" b="0" i="1" u="none" strike="noStrike" cap="none" normalizeH="0" baseline="0" dirty="0">
                <a:ln>
                  <a:noFill/>
                </a:ln>
                <a:solidFill>
                  <a:srgbClr val="CC0000"/>
                </a:solidFill>
                <a:effectLst/>
                <a:latin typeface="Consolas" panose="020B0609020204030204" pitchFamily="49" charset="0"/>
              </a:rPr>
              <a:t>interface range fa0/2 – 10</a:t>
            </a:r>
            <a:endParaRPr kumimoji="0" lang="uk-UA" altLang="en-US" sz="2000" b="0" i="1" u="none" strike="noStrike" cap="none" normalizeH="0" baseline="0" dirty="0">
              <a:ln>
                <a:noFill/>
              </a:ln>
              <a:solidFill>
                <a:srgbClr val="CC0000"/>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en-US" sz="2000" i="1" dirty="0">
                <a:solidFill>
                  <a:srgbClr val="CC0000"/>
                </a:solidFill>
                <a:latin typeface="Consolas" panose="020B0609020204030204" pitchFamily="49" charset="0"/>
              </a:rPr>
              <a:t>      </a:t>
            </a:r>
            <a:r>
              <a:rPr kumimoji="0" lang="en-US" altLang="en-US" sz="2000" b="0" i="1" u="none" strike="noStrike" cap="none" normalizeH="0" baseline="0" dirty="0">
                <a:ln>
                  <a:noFill/>
                </a:ln>
                <a:solidFill>
                  <a:srgbClr val="CC0000"/>
                </a:solidFill>
                <a:effectLst/>
                <a:latin typeface="Consolas" panose="020B0609020204030204" pitchFamily="49" charset="0"/>
              </a:rPr>
              <a:t>switchport access </a:t>
            </a:r>
            <a:r>
              <a:rPr kumimoji="0" lang="en-US" altLang="en-US" sz="2000" b="0" i="1" u="none" strike="noStrike" cap="none" normalizeH="0" baseline="0" dirty="0" err="1">
                <a:ln>
                  <a:noFill/>
                </a:ln>
                <a:solidFill>
                  <a:srgbClr val="CC0000"/>
                </a:solidFill>
                <a:effectLst/>
                <a:latin typeface="Consolas" panose="020B0609020204030204" pitchFamily="49" charset="0"/>
              </a:rPr>
              <a:t>vlan</a:t>
            </a:r>
            <a:r>
              <a:rPr kumimoji="0" lang="en-US" altLang="en-US" sz="2000" b="0" i="1" u="none" strike="noStrike" cap="none" normalizeH="0" baseline="0" dirty="0">
                <a:ln>
                  <a:noFill/>
                </a:ln>
                <a:solidFill>
                  <a:srgbClr val="CC0000"/>
                </a:solidFill>
                <a:effectLst/>
                <a:latin typeface="Consolas" panose="020B0609020204030204" pitchFamily="49" charset="0"/>
              </a:rPr>
              <a:t> 20</a:t>
            </a:r>
            <a:endParaRPr kumimoji="0" lang="uk-UA" altLang="en-US" sz="2000" b="0" i="1" u="none" strike="noStrike" cap="none" normalizeH="0" baseline="0" dirty="0">
              <a:ln>
                <a:noFill/>
              </a:ln>
              <a:solidFill>
                <a:srgbClr val="CC0000"/>
              </a:solidFill>
              <a:effectLst/>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en-US" sz="2000" i="1" dirty="0">
                <a:solidFill>
                  <a:srgbClr val="CC0000"/>
                </a:solidFill>
                <a:latin typeface="Consolas" panose="020B0609020204030204" pitchFamily="49" charset="0"/>
              </a:rPr>
              <a:t>    </a:t>
            </a:r>
            <a:r>
              <a:rPr kumimoji="0" lang="en-US" altLang="en-US" sz="2000" b="0" i="1" u="none" strike="noStrike" cap="none" normalizeH="0" baseline="0" dirty="0">
                <a:ln>
                  <a:noFill/>
                </a:ln>
                <a:solidFill>
                  <a:srgbClr val="CC0000"/>
                </a:solidFill>
                <a:effectLst/>
                <a:latin typeface="Consolas" panose="020B0609020204030204" pitchFamily="49" charset="0"/>
              </a:rPr>
              <a:t>end</a:t>
            </a:r>
            <a:endParaRPr lang="uk-UA" altLang="en-US" sz="2000" dirty="0">
              <a:solidFill>
                <a:schemeClr val="tx1"/>
              </a:solidFill>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en-US" sz="2000" b="1" i="0" u="none" strike="noStrike" cap="none" normalizeH="0" dirty="0">
                <a:ln>
                  <a:noFill/>
                </a:ln>
                <a:solidFill>
                  <a:schemeClr val="tx1"/>
                </a:solidFill>
                <a:effectLst/>
                <a:latin typeface="Consolas" panose="020B0609020204030204" pitchFamily="49" charset="0"/>
              </a:rPr>
              <a:t>  </a:t>
            </a:r>
            <a:r>
              <a:rPr lang="en-US" altLang="en-US" sz="2000" i="1" dirty="0">
                <a:solidFill>
                  <a:srgbClr val="CC0000"/>
                </a:solidFill>
                <a:latin typeface="Consolas" panose="020B0609020204030204" pitchFamily="49" charset="0"/>
              </a:rPr>
              <a:t>exit</a:t>
            </a:r>
            <a:endParaRPr lang="uk-UA" altLang="en-US" sz="2000" i="1" dirty="0">
              <a:solidFill>
                <a:srgbClr val="CC0000"/>
              </a:solidFill>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7A0874"/>
                </a:solidFill>
                <a:latin typeface="Consolas" panose="020B0609020204030204" pitchFamily="49" charset="0"/>
              </a:rPr>
              <a:t>END</a:t>
            </a:r>
            <a:r>
              <a:rPr kumimoji="0" lang="en-US" altLang="en-US" sz="1050" b="0" i="0" u="none" strike="noStrike" cap="none" normalizeH="0" baseline="0" dirty="0">
                <a:ln>
                  <a:noFill/>
                </a:ln>
                <a:solidFill>
                  <a:schemeClr val="tx1"/>
                </a:solidFill>
                <a:effectLst/>
                <a:latin typeface="Consolas" panose="020B0609020204030204" pitchFamily="49" charset="0"/>
              </a:rPr>
              <a:t> </a:t>
            </a:r>
            <a:endParaRPr kumimoji="0" lang="en-US" altLang="en-US" sz="4400" b="0" i="0" u="none" strike="noStrike" cap="none" normalizeH="0" baseline="0" dirty="0">
              <a:ln>
                <a:noFill/>
              </a:ln>
              <a:solidFill>
                <a:schemeClr val="tx1"/>
              </a:solidFill>
              <a:effectLst/>
              <a:latin typeface="Consolas" panose="020B0609020204030204" pitchFamily="49" charset="0"/>
            </a:endParaRPr>
          </a:p>
        </p:txBody>
      </p:sp>
      <p:pic>
        <p:nvPicPr>
          <p:cNvPr id="10" name="Объект 11">
            <a:extLst>
              <a:ext uri="{FF2B5EF4-FFF2-40B4-BE49-F238E27FC236}">
                <a16:creationId xmlns="" xmlns:a16="http://schemas.microsoft.com/office/drawing/2014/main" id="{5B11FAB9-6753-4BBF-BC59-F43DF9A6BAC1}"/>
              </a:ext>
            </a:extLst>
          </p:cNvPr>
          <p:cNvPicPr>
            <a:picLocks noChangeAspect="1"/>
          </p:cNvPicPr>
          <p:nvPr/>
        </p:nvPicPr>
        <p:blipFill>
          <a:blip r:embed="rId2"/>
          <a:stretch>
            <a:fillRect/>
          </a:stretch>
        </p:blipFill>
        <p:spPr>
          <a:xfrm>
            <a:off x="583688" y="1912959"/>
            <a:ext cx="8976864" cy="4098925"/>
          </a:xfrm>
          <a:prstGeom prst="rect">
            <a:avLst/>
          </a:prstGeom>
        </p:spPr>
      </p:pic>
    </p:spTree>
    <p:extLst>
      <p:ext uri="{BB962C8B-B14F-4D97-AF65-F5344CB8AC3E}">
        <p14:creationId xmlns:p14="http://schemas.microsoft.com/office/powerpoint/2010/main" val="40698488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585B432-AA39-455A-BF98-9A0000C79897}"/>
              </a:ext>
            </a:extLst>
          </p:cNvPr>
          <p:cNvSpPr>
            <a:spLocks noGrp="1"/>
          </p:cNvSpPr>
          <p:nvPr>
            <p:ph type="body" sz="quarter" idx="17"/>
          </p:nvPr>
        </p:nvSpPr>
        <p:spPr/>
        <p:txBody>
          <a:bodyPr/>
          <a:lstStyle/>
          <a:p>
            <a:r>
              <a:rPr lang="uk-UA" dirty="0"/>
              <a:t>Початкова конфігурація</a:t>
            </a:r>
            <a:r>
              <a:rPr lang="en-US" dirty="0"/>
              <a:t> (1)</a:t>
            </a:r>
            <a:endParaRPr lang="uk-UA" dirty="0"/>
          </a:p>
        </p:txBody>
      </p:sp>
      <p:sp>
        <p:nvSpPr>
          <p:cNvPr id="6" name="Text Placeholder 5">
            <a:extLst>
              <a:ext uri="{FF2B5EF4-FFF2-40B4-BE49-F238E27FC236}">
                <a16:creationId xmlns="" xmlns:a16="http://schemas.microsoft.com/office/drawing/2014/main" id="{938C4EFB-2D5F-4BED-A5A5-7C83C1BF4E35}"/>
              </a:ext>
            </a:extLst>
          </p:cNvPr>
          <p:cNvSpPr>
            <a:spLocks noGrp="1"/>
          </p:cNvSpPr>
          <p:nvPr>
            <p:ph type="body" sz="quarter" idx="22"/>
          </p:nvPr>
        </p:nvSpPr>
        <p:spPr/>
        <p:txBody>
          <a:bodyPr/>
          <a:lstStyle/>
          <a:p>
            <a:r>
              <a:rPr lang="uk-UA" dirty="0"/>
              <a:t>Інструкції з налаштування</a:t>
            </a:r>
          </a:p>
        </p:txBody>
      </p:sp>
      <p:sp>
        <p:nvSpPr>
          <p:cNvPr id="7" name="Text Placeholder 6">
            <a:extLst>
              <a:ext uri="{FF2B5EF4-FFF2-40B4-BE49-F238E27FC236}">
                <a16:creationId xmlns="" xmlns:a16="http://schemas.microsoft.com/office/drawing/2014/main" id="{FE5ABD75-6C3C-403F-BD40-30D4B42E1628}"/>
              </a:ext>
            </a:extLst>
          </p:cNvPr>
          <p:cNvSpPr>
            <a:spLocks noGrp="1"/>
          </p:cNvSpPr>
          <p:nvPr>
            <p:ph type="body" sz="quarter" idx="24"/>
          </p:nvPr>
        </p:nvSpPr>
        <p:spPr/>
        <p:txBody>
          <a:bodyPr/>
          <a:lstStyle/>
          <a:p>
            <a:r>
              <a:rPr lang="uk-UA" dirty="0"/>
              <a:t>Кінцева конфігурація</a:t>
            </a:r>
          </a:p>
        </p:txBody>
      </p:sp>
      <p:sp>
        <p:nvSpPr>
          <p:cNvPr id="4" name="Text Placeholder 3">
            <a:extLst>
              <a:ext uri="{FF2B5EF4-FFF2-40B4-BE49-F238E27FC236}">
                <a16:creationId xmlns="" xmlns:a16="http://schemas.microsoft.com/office/drawing/2014/main" id="{C5E4F690-C064-4475-B24F-1BA70DF31AC5}"/>
              </a:ext>
            </a:extLst>
          </p:cNvPr>
          <p:cNvSpPr>
            <a:spLocks noGrp="1"/>
          </p:cNvSpPr>
          <p:nvPr>
            <p:ph type="body" sz="quarter" idx="11"/>
          </p:nvPr>
        </p:nvSpPr>
        <p:spPr/>
        <p:txBody>
          <a:bodyPr/>
          <a:lstStyle/>
          <a:p>
            <a:r>
              <a:rPr lang="en-US" dirty="0"/>
              <a:t>! </a:t>
            </a:r>
            <a:r>
              <a:rPr lang="ru-RU" dirty="0" err="1"/>
              <a:t>порожня</a:t>
            </a:r>
            <a:endParaRPr lang="uk-UA" dirty="0"/>
          </a:p>
        </p:txBody>
      </p:sp>
      <p:sp>
        <p:nvSpPr>
          <p:cNvPr id="8" name="Text Placeholder 7">
            <a:extLst>
              <a:ext uri="{FF2B5EF4-FFF2-40B4-BE49-F238E27FC236}">
                <a16:creationId xmlns="" xmlns:a16="http://schemas.microsoft.com/office/drawing/2014/main" id="{EC4858F8-F77E-4B34-BF35-FDCCAFD2F584}"/>
              </a:ext>
            </a:extLst>
          </p:cNvPr>
          <p:cNvSpPr>
            <a:spLocks noGrp="1"/>
          </p:cNvSpPr>
          <p:nvPr>
            <p:ph type="body" sz="quarter" idx="26"/>
          </p:nvPr>
        </p:nvSpPr>
        <p:spPr>
          <a:xfrm>
            <a:off x="4503637" y="1600428"/>
            <a:ext cx="3390403" cy="4419872"/>
          </a:xfrm>
        </p:spPr>
        <p:txBody>
          <a:bodyPr/>
          <a:lstStyle/>
          <a:p>
            <a:r>
              <a:rPr lang="en-US" dirty="0" err="1"/>
              <a:t>vlan</a:t>
            </a:r>
            <a:r>
              <a:rPr lang="en-US" dirty="0"/>
              <a:t> 20</a:t>
            </a:r>
          </a:p>
          <a:p>
            <a:pPr lvl="1"/>
            <a:r>
              <a:rPr lang="en-US" dirty="0">
                <a:solidFill>
                  <a:schemeClr val="accent4"/>
                </a:solidFill>
              </a:rPr>
              <a:t>name sales</a:t>
            </a:r>
          </a:p>
          <a:p>
            <a:r>
              <a:rPr lang="en-US" dirty="0"/>
              <a:t>interface range fa0/2-10</a:t>
            </a:r>
          </a:p>
          <a:p>
            <a:pPr lvl="1"/>
            <a:r>
              <a:rPr lang="en-US" dirty="0">
                <a:solidFill>
                  <a:schemeClr val="accent4"/>
                </a:solidFill>
              </a:rPr>
              <a:t>switchport access </a:t>
            </a:r>
            <a:r>
              <a:rPr lang="en-US" dirty="0" err="1">
                <a:solidFill>
                  <a:schemeClr val="accent4"/>
                </a:solidFill>
              </a:rPr>
              <a:t>vlan</a:t>
            </a:r>
            <a:r>
              <a:rPr lang="en-US" dirty="0">
                <a:solidFill>
                  <a:schemeClr val="accent4"/>
                </a:solidFill>
              </a:rPr>
              <a:t> 20</a:t>
            </a:r>
            <a:endParaRPr lang="uk-UA" dirty="0">
              <a:solidFill>
                <a:schemeClr val="accent4"/>
              </a:solidFill>
            </a:endParaRPr>
          </a:p>
        </p:txBody>
      </p:sp>
      <p:sp>
        <p:nvSpPr>
          <p:cNvPr id="9" name="Text Placeholder 8">
            <a:extLst>
              <a:ext uri="{FF2B5EF4-FFF2-40B4-BE49-F238E27FC236}">
                <a16:creationId xmlns="" xmlns:a16="http://schemas.microsoft.com/office/drawing/2014/main" id="{96F89A49-20F5-42B8-88B3-DD380BC683E3}"/>
              </a:ext>
            </a:extLst>
          </p:cNvPr>
          <p:cNvSpPr>
            <a:spLocks noGrp="1"/>
          </p:cNvSpPr>
          <p:nvPr>
            <p:ph type="body" sz="quarter" idx="27"/>
          </p:nvPr>
        </p:nvSpPr>
        <p:spPr>
          <a:xfrm>
            <a:off x="8473083" y="1600428"/>
            <a:ext cx="3390403" cy="4419872"/>
          </a:xfrm>
        </p:spPr>
        <p:txBody>
          <a:bodyPr/>
          <a:lstStyle/>
          <a:p>
            <a:r>
              <a:rPr lang="en-US" dirty="0" err="1"/>
              <a:t>vlan</a:t>
            </a:r>
            <a:r>
              <a:rPr lang="en-US" dirty="0"/>
              <a:t> 20</a:t>
            </a:r>
          </a:p>
          <a:p>
            <a:pPr lvl="1"/>
            <a:r>
              <a:rPr lang="en-US" dirty="0">
                <a:solidFill>
                  <a:schemeClr val="accent4"/>
                </a:solidFill>
              </a:rPr>
              <a:t>name sales</a:t>
            </a:r>
          </a:p>
          <a:p>
            <a:r>
              <a:rPr lang="en-US" dirty="0"/>
              <a:t>interface fa0/2</a:t>
            </a:r>
          </a:p>
          <a:p>
            <a:pPr lvl="1"/>
            <a:r>
              <a:rPr lang="en-US" dirty="0">
                <a:solidFill>
                  <a:schemeClr val="accent4"/>
                </a:solidFill>
              </a:rPr>
              <a:t>switchport access </a:t>
            </a:r>
            <a:r>
              <a:rPr lang="en-US" dirty="0" err="1">
                <a:solidFill>
                  <a:schemeClr val="accent4"/>
                </a:solidFill>
              </a:rPr>
              <a:t>vlan</a:t>
            </a:r>
            <a:r>
              <a:rPr lang="en-US" dirty="0">
                <a:solidFill>
                  <a:schemeClr val="accent4"/>
                </a:solidFill>
              </a:rPr>
              <a:t> 20</a:t>
            </a:r>
          </a:p>
          <a:p>
            <a:r>
              <a:rPr lang="en-US" dirty="0"/>
              <a:t>interface fa0/3</a:t>
            </a:r>
          </a:p>
          <a:p>
            <a:pPr lvl="1"/>
            <a:r>
              <a:rPr lang="en-US" dirty="0">
                <a:solidFill>
                  <a:schemeClr val="accent4"/>
                </a:solidFill>
              </a:rPr>
              <a:t>switchport access </a:t>
            </a:r>
            <a:r>
              <a:rPr lang="en-US" dirty="0" err="1">
                <a:solidFill>
                  <a:schemeClr val="accent4"/>
                </a:solidFill>
              </a:rPr>
              <a:t>vlan</a:t>
            </a:r>
            <a:r>
              <a:rPr lang="en-US" dirty="0">
                <a:solidFill>
                  <a:schemeClr val="accent4"/>
                </a:solidFill>
              </a:rPr>
              <a:t> 20</a:t>
            </a:r>
            <a:endParaRPr lang="uk-UA" dirty="0">
              <a:solidFill>
                <a:schemeClr val="accent4"/>
              </a:solidFill>
            </a:endParaRPr>
          </a:p>
          <a:p>
            <a:r>
              <a:rPr lang="en-US" dirty="0"/>
              <a:t>interface fa0/4</a:t>
            </a:r>
          </a:p>
          <a:p>
            <a:pPr lvl="1"/>
            <a:r>
              <a:rPr lang="en-US" dirty="0"/>
              <a:t>…</a:t>
            </a:r>
            <a:endParaRPr lang="uk-UA" dirty="0"/>
          </a:p>
          <a:p>
            <a:pPr lvl="1"/>
            <a:endParaRPr lang="uk-UA" dirty="0"/>
          </a:p>
          <a:p>
            <a:endParaRPr lang="uk-UA" dirty="0"/>
          </a:p>
        </p:txBody>
      </p:sp>
    </p:spTree>
    <p:extLst>
      <p:ext uri="{BB962C8B-B14F-4D97-AF65-F5344CB8AC3E}">
        <p14:creationId xmlns:p14="http://schemas.microsoft.com/office/powerpoint/2010/main" val="82260194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585B432-AA39-455A-BF98-9A0000C79897}"/>
              </a:ext>
            </a:extLst>
          </p:cNvPr>
          <p:cNvSpPr>
            <a:spLocks noGrp="1"/>
          </p:cNvSpPr>
          <p:nvPr>
            <p:ph type="body" sz="quarter" idx="17"/>
          </p:nvPr>
        </p:nvSpPr>
        <p:spPr/>
        <p:txBody>
          <a:bodyPr/>
          <a:lstStyle/>
          <a:p>
            <a:r>
              <a:rPr lang="uk-UA" dirty="0"/>
              <a:t>Початкова конфігурація</a:t>
            </a:r>
            <a:r>
              <a:rPr lang="en-US" dirty="0"/>
              <a:t> (2)</a:t>
            </a:r>
            <a:endParaRPr lang="uk-UA" dirty="0"/>
          </a:p>
        </p:txBody>
      </p:sp>
      <p:sp>
        <p:nvSpPr>
          <p:cNvPr id="6" name="Text Placeholder 5">
            <a:extLst>
              <a:ext uri="{FF2B5EF4-FFF2-40B4-BE49-F238E27FC236}">
                <a16:creationId xmlns="" xmlns:a16="http://schemas.microsoft.com/office/drawing/2014/main" id="{938C4EFB-2D5F-4BED-A5A5-7C83C1BF4E35}"/>
              </a:ext>
            </a:extLst>
          </p:cNvPr>
          <p:cNvSpPr>
            <a:spLocks noGrp="1"/>
          </p:cNvSpPr>
          <p:nvPr>
            <p:ph type="body" sz="quarter" idx="22"/>
          </p:nvPr>
        </p:nvSpPr>
        <p:spPr/>
        <p:txBody>
          <a:bodyPr/>
          <a:lstStyle/>
          <a:p>
            <a:r>
              <a:rPr lang="uk-UA" dirty="0"/>
              <a:t>Інструкції з налаштування</a:t>
            </a:r>
          </a:p>
        </p:txBody>
      </p:sp>
      <p:sp>
        <p:nvSpPr>
          <p:cNvPr id="7" name="Text Placeholder 6">
            <a:extLst>
              <a:ext uri="{FF2B5EF4-FFF2-40B4-BE49-F238E27FC236}">
                <a16:creationId xmlns="" xmlns:a16="http://schemas.microsoft.com/office/drawing/2014/main" id="{FE5ABD75-6C3C-403F-BD40-30D4B42E1628}"/>
              </a:ext>
            </a:extLst>
          </p:cNvPr>
          <p:cNvSpPr>
            <a:spLocks noGrp="1"/>
          </p:cNvSpPr>
          <p:nvPr>
            <p:ph type="body" sz="quarter" idx="24"/>
          </p:nvPr>
        </p:nvSpPr>
        <p:spPr/>
        <p:txBody>
          <a:bodyPr/>
          <a:lstStyle/>
          <a:p>
            <a:r>
              <a:rPr lang="uk-UA" dirty="0"/>
              <a:t>Кінцева конфігурація</a:t>
            </a:r>
          </a:p>
        </p:txBody>
      </p:sp>
      <p:sp>
        <p:nvSpPr>
          <p:cNvPr id="4" name="Text Placeholder 3">
            <a:extLst>
              <a:ext uri="{FF2B5EF4-FFF2-40B4-BE49-F238E27FC236}">
                <a16:creationId xmlns="" xmlns:a16="http://schemas.microsoft.com/office/drawing/2014/main" id="{C5E4F690-C064-4475-B24F-1BA70DF31AC5}"/>
              </a:ext>
            </a:extLst>
          </p:cNvPr>
          <p:cNvSpPr>
            <a:spLocks noGrp="1"/>
          </p:cNvSpPr>
          <p:nvPr>
            <p:ph type="body" sz="quarter" idx="11"/>
          </p:nvPr>
        </p:nvSpPr>
        <p:spPr/>
        <p:txBody>
          <a:bodyPr/>
          <a:lstStyle/>
          <a:p>
            <a:r>
              <a:rPr lang="en-US" dirty="0" err="1"/>
              <a:t>vlan</a:t>
            </a:r>
            <a:r>
              <a:rPr lang="en-US" dirty="0"/>
              <a:t> 20</a:t>
            </a:r>
          </a:p>
          <a:p>
            <a:pPr lvl="1"/>
            <a:r>
              <a:rPr lang="en-US" dirty="0">
                <a:solidFill>
                  <a:srgbClr val="C00000"/>
                </a:solidFill>
              </a:rPr>
              <a:t>name marketing</a:t>
            </a:r>
          </a:p>
          <a:p>
            <a:pPr lvl="1"/>
            <a:r>
              <a:rPr lang="en-US" dirty="0">
                <a:solidFill>
                  <a:srgbClr val="C00000"/>
                </a:solidFill>
              </a:rPr>
              <a:t>shutdown</a:t>
            </a:r>
          </a:p>
          <a:p>
            <a:r>
              <a:rPr lang="en-US" dirty="0"/>
              <a:t>interface fa0/3</a:t>
            </a:r>
          </a:p>
          <a:p>
            <a:pPr lvl="1"/>
            <a:r>
              <a:rPr lang="en-US" dirty="0">
                <a:solidFill>
                  <a:srgbClr val="C00000"/>
                </a:solidFill>
              </a:rPr>
              <a:t>switchport mode trunk</a:t>
            </a:r>
            <a:endParaRPr lang="uk-UA" dirty="0">
              <a:solidFill>
                <a:srgbClr val="C00000"/>
              </a:solidFill>
            </a:endParaRPr>
          </a:p>
        </p:txBody>
      </p:sp>
      <p:sp>
        <p:nvSpPr>
          <p:cNvPr id="8" name="Text Placeholder 7">
            <a:extLst>
              <a:ext uri="{FF2B5EF4-FFF2-40B4-BE49-F238E27FC236}">
                <a16:creationId xmlns="" xmlns:a16="http://schemas.microsoft.com/office/drawing/2014/main" id="{EC4858F8-F77E-4B34-BF35-FDCCAFD2F584}"/>
              </a:ext>
            </a:extLst>
          </p:cNvPr>
          <p:cNvSpPr>
            <a:spLocks noGrp="1"/>
          </p:cNvSpPr>
          <p:nvPr>
            <p:ph type="body" sz="quarter" idx="26"/>
          </p:nvPr>
        </p:nvSpPr>
        <p:spPr>
          <a:xfrm>
            <a:off x="4503637" y="1600428"/>
            <a:ext cx="3390403" cy="4419872"/>
          </a:xfrm>
        </p:spPr>
        <p:txBody>
          <a:bodyPr/>
          <a:lstStyle/>
          <a:p>
            <a:r>
              <a:rPr lang="en-US" dirty="0" err="1"/>
              <a:t>vlan</a:t>
            </a:r>
            <a:r>
              <a:rPr lang="en-US" dirty="0"/>
              <a:t> 20</a:t>
            </a:r>
          </a:p>
          <a:p>
            <a:pPr lvl="1"/>
            <a:r>
              <a:rPr lang="en-US" dirty="0">
                <a:solidFill>
                  <a:schemeClr val="accent4"/>
                </a:solidFill>
              </a:rPr>
              <a:t>name sales</a:t>
            </a:r>
          </a:p>
          <a:p>
            <a:r>
              <a:rPr lang="en-US" dirty="0"/>
              <a:t>interface range fa0/2-10</a:t>
            </a:r>
          </a:p>
          <a:p>
            <a:pPr lvl="1"/>
            <a:r>
              <a:rPr lang="en-US" dirty="0">
                <a:solidFill>
                  <a:schemeClr val="accent4"/>
                </a:solidFill>
              </a:rPr>
              <a:t>switchport access </a:t>
            </a:r>
            <a:r>
              <a:rPr lang="en-US" dirty="0" err="1">
                <a:solidFill>
                  <a:schemeClr val="accent4"/>
                </a:solidFill>
              </a:rPr>
              <a:t>vlan</a:t>
            </a:r>
            <a:r>
              <a:rPr lang="en-US" dirty="0">
                <a:solidFill>
                  <a:schemeClr val="accent4"/>
                </a:solidFill>
              </a:rPr>
              <a:t> 20</a:t>
            </a:r>
            <a:endParaRPr lang="uk-UA" dirty="0">
              <a:solidFill>
                <a:schemeClr val="accent4"/>
              </a:solidFill>
            </a:endParaRPr>
          </a:p>
        </p:txBody>
      </p:sp>
      <p:sp>
        <p:nvSpPr>
          <p:cNvPr id="9" name="Text Placeholder 8">
            <a:extLst>
              <a:ext uri="{FF2B5EF4-FFF2-40B4-BE49-F238E27FC236}">
                <a16:creationId xmlns="" xmlns:a16="http://schemas.microsoft.com/office/drawing/2014/main" id="{96F89A49-20F5-42B8-88B3-DD380BC683E3}"/>
              </a:ext>
            </a:extLst>
          </p:cNvPr>
          <p:cNvSpPr>
            <a:spLocks noGrp="1"/>
          </p:cNvSpPr>
          <p:nvPr>
            <p:ph type="body" sz="quarter" idx="27"/>
          </p:nvPr>
        </p:nvSpPr>
        <p:spPr>
          <a:xfrm>
            <a:off x="8473083" y="1600428"/>
            <a:ext cx="3390403" cy="4419872"/>
          </a:xfrm>
        </p:spPr>
        <p:txBody>
          <a:bodyPr/>
          <a:lstStyle/>
          <a:p>
            <a:r>
              <a:rPr lang="en-US" dirty="0" err="1"/>
              <a:t>vlan</a:t>
            </a:r>
            <a:r>
              <a:rPr lang="en-US" dirty="0"/>
              <a:t> 20</a:t>
            </a:r>
          </a:p>
          <a:p>
            <a:pPr lvl="1"/>
            <a:r>
              <a:rPr lang="en-US" dirty="0">
                <a:solidFill>
                  <a:schemeClr val="accent4"/>
                </a:solidFill>
              </a:rPr>
              <a:t>name sales</a:t>
            </a:r>
          </a:p>
          <a:p>
            <a:pPr lvl="1"/>
            <a:r>
              <a:rPr lang="en-US" dirty="0">
                <a:solidFill>
                  <a:srgbClr val="C00000"/>
                </a:solidFill>
              </a:rPr>
              <a:t>shutdown</a:t>
            </a:r>
          </a:p>
          <a:p>
            <a:r>
              <a:rPr lang="en-US" dirty="0"/>
              <a:t>interface fa0/2</a:t>
            </a:r>
          </a:p>
          <a:p>
            <a:pPr lvl="1"/>
            <a:r>
              <a:rPr lang="en-US" dirty="0">
                <a:solidFill>
                  <a:schemeClr val="accent4"/>
                </a:solidFill>
              </a:rPr>
              <a:t>switchport access </a:t>
            </a:r>
            <a:r>
              <a:rPr lang="en-US" dirty="0" err="1">
                <a:solidFill>
                  <a:schemeClr val="accent4"/>
                </a:solidFill>
              </a:rPr>
              <a:t>vlan</a:t>
            </a:r>
            <a:r>
              <a:rPr lang="en-US" dirty="0">
                <a:solidFill>
                  <a:schemeClr val="accent4"/>
                </a:solidFill>
              </a:rPr>
              <a:t> 20</a:t>
            </a:r>
          </a:p>
          <a:p>
            <a:r>
              <a:rPr lang="en-US"/>
              <a:t>interface fa0/3</a:t>
            </a:r>
            <a:endParaRPr lang="en-US" dirty="0"/>
          </a:p>
          <a:p>
            <a:pPr lvl="1"/>
            <a:r>
              <a:rPr lang="en-US" dirty="0">
                <a:solidFill>
                  <a:srgbClr val="C00000"/>
                </a:solidFill>
              </a:rPr>
              <a:t>switchport mode trunk</a:t>
            </a:r>
          </a:p>
          <a:p>
            <a:pPr lvl="1"/>
            <a:r>
              <a:rPr lang="en-US" dirty="0">
                <a:solidFill>
                  <a:schemeClr val="accent4"/>
                </a:solidFill>
              </a:rPr>
              <a:t>switchport access </a:t>
            </a:r>
            <a:r>
              <a:rPr lang="en-US" dirty="0" err="1">
                <a:solidFill>
                  <a:schemeClr val="accent4"/>
                </a:solidFill>
              </a:rPr>
              <a:t>vlan</a:t>
            </a:r>
            <a:r>
              <a:rPr lang="en-US" dirty="0">
                <a:solidFill>
                  <a:schemeClr val="accent4"/>
                </a:solidFill>
              </a:rPr>
              <a:t> 20</a:t>
            </a:r>
          </a:p>
          <a:p>
            <a:r>
              <a:rPr lang="en-US" dirty="0"/>
              <a:t>interface fa0/4</a:t>
            </a:r>
          </a:p>
          <a:p>
            <a:pPr lvl="1"/>
            <a:r>
              <a:rPr lang="en-US" dirty="0"/>
              <a:t>…</a:t>
            </a:r>
          </a:p>
          <a:p>
            <a:pPr lvl="1"/>
            <a:endParaRPr lang="en-US" dirty="0"/>
          </a:p>
          <a:p>
            <a:pPr lvl="1"/>
            <a:endParaRPr lang="uk-UA" dirty="0"/>
          </a:p>
          <a:p>
            <a:endParaRPr lang="uk-UA" dirty="0"/>
          </a:p>
        </p:txBody>
      </p:sp>
    </p:spTree>
    <p:extLst>
      <p:ext uri="{BB962C8B-B14F-4D97-AF65-F5344CB8AC3E}">
        <p14:creationId xmlns:p14="http://schemas.microsoft.com/office/powerpoint/2010/main" val="201656268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CDD3A5D8-33F6-4E2A-904A-3C6F87B261CC}"/>
              </a:ext>
            </a:extLst>
          </p:cNvPr>
          <p:cNvSpPr>
            <a:spLocks noGrp="1"/>
          </p:cNvSpPr>
          <p:nvPr>
            <p:ph type="title"/>
          </p:nvPr>
        </p:nvSpPr>
        <p:spPr/>
        <p:txBody>
          <a:bodyPr/>
          <a:lstStyle/>
          <a:p>
            <a:r>
              <a:rPr lang="uk-UA" dirty="0"/>
              <a:t>Підходи до автоматизації: впровадження</a:t>
            </a:r>
            <a:endParaRPr lang="en-US" dirty="0"/>
          </a:p>
        </p:txBody>
      </p:sp>
      <p:sp>
        <p:nvSpPr>
          <p:cNvPr id="23" name="Текст 22">
            <a:extLst>
              <a:ext uri="{FF2B5EF4-FFF2-40B4-BE49-F238E27FC236}">
                <a16:creationId xmlns="" xmlns:a16="http://schemas.microsoft.com/office/drawing/2014/main" id="{F0465033-8475-4590-9458-34FF6B917542}"/>
              </a:ext>
            </a:extLst>
          </p:cNvPr>
          <p:cNvSpPr>
            <a:spLocks noGrp="1"/>
          </p:cNvSpPr>
          <p:nvPr>
            <p:ph type="body" sz="quarter" idx="10"/>
          </p:nvPr>
        </p:nvSpPr>
        <p:spPr/>
        <p:txBody>
          <a:bodyPr/>
          <a:lstStyle/>
          <a:p>
            <a:pPr marL="76184" indent="0">
              <a:buNone/>
            </a:pPr>
            <a:r>
              <a:rPr lang="uk-UA" sz="3200" dirty="0">
                <a:solidFill>
                  <a:schemeClr val="tx2"/>
                </a:solidFill>
              </a:rPr>
              <a:t>Імперативний</a:t>
            </a:r>
            <a:endParaRPr lang="uk-UA" dirty="0">
              <a:solidFill>
                <a:schemeClr val="tx2"/>
              </a:solidFill>
            </a:endParaRPr>
          </a:p>
          <a:p>
            <a:r>
              <a:rPr lang="uk-UA" dirty="0"/>
              <a:t>Потрібно точно знати початковий стан мережі</a:t>
            </a:r>
          </a:p>
          <a:p>
            <a:pPr lvl="1"/>
            <a:r>
              <a:rPr lang="uk-UA" dirty="0"/>
              <a:t>як продовжити перервані операції?</a:t>
            </a:r>
          </a:p>
          <a:p>
            <a:r>
              <a:rPr lang="uk-UA" dirty="0"/>
              <a:t>Складність повторного використання напрацювань</a:t>
            </a:r>
          </a:p>
          <a:p>
            <a:pPr lvl="1"/>
            <a:r>
              <a:rPr lang="uk-UA" dirty="0"/>
              <a:t>кожен раз задачу вирішувати заново…</a:t>
            </a:r>
          </a:p>
        </p:txBody>
      </p:sp>
      <p:sp>
        <p:nvSpPr>
          <p:cNvPr id="24" name="Текст 23">
            <a:extLst>
              <a:ext uri="{FF2B5EF4-FFF2-40B4-BE49-F238E27FC236}">
                <a16:creationId xmlns="" xmlns:a16="http://schemas.microsoft.com/office/drawing/2014/main" id="{11726FC9-218E-4D49-B10C-1AAE65386E49}"/>
              </a:ext>
            </a:extLst>
          </p:cNvPr>
          <p:cNvSpPr>
            <a:spLocks noGrp="1"/>
          </p:cNvSpPr>
          <p:nvPr>
            <p:ph type="body" sz="quarter" idx="14"/>
          </p:nvPr>
        </p:nvSpPr>
        <p:spPr/>
        <p:txBody>
          <a:bodyPr/>
          <a:lstStyle/>
          <a:p>
            <a:pPr marL="76184" indent="0">
              <a:buNone/>
            </a:pPr>
            <a:r>
              <a:rPr lang="uk-UA" sz="3200" dirty="0">
                <a:solidFill>
                  <a:schemeClr val="tx2"/>
                </a:solidFill>
              </a:rPr>
              <a:t>Декларативний</a:t>
            </a:r>
          </a:p>
          <a:p>
            <a:r>
              <a:rPr lang="uk-UA" dirty="0"/>
              <a:t>Потрібен повний детальний опис кінцевого стану мережі</a:t>
            </a:r>
            <a:endParaRPr lang="en-US" dirty="0"/>
          </a:p>
          <a:p>
            <a:pPr lvl="1"/>
            <a:r>
              <a:rPr lang="uk-UA" dirty="0"/>
              <a:t>складно почати</a:t>
            </a:r>
            <a:r>
              <a:rPr lang="en-US" dirty="0"/>
              <a:t> </a:t>
            </a:r>
            <a:r>
              <a:rPr lang="en-US" sz="2000" dirty="0">
                <a:solidFill>
                  <a:schemeClr val="tx1">
                    <a:lumMod val="40000"/>
                    <a:lumOff val="60000"/>
                  </a:schemeClr>
                </a:solidFill>
              </a:rPr>
              <a:t>// </a:t>
            </a:r>
            <a:r>
              <a:rPr lang="uk-UA" sz="2000" dirty="0">
                <a:solidFill>
                  <a:schemeClr val="tx1">
                    <a:lumMod val="40000"/>
                    <a:lumOff val="60000"/>
                  </a:schemeClr>
                </a:solidFill>
              </a:rPr>
              <a:t>багато букв!</a:t>
            </a:r>
            <a:endParaRPr lang="uk-UA" dirty="0">
              <a:solidFill>
                <a:schemeClr val="tx1">
                  <a:lumMod val="40000"/>
                  <a:lumOff val="60000"/>
                </a:schemeClr>
              </a:solidFill>
            </a:endParaRPr>
          </a:p>
          <a:p>
            <a:r>
              <a:rPr lang="uk-UA" dirty="0"/>
              <a:t>Застосовування принципів ООП </a:t>
            </a:r>
            <a:r>
              <a:rPr lang="en-US" sz="2400" dirty="0">
                <a:solidFill>
                  <a:schemeClr val="tx1">
                    <a:lumMod val="40000"/>
                    <a:lumOff val="60000"/>
                  </a:schemeClr>
                </a:solidFill>
              </a:rPr>
              <a:t>// </a:t>
            </a:r>
            <a:r>
              <a:rPr lang="uk-UA" sz="2400" dirty="0">
                <a:solidFill>
                  <a:schemeClr val="tx1">
                    <a:lumMod val="40000"/>
                    <a:lumOff val="60000"/>
                  </a:schemeClr>
                </a:solidFill>
              </a:rPr>
              <a:t>привіт, програмування!</a:t>
            </a:r>
          </a:p>
          <a:p>
            <a:pPr lvl="1"/>
            <a:r>
              <a:rPr lang="uk-UA" dirty="0"/>
              <a:t>інкапсуляція </a:t>
            </a:r>
          </a:p>
          <a:p>
            <a:pPr lvl="1"/>
            <a:r>
              <a:rPr lang="uk-UA" dirty="0"/>
              <a:t>спадкування</a:t>
            </a:r>
          </a:p>
          <a:p>
            <a:pPr lvl="1"/>
            <a:r>
              <a:rPr lang="uk-UA" dirty="0"/>
              <a:t>поліморфізм</a:t>
            </a:r>
          </a:p>
        </p:txBody>
      </p:sp>
    </p:spTree>
    <p:extLst>
      <p:ext uri="{BB962C8B-B14F-4D97-AF65-F5344CB8AC3E}">
        <p14:creationId xmlns:p14="http://schemas.microsoft.com/office/powerpoint/2010/main" val="168649536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E6D628-F60F-4DD4-A4E2-D9A1A0B56BFD}"/>
              </a:ext>
            </a:extLst>
          </p:cNvPr>
          <p:cNvSpPr>
            <a:spLocks noGrp="1"/>
          </p:cNvSpPr>
          <p:nvPr>
            <p:ph type="ctrTitle"/>
          </p:nvPr>
        </p:nvSpPr>
        <p:spPr>
          <a:xfrm>
            <a:off x="970099" y="306145"/>
            <a:ext cx="10130723" cy="3426595"/>
          </a:xfrm>
        </p:spPr>
        <p:txBody>
          <a:bodyPr/>
          <a:lstStyle/>
          <a:p>
            <a:pPr algn="ctr"/>
            <a:r>
              <a:rPr lang="uk-UA" b="1" dirty="0">
                <a:solidFill>
                  <a:schemeClr val="tx1"/>
                </a:solidFill>
                <a:latin typeface="Arial" panose="020B0604020202020204" pitchFamily="34" charset="0"/>
                <a:cs typeface="Arial" panose="020B0604020202020204" pitchFamily="34" charset="0"/>
              </a:rPr>
              <a:t>Системи керування конфігураціями</a:t>
            </a:r>
          </a:p>
        </p:txBody>
      </p:sp>
    </p:spTree>
    <p:extLst>
      <p:ext uri="{BB962C8B-B14F-4D97-AF65-F5344CB8AC3E}">
        <p14:creationId xmlns:p14="http://schemas.microsoft.com/office/powerpoint/2010/main" val="140749866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EFD838-4C3B-4199-AE73-77F87142CAEB}"/>
              </a:ext>
            </a:extLst>
          </p:cNvPr>
          <p:cNvSpPr>
            <a:spLocks noGrp="1"/>
          </p:cNvSpPr>
          <p:nvPr>
            <p:ph type="body" sz="quarter" idx="10"/>
          </p:nvPr>
        </p:nvSpPr>
        <p:spPr/>
        <p:txBody>
          <a:bodyPr/>
          <a:lstStyle/>
          <a:p>
            <a:pPr marL="76179" indent="0">
              <a:buNone/>
            </a:pPr>
            <a:r>
              <a:rPr lang="uk-UA" dirty="0"/>
              <a:t>Програмні засоби, які реалізують декларативний підхід керування станом комп'ютерної інфраструктури / мережі / хмари / …</a:t>
            </a:r>
          </a:p>
          <a:p>
            <a:endParaRPr lang="uk-UA" dirty="0"/>
          </a:p>
          <a:p>
            <a:pPr marL="76179" indent="0">
              <a:buNone/>
            </a:pPr>
            <a:r>
              <a:rPr lang="uk-UA" dirty="0"/>
              <a:t>Реалізують</a:t>
            </a:r>
          </a:p>
          <a:p>
            <a:pPr lvl="1"/>
            <a:r>
              <a:rPr lang="uk-UA" dirty="0"/>
              <a:t>автоматизацію – доставку команд на пристрої</a:t>
            </a:r>
          </a:p>
          <a:p>
            <a:pPr lvl="1"/>
            <a:r>
              <a:rPr lang="uk-UA" dirty="0" err="1"/>
              <a:t>оркестрацію</a:t>
            </a:r>
            <a:r>
              <a:rPr lang="uk-UA" dirty="0"/>
              <a:t> – координацію автоматизованих дій</a:t>
            </a:r>
          </a:p>
        </p:txBody>
      </p:sp>
      <p:sp>
        <p:nvSpPr>
          <p:cNvPr id="3" name="Заголовок 2">
            <a:extLst>
              <a:ext uri="{FF2B5EF4-FFF2-40B4-BE49-F238E27FC236}">
                <a16:creationId xmlns="" xmlns:a16="http://schemas.microsoft.com/office/drawing/2014/main" id="{C7E63ECB-49F7-4206-BDD8-097B999132E7}"/>
              </a:ext>
            </a:extLst>
          </p:cNvPr>
          <p:cNvSpPr>
            <a:spLocks noGrp="1"/>
          </p:cNvSpPr>
          <p:nvPr>
            <p:ph type="title"/>
          </p:nvPr>
        </p:nvSpPr>
        <p:spPr/>
        <p:txBody>
          <a:bodyPr/>
          <a:lstStyle/>
          <a:p>
            <a:r>
              <a:rPr lang="uk-UA" dirty="0"/>
              <a:t>Системи керування конфігураціями</a:t>
            </a:r>
            <a:endParaRPr lang="en-US" dirty="0"/>
          </a:p>
        </p:txBody>
      </p:sp>
    </p:spTree>
    <p:extLst>
      <p:ext uri="{BB962C8B-B14F-4D97-AF65-F5344CB8AC3E}">
        <p14:creationId xmlns:p14="http://schemas.microsoft.com/office/powerpoint/2010/main" val="270634635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EFD838-4C3B-4199-AE73-77F87142CAEB}"/>
              </a:ext>
            </a:extLst>
          </p:cNvPr>
          <p:cNvSpPr>
            <a:spLocks noGrp="1"/>
          </p:cNvSpPr>
          <p:nvPr>
            <p:ph type="body" sz="quarter" idx="10"/>
          </p:nvPr>
        </p:nvSpPr>
        <p:spPr/>
        <p:txBody>
          <a:bodyPr/>
          <a:lstStyle/>
          <a:p>
            <a:pPr marL="76179" indent="0">
              <a:buNone/>
            </a:pPr>
            <a:r>
              <a:rPr lang="uk-UA" dirty="0"/>
              <a:t>Дозволяють застосувати </a:t>
            </a:r>
            <a:r>
              <a:rPr lang="en-US" dirty="0"/>
              <a:t>DevOps-</a:t>
            </a:r>
            <a:r>
              <a:rPr lang="ru-RU" dirty="0"/>
              <a:t>практики</a:t>
            </a:r>
            <a:r>
              <a:rPr lang="uk-UA" dirty="0"/>
              <a:t> до галузі системного та мережевого адміністрування</a:t>
            </a:r>
          </a:p>
          <a:p>
            <a:pPr lvl="1"/>
            <a:r>
              <a:rPr lang="uk-UA" dirty="0"/>
              <a:t>інфраструктура як код</a:t>
            </a:r>
          </a:p>
          <a:p>
            <a:pPr lvl="1"/>
            <a:r>
              <a:rPr lang="uk-UA" dirty="0"/>
              <a:t>неперервне розгортання та доставка</a:t>
            </a:r>
          </a:p>
          <a:p>
            <a:pPr lvl="1"/>
            <a:r>
              <a:rPr lang="uk-UA" dirty="0"/>
              <a:t>автоматизоване тестування на тестові середовища</a:t>
            </a:r>
          </a:p>
          <a:p>
            <a:pPr lvl="1"/>
            <a:endParaRPr lang="uk-UA" dirty="0"/>
          </a:p>
          <a:p>
            <a:pPr marL="76179" indent="0">
              <a:buNone/>
            </a:pPr>
            <a:r>
              <a:rPr lang="uk-UA" dirty="0"/>
              <a:t>Забезпечують </a:t>
            </a:r>
            <a:r>
              <a:rPr lang="uk-UA" b="1" i="1" dirty="0" err="1"/>
              <a:t>ідемпотентність</a:t>
            </a:r>
            <a:r>
              <a:rPr lang="uk-UA" dirty="0"/>
              <a:t> застосування конфігурації</a:t>
            </a:r>
            <a:endParaRPr lang="uk-UA" b="1" i="1" dirty="0"/>
          </a:p>
          <a:p>
            <a:pPr lvl="1"/>
            <a:r>
              <a:rPr lang="uk-UA" dirty="0"/>
              <a:t>перехід системи від будь-якого проміжного стану до кінцевого стану</a:t>
            </a:r>
          </a:p>
          <a:p>
            <a:pPr lvl="1"/>
            <a:r>
              <a:rPr lang="uk-UA" dirty="0"/>
              <a:t>продовження після збоїв та втрати зв</a:t>
            </a:r>
            <a:r>
              <a:rPr lang="en-US" dirty="0"/>
              <a:t>’</a:t>
            </a:r>
            <a:r>
              <a:rPr lang="uk-UA" dirty="0" err="1"/>
              <a:t>язку</a:t>
            </a:r>
            <a:endParaRPr lang="uk-UA" dirty="0"/>
          </a:p>
          <a:p>
            <a:pPr lvl="1"/>
            <a:r>
              <a:rPr lang="uk-UA" dirty="0"/>
              <a:t>усунення проблем із частково </a:t>
            </a:r>
            <a:r>
              <a:rPr lang="uk-UA" dirty="0" err="1"/>
              <a:t>сконфігурованими</a:t>
            </a:r>
            <a:r>
              <a:rPr lang="uk-UA" dirty="0"/>
              <a:t> пристроями</a:t>
            </a:r>
          </a:p>
        </p:txBody>
      </p:sp>
      <p:sp>
        <p:nvSpPr>
          <p:cNvPr id="3" name="Заголовок 2">
            <a:extLst>
              <a:ext uri="{FF2B5EF4-FFF2-40B4-BE49-F238E27FC236}">
                <a16:creationId xmlns="" xmlns:a16="http://schemas.microsoft.com/office/drawing/2014/main" id="{C7E63ECB-49F7-4206-BDD8-097B999132E7}"/>
              </a:ext>
            </a:extLst>
          </p:cNvPr>
          <p:cNvSpPr>
            <a:spLocks noGrp="1"/>
          </p:cNvSpPr>
          <p:nvPr>
            <p:ph type="title"/>
          </p:nvPr>
        </p:nvSpPr>
        <p:spPr/>
        <p:txBody>
          <a:bodyPr/>
          <a:lstStyle/>
          <a:p>
            <a:r>
              <a:rPr lang="uk-UA" dirty="0"/>
              <a:t>Системи керування конфігураціями</a:t>
            </a:r>
            <a:endParaRPr lang="en-US" dirty="0"/>
          </a:p>
        </p:txBody>
      </p:sp>
    </p:spTree>
    <p:extLst>
      <p:ext uri="{BB962C8B-B14F-4D97-AF65-F5344CB8AC3E}">
        <p14:creationId xmlns:p14="http://schemas.microsoft.com/office/powerpoint/2010/main" val="127127962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7E2FDFE-33D1-44DA-A467-9791F6CB6EC8}"/>
              </a:ext>
            </a:extLst>
          </p:cNvPr>
          <p:cNvSpPr>
            <a:spLocks noGrp="1"/>
          </p:cNvSpPr>
          <p:nvPr>
            <p:ph type="body" sz="quarter" idx="10"/>
          </p:nvPr>
        </p:nvSpPr>
        <p:spPr/>
        <p:txBody>
          <a:bodyPr/>
          <a:lstStyle/>
          <a:p>
            <a:pPr marL="76179" indent="0">
              <a:buNone/>
            </a:pPr>
            <a:r>
              <a:rPr lang="uk-UA" dirty="0"/>
              <a:t>Вхідні дані для систем керування конфігураціями</a:t>
            </a:r>
          </a:p>
          <a:p>
            <a:pPr marL="76179" indent="0">
              <a:buNone/>
            </a:pPr>
            <a:r>
              <a:rPr lang="uk-UA" dirty="0"/>
              <a:t>Опис конфігурації мережевої інфраструктури у вигляді:</a:t>
            </a:r>
          </a:p>
          <a:p>
            <a:pPr lvl="1"/>
            <a:r>
              <a:rPr lang="uk-UA" dirty="0"/>
              <a:t>декларативних описів конфігурації: </a:t>
            </a:r>
            <a:r>
              <a:rPr lang="en-US" dirty="0"/>
              <a:t>YAML, XML, JSON</a:t>
            </a:r>
            <a:r>
              <a:rPr lang="ru-RU" dirty="0"/>
              <a:t>, …</a:t>
            </a:r>
            <a:endParaRPr lang="en-US" dirty="0"/>
          </a:p>
          <a:p>
            <a:pPr lvl="1"/>
            <a:r>
              <a:rPr lang="uk-UA" dirty="0"/>
              <a:t>шаблонів цих описів чи конфігурації пристроїв</a:t>
            </a:r>
            <a:r>
              <a:rPr lang="ru-RU" dirty="0"/>
              <a:t>: </a:t>
            </a:r>
            <a:r>
              <a:rPr lang="en-US" dirty="0"/>
              <a:t>Jinja</a:t>
            </a:r>
            <a:r>
              <a:rPr lang="ru-RU" dirty="0"/>
              <a:t>2</a:t>
            </a:r>
            <a:r>
              <a:rPr lang="en-US" dirty="0"/>
              <a:t>, ERB, </a:t>
            </a:r>
            <a:r>
              <a:rPr lang="ru-RU" dirty="0"/>
              <a:t>…</a:t>
            </a:r>
          </a:p>
          <a:p>
            <a:pPr lvl="1"/>
            <a:r>
              <a:rPr lang="uk-UA" dirty="0"/>
              <a:t>програмних модулів та фрагментів сценаріїв: </a:t>
            </a:r>
            <a:r>
              <a:rPr lang="en-US" dirty="0"/>
              <a:t>Python, Ruby, …</a:t>
            </a:r>
          </a:p>
          <a:p>
            <a:pPr lvl="2"/>
            <a:r>
              <a:rPr lang="uk-UA" dirty="0"/>
              <a:t>керуючі конструкції в шаблонах, тощо</a:t>
            </a:r>
          </a:p>
          <a:p>
            <a:pPr marL="76179" indent="0">
              <a:buNone/>
            </a:pPr>
            <a:r>
              <a:rPr lang="uk-UA" dirty="0"/>
              <a:t>Зберігається в репозиторії системи контролю версій </a:t>
            </a:r>
            <a:r>
              <a:rPr lang="en-US" dirty="0">
                <a:solidFill>
                  <a:schemeClr val="tx1">
                    <a:lumMod val="40000"/>
                    <a:lumOff val="60000"/>
                  </a:schemeClr>
                </a:solidFill>
              </a:rPr>
              <a:t>// Git, …</a:t>
            </a:r>
          </a:p>
          <a:p>
            <a:pPr lvl="1"/>
            <a:r>
              <a:rPr lang="uk-UA" dirty="0"/>
              <a:t>«</a:t>
            </a:r>
            <a:r>
              <a:rPr lang="uk-UA" dirty="0" err="1"/>
              <a:t>пам</a:t>
            </a:r>
            <a:r>
              <a:rPr lang="en-US" dirty="0"/>
              <a:t>’</a:t>
            </a:r>
            <a:r>
              <a:rPr lang="uk-UA" dirty="0" err="1"/>
              <a:t>ятає</a:t>
            </a:r>
            <a:r>
              <a:rPr lang="uk-UA" dirty="0"/>
              <a:t>» всю історію та може відслідковувати всі зміни</a:t>
            </a:r>
          </a:p>
          <a:p>
            <a:pPr lvl="1"/>
            <a:r>
              <a:rPr lang="uk-UA" dirty="0"/>
              <a:t>дозволяє робити гілки для різних задач, розгалуження та злиття</a:t>
            </a:r>
          </a:p>
        </p:txBody>
      </p:sp>
      <p:sp>
        <p:nvSpPr>
          <p:cNvPr id="3" name="Title 2">
            <a:extLst>
              <a:ext uri="{FF2B5EF4-FFF2-40B4-BE49-F238E27FC236}">
                <a16:creationId xmlns="" xmlns:a16="http://schemas.microsoft.com/office/drawing/2014/main" id="{5ACA0245-211E-409B-BA60-ADAC9745DC44}"/>
              </a:ext>
            </a:extLst>
          </p:cNvPr>
          <p:cNvSpPr>
            <a:spLocks noGrp="1"/>
          </p:cNvSpPr>
          <p:nvPr>
            <p:ph type="title"/>
          </p:nvPr>
        </p:nvSpPr>
        <p:spPr/>
        <p:txBody>
          <a:bodyPr/>
          <a:lstStyle/>
          <a:p>
            <a:r>
              <a:rPr lang="uk-UA" dirty="0"/>
              <a:t>Інфраструктура як код </a:t>
            </a:r>
            <a:r>
              <a:rPr lang="uk-UA" dirty="0">
                <a:solidFill>
                  <a:schemeClr val="tx1">
                    <a:lumMod val="40000"/>
                    <a:lumOff val="60000"/>
                  </a:schemeClr>
                </a:solidFill>
              </a:rPr>
              <a:t>(для мереж)</a:t>
            </a:r>
          </a:p>
        </p:txBody>
      </p:sp>
    </p:spTree>
    <p:extLst>
      <p:ext uri="{BB962C8B-B14F-4D97-AF65-F5344CB8AC3E}">
        <p14:creationId xmlns:p14="http://schemas.microsoft.com/office/powerpoint/2010/main" val="314339699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0B7A075-880C-4C1D-A2F7-5BA221765195}"/>
              </a:ext>
            </a:extLst>
          </p:cNvPr>
          <p:cNvSpPr>
            <a:spLocks noGrp="1"/>
          </p:cNvSpPr>
          <p:nvPr>
            <p:ph type="ctrTitle"/>
          </p:nvPr>
        </p:nvSpPr>
        <p:spPr/>
        <p:txBody>
          <a:bodyPr/>
          <a:lstStyle/>
          <a:p>
            <a:pPr algn="ctr"/>
            <a:r>
              <a:rPr lang="ru-RU" b="1" dirty="0" err="1">
                <a:solidFill>
                  <a:schemeClr val="tx1"/>
                </a:solidFill>
                <a:latin typeface="Arial" panose="020B0604020202020204" pitchFamily="34" charset="0"/>
                <a:cs typeface="Arial" panose="020B0604020202020204" pitchFamily="34" charset="0"/>
              </a:rPr>
              <a:t>Традиційні</a:t>
            </a:r>
            <a:r>
              <a:rPr lang="ru-RU" b="1" dirty="0">
                <a:solidFill>
                  <a:schemeClr val="tx1"/>
                </a:solidFill>
                <a:latin typeface="Arial" panose="020B0604020202020204" pitchFamily="34" charset="0"/>
                <a:cs typeface="Arial" panose="020B0604020202020204" pitchFamily="34" charset="0"/>
              </a:rPr>
              <a:t> </a:t>
            </a:r>
            <a:r>
              <a:rPr lang="ru-RU" b="1" dirty="0" err="1">
                <a:solidFill>
                  <a:schemeClr val="tx1"/>
                </a:solidFill>
                <a:latin typeface="Arial" panose="020B0604020202020204" pitchFamily="34" charset="0"/>
                <a:cs typeface="Arial" panose="020B0604020202020204" pitchFamily="34" charset="0"/>
              </a:rPr>
              <a:t>засоби</a:t>
            </a:r>
            <a:r>
              <a:rPr lang="ru-RU" b="1" dirty="0">
                <a:solidFill>
                  <a:schemeClr val="tx1"/>
                </a:solidFill>
                <a:latin typeface="Arial" panose="020B0604020202020204" pitchFamily="34" charset="0"/>
                <a:cs typeface="Arial" panose="020B0604020202020204" pitchFamily="34" charset="0"/>
              </a:rPr>
              <a:t> </a:t>
            </a:r>
            <a:r>
              <a:rPr lang="ru-RU" b="1" dirty="0" err="1">
                <a:solidFill>
                  <a:schemeClr val="tx1"/>
                </a:solidFill>
                <a:latin typeface="Arial" panose="020B0604020202020204" pitchFamily="34" charset="0"/>
                <a:cs typeface="Arial" panose="020B0604020202020204" pitchFamily="34" charset="0"/>
              </a:rPr>
              <a:t>керування</a:t>
            </a:r>
            <a:r>
              <a:rPr lang="ru-RU" b="1" dirty="0">
                <a:solidFill>
                  <a:schemeClr val="tx1"/>
                </a:solidFill>
                <a:latin typeface="Arial" panose="020B0604020202020204" pitchFamily="34" charset="0"/>
                <a:cs typeface="Arial" panose="020B0604020202020204" pitchFamily="34" charset="0"/>
              </a:rPr>
              <a:t> </a:t>
            </a:r>
            <a:r>
              <a:rPr lang="ru-RU" b="1" dirty="0" err="1">
                <a:solidFill>
                  <a:schemeClr val="tx1"/>
                </a:solidFill>
                <a:latin typeface="Arial" panose="020B0604020202020204" pitchFamily="34" charset="0"/>
                <a:cs typeface="Arial" panose="020B0604020202020204" pitchFamily="34" charset="0"/>
              </a:rPr>
              <a:t>мережевими</a:t>
            </a:r>
            <a:r>
              <a:rPr lang="ru-RU" b="1" dirty="0">
                <a:solidFill>
                  <a:schemeClr val="tx1"/>
                </a:solidFill>
                <a:latin typeface="Arial" panose="020B0604020202020204" pitchFamily="34" charset="0"/>
                <a:cs typeface="Arial" panose="020B0604020202020204" pitchFamily="34" charset="0"/>
              </a:rPr>
              <a:t> </a:t>
            </a:r>
            <a:r>
              <a:rPr lang="ru-RU" b="1" dirty="0" err="1">
                <a:solidFill>
                  <a:schemeClr val="tx1"/>
                </a:solidFill>
                <a:latin typeface="Arial" panose="020B0604020202020204" pitchFamily="34" charset="0"/>
                <a:cs typeface="Arial" panose="020B0604020202020204" pitchFamily="34" charset="0"/>
              </a:rPr>
              <a:t>пристроями</a:t>
            </a:r>
            <a:endParaRPr lang="uk-UA"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06850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7E2FDFE-33D1-44DA-A467-9791F6CB6EC8}"/>
              </a:ext>
            </a:extLst>
          </p:cNvPr>
          <p:cNvSpPr>
            <a:spLocks noGrp="1"/>
          </p:cNvSpPr>
          <p:nvPr>
            <p:ph type="body" sz="quarter" idx="10"/>
          </p:nvPr>
        </p:nvSpPr>
        <p:spPr/>
        <p:txBody>
          <a:bodyPr/>
          <a:lstStyle/>
          <a:p>
            <a:pPr marL="76179" indent="0">
              <a:buNone/>
            </a:pPr>
            <a:r>
              <a:rPr lang="uk-UA" dirty="0"/>
              <a:t>Робочі процеси, що запускаються після внесення змін в код</a:t>
            </a:r>
          </a:p>
          <a:p>
            <a:pPr lvl="1"/>
            <a:r>
              <a:rPr lang="uk-UA" dirty="0"/>
              <a:t>первинна перевірка коректності змін</a:t>
            </a:r>
          </a:p>
          <a:p>
            <a:pPr lvl="1"/>
            <a:r>
              <a:rPr lang="uk-UA" dirty="0"/>
              <a:t>перевірка роботи в тестовому оточенні</a:t>
            </a:r>
          </a:p>
          <a:p>
            <a:pPr lvl="1"/>
            <a:r>
              <a:rPr lang="uk-UA" dirty="0"/>
              <a:t>застосування нової конфігурації в реальному оточенні</a:t>
            </a:r>
            <a:endParaRPr lang="en-US" dirty="0"/>
          </a:p>
          <a:p>
            <a:endParaRPr lang="uk-UA" dirty="0"/>
          </a:p>
          <a:p>
            <a:pPr marL="76179" indent="0">
              <a:buNone/>
            </a:pPr>
            <a:r>
              <a:rPr lang="uk-UA" dirty="0"/>
              <a:t>Виключає ручну роботу шляхом автоматизації</a:t>
            </a:r>
          </a:p>
          <a:p>
            <a:pPr marL="76179" indent="0">
              <a:buNone/>
            </a:pPr>
            <a:r>
              <a:rPr lang="uk-UA" dirty="0"/>
              <a:t>Виявлення помилок на ранніх етапах процесу</a:t>
            </a:r>
          </a:p>
        </p:txBody>
      </p:sp>
      <p:sp>
        <p:nvSpPr>
          <p:cNvPr id="3" name="Title 2">
            <a:extLst>
              <a:ext uri="{FF2B5EF4-FFF2-40B4-BE49-F238E27FC236}">
                <a16:creationId xmlns="" xmlns:a16="http://schemas.microsoft.com/office/drawing/2014/main" id="{5ACA0245-211E-409B-BA60-ADAC9745DC44}"/>
              </a:ext>
            </a:extLst>
          </p:cNvPr>
          <p:cNvSpPr>
            <a:spLocks noGrp="1"/>
          </p:cNvSpPr>
          <p:nvPr>
            <p:ph type="title"/>
          </p:nvPr>
        </p:nvSpPr>
        <p:spPr/>
        <p:txBody>
          <a:bodyPr>
            <a:normAutofit fontScale="90000"/>
          </a:bodyPr>
          <a:lstStyle/>
          <a:p>
            <a:r>
              <a:rPr lang="uk-UA" dirty="0"/>
              <a:t>Неперервне розгортання та доставка</a:t>
            </a:r>
            <a:br>
              <a:rPr lang="uk-UA" dirty="0"/>
            </a:br>
            <a:r>
              <a:rPr lang="en-US" dirty="0">
                <a:solidFill>
                  <a:schemeClr val="tx1">
                    <a:lumMod val="40000"/>
                    <a:lumOff val="60000"/>
                  </a:schemeClr>
                </a:solidFill>
              </a:rPr>
              <a:t>Continuous Integration / Delivery</a:t>
            </a:r>
            <a:endParaRPr lang="uk-UA" dirty="0">
              <a:solidFill>
                <a:schemeClr val="tx1">
                  <a:lumMod val="40000"/>
                  <a:lumOff val="60000"/>
                </a:schemeClr>
              </a:solidFill>
            </a:endParaRPr>
          </a:p>
        </p:txBody>
      </p:sp>
    </p:spTree>
    <p:extLst>
      <p:ext uri="{BB962C8B-B14F-4D97-AF65-F5344CB8AC3E}">
        <p14:creationId xmlns:p14="http://schemas.microsoft.com/office/powerpoint/2010/main" val="281854999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8122DA33-9858-432C-A2E4-23C741D85AC9}"/>
              </a:ext>
            </a:extLst>
          </p:cNvPr>
          <p:cNvPicPr>
            <a:picLocks noChangeAspect="1"/>
          </p:cNvPicPr>
          <p:nvPr/>
        </p:nvPicPr>
        <p:blipFill>
          <a:blip r:embed="rId2"/>
          <a:stretch>
            <a:fillRect/>
          </a:stretch>
        </p:blipFill>
        <p:spPr>
          <a:xfrm>
            <a:off x="3135038" y="1098958"/>
            <a:ext cx="8376363" cy="1369213"/>
          </a:xfrm>
          <a:prstGeom prst="rect">
            <a:avLst/>
          </a:prstGeom>
        </p:spPr>
      </p:pic>
      <p:sp>
        <p:nvSpPr>
          <p:cNvPr id="4" name="Title 3">
            <a:extLst>
              <a:ext uri="{FF2B5EF4-FFF2-40B4-BE49-F238E27FC236}">
                <a16:creationId xmlns="" xmlns:a16="http://schemas.microsoft.com/office/drawing/2014/main" id="{E56F0856-D553-4E7C-A9D7-62A8CE3289BE}"/>
              </a:ext>
            </a:extLst>
          </p:cNvPr>
          <p:cNvSpPr>
            <a:spLocks noGrp="1"/>
          </p:cNvSpPr>
          <p:nvPr>
            <p:ph type="title"/>
          </p:nvPr>
        </p:nvSpPr>
        <p:spPr/>
        <p:txBody>
          <a:bodyPr/>
          <a:lstStyle/>
          <a:p>
            <a:r>
              <a:rPr lang="uk-UA" dirty="0"/>
              <a:t>Сучасні системи керування конфігураціями</a:t>
            </a:r>
          </a:p>
        </p:txBody>
      </p:sp>
      <p:graphicFrame>
        <p:nvGraphicFramePr>
          <p:cNvPr id="11" name="Table Placeholder 10">
            <a:extLst>
              <a:ext uri="{FF2B5EF4-FFF2-40B4-BE49-F238E27FC236}">
                <a16:creationId xmlns="" xmlns:a16="http://schemas.microsoft.com/office/drawing/2014/main" id="{40241723-FE13-42DD-94FC-04E28842F4A4}"/>
              </a:ext>
            </a:extLst>
          </p:cNvPr>
          <p:cNvGraphicFramePr>
            <a:graphicFrameLocks noGrp="1"/>
          </p:cNvGraphicFramePr>
          <p:nvPr>
            <p:ph type="tbl" sz="quarter" idx="12"/>
            <p:extLst/>
          </p:nvPr>
        </p:nvGraphicFramePr>
        <p:xfrm>
          <a:off x="584200" y="2468171"/>
          <a:ext cx="11126805" cy="3532132"/>
        </p:xfrm>
        <a:graphic>
          <a:graphicData uri="http://schemas.openxmlformats.org/drawingml/2006/table">
            <a:tbl>
              <a:tblPr firstRow="1" bandRow="1">
                <a:tableStyleId>{5C22544A-7EE6-4342-B048-85BDC9FD1C3A}</a:tableStyleId>
              </a:tblPr>
              <a:tblGrid>
                <a:gridCol w="2376292">
                  <a:extLst>
                    <a:ext uri="{9D8B030D-6E8A-4147-A177-3AD203B41FA5}">
                      <a16:colId xmlns="" xmlns:a16="http://schemas.microsoft.com/office/drawing/2014/main" val="284862409"/>
                    </a:ext>
                  </a:extLst>
                </a:gridCol>
                <a:gridCol w="2074430">
                  <a:extLst>
                    <a:ext uri="{9D8B030D-6E8A-4147-A177-3AD203B41FA5}">
                      <a16:colId xmlns="" xmlns:a16="http://schemas.microsoft.com/office/drawing/2014/main" val="2609531391"/>
                    </a:ext>
                  </a:extLst>
                </a:gridCol>
                <a:gridCol w="2225361">
                  <a:extLst>
                    <a:ext uri="{9D8B030D-6E8A-4147-A177-3AD203B41FA5}">
                      <a16:colId xmlns="" xmlns:a16="http://schemas.microsoft.com/office/drawing/2014/main" val="3913651396"/>
                    </a:ext>
                  </a:extLst>
                </a:gridCol>
                <a:gridCol w="2225361">
                  <a:extLst>
                    <a:ext uri="{9D8B030D-6E8A-4147-A177-3AD203B41FA5}">
                      <a16:colId xmlns="" xmlns:a16="http://schemas.microsoft.com/office/drawing/2014/main" val="1443001328"/>
                    </a:ext>
                  </a:extLst>
                </a:gridCol>
                <a:gridCol w="2225361">
                  <a:extLst>
                    <a:ext uri="{9D8B030D-6E8A-4147-A177-3AD203B41FA5}">
                      <a16:colId xmlns="" xmlns:a16="http://schemas.microsoft.com/office/drawing/2014/main" val="2727984988"/>
                    </a:ext>
                  </a:extLst>
                </a:gridCol>
              </a:tblGrid>
              <a:tr h="425612">
                <a:tc>
                  <a:txBody>
                    <a:bodyPr/>
                    <a:lstStyle/>
                    <a:p>
                      <a:pPr algn="l" rtl="0" fontAlgn="ctr"/>
                      <a:r>
                        <a:rPr lang="uk-UA" dirty="0">
                          <a:effectLst/>
                        </a:rPr>
                        <a:t>Характеристика</a:t>
                      </a:r>
                    </a:p>
                  </a:txBody>
                  <a:tcPr marL="47625" marR="47625" marT="47625" marB="47625" anchor="ctr"/>
                </a:tc>
                <a:tc>
                  <a:txBody>
                    <a:bodyPr/>
                    <a:lstStyle/>
                    <a:p>
                      <a:pPr algn="l" rtl="0" fontAlgn="ctr"/>
                      <a:r>
                        <a:rPr lang="uk-UA">
                          <a:effectLst/>
                        </a:rPr>
                        <a:t>Ansible</a:t>
                      </a:r>
                    </a:p>
                  </a:txBody>
                  <a:tcPr marL="47625" marR="47625" marT="47625" marB="47625" anchor="ctr"/>
                </a:tc>
                <a:tc>
                  <a:txBody>
                    <a:bodyPr/>
                    <a:lstStyle/>
                    <a:p>
                      <a:pPr algn="l" rtl="0" fontAlgn="ctr"/>
                      <a:r>
                        <a:rPr lang="uk-UA" dirty="0" err="1">
                          <a:effectLst/>
                        </a:rPr>
                        <a:t>Chef</a:t>
                      </a:r>
                      <a:endParaRPr lang="uk-UA" dirty="0">
                        <a:effectLst/>
                      </a:endParaRPr>
                    </a:p>
                  </a:txBody>
                  <a:tcPr marL="47625" marR="47625" marT="47625" marB="47625" anchor="ctr"/>
                </a:tc>
                <a:tc>
                  <a:txBody>
                    <a:bodyPr/>
                    <a:lstStyle/>
                    <a:p>
                      <a:pPr algn="l" rtl="0" fontAlgn="ctr"/>
                      <a:r>
                        <a:rPr lang="uk-UA">
                          <a:effectLst/>
                        </a:rPr>
                        <a:t>Puppet</a:t>
                      </a:r>
                    </a:p>
                  </a:txBody>
                  <a:tcPr marL="47625" marR="47625" marT="47625" marB="47625" anchor="ctr"/>
                </a:tc>
                <a:tc>
                  <a:txBody>
                    <a:bodyPr/>
                    <a:lstStyle/>
                    <a:p>
                      <a:pPr algn="l" rtl="0" fontAlgn="ctr"/>
                      <a:r>
                        <a:rPr lang="uk-UA" dirty="0" err="1">
                          <a:effectLst/>
                        </a:rPr>
                        <a:t>SaltStack</a:t>
                      </a:r>
                      <a:endParaRPr lang="uk-UA" dirty="0">
                        <a:effectLst/>
                      </a:endParaRPr>
                    </a:p>
                  </a:txBody>
                  <a:tcPr marL="47625" marR="47625" marT="47625" marB="47625" anchor="ctr"/>
                </a:tc>
                <a:extLst>
                  <a:ext uri="{0D108BD9-81ED-4DB2-BD59-A6C34878D82A}">
                    <a16:rowId xmlns="" xmlns:a16="http://schemas.microsoft.com/office/drawing/2014/main" val="3926896049"/>
                  </a:ext>
                </a:extLst>
              </a:tr>
              <a:tr h="607907">
                <a:tc>
                  <a:txBody>
                    <a:bodyPr/>
                    <a:lstStyle/>
                    <a:p>
                      <a:pPr rtl="0" fontAlgn="ctr"/>
                      <a:r>
                        <a:rPr lang="uk-UA" b="1" dirty="0">
                          <a:solidFill>
                            <a:schemeClr val="bg1"/>
                          </a:solidFill>
                          <a:effectLst/>
                        </a:rPr>
                        <a:t>Мова програмування</a:t>
                      </a:r>
                    </a:p>
                  </a:txBody>
                  <a:tcPr marL="47625" marR="47625" marT="47625" marB="47625" anchor="ctr">
                    <a:solidFill>
                      <a:schemeClr val="accent1"/>
                    </a:solidFill>
                  </a:tcPr>
                </a:tc>
                <a:tc>
                  <a:txBody>
                    <a:bodyPr/>
                    <a:lstStyle/>
                    <a:p>
                      <a:pPr rtl="0" fontAlgn="ctr"/>
                      <a:r>
                        <a:rPr lang="uk-UA" b="0" dirty="0" err="1">
                          <a:effectLst/>
                        </a:rPr>
                        <a:t>Python</a:t>
                      </a:r>
                      <a:r>
                        <a:rPr lang="uk-UA" b="0" dirty="0">
                          <a:effectLst/>
                        </a:rPr>
                        <a:t> + YAML</a:t>
                      </a:r>
                    </a:p>
                  </a:txBody>
                  <a:tcPr marL="47625" marR="47625" marT="47625" marB="47625" anchor="ctr"/>
                </a:tc>
                <a:tc>
                  <a:txBody>
                    <a:bodyPr/>
                    <a:lstStyle/>
                    <a:p>
                      <a:pPr rtl="0" fontAlgn="ctr"/>
                      <a:r>
                        <a:rPr lang="uk-UA" b="0" dirty="0" err="1">
                          <a:effectLst/>
                        </a:rPr>
                        <a:t>Ruby</a:t>
                      </a:r>
                      <a:endParaRPr lang="uk-UA" b="0" dirty="0">
                        <a:effectLst/>
                      </a:endParaRPr>
                    </a:p>
                  </a:txBody>
                  <a:tcPr marL="47625" marR="47625" marT="47625" marB="47625" anchor="ctr"/>
                </a:tc>
                <a:tc>
                  <a:txBody>
                    <a:bodyPr/>
                    <a:lstStyle/>
                    <a:p>
                      <a:pPr rtl="0" fontAlgn="ctr"/>
                      <a:r>
                        <a:rPr lang="uk-UA" b="0" dirty="0" err="1">
                          <a:effectLst/>
                        </a:rPr>
                        <a:t>Ruby</a:t>
                      </a:r>
                      <a:endParaRPr lang="uk-UA" b="0" dirty="0">
                        <a:effectLst/>
                      </a:endParaRPr>
                    </a:p>
                  </a:txBody>
                  <a:tcPr marL="47625" marR="47625" marT="47625" marB="47625" anchor="ctr"/>
                </a:tc>
                <a:tc>
                  <a:txBody>
                    <a:bodyPr/>
                    <a:lstStyle/>
                    <a:p>
                      <a:pPr rtl="0" fontAlgn="ctr"/>
                      <a:r>
                        <a:rPr lang="uk-UA" b="0" dirty="0" err="1">
                          <a:effectLst/>
                        </a:rPr>
                        <a:t>Python</a:t>
                      </a:r>
                      <a:endParaRPr lang="uk-UA" b="0" dirty="0">
                        <a:effectLst/>
                      </a:endParaRPr>
                    </a:p>
                  </a:txBody>
                  <a:tcPr marL="47625" marR="47625" marT="47625" marB="47625" anchor="ctr"/>
                </a:tc>
                <a:extLst>
                  <a:ext uri="{0D108BD9-81ED-4DB2-BD59-A6C34878D82A}">
                    <a16:rowId xmlns="" xmlns:a16="http://schemas.microsoft.com/office/drawing/2014/main" val="1590977119"/>
                  </a:ext>
                </a:extLst>
              </a:tr>
              <a:tr h="607907">
                <a:tc>
                  <a:txBody>
                    <a:bodyPr/>
                    <a:lstStyle/>
                    <a:p>
                      <a:pPr rtl="0" fontAlgn="ctr"/>
                      <a:r>
                        <a:rPr lang="uk-UA" b="1" dirty="0">
                          <a:solidFill>
                            <a:schemeClr val="bg1"/>
                          </a:solidFill>
                          <a:effectLst/>
                        </a:rPr>
                        <a:t>Необхідність </a:t>
                      </a:r>
                      <a:r>
                        <a:rPr lang="uk-UA" b="1" dirty="0" err="1">
                          <a:solidFill>
                            <a:schemeClr val="bg1"/>
                          </a:solidFill>
                          <a:effectLst/>
                        </a:rPr>
                        <a:t>агента</a:t>
                      </a:r>
                      <a:r>
                        <a:rPr lang="uk-UA" b="1" dirty="0">
                          <a:solidFill>
                            <a:schemeClr val="bg1"/>
                          </a:solidFill>
                          <a:effectLst/>
                        </a:rPr>
                        <a:t>?</a:t>
                      </a:r>
                    </a:p>
                  </a:txBody>
                  <a:tcPr marL="47625" marR="47625" marT="47625" marB="47625" anchor="ctr">
                    <a:solidFill>
                      <a:schemeClr val="accent1"/>
                    </a:solidFill>
                  </a:tcPr>
                </a:tc>
                <a:tc>
                  <a:txBody>
                    <a:bodyPr/>
                    <a:lstStyle/>
                    <a:p>
                      <a:pPr rtl="0" fontAlgn="ctr"/>
                      <a:r>
                        <a:rPr lang="uk-UA" b="0" dirty="0">
                          <a:effectLst/>
                        </a:rPr>
                        <a:t>Без </a:t>
                      </a:r>
                      <a:r>
                        <a:rPr lang="uk-UA" b="0" dirty="0" err="1">
                          <a:effectLst/>
                        </a:rPr>
                        <a:t>агента</a:t>
                      </a:r>
                      <a:endParaRPr lang="uk-UA" b="0" dirty="0">
                        <a:effectLst/>
                      </a:endParaRPr>
                    </a:p>
                  </a:txBody>
                  <a:tcPr marL="47625" marR="47625" marT="47625" marB="47625" anchor="ctr"/>
                </a:tc>
                <a:tc>
                  <a:txBody>
                    <a:bodyPr/>
                    <a:lstStyle/>
                    <a:p>
                      <a:pPr rtl="0" fontAlgn="ctr"/>
                      <a:r>
                        <a:rPr lang="uk-UA" b="0" dirty="0">
                          <a:effectLst/>
                        </a:rPr>
                        <a:t>На основі </a:t>
                      </a:r>
                      <a:r>
                        <a:rPr lang="uk-UA" b="0" dirty="0" err="1">
                          <a:effectLst/>
                        </a:rPr>
                        <a:t>агента</a:t>
                      </a:r>
                      <a:endParaRPr lang="uk-UA" b="0" dirty="0">
                        <a:effectLst/>
                      </a:endParaRPr>
                    </a:p>
                  </a:txBody>
                  <a:tcPr marL="47625" marR="47625" marT="47625" marB="47625" anchor="ctr"/>
                </a:tc>
                <a:tc>
                  <a:txBody>
                    <a:bodyPr/>
                    <a:lstStyle/>
                    <a:p>
                      <a:pPr rtl="0" fontAlgn="ctr"/>
                      <a:r>
                        <a:rPr lang="uk-UA" b="0" dirty="0">
                          <a:effectLst/>
                        </a:rPr>
                        <a:t>Обидва варіанти</a:t>
                      </a:r>
                    </a:p>
                  </a:txBody>
                  <a:tcPr marL="47625" marR="47625" marT="47625" marB="47625" anchor="ctr"/>
                </a:tc>
                <a:tc>
                  <a:txBody>
                    <a:bodyPr/>
                    <a:lstStyle/>
                    <a:p>
                      <a:pPr rtl="0" fontAlgn="ctr"/>
                      <a:r>
                        <a:rPr lang="uk-UA" b="0" dirty="0">
                          <a:effectLst/>
                        </a:rPr>
                        <a:t>Обидва варіанти</a:t>
                      </a:r>
                    </a:p>
                  </a:txBody>
                  <a:tcPr marL="47625" marR="47625" marT="47625" marB="47625" anchor="ctr"/>
                </a:tc>
                <a:extLst>
                  <a:ext uri="{0D108BD9-81ED-4DB2-BD59-A6C34878D82A}">
                    <a16:rowId xmlns="" xmlns:a16="http://schemas.microsoft.com/office/drawing/2014/main" val="148363067"/>
                  </a:ext>
                </a:extLst>
              </a:tr>
              <a:tr h="972496">
                <a:tc>
                  <a:txBody>
                    <a:bodyPr/>
                    <a:lstStyle/>
                    <a:p>
                      <a:pPr rtl="0" fontAlgn="ctr"/>
                      <a:r>
                        <a:rPr lang="uk-UA" b="1" dirty="0">
                          <a:solidFill>
                            <a:schemeClr val="bg1"/>
                          </a:solidFill>
                          <a:effectLst/>
                        </a:rPr>
                        <a:t>Керуючий вузол</a:t>
                      </a:r>
                    </a:p>
                  </a:txBody>
                  <a:tcPr marL="47625" marR="47625" marT="47625" marB="47625" anchor="ctr">
                    <a:solidFill>
                      <a:schemeClr val="accent1"/>
                    </a:solidFill>
                  </a:tcPr>
                </a:tc>
                <a:tc>
                  <a:txBody>
                    <a:bodyPr/>
                    <a:lstStyle/>
                    <a:p>
                      <a:pPr rtl="0" fontAlgn="ctr"/>
                      <a:r>
                        <a:rPr lang="uk-UA" b="0" dirty="0">
                          <a:effectLst/>
                        </a:rPr>
                        <a:t>Будь-який пристрій</a:t>
                      </a:r>
                    </a:p>
                  </a:txBody>
                  <a:tcPr marL="47625" marR="47625" marT="47625" marB="47625" anchor="ctr"/>
                </a:tc>
                <a:tc>
                  <a:txBody>
                    <a:bodyPr/>
                    <a:lstStyle/>
                    <a:p>
                      <a:pPr rtl="0" fontAlgn="ctr"/>
                      <a:r>
                        <a:rPr lang="uk-UA" b="0" dirty="0" err="1">
                          <a:effectLst/>
                        </a:rPr>
                        <a:t>Chef</a:t>
                      </a:r>
                      <a:r>
                        <a:rPr lang="uk-UA" b="0" dirty="0">
                          <a:effectLst/>
                        </a:rPr>
                        <a:t> </a:t>
                      </a:r>
                      <a:r>
                        <a:rPr lang="en-US" b="0" dirty="0">
                          <a:effectLst/>
                        </a:rPr>
                        <a:t>Master</a:t>
                      </a:r>
                      <a:endParaRPr lang="uk-UA" b="0" dirty="0">
                        <a:effectLst/>
                      </a:endParaRPr>
                    </a:p>
                  </a:txBody>
                  <a:tcPr marL="47625" marR="47625" marT="47625" marB="47625" anchor="ctr"/>
                </a:tc>
                <a:tc>
                  <a:txBody>
                    <a:bodyPr/>
                    <a:lstStyle/>
                    <a:p>
                      <a:pPr rtl="0" fontAlgn="ctr"/>
                      <a:r>
                        <a:rPr lang="uk-UA" b="0" dirty="0" err="1">
                          <a:effectLst/>
                        </a:rPr>
                        <a:t>Puppet</a:t>
                      </a:r>
                      <a:r>
                        <a:rPr lang="uk-UA" b="0" dirty="0">
                          <a:effectLst/>
                        </a:rPr>
                        <a:t> </a:t>
                      </a:r>
                      <a:r>
                        <a:rPr lang="en-US" b="0" dirty="0">
                          <a:effectLst/>
                        </a:rPr>
                        <a:t>Master</a:t>
                      </a:r>
                      <a:endParaRPr lang="uk-UA" b="0" dirty="0">
                        <a:effectLst/>
                      </a:endParaRPr>
                    </a:p>
                  </a:txBody>
                  <a:tcPr marL="47625" marR="47625" marT="47625" marB="47625" anchor="ctr"/>
                </a:tc>
                <a:tc>
                  <a:txBody>
                    <a:bodyPr/>
                    <a:lstStyle/>
                    <a:p>
                      <a:pPr rtl="0" fontAlgn="ctr"/>
                      <a:r>
                        <a:rPr lang="uk-UA" b="0" dirty="0" err="1">
                          <a:effectLst/>
                        </a:rPr>
                        <a:t>Salt</a:t>
                      </a:r>
                      <a:r>
                        <a:rPr lang="uk-UA" b="0" dirty="0">
                          <a:effectLst/>
                        </a:rPr>
                        <a:t> </a:t>
                      </a:r>
                      <a:r>
                        <a:rPr lang="en-US" b="0" dirty="0">
                          <a:effectLst/>
                        </a:rPr>
                        <a:t>Master</a:t>
                      </a:r>
                      <a:endParaRPr lang="uk-UA" b="0" dirty="0">
                        <a:effectLst/>
                      </a:endParaRPr>
                    </a:p>
                  </a:txBody>
                  <a:tcPr marL="47625" marR="47625" marT="47625" marB="47625" anchor="ctr"/>
                </a:tc>
                <a:extLst>
                  <a:ext uri="{0D108BD9-81ED-4DB2-BD59-A6C34878D82A}">
                    <a16:rowId xmlns="" xmlns:a16="http://schemas.microsoft.com/office/drawing/2014/main" val="605966880"/>
                  </a:ext>
                </a:extLst>
              </a:tr>
              <a:tr h="790201">
                <a:tc>
                  <a:txBody>
                    <a:bodyPr/>
                    <a:lstStyle/>
                    <a:p>
                      <a:pPr rtl="0" fontAlgn="ctr"/>
                      <a:r>
                        <a:rPr lang="uk-UA" b="1" dirty="0">
                          <a:solidFill>
                            <a:schemeClr val="bg1"/>
                          </a:solidFill>
                          <a:effectLst/>
                        </a:rPr>
                        <a:t>Опис конфігурації</a:t>
                      </a:r>
                    </a:p>
                  </a:txBody>
                  <a:tcPr marL="47625" marR="47625" marT="47625" marB="47625" anchor="ctr">
                    <a:solidFill>
                      <a:schemeClr val="accent1"/>
                    </a:solidFill>
                  </a:tcPr>
                </a:tc>
                <a:tc>
                  <a:txBody>
                    <a:bodyPr/>
                    <a:lstStyle/>
                    <a:p>
                      <a:pPr rtl="0" fontAlgn="ctr"/>
                      <a:r>
                        <a:rPr lang="uk-UA" b="0" dirty="0" err="1">
                          <a:effectLst/>
                        </a:rPr>
                        <a:t>Playbook</a:t>
                      </a:r>
                      <a:r>
                        <a:rPr lang="uk-UA" b="0" dirty="0">
                          <a:effectLst/>
                        </a:rPr>
                        <a:t/>
                      </a:r>
                      <a:br>
                        <a:rPr lang="uk-UA" b="0" dirty="0">
                          <a:effectLst/>
                        </a:rPr>
                      </a:br>
                      <a:r>
                        <a:rPr lang="uk-UA" b="0" dirty="0">
                          <a:effectLst/>
                        </a:rPr>
                        <a:t>(«збір</a:t>
                      </a:r>
                      <a:r>
                        <a:rPr lang="ru-RU" b="0" dirty="0">
                          <a:effectLst/>
                        </a:rPr>
                        <a:t>ка</a:t>
                      </a:r>
                      <a:r>
                        <a:rPr lang="uk-UA" b="0" dirty="0">
                          <a:effectLst/>
                        </a:rPr>
                        <a:t> п</a:t>
                      </a:r>
                      <a:r>
                        <a:rPr lang="en-US" b="0" dirty="0">
                          <a:effectLst/>
                        </a:rPr>
                        <a:t>’</a:t>
                      </a:r>
                      <a:r>
                        <a:rPr lang="uk-UA" b="0" dirty="0" err="1">
                          <a:effectLst/>
                        </a:rPr>
                        <a:t>єс</a:t>
                      </a:r>
                      <a:r>
                        <a:rPr lang="uk-UA" b="0" dirty="0">
                          <a:effectLst/>
                        </a:rPr>
                        <a:t>»)</a:t>
                      </a:r>
                    </a:p>
                  </a:txBody>
                  <a:tcPr marL="47625" marR="47625" marT="47625" marB="47625" anchor="ctr"/>
                </a:tc>
                <a:tc>
                  <a:txBody>
                    <a:bodyPr/>
                    <a:lstStyle/>
                    <a:p>
                      <a:pPr rtl="0" fontAlgn="ctr"/>
                      <a:r>
                        <a:rPr lang="uk-UA" b="0" dirty="0" err="1">
                          <a:effectLst/>
                        </a:rPr>
                        <a:t>Cookbook</a:t>
                      </a:r>
                      <a:r>
                        <a:rPr lang="uk-UA" b="0" dirty="0">
                          <a:effectLst/>
                        </a:rPr>
                        <a:t/>
                      </a:r>
                      <a:br>
                        <a:rPr lang="uk-UA" b="0" dirty="0">
                          <a:effectLst/>
                        </a:rPr>
                      </a:br>
                      <a:r>
                        <a:rPr lang="uk-UA" b="0" dirty="0">
                          <a:effectLst/>
                        </a:rPr>
                        <a:t>(«</a:t>
                      </a:r>
                      <a:r>
                        <a:rPr lang="uk-UA" b="0" spc="-100" baseline="0" dirty="0">
                          <a:effectLst/>
                        </a:rPr>
                        <a:t>кулінарна книга</a:t>
                      </a:r>
                      <a:r>
                        <a:rPr lang="uk-UA" b="0" dirty="0">
                          <a:effectLst/>
                        </a:rPr>
                        <a:t>»)</a:t>
                      </a:r>
                      <a:br>
                        <a:rPr lang="uk-UA" b="0" dirty="0">
                          <a:effectLst/>
                        </a:rPr>
                      </a:br>
                      <a:r>
                        <a:rPr lang="uk-UA" b="0" dirty="0">
                          <a:effectLst/>
                        </a:rPr>
                        <a:t>(збірка рецептів)</a:t>
                      </a:r>
                    </a:p>
                  </a:txBody>
                  <a:tcPr marL="47625" marR="47625" marT="47625" marB="47625" anchor="ctr"/>
                </a:tc>
                <a:tc>
                  <a:txBody>
                    <a:bodyPr/>
                    <a:lstStyle/>
                    <a:p>
                      <a:pPr rtl="0" fontAlgn="ctr"/>
                      <a:r>
                        <a:rPr lang="uk-UA" b="0" dirty="0" err="1">
                          <a:effectLst/>
                        </a:rPr>
                        <a:t>Manifest</a:t>
                      </a:r>
                      <a:r>
                        <a:rPr lang="uk-UA" b="0" dirty="0">
                          <a:effectLst/>
                        </a:rPr>
                        <a:t> (маніфест)</a:t>
                      </a:r>
                    </a:p>
                  </a:txBody>
                  <a:tcPr marL="47625" marR="47625" marT="47625" marB="47625" anchor="ctr"/>
                </a:tc>
                <a:tc>
                  <a:txBody>
                    <a:bodyPr/>
                    <a:lstStyle/>
                    <a:p>
                      <a:pPr rtl="0" fontAlgn="ctr"/>
                      <a:r>
                        <a:rPr lang="uk-UA" b="0" dirty="0" err="1">
                          <a:effectLst/>
                        </a:rPr>
                        <a:t>Pillar</a:t>
                      </a:r>
                      <a:r>
                        <a:rPr lang="uk-UA" b="0" dirty="0">
                          <a:effectLst/>
                        </a:rPr>
                        <a:t/>
                      </a:r>
                      <a:br>
                        <a:rPr lang="uk-UA" b="0" dirty="0">
                          <a:effectLst/>
                        </a:rPr>
                      </a:br>
                      <a:r>
                        <a:rPr lang="uk-UA" b="0" dirty="0">
                          <a:effectLst/>
                        </a:rPr>
                        <a:t>(базовий елемент)</a:t>
                      </a:r>
                    </a:p>
                  </a:txBody>
                  <a:tcPr marL="47625" marR="47625" marT="47625" marB="47625" anchor="ctr"/>
                </a:tc>
                <a:extLst>
                  <a:ext uri="{0D108BD9-81ED-4DB2-BD59-A6C34878D82A}">
                    <a16:rowId xmlns="" xmlns:a16="http://schemas.microsoft.com/office/drawing/2014/main" val="698735648"/>
                  </a:ext>
                </a:extLst>
              </a:tr>
            </a:tbl>
          </a:graphicData>
        </a:graphic>
      </p:graphicFrame>
      <p:sp>
        <p:nvSpPr>
          <p:cNvPr id="2" name="Rectangle 1">
            <a:extLst>
              <a:ext uri="{FF2B5EF4-FFF2-40B4-BE49-F238E27FC236}">
                <a16:creationId xmlns="" xmlns:a16="http://schemas.microsoft.com/office/drawing/2014/main" id="{2C940ABB-2EC3-4027-9413-C26A977D9EBB}"/>
              </a:ext>
            </a:extLst>
          </p:cNvPr>
          <p:cNvSpPr/>
          <p:nvPr/>
        </p:nvSpPr>
        <p:spPr>
          <a:xfrm>
            <a:off x="2935435" y="1098959"/>
            <a:ext cx="2097960" cy="5044876"/>
          </a:xfrm>
          <a:prstGeom prst="rect">
            <a:avLst/>
          </a:prstGeom>
          <a:no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2250743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upload.wikimedia.org/wikipedia/en/f/f8/CiscoDevNet2.png">
            <a:extLst>
              <a:ext uri="{FF2B5EF4-FFF2-40B4-BE49-F238E27FC236}">
                <a16:creationId xmlns:a16="http://schemas.microsoft.com/office/drawing/2014/main" xmlns="" id="{362CD253-037F-9149-81A2-61052FE8A16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5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4210064" y="2411361"/>
            <a:ext cx="3631173" cy="1588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DD09134C-FEB6-49FF-B79B-1F67DDFC6FCE}"/>
              </a:ext>
            </a:extLst>
          </p:cNvPr>
          <p:cNvGrpSpPr/>
          <p:nvPr/>
        </p:nvGrpSpPr>
        <p:grpSpPr>
          <a:xfrm>
            <a:off x="1535876" y="4786017"/>
            <a:ext cx="9301316" cy="869923"/>
            <a:chOff x="1128948" y="3024265"/>
            <a:chExt cx="6975987" cy="652442"/>
          </a:xfrm>
        </p:grpSpPr>
        <p:sp>
          <p:nvSpPr>
            <p:cNvPr id="4" name="Rounded Rectangle 38">
              <a:extLst>
                <a:ext uri="{FF2B5EF4-FFF2-40B4-BE49-F238E27FC236}">
                  <a16:creationId xmlns:a16="http://schemas.microsoft.com/office/drawing/2014/main" xmlns="" id="{2CBFC4BD-3558-F943-8BDC-7035C2F16508}"/>
                </a:ext>
              </a:extLst>
            </p:cNvPr>
            <p:cNvSpPr/>
            <p:nvPr/>
          </p:nvSpPr>
          <p:spPr>
            <a:xfrm>
              <a:off x="1128948" y="3024265"/>
              <a:ext cx="2284058" cy="652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4387">
                <a:buClr>
                  <a:srgbClr val="000000"/>
                </a:buClr>
                <a:defRPr/>
              </a:pPr>
              <a:endParaRPr lang="en-US" sz="3733" kern="0">
                <a:solidFill>
                  <a:srgbClr val="005073"/>
                </a:solidFill>
                <a:latin typeface="CiscoSansTT ExtraLight"/>
                <a:sym typeface="Arial"/>
              </a:endParaRPr>
            </a:p>
          </p:txBody>
        </p:sp>
        <p:sp>
          <p:nvSpPr>
            <p:cNvPr id="5" name="TextBox 4">
              <a:extLst>
                <a:ext uri="{FF2B5EF4-FFF2-40B4-BE49-F238E27FC236}">
                  <a16:creationId xmlns:a16="http://schemas.microsoft.com/office/drawing/2014/main" xmlns="" id="{C0B6F479-744E-AA41-9C21-34C84FFACFFF}"/>
                </a:ext>
              </a:extLst>
            </p:cNvPr>
            <p:cNvSpPr txBox="1"/>
            <p:nvPr/>
          </p:nvSpPr>
          <p:spPr>
            <a:xfrm>
              <a:off x="1804021" y="3127946"/>
              <a:ext cx="1159799" cy="438581"/>
            </a:xfrm>
            <a:prstGeom prst="rect">
              <a:avLst/>
            </a:prstGeom>
            <a:noFill/>
          </p:spPr>
          <p:txBody>
            <a:bodyPr wrap="square" rtlCol="0" anchor="ctr" anchorCtr="0">
              <a:spAutoFit/>
            </a:bodyPr>
            <a:lstStyle/>
            <a:p>
              <a:pPr defTabSz="294387">
                <a:buClr>
                  <a:srgbClr val="000000"/>
                </a:buClr>
                <a:defRPr/>
              </a:pPr>
              <a:r>
                <a:rPr lang="en-US" sz="3200" kern="0" dirty="0">
                  <a:solidFill>
                    <a:schemeClr val="bg2"/>
                  </a:solidFill>
                  <a:cs typeface="Arial"/>
                  <a:sym typeface="Arial"/>
                </a:rPr>
                <a:t>See It</a:t>
              </a:r>
            </a:p>
          </p:txBody>
        </p:sp>
        <p:sp>
          <p:nvSpPr>
            <p:cNvPr id="6" name="Rounded Rectangle 36">
              <a:extLst>
                <a:ext uri="{FF2B5EF4-FFF2-40B4-BE49-F238E27FC236}">
                  <a16:creationId xmlns:a16="http://schemas.microsoft.com/office/drawing/2014/main" xmlns="" id="{DB1BD346-0726-9948-B4A9-D477F5D949F4}"/>
                </a:ext>
              </a:extLst>
            </p:cNvPr>
            <p:cNvSpPr/>
            <p:nvPr/>
          </p:nvSpPr>
          <p:spPr>
            <a:xfrm>
              <a:off x="3476641" y="3024265"/>
              <a:ext cx="2284058" cy="652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4387">
                <a:buClr>
                  <a:srgbClr val="000000"/>
                </a:buClr>
                <a:defRPr/>
              </a:pPr>
              <a:endParaRPr lang="en-US" sz="3733" kern="0">
                <a:solidFill>
                  <a:srgbClr val="005073"/>
                </a:solidFill>
                <a:latin typeface="CiscoSansTT ExtraLight"/>
                <a:sym typeface="Arial"/>
              </a:endParaRPr>
            </a:p>
          </p:txBody>
        </p:sp>
        <p:sp>
          <p:nvSpPr>
            <p:cNvPr id="7" name="TextBox 6">
              <a:extLst>
                <a:ext uri="{FF2B5EF4-FFF2-40B4-BE49-F238E27FC236}">
                  <a16:creationId xmlns:a16="http://schemas.microsoft.com/office/drawing/2014/main" xmlns="" id="{04A864E9-C1D3-814F-B7D0-4BE818C0FA48}"/>
                </a:ext>
              </a:extLst>
            </p:cNvPr>
            <p:cNvSpPr txBox="1"/>
            <p:nvPr/>
          </p:nvSpPr>
          <p:spPr>
            <a:xfrm>
              <a:off x="4159087" y="3127946"/>
              <a:ext cx="1329272" cy="438581"/>
            </a:xfrm>
            <a:prstGeom prst="rect">
              <a:avLst/>
            </a:prstGeom>
            <a:noFill/>
          </p:spPr>
          <p:txBody>
            <a:bodyPr wrap="square" rtlCol="0" anchor="ctr" anchorCtr="0">
              <a:spAutoFit/>
            </a:bodyPr>
            <a:lstStyle/>
            <a:p>
              <a:pPr defTabSz="294387">
                <a:buClr>
                  <a:srgbClr val="000000"/>
                </a:buClr>
                <a:defRPr/>
              </a:pPr>
              <a:r>
                <a:rPr lang="en-US" sz="3200" kern="0" dirty="0">
                  <a:solidFill>
                    <a:schemeClr val="bg2"/>
                  </a:solidFill>
                  <a:cs typeface="Arial"/>
                  <a:sym typeface="Arial"/>
                </a:rPr>
                <a:t>Learn It</a:t>
              </a:r>
            </a:p>
          </p:txBody>
        </p:sp>
        <p:sp>
          <p:nvSpPr>
            <p:cNvPr id="8" name="Rounded Rectangle 35">
              <a:extLst>
                <a:ext uri="{FF2B5EF4-FFF2-40B4-BE49-F238E27FC236}">
                  <a16:creationId xmlns:a16="http://schemas.microsoft.com/office/drawing/2014/main" xmlns="" id="{E637E557-663C-5143-B7B4-433768790E02}"/>
                </a:ext>
              </a:extLst>
            </p:cNvPr>
            <p:cNvSpPr/>
            <p:nvPr/>
          </p:nvSpPr>
          <p:spPr>
            <a:xfrm>
              <a:off x="5820877" y="3024265"/>
              <a:ext cx="2284058" cy="652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4387">
                <a:buClr>
                  <a:srgbClr val="000000"/>
                </a:buClr>
                <a:defRPr/>
              </a:pPr>
              <a:endParaRPr lang="en-US" sz="3733" kern="0">
                <a:solidFill>
                  <a:srgbClr val="005073"/>
                </a:solidFill>
                <a:latin typeface="CiscoSansTT ExtraLight"/>
                <a:sym typeface="Arial"/>
              </a:endParaRPr>
            </a:p>
          </p:txBody>
        </p:sp>
        <p:sp>
          <p:nvSpPr>
            <p:cNvPr id="10" name="TextBox 9">
              <a:extLst>
                <a:ext uri="{FF2B5EF4-FFF2-40B4-BE49-F238E27FC236}">
                  <a16:creationId xmlns:a16="http://schemas.microsoft.com/office/drawing/2014/main" xmlns="" id="{FCC45EE3-B94A-E246-BAA4-DF7F49724754}"/>
                </a:ext>
              </a:extLst>
            </p:cNvPr>
            <p:cNvSpPr txBox="1"/>
            <p:nvPr/>
          </p:nvSpPr>
          <p:spPr>
            <a:xfrm>
              <a:off x="6503327" y="3127946"/>
              <a:ext cx="1309376" cy="438581"/>
            </a:xfrm>
            <a:prstGeom prst="rect">
              <a:avLst/>
            </a:prstGeom>
            <a:noFill/>
          </p:spPr>
          <p:txBody>
            <a:bodyPr wrap="square" rtlCol="0" anchor="ctr" anchorCtr="0">
              <a:spAutoFit/>
            </a:bodyPr>
            <a:lstStyle/>
            <a:p>
              <a:pPr defTabSz="294387">
                <a:buClr>
                  <a:srgbClr val="000000"/>
                </a:buClr>
                <a:defRPr/>
              </a:pPr>
              <a:r>
                <a:rPr lang="en-US" sz="3200" kern="0" dirty="0">
                  <a:solidFill>
                    <a:schemeClr val="bg2"/>
                  </a:solidFill>
                  <a:cs typeface="Arial"/>
                  <a:sym typeface="Arial"/>
                </a:rPr>
                <a:t>Code It</a:t>
              </a:r>
            </a:p>
          </p:txBody>
        </p:sp>
        <p:pic>
          <p:nvPicPr>
            <p:cNvPr id="15" name="Picture 14">
              <a:extLst>
                <a:ext uri="{FF2B5EF4-FFF2-40B4-BE49-F238E27FC236}">
                  <a16:creationId xmlns:a16="http://schemas.microsoft.com/office/drawing/2014/main" xmlns="" id="{89A02286-DAE5-804B-B671-6C7C12C627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5089" y="3076166"/>
              <a:ext cx="548640" cy="548640"/>
            </a:xfrm>
            <a:prstGeom prst="rect">
              <a:avLst/>
            </a:prstGeom>
          </p:spPr>
        </p:pic>
        <p:pic>
          <p:nvPicPr>
            <p:cNvPr id="16" name="Picture 15">
              <a:extLst>
                <a:ext uri="{FF2B5EF4-FFF2-40B4-BE49-F238E27FC236}">
                  <a16:creationId xmlns:a16="http://schemas.microsoft.com/office/drawing/2014/main" xmlns="" id="{0CDA678C-4AEC-6C4D-A226-A4DC94ABEA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43949" y="3076166"/>
              <a:ext cx="548640" cy="548640"/>
            </a:xfrm>
            <a:prstGeom prst="rect">
              <a:avLst/>
            </a:prstGeom>
          </p:spPr>
        </p:pic>
        <p:pic>
          <p:nvPicPr>
            <p:cNvPr id="17" name="Picture 16">
              <a:extLst>
                <a:ext uri="{FF2B5EF4-FFF2-40B4-BE49-F238E27FC236}">
                  <a16:creationId xmlns:a16="http://schemas.microsoft.com/office/drawing/2014/main" xmlns="" id="{3D98B26D-D03C-0F4C-94D8-9A0EEC4F61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8339" y="3076166"/>
              <a:ext cx="548640" cy="548640"/>
            </a:xfrm>
            <a:prstGeom prst="rect">
              <a:avLst/>
            </a:prstGeom>
          </p:spPr>
        </p:pic>
      </p:grpSp>
    </p:spTree>
    <p:extLst>
      <p:ext uri="{BB962C8B-B14F-4D97-AF65-F5344CB8AC3E}">
        <p14:creationId xmlns:p14="http://schemas.microsoft.com/office/powerpoint/2010/main" val="40437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E689B720-9A9B-C14E-A00B-5E5EA9E8FFDD}"/>
              </a:ext>
            </a:extLst>
          </p:cNvPr>
          <p:cNvGrpSpPr/>
          <p:nvPr/>
        </p:nvGrpSpPr>
        <p:grpSpPr>
          <a:xfrm>
            <a:off x="309445" y="1446508"/>
            <a:ext cx="9878108" cy="1463853"/>
            <a:chOff x="232083" y="1084881"/>
            <a:chExt cx="7408581" cy="1097890"/>
          </a:xfrm>
        </p:grpSpPr>
        <p:sp>
          <p:nvSpPr>
            <p:cNvPr id="3" name="Rounded Rectangle 2">
              <a:extLst>
                <a:ext uri="{FF2B5EF4-FFF2-40B4-BE49-F238E27FC236}">
                  <a16:creationId xmlns:a16="http://schemas.microsoft.com/office/drawing/2014/main" xmlns="" id="{7B1F3995-687C-3649-AEA7-AC6088F33FCB}"/>
                </a:ext>
              </a:extLst>
            </p:cNvPr>
            <p:cNvSpPr/>
            <p:nvPr/>
          </p:nvSpPr>
          <p:spPr>
            <a:xfrm>
              <a:off x="1534332" y="1084881"/>
              <a:ext cx="6106332" cy="821085"/>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7" name="Group 26">
              <a:extLst>
                <a:ext uri="{FF2B5EF4-FFF2-40B4-BE49-F238E27FC236}">
                  <a16:creationId xmlns:a16="http://schemas.microsoft.com/office/drawing/2014/main" xmlns="" id="{AEC2C144-7553-824F-B3AD-9CDF2AD94E53}"/>
                </a:ext>
              </a:extLst>
            </p:cNvPr>
            <p:cNvGrpSpPr/>
            <p:nvPr/>
          </p:nvGrpSpPr>
          <p:grpSpPr>
            <a:xfrm>
              <a:off x="232083" y="1362385"/>
              <a:ext cx="1426111" cy="820386"/>
              <a:chOff x="232083" y="1362385"/>
              <a:chExt cx="1426111" cy="820386"/>
            </a:xfrm>
          </p:grpSpPr>
          <p:cxnSp>
            <p:nvCxnSpPr>
              <p:cNvPr id="15" name="Straight Connector 14">
                <a:extLst>
                  <a:ext uri="{FF2B5EF4-FFF2-40B4-BE49-F238E27FC236}">
                    <a16:creationId xmlns:a16="http://schemas.microsoft.com/office/drawing/2014/main" xmlns="" id="{4A4F37CB-B1F5-C04D-ABE2-A0E92517C3E9}"/>
                  </a:ext>
                </a:extLst>
              </p:cNvPr>
              <p:cNvCxnSpPr>
                <a:cxnSpLocks/>
              </p:cNvCxnSpPr>
              <p:nvPr/>
            </p:nvCxnSpPr>
            <p:spPr>
              <a:xfrm>
                <a:off x="789039" y="1472996"/>
                <a:ext cx="869155"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376E3075-883D-AF4E-870C-74D51480731D}"/>
                  </a:ext>
                </a:extLst>
              </p:cNvPr>
              <p:cNvGrpSpPr/>
              <p:nvPr/>
            </p:nvGrpSpPr>
            <p:grpSpPr>
              <a:xfrm rot="5400000">
                <a:off x="410084" y="1184384"/>
                <a:ext cx="820386" cy="1176387"/>
                <a:chOff x="8040246" y="987675"/>
                <a:chExt cx="820386" cy="1176387"/>
              </a:xfrm>
            </p:grpSpPr>
            <p:sp>
              <p:nvSpPr>
                <p:cNvPr id="20" name="Freeform 7">
                  <a:extLst>
                    <a:ext uri="{FF2B5EF4-FFF2-40B4-BE49-F238E27FC236}">
                      <a16:creationId xmlns:a16="http://schemas.microsoft.com/office/drawing/2014/main" xmlns="" id="{5E3989F0-58E2-9E41-963C-BEC66E03FC92}"/>
                    </a:ext>
                  </a:extLst>
                </p:cNvPr>
                <p:cNvSpPr>
                  <a:spLocks noChangeArrowheads="1"/>
                </p:cNvSpPr>
                <p:nvPr/>
              </p:nvSpPr>
              <p:spPr bwMode="auto">
                <a:xfrm rot="16200000">
                  <a:off x="8643144" y="1946575"/>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1" name="Freeform 14">
                  <a:extLst>
                    <a:ext uri="{FF2B5EF4-FFF2-40B4-BE49-F238E27FC236}">
                      <a16:creationId xmlns:a16="http://schemas.microsoft.com/office/drawing/2014/main" xmlns="" id="{7229A20B-B183-2E4E-8423-964E6442B3DC}"/>
                    </a:ext>
                  </a:extLst>
                </p:cNvPr>
                <p:cNvSpPr>
                  <a:spLocks noChangeArrowheads="1"/>
                </p:cNvSpPr>
                <p:nvPr/>
              </p:nvSpPr>
              <p:spPr bwMode="auto">
                <a:xfrm rot="16200000">
                  <a:off x="7963858" y="1171828"/>
                  <a:ext cx="975568" cy="607262"/>
                </a:xfrm>
                <a:custGeom>
                  <a:avLst/>
                  <a:gdLst>
                    <a:gd name="T0" fmla="*/ 0 w 5827"/>
                    <a:gd name="T1" fmla="*/ 2443 h 2444"/>
                    <a:gd name="T2" fmla="*/ 3393 w 5827"/>
                    <a:gd name="T3" fmla="*/ 2443 h 2444"/>
                    <a:gd name="T4" fmla="*/ 5826 w 5827"/>
                    <a:gd name="T5" fmla="*/ 0 h 2444"/>
                    <a:gd name="connsiteX0" fmla="*/ 0 w 9998"/>
                    <a:gd name="connsiteY0" fmla="*/ 9996 h 9996"/>
                    <a:gd name="connsiteX1" fmla="*/ 5823 w 9998"/>
                    <a:gd name="connsiteY1" fmla="*/ 9996 h 9996"/>
                    <a:gd name="connsiteX2" fmla="*/ 9998 w 9998"/>
                    <a:gd name="connsiteY2" fmla="*/ 0 h 9996"/>
                    <a:gd name="connsiteX0" fmla="*/ 0 w 7790"/>
                    <a:gd name="connsiteY0" fmla="*/ 5713 h 5713"/>
                    <a:gd name="connsiteX1" fmla="*/ 5824 w 7790"/>
                    <a:gd name="connsiteY1" fmla="*/ 5713 h 5713"/>
                    <a:gd name="connsiteX2" fmla="*/ 7790 w 7790"/>
                    <a:gd name="connsiteY2" fmla="*/ 0 h 5713"/>
                    <a:gd name="connsiteX0" fmla="*/ 0 w 10038"/>
                    <a:gd name="connsiteY0" fmla="*/ 12091 h 12091"/>
                    <a:gd name="connsiteX1" fmla="*/ 7476 w 10038"/>
                    <a:gd name="connsiteY1" fmla="*/ 12091 h 12091"/>
                    <a:gd name="connsiteX2" fmla="*/ 10038 w 10038"/>
                    <a:gd name="connsiteY2" fmla="*/ 0 h 12091"/>
                  </a:gdLst>
                  <a:ahLst/>
                  <a:cxnLst>
                    <a:cxn ang="0">
                      <a:pos x="connsiteX0" y="connsiteY0"/>
                    </a:cxn>
                    <a:cxn ang="0">
                      <a:pos x="connsiteX1" y="connsiteY1"/>
                    </a:cxn>
                    <a:cxn ang="0">
                      <a:pos x="connsiteX2" y="connsiteY2"/>
                    </a:cxn>
                  </a:cxnLst>
                  <a:rect l="l" t="t" r="r" b="b"/>
                  <a:pathLst>
                    <a:path w="10038" h="12091">
                      <a:moveTo>
                        <a:pt x="0" y="12091"/>
                      </a:moveTo>
                      <a:lnTo>
                        <a:pt x="7476" y="12091"/>
                      </a:lnTo>
                      <a:lnTo>
                        <a:pt x="10038" y="0"/>
                      </a:lnTo>
                    </a:path>
                  </a:pathLst>
                </a:custGeom>
                <a:noFill/>
                <a:ln w="508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26" name="Freeform 7">
                  <a:extLst>
                    <a:ext uri="{FF2B5EF4-FFF2-40B4-BE49-F238E27FC236}">
                      <a16:creationId xmlns:a16="http://schemas.microsoft.com/office/drawing/2014/main" xmlns="" id="{9B17A0A1-47DD-3242-974A-D75C9D3009D9}"/>
                    </a:ext>
                  </a:extLst>
                </p:cNvPr>
                <p:cNvSpPr>
                  <a:spLocks noChangeArrowheads="1"/>
                </p:cNvSpPr>
                <p:nvPr/>
              </p:nvSpPr>
              <p:spPr bwMode="auto">
                <a:xfrm rot="16200000">
                  <a:off x="8038658" y="1599987"/>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grpSp>
      </p:grpSp>
      <p:grpSp>
        <p:nvGrpSpPr>
          <p:cNvPr id="36" name="Group 35">
            <a:extLst>
              <a:ext uri="{FF2B5EF4-FFF2-40B4-BE49-F238E27FC236}">
                <a16:creationId xmlns:a16="http://schemas.microsoft.com/office/drawing/2014/main" xmlns="" id="{E9608985-E5F3-CE4D-808B-21F18002BD32}"/>
              </a:ext>
            </a:extLst>
          </p:cNvPr>
          <p:cNvGrpSpPr/>
          <p:nvPr/>
        </p:nvGrpSpPr>
        <p:grpSpPr>
          <a:xfrm>
            <a:off x="944579" y="4050657"/>
            <a:ext cx="9242973" cy="1094780"/>
            <a:chOff x="708434" y="3037992"/>
            <a:chExt cx="6932230" cy="821085"/>
          </a:xfrm>
        </p:grpSpPr>
        <p:sp>
          <p:nvSpPr>
            <p:cNvPr id="14" name="Rounded Rectangle 13">
              <a:extLst>
                <a:ext uri="{FF2B5EF4-FFF2-40B4-BE49-F238E27FC236}">
                  <a16:creationId xmlns:a16="http://schemas.microsoft.com/office/drawing/2014/main" xmlns="" id="{3C320618-0FED-E846-BF62-8E9DD846DF11}"/>
                </a:ext>
              </a:extLst>
            </p:cNvPr>
            <p:cNvSpPr/>
            <p:nvPr/>
          </p:nvSpPr>
          <p:spPr>
            <a:xfrm>
              <a:off x="1534332" y="3037992"/>
              <a:ext cx="6106332" cy="821085"/>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8" name="Group 27">
              <a:extLst>
                <a:ext uri="{FF2B5EF4-FFF2-40B4-BE49-F238E27FC236}">
                  <a16:creationId xmlns:a16="http://schemas.microsoft.com/office/drawing/2014/main" xmlns="" id="{C1714B0D-40B9-EA45-B095-EA24993C16AC}"/>
                </a:ext>
              </a:extLst>
            </p:cNvPr>
            <p:cNvGrpSpPr/>
            <p:nvPr/>
          </p:nvGrpSpPr>
          <p:grpSpPr>
            <a:xfrm rot="16200000">
              <a:off x="1039479" y="2994696"/>
              <a:ext cx="215900" cy="877989"/>
              <a:chOff x="8644732" y="4604724"/>
              <a:chExt cx="215900" cy="877989"/>
            </a:xfrm>
          </p:grpSpPr>
          <p:cxnSp>
            <p:nvCxnSpPr>
              <p:cNvPr id="29" name="Straight Connector 28">
                <a:extLst>
                  <a:ext uri="{FF2B5EF4-FFF2-40B4-BE49-F238E27FC236}">
                    <a16:creationId xmlns:a16="http://schemas.microsoft.com/office/drawing/2014/main" xmlns="" id="{4703362B-405E-BA4B-9734-5CB8C1E43B7C}"/>
                  </a:ext>
                </a:extLst>
              </p:cNvPr>
              <p:cNvCxnSpPr>
                <a:cxnSpLocks/>
              </p:cNvCxnSpPr>
              <p:nvPr/>
            </p:nvCxnSpPr>
            <p:spPr>
              <a:xfrm>
                <a:off x="8752681" y="4836057"/>
                <a:ext cx="0" cy="646656"/>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7">
                <a:extLst>
                  <a:ext uri="{FF2B5EF4-FFF2-40B4-BE49-F238E27FC236}">
                    <a16:creationId xmlns:a16="http://schemas.microsoft.com/office/drawing/2014/main" xmlns="" id="{C4571C51-E764-3F43-8363-15A877560D4A}"/>
                  </a:ext>
                </a:extLst>
              </p:cNvPr>
              <p:cNvSpPr>
                <a:spLocks noChangeArrowheads="1"/>
              </p:cNvSpPr>
              <p:nvPr/>
            </p:nvSpPr>
            <p:spPr bwMode="auto">
              <a:xfrm rot="16200000">
                <a:off x="8643144" y="4606312"/>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grpSp>
      <p:grpSp>
        <p:nvGrpSpPr>
          <p:cNvPr id="35" name="Group 34">
            <a:extLst>
              <a:ext uri="{FF2B5EF4-FFF2-40B4-BE49-F238E27FC236}">
                <a16:creationId xmlns:a16="http://schemas.microsoft.com/office/drawing/2014/main" xmlns="" id="{59C27BCA-BB33-204B-9FEE-EF5F681F7E66}"/>
              </a:ext>
            </a:extLst>
          </p:cNvPr>
          <p:cNvGrpSpPr/>
          <p:nvPr/>
        </p:nvGrpSpPr>
        <p:grpSpPr>
          <a:xfrm>
            <a:off x="2045777" y="2310884"/>
            <a:ext cx="9946303" cy="1532477"/>
            <a:chOff x="1534332" y="1733163"/>
            <a:chExt cx="7459727" cy="1149358"/>
          </a:xfrm>
        </p:grpSpPr>
        <p:sp>
          <p:nvSpPr>
            <p:cNvPr id="13" name="Rounded Rectangle 12">
              <a:extLst>
                <a:ext uri="{FF2B5EF4-FFF2-40B4-BE49-F238E27FC236}">
                  <a16:creationId xmlns:a16="http://schemas.microsoft.com/office/drawing/2014/main" xmlns="" id="{11D90934-16A6-8D4B-A597-46110364F6BD}"/>
                </a:ext>
              </a:extLst>
            </p:cNvPr>
            <p:cNvSpPr/>
            <p:nvPr/>
          </p:nvSpPr>
          <p:spPr>
            <a:xfrm>
              <a:off x="1534332" y="2061436"/>
              <a:ext cx="6106332" cy="82108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4" name="Group 23">
              <a:extLst>
                <a:ext uri="{FF2B5EF4-FFF2-40B4-BE49-F238E27FC236}">
                  <a16:creationId xmlns:a16="http://schemas.microsoft.com/office/drawing/2014/main" xmlns="" id="{5E0223BB-0A5A-8D41-8C6B-D353DF833316}"/>
                </a:ext>
              </a:extLst>
            </p:cNvPr>
            <p:cNvGrpSpPr/>
            <p:nvPr/>
          </p:nvGrpSpPr>
          <p:grpSpPr>
            <a:xfrm rot="5400000">
              <a:off x="7892564" y="2001638"/>
              <a:ext cx="215900" cy="877989"/>
              <a:chOff x="8644732" y="4604724"/>
              <a:chExt cx="215900" cy="877989"/>
            </a:xfrm>
          </p:grpSpPr>
          <p:cxnSp>
            <p:nvCxnSpPr>
              <p:cNvPr id="19" name="Straight Connector 18">
                <a:extLst>
                  <a:ext uri="{FF2B5EF4-FFF2-40B4-BE49-F238E27FC236}">
                    <a16:creationId xmlns:a16="http://schemas.microsoft.com/office/drawing/2014/main" xmlns="" id="{C6B0F530-2E43-D24E-A48D-07AA72D9EC33}"/>
                  </a:ext>
                </a:extLst>
              </p:cNvPr>
              <p:cNvCxnSpPr>
                <a:cxnSpLocks/>
              </p:cNvCxnSpPr>
              <p:nvPr/>
            </p:nvCxnSpPr>
            <p:spPr>
              <a:xfrm>
                <a:off x="8752681" y="4836057"/>
                <a:ext cx="0" cy="646656"/>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Freeform 7">
                <a:extLst>
                  <a:ext uri="{FF2B5EF4-FFF2-40B4-BE49-F238E27FC236}">
                    <a16:creationId xmlns:a16="http://schemas.microsoft.com/office/drawing/2014/main" xmlns="" id="{9498D9A5-E77F-0D4A-8F85-40AC32BD0BDE}"/>
                  </a:ext>
                </a:extLst>
              </p:cNvPr>
              <p:cNvSpPr>
                <a:spLocks noChangeArrowheads="1"/>
              </p:cNvSpPr>
              <p:nvPr/>
            </p:nvSpPr>
            <p:spPr bwMode="auto">
              <a:xfrm rot="16200000">
                <a:off x="8643144" y="4606312"/>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grpSp>
          <p:nvGrpSpPr>
            <p:cNvPr id="33" name="Group 32">
              <a:extLst>
                <a:ext uri="{FF2B5EF4-FFF2-40B4-BE49-F238E27FC236}">
                  <a16:creationId xmlns:a16="http://schemas.microsoft.com/office/drawing/2014/main" xmlns="" id="{6315374A-D6E3-E84B-84E1-3C7B218A6A5C}"/>
                </a:ext>
              </a:extLst>
            </p:cNvPr>
            <p:cNvGrpSpPr/>
            <p:nvPr/>
          </p:nvGrpSpPr>
          <p:grpSpPr>
            <a:xfrm rot="10800000">
              <a:off x="7817671" y="1733163"/>
              <a:ext cx="1176388" cy="712620"/>
              <a:chOff x="7677561" y="1423446"/>
              <a:chExt cx="1176388" cy="712620"/>
            </a:xfrm>
          </p:grpSpPr>
          <p:sp>
            <p:nvSpPr>
              <p:cNvPr id="31" name="Freeform 7">
                <a:extLst>
                  <a:ext uri="{FF2B5EF4-FFF2-40B4-BE49-F238E27FC236}">
                    <a16:creationId xmlns:a16="http://schemas.microsoft.com/office/drawing/2014/main" xmlns="" id="{6903C73B-35B1-6149-BAD1-5235CCFBDCCF}"/>
                  </a:ext>
                </a:extLst>
              </p:cNvPr>
              <p:cNvSpPr>
                <a:spLocks noChangeArrowheads="1"/>
              </p:cNvSpPr>
              <p:nvPr/>
            </p:nvSpPr>
            <p:spPr bwMode="auto">
              <a:xfrm>
                <a:off x="7677561" y="1920166"/>
                <a:ext cx="219075" cy="215900"/>
              </a:xfrm>
              <a:custGeom>
                <a:avLst/>
                <a:gdLst>
                  <a:gd name="T0" fmla="*/ 606 w 607"/>
                  <a:gd name="T1" fmla="*/ 299 h 598"/>
                  <a:gd name="T2" fmla="*/ 606 w 607"/>
                  <a:gd name="T3" fmla="*/ 299 h 598"/>
                  <a:gd name="T4" fmla="*/ 298 w 607"/>
                  <a:gd name="T5" fmla="*/ 597 h 598"/>
                  <a:gd name="T6" fmla="*/ 0 w 607"/>
                  <a:gd name="T7" fmla="*/ 299 h 598"/>
                  <a:gd name="T8" fmla="*/ 298 w 607"/>
                  <a:gd name="T9" fmla="*/ 0 h 598"/>
                  <a:gd name="T10" fmla="*/ 606 w 607"/>
                  <a:gd name="T11" fmla="*/ 299 h 598"/>
                </a:gdLst>
                <a:ahLst/>
                <a:cxnLst>
                  <a:cxn ang="0">
                    <a:pos x="T0" y="T1"/>
                  </a:cxn>
                  <a:cxn ang="0">
                    <a:pos x="T2" y="T3"/>
                  </a:cxn>
                  <a:cxn ang="0">
                    <a:pos x="T4" y="T5"/>
                  </a:cxn>
                  <a:cxn ang="0">
                    <a:pos x="T6" y="T7"/>
                  </a:cxn>
                  <a:cxn ang="0">
                    <a:pos x="T8" y="T9"/>
                  </a:cxn>
                  <a:cxn ang="0">
                    <a:pos x="T10" y="T11"/>
                  </a:cxn>
                </a:cxnLst>
                <a:rect l="0" t="0" r="r" b="b"/>
                <a:pathLst>
                  <a:path w="607" h="598">
                    <a:moveTo>
                      <a:pt x="606" y="299"/>
                    </a:moveTo>
                    <a:lnTo>
                      <a:pt x="606" y="299"/>
                    </a:lnTo>
                    <a:cubicBezTo>
                      <a:pt x="606" y="471"/>
                      <a:pt x="470" y="597"/>
                      <a:pt x="298" y="597"/>
                    </a:cubicBezTo>
                    <a:cubicBezTo>
                      <a:pt x="136" y="597"/>
                      <a:pt x="0" y="471"/>
                      <a:pt x="0" y="299"/>
                    </a:cubicBezTo>
                    <a:cubicBezTo>
                      <a:pt x="0" y="136"/>
                      <a:pt x="136" y="0"/>
                      <a:pt x="298" y="0"/>
                    </a:cubicBezTo>
                    <a:cubicBezTo>
                      <a:pt x="470" y="0"/>
                      <a:pt x="606" y="136"/>
                      <a:pt x="606" y="299"/>
                    </a:cubicBezTo>
                  </a:path>
                </a:pathLst>
              </a:custGeom>
              <a:noFill/>
              <a:ln w="4248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2" name="Freeform 14">
                <a:extLst>
                  <a:ext uri="{FF2B5EF4-FFF2-40B4-BE49-F238E27FC236}">
                    <a16:creationId xmlns:a16="http://schemas.microsoft.com/office/drawing/2014/main" xmlns="" id="{9EF9F7CD-1DD1-9049-ADC9-EB5CE7323ACF}"/>
                  </a:ext>
                </a:extLst>
              </p:cNvPr>
              <p:cNvSpPr>
                <a:spLocks noChangeArrowheads="1"/>
              </p:cNvSpPr>
              <p:nvPr/>
            </p:nvSpPr>
            <p:spPr bwMode="auto">
              <a:xfrm>
                <a:off x="7878381" y="1423446"/>
                <a:ext cx="975568" cy="607262"/>
              </a:xfrm>
              <a:custGeom>
                <a:avLst/>
                <a:gdLst>
                  <a:gd name="T0" fmla="*/ 0 w 5827"/>
                  <a:gd name="T1" fmla="*/ 2443 h 2444"/>
                  <a:gd name="T2" fmla="*/ 3393 w 5827"/>
                  <a:gd name="T3" fmla="*/ 2443 h 2444"/>
                  <a:gd name="T4" fmla="*/ 5826 w 5827"/>
                  <a:gd name="T5" fmla="*/ 0 h 2444"/>
                  <a:gd name="connsiteX0" fmla="*/ 0 w 9998"/>
                  <a:gd name="connsiteY0" fmla="*/ 9996 h 9996"/>
                  <a:gd name="connsiteX1" fmla="*/ 5823 w 9998"/>
                  <a:gd name="connsiteY1" fmla="*/ 9996 h 9996"/>
                  <a:gd name="connsiteX2" fmla="*/ 9998 w 9998"/>
                  <a:gd name="connsiteY2" fmla="*/ 0 h 9996"/>
                  <a:gd name="connsiteX0" fmla="*/ 0 w 7790"/>
                  <a:gd name="connsiteY0" fmla="*/ 5713 h 5713"/>
                  <a:gd name="connsiteX1" fmla="*/ 5824 w 7790"/>
                  <a:gd name="connsiteY1" fmla="*/ 5713 h 5713"/>
                  <a:gd name="connsiteX2" fmla="*/ 7790 w 7790"/>
                  <a:gd name="connsiteY2" fmla="*/ 0 h 5713"/>
                  <a:gd name="connsiteX0" fmla="*/ 0 w 10038"/>
                  <a:gd name="connsiteY0" fmla="*/ 12091 h 12091"/>
                  <a:gd name="connsiteX1" fmla="*/ 7476 w 10038"/>
                  <a:gd name="connsiteY1" fmla="*/ 12091 h 12091"/>
                  <a:gd name="connsiteX2" fmla="*/ 10038 w 10038"/>
                  <a:gd name="connsiteY2" fmla="*/ 0 h 12091"/>
                </a:gdLst>
                <a:ahLst/>
                <a:cxnLst>
                  <a:cxn ang="0">
                    <a:pos x="connsiteX0" y="connsiteY0"/>
                  </a:cxn>
                  <a:cxn ang="0">
                    <a:pos x="connsiteX1" y="connsiteY1"/>
                  </a:cxn>
                  <a:cxn ang="0">
                    <a:pos x="connsiteX2" y="connsiteY2"/>
                  </a:cxn>
                </a:cxnLst>
                <a:rect l="l" t="t" r="r" b="b"/>
                <a:pathLst>
                  <a:path w="10038" h="12091">
                    <a:moveTo>
                      <a:pt x="0" y="12091"/>
                    </a:moveTo>
                    <a:lnTo>
                      <a:pt x="7476" y="12091"/>
                    </a:lnTo>
                    <a:lnTo>
                      <a:pt x="10038" y="0"/>
                    </a:lnTo>
                  </a:path>
                </a:pathLst>
              </a:custGeom>
              <a:noFill/>
              <a:ln w="508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grpSp>
      </p:grpSp>
      <p:sp>
        <p:nvSpPr>
          <p:cNvPr id="8" name="Rectangle 7">
            <a:extLst>
              <a:ext uri="{FF2B5EF4-FFF2-40B4-BE49-F238E27FC236}">
                <a16:creationId xmlns:a16="http://schemas.microsoft.com/office/drawing/2014/main" xmlns="" id="{1AD7B8CA-D765-CE4C-955C-6F6606665382}"/>
              </a:ext>
            </a:extLst>
          </p:cNvPr>
          <p:cNvSpPr/>
          <p:nvPr/>
        </p:nvSpPr>
        <p:spPr>
          <a:xfrm>
            <a:off x="2210926" y="2832314"/>
            <a:ext cx="7740996" cy="939645"/>
          </a:xfrm>
          <a:prstGeom prst="rect">
            <a:avLst/>
          </a:prstGeom>
          <a:noFill/>
          <a:ln w="25400" cap="flat" cmpd="sng" algn="ctr">
            <a:noFill/>
            <a:prstDash val="solid"/>
          </a:ln>
          <a:effectLst/>
        </p:spPr>
        <p:txBody>
          <a:bodyPr rtlCol="0" anchor="ctr"/>
          <a:lstStyle/>
          <a:p>
            <a:pPr marL="84663" indent="-76197" algn="ctr" defTabSz="609570">
              <a:defRPr/>
            </a:pPr>
            <a:r>
              <a:rPr lang="uk-UA" sz="2400" dirty="0" smtClean="0">
                <a:solidFill>
                  <a:schemeClr val="bg1"/>
                </a:solidFill>
              </a:rPr>
              <a:t>Зробить </a:t>
            </a:r>
            <a:r>
              <a:rPr lang="uk-UA" sz="2400" dirty="0">
                <a:solidFill>
                  <a:schemeClr val="bg1"/>
                </a:solidFill>
              </a:rPr>
              <a:t>інновації легкими. </a:t>
            </a:r>
            <a:r>
              <a:rPr lang="uk-UA" sz="2400" dirty="0" smtClean="0">
                <a:solidFill>
                  <a:schemeClr val="bg1"/>
                </a:solidFill>
              </a:rPr>
              <a:t>Допомагає </a:t>
            </a:r>
            <a:r>
              <a:rPr lang="uk-UA" sz="2400" dirty="0">
                <a:solidFill>
                  <a:schemeClr val="bg1"/>
                </a:solidFill>
              </a:rPr>
              <a:t>розробникам створювати рішення за допомогою платформ і </a:t>
            </a:r>
            <a:r>
              <a:rPr lang="en-US" sz="2400" dirty="0">
                <a:solidFill>
                  <a:schemeClr val="bg1"/>
                </a:solidFill>
              </a:rPr>
              <a:t>API Cisco </a:t>
            </a:r>
            <a:endParaRPr lang="en-US" sz="2133" dirty="0">
              <a:solidFill>
                <a:schemeClr val="bg1"/>
              </a:solidFill>
              <a:cs typeface="Arial"/>
              <a:sym typeface="Arial"/>
            </a:endParaRPr>
          </a:p>
        </p:txBody>
      </p:sp>
      <p:sp>
        <p:nvSpPr>
          <p:cNvPr id="9" name="Rectangle 8">
            <a:extLst>
              <a:ext uri="{FF2B5EF4-FFF2-40B4-BE49-F238E27FC236}">
                <a16:creationId xmlns:a16="http://schemas.microsoft.com/office/drawing/2014/main" xmlns="" id="{2305BB40-CE52-7C49-B562-805A4FD0A535}"/>
              </a:ext>
            </a:extLst>
          </p:cNvPr>
          <p:cNvSpPr/>
          <p:nvPr/>
        </p:nvSpPr>
        <p:spPr>
          <a:xfrm>
            <a:off x="2378741" y="1533567"/>
            <a:ext cx="7580071" cy="939645"/>
          </a:xfrm>
          <a:prstGeom prst="rect">
            <a:avLst/>
          </a:prstGeom>
          <a:noFill/>
          <a:ln w="25400" cap="flat" cmpd="sng" algn="ctr">
            <a:noFill/>
            <a:prstDash val="solid"/>
          </a:ln>
          <a:effectLst/>
        </p:spPr>
        <p:txBody>
          <a:bodyPr rtlCol="0" anchor="ctr"/>
          <a:lstStyle/>
          <a:p>
            <a:pPr marL="84663" indent="-76197" algn="ctr" defTabSz="609570">
              <a:defRPr/>
            </a:pPr>
            <a:r>
              <a:rPr lang="uk-UA" sz="2400" dirty="0" smtClean="0">
                <a:solidFill>
                  <a:schemeClr val="bg1"/>
                </a:solidFill>
              </a:rPr>
              <a:t>Допомогти </a:t>
            </a:r>
            <a:r>
              <a:rPr lang="uk-UA" sz="2400" dirty="0">
                <a:solidFill>
                  <a:schemeClr val="bg1"/>
                </a:solidFill>
              </a:rPr>
              <a:t>співробітникам, клієнтам і партнерам </a:t>
            </a:r>
            <a:r>
              <a:rPr lang="en-US" sz="2400" dirty="0">
                <a:solidFill>
                  <a:schemeClr val="bg1"/>
                </a:solidFill>
              </a:rPr>
              <a:t>Cisco </a:t>
            </a:r>
            <a:r>
              <a:rPr lang="uk-UA" sz="2400" dirty="0" smtClean="0">
                <a:solidFill>
                  <a:schemeClr val="bg1"/>
                </a:solidFill>
              </a:rPr>
              <a:t>професійно зросати </a:t>
            </a:r>
            <a:r>
              <a:rPr lang="uk-UA" sz="2400" dirty="0">
                <a:solidFill>
                  <a:schemeClr val="bg1"/>
                </a:solidFill>
              </a:rPr>
              <a:t>в </a:t>
            </a:r>
            <a:r>
              <a:rPr lang="uk-UA" sz="2400" dirty="0" smtClean="0">
                <a:solidFill>
                  <a:schemeClr val="bg1"/>
                </a:solidFill>
              </a:rPr>
              <a:t>сучасних умовах розвитку </a:t>
            </a:r>
            <a:r>
              <a:rPr lang="en-US" sz="2400" dirty="0" smtClean="0">
                <a:solidFill>
                  <a:schemeClr val="bg1"/>
                </a:solidFill>
              </a:rPr>
              <a:t>IT  </a:t>
            </a:r>
            <a:endParaRPr lang="en-US" sz="2133" dirty="0">
              <a:solidFill>
                <a:schemeClr val="bg1"/>
              </a:solidFill>
              <a:cs typeface="Arial"/>
              <a:sym typeface="Arial"/>
            </a:endParaRPr>
          </a:p>
        </p:txBody>
      </p:sp>
      <p:sp>
        <p:nvSpPr>
          <p:cNvPr id="10" name="Rectangle 9">
            <a:extLst>
              <a:ext uri="{FF2B5EF4-FFF2-40B4-BE49-F238E27FC236}">
                <a16:creationId xmlns:a16="http://schemas.microsoft.com/office/drawing/2014/main" xmlns="" id="{FC2C98D3-3974-8A4D-9C45-93EB844912A5}"/>
              </a:ext>
            </a:extLst>
          </p:cNvPr>
          <p:cNvSpPr/>
          <p:nvPr/>
        </p:nvSpPr>
        <p:spPr>
          <a:xfrm>
            <a:off x="3740258" y="4119108"/>
            <a:ext cx="4752813" cy="939645"/>
          </a:xfrm>
          <a:prstGeom prst="rect">
            <a:avLst/>
          </a:prstGeom>
          <a:noFill/>
          <a:ln w="25400" cap="flat" cmpd="sng" algn="ctr">
            <a:noFill/>
            <a:prstDash val="solid"/>
          </a:ln>
          <a:effectLst/>
        </p:spPr>
        <p:txBody>
          <a:bodyPr rtlCol="0" anchor="ctr"/>
          <a:lstStyle/>
          <a:p>
            <a:pPr algn="ctr" defTabSz="914354">
              <a:defRPr/>
            </a:pPr>
            <a:r>
              <a:rPr lang="uk-UA" sz="2400" dirty="0" smtClean="0">
                <a:solidFill>
                  <a:schemeClr val="bg1"/>
                </a:solidFill>
              </a:rPr>
              <a:t>Робить </a:t>
            </a:r>
            <a:r>
              <a:rPr lang="uk-UA" sz="2400" dirty="0">
                <a:solidFill>
                  <a:schemeClr val="bg1"/>
                </a:solidFill>
              </a:rPr>
              <a:t>розробників </a:t>
            </a:r>
            <a:r>
              <a:rPr lang="en-US" sz="2400" dirty="0" err="1">
                <a:solidFill>
                  <a:schemeClr val="bg1"/>
                </a:solidFill>
              </a:rPr>
              <a:t>DevNet</a:t>
            </a:r>
            <a:r>
              <a:rPr lang="en-US" sz="2400" dirty="0">
                <a:solidFill>
                  <a:schemeClr val="bg1"/>
                </a:solidFill>
              </a:rPr>
              <a:t> </a:t>
            </a:r>
            <a:r>
              <a:rPr lang="uk-UA" sz="2400" dirty="0">
                <a:solidFill>
                  <a:schemeClr val="bg1"/>
                </a:solidFill>
              </a:rPr>
              <a:t>успішними в їх бізнесі та кар’єрі </a:t>
            </a:r>
            <a:endParaRPr lang="en-US" sz="2133" kern="0" dirty="0">
              <a:solidFill>
                <a:schemeClr val="bg1"/>
              </a:solidFill>
              <a:ea typeface="CiscoSans ExtraLight" charset="0"/>
              <a:cs typeface="CiscoSans ExtraLight" charset="0"/>
              <a:sym typeface="Arial"/>
            </a:endParaRPr>
          </a:p>
        </p:txBody>
      </p:sp>
      <p:sp>
        <p:nvSpPr>
          <p:cNvPr id="12" name="Rectangle 11">
            <a:extLst>
              <a:ext uri="{FF2B5EF4-FFF2-40B4-BE49-F238E27FC236}">
                <a16:creationId xmlns:a16="http://schemas.microsoft.com/office/drawing/2014/main" xmlns="" id="{162399C1-E0B4-9146-BD6F-E0291BACB905}"/>
              </a:ext>
            </a:extLst>
          </p:cNvPr>
          <p:cNvSpPr/>
          <p:nvPr/>
        </p:nvSpPr>
        <p:spPr>
          <a:xfrm>
            <a:off x="776784" y="468529"/>
            <a:ext cx="10635176" cy="666786"/>
          </a:xfrm>
          <a:prstGeom prst="rect">
            <a:avLst/>
          </a:prstGeom>
        </p:spPr>
        <p:txBody>
          <a:bodyPr wrap="square">
            <a:spAutoFit/>
          </a:bodyPr>
          <a:lstStyle/>
          <a:p>
            <a:pPr algn="ctr"/>
            <a:r>
              <a:rPr lang="uk-UA" sz="3733" dirty="0" smtClean="0">
                <a:solidFill>
                  <a:schemeClr val="bg2"/>
                </a:solidFill>
                <a:latin typeface="+mj-lt"/>
              </a:rPr>
              <a:t>Основне завдання </a:t>
            </a:r>
            <a:r>
              <a:rPr lang="en-US" sz="3733" dirty="0" err="1" smtClean="0">
                <a:solidFill>
                  <a:schemeClr val="bg2"/>
                </a:solidFill>
                <a:latin typeface="+mj-lt"/>
              </a:rPr>
              <a:t>DevNet</a:t>
            </a:r>
            <a:endParaRPr lang="en-US" sz="3733" dirty="0">
              <a:solidFill>
                <a:schemeClr val="bg2"/>
              </a:solidFill>
              <a:latin typeface="+mj-lt"/>
            </a:endParaRPr>
          </a:p>
        </p:txBody>
      </p:sp>
    </p:spTree>
    <p:extLst>
      <p:ext uri="{BB962C8B-B14F-4D97-AF65-F5344CB8AC3E}">
        <p14:creationId xmlns:p14="http://schemas.microsoft.com/office/powerpoint/2010/main" val="200290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7973545-1751-3547-9B20-A4FBDB6026D9}"/>
              </a:ext>
            </a:extLst>
          </p:cNvPr>
          <p:cNvSpPr/>
          <p:nvPr/>
        </p:nvSpPr>
        <p:spPr>
          <a:xfrm>
            <a:off x="597314" y="2832720"/>
            <a:ext cx="10994121" cy="584775"/>
          </a:xfrm>
          <a:prstGeom prst="rect">
            <a:avLst/>
          </a:prstGeom>
        </p:spPr>
        <p:txBody>
          <a:bodyPr wrap="square" anchor="ctr">
            <a:spAutoFit/>
          </a:bodyPr>
          <a:lstStyle/>
          <a:p>
            <a:pPr algn="ctr" defTabSz="1219140">
              <a:buClr>
                <a:srgbClr val="000000"/>
              </a:buClr>
              <a:defRPr/>
            </a:pPr>
            <a:r>
              <a:rPr lang="uk-UA" sz="3200" b="1" kern="0" dirty="0" smtClean="0">
                <a:solidFill>
                  <a:srgbClr val="FFFFFF"/>
                </a:solidFill>
                <a:cs typeface="CiscoSansTT Heavy" panose="020B0903020201020303" pitchFamily="34" charset="0"/>
                <a:sym typeface="Arial"/>
              </a:rPr>
              <a:t>Необхідність </a:t>
            </a:r>
            <a:r>
              <a:rPr lang="uk-UA" sz="3200" b="1" kern="0" dirty="0" smtClean="0">
                <a:solidFill>
                  <a:srgbClr val="6EBE4A"/>
                </a:solidFill>
                <a:cs typeface="CiscoSansTT Heavy" panose="020B0903020201020303" pitchFamily="34" charset="0"/>
                <a:sym typeface="Arial"/>
              </a:rPr>
              <a:t>автоматизації інфраструктури</a:t>
            </a:r>
            <a:endParaRPr lang="en-US" sz="3200" b="1" kern="0" dirty="0">
              <a:solidFill>
                <a:srgbClr val="6EBE4A"/>
              </a:solidFill>
              <a:cs typeface="CiscoSansTT Heavy" panose="020B0903020201020303" pitchFamily="34" charset="0"/>
              <a:sym typeface="Arial"/>
            </a:endParaRPr>
          </a:p>
        </p:txBody>
      </p:sp>
      <p:sp>
        <p:nvSpPr>
          <p:cNvPr id="11" name="Rectangle 10">
            <a:extLst>
              <a:ext uri="{FF2B5EF4-FFF2-40B4-BE49-F238E27FC236}">
                <a16:creationId xmlns:a16="http://schemas.microsoft.com/office/drawing/2014/main" xmlns="" id="{5F52E7D0-E508-5242-888A-2C2280012E01}"/>
              </a:ext>
            </a:extLst>
          </p:cNvPr>
          <p:cNvSpPr/>
          <p:nvPr/>
        </p:nvSpPr>
        <p:spPr>
          <a:xfrm>
            <a:off x="703188" y="3621302"/>
            <a:ext cx="10782371" cy="584775"/>
          </a:xfrm>
          <a:prstGeom prst="rect">
            <a:avLst/>
          </a:prstGeom>
        </p:spPr>
        <p:txBody>
          <a:bodyPr wrap="square" anchor="ctr">
            <a:spAutoFit/>
          </a:bodyPr>
          <a:lstStyle/>
          <a:p>
            <a:pPr algn="ctr" defTabSz="1219140">
              <a:buClr>
                <a:srgbClr val="000000"/>
              </a:buClr>
              <a:defRPr/>
            </a:pPr>
            <a:r>
              <a:rPr lang="uk-UA" sz="3200" b="1" kern="0" dirty="0" smtClean="0">
                <a:solidFill>
                  <a:srgbClr val="FFFFFF"/>
                </a:solidFill>
                <a:cs typeface="CiscoSansTT Heavy" panose="020B0903020201020303" pitchFamily="34" charset="0"/>
                <a:sym typeface="Arial"/>
              </a:rPr>
              <a:t>Необхідність </a:t>
            </a:r>
            <a:r>
              <a:rPr lang="uk-UA" sz="3200" b="1" kern="0" dirty="0" smtClean="0">
                <a:solidFill>
                  <a:schemeClr val="accent1"/>
                </a:solidFill>
                <a:cs typeface="CiscoSansTT Heavy" panose="020B0903020201020303" pitchFamily="34" charset="0"/>
                <a:sym typeface="Arial"/>
              </a:rPr>
              <a:t>об’єднувати і інтегрувати їх платформи</a:t>
            </a:r>
            <a:endParaRPr lang="en-US" sz="3200" b="1" kern="0" dirty="0">
              <a:solidFill>
                <a:schemeClr val="accent1"/>
              </a:solidFill>
              <a:cs typeface="CiscoSansTT Heavy" panose="020B0903020201020303" pitchFamily="34" charset="0"/>
              <a:sym typeface="Arial"/>
            </a:endParaRPr>
          </a:p>
        </p:txBody>
      </p:sp>
      <p:sp>
        <p:nvSpPr>
          <p:cNvPr id="13" name="Text Placeholder 3">
            <a:extLst>
              <a:ext uri="{FF2B5EF4-FFF2-40B4-BE49-F238E27FC236}">
                <a16:creationId xmlns:a16="http://schemas.microsoft.com/office/drawing/2014/main" xmlns="" id="{9B4E27D2-2385-B34D-B878-DEF86456E33D}"/>
              </a:ext>
            </a:extLst>
          </p:cNvPr>
          <p:cNvSpPr txBox="1">
            <a:spLocks/>
          </p:cNvSpPr>
          <p:nvPr/>
        </p:nvSpPr>
        <p:spPr>
          <a:xfrm>
            <a:off x="0" y="5511282"/>
            <a:ext cx="12192000" cy="1346719"/>
          </a:xfrm>
          <a:prstGeom prst="rect">
            <a:avLst/>
          </a:prstGeom>
          <a:solidFill>
            <a:schemeClr val="accent1"/>
          </a:solidFill>
        </p:spPr>
        <p:txBody>
          <a:bodyPr anchor="ctr" anchorCtr="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ru-RU" sz="3200" dirty="0">
                <a:solidFill>
                  <a:schemeClr val="bg1"/>
                </a:solidFill>
              </a:rPr>
              <a:t>Програмованість та API – це механізм, який дозволяє клієнтам трансформувати свій бізнес </a:t>
            </a:r>
            <a:endParaRPr lang="en-US" sz="2933" dirty="0">
              <a:solidFill>
                <a:schemeClr val="bg1"/>
              </a:solidFill>
              <a:latin typeface="CiscoSansTT Light" panose="020B0503020201020303" pitchFamily="34" charset="0"/>
              <a:cs typeface="CiscoSansTT Light" panose="020B0503020201020303" pitchFamily="34" charset="0"/>
            </a:endParaRPr>
          </a:p>
        </p:txBody>
      </p:sp>
      <p:sp>
        <p:nvSpPr>
          <p:cNvPr id="3" name="Rectangle 2">
            <a:extLst>
              <a:ext uri="{FF2B5EF4-FFF2-40B4-BE49-F238E27FC236}">
                <a16:creationId xmlns:a16="http://schemas.microsoft.com/office/drawing/2014/main" xmlns="" id="{E99C54C1-A622-F649-923E-2AD4922F12C3}"/>
              </a:ext>
            </a:extLst>
          </p:cNvPr>
          <p:cNvSpPr/>
          <p:nvPr/>
        </p:nvSpPr>
        <p:spPr>
          <a:xfrm>
            <a:off x="956259" y="2091537"/>
            <a:ext cx="10635176" cy="584775"/>
          </a:xfrm>
          <a:prstGeom prst="rect">
            <a:avLst/>
          </a:prstGeom>
        </p:spPr>
        <p:txBody>
          <a:bodyPr wrap="square">
            <a:spAutoFit/>
          </a:bodyPr>
          <a:lstStyle/>
          <a:p>
            <a:pPr algn="ctr"/>
            <a:r>
              <a:rPr lang="uk-UA" sz="3200" b="1" dirty="0" smtClean="0">
                <a:solidFill>
                  <a:schemeClr val="bg2"/>
                </a:solidFill>
                <a:latin typeface="+mj-lt"/>
              </a:rPr>
              <a:t>Завдання, що постають перед мережевими фахівцями</a:t>
            </a:r>
            <a:endParaRPr lang="en-US" b="1" dirty="0">
              <a:solidFill>
                <a:schemeClr val="bg2"/>
              </a:solidFill>
              <a:latin typeface="+mj-lt"/>
            </a:endParaRPr>
          </a:p>
        </p:txBody>
      </p:sp>
    </p:spTree>
    <p:extLst>
      <p:ext uri="{BB962C8B-B14F-4D97-AF65-F5344CB8AC3E}">
        <p14:creationId xmlns:p14="http://schemas.microsoft.com/office/powerpoint/2010/main" val="40573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682A443-C93B-8644-A9D9-A7C872CFA34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9" name="Rectangle 8">
            <a:extLst>
              <a:ext uri="{FF2B5EF4-FFF2-40B4-BE49-F238E27FC236}">
                <a16:creationId xmlns:a16="http://schemas.microsoft.com/office/drawing/2014/main" xmlns="" id="{2F3CE470-64B4-2444-9F97-41A278369A06}"/>
              </a:ext>
            </a:extLst>
          </p:cNvPr>
          <p:cNvSpPr/>
          <p:nvPr/>
        </p:nvSpPr>
        <p:spPr>
          <a:xfrm>
            <a:off x="0" y="0"/>
            <a:ext cx="12192000" cy="6858000"/>
          </a:xfrm>
          <a:prstGeom prst="rect">
            <a:avLst/>
          </a:prstGeom>
          <a:solidFill>
            <a:srgbClr val="0D274D">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005073"/>
              </a:solidFill>
              <a:latin typeface="CiscoSansTT ExtraLight"/>
              <a:sym typeface="Arial"/>
            </a:endParaRPr>
          </a:p>
        </p:txBody>
      </p:sp>
      <p:sp>
        <p:nvSpPr>
          <p:cNvPr id="12" name="Title 1">
            <a:extLst>
              <a:ext uri="{FF2B5EF4-FFF2-40B4-BE49-F238E27FC236}">
                <a16:creationId xmlns:a16="http://schemas.microsoft.com/office/drawing/2014/main" xmlns="" id="{E9BC947C-5421-C848-8338-A58838498B0D}"/>
              </a:ext>
            </a:extLst>
          </p:cNvPr>
          <p:cNvSpPr txBox="1">
            <a:spLocks/>
          </p:cNvSpPr>
          <p:nvPr/>
        </p:nvSpPr>
        <p:spPr>
          <a:xfrm>
            <a:off x="851371" y="789347"/>
            <a:ext cx="10489261" cy="130559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r>
              <a:rPr lang="uk-UA" altLang="ko-KR" sz="4000" kern="0" dirty="0" smtClean="0">
                <a:solidFill>
                  <a:srgbClr val="00BCEB"/>
                </a:solidFill>
                <a:latin typeface="CiscoSansTT ExtraLight"/>
              </a:rPr>
              <a:t>Нова мережа</a:t>
            </a:r>
            <a:endParaRPr lang="ko-KR" altLang="en-US" sz="4000" kern="0" dirty="0">
              <a:solidFill>
                <a:srgbClr val="00BCEB"/>
              </a:solidFill>
              <a:latin typeface="CiscoSansTT ExtraLight"/>
            </a:endParaRPr>
          </a:p>
        </p:txBody>
      </p:sp>
      <p:sp>
        <p:nvSpPr>
          <p:cNvPr id="7" name="Rectangle 11">
            <a:extLst>
              <a:ext uri="{FF2B5EF4-FFF2-40B4-BE49-F238E27FC236}">
                <a16:creationId xmlns:a16="http://schemas.microsoft.com/office/drawing/2014/main" xmlns="" id="{E4A9B587-1541-9A4D-9125-8AB5A8F1074E}"/>
              </a:ext>
            </a:extLst>
          </p:cNvPr>
          <p:cNvSpPr/>
          <p:nvPr/>
        </p:nvSpPr>
        <p:spPr>
          <a:xfrm>
            <a:off x="0" y="1808255"/>
            <a:ext cx="12217401" cy="3241488"/>
          </a:xfrm>
          <a:prstGeom prst="rect">
            <a:avLst/>
          </a:prstGeom>
          <a:solidFill>
            <a:srgbClr val="000000">
              <a:alpha val="3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cxnSp>
        <p:nvCxnSpPr>
          <p:cNvPr id="13" name="Straight Connector 10">
            <a:extLst>
              <a:ext uri="{FF2B5EF4-FFF2-40B4-BE49-F238E27FC236}">
                <a16:creationId xmlns:a16="http://schemas.microsoft.com/office/drawing/2014/main" xmlns="" id="{B7B07849-2022-C34D-ACAF-2E20BF5613CF}"/>
              </a:ext>
            </a:extLst>
          </p:cNvPr>
          <p:cNvCxnSpPr/>
          <p:nvPr/>
        </p:nvCxnSpPr>
        <p:spPr>
          <a:xfrm>
            <a:off x="0" y="34290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Group 16">
            <a:extLst>
              <a:ext uri="{FF2B5EF4-FFF2-40B4-BE49-F238E27FC236}">
                <a16:creationId xmlns:a16="http://schemas.microsoft.com/office/drawing/2014/main" xmlns="" id="{B4D93EF7-05AB-434A-B0C2-F588EE1D64D0}"/>
              </a:ext>
            </a:extLst>
          </p:cNvPr>
          <p:cNvGrpSpPr/>
          <p:nvPr/>
        </p:nvGrpSpPr>
        <p:grpSpPr>
          <a:xfrm>
            <a:off x="0" y="2338811"/>
            <a:ext cx="2682240" cy="1228348"/>
            <a:chOff x="0" y="1754108"/>
            <a:chExt cx="2011680" cy="921261"/>
          </a:xfrm>
        </p:grpSpPr>
        <p:cxnSp>
          <p:nvCxnSpPr>
            <p:cNvPr id="15" name="Straight Connector 14">
              <a:extLst>
                <a:ext uri="{FF2B5EF4-FFF2-40B4-BE49-F238E27FC236}">
                  <a16:creationId xmlns:a16="http://schemas.microsoft.com/office/drawing/2014/main" xmlns="" id="{3EEA1347-5504-C149-B0DB-CE33F8450F49}"/>
                </a:ext>
              </a:extLst>
            </p:cNvPr>
            <p:cNvCxnSpPr>
              <a:cxnSpLocks/>
            </p:cNvCxnSpPr>
            <p:nvPr/>
          </p:nvCxnSpPr>
          <p:spPr>
            <a:xfrm flipV="1">
              <a:off x="934835"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7739F3E2-8FBB-6044-B47D-D8831641F96C}"/>
                </a:ext>
              </a:extLst>
            </p:cNvPr>
            <p:cNvSpPr txBox="1"/>
            <p:nvPr/>
          </p:nvSpPr>
          <p:spPr>
            <a:xfrm>
              <a:off x="0" y="1754108"/>
              <a:ext cx="2011680" cy="465608"/>
            </a:xfrm>
            <a:prstGeom prst="rect">
              <a:avLst/>
            </a:prstGeom>
          </p:spPr>
          <p:txBody>
            <a:bodyPr wrap="square" tIns="0" rtlCol="0" anchor="t" anchorCtr="0">
              <a:spAutoFit/>
            </a:bodyPr>
            <a:lstStyle/>
            <a:p>
              <a:pPr algn="ctr" defTabSz="609555">
                <a:buClr>
                  <a:srgbClr val="000000"/>
                </a:buClr>
                <a:defRPr/>
              </a:pPr>
              <a:r>
                <a:rPr lang="en-US" sz="1867" kern="0" dirty="0">
                  <a:solidFill>
                    <a:srgbClr val="FFFFFF"/>
                  </a:solidFill>
                  <a:latin typeface="CiscoSansTT Heavy" panose="020B0903020201020303" pitchFamily="34" charset="0"/>
                  <a:cs typeface="CiscoSansTT Heavy" panose="020B0903020201020303" pitchFamily="34" charset="0"/>
                  <a:sym typeface="Arial"/>
                </a:rPr>
                <a:t>Intent-based</a:t>
              </a:r>
              <a:br>
                <a:rPr lang="en-US" sz="1867" kern="0" dirty="0">
                  <a:solidFill>
                    <a:srgbClr val="FFFFFF"/>
                  </a:solidFill>
                  <a:latin typeface="CiscoSansTT Heavy" panose="020B0903020201020303" pitchFamily="34" charset="0"/>
                  <a:cs typeface="CiscoSansTT Heavy" panose="020B0903020201020303" pitchFamily="34" charset="0"/>
                  <a:sym typeface="Arial"/>
                </a:rPr>
              </a:br>
              <a:r>
                <a:rPr lang="en-US" sz="1867" kern="0" dirty="0">
                  <a:solidFill>
                    <a:srgbClr val="FFFFFF"/>
                  </a:solidFill>
                  <a:latin typeface="CiscoSansTT Heavy" panose="020B0903020201020303" pitchFamily="34" charset="0"/>
                  <a:cs typeface="CiscoSansTT Heavy" panose="020B0903020201020303" pitchFamily="34" charset="0"/>
                  <a:sym typeface="Arial"/>
                </a:rPr>
                <a:t>Networking</a:t>
              </a:r>
            </a:p>
          </p:txBody>
        </p:sp>
        <p:sp>
          <p:nvSpPr>
            <p:cNvPr id="17" name="Oval 16">
              <a:extLst>
                <a:ext uri="{FF2B5EF4-FFF2-40B4-BE49-F238E27FC236}">
                  <a16:creationId xmlns:a16="http://schemas.microsoft.com/office/drawing/2014/main" xmlns="" id="{F01443FD-C073-A241-AFC7-94BDA522C6D9}"/>
                </a:ext>
              </a:extLst>
            </p:cNvPr>
            <p:cNvSpPr/>
            <p:nvPr/>
          </p:nvSpPr>
          <p:spPr>
            <a:xfrm>
              <a:off x="831216"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18" name="Group 17">
            <a:extLst>
              <a:ext uri="{FF2B5EF4-FFF2-40B4-BE49-F238E27FC236}">
                <a16:creationId xmlns:a16="http://schemas.microsoft.com/office/drawing/2014/main" xmlns="" id="{E9E9AC03-40CF-7B4E-9C3E-6F0184D699DA}"/>
              </a:ext>
            </a:extLst>
          </p:cNvPr>
          <p:cNvGrpSpPr/>
          <p:nvPr/>
        </p:nvGrpSpPr>
        <p:grpSpPr>
          <a:xfrm>
            <a:off x="1246448" y="3290845"/>
            <a:ext cx="2682240" cy="1347472"/>
            <a:chOff x="934836" y="2468130"/>
            <a:chExt cx="2011680" cy="1010604"/>
          </a:xfrm>
        </p:grpSpPr>
        <p:cxnSp>
          <p:nvCxnSpPr>
            <p:cNvPr id="19" name="Straight Connector 82">
              <a:extLst>
                <a:ext uri="{FF2B5EF4-FFF2-40B4-BE49-F238E27FC236}">
                  <a16:creationId xmlns:a16="http://schemas.microsoft.com/office/drawing/2014/main" xmlns="" id="{FF24411A-3737-5241-9E22-D55101A8DD1F}"/>
                </a:ext>
              </a:extLst>
            </p:cNvPr>
            <p:cNvCxnSpPr>
              <a:cxnSpLocks/>
            </p:cNvCxnSpPr>
            <p:nvPr/>
          </p:nvCxnSpPr>
          <p:spPr>
            <a:xfrm flipV="1">
              <a:off x="1963881"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B956649A-A7AF-354A-A3B1-39149A37979D}"/>
                </a:ext>
              </a:extLst>
            </p:cNvPr>
            <p:cNvSpPr txBox="1"/>
            <p:nvPr/>
          </p:nvSpPr>
          <p:spPr>
            <a:xfrm>
              <a:off x="934836" y="3013126"/>
              <a:ext cx="2011680" cy="465608"/>
            </a:xfrm>
            <a:prstGeom prst="rect">
              <a:avLst/>
            </a:prstGeom>
          </p:spPr>
          <p:txBody>
            <a:bodyPr wrap="square" tIns="0" rtlCol="0" anchor="t" anchorCtr="0">
              <a:spAutoFit/>
            </a:bodyPr>
            <a:lstStyle/>
            <a:p>
              <a:pPr algn="ctr" defTabSz="609555">
                <a:buClr>
                  <a:srgbClr val="000000"/>
                </a:buClr>
                <a:defRPr/>
              </a:pPr>
              <a:r>
                <a:rPr lang="en-US" sz="1867" kern="0" dirty="0">
                  <a:solidFill>
                    <a:srgbClr val="FFFFFF"/>
                  </a:solidFill>
                  <a:latin typeface="CiscoSansTT Heavy" panose="020B0903020201020303" pitchFamily="34" charset="0"/>
                  <a:cs typeface="CiscoSansTT Heavy" panose="020B0903020201020303" pitchFamily="34" charset="0"/>
                  <a:sym typeface="Arial"/>
                </a:rPr>
                <a:t>Multi-Domain</a:t>
              </a:r>
              <a:br>
                <a:rPr lang="en-US" sz="1867" kern="0" dirty="0">
                  <a:solidFill>
                    <a:srgbClr val="FFFFFF"/>
                  </a:solidFill>
                  <a:latin typeface="CiscoSansTT Heavy" panose="020B0903020201020303" pitchFamily="34" charset="0"/>
                  <a:cs typeface="CiscoSansTT Heavy" panose="020B0903020201020303" pitchFamily="34" charset="0"/>
                  <a:sym typeface="Arial"/>
                </a:rPr>
              </a:br>
              <a:r>
                <a:rPr lang="en-US" sz="1867" kern="0" dirty="0">
                  <a:solidFill>
                    <a:srgbClr val="FFFFFF"/>
                  </a:solidFill>
                  <a:latin typeface="CiscoSansTT Heavy" panose="020B0903020201020303" pitchFamily="34" charset="0"/>
                  <a:cs typeface="CiscoSansTT Heavy" panose="020B0903020201020303" pitchFamily="34" charset="0"/>
                  <a:sym typeface="Arial"/>
                </a:rPr>
                <a:t>Networking</a:t>
              </a:r>
            </a:p>
          </p:txBody>
        </p:sp>
        <p:sp>
          <p:nvSpPr>
            <p:cNvPr id="21" name="Oval 68">
              <a:extLst>
                <a:ext uri="{FF2B5EF4-FFF2-40B4-BE49-F238E27FC236}">
                  <a16:creationId xmlns:a16="http://schemas.microsoft.com/office/drawing/2014/main" xmlns="" id="{399535D2-6FC7-FB4D-8F76-6E4A7AD10AAF}"/>
                </a:ext>
              </a:extLst>
            </p:cNvPr>
            <p:cNvSpPr/>
            <p:nvPr/>
          </p:nvSpPr>
          <p:spPr>
            <a:xfrm>
              <a:off x="1860262"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22" name="Group 18">
            <a:extLst>
              <a:ext uri="{FF2B5EF4-FFF2-40B4-BE49-F238E27FC236}">
                <a16:creationId xmlns:a16="http://schemas.microsoft.com/office/drawing/2014/main" xmlns="" id="{A6549D36-D47F-E343-B26B-276352A25A1A}"/>
              </a:ext>
            </a:extLst>
          </p:cNvPr>
          <p:cNvGrpSpPr/>
          <p:nvPr/>
        </p:nvGrpSpPr>
        <p:grpSpPr>
          <a:xfrm>
            <a:off x="2653053" y="2338811"/>
            <a:ext cx="2682240" cy="1228348"/>
            <a:chOff x="1989790" y="1754108"/>
            <a:chExt cx="2011680" cy="921261"/>
          </a:xfrm>
        </p:grpSpPr>
        <p:cxnSp>
          <p:nvCxnSpPr>
            <p:cNvPr id="23" name="Straight Connector 79">
              <a:extLst>
                <a:ext uri="{FF2B5EF4-FFF2-40B4-BE49-F238E27FC236}">
                  <a16:creationId xmlns:a16="http://schemas.microsoft.com/office/drawing/2014/main" xmlns="" id="{67484D0E-2161-A64F-83BB-E4DB50E290D0}"/>
                </a:ext>
              </a:extLst>
            </p:cNvPr>
            <p:cNvCxnSpPr>
              <a:cxnSpLocks/>
            </p:cNvCxnSpPr>
            <p:nvPr/>
          </p:nvCxnSpPr>
          <p:spPr>
            <a:xfrm flipV="1">
              <a:off x="2992927"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EBEEB135-46FE-5A40-BF83-01EAF81B0A60}"/>
                </a:ext>
              </a:extLst>
            </p:cNvPr>
            <p:cNvSpPr txBox="1"/>
            <p:nvPr/>
          </p:nvSpPr>
          <p:spPr>
            <a:xfrm>
              <a:off x="1989790" y="1754108"/>
              <a:ext cx="2011680" cy="465608"/>
            </a:xfrm>
            <a:prstGeom prst="rect">
              <a:avLst/>
            </a:prstGeom>
          </p:spPr>
          <p:txBody>
            <a:bodyPr wrap="square" tIns="0" rtlCol="0" anchor="t" anchorCtr="0">
              <a:spAutoFit/>
            </a:bodyPr>
            <a:lstStyle/>
            <a:p>
              <a:pPr algn="ctr" defTabSz="609555">
                <a:buClr>
                  <a:srgbClr val="000000"/>
                </a:buClr>
                <a:defRPr/>
              </a:pPr>
              <a:r>
                <a:rPr lang="en-US" sz="1867" kern="0">
                  <a:solidFill>
                    <a:srgbClr val="FFFFFF"/>
                  </a:solidFill>
                  <a:latin typeface="CiscoSansTT Heavy" panose="020B0903020201020303" pitchFamily="34" charset="0"/>
                  <a:cs typeface="CiscoSansTT Heavy" panose="020B0903020201020303" pitchFamily="34" charset="0"/>
                  <a:sym typeface="Arial"/>
                </a:rPr>
                <a:t>APIs, DevOps</a:t>
              </a:r>
              <a:br>
                <a:rPr lang="en-US" sz="1867" kern="0">
                  <a:solidFill>
                    <a:srgbClr val="FFFFFF"/>
                  </a:solidFill>
                  <a:latin typeface="CiscoSansTT Heavy" panose="020B0903020201020303" pitchFamily="34" charset="0"/>
                  <a:cs typeface="CiscoSansTT Heavy" panose="020B0903020201020303" pitchFamily="34" charset="0"/>
                  <a:sym typeface="Arial"/>
                </a:rPr>
              </a:br>
              <a:r>
                <a:rPr lang="en-US" sz="1867" kern="0">
                  <a:solidFill>
                    <a:srgbClr val="FFFFFF"/>
                  </a:solidFill>
                  <a:latin typeface="CiscoSansTT Heavy" panose="020B0903020201020303" pitchFamily="34" charset="0"/>
                  <a:cs typeface="CiscoSansTT Heavy" panose="020B0903020201020303" pitchFamily="34" charset="0"/>
                  <a:sym typeface="Arial"/>
                </a:rPr>
                <a:t>Automation</a:t>
              </a:r>
            </a:p>
          </p:txBody>
        </p:sp>
        <p:sp>
          <p:nvSpPr>
            <p:cNvPr id="25" name="Oval 69">
              <a:extLst>
                <a:ext uri="{FF2B5EF4-FFF2-40B4-BE49-F238E27FC236}">
                  <a16:creationId xmlns:a16="http://schemas.microsoft.com/office/drawing/2014/main" xmlns="" id="{11774CD6-6635-AE46-B5E5-E4997470A111}"/>
                </a:ext>
              </a:extLst>
            </p:cNvPr>
            <p:cNvSpPr/>
            <p:nvPr/>
          </p:nvSpPr>
          <p:spPr>
            <a:xfrm>
              <a:off x="2889308"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26" name="Group 19">
            <a:extLst>
              <a:ext uri="{FF2B5EF4-FFF2-40B4-BE49-F238E27FC236}">
                <a16:creationId xmlns:a16="http://schemas.microsoft.com/office/drawing/2014/main" xmlns="" id="{AF98C9E6-6F7C-4747-A829-5A4F51FBF647}"/>
              </a:ext>
            </a:extLst>
          </p:cNvPr>
          <p:cNvGrpSpPr/>
          <p:nvPr/>
        </p:nvGrpSpPr>
        <p:grpSpPr>
          <a:xfrm>
            <a:off x="4000885" y="3290845"/>
            <a:ext cx="2682240" cy="1347472"/>
            <a:chOff x="3000664" y="2468130"/>
            <a:chExt cx="2011680" cy="1010604"/>
          </a:xfrm>
        </p:grpSpPr>
        <p:cxnSp>
          <p:nvCxnSpPr>
            <p:cNvPr id="27" name="Straight Connector 83">
              <a:extLst>
                <a:ext uri="{FF2B5EF4-FFF2-40B4-BE49-F238E27FC236}">
                  <a16:creationId xmlns:a16="http://schemas.microsoft.com/office/drawing/2014/main" xmlns="" id="{64CE5BFD-30AE-2D45-9B31-D5F4C75C3504}"/>
                </a:ext>
              </a:extLst>
            </p:cNvPr>
            <p:cNvCxnSpPr>
              <a:cxnSpLocks/>
            </p:cNvCxnSpPr>
            <p:nvPr/>
          </p:nvCxnSpPr>
          <p:spPr>
            <a:xfrm flipV="1">
              <a:off x="4021973"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C7C7CCAE-3B4E-B342-85C6-6305A3AA2427}"/>
                </a:ext>
              </a:extLst>
            </p:cNvPr>
            <p:cNvSpPr txBox="1"/>
            <p:nvPr/>
          </p:nvSpPr>
          <p:spPr>
            <a:xfrm>
              <a:off x="3000664" y="3013126"/>
              <a:ext cx="2011680" cy="465608"/>
            </a:xfrm>
            <a:prstGeom prst="rect">
              <a:avLst/>
            </a:prstGeom>
            <a:noFill/>
            <a:ln>
              <a:noFill/>
            </a:ln>
            <a:effectLst/>
          </p:spPr>
          <p:txBody>
            <a:bodyPr wrap="square" tIns="0" rtlCol="0" anchor="t" anchorCtr="0">
              <a:spAutoFit/>
            </a:bodyPr>
            <a:lstStyle/>
            <a:p>
              <a:pPr algn="ctr" defTabSz="609555">
                <a:defRPr/>
              </a:pPr>
              <a:r>
                <a:rPr lang="en-US" sz="1867">
                  <a:solidFill>
                    <a:srgbClr val="FFFFFF"/>
                  </a:solidFill>
                  <a:latin typeface="CiscoSansTT Heavy" panose="020B0903020201020303" pitchFamily="34" charset="0"/>
                  <a:cs typeface="CiscoSansTT Heavy" panose="020B0903020201020303" pitchFamily="34" charset="0"/>
                  <a:sym typeface="Arial"/>
                </a:rPr>
                <a:t>Wi-Fi 6</a:t>
              </a:r>
            </a:p>
            <a:p>
              <a:pPr algn="ctr" defTabSz="609555">
                <a:defRPr/>
              </a:pPr>
              <a:r>
                <a:rPr lang="en-US" sz="1867">
                  <a:solidFill>
                    <a:srgbClr val="FFFFFF"/>
                  </a:solidFill>
                  <a:latin typeface="CiscoSansTT Heavy" panose="020B0903020201020303" pitchFamily="34" charset="0"/>
                  <a:cs typeface="CiscoSansTT Heavy" panose="020B0903020201020303" pitchFamily="34" charset="0"/>
                  <a:sym typeface="Arial"/>
                </a:rPr>
                <a:t>and 5G</a:t>
              </a:r>
            </a:p>
          </p:txBody>
        </p:sp>
        <p:sp>
          <p:nvSpPr>
            <p:cNvPr id="29" name="Oval 70">
              <a:extLst>
                <a:ext uri="{FF2B5EF4-FFF2-40B4-BE49-F238E27FC236}">
                  <a16:creationId xmlns:a16="http://schemas.microsoft.com/office/drawing/2014/main" xmlns="" id="{B92F234F-364E-D347-AD49-D7FD25795F67}"/>
                </a:ext>
              </a:extLst>
            </p:cNvPr>
            <p:cNvSpPr/>
            <p:nvPr/>
          </p:nvSpPr>
          <p:spPr>
            <a:xfrm>
              <a:off x="3918354"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30" name="Group 20">
            <a:extLst>
              <a:ext uri="{FF2B5EF4-FFF2-40B4-BE49-F238E27FC236}">
                <a16:creationId xmlns:a16="http://schemas.microsoft.com/office/drawing/2014/main" xmlns="" id="{4B1A0116-AFF7-2C45-ABB7-BAC5C090455D}"/>
              </a:ext>
            </a:extLst>
          </p:cNvPr>
          <p:cNvGrpSpPr/>
          <p:nvPr/>
        </p:nvGrpSpPr>
        <p:grpSpPr>
          <a:xfrm>
            <a:off x="5306107" y="2338811"/>
            <a:ext cx="2682240" cy="1228348"/>
            <a:chOff x="3979580" y="1754108"/>
            <a:chExt cx="2011680" cy="921261"/>
          </a:xfrm>
        </p:grpSpPr>
        <p:cxnSp>
          <p:nvCxnSpPr>
            <p:cNvPr id="31" name="Straight Connector 80">
              <a:extLst>
                <a:ext uri="{FF2B5EF4-FFF2-40B4-BE49-F238E27FC236}">
                  <a16:creationId xmlns:a16="http://schemas.microsoft.com/office/drawing/2014/main" xmlns="" id="{7DA36F89-D136-564A-A2A0-729BF7B4A91A}"/>
                </a:ext>
              </a:extLst>
            </p:cNvPr>
            <p:cNvCxnSpPr>
              <a:cxnSpLocks/>
            </p:cNvCxnSpPr>
            <p:nvPr/>
          </p:nvCxnSpPr>
          <p:spPr>
            <a:xfrm flipV="1">
              <a:off x="5051019"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57C3D899-1D92-8E4A-A3BA-7FAF33420A60}"/>
                </a:ext>
              </a:extLst>
            </p:cNvPr>
            <p:cNvSpPr txBox="1"/>
            <p:nvPr/>
          </p:nvSpPr>
          <p:spPr>
            <a:xfrm>
              <a:off x="3979580" y="1754108"/>
              <a:ext cx="2011680" cy="465608"/>
            </a:xfrm>
            <a:prstGeom prst="rect">
              <a:avLst/>
            </a:prstGeom>
          </p:spPr>
          <p:txBody>
            <a:bodyPr wrap="square" tIns="0" rtlCol="0" anchor="t" anchorCtr="0">
              <a:spAutoFit/>
            </a:bodyPr>
            <a:lstStyle/>
            <a:p>
              <a:pPr algn="ctr" defTabSz="609555">
                <a:buClr>
                  <a:srgbClr val="000000"/>
                </a:buClr>
                <a:defRPr/>
              </a:pPr>
              <a:r>
                <a:rPr lang="en-US" sz="1867" kern="0">
                  <a:solidFill>
                    <a:srgbClr val="FFFFFF"/>
                  </a:solidFill>
                  <a:latin typeface="CiscoSansTT Heavy" panose="020B0903020201020303" pitchFamily="34" charset="0"/>
                  <a:cs typeface="CiscoSansTT Heavy" panose="020B0903020201020303" pitchFamily="34" charset="0"/>
                  <a:sym typeface="Arial"/>
                </a:rPr>
                <a:t>IoT, </a:t>
              </a:r>
              <a:br>
                <a:rPr lang="en-US" sz="1867" kern="0">
                  <a:solidFill>
                    <a:srgbClr val="FFFFFF"/>
                  </a:solidFill>
                  <a:latin typeface="CiscoSansTT Heavy" panose="020B0903020201020303" pitchFamily="34" charset="0"/>
                  <a:cs typeface="CiscoSansTT Heavy" panose="020B0903020201020303" pitchFamily="34" charset="0"/>
                  <a:sym typeface="Arial"/>
                </a:rPr>
              </a:br>
              <a:r>
                <a:rPr lang="en-US" sz="1867" kern="0">
                  <a:solidFill>
                    <a:srgbClr val="FFFFFF"/>
                  </a:solidFill>
                  <a:latin typeface="CiscoSansTT Heavy" panose="020B0903020201020303" pitchFamily="34" charset="0"/>
                  <a:cs typeface="CiscoSansTT Heavy" panose="020B0903020201020303" pitchFamily="34" charset="0"/>
                  <a:sym typeface="Arial"/>
                </a:rPr>
                <a:t>Edge Computing </a:t>
              </a:r>
            </a:p>
          </p:txBody>
        </p:sp>
        <p:sp>
          <p:nvSpPr>
            <p:cNvPr id="33" name="Oval 71">
              <a:extLst>
                <a:ext uri="{FF2B5EF4-FFF2-40B4-BE49-F238E27FC236}">
                  <a16:creationId xmlns:a16="http://schemas.microsoft.com/office/drawing/2014/main" xmlns="" id="{60FC109E-961F-1C43-A121-A5EA773653AB}"/>
                </a:ext>
              </a:extLst>
            </p:cNvPr>
            <p:cNvSpPr/>
            <p:nvPr/>
          </p:nvSpPr>
          <p:spPr>
            <a:xfrm>
              <a:off x="4947400"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34" name="Group 21">
            <a:extLst>
              <a:ext uri="{FF2B5EF4-FFF2-40B4-BE49-F238E27FC236}">
                <a16:creationId xmlns:a16="http://schemas.microsoft.com/office/drawing/2014/main" xmlns="" id="{1A598931-DD0A-0142-8EAB-A9D0035F9A26}"/>
              </a:ext>
            </a:extLst>
          </p:cNvPr>
          <p:cNvGrpSpPr/>
          <p:nvPr/>
        </p:nvGrpSpPr>
        <p:grpSpPr>
          <a:xfrm>
            <a:off x="6755323" y="3290839"/>
            <a:ext cx="2682240" cy="1060149"/>
            <a:chOff x="5066492" y="2468130"/>
            <a:chExt cx="2011680" cy="795113"/>
          </a:xfrm>
        </p:grpSpPr>
        <p:cxnSp>
          <p:nvCxnSpPr>
            <p:cNvPr id="35" name="Straight Connector 84">
              <a:extLst>
                <a:ext uri="{FF2B5EF4-FFF2-40B4-BE49-F238E27FC236}">
                  <a16:creationId xmlns:a16="http://schemas.microsoft.com/office/drawing/2014/main" xmlns="" id="{4D02CC51-6209-894E-B9C9-22E33C66E2E4}"/>
                </a:ext>
              </a:extLst>
            </p:cNvPr>
            <p:cNvCxnSpPr>
              <a:cxnSpLocks/>
            </p:cNvCxnSpPr>
            <p:nvPr/>
          </p:nvCxnSpPr>
          <p:spPr>
            <a:xfrm flipV="1">
              <a:off x="6080065"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D69AEAD2-AD87-A147-81CC-2DD60FE793AB}"/>
                </a:ext>
              </a:extLst>
            </p:cNvPr>
            <p:cNvSpPr txBox="1"/>
            <p:nvPr/>
          </p:nvSpPr>
          <p:spPr>
            <a:xfrm>
              <a:off x="5066492" y="3013126"/>
              <a:ext cx="2011680" cy="250117"/>
            </a:xfrm>
            <a:prstGeom prst="rect">
              <a:avLst/>
            </a:prstGeom>
          </p:spPr>
          <p:txBody>
            <a:bodyPr wrap="square" tIns="0" rtlCol="0" anchor="t" anchorCtr="0">
              <a:spAutoFit/>
            </a:bodyPr>
            <a:lstStyle/>
            <a:p>
              <a:pPr algn="ctr" defTabSz="609555">
                <a:buClr>
                  <a:srgbClr val="000000"/>
                </a:buClr>
                <a:defRPr/>
              </a:pPr>
              <a:r>
                <a:rPr lang="en-US" sz="1867" kern="0">
                  <a:solidFill>
                    <a:srgbClr val="FFFFFF"/>
                  </a:solidFill>
                  <a:latin typeface="CiscoSansTT Heavy" panose="020B0903020201020303" pitchFamily="34" charset="0"/>
                  <a:cs typeface="CiscoSansTT Heavy" panose="020B0903020201020303" pitchFamily="34" charset="0"/>
                  <a:sym typeface="Arial"/>
                </a:rPr>
                <a:t>AI/ML</a:t>
              </a:r>
            </a:p>
          </p:txBody>
        </p:sp>
        <p:sp>
          <p:nvSpPr>
            <p:cNvPr id="37" name="Oval 72">
              <a:extLst>
                <a:ext uri="{FF2B5EF4-FFF2-40B4-BE49-F238E27FC236}">
                  <a16:creationId xmlns:a16="http://schemas.microsoft.com/office/drawing/2014/main" xmlns="" id="{C5E6498A-13FA-8E45-B328-EDF44E902E59}"/>
                </a:ext>
              </a:extLst>
            </p:cNvPr>
            <p:cNvSpPr/>
            <p:nvPr/>
          </p:nvSpPr>
          <p:spPr>
            <a:xfrm>
              <a:off x="5976446"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38" name="Group 22">
            <a:extLst>
              <a:ext uri="{FF2B5EF4-FFF2-40B4-BE49-F238E27FC236}">
                <a16:creationId xmlns:a16="http://schemas.microsoft.com/office/drawing/2014/main" xmlns="" id="{E2231578-5D4A-EA44-AD35-F05BB656A61A}"/>
              </a:ext>
            </a:extLst>
          </p:cNvPr>
          <p:cNvGrpSpPr/>
          <p:nvPr/>
        </p:nvGrpSpPr>
        <p:grpSpPr>
          <a:xfrm>
            <a:off x="8096443" y="2338811"/>
            <a:ext cx="2682240" cy="1228348"/>
            <a:chOff x="6072332" y="1754108"/>
            <a:chExt cx="2011680" cy="921261"/>
          </a:xfrm>
        </p:grpSpPr>
        <p:cxnSp>
          <p:nvCxnSpPr>
            <p:cNvPr id="39" name="Straight Connector 81">
              <a:extLst>
                <a:ext uri="{FF2B5EF4-FFF2-40B4-BE49-F238E27FC236}">
                  <a16:creationId xmlns:a16="http://schemas.microsoft.com/office/drawing/2014/main" xmlns="" id="{73F166BA-77A1-F74B-A19F-B338FCDC7B7B}"/>
                </a:ext>
              </a:extLst>
            </p:cNvPr>
            <p:cNvCxnSpPr>
              <a:cxnSpLocks/>
            </p:cNvCxnSpPr>
            <p:nvPr/>
          </p:nvCxnSpPr>
          <p:spPr>
            <a:xfrm flipV="1">
              <a:off x="7109111" y="22669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0713B68A-428B-2441-8CA6-0305D43329E6}"/>
                </a:ext>
              </a:extLst>
            </p:cNvPr>
            <p:cNvSpPr txBox="1"/>
            <p:nvPr/>
          </p:nvSpPr>
          <p:spPr>
            <a:xfrm>
              <a:off x="6072332" y="1754108"/>
              <a:ext cx="2011680" cy="250117"/>
            </a:xfrm>
            <a:prstGeom prst="rect">
              <a:avLst/>
            </a:prstGeom>
          </p:spPr>
          <p:txBody>
            <a:bodyPr wrap="square" tIns="0" rtlCol="0" anchor="t" anchorCtr="0">
              <a:spAutoFit/>
            </a:bodyPr>
            <a:lstStyle/>
            <a:p>
              <a:pPr algn="ctr" defTabSz="609555">
                <a:buClr>
                  <a:srgbClr val="000000"/>
                </a:buClr>
                <a:defRPr/>
              </a:pPr>
              <a:r>
                <a:rPr lang="en-US" sz="1867" kern="0">
                  <a:solidFill>
                    <a:srgbClr val="FFFFFF"/>
                  </a:solidFill>
                  <a:latin typeface="CiscoSansTT Heavy" panose="020B0903020201020303" pitchFamily="34" charset="0"/>
                  <a:cs typeface="CiscoSansTT Heavy" panose="020B0903020201020303" pitchFamily="34" charset="0"/>
                  <a:sym typeface="Arial"/>
                </a:rPr>
                <a:t>Cognitive Collaboration</a:t>
              </a:r>
            </a:p>
          </p:txBody>
        </p:sp>
        <p:sp>
          <p:nvSpPr>
            <p:cNvPr id="41" name="Oval 73">
              <a:extLst>
                <a:ext uri="{FF2B5EF4-FFF2-40B4-BE49-F238E27FC236}">
                  <a16:creationId xmlns:a16="http://schemas.microsoft.com/office/drawing/2014/main" xmlns="" id="{8F4DF289-0F04-BD47-9386-39E7F8009C63}"/>
                </a:ext>
              </a:extLst>
            </p:cNvPr>
            <p:cNvSpPr/>
            <p:nvPr/>
          </p:nvSpPr>
          <p:spPr>
            <a:xfrm>
              <a:off x="7005492"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grpSp>
        <p:nvGrpSpPr>
          <p:cNvPr id="42" name="Group 23">
            <a:extLst>
              <a:ext uri="{FF2B5EF4-FFF2-40B4-BE49-F238E27FC236}">
                <a16:creationId xmlns:a16="http://schemas.microsoft.com/office/drawing/2014/main" xmlns="" id="{474F2746-CD66-DB44-A63A-9E52BC2CE324}"/>
              </a:ext>
            </a:extLst>
          </p:cNvPr>
          <p:cNvGrpSpPr/>
          <p:nvPr/>
        </p:nvGrpSpPr>
        <p:grpSpPr>
          <a:xfrm>
            <a:off x="9509760" y="3290845"/>
            <a:ext cx="2682240" cy="1347472"/>
            <a:chOff x="7132320" y="2468130"/>
            <a:chExt cx="2011680" cy="1010604"/>
          </a:xfrm>
        </p:grpSpPr>
        <p:cxnSp>
          <p:nvCxnSpPr>
            <p:cNvPr id="43" name="Straight Connector 85">
              <a:extLst>
                <a:ext uri="{FF2B5EF4-FFF2-40B4-BE49-F238E27FC236}">
                  <a16:creationId xmlns:a16="http://schemas.microsoft.com/office/drawing/2014/main" xmlns="" id="{B8E8C42A-90BF-AE44-930D-D0914CD0DF7F}"/>
                </a:ext>
              </a:extLst>
            </p:cNvPr>
            <p:cNvCxnSpPr>
              <a:cxnSpLocks/>
            </p:cNvCxnSpPr>
            <p:nvPr/>
          </p:nvCxnSpPr>
          <p:spPr>
            <a:xfrm flipV="1">
              <a:off x="8138157" y="2571750"/>
              <a:ext cx="0" cy="289967"/>
            </a:xfrm>
            <a:prstGeom prst="line">
              <a:avLst/>
            </a:prstGeom>
            <a:ln w="38100">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EEF89B6A-1C61-B045-8313-9E30B64059F0}"/>
                </a:ext>
              </a:extLst>
            </p:cNvPr>
            <p:cNvSpPr txBox="1"/>
            <p:nvPr/>
          </p:nvSpPr>
          <p:spPr>
            <a:xfrm>
              <a:off x="7132320" y="3013126"/>
              <a:ext cx="2011680" cy="465608"/>
            </a:xfrm>
            <a:prstGeom prst="rect">
              <a:avLst/>
            </a:prstGeom>
          </p:spPr>
          <p:txBody>
            <a:bodyPr wrap="square" tIns="0" rtlCol="0" anchor="t" anchorCtr="0">
              <a:spAutoFit/>
            </a:bodyPr>
            <a:lstStyle/>
            <a:p>
              <a:pPr algn="ctr" defTabSz="609555">
                <a:buClr>
                  <a:srgbClr val="000000"/>
                </a:buClr>
                <a:defRPr/>
              </a:pPr>
              <a:r>
                <a:rPr lang="en-US" sz="1867" kern="0">
                  <a:solidFill>
                    <a:srgbClr val="FFFFFF"/>
                  </a:solidFill>
                  <a:latin typeface="CiscoSansTT Heavy" panose="020B0903020201020303" pitchFamily="34" charset="0"/>
                  <a:cs typeface="CiscoSansTT Heavy" panose="020B0903020201020303" pitchFamily="34" charset="0"/>
                  <a:sym typeface="Arial"/>
                </a:rPr>
                <a:t>Secure</a:t>
              </a:r>
              <a:br>
                <a:rPr lang="en-US" sz="1867" kern="0">
                  <a:solidFill>
                    <a:srgbClr val="FFFFFF"/>
                  </a:solidFill>
                  <a:latin typeface="CiscoSansTT Heavy" panose="020B0903020201020303" pitchFamily="34" charset="0"/>
                  <a:cs typeface="CiscoSansTT Heavy" panose="020B0903020201020303" pitchFamily="34" charset="0"/>
                  <a:sym typeface="Arial"/>
                </a:rPr>
              </a:br>
              <a:r>
                <a:rPr lang="en-US" sz="1867" kern="0">
                  <a:solidFill>
                    <a:srgbClr val="FFFFFF"/>
                  </a:solidFill>
                  <a:latin typeface="CiscoSansTT Heavy" panose="020B0903020201020303" pitchFamily="34" charset="0"/>
                  <a:cs typeface="CiscoSansTT Heavy" panose="020B0903020201020303" pitchFamily="34" charset="0"/>
                  <a:sym typeface="Arial"/>
                </a:rPr>
                <a:t>Networking</a:t>
              </a:r>
            </a:p>
          </p:txBody>
        </p:sp>
        <p:sp>
          <p:nvSpPr>
            <p:cNvPr id="45" name="Oval 74">
              <a:extLst>
                <a:ext uri="{FF2B5EF4-FFF2-40B4-BE49-F238E27FC236}">
                  <a16:creationId xmlns:a16="http://schemas.microsoft.com/office/drawing/2014/main" xmlns="" id="{CDDA4AFE-D27F-BE4D-865E-E75E9290ADAB}"/>
                </a:ext>
              </a:extLst>
            </p:cNvPr>
            <p:cNvSpPr/>
            <p:nvPr/>
          </p:nvSpPr>
          <p:spPr>
            <a:xfrm>
              <a:off x="8034540" y="2468130"/>
              <a:ext cx="207239" cy="20723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FFFFFF"/>
                </a:solidFill>
                <a:latin typeface="Arial"/>
                <a:sym typeface="Arial"/>
              </a:endParaRPr>
            </a:p>
          </p:txBody>
        </p:sp>
      </p:grpSp>
    </p:spTree>
    <p:extLst>
      <p:ext uri="{BB962C8B-B14F-4D97-AF65-F5344CB8AC3E}">
        <p14:creationId xmlns:p14="http://schemas.microsoft.com/office/powerpoint/2010/main" val="17996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250" fill="hold"/>
                                        <p:tgtEl>
                                          <p:spTgt spid="13"/>
                                        </p:tgtEl>
                                        <p:attrNameLst>
                                          <p:attrName>ppt_x</p:attrName>
                                        </p:attrNameLst>
                                      </p:cBhvr>
                                      <p:tavLst>
                                        <p:tav tm="0">
                                          <p:val>
                                            <p:strVal val="0-#ppt_w/2"/>
                                          </p:val>
                                        </p:tav>
                                        <p:tav tm="100000">
                                          <p:val>
                                            <p:strVal val="#ppt_x"/>
                                          </p:val>
                                        </p:tav>
                                      </p:tavLst>
                                    </p:anim>
                                    <p:anim calcmode="lin" valueType="num">
                                      <p:cBhvr additive="base">
                                        <p:cTn id="13" dur="225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5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0-#ppt_h/2"/>
                                          </p:val>
                                        </p:tav>
                                        <p:tav tm="100000">
                                          <p:val>
                                            <p:strVal val="#ppt_y"/>
                                          </p:val>
                                        </p:tav>
                                      </p:tavLst>
                                    </p:anim>
                                  </p:childTnLst>
                                </p:cTn>
                              </p:par>
                              <p:par>
                                <p:cTn id="26" presetID="2" presetClass="entr" presetSubtype="4" fill="hold" nodeType="withEffect">
                                  <p:stCondLst>
                                    <p:cond delay="75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1" fill="hold" nodeType="withEffect">
                                  <p:stCondLst>
                                    <p:cond delay="100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125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 fill="hold" nodeType="withEffect">
                                  <p:stCondLst>
                                    <p:cond delay="150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175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682A443-C93B-8644-A9D9-A7C872CFA34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9" name="Rectangle 8">
            <a:extLst>
              <a:ext uri="{FF2B5EF4-FFF2-40B4-BE49-F238E27FC236}">
                <a16:creationId xmlns:a16="http://schemas.microsoft.com/office/drawing/2014/main" xmlns="" id="{2F3CE470-64B4-2444-9F97-41A278369A06}"/>
              </a:ext>
            </a:extLst>
          </p:cNvPr>
          <p:cNvSpPr/>
          <p:nvPr/>
        </p:nvSpPr>
        <p:spPr>
          <a:xfrm>
            <a:off x="0" y="0"/>
            <a:ext cx="12192000" cy="6858000"/>
          </a:xfrm>
          <a:prstGeom prst="rect">
            <a:avLst/>
          </a:prstGeom>
          <a:solidFill>
            <a:srgbClr val="0D274D">
              <a:alpha val="6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005073"/>
              </a:solidFill>
              <a:latin typeface="CiscoSansTT ExtraLight"/>
              <a:sym typeface="Arial"/>
            </a:endParaRPr>
          </a:p>
        </p:txBody>
      </p:sp>
      <p:sp>
        <p:nvSpPr>
          <p:cNvPr id="12" name="Title 1">
            <a:extLst>
              <a:ext uri="{FF2B5EF4-FFF2-40B4-BE49-F238E27FC236}">
                <a16:creationId xmlns:a16="http://schemas.microsoft.com/office/drawing/2014/main" xmlns="" id="{E9BC947C-5421-C848-8338-A58838498B0D}"/>
              </a:ext>
            </a:extLst>
          </p:cNvPr>
          <p:cNvSpPr txBox="1">
            <a:spLocks/>
          </p:cNvSpPr>
          <p:nvPr/>
        </p:nvSpPr>
        <p:spPr>
          <a:xfrm>
            <a:off x="851371" y="789347"/>
            <a:ext cx="10489261" cy="1305591"/>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r>
              <a:rPr lang="uk-UA" altLang="ko-KR" sz="4000" kern="0" dirty="0" smtClean="0">
                <a:solidFill>
                  <a:srgbClr val="00BCEB"/>
                </a:solidFill>
                <a:latin typeface="CiscoSansTT ExtraLight"/>
              </a:rPr>
              <a:t>Нові можливості</a:t>
            </a:r>
            <a:endParaRPr lang="ko-KR" altLang="en-US" sz="4000" kern="0" dirty="0">
              <a:solidFill>
                <a:srgbClr val="00BCEB"/>
              </a:solidFill>
              <a:latin typeface="CiscoSansTT ExtraLight"/>
            </a:endParaRPr>
          </a:p>
        </p:txBody>
      </p:sp>
      <p:grpSp>
        <p:nvGrpSpPr>
          <p:cNvPr id="46" name="Group 3">
            <a:extLst>
              <a:ext uri="{FF2B5EF4-FFF2-40B4-BE49-F238E27FC236}">
                <a16:creationId xmlns:a16="http://schemas.microsoft.com/office/drawing/2014/main" xmlns="" id="{7C44F4D1-3EB3-FF4E-8036-85ABDA552BA7}"/>
              </a:ext>
            </a:extLst>
          </p:cNvPr>
          <p:cNvGrpSpPr/>
          <p:nvPr/>
        </p:nvGrpSpPr>
        <p:grpSpPr>
          <a:xfrm>
            <a:off x="248837" y="5166827"/>
            <a:ext cx="12042521" cy="420564"/>
            <a:chOff x="175609" y="3510962"/>
            <a:chExt cx="9031891" cy="315423"/>
          </a:xfrm>
        </p:grpSpPr>
        <p:sp>
          <p:nvSpPr>
            <p:cNvPr id="47" name="TextBox 46">
              <a:extLst>
                <a:ext uri="{FF2B5EF4-FFF2-40B4-BE49-F238E27FC236}">
                  <a16:creationId xmlns:a16="http://schemas.microsoft.com/office/drawing/2014/main" xmlns="" id="{7A7E4744-AB31-6743-8C53-FE733B544811}"/>
                </a:ext>
              </a:extLst>
            </p:cNvPr>
            <p:cNvSpPr txBox="1"/>
            <p:nvPr/>
          </p:nvSpPr>
          <p:spPr>
            <a:xfrm>
              <a:off x="175609" y="3543351"/>
              <a:ext cx="1280160" cy="253916"/>
            </a:xfrm>
            <a:prstGeom prst="rect">
              <a:avLst/>
            </a:prstGeom>
            <a:noFill/>
          </p:spPr>
          <p:txBody>
            <a:bodyPr wrap="square" rtlCol="0">
              <a:spAutoFit/>
            </a:bodyPr>
            <a:lstStyle/>
            <a:p>
              <a:pPr algn="ctr" defTabSz="609555">
                <a:defRPr/>
              </a:pPr>
              <a:r>
                <a:rPr lang="en-US" sz="1600" kern="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Collaboration</a:t>
              </a:r>
            </a:p>
          </p:txBody>
        </p:sp>
        <p:sp>
          <p:nvSpPr>
            <p:cNvPr id="48" name="TextBox 47">
              <a:extLst>
                <a:ext uri="{FF2B5EF4-FFF2-40B4-BE49-F238E27FC236}">
                  <a16:creationId xmlns:a16="http://schemas.microsoft.com/office/drawing/2014/main" xmlns="" id="{43F14C05-7C19-1048-9066-FD803F677A89}"/>
                </a:ext>
              </a:extLst>
            </p:cNvPr>
            <p:cNvSpPr txBox="1"/>
            <p:nvPr/>
          </p:nvSpPr>
          <p:spPr>
            <a:xfrm>
              <a:off x="2930011" y="3542143"/>
              <a:ext cx="1280160" cy="253916"/>
            </a:xfrm>
            <a:prstGeom prst="rect">
              <a:avLst/>
            </a:prstGeom>
            <a:noFill/>
          </p:spPr>
          <p:txBody>
            <a:bodyPr wrap="square" rtlCol="0">
              <a:spAutoFit/>
            </a:bodyPr>
            <a:lstStyle/>
            <a:p>
              <a:pPr algn="ctr" defTabSz="609555">
                <a:defRPr/>
              </a:pPr>
              <a:r>
                <a:rPr lang="en-US" sz="1600" kern="0" dirty="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SD-Access</a:t>
              </a:r>
            </a:p>
          </p:txBody>
        </p:sp>
        <p:sp>
          <p:nvSpPr>
            <p:cNvPr id="49" name="TextBox 48">
              <a:extLst>
                <a:ext uri="{FF2B5EF4-FFF2-40B4-BE49-F238E27FC236}">
                  <a16:creationId xmlns:a16="http://schemas.microsoft.com/office/drawing/2014/main" xmlns="" id="{C67B1ED2-48CB-3249-ADF8-533DDD240FB2}"/>
                </a:ext>
              </a:extLst>
            </p:cNvPr>
            <p:cNvSpPr txBox="1"/>
            <p:nvPr/>
          </p:nvSpPr>
          <p:spPr>
            <a:xfrm>
              <a:off x="4307212" y="3542546"/>
              <a:ext cx="1280160" cy="253916"/>
            </a:xfrm>
            <a:prstGeom prst="rect">
              <a:avLst/>
            </a:prstGeom>
            <a:noFill/>
          </p:spPr>
          <p:txBody>
            <a:bodyPr wrap="square" rtlCol="0">
              <a:spAutoFit/>
            </a:bodyPr>
            <a:lstStyle/>
            <a:p>
              <a:pPr algn="ctr" defTabSz="609555">
                <a:defRPr/>
              </a:pPr>
              <a:r>
                <a:rPr lang="en-US" sz="1600" kern="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SD-WAN</a:t>
              </a:r>
            </a:p>
          </p:txBody>
        </p:sp>
        <p:sp>
          <p:nvSpPr>
            <p:cNvPr id="50" name="TextBox 49">
              <a:extLst>
                <a:ext uri="{FF2B5EF4-FFF2-40B4-BE49-F238E27FC236}">
                  <a16:creationId xmlns:a16="http://schemas.microsoft.com/office/drawing/2014/main" xmlns="" id="{608E3EF5-07A3-EC47-9049-7C5251867B4C}"/>
                </a:ext>
              </a:extLst>
            </p:cNvPr>
            <p:cNvSpPr txBox="1"/>
            <p:nvPr/>
          </p:nvSpPr>
          <p:spPr>
            <a:xfrm>
              <a:off x="5684412" y="3542949"/>
              <a:ext cx="1280160" cy="253916"/>
            </a:xfrm>
            <a:prstGeom prst="rect">
              <a:avLst/>
            </a:prstGeom>
            <a:noFill/>
          </p:spPr>
          <p:txBody>
            <a:bodyPr wrap="square" rtlCol="0">
              <a:spAutoFit/>
            </a:bodyPr>
            <a:lstStyle/>
            <a:p>
              <a:pPr algn="ctr" defTabSz="609555">
                <a:defRPr/>
              </a:pPr>
              <a:r>
                <a:rPr lang="en-US" sz="1600" kern="0" dirty="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SD-Data Center</a:t>
              </a:r>
            </a:p>
          </p:txBody>
        </p:sp>
        <p:sp>
          <p:nvSpPr>
            <p:cNvPr id="51" name="Rectangle 255">
              <a:extLst>
                <a:ext uri="{FF2B5EF4-FFF2-40B4-BE49-F238E27FC236}">
                  <a16:creationId xmlns:a16="http://schemas.microsoft.com/office/drawing/2014/main" xmlns="" id="{58ACCD49-CD89-D345-A6A9-D385935059C0}"/>
                </a:ext>
              </a:extLst>
            </p:cNvPr>
            <p:cNvSpPr/>
            <p:nvPr/>
          </p:nvSpPr>
          <p:spPr>
            <a:xfrm>
              <a:off x="7497742" y="3510962"/>
              <a:ext cx="1709758" cy="315423"/>
            </a:xfrm>
            <a:prstGeom prst="rect">
              <a:avLst/>
            </a:prstGeom>
          </p:spPr>
          <p:txBody>
            <a:bodyPr wrap="square">
              <a:spAutoFit/>
            </a:bodyPr>
            <a:lstStyle/>
            <a:p>
              <a:pPr defTabSz="1219140">
                <a:buClr>
                  <a:srgbClr val="000000"/>
                </a:buClr>
                <a:defRPr/>
              </a:pPr>
              <a:r>
                <a:rPr lang="en-US" sz="2133" b="1" kern="0" dirty="0">
                  <a:solidFill>
                    <a:srgbClr val="00BCEB">
                      <a:lumMod val="60000"/>
                      <a:lumOff val="40000"/>
                    </a:srgbClr>
                  </a:solidFill>
                  <a:latin typeface="CiscoSansTT Heavy" panose="020B0903020201020303" pitchFamily="34" charset="0"/>
                  <a:cs typeface="CiscoSansTT Heavy" panose="020B0903020201020303" pitchFamily="34" charset="0"/>
                  <a:sym typeface="Arial"/>
                </a:rPr>
                <a:t>Infrastructure</a:t>
              </a:r>
            </a:p>
          </p:txBody>
        </p:sp>
        <p:sp>
          <p:nvSpPr>
            <p:cNvPr id="52" name="TextBox 51">
              <a:extLst>
                <a:ext uri="{FF2B5EF4-FFF2-40B4-BE49-F238E27FC236}">
                  <a16:creationId xmlns:a16="http://schemas.microsoft.com/office/drawing/2014/main" xmlns="" id="{0B158882-3248-424E-8088-03F2167A770D}"/>
                </a:ext>
              </a:extLst>
            </p:cNvPr>
            <p:cNvSpPr txBox="1"/>
            <p:nvPr/>
          </p:nvSpPr>
          <p:spPr>
            <a:xfrm>
              <a:off x="1552810" y="3541740"/>
              <a:ext cx="1280160" cy="253915"/>
            </a:xfrm>
            <a:prstGeom prst="rect">
              <a:avLst/>
            </a:prstGeom>
            <a:noFill/>
          </p:spPr>
          <p:txBody>
            <a:bodyPr wrap="square" rtlCol="0">
              <a:spAutoFit/>
            </a:bodyPr>
            <a:lstStyle/>
            <a:p>
              <a:pPr algn="ctr" defTabSz="609555">
                <a:defRPr/>
              </a:pPr>
              <a:r>
                <a:rPr lang="en-US" sz="1600" kern="0">
                  <a:solidFill>
                    <a:srgbClr val="00BCEB">
                      <a:lumMod val="60000"/>
                      <a:lumOff val="40000"/>
                    </a:srgbClr>
                  </a:solidFill>
                  <a:latin typeface="CiscoSansTT Light" panose="020B0503020201020303" pitchFamily="34" charset="0"/>
                  <a:ea typeface="CiscoSansTT Light" charset="0"/>
                  <a:cs typeface="CiscoSansTT Light" panose="020B0503020201020303" pitchFamily="34" charset="0"/>
                  <a:sym typeface="Arial"/>
                </a:rPr>
                <a:t>IoT</a:t>
              </a:r>
            </a:p>
          </p:txBody>
        </p:sp>
      </p:grpSp>
      <p:grpSp>
        <p:nvGrpSpPr>
          <p:cNvPr id="53" name="Group 1">
            <a:extLst>
              <a:ext uri="{FF2B5EF4-FFF2-40B4-BE49-F238E27FC236}">
                <a16:creationId xmlns:a16="http://schemas.microsoft.com/office/drawing/2014/main" xmlns="" id="{1E85DB32-2288-324E-B25D-26019C8FBD0D}"/>
              </a:ext>
            </a:extLst>
          </p:cNvPr>
          <p:cNvGrpSpPr/>
          <p:nvPr/>
        </p:nvGrpSpPr>
        <p:grpSpPr>
          <a:xfrm>
            <a:off x="77471" y="2338021"/>
            <a:ext cx="11591483" cy="614818"/>
            <a:chOff x="58102" y="1757306"/>
            <a:chExt cx="8693612" cy="461113"/>
          </a:xfrm>
        </p:grpSpPr>
        <p:sp>
          <p:nvSpPr>
            <p:cNvPr id="54" name="Rectangle 144">
              <a:extLst>
                <a:ext uri="{FF2B5EF4-FFF2-40B4-BE49-F238E27FC236}">
                  <a16:creationId xmlns:a16="http://schemas.microsoft.com/office/drawing/2014/main" xmlns="" id="{ADF2F72E-4662-DF4E-AB18-55DF7A0DEE65}"/>
                </a:ext>
              </a:extLst>
            </p:cNvPr>
            <p:cNvSpPr/>
            <p:nvPr/>
          </p:nvSpPr>
          <p:spPr>
            <a:xfrm>
              <a:off x="58102" y="1757306"/>
              <a:ext cx="1488524" cy="438581"/>
            </a:xfrm>
            <a:prstGeom prst="rect">
              <a:avLst/>
            </a:prstGeom>
          </p:spPr>
          <p:txBody>
            <a:bodyPr wrap="square">
              <a:spAutoFit/>
            </a:bodyPr>
            <a:lstStyle/>
            <a:p>
              <a:pPr marL="75561" algn="ctr" defTabSz="914354">
                <a:buClr>
                  <a:srgbClr val="000000"/>
                </a:buClr>
                <a:defRPr/>
              </a:pPr>
              <a:r>
                <a:rPr lang="en-US" sz="1600" kern="0" dirty="0">
                  <a:solidFill>
                    <a:srgbClr val="6EBE4A"/>
                  </a:solidFill>
                  <a:latin typeface="Arial"/>
                  <a:cs typeface="Arial"/>
                  <a:sym typeface="Arial"/>
                </a:rPr>
                <a:t>Customers</a:t>
              </a:r>
            </a:p>
            <a:p>
              <a:pPr marL="75561" algn="ctr" defTabSz="914354">
                <a:buClr>
                  <a:srgbClr val="000000"/>
                </a:buClr>
                <a:defRPr/>
              </a:pPr>
              <a:r>
                <a:rPr lang="en-US" sz="1600" kern="0" dirty="0">
                  <a:solidFill>
                    <a:srgbClr val="6EBE4A"/>
                  </a:solidFill>
                  <a:latin typeface="Arial"/>
                  <a:cs typeface="Arial"/>
                  <a:sym typeface="Arial"/>
                </a:rPr>
                <a:t>Workers</a:t>
              </a:r>
            </a:p>
          </p:txBody>
        </p:sp>
        <p:sp>
          <p:nvSpPr>
            <p:cNvPr id="55" name="Rectangle 247">
              <a:extLst>
                <a:ext uri="{FF2B5EF4-FFF2-40B4-BE49-F238E27FC236}">
                  <a16:creationId xmlns:a16="http://schemas.microsoft.com/office/drawing/2014/main" xmlns="" id="{DF8A9422-D2FD-C840-B7FD-EEAC029ED586}"/>
                </a:ext>
              </a:extLst>
            </p:cNvPr>
            <p:cNvSpPr/>
            <p:nvPr/>
          </p:nvSpPr>
          <p:spPr>
            <a:xfrm>
              <a:off x="1434197" y="1757306"/>
              <a:ext cx="1488524" cy="438581"/>
            </a:xfrm>
            <a:prstGeom prst="rect">
              <a:avLst/>
            </a:prstGeom>
          </p:spPr>
          <p:txBody>
            <a:bodyPr wrap="square">
              <a:spAutoFit/>
            </a:bodyPr>
            <a:lstStyle/>
            <a:p>
              <a:pPr marL="75561" algn="ctr" defTabSz="914354">
                <a:buClr>
                  <a:srgbClr val="000000"/>
                </a:buClr>
                <a:defRPr/>
              </a:pPr>
              <a:r>
                <a:rPr lang="en-US" sz="1600" kern="0">
                  <a:solidFill>
                    <a:srgbClr val="6EBE4A"/>
                  </a:solidFill>
                  <a:latin typeface="Arial"/>
                  <a:cs typeface="Arial"/>
                  <a:sym typeface="Arial"/>
                </a:rPr>
                <a:t>Mobile Devices</a:t>
              </a:r>
            </a:p>
            <a:p>
              <a:pPr marL="75561" algn="ctr" defTabSz="914354">
                <a:buClr>
                  <a:srgbClr val="000000"/>
                </a:buClr>
                <a:defRPr/>
              </a:pPr>
              <a:r>
                <a:rPr lang="en-US" sz="1600" kern="0">
                  <a:solidFill>
                    <a:srgbClr val="6EBE4A"/>
                  </a:solidFill>
                  <a:latin typeface="Arial"/>
                  <a:cs typeface="Arial"/>
                  <a:sym typeface="Arial"/>
                </a:rPr>
                <a:t>Equipment</a:t>
              </a:r>
            </a:p>
          </p:txBody>
        </p:sp>
        <p:sp>
          <p:nvSpPr>
            <p:cNvPr id="56" name="Rectangle 248">
              <a:extLst>
                <a:ext uri="{FF2B5EF4-FFF2-40B4-BE49-F238E27FC236}">
                  <a16:creationId xmlns:a16="http://schemas.microsoft.com/office/drawing/2014/main" xmlns="" id="{E02256FC-3EA9-9142-9D58-D92FDCA6F0EC}"/>
                </a:ext>
              </a:extLst>
            </p:cNvPr>
            <p:cNvSpPr/>
            <p:nvPr/>
          </p:nvSpPr>
          <p:spPr>
            <a:xfrm>
              <a:off x="2810292" y="1757306"/>
              <a:ext cx="1488524" cy="438581"/>
            </a:xfrm>
            <a:prstGeom prst="rect">
              <a:avLst/>
            </a:prstGeom>
          </p:spPr>
          <p:txBody>
            <a:bodyPr wrap="square">
              <a:spAutoFit/>
            </a:bodyPr>
            <a:lstStyle/>
            <a:p>
              <a:pPr marL="75561" algn="ctr" defTabSz="914354">
                <a:buClr>
                  <a:srgbClr val="000000"/>
                </a:buClr>
                <a:defRPr/>
              </a:pPr>
              <a:r>
                <a:rPr lang="en-US" sz="1600" kern="0" dirty="0">
                  <a:solidFill>
                    <a:srgbClr val="6EBE4A"/>
                  </a:solidFill>
                  <a:latin typeface="Arial"/>
                  <a:cs typeface="Arial"/>
                  <a:sym typeface="Arial"/>
                </a:rPr>
                <a:t>Users</a:t>
              </a:r>
            </a:p>
            <a:p>
              <a:pPr marL="75561" algn="ctr" defTabSz="914354">
                <a:buClr>
                  <a:srgbClr val="000000"/>
                </a:buClr>
                <a:defRPr/>
              </a:pPr>
              <a:r>
                <a:rPr lang="en-US" sz="1600" kern="0" dirty="0">
                  <a:solidFill>
                    <a:srgbClr val="6EBE4A"/>
                  </a:solidFill>
                  <a:latin typeface="Arial"/>
                  <a:cs typeface="Arial"/>
                  <a:sym typeface="Arial"/>
                </a:rPr>
                <a:t>Applications</a:t>
              </a:r>
            </a:p>
          </p:txBody>
        </p:sp>
        <p:sp>
          <p:nvSpPr>
            <p:cNvPr id="57" name="Rectangle 249">
              <a:extLst>
                <a:ext uri="{FF2B5EF4-FFF2-40B4-BE49-F238E27FC236}">
                  <a16:creationId xmlns:a16="http://schemas.microsoft.com/office/drawing/2014/main" xmlns="" id="{59319BD9-6CF5-9147-A981-A67C36CAF98E}"/>
                </a:ext>
              </a:extLst>
            </p:cNvPr>
            <p:cNvSpPr/>
            <p:nvPr/>
          </p:nvSpPr>
          <p:spPr>
            <a:xfrm>
              <a:off x="5562482" y="1757306"/>
              <a:ext cx="1488524" cy="438581"/>
            </a:xfrm>
            <a:prstGeom prst="rect">
              <a:avLst/>
            </a:prstGeom>
          </p:spPr>
          <p:txBody>
            <a:bodyPr wrap="square">
              <a:spAutoFit/>
            </a:bodyPr>
            <a:lstStyle/>
            <a:p>
              <a:pPr marL="75561" algn="ctr" defTabSz="914354">
                <a:buClr>
                  <a:srgbClr val="000000"/>
                </a:buClr>
                <a:defRPr/>
              </a:pPr>
              <a:r>
                <a:rPr lang="en-US" sz="1600" kern="0" dirty="0">
                  <a:solidFill>
                    <a:srgbClr val="6EBE4A"/>
                  </a:solidFill>
                  <a:latin typeface="Arial"/>
                  <a:cs typeface="Arial"/>
                  <a:sym typeface="Arial"/>
                </a:rPr>
                <a:t>Applications</a:t>
              </a:r>
              <a:br>
                <a:rPr lang="en-US" sz="1600" kern="0" dirty="0">
                  <a:solidFill>
                    <a:srgbClr val="6EBE4A"/>
                  </a:solidFill>
                  <a:latin typeface="Arial"/>
                  <a:cs typeface="Arial"/>
                  <a:sym typeface="Arial"/>
                </a:rPr>
              </a:br>
              <a:r>
                <a:rPr lang="en-US" sz="1600" kern="0" dirty="0">
                  <a:solidFill>
                    <a:srgbClr val="6EBE4A"/>
                  </a:solidFill>
                  <a:latin typeface="Arial"/>
                  <a:cs typeface="Arial"/>
                  <a:sym typeface="Arial"/>
                </a:rPr>
                <a:t>Business Data</a:t>
              </a:r>
            </a:p>
          </p:txBody>
        </p:sp>
        <p:sp>
          <p:nvSpPr>
            <p:cNvPr id="58" name="Rectangle 254">
              <a:extLst>
                <a:ext uri="{FF2B5EF4-FFF2-40B4-BE49-F238E27FC236}">
                  <a16:creationId xmlns:a16="http://schemas.microsoft.com/office/drawing/2014/main" xmlns="" id="{AD0F3276-F7D5-E94C-8358-90112F9CDF43}"/>
                </a:ext>
              </a:extLst>
            </p:cNvPr>
            <p:cNvSpPr/>
            <p:nvPr/>
          </p:nvSpPr>
          <p:spPr>
            <a:xfrm>
              <a:off x="7430315" y="1902997"/>
              <a:ext cx="1321399" cy="315422"/>
            </a:xfrm>
            <a:prstGeom prst="rect">
              <a:avLst/>
            </a:prstGeom>
          </p:spPr>
          <p:txBody>
            <a:bodyPr wrap="square">
              <a:spAutoFit/>
            </a:bodyPr>
            <a:lstStyle/>
            <a:p>
              <a:pPr defTabSz="1219140">
                <a:buClr>
                  <a:srgbClr val="000000"/>
                </a:buClr>
                <a:defRPr/>
              </a:pPr>
              <a:r>
                <a:rPr lang="en-US" sz="2133" b="1" kern="0" dirty="0">
                  <a:solidFill>
                    <a:srgbClr val="6EBE4A"/>
                  </a:solidFill>
                  <a:latin typeface="CiscoSansTT Heavy" panose="020B0903020201020303" pitchFamily="34" charset="0"/>
                  <a:cs typeface="CiscoSansTT Heavy" panose="020B0903020201020303" pitchFamily="34" charset="0"/>
                  <a:sym typeface="Arial"/>
                </a:rPr>
                <a:t>Customers</a:t>
              </a:r>
            </a:p>
          </p:txBody>
        </p:sp>
        <p:sp>
          <p:nvSpPr>
            <p:cNvPr id="59" name="Rectangle 123">
              <a:extLst>
                <a:ext uri="{FF2B5EF4-FFF2-40B4-BE49-F238E27FC236}">
                  <a16:creationId xmlns:a16="http://schemas.microsoft.com/office/drawing/2014/main" xmlns="" id="{C5F60439-2E0C-D448-995C-2067833E420B}"/>
                </a:ext>
              </a:extLst>
            </p:cNvPr>
            <p:cNvSpPr/>
            <p:nvPr/>
          </p:nvSpPr>
          <p:spPr>
            <a:xfrm>
              <a:off x="4186387" y="1757306"/>
              <a:ext cx="1488524" cy="438581"/>
            </a:xfrm>
            <a:prstGeom prst="rect">
              <a:avLst/>
            </a:prstGeom>
          </p:spPr>
          <p:txBody>
            <a:bodyPr wrap="square">
              <a:spAutoFit/>
            </a:bodyPr>
            <a:lstStyle/>
            <a:p>
              <a:pPr marL="75561" algn="ctr" defTabSz="914354">
                <a:buClr>
                  <a:srgbClr val="000000"/>
                </a:buClr>
                <a:defRPr/>
              </a:pPr>
              <a:r>
                <a:rPr lang="en-US" sz="1600" kern="0" dirty="0">
                  <a:solidFill>
                    <a:srgbClr val="6EBE4A"/>
                  </a:solidFill>
                  <a:latin typeface="Arial"/>
                  <a:cs typeface="Arial"/>
                  <a:sym typeface="Arial"/>
                </a:rPr>
                <a:t>Stores</a:t>
              </a:r>
            </a:p>
            <a:p>
              <a:pPr marL="75561" algn="ctr" defTabSz="914354">
                <a:buClr>
                  <a:srgbClr val="000000"/>
                </a:buClr>
                <a:defRPr/>
              </a:pPr>
              <a:r>
                <a:rPr lang="en-US" sz="1600" kern="0" dirty="0">
                  <a:solidFill>
                    <a:srgbClr val="6EBE4A"/>
                  </a:solidFill>
                  <a:latin typeface="Arial"/>
                  <a:cs typeface="Arial"/>
                  <a:sym typeface="Arial"/>
                </a:rPr>
                <a:t>Branches</a:t>
              </a:r>
            </a:p>
          </p:txBody>
        </p:sp>
      </p:grpSp>
      <p:grpSp>
        <p:nvGrpSpPr>
          <p:cNvPr id="60" name="Group 59">
            <a:extLst>
              <a:ext uri="{FF2B5EF4-FFF2-40B4-BE49-F238E27FC236}">
                <a16:creationId xmlns:a16="http://schemas.microsoft.com/office/drawing/2014/main" xmlns="" id="{BA5C51B1-8FCE-4A40-9852-B6061FB1191A}"/>
              </a:ext>
            </a:extLst>
          </p:cNvPr>
          <p:cNvGrpSpPr/>
          <p:nvPr/>
        </p:nvGrpSpPr>
        <p:grpSpPr>
          <a:xfrm>
            <a:off x="675665" y="4328613"/>
            <a:ext cx="8186731" cy="813664"/>
            <a:chOff x="495731" y="3015103"/>
            <a:chExt cx="6140048" cy="610248"/>
          </a:xfrm>
        </p:grpSpPr>
        <p:grpSp>
          <p:nvGrpSpPr>
            <p:cNvPr id="61" name="Group 14">
              <a:extLst>
                <a:ext uri="{FF2B5EF4-FFF2-40B4-BE49-F238E27FC236}">
                  <a16:creationId xmlns:a16="http://schemas.microsoft.com/office/drawing/2014/main" xmlns="" id="{95E47CEA-54B5-B94B-B1C7-1B20B077A78D}"/>
                </a:ext>
              </a:extLst>
            </p:cNvPr>
            <p:cNvGrpSpPr/>
            <p:nvPr/>
          </p:nvGrpSpPr>
          <p:grpSpPr>
            <a:xfrm>
              <a:off x="1874864" y="3018027"/>
              <a:ext cx="639916" cy="607324"/>
              <a:chOff x="549251" y="3202784"/>
              <a:chExt cx="789997" cy="822947"/>
            </a:xfrm>
          </p:grpSpPr>
          <p:sp>
            <p:nvSpPr>
              <p:cNvPr id="91" name="Oval 163">
                <a:extLst>
                  <a:ext uri="{FF2B5EF4-FFF2-40B4-BE49-F238E27FC236}">
                    <a16:creationId xmlns:a16="http://schemas.microsoft.com/office/drawing/2014/main" xmlns="" id="{1F8C1CF4-2A49-7840-8A42-CBE4F273FC14}"/>
                  </a:ext>
                </a:extLst>
              </p:cNvPr>
              <p:cNvSpPr>
                <a:spLocks noChangeAspect="1"/>
              </p:cNvSpPr>
              <p:nvPr/>
            </p:nvSpPr>
            <p:spPr>
              <a:xfrm>
                <a:off x="549251" y="3202784"/>
                <a:ext cx="789997" cy="822947"/>
              </a:xfrm>
              <a:prstGeom prst="ellipse">
                <a:avLst/>
              </a:prstGeom>
              <a:solidFill>
                <a:schemeClr val="accent1"/>
              </a:solidFill>
              <a:ln w="25400" cap="flat" cmpd="sng" algn="ctr">
                <a:noFill/>
                <a:prstDash val="solid"/>
              </a:ln>
              <a:effectLst/>
            </p:spPr>
            <p:txBody>
              <a:bodyPr rtlCol="0" anchor="ctr"/>
              <a:lstStyle/>
              <a:p>
                <a:pPr algn="ctr" defTabSz="430443">
                  <a:defRPr/>
                </a:pPr>
                <a:endParaRPr lang="en-US" sz="1600" kern="0">
                  <a:solidFill>
                    <a:srgbClr val="00BCEB"/>
                  </a:solidFill>
                  <a:latin typeface="CiscoSansTT Light" panose="020B0503020201020303" pitchFamily="34" charset="0"/>
                  <a:cs typeface="CiscoSansTT Light" panose="020B0503020201020303" pitchFamily="34" charset="0"/>
                  <a:sym typeface="Arial"/>
                </a:endParaRPr>
              </a:p>
            </p:txBody>
          </p:sp>
          <p:pic>
            <p:nvPicPr>
              <p:cNvPr id="92" name="Picture 167">
                <a:extLst>
                  <a:ext uri="{FF2B5EF4-FFF2-40B4-BE49-F238E27FC236}">
                    <a16:creationId xmlns:a16="http://schemas.microsoft.com/office/drawing/2014/main" xmlns="" id="{C08477CC-5F74-AE4B-9211-27F6FA40966E}"/>
                  </a:ext>
                </a:extLst>
              </p:cNvPr>
              <p:cNvPicPr>
                <a:picLocks noChangeAspect="1"/>
              </p:cNvPicPr>
              <p:nvPr/>
            </p:nvPicPr>
            <p:blipFill>
              <a:blip r:embed="rId5"/>
              <a:stretch>
                <a:fillRect/>
              </a:stretch>
            </p:blipFill>
            <p:spPr>
              <a:xfrm>
                <a:off x="665985" y="3345501"/>
                <a:ext cx="531079" cy="529591"/>
              </a:xfrm>
              <a:prstGeom prst="rect">
                <a:avLst/>
              </a:prstGeom>
            </p:spPr>
          </p:pic>
        </p:grpSp>
        <p:grpSp>
          <p:nvGrpSpPr>
            <p:cNvPr id="62" name="Group 132">
              <a:extLst>
                <a:ext uri="{FF2B5EF4-FFF2-40B4-BE49-F238E27FC236}">
                  <a16:creationId xmlns:a16="http://schemas.microsoft.com/office/drawing/2014/main" xmlns="" id="{9ABD6121-26C3-1B41-8969-EB164128E931}"/>
                </a:ext>
              </a:extLst>
            </p:cNvPr>
            <p:cNvGrpSpPr>
              <a:grpSpLocks noChangeAspect="1"/>
            </p:cNvGrpSpPr>
            <p:nvPr/>
          </p:nvGrpSpPr>
          <p:grpSpPr>
            <a:xfrm>
              <a:off x="3302301" y="3018027"/>
              <a:ext cx="639916" cy="607324"/>
              <a:chOff x="11944753" y="2124634"/>
              <a:chExt cx="1645561" cy="1645920"/>
            </a:xfrm>
          </p:grpSpPr>
          <p:sp>
            <p:nvSpPr>
              <p:cNvPr id="89" name="Oval 133">
                <a:extLst>
                  <a:ext uri="{FF2B5EF4-FFF2-40B4-BE49-F238E27FC236}">
                    <a16:creationId xmlns:a16="http://schemas.microsoft.com/office/drawing/2014/main" xmlns="" id="{73B202DA-3AAD-BD43-AF7D-E8F15C234B87}"/>
                  </a:ext>
                </a:extLst>
              </p:cNvPr>
              <p:cNvSpPr>
                <a:spLocks noChangeAspect="1"/>
              </p:cNvSpPr>
              <p:nvPr/>
            </p:nvSpPr>
            <p:spPr>
              <a:xfrm>
                <a:off x="11944753" y="2124634"/>
                <a:ext cx="1645561" cy="1645920"/>
              </a:xfrm>
              <a:prstGeom prst="ellipse">
                <a:avLst/>
              </a:prstGeom>
              <a:solidFill>
                <a:schemeClr val="accent1"/>
              </a:solidFill>
              <a:ln w="25400" cap="flat" cmpd="sng" algn="ctr">
                <a:noFill/>
                <a:prstDash val="solid"/>
              </a:ln>
              <a:effectLst/>
            </p:spPr>
            <p:txBody>
              <a:bodyPr rtlCol="0" anchor="ctr"/>
              <a:lstStyle/>
              <a:p>
                <a:pPr algn="ctr" defTabSz="430443">
                  <a:defRPr/>
                </a:pPr>
                <a:endParaRPr lang="en-US" sz="1600" kern="0">
                  <a:solidFill>
                    <a:srgbClr val="00BCEB"/>
                  </a:solidFill>
                  <a:latin typeface="CiscoSansTT Light" panose="020B0503020201020303" pitchFamily="34" charset="0"/>
                  <a:cs typeface="CiscoSansTT Light" panose="020B0503020201020303" pitchFamily="34" charset="0"/>
                  <a:sym typeface="Arial"/>
                </a:endParaRPr>
              </a:p>
            </p:txBody>
          </p:sp>
          <p:sp>
            <p:nvSpPr>
              <p:cNvPr id="90" name="Freeform 67">
                <a:extLst>
                  <a:ext uri="{FF2B5EF4-FFF2-40B4-BE49-F238E27FC236}">
                    <a16:creationId xmlns:a16="http://schemas.microsoft.com/office/drawing/2014/main" xmlns="" id="{B1AE910B-B553-5647-B546-F331DAF862E3}"/>
                  </a:ext>
                </a:extLst>
              </p:cNvPr>
              <p:cNvSpPr>
                <a:spLocks noChangeAspect="1" noChangeArrowheads="1"/>
              </p:cNvSpPr>
              <p:nvPr/>
            </p:nvSpPr>
            <p:spPr bwMode="auto">
              <a:xfrm>
                <a:off x="12323010" y="2463423"/>
                <a:ext cx="907684" cy="914400"/>
              </a:xfrm>
              <a:custGeom>
                <a:avLst/>
                <a:gdLst/>
                <a:ahLst/>
                <a:cxnLst/>
                <a:rect l="0" t="0" r="r" b="b"/>
                <a:pathLst>
                  <a:path w="213955" h="215539">
                    <a:moveTo>
                      <a:pt x="147548" y="169423"/>
                    </a:moveTo>
                    <a:cubicBezTo>
                      <a:pt x="144692" y="169423"/>
                      <a:pt x="143264" y="171218"/>
                      <a:pt x="143264" y="173732"/>
                    </a:cubicBezTo>
                    <a:cubicBezTo>
                      <a:pt x="143264" y="176605"/>
                      <a:pt x="144692" y="178400"/>
                      <a:pt x="147548" y="178400"/>
                    </a:cubicBezTo>
                    <a:lnTo>
                      <a:pt x="191819" y="178400"/>
                    </a:lnTo>
                    <a:cubicBezTo>
                      <a:pt x="194676" y="178400"/>
                      <a:pt x="196461" y="176605"/>
                      <a:pt x="196461" y="173732"/>
                    </a:cubicBezTo>
                    <a:cubicBezTo>
                      <a:pt x="196461" y="171218"/>
                      <a:pt x="194676" y="169423"/>
                      <a:pt x="191819" y="169423"/>
                    </a:cubicBezTo>
                    <a:lnTo>
                      <a:pt x="147548" y="169423"/>
                    </a:lnTo>
                    <a:close/>
                    <a:moveTo>
                      <a:pt x="22384" y="161745"/>
                    </a:moveTo>
                    <a:cubicBezTo>
                      <a:pt x="19496" y="161745"/>
                      <a:pt x="17691" y="163550"/>
                      <a:pt x="17691" y="166077"/>
                    </a:cubicBezTo>
                    <a:cubicBezTo>
                      <a:pt x="17691" y="168965"/>
                      <a:pt x="19496" y="170770"/>
                      <a:pt x="22384" y="170770"/>
                    </a:cubicBezTo>
                    <a:lnTo>
                      <a:pt x="85204" y="170770"/>
                    </a:lnTo>
                    <a:cubicBezTo>
                      <a:pt x="87732" y="170770"/>
                      <a:pt x="89537" y="168965"/>
                      <a:pt x="89537" y="166077"/>
                    </a:cubicBezTo>
                    <a:cubicBezTo>
                      <a:pt x="89537" y="163550"/>
                      <a:pt x="87732" y="161745"/>
                      <a:pt x="85204" y="161745"/>
                    </a:cubicBezTo>
                    <a:lnTo>
                      <a:pt x="22384" y="161745"/>
                    </a:lnTo>
                    <a:close/>
                    <a:moveTo>
                      <a:pt x="147548" y="151467"/>
                    </a:moveTo>
                    <a:cubicBezTo>
                      <a:pt x="144692" y="151467"/>
                      <a:pt x="143264" y="153262"/>
                      <a:pt x="143264" y="155776"/>
                    </a:cubicBezTo>
                    <a:cubicBezTo>
                      <a:pt x="143264" y="158649"/>
                      <a:pt x="144692" y="160445"/>
                      <a:pt x="147548" y="160445"/>
                    </a:cubicBezTo>
                    <a:lnTo>
                      <a:pt x="191819" y="160445"/>
                    </a:lnTo>
                    <a:cubicBezTo>
                      <a:pt x="194676" y="160445"/>
                      <a:pt x="196461" y="158649"/>
                      <a:pt x="196461" y="155776"/>
                    </a:cubicBezTo>
                    <a:cubicBezTo>
                      <a:pt x="196461" y="153262"/>
                      <a:pt x="194676" y="151467"/>
                      <a:pt x="191819" y="151467"/>
                    </a:cubicBezTo>
                    <a:lnTo>
                      <a:pt x="147548" y="151467"/>
                    </a:lnTo>
                    <a:close/>
                    <a:moveTo>
                      <a:pt x="22384" y="134667"/>
                    </a:moveTo>
                    <a:cubicBezTo>
                      <a:pt x="19496" y="134667"/>
                      <a:pt x="17691" y="136833"/>
                      <a:pt x="17691" y="139360"/>
                    </a:cubicBezTo>
                    <a:cubicBezTo>
                      <a:pt x="17691" y="142249"/>
                      <a:pt x="19496" y="143693"/>
                      <a:pt x="22384" y="143693"/>
                    </a:cubicBezTo>
                    <a:lnTo>
                      <a:pt x="85204" y="143693"/>
                    </a:lnTo>
                    <a:cubicBezTo>
                      <a:pt x="87732" y="143693"/>
                      <a:pt x="89537" y="142249"/>
                      <a:pt x="89537" y="139360"/>
                    </a:cubicBezTo>
                    <a:cubicBezTo>
                      <a:pt x="89537" y="136833"/>
                      <a:pt x="87732" y="134667"/>
                      <a:pt x="85204" y="134667"/>
                    </a:cubicBezTo>
                    <a:lnTo>
                      <a:pt x="22384" y="134667"/>
                    </a:lnTo>
                    <a:close/>
                    <a:moveTo>
                      <a:pt x="147548" y="133511"/>
                    </a:moveTo>
                    <a:cubicBezTo>
                      <a:pt x="144692" y="133511"/>
                      <a:pt x="143264" y="135666"/>
                      <a:pt x="143264" y="138179"/>
                    </a:cubicBezTo>
                    <a:cubicBezTo>
                      <a:pt x="143264" y="141052"/>
                      <a:pt x="144692" y="142489"/>
                      <a:pt x="147548" y="142489"/>
                    </a:cubicBezTo>
                    <a:lnTo>
                      <a:pt x="191819" y="142489"/>
                    </a:lnTo>
                    <a:cubicBezTo>
                      <a:pt x="194676" y="142489"/>
                      <a:pt x="196461" y="141052"/>
                      <a:pt x="196461" y="138179"/>
                    </a:cubicBezTo>
                    <a:cubicBezTo>
                      <a:pt x="196461" y="135666"/>
                      <a:pt x="194676" y="133511"/>
                      <a:pt x="191819" y="133511"/>
                    </a:cubicBezTo>
                    <a:lnTo>
                      <a:pt x="147548" y="133511"/>
                    </a:lnTo>
                    <a:close/>
                    <a:moveTo>
                      <a:pt x="147548" y="115555"/>
                    </a:moveTo>
                    <a:cubicBezTo>
                      <a:pt x="144692" y="115555"/>
                      <a:pt x="143264" y="117710"/>
                      <a:pt x="143264" y="120224"/>
                    </a:cubicBezTo>
                    <a:cubicBezTo>
                      <a:pt x="143264" y="123097"/>
                      <a:pt x="144692" y="124533"/>
                      <a:pt x="147548" y="124533"/>
                    </a:cubicBezTo>
                    <a:lnTo>
                      <a:pt x="191819" y="124533"/>
                    </a:lnTo>
                    <a:cubicBezTo>
                      <a:pt x="194676" y="124533"/>
                      <a:pt x="196461" y="123097"/>
                      <a:pt x="196461" y="120224"/>
                    </a:cubicBezTo>
                    <a:cubicBezTo>
                      <a:pt x="196461" y="117710"/>
                      <a:pt x="194676" y="115555"/>
                      <a:pt x="191819" y="115555"/>
                    </a:cubicBezTo>
                    <a:lnTo>
                      <a:pt x="147548" y="115555"/>
                    </a:lnTo>
                    <a:close/>
                    <a:moveTo>
                      <a:pt x="22384" y="107950"/>
                    </a:moveTo>
                    <a:cubicBezTo>
                      <a:pt x="19496" y="107950"/>
                      <a:pt x="17691" y="109755"/>
                      <a:pt x="17691" y="112283"/>
                    </a:cubicBezTo>
                    <a:cubicBezTo>
                      <a:pt x="17691" y="115171"/>
                      <a:pt x="19496" y="116615"/>
                      <a:pt x="22384" y="116615"/>
                    </a:cubicBezTo>
                    <a:lnTo>
                      <a:pt x="85204" y="116615"/>
                    </a:lnTo>
                    <a:cubicBezTo>
                      <a:pt x="87732" y="116615"/>
                      <a:pt x="89537" y="115171"/>
                      <a:pt x="89537" y="112283"/>
                    </a:cubicBezTo>
                    <a:cubicBezTo>
                      <a:pt x="89537" y="109755"/>
                      <a:pt x="87732" y="107950"/>
                      <a:pt x="85204" y="107950"/>
                    </a:cubicBezTo>
                    <a:lnTo>
                      <a:pt x="22384" y="107950"/>
                    </a:lnTo>
                    <a:close/>
                    <a:moveTo>
                      <a:pt x="147548" y="97958"/>
                    </a:moveTo>
                    <a:cubicBezTo>
                      <a:pt x="144692" y="97958"/>
                      <a:pt x="143264" y="99754"/>
                      <a:pt x="143264" y="102268"/>
                    </a:cubicBezTo>
                    <a:cubicBezTo>
                      <a:pt x="143264" y="105141"/>
                      <a:pt x="144692" y="106936"/>
                      <a:pt x="147548" y="106936"/>
                    </a:cubicBezTo>
                    <a:lnTo>
                      <a:pt x="191819" y="106936"/>
                    </a:lnTo>
                    <a:cubicBezTo>
                      <a:pt x="194676" y="106936"/>
                      <a:pt x="196461" y="105141"/>
                      <a:pt x="196461" y="102268"/>
                    </a:cubicBezTo>
                    <a:cubicBezTo>
                      <a:pt x="196461" y="99754"/>
                      <a:pt x="194676" y="97958"/>
                      <a:pt x="191819" y="97958"/>
                    </a:cubicBezTo>
                    <a:lnTo>
                      <a:pt x="147548" y="97958"/>
                    </a:lnTo>
                    <a:close/>
                    <a:moveTo>
                      <a:pt x="147548" y="80003"/>
                    </a:moveTo>
                    <a:cubicBezTo>
                      <a:pt x="144692" y="80003"/>
                      <a:pt x="143264" y="81798"/>
                      <a:pt x="143264" y="84312"/>
                    </a:cubicBezTo>
                    <a:cubicBezTo>
                      <a:pt x="143264" y="87185"/>
                      <a:pt x="144692" y="88980"/>
                      <a:pt x="147548" y="88980"/>
                    </a:cubicBezTo>
                    <a:lnTo>
                      <a:pt x="191819" y="88980"/>
                    </a:lnTo>
                    <a:cubicBezTo>
                      <a:pt x="194676" y="88980"/>
                      <a:pt x="196461" y="87185"/>
                      <a:pt x="196461" y="84312"/>
                    </a:cubicBezTo>
                    <a:cubicBezTo>
                      <a:pt x="196461" y="81798"/>
                      <a:pt x="194676" y="80003"/>
                      <a:pt x="191819" y="80003"/>
                    </a:cubicBezTo>
                    <a:lnTo>
                      <a:pt x="147548" y="80003"/>
                    </a:lnTo>
                    <a:close/>
                    <a:moveTo>
                      <a:pt x="40436" y="62820"/>
                    </a:moveTo>
                    <a:cubicBezTo>
                      <a:pt x="37548" y="62820"/>
                      <a:pt x="35742" y="64987"/>
                      <a:pt x="35742" y="67514"/>
                    </a:cubicBezTo>
                    <a:cubicBezTo>
                      <a:pt x="35742" y="70402"/>
                      <a:pt x="37548" y="71846"/>
                      <a:pt x="40436" y="71846"/>
                    </a:cubicBezTo>
                    <a:lnTo>
                      <a:pt x="67153" y="71846"/>
                    </a:lnTo>
                    <a:cubicBezTo>
                      <a:pt x="70041" y="71846"/>
                      <a:pt x="71846" y="70402"/>
                      <a:pt x="71846" y="67514"/>
                    </a:cubicBezTo>
                    <a:cubicBezTo>
                      <a:pt x="71846" y="64987"/>
                      <a:pt x="70041" y="62820"/>
                      <a:pt x="67153" y="62820"/>
                    </a:cubicBezTo>
                    <a:lnTo>
                      <a:pt x="40436" y="62820"/>
                    </a:lnTo>
                    <a:close/>
                    <a:moveTo>
                      <a:pt x="147548" y="62047"/>
                    </a:moveTo>
                    <a:cubicBezTo>
                      <a:pt x="144692" y="62047"/>
                      <a:pt x="143264" y="64201"/>
                      <a:pt x="143264" y="66715"/>
                    </a:cubicBezTo>
                    <a:cubicBezTo>
                      <a:pt x="143264" y="69588"/>
                      <a:pt x="144692" y="71025"/>
                      <a:pt x="147548" y="71025"/>
                    </a:cubicBezTo>
                    <a:lnTo>
                      <a:pt x="191819" y="71025"/>
                    </a:lnTo>
                    <a:cubicBezTo>
                      <a:pt x="194676" y="71025"/>
                      <a:pt x="196461" y="69588"/>
                      <a:pt x="196461" y="66715"/>
                    </a:cubicBezTo>
                    <a:cubicBezTo>
                      <a:pt x="196461" y="64201"/>
                      <a:pt x="194676" y="62047"/>
                      <a:pt x="191819" y="62047"/>
                    </a:cubicBezTo>
                    <a:lnTo>
                      <a:pt x="147548" y="62047"/>
                    </a:lnTo>
                    <a:close/>
                    <a:moveTo>
                      <a:pt x="40436" y="45130"/>
                    </a:moveTo>
                    <a:cubicBezTo>
                      <a:pt x="37548" y="45130"/>
                      <a:pt x="35742" y="46935"/>
                      <a:pt x="35742" y="49462"/>
                    </a:cubicBezTo>
                    <a:cubicBezTo>
                      <a:pt x="35742" y="51989"/>
                      <a:pt x="37548" y="53795"/>
                      <a:pt x="40436" y="53795"/>
                    </a:cubicBezTo>
                    <a:lnTo>
                      <a:pt x="67153" y="53795"/>
                    </a:lnTo>
                    <a:cubicBezTo>
                      <a:pt x="70041" y="53795"/>
                      <a:pt x="71846" y="51989"/>
                      <a:pt x="71846" y="49462"/>
                    </a:cubicBezTo>
                    <a:cubicBezTo>
                      <a:pt x="71846" y="46935"/>
                      <a:pt x="70041" y="45130"/>
                      <a:pt x="67153" y="45130"/>
                    </a:cubicBezTo>
                    <a:lnTo>
                      <a:pt x="40436" y="45130"/>
                    </a:lnTo>
                    <a:close/>
                    <a:moveTo>
                      <a:pt x="129697" y="44450"/>
                    </a:moveTo>
                    <a:lnTo>
                      <a:pt x="209671" y="44450"/>
                    </a:lnTo>
                    <a:cubicBezTo>
                      <a:pt x="212170" y="44450"/>
                      <a:pt x="213955" y="46246"/>
                      <a:pt x="213955" y="48759"/>
                    </a:cubicBezTo>
                    <a:lnTo>
                      <a:pt x="213955" y="209644"/>
                    </a:lnTo>
                    <a:cubicBezTo>
                      <a:pt x="213955" y="212157"/>
                      <a:pt x="212170" y="213953"/>
                      <a:pt x="209671" y="213953"/>
                    </a:cubicBezTo>
                    <a:lnTo>
                      <a:pt x="187535" y="213953"/>
                    </a:lnTo>
                    <a:lnTo>
                      <a:pt x="187535" y="191688"/>
                    </a:lnTo>
                    <a:cubicBezTo>
                      <a:pt x="187535" y="188815"/>
                      <a:pt x="185750" y="187019"/>
                      <a:pt x="182894" y="187019"/>
                    </a:cubicBezTo>
                    <a:lnTo>
                      <a:pt x="165399" y="187019"/>
                    </a:lnTo>
                    <a:cubicBezTo>
                      <a:pt x="162543" y="187019"/>
                      <a:pt x="160758" y="188815"/>
                      <a:pt x="160758" y="191688"/>
                    </a:cubicBezTo>
                    <a:lnTo>
                      <a:pt x="160758" y="213953"/>
                    </a:lnTo>
                    <a:lnTo>
                      <a:pt x="129697" y="213953"/>
                    </a:lnTo>
                    <a:cubicBezTo>
                      <a:pt x="127197" y="213953"/>
                      <a:pt x="125412" y="212157"/>
                      <a:pt x="125412" y="209644"/>
                    </a:cubicBezTo>
                    <a:lnTo>
                      <a:pt x="125412" y="48759"/>
                    </a:lnTo>
                    <a:cubicBezTo>
                      <a:pt x="125412" y="46246"/>
                      <a:pt x="127197" y="44450"/>
                      <a:pt x="129697" y="44450"/>
                    </a:cubicBezTo>
                    <a:close/>
                    <a:moveTo>
                      <a:pt x="49101" y="0"/>
                    </a:moveTo>
                    <a:cubicBezTo>
                      <a:pt x="51989" y="0"/>
                      <a:pt x="53794" y="1805"/>
                      <a:pt x="53794" y="4693"/>
                    </a:cubicBezTo>
                    <a:lnTo>
                      <a:pt x="53794" y="27078"/>
                    </a:lnTo>
                    <a:lnTo>
                      <a:pt x="85204" y="27078"/>
                    </a:lnTo>
                    <a:cubicBezTo>
                      <a:pt x="87732" y="27078"/>
                      <a:pt x="89537" y="28883"/>
                      <a:pt x="89537" y="31410"/>
                    </a:cubicBezTo>
                    <a:lnTo>
                      <a:pt x="89537" y="80872"/>
                    </a:lnTo>
                    <a:lnTo>
                      <a:pt x="103256" y="80872"/>
                    </a:lnTo>
                    <a:cubicBezTo>
                      <a:pt x="105784" y="80872"/>
                      <a:pt x="107589" y="82677"/>
                      <a:pt x="107589" y="85205"/>
                    </a:cubicBezTo>
                    <a:lnTo>
                      <a:pt x="107589" y="211207"/>
                    </a:lnTo>
                    <a:cubicBezTo>
                      <a:pt x="107589" y="213734"/>
                      <a:pt x="105784" y="215539"/>
                      <a:pt x="103256" y="215539"/>
                    </a:cubicBezTo>
                    <a:lnTo>
                      <a:pt x="62820" y="215539"/>
                    </a:lnTo>
                    <a:lnTo>
                      <a:pt x="62820" y="193155"/>
                    </a:lnTo>
                    <a:cubicBezTo>
                      <a:pt x="62820" y="190266"/>
                      <a:pt x="61015" y="188461"/>
                      <a:pt x="58127" y="188461"/>
                    </a:cubicBezTo>
                    <a:lnTo>
                      <a:pt x="40436" y="188461"/>
                    </a:lnTo>
                    <a:cubicBezTo>
                      <a:pt x="37548" y="188461"/>
                      <a:pt x="35742" y="190266"/>
                      <a:pt x="35742" y="193155"/>
                    </a:cubicBezTo>
                    <a:lnTo>
                      <a:pt x="35742" y="215539"/>
                    </a:lnTo>
                    <a:lnTo>
                      <a:pt x="4332" y="215539"/>
                    </a:lnTo>
                    <a:cubicBezTo>
                      <a:pt x="1805" y="215539"/>
                      <a:pt x="0" y="213734"/>
                      <a:pt x="0" y="211207"/>
                    </a:cubicBezTo>
                    <a:lnTo>
                      <a:pt x="0" y="85205"/>
                    </a:lnTo>
                    <a:cubicBezTo>
                      <a:pt x="0" y="82677"/>
                      <a:pt x="1805" y="80872"/>
                      <a:pt x="4332" y="80872"/>
                    </a:cubicBezTo>
                    <a:lnTo>
                      <a:pt x="17691" y="80872"/>
                    </a:lnTo>
                    <a:lnTo>
                      <a:pt x="17691" y="31410"/>
                    </a:lnTo>
                    <a:cubicBezTo>
                      <a:pt x="17691" y="28883"/>
                      <a:pt x="19496" y="27078"/>
                      <a:pt x="22384" y="27078"/>
                    </a:cubicBezTo>
                    <a:lnTo>
                      <a:pt x="44768" y="27078"/>
                    </a:lnTo>
                    <a:lnTo>
                      <a:pt x="44768" y="4693"/>
                    </a:lnTo>
                    <a:cubicBezTo>
                      <a:pt x="44768" y="1805"/>
                      <a:pt x="46573" y="0"/>
                      <a:pt x="49101" y="0"/>
                    </a:cubicBezTo>
                    <a:close/>
                  </a:path>
                </a:pathLst>
              </a:custGeom>
              <a:solidFill>
                <a:srgbClr val="0D274D"/>
              </a:solidFill>
              <a:ln>
                <a:noFill/>
              </a:ln>
              <a:effectLst/>
            </p:spPr>
            <p:txBody>
              <a:bodyPr anchor="ctr"/>
              <a:lstStyle/>
              <a:p>
                <a:pPr defTabSz="175108">
                  <a:defRPr/>
                </a:pPr>
                <a:endParaRPr lang="en-US" sz="1600" kern="0">
                  <a:solidFill>
                    <a:srgbClr val="FFFFFF"/>
                  </a:solidFill>
                  <a:latin typeface="CiscoSansTT Light" panose="020B0503020201020303" pitchFamily="34" charset="0"/>
                  <a:cs typeface="CiscoSansTT Light" panose="020B0503020201020303" pitchFamily="34" charset="0"/>
                  <a:sym typeface="Arial"/>
                </a:endParaRPr>
              </a:p>
            </p:txBody>
          </p:sp>
        </p:grpSp>
        <p:grpSp>
          <p:nvGrpSpPr>
            <p:cNvPr id="63" name="Group 90">
              <a:extLst>
                <a:ext uri="{FF2B5EF4-FFF2-40B4-BE49-F238E27FC236}">
                  <a16:creationId xmlns:a16="http://schemas.microsoft.com/office/drawing/2014/main" xmlns="" id="{DF53B2C4-6664-D94D-8FB1-D090436FED44}"/>
                </a:ext>
              </a:extLst>
            </p:cNvPr>
            <p:cNvGrpSpPr>
              <a:grpSpLocks/>
            </p:cNvGrpSpPr>
            <p:nvPr/>
          </p:nvGrpSpPr>
          <p:grpSpPr>
            <a:xfrm>
              <a:off x="4627333" y="3018090"/>
              <a:ext cx="639917" cy="607189"/>
              <a:chOff x="3944839" y="3945181"/>
              <a:chExt cx="751368" cy="751367"/>
            </a:xfrm>
            <a:solidFill>
              <a:srgbClr val="003C56"/>
            </a:solidFill>
          </p:grpSpPr>
          <p:sp>
            <p:nvSpPr>
              <p:cNvPr id="79" name="Oval 92">
                <a:extLst>
                  <a:ext uri="{FF2B5EF4-FFF2-40B4-BE49-F238E27FC236}">
                    <a16:creationId xmlns:a16="http://schemas.microsoft.com/office/drawing/2014/main" xmlns="" id="{20ABD904-7398-D841-9FF8-0AF6B1CB05C6}"/>
                  </a:ext>
                </a:extLst>
              </p:cNvPr>
              <p:cNvSpPr/>
              <p:nvPr/>
            </p:nvSpPr>
            <p:spPr>
              <a:xfrm>
                <a:off x="3944839" y="3945181"/>
                <a:ext cx="751368" cy="751367"/>
              </a:xfrm>
              <a:prstGeom prst="ellipse">
                <a:avLst/>
              </a:prstGeom>
              <a:solidFill>
                <a:schemeClr val="accent1"/>
              </a:solidFill>
              <a:ln w="44450" cap="flat" cmpd="sng" algn="ctr">
                <a:noFill/>
                <a:prstDash val="solid"/>
                <a:miter lim="800000"/>
              </a:ln>
              <a:effectLst/>
            </p:spPr>
            <p:txBody>
              <a:bodyPr rtlCol="0" anchor="ctr"/>
              <a:lstStyle/>
              <a:p>
                <a:pPr algn="ctr" defTabSz="367369">
                  <a:defRPr/>
                </a:pPr>
                <a:r>
                  <a:rPr lang="en-US" sz="1600" kern="0">
                    <a:solidFill>
                      <a:srgbClr val="005073"/>
                    </a:solidFill>
                    <a:latin typeface="CiscoSansTT Light" panose="020B0503020201020303" pitchFamily="34" charset="0"/>
                    <a:cs typeface="CiscoSansTT Light" panose="020B0503020201020303" pitchFamily="34" charset="0"/>
                    <a:sym typeface="Arial"/>
                  </a:rPr>
                  <a:t> </a:t>
                </a:r>
              </a:p>
            </p:txBody>
          </p:sp>
          <p:grpSp>
            <p:nvGrpSpPr>
              <p:cNvPr id="80" name="Group 93">
                <a:extLst>
                  <a:ext uri="{FF2B5EF4-FFF2-40B4-BE49-F238E27FC236}">
                    <a16:creationId xmlns:a16="http://schemas.microsoft.com/office/drawing/2014/main" xmlns="" id="{CA947D97-2564-414E-AE25-D76DD803D88C}"/>
                  </a:ext>
                </a:extLst>
              </p:cNvPr>
              <p:cNvGrpSpPr/>
              <p:nvPr/>
            </p:nvGrpSpPr>
            <p:grpSpPr>
              <a:xfrm>
                <a:off x="4011793" y="4012122"/>
                <a:ext cx="617458" cy="617485"/>
                <a:chOff x="4011793" y="3221090"/>
                <a:chExt cx="617458" cy="617485"/>
              </a:xfrm>
              <a:grpFill/>
            </p:grpSpPr>
            <p:sp>
              <p:nvSpPr>
                <p:cNvPr id="81" name="Rectangle: Rounded Corners 240">
                  <a:extLst>
                    <a:ext uri="{FF2B5EF4-FFF2-40B4-BE49-F238E27FC236}">
                      <a16:creationId xmlns:a16="http://schemas.microsoft.com/office/drawing/2014/main" xmlns="" id="{C2E3D067-2936-2448-B8DD-A0833D4346B3}"/>
                    </a:ext>
                  </a:extLst>
                </p:cNvPr>
                <p:cNvSpPr/>
                <p:nvPr/>
              </p:nvSpPr>
              <p:spPr>
                <a:xfrm>
                  <a:off x="4365193" y="3509852"/>
                  <a:ext cx="245356" cy="37146"/>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244895">
                    <a:defRPr/>
                  </a:pPr>
                  <a:r>
                    <a:rPr lang="en-US" sz="16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2" name="Freeform 5">
                  <a:extLst>
                    <a:ext uri="{FF2B5EF4-FFF2-40B4-BE49-F238E27FC236}">
                      <a16:creationId xmlns:a16="http://schemas.microsoft.com/office/drawing/2014/main" xmlns="" id="{7F1D033E-916C-6544-8B0A-7BA233C2D64F}"/>
                    </a:ext>
                  </a:extLst>
                </p:cNvPr>
                <p:cNvSpPr>
                  <a:spLocks/>
                </p:cNvSpPr>
                <p:nvPr/>
              </p:nvSpPr>
              <p:spPr bwMode="auto">
                <a:xfrm>
                  <a:off x="4519282" y="3443730"/>
                  <a:ext cx="109969" cy="172207"/>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983" tIns="24491" rIns="48983" bIns="24491" numCol="1" anchor="t" anchorCtr="0" compatLnSpc="1">
                  <a:prstTxWarp prst="textNoShape">
                    <a:avLst/>
                  </a:prstTxWarp>
                </a:bodyPr>
                <a:lstStyle/>
                <a:p>
                  <a:pPr algn="ctr" defTabSz="244895">
                    <a:defRPr/>
                  </a:pPr>
                  <a:endParaRPr lang="en-US" sz="1600" kern="0">
                    <a:solidFill>
                      <a:srgbClr val="282828"/>
                    </a:solidFill>
                    <a:latin typeface="CiscoSansTT Light" panose="020B0503020201020303" pitchFamily="34" charset="0"/>
                    <a:cs typeface="CiscoSansTT Light" panose="020B0503020201020303" pitchFamily="34" charset="0"/>
                    <a:sym typeface="Arial"/>
                  </a:endParaRPr>
                </a:p>
              </p:txBody>
            </p:sp>
            <p:sp>
              <p:nvSpPr>
                <p:cNvPr id="83" name="Rectangle: Rounded Corners 238">
                  <a:extLst>
                    <a:ext uri="{FF2B5EF4-FFF2-40B4-BE49-F238E27FC236}">
                      <a16:creationId xmlns:a16="http://schemas.microsoft.com/office/drawing/2014/main" xmlns="" id="{E5D0C479-2D19-A745-9AD2-CD095185C927}"/>
                    </a:ext>
                  </a:extLst>
                </p:cNvPr>
                <p:cNvSpPr/>
                <p:nvPr/>
              </p:nvSpPr>
              <p:spPr>
                <a:xfrm rot="10800000">
                  <a:off x="4030495" y="3512668"/>
                  <a:ext cx="245356" cy="37146"/>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244895">
                    <a:defRPr/>
                  </a:pPr>
                  <a:r>
                    <a:rPr lang="en-US" sz="16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4" name="Freeform 5">
                  <a:extLst>
                    <a:ext uri="{FF2B5EF4-FFF2-40B4-BE49-F238E27FC236}">
                      <a16:creationId xmlns:a16="http://schemas.microsoft.com/office/drawing/2014/main" xmlns="" id="{D7A02A70-8331-7747-82C8-58CFC0403EC0}"/>
                    </a:ext>
                  </a:extLst>
                </p:cNvPr>
                <p:cNvSpPr>
                  <a:spLocks/>
                </p:cNvSpPr>
                <p:nvPr/>
              </p:nvSpPr>
              <p:spPr bwMode="auto">
                <a:xfrm rot="10800000">
                  <a:off x="4011793" y="3443730"/>
                  <a:ext cx="109969" cy="172207"/>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983" tIns="24491" rIns="48983" bIns="24491" numCol="1" anchor="t" anchorCtr="0" compatLnSpc="1">
                  <a:prstTxWarp prst="textNoShape">
                    <a:avLst/>
                  </a:prstTxWarp>
                </a:bodyPr>
                <a:lstStyle/>
                <a:p>
                  <a:pPr algn="ctr" defTabSz="244895">
                    <a:defRPr/>
                  </a:pPr>
                  <a:endParaRPr lang="en-US" sz="1600" kern="0">
                    <a:solidFill>
                      <a:srgbClr val="282828"/>
                    </a:solidFill>
                    <a:latin typeface="CiscoSansTT Light" panose="020B0503020201020303" pitchFamily="34" charset="0"/>
                    <a:cs typeface="CiscoSansTT Light" panose="020B0503020201020303" pitchFamily="34" charset="0"/>
                    <a:sym typeface="Arial"/>
                  </a:endParaRPr>
                </a:p>
              </p:txBody>
            </p:sp>
            <p:sp>
              <p:nvSpPr>
                <p:cNvPr id="85" name="Rectangle: Rounded Corners 234">
                  <a:extLst>
                    <a:ext uri="{FF2B5EF4-FFF2-40B4-BE49-F238E27FC236}">
                      <a16:creationId xmlns:a16="http://schemas.microsoft.com/office/drawing/2014/main" xmlns="" id="{5723431D-A06B-D241-A8FE-1213B586374D}"/>
                    </a:ext>
                  </a:extLst>
                </p:cNvPr>
                <p:cNvSpPr/>
                <p:nvPr/>
              </p:nvSpPr>
              <p:spPr>
                <a:xfrm rot="16200000">
                  <a:off x="4196429" y="3697320"/>
                  <a:ext cx="245367" cy="37144"/>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244895">
                    <a:defRPr/>
                  </a:pPr>
                  <a:r>
                    <a:rPr lang="en-US" sz="16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6" name="Freeform 5">
                  <a:extLst>
                    <a:ext uri="{FF2B5EF4-FFF2-40B4-BE49-F238E27FC236}">
                      <a16:creationId xmlns:a16="http://schemas.microsoft.com/office/drawing/2014/main" xmlns="" id="{79C375FE-82D5-6D45-8D14-D2223AB8D39C}"/>
                    </a:ext>
                  </a:extLst>
                </p:cNvPr>
                <p:cNvSpPr>
                  <a:spLocks/>
                </p:cNvSpPr>
                <p:nvPr/>
              </p:nvSpPr>
              <p:spPr bwMode="auto">
                <a:xfrm rot="16200000">
                  <a:off x="4265535" y="3543393"/>
                  <a:ext cx="109974" cy="172200"/>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983" tIns="24491" rIns="48983" bIns="24491" numCol="1" anchor="t" anchorCtr="0" compatLnSpc="1">
                  <a:prstTxWarp prst="textNoShape">
                    <a:avLst/>
                  </a:prstTxWarp>
                </a:bodyPr>
                <a:lstStyle/>
                <a:p>
                  <a:pPr algn="ctr" defTabSz="244895">
                    <a:defRPr/>
                  </a:pPr>
                  <a:endParaRPr lang="en-US" sz="1600" kern="0">
                    <a:solidFill>
                      <a:srgbClr val="282828"/>
                    </a:solidFill>
                    <a:latin typeface="CiscoSansTT Light" panose="020B0503020201020303" pitchFamily="34" charset="0"/>
                    <a:cs typeface="CiscoSansTT Light" panose="020B0503020201020303" pitchFamily="34" charset="0"/>
                    <a:sym typeface="Arial"/>
                  </a:endParaRPr>
                </a:p>
              </p:txBody>
            </p:sp>
            <p:sp>
              <p:nvSpPr>
                <p:cNvPr id="87" name="Rectangle: Rounded Corners 232">
                  <a:extLst>
                    <a:ext uri="{FF2B5EF4-FFF2-40B4-BE49-F238E27FC236}">
                      <a16:creationId xmlns:a16="http://schemas.microsoft.com/office/drawing/2014/main" xmlns="" id="{A5EEA3BC-1549-1545-8F22-8E1E6A660DD6}"/>
                    </a:ext>
                  </a:extLst>
                </p:cNvPr>
                <p:cNvSpPr/>
                <p:nvPr/>
              </p:nvSpPr>
              <p:spPr>
                <a:xfrm rot="5400000">
                  <a:off x="4199247" y="3325202"/>
                  <a:ext cx="245367" cy="37144"/>
                </a:xfrm>
                <a:prstGeom prst="roundRect">
                  <a:avLst>
                    <a:gd name="adj" fmla="val 50000"/>
                  </a:avLst>
                </a:prstGeom>
                <a:solidFill>
                  <a:srgbClr val="0D274D"/>
                </a:solidFill>
                <a:ln w="12700" cap="flat" cmpd="sng" algn="ctr">
                  <a:noFill/>
                  <a:prstDash val="solid"/>
                  <a:miter lim="800000"/>
                </a:ln>
                <a:effectLst/>
              </p:spPr>
              <p:txBody>
                <a:bodyPr rtlCol="0" anchor="ctr"/>
                <a:lstStyle/>
                <a:p>
                  <a:pPr algn="ctr" defTabSz="244895">
                    <a:defRPr/>
                  </a:pPr>
                  <a:r>
                    <a:rPr lang="en-US" sz="1600" kern="0">
                      <a:solidFill>
                        <a:srgbClr val="005073">
                          <a:alpha val="0"/>
                        </a:srgbClr>
                      </a:solidFill>
                      <a:latin typeface="CiscoSansTT Light" panose="020B0503020201020303" pitchFamily="34" charset="0"/>
                      <a:cs typeface="CiscoSansTT Light" panose="020B0503020201020303" pitchFamily="34" charset="0"/>
                      <a:sym typeface="Arial"/>
                    </a:rPr>
                    <a:t>1</a:t>
                  </a:r>
                </a:p>
              </p:txBody>
            </p:sp>
            <p:sp>
              <p:nvSpPr>
                <p:cNvPr id="88" name="Freeform 5">
                  <a:extLst>
                    <a:ext uri="{FF2B5EF4-FFF2-40B4-BE49-F238E27FC236}">
                      <a16:creationId xmlns:a16="http://schemas.microsoft.com/office/drawing/2014/main" xmlns="" id="{F62794FD-11B9-7448-9FF0-4201E5CC3B7F}"/>
                    </a:ext>
                  </a:extLst>
                </p:cNvPr>
                <p:cNvSpPr>
                  <a:spLocks/>
                </p:cNvSpPr>
                <p:nvPr/>
              </p:nvSpPr>
              <p:spPr bwMode="auto">
                <a:xfrm rot="5400000">
                  <a:off x="4265535" y="3344074"/>
                  <a:ext cx="109974" cy="172199"/>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983" tIns="24491" rIns="48983" bIns="24491" numCol="1" anchor="t" anchorCtr="0" compatLnSpc="1">
                  <a:prstTxWarp prst="textNoShape">
                    <a:avLst/>
                  </a:prstTxWarp>
                </a:bodyPr>
                <a:lstStyle/>
                <a:p>
                  <a:pPr algn="ctr" defTabSz="244895">
                    <a:defRPr/>
                  </a:pPr>
                  <a:endParaRPr lang="en-US" sz="1600" kern="0">
                    <a:solidFill>
                      <a:srgbClr val="282828"/>
                    </a:solidFill>
                    <a:latin typeface="CiscoSansTT Light" panose="020B0503020201020303" pitchFamily="34" charset="0"/>
                    <a:cs typeface="CiscoSansTT Light" panose="020B0503020201020303" pitchFamily="34" charset="0"/>
                    <a:sym typeface="Arial"/>
                  </a:endParaRPr>
                </a:p>
              </p:txBody>
            </p:sp>
          </p:grpSp>
        </p:grpSp>
        <p:grpSp>
          <p:nvGrpSpPr>
            <p:cNvPr id="64" name="Group 126">
              <a:extLst>
                <a:ext uri="{FF2B5EF4-FFF2-40B4-BE49-F238E27FC236}">
                  <a16:creationId xmlns:a16="http://schemas.microsoft.com/office/drawing/2014/main" xmlns="" id="{70CAC612-60D5-F24C-9F3C-D2E54460375E}"/>
                </a:ext>
              </a:extLst>
            </p:cNvPr>
            <p:cNvGrpSpPr>
              <a:grpSpLocks noChangeAspect="1"/>
            </p:cNvGrpSpPr>
            <p:nvPr/>
          </p:nvGrpSpPr>
          <p:grpSpPr>
            <a:xfrm>
              <a:off x="5995863" y="3018025"/>
              <a:ext cx="639916" cy="607325"/>
              <a:chOff x="17863558" y="6693654"/>
              <a:chExt cx="1645562" cy="1645920"/>
            </a:xfrm>
          </p:grpSpPr>
          <p:sp>
            <p:nvSpPr>
              <p:cNvPr id="77" name="Oval 127">
                <a:extLst>
                  <a:ext uri="{FF2B5EF4-FFF2-40B4-BE49-F238E27FC236}">
                    <a16:creationId xmlns:a16="http://schemas.microsoft.com/office/drawing/2014/main" xmlns="" id="{9EBDB9ED-06FE-8042-B5CB-BC21E5F8DF3A}"/>
                  </a:ext>
                </a:extLst>
              </p:cNvPr>
              <p:cNvSpPr>
                <a:spLocks noChangeAspect="1"/>
              </p:cNvSpPr>
              <p:nvPr/>
            </p:nvSpPr>
            <p:spPr>
              <a:xfrm>
                <a:off x="17863558" y="6693654"/>
                <a:ext cx="1645562" cy="1645920"/>
              </a:xfrm>
              <a:prstGeom prst="ellipse">
                <a:avLst/>
              </a:prstGeom>
              <a:solidFill>
                <a:schemeClr val="accent1"/>
              </a:solidFill>
              <a:ln w="25400" cap="flat" cmpd="sng" algn="ctr">
                <a:noFill/>
                <a:prstDash val="solid"/>
              </a:ln>
              <a:effectLst/>
            </p:spPr>
            <p:txBody>
              <a:bodyPr rtlCol="0" anchor="ctr"/>
              <a:lstStyle/>
              <a:p>
                <a:pPr algn="ctr" defTabSz="430443">
                  <a:defRPr/>
                </a:pPr>
                <a:endParaRPr lang="en-US" sz="1600" kern="0">
                  <a:solidFill>
                    <a:srgbClr val="00BCEB"/>
                  </a:solidFill>
                  <a:latin typeface="CiscoSansTT Light" panose="020B0503020201020303" pitchFamily="34" charset="0"/>
                  <a:cs typeface="CiscoSansTT Light" panose="020B0503020201020303" pitchFamily="34" charset="0"/>
                  <a:sym typeface="Arial"/>
                </a:endParaRPr>
              </a:p>
            </p:txBody>
          </p:sp>
          <p:sp>
            <p:nvSpPr>
              <p:cNvPr id="78" name="Freeform 70">
                <a:extLst>
                  <a:ext uri="{FF2B5EF4-FFF2-40B4-BE49-F238E27FC236}">
                    <a16:creationId xmlns:a16="http://schemas.microsoft.com/office/drawing/2014/main" xmlns="" id="{F4156A56-A845-6E4F-A6BA-3EF9CC04E8EC}"/>
                  </a:ext>
                </a:extLst>
              </p:cNvPr>
              <p:cNvSpPr>
                <a:spLocks noChangeAspect="1"/>
              </p:cNvSpPr>
              <p:nvPr/>
            </p:nvSpPr>
            <p:spPr>
              <a:xfrm>
                <a:off x="18119890" y="7230067"/>
                <a:ext cx="1132897" cy="592748"/>
              </a:xfrm>
              <a:custGeom>
                <a:avLst/>
                <a:gdLst>
                  <a:gd name="connsiteX0" fmla="*/ 1073111 w 1229758"/>
                  <a:gd name="connsiteY0" fmla="*/ 450387 h 643430"/>
                  <a:gd name="connsiteX1" fmla="*/ 1023001 w 1229758"/>
                  <a:gd name="connsiteY1" fmla="*/ 500497 h 643430"/>
                  <a:gd name="connsiteX2" fmla="*/ 1073111 w 1229758"/>
                  <a:gd name="connsiteY2" fmla="*/ 550607 h 643430"/>
                  <a:gd name="connsiteX3" fmla="*/ 1123221 w 1229758"/>
                  <a:gd name="connsiteY3" fmla="*/ 500497 h 643430"/>
                  <a:gd name="connsiteX4" fmla="*/ 1073111 w 1229758"/>
                  <a:gd name="connsiteY4" fmla="*/ 450387 h 643430"/>
                  <a:gd name="connsiteX5" fmla="*/ 931156 w 1229758"/>
                  <a:gd name="connsiteY5" fmla="*/ 450387 h 643430"/>
                  <a:gd name="connsiteX6" fmla="*/ 881046 w 1229758"/>
                  <a:gd name="connsiteY6" fmla="*/ 500497 h 643430"/>
                  <a:gd name="connsiteX7" fmla="*/ 931156 w 1229758"/>
                  <a:gd name="connsiteY7" fmla="*/ 550607 h 643430"/>
                  <a:gd name="connsiteX8" fmla="*/ 981266 w 1229758"/>
                  <a:gd name="connsiteY8" fmla="*/ 500497 h 643430"/>
                  <a:gd name="connsiteX9" fmla="*/ 931156 w 1229758"/>
                  <a:gd name="connsiteY9" fmla="*/ 450387 h 643430"/>
                  <a:gd name="connsiteX10" fmla="*/ 789201 w 1229758"/>
                  <a:gd name="connsiteY10" fmla="*/ 450387 h 643430"/>
                  <a:gd name="connsiteX11" fmla="*/ 739091 w 1229758"/>
                  <a:gd name="connsiteY11" fmla="*/ 500497 h 643430"/>
                  <a:gd name="connsiteX12" fmla="*/ 789201 w 1229758"/>
                  <a:gd name="connsiteY12" fmla="*/ 550607 h 643430"/>
                  <a:gd name="connsiteX13" fmla="*/ 839311 w 1229758"/>
                  <a:gd name="connsiteY13" fmla="*/ 500497 h 643430"/>
                  <a:gd name="connsiteX14" fmla="*/ 789201 w 1229758"/>
                  <a:gd name="connsiteY14" fmla="*/ 450387 h 643430"/>
                  <a:gd name="connsiteX15" fmla="*/ 142934 w 1229758"/>
                  <a:gd name="connsiteY15" fmla="*/ 357563 h 643430"/>
                  <a:gd name="connsiteX16" fmla="*/ 1086824 w 1229758"/>
                  <a:gd name="connsiteY16" fmla="*/ 357563 h 643430"/>
                  <a:gd name="connsiteX17" fmla="*/ 1229758 w 1229758"/>
                  <a:gd name="connsiteY17" fmla="*/ 500497 h 643430"/>
                  <a:gd name="connsiteX18" fmla="*/ 1086824 w 1229758"/>
                  <a:gd name="connsiteY18" fmla="*/ 643430 h 643430"/>
                  <a:gd name="connsiteX19" fmla="*/ 142934 w 1229758"/>
                  <a:gd name="connsiteY19" fmla="*/ 643430 h 643430"/>
                  <a:gd name="connsiteX20" fmla="*/ 0 w 1229758"/>
                  <a:gd name="connsiteY20" fmla="*/ 500497 h 643430"/>
                  <a:gd name="connsiteX21" fmla="*/ 142934 w 1229758"/>
                  <a:gd name="connsiteY21" fmla="*/ 357563 h 643430"/>
                  <a:gd name="connsiteX22" fmla="*/ 1073111 w 1229758"/>
                  <a:gd name="connsiteY22" fmla="*/ 92825 h 643430"/>
                  <a:gd name="connsiteX23" fmla="*/ 1023001 w 1229758"/>
                  <a:gd name="connsiteY23" fmla="*/ 142935 h 643430"/>
                  <a:gd name="connsiteX24" fmla="*/ 1073111 w 1229758"/>
                  <a:gd name="connsiteY24" fmla="*/ 193045 h 643430"/>
                  <a:gd name="connsiteX25" fmla="*/ 1123221 w 1229758"/>
                  <a:gd name="connsiteY25" fmla="*/ 142935 h 643430"/>
                  <a:gd name="connsiteX26" fmla="*/ 1073111 w 1229758"/>
                  <a:gd name="connsiteY26" fmla="*/ 92825 h 643430"/>
                  <a:gd name="connsiteX27" fmla="*/ 931156 w 1229758"/>
                  <a:gd name="connsiteY27" fmla="*/ 92825 h 643430"/>
                  <a:gd name="connsiteX28" fmla="*/ 881046 w 1229758"/>
                  <a:gd name="connsiteY28" fmla="*/ 142935 h 643430"/>
                  <a:gd name="connsiteX29" fmla="*/ 931156 w 1229758"/>
                  <a:gd name="connsiteY29" fmla="*/ 193045 h 643430"/>
                  <a:gd name="connsiteX30" fmla="*/ 981266 w 1229758"/>
                  <a:gd name="connsiteY30" fmla="*/ 142935 h 643430"/>
                  <a:gd name="connsiteX31" fmla="*/ 931156 w 1229758"/>
                  <a:gd name="connsiteY31" fmla="*/ 92825 h 643430"/>
                  <a:gd name="connsiteX32" fmla="*/ 789201 w 1229758"/>
                  <a:gd name="connsiteY32" fmla="*/ 92825 h 643430"/>
                  <a:gd name="connsiteX33" fmla="*/ 739091 w 1229758"/>
                  <a:gd name="connsiteY33" fmla="*/ 142935 h 643430"/>
                  <a:gd name="connsiteX34" fmla="*/ 789201 w 1229758"/>
                  <a:gd name="connsiteY34" fmla="*/ 193045 h 643430"/>
                  <a:gd name="connsiteX35" fmla="*/ 839311 w 1229758"/>
                  <a:gd name="connsiteY35" fmla="*/ 142935 h 643430"/>
                  <a:gd name="connsiteX36" fmla="*/ 789201 w 1229758"/>
                  <a:gd name="connsiteY36" fmla="*/ 92825 h 643430"/>
                  <a:gd name="connsiteX37" fmla="*/ 142934 w 1229758"/>
                  <a:gd name="connsiteY37" fmla="*/ 0 h 643430"/>
                  <a:gd name="connsiteX38" fmla="*/ 1086824 w 1229758"/>
                  <a:gd name="connsiteY38" fmla="*/ 0 h 643430"/>
                  <a:gd name="connsiteX39" fmla="*/ 1229758 w 1229758"/>
                  <a:gd name="connsiteY39" fmla="*/ 142934 h 643430"/>
                  <a:gd name="connsiteX40" fmla="*/ 1086824 w 1229758"/>
                  <a:gd name="connsiteY40" fmla="*/ 285869 h 643430"/>
                  <a:gd name="connsiteX41" fmla="*/ 142934 w 1229758"/>
                  <a:gd name="connsiteY41" fmla="*/ 285869 h 643430"/>
                  <a:gd name="connsiteX42" fmla="*/ 0 w 1229758"/>
                  <a:gd name="connsiteY42" fmla="*/ 142934 h 643430"/>
                  <a:gd name="connsiteX43" fmla="*/ 142934 w 1229758"/>
                  <a:gd name="connsiteY43" fmla="*/ 0 h 6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9758" h="643430">
                    <a:moveTo>
                      <a:pt x="1073111" y="450387"/>
                    </a:moveTo>
                    <a:cubicBezTo>
                      <a:pt x="1045436" y="450387"/>
                      <a:pt x="1023001" y="472822"/>
                      <a:pt x="1023001" y="500497"/>
                    </a:cubicBezTo>
                    <a:cubicBezTo>
                      <a:pt x="1023001" y="528172"/>
                      <a:pt x="1045436" y="550607"/>
                      <a:pt x="1073111" y="550607"/>
                    </a:cubicBezTo>
                    <a:cubicBezTo>
                      <a:pt x="1100786" y="550607"/>
                      <a:pt x="1123221" y="528172"/>
                      <a:pt x="1123221" y="500497"/>
                    </a:cubicBezTo>
                    <a:cubicBezTo>
                      <a:pt x="1123221" y="472822"/>
                      <a:pt x="1100786" y="450387"/>
                      <a:pt x="1073111" y="450387"/>
                    </a:cubicBezTo>
                    <a:close/>
                    <a:moveTo>
                      <a:pt x="931156" y="450387"/>
                    </a:moveTo>
                    <a:cubicBezTo>
                      <a:pt x="903481" y="450387"/>
                      <a:pt x="881046" y="472822"/>
                      <a:pt x="881046" y="500497"/>
                    </a:cubicBezTo>
                    <a:cubicBezTo>
                      <a:pt x="881046" y="528172"/>
                      <a:pt x="903481" y="550607"/>
                      <a:pt x="931156" y="550607"/>
                    </a:cubicBezTo>
                    <a:cubicBezTo>
                      <a:pt x="958831" y="550607"/>
                      <a:pt x="981266" y="528172"/>
                      <a:pt x="981266" y="500497"/>
                    </a:cubicBezTo>
                    <a:cubicBezTo>
                      <a:pt x="981266" y="472822"/>
                      <a:pt x="958831" y="450387"/>
                      <a:pt x="931156" y="450387"/>
                    </a:cubicBezTo>
                    <a:close/>
                    <a:moveTo>
                      <a:pt x="789201" y="450387"/>
                    </a:moveTo>
                    <a:cubicBezTo>
                      <a:pt x="761526" y="450387"/>
                      <a:pt x="739091" y="472822"/>
                      <a:pt x="739091" y="500497"/>
                    </a:cubicBezTo>
                    <a:cubicBezTo>
                      <a:pt x="739091" y="528172"/>
                      <a:pt x="761526" y="550607"/>
                      <a:pt x="789201" y="550607"/>
                    </a:cubicBezTo>
                    <a:cubicBezTo>
                      <a:pt x="816876" y="550607"/>
                      <a:pt x="839311" y="528172"/>
                      <a:pt x="839311" y="500497"/>
                    </a:cubicBezTo>
                    <a:cubicBezTo>
                      <a:pt x="839311" y="472822"/>
                      <a:pt x="816876" y="450387"/>
                      <a:pt x="789201" y="450387"/>
                    </a:cubicBezTo>
                    <a:close/>
                    <a:moveTo>
                      <a:pt x="142934" y="357563"/>
                    </a:moveTo>
                    <a:lnTo>
                      <a:pt x="1086824" y="357563"/>
                    </a:lnTo>
                    <a:cubicBezTo>
                      <a:pt x="1165764" y="357563"/>
                      <a:pt x="1229758" y="421557"/>
                      <a:pt x="1229758" y="500497"/>
                    </a:cubicBezTo>
                    <a:cubicBezTo>
                      <a:pt x="1229758" y="579437"/>
                      <a:pt x="1165764" y="643430"/>
                      <a:pt x="1086824" y="643430"/>
                    </a:cubicBezTo>
                    <a:lnTo>
                      <a:pt x="142934" y="643430"/>
                    </a:lnTo>
                    <a:cubicBezTo>
                      <a:pt x="63994" y="643430"/>
                      <a:pt x="0" y="579437"/>
                      <a:pt x="0" y="500497"/>
                    </a:cubicBezTo>
                    <a:cubicBezTo>
                      <a:pt x="0" y="421557"/>
                      <a:pt x="63994" y="357563"/>
                      <a:pt x="142934" y="357563"/>
                    </a:cubicBezTo>
                    <a:close/>
                    <a:moveTo>
                      <a:pt x="1073111" y="92825"/>
                    </a:moveTo>
                    <a:cubicBezTo>
                      <a:pt x="1045436" y="92825"/>
                      <a:pt x="1023001" y="115260"/>
                      <a:pt x="1023001" y="142935"/>
                    </a:cubicBezTo>
                    <a:cubicBezTo>
                      <a:pt x="1023001" y="170610"/>
                      <a:pt x="1045436" y="193045"/>
                      <a:pt x="1073111" y="193045"/>
                    </a:cubicBezTo>
                    <a:cubicBezTo>
                      <a:pt x="1100786" y="193045"/>
                      <a:pt x="1123221" y="170610"/>
                      <a:pt x="1123221" y="142935"/>
                    </a:cubicBezTo>
                    <a:cubicBezTo>
                      <a:pt x="1123221" y="115260"/>
                      <a:pt x="1100786" y="92825"/>
                      <a:pt x="1073111" y="92825"/>
                    </a:cubicBezTo>
                    <a:close/>
                    <a:moveTo>
                      <a:pt x="931156" y="92825"/>
                    </a:moveTo>
                    <a:cubicBezTo>
                      <a:pt x="903481" y="92825"/>
                      <a:pt x="881046" y="115260"/>
                      <a:pt x="881046" y="142935"/>
                    </a:cubicBezTo>
                    <a:cubicBezTo>
                      <a:pt x="881046" y="170610"/>
                      <a:pt x="903481" y="193045"/>
                      <a:pt x="931156" y="193045"/>
                    </a:cubicBezTo>
                    <a:cubicBezTo>
                      <a:pt x="958831" y="193045"/>
                      <a:pt x="981266" y="170610"/>
                      <a:pt x="981266" y="142935"/>
                    </a:cubicBezTo>
                    <a:cubicBezTo>
                      <a:pt x="981266" y="115260"/>
                      <a:pt x="958831" y="92825"/>
                      <a:pt x="931156" y="92825"/>
                    </a:cubicBezTo>
                    <a:close/>
                    <a:moveTo>
                      <a:pt x="789201" y="92825"/>
                    </a:moveTo>
                    <a:cubicBezTo>
                      <a:pt x="761526" y="92825"/>
                      <a:pt x="739091" y="115260"/>
                      <a:pt x="739091" y="142935"/>
                    </a:cubicBezTo>
                    <a:cubicBezTo>
                      <a:pt x="739091" y="170610"/>
                      <a:pt x="761526" y="193045"/>
                      <a:pt x="789201" y="193045"/>
                    </a:cubicBezTo>
                    <a:cubicBezTo>
                      <a:pt x="816876" y="193045"/>
                      <a:pt x="839311" y="170610"/>
                      <a:pt x="839311" y="142935"/>
                    </a:cubicBezTo>
                    <a:cubicBezTo>
                      <a:pt x="839311" y="115260"/>
                      <a:pt x="816876" y="92825"/>
                      <a:pt x="789201" y="92825"/>
                    </a:cubicBezTo>
                    <a:close/>
                    <a:moveTo>
                      <a:pt x="142934" y="0"/>
                    </a:moveTo>
                    <a:lnTo>
                      <a:pt x="1086824" y="0"/>
                    </a:lnTo>
                    <a:cubicBezTo>
                      <a:pt x="1165764" y="0"/>
                      <a:pt x="1229758" y="63994"/>
                      <a:pt x="1229758" y="142934"/>
                    </a:cubicBezTo>
                    <a:cubicBezTo>
                      <a:pt x="1229758" y="221875"/>
                      <a:pt x="1165764" y="285869"/>
                      <a:pt x="1086824" y="285869"/>
                    </a:cubicBezTo>
                    <a:lnTo>
                      <a:pt x="142934" y="285869"/>
                    </a:lnTo>
                    <a:cubicBezTo>
                      <a:pt x="63994" y="285869"/>
                      <a:pt x="0" y="221875"/>
                      <a:pt x="0" y="142934"/>
                    </a:cubicBezTo>
                    <a:cubicBezTo>
                      <a:pt x="0" y="63994"/>
                      <a:pt x="63994" y="0"/>
                      <a:pt x="142934" y="0"/>
                    </a:cubicBezTo>
                    <a:close/>
                  </a:path>
                </a:pathLst>
              </a:custGeom>
              <a:solidFill>
                <a:srgbClr val="0D274D"/>
              </a:solidFill>
              <a:ln w="25400" cap="flat" cmpd="sng" algn="ctr">
                <a:noFill/>
                <a:prstDash val="solid"/>
              </a:ln>
              <a:effectLst/>
            </p:spPr>
            <p:txBody>
              <a:bodyPr wrap="square" rtlCol="0" anchor="ctr">
                <a:noAutofit/>
              </a:bodyPr>
              <a:lstStyle/>
              <a:p>
                <a:pPr algn="ctr" defTabSz="879941">
                  <a:defRPr/>
                </a:pPr>
                <a:endParaRPr lang="en-US" sz="1600" kern="0">
                  <a:solidFill>
                    <a:srgbClr val="005073"/>
                  </a:solidFill>
                  <a:latin typeface="CiscoSansTT Light" panose="020B0503020201020303" pitchFamily="34" charset="0"/>
                  <a:cs typeface="CiscoSansTT Light" panose="020B0503020201020303" pitchFamily="34" charset="0"/>
                  <a:sym typeface="Arial"/>
                </a:endParaRPr>
              </a:p>
            </p:txBody>
          </p:sp>
        </p:grpSp>
        <p:grpSp>
          <p:nvGrpSpPr>
            <p:cNvPr id="65" name="Group 4">
              <a:extLst>
                <a:ext uri="{FF2B5EF4-FFF2-40B4-BE49-F238E27FC236}">
                  <a16:creationId xmlns:a16="http://schemas.microsoft.com/office/drawing/2014/main" xmlns="" id="{A7D433E1-4E3D-FA40-88B1-186D23240E71}"/>
                </a:ext>
              </a:extLst>
            </p:cNvPr>
            <p:cNvGrpSpPr/>
            <p:nvPr/>
          </p:nvGrpSpPr>
          <p:grpSpPr>
            <a:xfrm>
              <a:off x="495731" y="3015103"/>
              <a:ext cx="639916" cy="607324"/>
              <a:chOff x="422226" y="2435249"/>
              <a:chExt cx="789997" cy="822947"/>
            </a:xfrm>
          </p:grpSpPr>
          <p:sp>
            <p:nvSpPr>
              <p:cNvPr id="66" name="Oval 103">
                <a:extLst>
                  <a:ext uri="{FF2B5EF4-FFF2-40B4-BE49-F238E27FC236}">
                    <a16:creationId xmlns:a16="http://schemas.microsoft.com/office/drawing/2014/main" xmlns="" id="{E148595C-E85D-A34C-830F-05CD20892639}"/>
                  </a:ext>
                </a:extLst>
              </p:cNvPr>
              <p:cNvSpPr>
                <a:spLocks noChangeAspect="1"/>
              </p:cNvSpPr>
              <p:nvPr/>
            </p:nvSpPr>
            <p:spPr>
              <a:xfrm>
                <a:off x="422226" y="2435249"/>
                <a:ext cx="789997" cy="822947"/>
              </a:xfrm>
              <a:prstGeom prst="ellipse">
                <a:avLst/>
              </a:prstGeom>
              <a:solidFill>
                <a:schemeClr val="accent1"/>
              </a:solidFill>
              <a:ln w="25400" cap="flat" cmpd="sng" algn="ctr">
                <a:noFill/>
                <a:prstDash val="solid"/>
              </a:ln>
              <a:effectLst/>
            </p:spPr>
            <p:txBody>
              <a:bodyPr rtlCol="0" anchor="ctr"/>
              <a:lstStyle/>
              <a:p>
                <a:pPr algn="ctr" defTabSz="430443">
                  <a:defRPr/>
                </a:pPr>
                <a:endParaRPr lang="en-US" sz="1200" kern="0">
                  <a:solidFill>
                    <a:srgbClr val="00BCEB"/>
                  </a:solidFill>
                  <a:latin typeface="CiscoSansTT Light" panose="020B0503020201020303" pitchFamily="34" charset="0"/>
                  <a:cs typeface="CiscoSansTT Light" panose="020B0503020201020303" pitchFamily="34" charset="0"/>
                  <a:sym typeface="Arial"/>
                </a:endParaRPr>
              </a:p>
            </p:txBody>
          </p:sp>
          <p:grpSp>
            <p:nvGrpSpPr>
              <p:cNvPr id="67" name="Group 38">
                <a:extLst>
                  <a:ext uri="{FF2B5EF4-FFF2-40B4-BE49-F238E27FC236}">
                    <a16:creationId xmlns:a16="http://schemas.microsoft.com/office/drawing/2014/main" xmlns="" id="{FD1792DA-07ED-314D-B1A1-FD2B5CB1CD88}"/>
                  </a:ext>
                </a:extLst>
              </p:cNvPr>
              <p:cNvGrpSpPr/>
              <p:nvPr/>
            </p:nvGrpSpPr>
            <p:grpSpPr>
              <a:xfrm>
                <a:off x="566518" y="2645177"/>
                <a:ext cx="501412" cy="403090"/>
                <a:chOff x="6365609" y="-20381"/>
                <a:chExt cx="1546085" cy="1234331"/>
              </a:xfrm>
              <a:solidFill>
                <a:srgbClr val="0D274D"/>
              </a:solidFill>
            </p:grpSpPr>
            <p:grpSp>
              <p:nvGrpSpPr>
                <p:cNvPr id="68" name="Group 4">
                  <a:extLst>
                    <a:ext uri="{FF2B5EF4-FFF2-40B4-BE49-F238E27FC236}">
                      <a16:creationId xmlns:a16="http://schemas.microsoft.com/office/drawing/2014/main" xmlns="" id="{E75B3EFC-E2E1-024A-AE72-F86B4765FF2E}"/>
                    </a:ext>
                  </a:extLst>
                </p:cNvPr>
                <p:cNvGrpSpPr>
                  <a:grpSpLocks noChangeAspect="1"/>
                </p:cNvGrpSpPr>
                <p:nvPr/>
              </p:nvGrpSpPr>
              <p:grpSpPr bwMode="auto">
                <a:xfrm>
                  <a:off x="6365609" y="299644"/>
                  <a:ext cx="412156" cy="883191"/>
                  <a:chOff x="509" y="1936"/>
                  <a:chExt cx="287" cy="615"/>
                </a:xfrm>
                <a:grpFill/>
              </p:grpSpPr>
              <p:sp>
                <p:nvSpPr>
                  <p:cNvPr id="75" name="Freeform 6">
                    <a:extLst>
                      <a:ext uri="{FF2B5EF4-FFF2-40B4-BE49-F238E27FC236}">
                        <a16:creationId xmlns:a16="http://schemas.microsoft.com/office/drawing/2014/main" xmlns="" id="{69E40EE6-478E-134E-9515-A2CB3A259ACE}"/>
                      </a:ext>
                    </a:extLst>
                  </p:cNvPr>
                  <p:cNvSpPr>
                    <a:spLocks/>
                  </p:cNvSpPr>
                  <p:nvPr/>
                </p:nvSpPr>
                <p:spPr bwMode="auto">
                  <a:xfrm>
                    <a:off x="509"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buClr>
                        <a:srgbClr val="000000"/>
                      </a:buClr>
                      <a:defRPr/>
                    </a:pPr>
                    <a:endParaRPr lang="en-US" sz="1867" kern="0">
                      <a:solidFill>
                        <a:srgbClr val="000000"/>
                      </a:solidFill>
                      <a:latin typeface="Arial"/>
                      <a:cs typeface="Arial"/>
                      <a:sym typeface="Arial"/>
                    </a:endParaRPr>
                  </a:p>
                </p:txBody>
              </p:sp>
              <p:sp>
                <p:nvSpPr>
                  <p:cNvPr id="76" name="Freeform 7">
                    <a:extLst>
                      <a:ext uri="{FF2B5EF4-FFF2-40B4-BE49-F238E27FC236}">
                        <a16:creationId xmlns:a16="http://schemas.microsoft.com/office/drawing/2014/main" xmlns="" id="{BBCCC532-616C-3645-8812-754331510856}"/>
                      </a:ext>
                    </a:extLst>
                  </p:cNvPr>
                  <p:cNvSpPr>
                    <a:spLocks/>
                  </p:cNvSpPr>
                  <p:nvPr/>
                </p:nvSpPr>
                <p:spPr bwMode="auto">
                  <a:xfrm>
                    <a:off x="566"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buClr>
                        <a:srgbClr val="000000"/>
                      </a:buClr>
                      <a:defRPr/>
                    </a:pPr>
                    <a:endParaRPr lang="en-US" sz="1867" kern="0">
                      <a:solidFill>
                        <a:srgbClr val="000000"/>
                      </a:solidFill>
                      <a:latin typeface="Arial"/>
                      <a:cs typeface="Arial"/>
                      <a:sym typeface="Arial"/>
                    </a:endParaRPr>
                  </a:p>
                </p:txBody>
              </p:sp>
            </p:grpSp>
            <p:grpSp>
              <p:nvGrpSpPr>
                <p:cNvPr id="69" name="Group 4">
                  <a:extLst>
                    <a:ext uri="{FF2B5EF4-FFF2-40B4-BE49-F238E27FC236}">
                      <a16:creationId xmlns:a16="http://schemas.microsoft.com/office/drawing/2014/main" xmlns="" id="{4CA2CD8A-9B5E-EC41-8601-3590D122645A}"/>
                    </a:ext>
                  </a:extLst>
                </p:cNvPr>
                <p:cNvGrpSpPr>
                  <a:grpSpLocks noChangeAspect="1"/>
                </p:cNvGrpSpPr>
                <p:nvPr/>
              </p:nvGrpSpPr>
              <p:grpSpPr bwMode="auto">
                <a:xfrm>
                  <a:off x="7499538" y="299644"/>
                  <a:ext cx="412156" cy="883191"/>
                  <a:chOff x="687" y="1936"/>
                  <a:chExt cx="287" cy="615"/>
                </a:xfrm>
                <a:grpFill/>
              </p:grpSpPr>
              <p:sp>
                <p:nvSpPr>
                  <p:cNvPr id="73" name="Freeform 6">
                    <a:extLst>
                      <a:ext uri="{FF2B5EF4-FFF2-40B4-BE49-F238E27FC236}">
                        <a16:creationId xmlns:a16="http://schemas.microsoft.com/office/drawing/2014/main" xmlns="" id="{0CCBBE11-BE9F-9B48-8979-D4D5B49CB5D7}"/>
                      </a:ext>
                    </a:extLst>
                  </p:cNvPr>
                  <p:cNvSpPr>
                    <a:spLocks/>
                  </p:cNvSpPr>
                  <p:nvPr/>
                </p:nvSpPr>
                <p:spPr bwMode="auto">
                  <a:xfrm>
                    <a:off x="687"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buClr>
                        <a:srgbClr val="000000"/>
                      </a:buClr>
                      <a:defRPr/>
                    </a:pPr>
                    <a:endParaRPr lang="en-US" sz="1867" kern="0">
                      <a:solidFill>
                        <a:srgbClr val="000000"/>
                      </a:solidFill>
                      <a:latin typeface="Arial"/>
                      <a:cs typeface="Arial"/>
                      <a:sym typeface="Arial"/>
                    </a:endParaRPr>
                  </a:p>
                </p:txBody>
              </p:sp>
              <p:sp>
                <p:nvSpPr>
                  <p:cNvPr id="74" name="Freeform 7">
                    <a:extLst>
                      <a:ext uri="{FF2B5EF4-FFF2-40B4-BE49-F238E27FC236}">
                        <a16:creationId xmlns:a16="http://schemas.microsoft.com/office/drawing/2014/main" xmlns="" id="{6C4EEF80-AAA0-E048-8B39-BFBA384B5E99}"/>
                      </a:ext>
                    </a:extLst>
                  </p:cNvPr>
                  <p:cNvSpPr>
                    <a:spLocks/>
                  </p:cNvSpPr>
                  <p:nvPr/>
                </p:nvSpPr>
                <p:spPr bwMode="auto">
                  <a:xfrm>
                    <a:off x="744"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buClr>
                        <a:srgbClr val="000000"/>
                      </a:buClr>
                      <a:defRPr/>
                    </a:pPr>
                    <a:endParaRPr lang="en-US" sz="1867" kern="0">
                      <a:solidFill>
                        <a:srgbClr val="000000"/>
                      </a:solidFill>
                      <a:latin typeface="Arial"/>
                      <a:cs typeface="Arial"/>
                      <a:sym typeface="Arial"/>
                    </a:endParaRPr>
                  </a:p>
                </p:txBody>
              </p:sp>
            </p:grpSp>
            <p:grpSp>
              <p:nvGrpSpPr>
                <p:cNvPr id="70" name="Group 4">
                  <a:extLst>
                    <a:ext uri="{FF2B5EF4-FFF2-40B4-BE49-F238E27FC236}">
                      <a16:creationId xmlns:a16="http://schemas.microsoft.com/office/drawing/2014/main" xmlns="" id="{6A1592D3-DB23-B643-935D-02FDCDB233A4}"/>
                    </a:ext>
                  </a:extLst>
                </p:cNvPr>
                <p:cNvGrpSpPr>
                  <a:grpSpLocks noChangeAspect="1"/>
                </p:cNvGrpSpPr>
                <p:nvPr/>
              </p:nvGrpSpPr>
              <p:grpSpPr bwMode="auto">
                <a:xfrm>
                  <a:off x="6846910" y="-20381"/>
                  <a:ext cx="576021" cy="1234331"/>
                  <a:chOff x="598" y="1936"/>
                  <a:chExt cx="287" cy="615"/>
                </a:xfrm>
                <a:grpFill/>
              </p:grpSpPr>
              <p:sp>
                <p:nvSpPr>
                  <p:cNvPr id="71" name="Freeform 6">
                    <a:extLst>
                      <a:ext uri="{FF2B5EF4-FFF2-40B4-BE49-F238E27FC236}">
                        <a16:creationId xmlns:a16="http://schemas.microsoft.com/office/drawing/2014/main" xmlns="" id="{2709620E-EE1E-FB40-8787-F6440388015F}"/>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buClr>
                        <a:srgbClr val="000000"/>
                      </a:buClr>
                      <a:defRPr/>
                    </a:pPr>
                    <a:endParaRPr lang="en-US" sz="1867" kern="0">
                      <a:solidFill>
                        <a:srgbClr val="000000"/>
                      </a:solidFill>
                      <a:latin typeface="Arial"/>
                      <a:cs typeface="Arial"/>
                      <a:sym typeface="Arial"/>
                    </a:endParaRPr>
                  </a:p>
                </p:txBody>
              </p:sp>
              <p:sp>
                <p:nvSpPr>
                  <p:cNvPr id="72" name="Freeform 7">
                    <a:extLst>
                      <a:ext uri="{FF2B5EF4-FFF2-40B4-BE49-F238E27FC236}">
                        <a16:creationId xmlns:a16="http://schemas.microsoft.com/office/drawing/2014/main" xmlns="" id="{492A99DA-C09D-F049-9717-7343524850EA}"/>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buClr>
                        <a:srgbClr val="000000"/>
                      </a:buClr>
                      <a:defRPr/>
                    </a:pPr>
                    <a:endParaRPr lang="en-US" sz="1867" kern="0">
                      <a:solidFill>
                        <a:srgbClr val="000000"/>
                      </a:solidFill>
                      <a:latin typeface="Arial"/>
                      <a:cs typeface="Arial"/>
                      <a:sym typeface="Arial"/>
                    </a:endParaRPr>
                  </a:p>
                </p:txBody>
              </p:sp>
            </p:grpSp>
          </p:grpSp>
        </p:grpSp>
      </p:grpSp>
      <p:sp>
        <p:nvSpPr>
          <p:cNvPr id="93" name="Rectangle 65">
            <a:extLst>
              <a:ext uri="{FF2B5EF4-FFF2-40B4-BE49-F238E27FC236}">
                <a16:creationId xmlns:a16="http://schemas.microsoft.com/office/drawing/2014/main" xmlns="" id="{FD904A83-3695-0E4E-8FCC-E031B8B8E8FD}"/>
              </a:ext>
            </a:extLst>
          </p:cNvPr>
          <p:cNvSpPr/>
          <p:nvPr/>
        </p:nvSpPr>
        <p:spPr>
          <a:xfrm>
            <a:off x="9868889" y="3229285"/>
            <a:ext cx="1761865" cy="420564"/>
          </a:xfrm>
          <a:prstGeom prst="rect">
            <a:avLst/>
          </a:prstGeom>
        </p:spPr>
        <p:txBody>
          <a:bodyPr wrap="square" anchor="t">
            <a:spAutoFit/>
          </a:bodyPr>
          <a:lstStyle/>
          <a:p>
            <a:pPr defTabSz="1219140">
              <a:buClr>
                <a:srgbClr val="000000"/>
              </a:buClr>
              <a:defRPr/>
            </a:pPr>
            <a:r>
              <a:rPr lang="en-US" sz="2133" b="1" kern="0" dirty="0">
                <a:solidFill>
                  <a:srgbClr val="FBAB18"/>
                </a:solidFill>
                <a:latin typeface="CiscoSansTT Heavy"/>
                <a:cs typeface="CiscoSansTT Heavy" panose="020B0903020201020303" pitchFamily="34" charset="0"/>
                <a:sym typeface="Arial"/>
              </a:rPr>
              <a:t> Partners</a:t>
            </a:r>
          </a:p>
        </p:txBody>
      </p:sp>
      <p:sp>
        <p:nvSpPr>
          <p:cNvPr id="94" name="Rectangle 93">
            <a:extLst>
              <a:ext uri="{FF2B5EF4-FFF2-40B4-BE49-F238E27FC236}">
                <a16:creationId xmlns:a16="http://schemas.microsoft.com/office/drawing/2014/main" xmlns="" id="{C4183CD6-985E-DC41-B14B-A647994236CE}"/>
              </a:ext>
            </a:extLst>
          </p:cNvPr>
          <p:cNvSpPr/>
          <p:nvPr/>
        </p:nvSpPr>
        <p:spPr>
          <a:xfrm>
            <a:off x="437951" y="3921185"/>
            <a:ext cx="8852951" cy="315267"/>
          </a:xfrm>
          <a:prstGeom prst="rect">
            <a:avLst/>
          </a:prstGeom>
          <a:solidFill>
            <a:schemeClr val="tx1">
              <a:lumMod val="25000"/>
              <a:lumOff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600">
                <a:solidFill>
                  <a:srgbClr val="FFFFFF"/>
                </a:solidFill>
                <a:latin typeface="CiscoSansTT ExtraLight"/>
                <a:sym typeface="Arial"/>
              </a:rPr>
              <a:t>Developer APIs</a:t>
            </a:r>
          </a:p>
        </p:txBody>
      </p:sp>
      <p:grpSp>
        <p:nvGrpSpPr>
          <p:cNvPr id="95" name="Group 94">
            <a:extLst>
              <a:ext uri="{FF2B5EF4-FFF2-40B4-BE49-F238E27FC236}">
                <a16:creationId xmlns:a16="http://schemas.microsoft.com/office/drawing/2014/main" xmlns="" id="{2206B09D-9102-494E-862B-749874C331BF}"/>
              </a:ext>
            </a:extLst>
          </p:cNvPr>
          <p:cNvGrpSpPr/>
          <p:nvPr/>
        </p:nvGrpSpPr>
        <p:grpSpPr>
          <a:xfrm>
            <a:off x="433147" y="3090339"/>
            <a:ext cx="8852951" cy="685312"/>
            <a:chOff x="-4804" y="4794113"/>
            <a:chExt cx="12192000" cy="750324"/>
          </a:xfrm>
          <a:solidFill>
            <a:schemeClr val="accent5"/>
          </a:solidFill>
        </p:grpSpPr>
        <p:sp>
          <p:nvSpPr>
            <p:cNvPr id="96" name="Rectangle 95">
              <a:extLst>
                <a:ext uri="{FF2B5EF4-FFF2-40B4-BE49-F238E27FC236}">
                  <a16:creationId xmlns:a16="http://schemas.microsoft.com/office/drawing/2014/main" xmlns="" id="{51F3414E-D723-1A4E-8DF0-6B481A4CEE95}"/>
                </a:ext>
              </a:extLst>
            </p:cNvPr>
            <p:cNvSpPr/>
            <p:nvPr/>
          </p:nvSpPr>
          <p:spPr>
            <a:xfrm>
              <a:off x="-4804" y="4821412"/>
              <a:ext cx="12192000" cy="723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133">
                <a:solidFill>
                  <a:srgbClr val="FFFFFF"/>
                </a:solidFill>
                <a:latin typeface="CiscoSansTT ExtraLight"/>
                <a:sym typeface="Arial"/>
              </a:endParaRPr>
            </a:p>
          </p:txBody>
        </p:sp>
        <p:grpSp>
          <p:nvGrpSpPr>
            <p:cNvPr id="97" name="Group 96">
              <a:extLst>
                <a:ext uri="{FF2B5EF4-FFF2-40B4-BE49-F238E27FC236}">
                  <a16:creationId xmlns:a16="http://schemas.microsoft.com/office/drawing/2014/main" xmlns="" id="{F83EB72C-A310-CF41-B97D-79E55D1986CA}"/>
                </a:ext>
              </a:extLst>
            </p:cNvPr>
            <p:cNvGrpSpPr/>
            <p:nvPr/>
          </p:nvGrpSpPr>
          <p:grpSpPr>
            <a:xfrm>
              <a:off x="1994800" y="4794113"/>
              <a:ext cx="8740533" cy="748403"/>
              <a:chOff x="2461685" y="4433230"/>
              <a:chExt cx="11961623" cy="548642"/>
            </a:xfrm>
            <a:grpFill/>
          </p:grpSpPr>
          <p:sp>
            <p:nvSpPr>
              <p:cNvPr id="98" name="Rectangle 97">
                <a:extLst>
                  <a:ext uri="{FF2B5EF4-FFF2-40B4-BE49-F238E27FC236}">
                    <a16:creationId xmlns:a16="http://schemas.microsoft.com/office/drawing/2014/main" xmlns="" id="{EEEE6224-3ABF-014A-B1A3-D63DF04CAC24}"/>
                  </a:ext>
                </a:extLst>
              </p:cNvPr>
              <p:cNvSpPr/>
              <p:nvPr/>
            </p:nvSpPr>
            <p:spPr>
              <a:xfrm>
                <a:off x="2461685" y="4433231"/>
                <a:ext cx="3568567"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a:solidFill>
                      <a:srgbClr val="FFFFFF"/>
                    </a:solidFill>
                    <a:latin typeface="CiscoSansTT ExtraLight"/>
                    <a:sym typeface="Arial"/>
                  </a:rPr>
                  <a:t>Integrate with workflows</a:t>
                </a:r>
              </a:p>
            </p:txBody>
          </p:sp>
          <p:sp>
            <p:nvSpPr>
              <p:cNvPr id="99" name="Rectangle 98">
                <a:extLst>
                  <a:ext uri="{FF2B5EF4-FFF2-40B4-BE49-F238E27FC236}">
                    <a16:creationId xmlns:a16="http://schemas.microsoft.com/office/drawing/2014/main" xmlns="" id="{9AB00E60-F21D-A249-A811-3381AEB52778}"/>
                  </a:ext>
                </a:extLst>
              </p:cNvPr>
              <p:cNvSpPr/>
              <p:nvPr/>
            </p:nvSpPr>
            <p:spPr>
              <a:xfrm>
                <a:off x="6131031" y="4433230"/>
                <a:ext cx="409574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a:solidFill>
                      <a:srgbClr val="FFFFFF"/>
                    </a:solidFill>
                    <a:latin typeface="CiscoSansTT ExtraLight"/>
                    <a:sym typeface="Arial"/>
                  </a:rPr>
                  <a:t>Integrate with </a:t>
                </a:r>
                <a:br>
                  <a:rPr lang="en-US" sz="1867">
                    <a:solidFill>
                      <a:srgbClr val="FFFFFF"/>
                    </a:solidFill>
                    <a:latin typeface="CiscoSansTT ExtraLight"/>
                    <a:sym typeface="Arial"/>
                  </a:rPr>
                </a:br>
                <a:r>
                  <a:rPr lang="en-US" sz="1867">
                    <a:solidFill>
                      <a:srgbClr val="FFFFFF"/>
                    </a:solidFill>
                    <a:latin typeface="CiscoSansTT ExtraLight"/>
                    <a:sym typeface="Arial"/>
                  </a:rPr>
                  <a:t>3</a:t>
                </a:r>
                <a:r>
                  <a:rPr lang="en-US" sz="1867" baseline="30000">
                    <a:solidFill>
                      <a:srgbClr val="FFFFFF"/>
                    </a:solidFill>
                    <a:latin typeface="CiscoSansTT ExtraLight"/>
                    <a:sym typeface="Arial"/>
                  </a:rPr>
                  <a:t>rd </a:t>
                </a:r>
                <a:r>
                  <a:rPr lang="en-US" sz="1867">
                    <a:solidFill>
                      <a:srgbClr val="FFFFFF"/>
                    </a:solidFill>
                    <a:latin typeface="CiscoSansTT ExtraLight"/>
                    <a:sym typeface="Arial"/>
                  </a:rPr>
                  <a:t>party apps</a:t>
                </a:r>
              </a:p>
            </p:txBody>
          </p:sp>
          <p:sp>
            <p:nvSpPr>
              <p:cNvPr id="100" name="Rectangle 99">
                <a:extLst>
                  <a:ext uri="{FF2B5EF4-FFF2-40B4-BE49-F238E27FC236}">
                    <a16:creationId xmlns:a16="http://schemas.microsoft.com/office/drawing/2014/main" xmlns="" id="{783BCDA9-23A7-8445-85B8-A8F329F9F7D8}"/>
                  </a:ext>
                </a:extLst>
              </p:cNvPr>
              <p:cNvSpPr/>
              <p:nvPr/>
            </p:nvSpPr>
            <p:spPr>
              <a:xfrm>
                <a:off x="10327559" y="4433232"/>
                <a:ext cx="409574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r>
                  <a:rPr lang="en-US" sz="1867">
                    <a:solidFill>
                      <a:srgbClr val="FFFFFF"/>
                    </a:solidFill>
                    <a:latin typeface="CiscoSansTT ExtraLight"/>
                    <a:sym typeface="Arial"/>
                  </a:rPr>
                  <a:t>Build custom dashboards</a:t>
                </a:r>
              </a:p>
            </p:txBody>
          </p:sp>
        </p:grpSp>
      </p:grpSp>
      <p:sp>
        <p:nvSpPr>
          <p:cNvPr id="101" name="Rectangle 65">
            <a:extLst>
              <a:ext uri="{FF2B5EF4-FFF2-40B4-BE49-F238E27FC236}">
                <a16:creationId xmlns:a16="http://schemas.microsoft.com/office/drawing/2014/main" xmlns="" id="{66C4C272-FFEA-461F-9DCF-55F29C034C7B}"/>
              </a:ext>
            </a:extLst>
          </p:cNvPr>
          <p:cNvSpPr/>
          <p:nvPr/>
        </p:nvSpPr>
        <p:spPr>
          <a:xfrm>
            <a:off x="9907090" y="3874317"/>
            <a:ext cx="1761865" cy="420564"/>
          </a:xfrm>
          <a:prstGeom prst="rect">
            <a:avLst/>
          </a:prstGeom>
        </p:spPr>
        <p:txBody>
          <a:bodyPr wrap="square" anchor="t">
            <a:spAutoFit/>
          </a:bodyPr>
          <a:lstStyle/>
          <a:p>
            <a:pPr defTabSz="1219140">
              <a:buClr>
                <a:srgbClr val="000000"/>
              </a:buClr>
              <a:defRPr/>
            </a:pPr>
            <a:r>
              <a:rPr lang="en-US" sz="2133" b="1" kern="0" dirty="0">
                <a:solidFill>
                  <a:srgbClr val="FBAB18"/>
                </a:solidFill>
                <a:latin typeface="CiscoSansTT Heavy"/>
                <a:cs typeface="CiscoSansTT Heavy" panose="020B0903020201020303" pitchFamily="34" charset="0"/>
                <a:sym typeface="Arial"/>
              </a:rPr>
              <a:t> </a:t>
            </a:r>
            <a:r>
              <a:rPr lang="en-US" sz="2133" b="1" kern="0" dirty="0">
                <a:solidFill>
                  <a:schemeClr val="bg2">
                    <a:lumMod val="50000"/>
                  </a:schemeClr>
                </a:solidFill>
                <a:latin typeface="CiscoSansTT Heavy"/>
                <a:cs typeface="CiscoSansTT Heavy" panose="020B0903020201020303" pitchFamily="34" charset="0"/>
                <a:sym typeface="Arial"/>
              </a:rPr>
              <a:t>DevNet</a:t>
            </a:r>
          </a:p>
        </p:txBody>
      </p:sp>
    </p:spTree>
    <p:extLst>
      <p:ext uri="{BB962C8B-B14F-4D97-AF65-F5344CB8AC3E}">
        <p14:creationId xmlns:p14="http://schemas.microsoft.com/office/powerpoint/2010/main" val="106040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fill="hold"/>
                                        <p:tgtEl>
                                          <p:spTgt spid="95"/>
                                        </p:tgtEl>
                                        <p:attrNameLst>
                                          <p:attrName>ppt_x</p:attrName>
                                        </p:attrNameLst>
                                      </p:cBhvr>
                                      <p:tavLst>
                                        <p:tav tm="0">
                                          <p:val>
                                            <p:strVal val="#ppt_x"/>
                                          </p:val>
                                        </p:tav>
                                        <p:tav tm="100000">
                                          <p:val>
                                            <p:strVal val="#ppt_x"/>
                                          </p:val>
                                        </p:tav>
                                      </p:tavLst>
                                    </p:anim>
                                    <p:anim calcmode="lin" valueType="num">
                                      <p:cBhvr additive="base">
                                        <p:cTn id="21" dur="500" fill="hold"/>
                                        <p:tgtEl>
                                          <p:spTgt spid="95"/>
                                        </p:tgtEl>
                                        <p:attrNameLst>
                                          <p:attrName>ppt_y</p:attrName>
                                        </p:attrNameLst>
                                      </p:cBhvr>
                                      <p:tavLst>
                                        <p:tav tm="0">
                                          <p:val>
                                            <p:strVal val="0-#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additive="base">
                                        <p:cTn id="27" dur="500" fill="hold"/>
                                        <p:tgtEl>
                                          <p:spTgt spid="94"/>
                                        </p:tgtEl>
                                        <p:attrNameLst>
                                          <p:attrName>ppt_x</p:attrName>
                                        </p:attrNameLst>
                                      </p:cBhvr>
                                      <p:tavLst>
                                        <p:tav tm="0">
                                          <p:val>
                                            <p:strVal val="#ppt_x"/>
                                          </p:val>
                                        </p:tav>
                                        <p:tav tm="100000">
                                          <p:val>
                                            <p:strVal val="#ppt_x"/>
                                          </p:val>
                                        </p:tav>
                                      </p:tavLst>
                                    </p:anim>
                                    <p:anim calcmode="lin" valueType="num">
                                      <p:cBhvr additive="base">
                                        <p:cTn id="28" dur="500" fill="hold"/>
                                        <p:tgtEl>
                                          <p:spTgt spid="94"/>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animBg="1"/>
      <p:bldP spid="10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429D5-8301-4BCD-BD5F-C8D23A1E858B}"/>
              </a:ext>
            </a:extLst>
          </p:cNvPr>
          <p:cNvSpPr>
            <a:spLocks noGrp="1"/>
          </p:cNvSpPr>
          <p:nvPr>
            <p:ph type="ctrTitle"/>
          </p:nvPr>
        </p:nvSpPr>
        <p:spPr/>
        <p:txBody>
          <a:bodyPr/>
          <a:lstStyle/>
          <a:p>
            <a:r>
              <a:rPr lang="uk-UA" dirty="0" smtClean="0"/>
              <a:t>Центри розробки </a:t>
            </a:r>
            <a:r>
              <a:rPr lang="en-GB" dirty="0" err="1" smtClean="0"/>
              <a:t>DevNet</a:t>
            </a:r>
            <a:endParaRPr lang="en-US" dirty="0"/>
          </a:p>
        </p:txBody>
      </p:sp>
    </p:spTree>
    <p:extLst>
      <p:ext uri="{BB962C8B-B14F-4D97-AF65-F5344CB8AC3E}">
        <p14:creationId xmlns:p14="http://schemas.microsoft.com/office/powerpoint/2010/main" val="3466983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3FE0504-61A8-A04F-8558-376D1160C7F8}"/>
              </a:ext>
            </a:extLst>
          </p:cNvPr>
          <p:cNvSpPr/>
          <p:nvPr/>
        </p:nvSpPr>
        <p:spPr>
          <a:xfrm>
            <a:off x="0" y="6163733"/>
            <a:ext cx="12192000" cy="6942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ounded Rectangle 14">
            <a:extLst>
              <a:ext uri="{FF2B5EF4-FFF2-40B4-BE49-F238E27FC236}">
                <a16:creationId xmlns:a16="http://schemas.microsoft.com/office/drawing/2014/main" xmlns="" id="{1A2CBDAE-6586-9147-9269-14FC8CB3CE9A}"/>
              </a:ext>
            </a:extLst>
          </p:cNvPr>
          <p:cNvSpPr/>
          <p:nvPr/>
        </p:nvSpPr>
        <p:spPr>
          <a:xfrm>
            <a:off x="1007498" y="5965742"/>
            <a:ext cx="5915377" cy="49671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 name="Group 2">
            <a:extLst>
              <a:ext uri="{FF2B5EF4-FFF2-40B4-BE49-F238E27FC236}">
                <a16:creationId xmlns:a16="http://schemas.microsoft.com/office/drawing/2014/main" xmlns="" id="{E89C714E-69CA-CF45-8E3D-3497043046B0}"/>
              </a:ext>
            </a:extLst>
          </p:cNvPr>
          <p:cNvGrpSpPr/>
          <p:nvPr/>
        </p:nvGrpSpPr>
        <p:grpSpPr>
          <a:xfrm>
            <a:off x="259847" y="1565091"/>
            <a:ext cx="7410677" cy="4218432"/>
            <a:chOff x="194885" y="1317752"/>
            <a:chExt cx="5558008" cy="3163824"/>
          </a:xfrm>
        </p:grpSpPr>
        <p:pic>
          <p:nvPicPr>
            <p:cNvPr id="5" name="Picture 4" descr="A screenshot of a cell phone&#10;&#10;Description automatically generated">
              <a:extLst>
                <a:ext uri="{FF2B5EF4-FFF2-40B4-BE49-F238E27FC236}">
                  <a16:creationId xmlns:a16="http://schemas.microsoft.com/office/drawing/2014/main" xmlns="" id="{E2256A42-F20C-794E-B843-CD85B6692B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6434" y="1532892"/>
              <a:ext cx="4379767" cy="2737355"/>
            </a:xfrm>
            <a:prstGeom prst="rect">
              <a:avLst/>
            </a:prstGeom>
            <a:ln>
              <a:solidFill>
                <a:schemeClr val="tx1"/>
              </a:solidFill>
            </a:ln>
          </p:spPr>
        </p:pic>
        <p:pic>
          <p:nvPicPr>
            <p:cNvPr id="14" name="Picture 13">
              <a:extLst>
                <a:ext uri="{FF2B5EF4-FFF2-40B4-BE49-F238E27FC236}">
                  <a16:creationId xmlns:a16="http://schemas.microsoft.com/office/drawing/2014/main" xmlns="" id="{BE7A735A-7FF3-1B43-9091-37290518FA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4885" y="1317752"/>
              <a:ext cx="5558008" cy="3163824"/>
            </a:xfrm>
            <a:prstGeom prst="rect">
              <a:avLst/>
            </a:prstGeom>
          </p:spPr>
        </p:pic>
      </p:grpSp>
      <p:sp>
        <p:nvSpPr>
          <p:cNvPr id="6" name="TextBox 5">
            <a:extLst>
              <a:ext uri="{FF2B5EF4-FFF2-40B4-BE49-F238E27FC236}">
                <a16:creationId xmlns:a16="http://schemas.microsoft.com/office/drawing/2014/main" xmlns="" id="{B7014C31-4AFC-0F40-B9EF-1B142B652B66}"/>
              </a:ext>
            </a:extLst>
          </p:cNvPr>
          <p:cNvSpPr txBox="1"/>
          <p:nvPr/>
        </p:nvSpPr>
        <p:spPr>
          <a:xfrm>
            <a:off x="1329231" y="5988394"/>
            <a:ext cx="5271911" cy="420564"/>
          </a:xfrm>
          <a:prstGeom prst="rect">
            <a:avLst/>
          </a:prstGeom>
          <a:noFill/>
        </p:spPr>
        <p:txBody>
          <a:bodyPr wrap="square" rtlCol="0">
            <a:spAutoFit/>
          </a:bodyPr>
          <a:lstStyle/>
          <a:p>
            <a:pPr algn="ctr" defTabSz="1219140">
              <a:buClr>
                <a:srgbClr val="000000"/>
              </a:buClr>
            </a:pPr>
            <a:r>
              <a:rPr lang="uk-UA" sz="2133" kern="0" dirty="0" smtClean="0">
                <a:solidFill>
                  <a:schemeClr val="bg2"/>
                </a:solidFill>
                <a:latin typeface="CiscoSansTT ExtraLight"/>
                <a:cs typeface="Arial"/>
                <a:sym typeface="Arial"/>
              </a:rPr>
              <a:t>Центр </a:t>
            </a:r>
            <a:r>
              <a:rPr lang="en-US" sz="2133" kern="0" dirty="0" smtClean="0">
                <a:solidFill>
                  <a:schemeClr val="bg2"/>
                </a:solidFill>
                <a:latin typeface="CiscoSansTT ExtraLight"/>
                <a:cs typeface="Arial"/>
                <a:sym typeface="Arial"/>
              </a:rPr>
              <a:t>Cisco </a:t>
            </a:r>
            <a:r>
              <a:rPr lang="en-US" sz="2133" kern="0" dirty="0" err="1">
                <a:solidFill>
                  <a:schemeClr val="bg2"/>
                </a:solidFill>
                <a:latin typeface="CiscoSansTT ExtraLight"/>
                <a:cs typeface="Arial"/>
                <a:sym typeface="Arial"/>
              </a:rPr>
              <a:t>IoT</a:t>
            </a:r>
            <a:r>
              <a:rPr lang="en-US" sz="2133" kern="0" dirty="0">
                <a:solidFill>
                  <a:schemeClr val="bg2"/>
                </a:solidFill>
                <a:latin typeface="CiscoSansTT ExtraLight"/>
                <a:cs typeface="Arial"/>
                <a:sym typeface="Arial"/>
              </a:rPr>
              <a:t> </a:t>
            </a:r>
            <a:r>
              <a:rPr lang="uk-UA" sz="2133" kern="0" dirty="0" smtClean="0">
                <a:solidFill>
                  <a:schemeClr val="bg2"/>
                </a:solidFill>
                <a:latin typeface="CiscoSansTT ExtraLight"/>
                <a:cs typeface="Arial"/>
                <a:sym typeface="Arial"/>
              </a:rPr>
              <a:t>розробників</a:t>
            </a:r>
            <a:endParaRPr lang="en-US" sz="2133" kern="0" dirty="0">
              <a:solidFill>
                <a:schemeClr val="bg2"/>
              </a:solidFill>
              <a:latin typeface="CiscoSansTT ExtraLight"/>
              <a:cs typeface="Arial"/>
              <a:sym typeface="Arial"/>
            </a:endParaRPr>
          </a:p>
        </p:txBody>
      </p:sp>
      <p:pic>
        <p:nvPicPr>
          <p:cNvPr id="7" name="Picture 6">
            <a:extLst>
              <a:ext uri="{FF2B5EF4-FFF2-40B4-BE49-F238E27FC236}">
                <a16:creationId xmlns:a16="http://schemas.microsoft.com/office/drawing/2014/main" xmlns="" id="{83AF0D63-7854-914F-B02F-7C0F14CFAB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38792" y="1004345"/>
            <a:ext cx="3475875" cy="2254052"/>
          </a:xfrm>
          <a:prstGeom prst="rect">
            <a:avLst/>
          </a:prstGeom>
          <a:ln>
            <a:noFill/>
          </a:ln>
        </p:spPr>
      </p:pic>
      <p:pic>
        <p:nvPicPr>
          <p:cNvPr id="9" name="Picture 8">
            <a:extLst>
              <a:ext uri="{FF2B5EF4-FFF2-40B4-BE49-F238E27FC236}">
                <a16:creationId xmlns:a16="http://schemas.microsoft.com/office/drawing/2014/main" xmlns="" id="{17394136-3F43-E84B-A7CE-BA42D9718B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81632" y="4115045"/>
            <a:ext cx="3377184" cy="1745577"/>
          </a:xfrm>
          <a:prstGeom prst="rect">
            <a:avLst/>
          </a:prstGeom>
          <a:ln>
            <a:solidFill>
              <a:schemeClr val="accent4"/>
            </a:solidFill>
          </a:ln>
        </p:spPr>
      </p:pic>
      <p:sp>
        <p:nvSpPr>
          <p:cNvPr id="2" name="Title 1">
            <a:extLst>
              <a:ext uri="{FF2B5EF4-FFF2-40B4-BE49-F238E27FC236}">
                <a16:creationId xmlns:a16="http://schemas.microsoft.com/office/drawing/2014/main" xmlns="" id="{39A857B1-2D00-0E4B-90CA-B1EDFB4F2DEF}"/>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IoT Developer Center</a:t>
            </a:r>
            <a:r>
              <a:rPr lang="en-US" dirty="0"/>
              <a:t/>
            </a:r>
            <a:br>
              <a:rPr lang="en-US" dirty="0"/>
            </a:br>
            <a:r>
              <a:rPr lang="en-US" sz="2667" dirty="0" err="1">
                <a:solidFill>
                  <a:schemeClr val="accent1"/>
                </a:solidFill>
              </a:rPr>
              <a:t>developer.cisco.com</a:t>
            </a:r>
            <a:r>
              <a:rPr lang="en-US" sz="2667" dirty="0">
                <a:solidFill>
                  <a:schemeClr val="accent1"/>
                </a:solidFill>
              </a:rPr>
              <a:t>/</a:t>
            </a:r>
            <a:r>
              <a:rPr lang="en-US" sz="2667" dirty="0" err="1">
                <a:solidFill>
                  <a:schemeClr val="accent1"/>
                </a:solidFill>
              </a:rPr>
              <a:t>iot</a:t>
            </a:r>
            <a:endParaRPr lang="en-US" sz="2667" dirty="0">
              <a:solidFill>
                <a:schemeClr val="accent1"/>
              </a:solidFill>
            </a:endParaRPr>
          </a:p>
        </p:txBody>
      </p:sp>
      <p:grpSp>
        <p:nvGrpSpPr>
          <p:cNvPr id="20" name="Group 19">
            <a:extLst>
              <a:ext uri="{FF2B5EF4-FFF2-40B4-BE49-F238E27FC236}">
                <a16:creationId xmlns:a16="http://schemas.microsoft.com/office/drawing/2014/main" xmlns="" id="{77B435F0-4C3E-F44A-A9FE-5D8EB38DF533}"/>
              </a:ext>
            </a:extLst>
          </p:cNvPr>
          <p:cNvGrpSpPr/>
          <p:nvPr/>
        </p:nvGrpSpPr>
        <p:grpSpPr>
          <a:xfrm>
            <a:off x="8150581" y="5998248"/>
            <a:ext cx="3560424" cy="436420"/>
            <a:chOff x="6011333" y="4465840"/>
            <a:chExt cx="2776243" cy="360160"/>
          </a:xfrm>
        </p:grpSpPr>
        <p:sp>
          <p:nvSpPr>
            <p:cNvPr id="17" name="Rounded Rectangle 16">
              <a:extLst>
                <a:ext uri="{FF2B5EF4-FFF2-40B4-BE49-F238E27FC236}">
                  <a16:creationId xmlns:a16="http://schemas.microsoft.com/office/drawing/2014/main" xmlns="" id="{8B0B6FEA-2964-A04C-84A6-3E4390561868}"/>
                </a:ext>
              </a:extLst>
            </p:cNvPr>
            <p:cNvSpPr/>
            <p:nvPr/>
          </p:nvSpPr>
          <p:spPr>
            <a:xfrm>
              <a:off x="6011333" y="4465840"/>
              <a:ext cx="2692400" cy="360160"/>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TextBox 9">
              <a:extLst>
                <a:ext uri="{FF2B5EF4-FFF2-40B4-BE49-F238E27FC236}">
                  <a16:creationId xmlns:a16="http://schemas.microsoft.com/office/drawing/2014/main" xmlns="" id="{31B073D9-73A4-F94A-AA2C-50BEBAFE861F}"/>
                </a:ext>
              </a:extLst>
            </p:cNvPr>
            <p:cNvSpPr txBox="1"/>
            <p:nvPr/>
          </p:nvSpPr>
          <p:spPr>
            <a:xfrm>
              <a:off x="6062129" y="4490153"/>
              <a:ext cx="2725447" cy="279395"/>
            </a:xfrm>
            <a:prstGeom prst="rect">
              <a:avLst/>
            </a:prstGeom>
            <a:noFill/>
          </p:spPr>
          <p:txBody>
            <a:bodyPr wrap="square" rtlCol="0">
              <a:spAutoFit/>
            </a:bodyPr>
            <a:lstStyle/>
            <a:p>
              <a:pPr algn="ctr" defTabSz="1219140">
                <a:buClr>
                  <a:srgbClr val="000000"/>
                </a:buClr>
              </a:pPr>
              <a:r>
                <a:rPr lang="uk-UA" sz="1600" kern="0" dirty="0" smtClean="0">
                  <a:solidFill>
                    <a:schemeClr val="bg2"/>
                  </a:solidFill>
                  <a:cs typeface="Arial"/>
                  <a:sym typeface="Arial"/>
                </a:rPr>
                <a:t>Використовуйте</a:t>
              </a:r>
              <a:r>
                <a:rPr lang="en-US" sz="1600" kern="0" dirty="0" smtClean="0">
                  <a:solidFill>
                    <a:schemeClr val="bg2"/>
                  </a:solidFill>
                  <a:cs typeface="Arial"/>
                  <a:sym typeface="Arial"/>
                </a:rPr>
                <a:t> </a:t>
              </a:r>
              <a:r>
                <a:rPr lang="en-US" sz="1600" kern="0" dirty="0">
                  <a:solidFill>
                    <a:schemeClr val="bg2"/>
                  </a:solidFill>
                  <a:cs typeface="Arial"/>
                  <a:sym typeface="Arial"/>
                </a:rPr>
                <a:t>IoT Developer Tools</a:t>
              </a:r>
            </a:p>
          </p:txBody>
        </p:sp>
      </p:grpSp>
      <p:grpSp>
        <p:nvGrpSpPr>
          <p:cNvPr id="19" name="Group 18">
            <a:extLst>
              <a:ext uri="{FF2B5EF4-FFF2-40B4-BE49-F238E27FC236}">
                <a16:creationId xmlns:a16="http://schemas.microsoft.com/office/drawing/2014/main" xmlns="" id="{A9D6F67E-6D9A-2A42-9D25-33BC0DC9B249}"/>
              </a:ext>
            </a:extLst>
          </p:cNvPr>
          <p:cNvGrpSpPr/>
          <p:nvPr/>
        </p:nvGrpSpPr>
        <p:grpSpPr>
          <a:xfrm>
            <a:off x="8150581" y="3314740"/>
            <a:ext cx="3262489" cy="436420"/>
            <a:chOff x="6011333" y="2817282"/>
            <a:chExt cx="2692400" cy="360160"/>
          </a:xfrm>
        </p:grpSpPr>
        <p:sp>
          <p:nvSpPr>
            <p:cNvPr id="18" name="Rounded Rectangle 17">
              <a:extLst>
                <a:ext uri="{FF2B5EF4-FFF2-40B4-BE49-F238E27FC236}">
                  <a16:creationId xmlns:a16="http://schemas.microsoft.com/office/drawing/2014/main" xmlns="" id="{6AA6947A-28D5-1843-80A0-6CF1C569FFFA}"/>
                </a:ext>
              </a:extLst>
            </p:cNvPr>
            <p:cNvSpPr/>
            <p:nvPr/>
          </p:nvSpPr>
          <p:spPr>
            <a:xfrm>
              <a:off x="6011333" y="2817282"/>
              <a:ext cx="2692400" cy="36016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TextBox 7">
              <a:extLst>
                <a:ext uri="{FF2B5EF4-FFF2-40B4-BE49-F238E27FC236}">
                  <a16:creationId xmlns:a16="http://schemas.microsoft.com/office/drawing/2014/main" xmlns="" id="{748357AE-8471-6B4E-B661-E0F3DC4DB3A2}"/>
                </a:ext>
              </a:extLst>
            </p:cNvPr>
            <p:cNvSpPr txBox="1"/>
            <p:nvPr/>
          </p:nvSpPr>
          <p:spPr>
            <a:xfrm>
              <a:off x="6155266" y="2854054"/>
              <a:ext cx="2421467" cy="279395"/>
            </a:xfrm>
            <a:prstGeom prst="rect">
              <a:avLst/>
            </a:prstGeom>
            <a:noFill/>
          </p:spPr>
          <p:txBody>
            <a:bodyPr wrap="square" rtlCol="0">
              <a:spAutoFit/>
            </a:bodyPr>
            <a:lstStyle/>
            <a:p>
              <a:pPr algn="ctr" defTabSz="1219140">
                <a:buClr>
                  <a:srgbClr val="000000"/>
                </a:buClr>
              </a:pPr>
              <a:r>
                <a:rPr lang="uk-UA" sz="1600" kern="0" dirty="0" smtClean="0">
                  <a:solidFill>
                    <a:schemeClr val="bg2"/>
                  </a:solidFill>
                  <a:cs typeface="Arial"/>
                  <a:sym typeface="Arial"/>
                </a:rPr>
                <a:t>Оберіть</a:t>
              </a:r>
              <a:r>
                <a:rPr lang="en-US" sz="1600" kern="0" dirty="0" smtClean="0">
                  <a:solidFill>
                    <a:schemeClr val="bg2"/>
                  </a:solidFill>
                  <a:cs typeface="Arial"/>
                  <a:sym typeface="Arial"/>
                </a:rPr>
                <a:t> </a:t>
              </a:r>
              <a:r>
                <a:rPr lang="en-US" sz="1600" kern="0" dirty="0">
                  <a:solidFill>
                    <a:schemeClr val="bg2"/>
                  </a:solidFill>
                  <a:cs typeface="Arial"/>
                  <a:sym typeface="Arial"/>
                </a:rPr>
                <a:t>IoT Dev Resources</a:t>
              </a:r>
            </a:p>
          </p:txBody>
        </p:sp>
      </p:grpSp>
    </p:spTree>
    <p:extLst>
      <p:ext uri="{BB962C8B-B14F-4D97-AF65-F5344CB8AC3E}">
        <p14:creationId xmlns:p14="http://schemas.microsoft.com/office/powerpoint/2010/main" val="27429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BEBAC6A2-65EF-C648-A3A2-3E1C0B8036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1877" y="2964511"/>
            <a:ext cx="1099428" cy="1097280"/>
          </a:xfrm>
          <a:prstGeom prst="rect">
            <a:avLst/>
          </a:prstGeom>
        </p:spPr>
      </p:pic>
      <p:pic>
        <p:nvPicPr>
          <p:cNvPr id="56" name="Picture 55">
            <a:extLst>
              <a:ext uri="{FF2B5EF4-FFF2-40B4-BE49-F238E27FC236}">
                <a16:creationId xmlns:a16="http://schemas.microsoft.com/office/drawing/2014/main" xmlns="" id="{D0AB2A24-9AE0-FE44-9AC8-4635D4FC17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01865" y="2964511"/>
            <a:ext cx="1097280" cy="1097280"/>
          </a:xfrm>
          <a:prstGeom prst="rect">
            <a:avLst/>
          </a:prstGeom>
        </p:spPr>
      </p:pic>
      <p:pic>
        <p:nvPicPr>
          <p:cNvPr id="57" name="Picture 56">
            <a:extLst>
              <a:ext uri="{FF2B5EF4-FFF2-40B4-BE49-F238E27FC236}">
                <a16:creationId xmlns:a16="http://schemas.microsoft.com/office/drawing/2014/main" xmlns="" id="{AD9F141D-3A22-E743-B6D7-2BC0C5A0A2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1865" y="4706804"/>
            <a:ext cx="1097280" cy="1097280"/>
          </a:xfrm>
          <a:prstGeom prst="rect">
            <a:avLst/>
          </a:prstGeom>
        </p:spPr>
      </p:pic>
      <p:pic>
        <p:nvPicPr>
          <p:cNvPr id="58" name="Picture 57">
            <a:extLst>
              <a:ext uri="{FF2B5EF4-FFF2-40B4-BE49-F238E27FC236}">
                <a16:creationId xmlns:a16="http://schemas.microsoft.com/office/drawing/2014/main" xmlns="" id="{1A1B02BB-D82A-094F-BB27-EC74D3D846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42949" y="4706804"/>
            <a:ext cx="1097280" cy="1097280"/>
          </a:xfrm>
          <a:prstGeom prst="rect">
            <a:avLst/>
          </a:prstGeom>
        </p:spPr>
      </p:pic>
      <p:pic>
        <p:nvPicPr>
          <p:cNvPr id="59" name="Picture 58">
            <a:extLst>
              <a:ext uri="{FF2B5EF4-FFF2-40B4-BE49-F238E27FC236}">
                <a16:creationId xmlns:a16="http://schemas.microsoft.com/office/drawing/2014/main" xmlns="" id="{140A4ABD-9540-3E46-8827-4520FDB2BC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8039" y="2964511"/>
            <a:ext cx="1097280" cy="1097280"/>
          </a:xfrm>
          <a:prstGeom prst="rect">
            <a:avLst/>
          </a:prstGeom>
        </p:spPr>
      </p:pic>
      <p:pic>
        <p:nvPicPr>
          <p:cNvPr id="60" name="Picture 59">
            <a:extLst>
              <a:ext uri="{FF2B5EF4-FFF2-40B4-BE49-F238E27FC236}">
                <a16:creationId xmlns:a16="http://schemas.microsoft.com/office/drawing/2014/main" xmlns="" id="{CD62D47C-C297-F042-8D5A-AD67FFC2E8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44020" y="1297664"/>
            <a:ext cx="1095139" cy="1097280"/>
          </a:xfrm>
          <a:prstGeom prst="rect">
            <a:avLst/>
          </a:prstGeom>
        </p:spPr>
      </p:pic>
      <p:pic>
        <p:nvPicPr>
          <p:cNvPr id="61" name="Picture 60">
            <a:extLst>
              <a:ext uri="{FF2B5EF4-FFF2-40B4-BE49-F238E27FC236}">
                <a16:creationId xmlns:a16="http://schemas.microsoft.com/office/drawing/2014/main" xmlns="" id="{3829DBA9-6111-DB47-B1DD-E1C00430957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01865" y="1297664"/>
            <a:ext cx="1097280" cy="1097280"/>
          </a:xfrm>
          <a:prstGeom prst="rect">
            <a:avLst/>
          </a:prstGeom>
        </p:spPr>
      </p:pic>
      <p:pic>
        <p:nvPicPr>
          <p:cNvPr id="62" name="Picture 61">
            <a:extLst>
              <a:ext uri="{FF2B5EF4-FFF2-40B4-BE49-F238E27FC236}">
                <a16:creationId xmlns:a16="http://schemas.microsoft.com/office/drawing/2014/main" xmlns="" id="{0CFBF7E4-60D9-074D-B122-9D90A9C154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8039" y="1297664"/>
            <a:ext cx="1097280" cy="1097280"/>
          </a:xfrm>
          <a:prstGeom prst="rect">
            <a:avLst/>
          </a:prstGeom>
        </p:spPr>
      </p:pic>
      <p:grpSp>
        <p:nvGrpSpPr>
          <p:cNvPr id="70" name="Group 69">
            <a:extLst>
              <a:ext uri="{FF2B5EF4-FFF2-40B4-BE49-F238E27FC236}">
                <a16:creationId xmlns:a16="http://schemas.microsoft.com/office/drawing/2014/main" xmlns="" id="{53FE9F92-2B6D-9D42-A51B-5CDB79B0D98F}"/>
              </a:ext>
            </a:extLst>
          </p:cNvPr>
          <p:cNvGrpSpPr/>
          <p:nvPr/>
        </p:nvGrpSpPr>
        <p:grpSpPr>
          <a:xfrm>
            <a:off x="578039" y="4706804"/>
            <a:ext cx="1097280" cy="1097280"/>
            <a:chOff x="4699321" y="6134583"/>
            <a:chExt cx="822960" cy="822960"/>
          </a:xfrm>
        </p:grpSpPr>
        <p:sp>
          <p:nvSpPr>
            <p:cNvPr id="68" name="Oval 67">
              <a:extLst>
                <a:ext uri="{FF2B5EF4-FFF2-40B4-BE49-F238E27FC236}">
                  <a16:creationId xmlns:a16="http://schemas.microsoft.com/office/drawing/2014/main" xmlns="" id="{46BCB792-032C-F04B-BE58-47CC10D630A3}"/>
                </a:ext>
              </a:extLst>
            </p:cNvPr>
            <p:cNvSpPr>
              <a:spLocks noChangeAspect="1"/>
            </p:cNvSpPr>
            <p:nvPr/>
          </p:nvSpPr>
          <p:spPr>
            <a:xfrm>
              <a:off x="4699321" y="6134583"/>
              <a:ext cx="822960" cy="82296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63" name="Group 10">
              <a:extLst>
                <a:ext uri="{FF2B5EF4-FFF2-40B4-BE49-F238E27FC236}">
                  <a16:creationId xmlns:a16="http://schemas.microsoft.com/office/drawing/2014/main" xmlns="" id="{366D4375-1D5B-5F44-9C69-373D5B6000FA}"/>
                </a:ext>
              </a:extLst>
            </p:cNvPr>
            <p:cNvGrpSpPr>
              <a:grpSpLocks noChangeAspect="1"/>
            </p:cNvGrpSpPr>
            <p:nvPr/>
          </p:nvGrpSpPr>
          <p:grpSpPr bwMode="auto">
            <a:xfrm>
              <a:off x="4868845" y="6350079"/>
              <a:ext cx="483912" cy="391969"/>
              <a:chOff x="880" y="0"/>
              <a:chExt cx="4000" cy="3240"/>
            </a:xfrm>
          </p:grpSpPr>
          <p:sp>
            <p:nvSpPr>
              <p:cNvPr id="64" name="Freeform 11">
                <a:extLst>
                  <a:ext uri="{FF2B5EF4-FFF2-40B4-BE49-F238E27FC236}">
                    <a16:creationId xmlns:a16="http://schemas.microsoft.com/office/drawing/2014/main" xmlns="" id="{79F5FAE4-4D62-F143-B3AA-ED457B2D6A27}"/>
                  </a:ext>
                </a:extLst>
              </p:cNvPr>
              <p:cNvSpPr>
                <a:spLocks/>
              </p:cNvSpPr>
              <p:nvPr/>
            </p:nvSpPr>
            <p:spPr bwMode="auto">
              <a:xfrm>
                <a:off x="880" y="2"/>
                <a:ext cx="4000" cy="3238"/>
              </a:xfrm>
              <a:custGeom>
                <a:avLst/>
                <a:gdLst>
                  <a:gd name="T0" fmla="*/ 49886 w 51943"/>
                  <a:gd name="T1" fmla="*/ 42096 h 42096"/>
                  <a:gd name="T2" fmla="*/ 2057 w 51943"/>
                  <a:gd name="T3" fmla="*/ 42096 h 42096"/>
                  <a:gd name="T4" fmla="*/ 0 w 51943"/>
                  <a:gd name="T5" fmla="*/ 40039 h 42096"/>
                  <a:gd name="T6" fmla="*/ 0 w 51943"/>
                  <a:gd name="T7" fmla="*/ 2057 h 42096"/>
                  <a:gd name="T8" fmla="*/ 2057 w 51943"/>
                  <a:gd name="T9" fmla="*/ 0 h 42096"/>
                  <a:gd name="T10" fmla="*/ 49886 w 51943"/>
                  <a:gd name="T11" fmla="*/ 0 h 42096"/>
                  <a:gd name="T12" fmla="*/ 51943 w 51943"/>
                  <a:gd name="T13" fmla="*/ 2057 h 42096"/>
                  <a:gd name="T14" fmla="*/ 51943 w 51943"/>
                  <a:gd name="T15" fmla="*/ 40039 h 42096"/>
                  <a:gd name="T16" fmla="*/ 49886 w 51943"/>
                  <a:gd name="T17" fmla="*/ 42096 h 4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43" h="42096">
                    <a:moveTo>
                      <a:pt x="49886" y="42096"/>
                    </a:moveTo>
                    <a:cubicBezTo>
                      <a:pt x="2057" y="42096"/>
                      <a:pt x="2057" y="42096"/>
                      <a:pt x="2057" y="42096"/>
                    </a:cubicBezTo>
                    <a:cubicBezTo>
                      <a:pt x="921" y="42096"/>
                      <a:pt x="0" y="41175"/>
                      <a:pt x="0" y="40039"/>
                    </a:cubicBezTo>
                    <a:cubicBezTo>
                      <a:pt x="0" y="2057"/>
                      <a:pt x="0" y="2057"/>
                      <a:pt x="0" y="2057"/>
                    </a:cubicBezTo>
                    <a:cubicBezTo>
                      <a:pt x="0" y="921"/>
                      <a:pt x="921" y="0"/>
                      <a:pt x="2057" y="0"/>
                    </a:cubicBezTo>
                    <a:cubicBezTo>
                      <a:pt x="49886" y="0"/>
                      <a:pt x="49886" y="0"/>
                      <a:pt x="49886" y="0"/>
                    </a:cubicBezTo>
                    <a:cubicBezTo>
                      <a:pt x="51022" y="0"/>
                      <a:pt x="51943" y="921"/>
                      <a:pt x="51943" y="2057"/>
                    </a:cubicBezTo>
                    <a:cubicBezTo>
                      <a:pt x="51943" y="40039"/>
                      <a:pt x="51943" y="40039"/>
                      <a:pt x="51943" y="40039"/>
                    </a:cubicBezTo>
                    <a:cubicBezTo>
                      <a:pt x="51943" y="41175"/>
                      <a:pt x="51022" y="42096"/>
                      <a:pt x="49886" y="4209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5" name="Freeform 12">
                <a:extLst>
                  <a:ext uri="{FF2B5EF4-FFF2-40B4-BE49-F238E27FC236}">
                    <a16:creationId xmlns:a16="http://schemas.microsoft.com/office/drawing/2014/main" xmlns="" id="{09D1FF87-9848-174E-A1F5-2CFE30A75871}"/>
                  </a:ext>
                </a:extLst>
              </p:cNvPr>
              <p:cNvSpPr>
                <a:spLocks noEditPoints="1"/>
              </p:cNvSpPr>
              <p:nvPr/>
            </p:nvSpPr>
            <p:spPr bwMode="auto">
              <a:xfrm>
                <a:off x="880" y="0"/>
                <a:ext cx="4000" cy="727"/>
              </a:xfrm>
              <a:custGeom>
                <a:avLst/>
                <a:gdLst>
                  <a:gd name="T0" fmla="*/ 49872 w 51943"/>
                  <a:gd name="T1" fmla="*/ 0 h 9453"/>
                  <a:gd name="T2" fmla="*/ 2071 w 51943"/>
                  <a:gd name="T3" fmla="*/ 0 h 9453"/>
                  <a:gd name="T4" fmla="*/ 0 w 51943"/>
                  <a:gd name="T5" fmla="*/ 2072 h 9453"/>
                  <a:gd name="T6" fmla="*/ 0 w 51943"/>
                  <a:gd name="T7" fmla="*/ 9453 h 9453"/>
                  <a:gd name="T8" fmla="*/ 51943 w 51943"/>
                  <a:gd name="T9" fmla="*/ 9453 h 9453"/>
                  <a:gd name="T10" fmla="*/ 51943 w 51943"/>
                  <a:gd name="T11" fmla="*/ 2072 h 9453"/>
                  <a:gd name="T12" fmla="*/ 49872 w 51943"/>
                  <a:gd name="T13" fmla="*/ 0 h 9453"/>
                  <a:gd name="T14" fmla="*/ 4175 w 51943"/>
                  <a:gd name="T15" fmla="*/ 6424 h 9453"/>
                  <a:gd name="T16" fmla="*/ 2569 w 51943"/>
                  <a:gd name="T17" fmla="*/ 4818 h 9453"/>
                  <a:gd name="T18" fmla="*/ 4175 w 51943"/>
                  <a:gd name="T19" fmla="*/ 3212 h 9453"/>
                  <a:gd name="T20" fmla="*/ 5781 w 51943"/>
                  <a:gd name="T21" fmla="*/ 4818 h 9453"/>
                  <a:gd name="T22" fmla="*/ 4175 w 51943"/>
                  <a:gd name="T23" fmla="*/ 6424 h 9453"/>
                  <a:gd name="T24" fmla="*/ 8789 w 51943"/>
                  <a:gd name="T25" fmla="*/ 6424 h 9453"/>
                  <a:gd name="T26" fmla="*/ 7183 w 51943"/>
                  <a:gd name="T27" fmla="*/ 4818 h 9453"/>
                  <a:gd name="T28" fmla="*/ 8789 w 51943"/>
                  <a:gd name="T29" fmla="*/ 3212 h 9453"/>
                  <a:gd name="T30" fmla="*/ 10395 w 51943"/>
                  <a:gd name="T31" fmla="*/ 4818 h 9453"/>
                  <a:gd name="T32" fmla="*/ 8789 w 51943"/>
                  <a:gd name="T33" fmla="*/ 6424 h 9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43" h="9453">
                    <a:moveTo>
                      <a:pt x="49872" y="0"/>
                    </a:moveTo>
                    <a:cubicBezTo>
                      <a:pt x="2071" y="0"/>
                      <a:pt x="2071" y="0"/>
                      <a:pt x="2071" y="0"/>
                    </a:cubicBezTo>
                    <a:cubicBezTo>
                      <a:pt x="932" y="0"/>
                      <a:pt x="0" y="932"/>
                      <a:pt x="0" y="2072"/>
                    </a:cubicBezTo>
                    <a:cubicBezTo>
                      <a:pt x="0" y="9453"/>
                      <a:pt x="0" y="9453"/>
                      <a:pt x="0" y="9453"/>
                    </a:cubicBezTo>
                    <a:cubicBezTo>
                      <a:pt x="51943" y="9453"/>
                      <a:pt x="51943" y="9453"/>
                      <a:pt x="51943" y="9453"/>
                    </a:cubicBezTo>
                    <a:cubicBezTo>
                      <a:pt x="51943" y="2072"/>
                      <a:pt x="51943" y="2072"/>
                      <a:pt x="51943" y="2072"/>
                    </a:cubicBezTo>
                    <a:cubicBezTo>
                      <a:pt x="51943" y="932"/>
                      <a:pt x="51011" y="0"/>
                      <a:pt x="49872" y="0"/>
                    </a:cubicBezTo>
                    <a:close/>
                    <a:moveTo>
                      <a:pt x="4175" y="6424"/>
                    </a:moveTo>
                    <a:cubicBezTo>
                      <a:pt x="3288" y="6424"/>
                      <a:pt x="2569" y="5705"/>
                      <a:pt x="2569" y="4818"/>
                    </a:cubicBezTo>
                    <a:cubicBezTo>
                      <a:pt x="2569" y="3931"/>
                      <a:pt x="3288" y="3212"/>
                      <a:pt x="4175" y="3212"/>
                    </a:cubicBezTo>
                    <a:cubicBezTo>
                      <a:pt x="5062" y="3212"/>
                      <a:pt x="5781" y="3931"/>
                      <a:pt x="5781" y="4818"/>
                    </a:cubicBezTo>
                    <a:cubicBezTo>
                      <a:pt x="5781" y="5705"/>
                      <a:pt x="5062" y="6424"/>
                      <a:pt x="4175" y="6424"/>
                    </a:cubicBezTo>
                    <a:close/>
                    <a:moveTo>
                      <a:pt x="8789" y="6424"/>
                    </a:moveTo>
                    <a:cubicBezTo>
                      <a:pt x="7902" y="6424"/>
                      <a:pt x="7183" y="5705"/>
                      <a:pt x="7183" y="4818"/>
                    </a:cubicBezTo>
                    <a:cubicBezTo>
                      <a:pt x="7183" y="3931"/>
                      <a:pt x="7902" y="3212"/>
                      <a:pt x="8789" y="3212"/>
                    </a:cubicBezTo>
                    <a:cubicBezTo>
                      <a:pt x="9676" y="3212"/>
                      <a:pt x="10395" y="3931"/>
                      <a:pt x="10395" y="4818"/>
                    </a:cubicBezTo>
                    <a:cubicBezTo>
                      <a:pt x="10395" y="5705"/>
                      <a:pt x="9676" y="6424"/>
                      <a:pt x="8789" y="6424"/>
                    </a:cubicBezTo>
                    <a:close/>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6" name="Freeform 13">
                <a:extLst>
                  <a:ext uri="{FF2B5EF4-FFF2-40B4-BE49-F238E27FC236}">
                    <a16:creationId xmlns:a16="http://schemas.microsoft.com/office/drawing/2014/main" xmlns="" id="{5C286142-731F-E14B-95DF-A8B7760FF440}"/>
                  </a:ext>
                </a:extLst>
              </p:cNvPr>
              <p:cNvSpPr>
                <a:spLocks noEditPoints="1"/>
              </p:cNvSpPr>
              <p:nvPr/>
            </p:nvSpPr>
            <p:spPr bwMode="auto">
              <a:xfrm>
                <a:off x="1713" y="1142"/>
                <a:ext cx="2323" cy="1679"/>
              </a:xfrm>
              <a:custGeom>
                <a:avLst/>
                <a:gdLst>
                  <a:gd name="T0" fmla="*/ 18085 w 30161"/>
                  <a:gd name="T1" fmla="*/ 219 h 21832"/>
                  <a:gd name="T2" fmla="*/ 18085 w 30161"/>
                  <a:gd name="T3" fmla="*/ 219 h 21832"/>
                  <a:gd name="T4" fmla="*/ 19099 w 30161"/>
                  <a:gd name="T5" fmla="*/ 2026 h 21832"/>
                  <a:gd name="T6" fmla="*/ 13873 w 30161"/>
                  <a:gd name="T7" fmla="*/ 20599 h 21832"/>
                  <a:gd name="T8" fmla="*/ 12066 w 30161"/>
                  <a:gd name="T9" fmla="*/ 21613 h 21832"/>
                  <a:gd name="T10" fmla="*/ 12066 w 30161"/>
                  <a:gd name="T11" fmla="*/ 21613 h 21832"/>
                  <a:gd name="T12" fmla="*/ 11053 w 30161"/>
                  <a:gd name="T13" fmla="*/ 19806 h 21832"/>
                  <a:gd name="T14" fmla="*/ 16278 w 30161"/>
                  <a:gd name="T15" fmla="*/ 1233 h 21832"/>
                  <a:gd name="T16" fmla="*/ 18085 w 30161"/>
                  <a:gd name="T17" fmla="*/ 219 h 21832"/>
                  <a:gd name="T18" fmla="*/ 6206 w 30161"/>
                  <a:gd name="T19" fmla="*/ 4403 h 21832"/>
                  <a:gd name="T20" fmla="*/ 580 w 30161"/>
                  <a:gd name="T21" fmla="*/ 10028 h 21832"/>
                  <a:gd name="T22" fmla="*/ 580 w 30161"/>
                  <a:gd name="T23" fmla="*/ 12100 h 21832"/>
                  <a:gd name="T24" fmla="*/ 580 w 30161"/>
                  <a:gd name="T25" fmla="*/ 12100 h 21832"/>
                  <a:gd name="T26" fmla="*/ 2651 w 30161"/>
                  <a:gd name="T27" fmla="*/ 12100 h 21832"/>
                  <a:gd name="T28" fmla="*/ 8277 w 30161"/>
                  <a:gd name="T29" fmla="*/ 6474 h 21832"/>
                  <a:gd name="T30" fmla="*/ 8277 w 30161"/>
                  <a:gd name="T31" fmla="*/ 4403 h 21832"/>
                  <a:gd name="T32" fmla="*/ 8277 w 30161"/>
                  <a:gd name="T33" fmla="*/ 4403 h 21832"/>
                  <a:gd name="T34" fmla="*/ 6206 w 30161"/>
                  <a:gd name="T35" fmla="*/ 4403 h 21832"/>
                  <a:gd name="T36" fmla="*/ 8269 w 30161"/>
                  <a:gd name="T37" fmla="*/ 15668 h 21832"/>
                  <a:gd name="T38" fmla="*/ 2643 w 30161"/>
                  <a:gd name="T39" fmla="*/ 10043 h 21832"/>
                  <a:gd name="T40" fmla="*/ 572 w 30161"/>
                  <a:gd name="T41" fmla="*/ 10043 h 21832"/>
                  <a:gd name="T42" fmla="*/ 572 w 30161"/>
                  <a:gd name="T43" fmla="*/ 10043 h 21832"/>
                  <a:gd name="T44" fmla="*/ 572 w 30161"/>
                  <a:gd name="T45" fmla="*/ 12114 h 21832"/>
                  <a:gd name="T46" fmla="*/ 6198 w 30161"/>
                  <a:gd name="T47" fmla="*/ 17740 h 21832"/>
                  <a:gd name="T48" fmla="*/ 8269 w 30161"/>
                  <a:gd name="T49" fmla="*/ 17740 h 21832"/>
                  <a:gd name="T50" fmla="*/ 8269 w 30161"/>
                  <a:gd name="T51" fmla="*/ 17740 h 21832"/>
                  <a:gd name="T52" fmla="*/ 8269 w 30161"/>
                  <a:gd name="T53" fmla="*/ 15668 h 21832"/>
                  <a:gd name="T54" fmla="*/ 21884 w 30161"/>
                  <a:gd name="T55" fmla="*/ 4403 h 21832"/>
                  <a:gd name="T56" fmla="*/ 21884 w 30161"/>
                  <a:gd name="T57" fmla="*/ 4403 h 21832"/>
                  <a:gd name="T58" fmla="*/ 21884 w 30161"/>
                  <a:gd name="T59" fmla="*/ 6474 h 21832"/>
                  <a:gd name="T60" fmla="*/ 27510 w 30161"/>
                  <a:gd name="T61" fmla="*/ 12100 h 21832"/>
                  <a:gd name="T62" fmla="*/ 29581 w 30161"/>
                  <a:gd name="T63" fmla="*/ 12100 h 21832"/>
                  <a:gd name="T64" fmla="*/ 29581 w 30161"/>
                  <a:gd name="T65" fmla="*/ 12100 h 21832"/>
                  <a:gd name="T66" fmla="*/ 29581 w 30161"/>
                  <a:gd name="T67" fmla="*/ 10028 h 21832"/>
                  <a:gd name="T68" fmla="*/ 23955 w 30161"/>
                  <a:gd name="T69" fmla="*/ 4403 h 21832"/>
                  <a:gd name="T70" fmla="*/ 21884 w 30161"/>
                  <a:gd name="T71" fmla="*/ 4403 h 21832"/>
                  <a:gd name="T72" fmla="*/ 21892 w 30161"/>
                  <a:gd name="T73" fmla="*/ 17740 h 21832"/>
                  <a:gd name="T74" fmla="*/ 21892 w 30161"/>
                  <a:gd name="T75" fmla="*/ 17740 h 21832"/>
                  <a:gd name="T76" fmla="*/ 23963 w 30161"/>
                  <a:gd name="T77" fmla="*/ 17740 h 21832"/>
                  <a:gd name="T78" fmla="*/ 29589 w 30161"/>
                  <a:gd name="T79" fmla="*/ 12114 h 21832"/>
                  <a:gd name="T80" fmla="*/ 29589 w 30161"/>
                  <a:gd name="T81" fmla="*/ 10043 h 21832"/>
                  <a:gd name="T82" fmla="*/ 29589 w 30161"/>
                  <a:gd name="T83" fmla="*/ 10043 h 21832"/>
                  <a:gd name="T84" fmla="*/ 27518 w 30161"/>
                  <a:gd name="T85" fmla="*/ 10043 h 21832"/>
                  <a:gd name="T86" fmla="*/ 21892 w 30161"/>
                  <a:gd name="T87" fmla="*/ 15668 h 21832"/>
                  <a:gd name="T88" fmla="*/ 21892 w 30161"/>
                  <a:gd name="T89" fmla="*/ 17740 h 2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161" h="21832">
                    <a:moveTo>
                      <a:pt x="18085" y="219"/>
                    </a:moveTo>
                    <a:cubicBezTo>
                      <a:pt x="18085" y="219"/>
                      <a:pt x="18085" y="219"/>
                      <a:pt x="18085" y="219"/>
                    </a:cubicBezTo>
                    <a:cubicBezTo>
                      <a:pt x="18864" y="438"/>
                      <a:pt x="19318" y="1247"/>
                      <a:pt x="19099" y="2026"/>
                    </a:cubicBezTo>
                    <a:cubicBezTo>
                      <a:pt x="13873" y="20599"/>
                      <a:pt x="13873" y="20599"/>
                      <a:pt x="13873" y="20599"/>
                    </a:cubicBezTo>
                    <a:cubicBezTo>
                      <a:pt x="13654" y="21378"/>
                      <a:pt x="12845" y="21832"/>
                      <a:pt x="12066" y="21613"/>
                    </a:cubicBezTo>
                    <a:cubicBezTo>
                      <a:pt x="12066" y="21613"/>
                      <a:pt x="12066" y="21613"/>
                      <a:pt x="12066" y="21613"/>
                    </a:cubicBezTo>
                    <a:cubicBezTo>
                      <a:pt x="11288" y="21394"/>
                      <a:pt x="10834" y="20585"/>
                      <a:pt x="11053" y="19806"/>
                    </a:cubicBezTo>
                    <a:cubicBezTo>
                      <a:pt x="16278" y="1233"/>
                      <a:pt x="16278" y="1233"/>
                      <a:pt x="16278" y="1233"/>
                    </a:cubicBezTo>
                    <a:cubicBezTo>
                      <a:pt x="16498" y="454"/>
                      <a:pt x="17306" y="0"/>
                      <a:pt x="18085" y="219"/>
                    </a:cubicBezTo>
                    <a:close/>
                    <a:moveTo>
                      <a:pt x="6206" y="4403"/>
                    </a:moveTo>
                    <a:cubicBezTo>
                      <a:pt x="580" y="10028"/>
                      <a:pt x="580" y="10028"/>
                      <a:pt x="580" y="10028"/>
                    </a:cubicBezTo>
                    <a:cubicBezTo>
                      <a:pt x="8" y="10600"/>
                      <a:pt x="8" y="11528"/>
                      <a:pt x="580" y="12100"/>
                    </a:cubicBezTo>
                    <a:cubicBezTo>
                      <a:pt x="580" y="12100"/>
                      <a:pt x="580" y="12100"/>
                      <a:pt x="580" y="12100"/>
                    </a:cubicBezTo>
                    <a:cubicBezTo>
                      <a:pt x="1152" y="12672"/>
                      <a:pt x="2079" y="12672"/>
                      <a:pt x="2651" y="12100"/>
                    </a:cubicBezTo>
                    <a:cubicBezTo>
                      <a:pt x="8277" y="6474"/>
                      <a:pt x="8277" y="6474"/>
                      <a:pt x="8277" y="6474"/>
                    </a:cubicBezTo>
                    <a:cubicBezTo>
                      <a:pt x="8849" y="5902"/>
                      <a:pt x="8849" y="4975"/>
                      <a:pt x="8277" y="4403"/>
                    </a:cubicBezTo>
                    <a:cubicBezTo>
                      <a:pt x="8277" y="4403"/>
                      <a:pt x="8277" y="4403"/>
                      <a:pt x="8277" y="4403"/>
                    </a:cubicBezTo>
                    <a:cubicBezTo>
                      <a:pt x="7705" y="3831"/>
                      <a:pt x="6778" y="3831"/>
                      <a:pt x="6206" y="4403"/>
                    </a:cubicBezTo>
                    <a:close/>
                    <a:moveTo>
                      <a:pt x="8269" y="15668"/>
                    </a:moveTo>
                    <a:cubicBezTo>
                      <a:pt x="2643" y="10043"/>
                      <a:pt x="2643" y="10043"/>
                      <a:pt x="2643" y="10043"/>
                    </a:cubicBezTo>
                    <a:cubicBezTo>
                      <a:pt x="2071" y="9471"/>
                      <a:pt x="1144" y="9471"/>
                      <a:pt x="572" y="10043"/>
                    </a:cubicBezTo>
                    <a:cubicBezTo>
                      <a:pt x="572" y="10043"/>
                      <a:pt x="572" y="10043"/>
                      <a:pt x="572" y="10043"/>
                    </a:cubicBezTo>
                    <a:cubicBezTo>
                      <a:pt x="0" y="10615"/>
                      <a:pt x="0" y="11542"/>
                      <a:pt x="572" y="12114"/>
                    </a:cubicBezTo>
                    <a:cubicBezTo>
                      <a:pt x="6198" y="17740"/>
                      <a:pt x="6198" y="17740"/>
                      <a:pt x="6198" y="17740"/>
                    </a:cubicBezTo>
                    <a:cubicBezTo>
                      <a:pt x="6770" y="18312"/>
                      <a:pt x="7697" y="18312"/>
                      <a:pt x="8269" y="17740"/>
                    </a:cubicBezTo>
                    <a:cubicBezTo>
                      <a:pt x="8269" y="17740"/>
                      <a:pt x="8269" y="17740"/>
                      <a:pt x="8269" y="17740"/>
                    </a:cubicBezTo>
                    <a:cubicBezTo>
                      <a:pt x="8841" y="17168"/>
                      <a:pt x="8841" y="16240"/>
                      <a:pt x="8269" y="15668"/>
                    </a:cubicBezTo>
                    <a:close/>
                    <a:moveTo>
                      <a:pt x="21884" y="4403"/>
                    </a:moveTo>
                    <a:cubicBezTo>
                      <a:pt x="21884" y="4403"/>
                      <a:pt x="21884" y="4403"/>
                      <a:pt x="21884" y="4403"/>
                    </a:cubicBezTo>
                    <a:cubicBezTo>
                      <a:pt x="21312" y="4975"/>
                      <a:pt x="21312" y="5902"/>
                      <a:pt x="21884" y="6474"/>
                    </a:cubicBezTo>
                    <a:cubicBezTo>
                      <a:pt x="27510" y="12100"/>
                      <a:pt x="27510" y="12100"/>
                      <a:pt x="27510" y="12100"/>
                    </a:cubicBezTo>
                    <a:cubicBezTo>
                      <a:pt x="28082" y="12672"/>
                      <a:pt x="29009" y="12672"/>
                      <a:pt x="29581" y="12100"/>
                    </a:cubicBezTo>
                    <a:cubicBezTo>
                      <a:pt x="29581" y="12100"/>
                      <a:pt x="29581" y="12100"/>
                      <a:pt x="29581" y="12100"/>
                    </a:cubicBezTo>
                    <a:cubicBezTo>
                      <a:pt x="30153" y="11528"/>
                      <a:pt x="30153" y="10600"/>
                      <a:pt x="29581" y="10028"/>
                    </a:cubicBezTo>
                    <a:cubicBezTo>
                      <a:pt x="23955" y="4403"/>
                      <a:pt x="23955" y="4403"/>
                      <a:pt x="23955" y="4403"/>
                    </a:cubicBezTo>
                    <a:cubicBezTo>
                      <a:pt x="23383" y="3831"/>
                      <a:pt x="22456" y="3831"/>
                      <a:pt x="21884" y="4403"/>
                    </a:cubicBezTo>
                    <a:close/>
                    <a:moveTo>
                      <a:pt x="21892" y="17740"/>
                    </a:moveTo>
                    <a:cubicBezTo>
                      <a:pt x="21892" y="17740"/>
                      <a:pt x="21892" y="17740"/>
                      <a:pt x="21892" y="17740"/>
                    </a:cubicBezTo>
                    <a:cubicBezTo>
                      <a:pt x="22464" y="18312"/>
                      <a:pt x="23391" y="18312"/>
                      <a:pt x="23963" y="17740"/>
                    </a:cubicBezTo>
                    <a:cubicBezTo>
                      <a:pt x="29589" y="12114"/>
                      <a:pt x="29589" y="12114"/>
                      <a:pt x="29589" y="12114"/>
                    </a:cubicBezTo>
                    <a:cubicBezTo>
                      <a:pt x="30161" y="11542"/>
                      <a:pt x="30161" y="10615"/>
                      <a:pt x="29589" y="10043"/>
                    </a:cubicBezTo>
                    <a:cubicBezTo>
                      <a:pt x="29589" y="10043"/>
                      <a:pt x="29589" y="10043"/>
                      <a:pt x="29589" y="10043"/>
                    </a:cubicBezTo>
                    <a:cubicBezTo>
                      <a:pt x="29017" y="9471"/>
                      <a:pt x="28090" y="9471"/>
                      <a:pt x="27518" y="10043"/>
                    </a:cubicBezTo>
                    <a:cubicBezTo>
                      <a:pt x="21892" y="15668"/>
                      <a:pt x="21892" y="15668"/>
                      <a:pt x="21892" y="15668"/>
                    </a:cubicBezTo>
                    <a:cubicBezTo>
                      <a:pt x="21320" y="16240"/>
                      <a:pt x="21320" y="17168"/>
                      <a:pt x="21892" y="17740"/>
                    </a:cubicBezTo>
                    <a:close/>
                  </a:path>
                </a:pathLst>
              </a:custGeom>
              <a:solidFill>
                <a:srgbClr val="FBA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7" name="Freeform 14">
                <a:extLst>
                  <a:ext uri="{FF2B5EF4-FFF2-40B4-BE49-F238E27FC236}">
                    <a16:creationId xmlns:a16="http://schemas.microsoft.com/office/drawing/2014/main" xmlns="" id="{F200599C-C498-8C4F-9814-AC4BFF4598FF}"/>
                  </a:ext>
                </a:extLst>
              </p:cNvPr>
              <p:cNvSpPr>
                <a:spLocks noEditPoints="1"/>
              </p:cNvSpPr>
              <p:nvPr/>
            </p:nvSpPr>
            <p:spPr bwMode="auto">
              <a:xfrm>
                <a:off x="1725" y="1881"/>
                <a:ext cx="2299" cy="235"/>
              </a:xfrm>
              <a:custGeom>
                <a:avLst/>
                <a:gdLst>
                  <a:gd name="T0" fmla="*/ 3525 w 29859"/>
                  <a:gd name="T1" fmla="*/ 1461 h 3058"/>
                  <a:gd name="T2" fmla="*/ 2500 w 29859"/>
                  <a:gd name="T3" fmla="*/ 2486 h 3058"/>
                  <a:gd name="T4" fmla="*/ 429 w 29859"/>
                  <a:gd name="T5" fmla="*/ 2486 h 3058"/>
                  <a:gd name="T6" fmla="*/ 0 w 29859"/>
                  <a:gd name="T7" fmla="*/ 1450 h 3058"/>
                  <a:gd name="T8" fmla="*/ 183 w 29859"/>
                  <a:gd name="T9" fmla="*/ 739 h 3058"/>
                  <a:gd name="T10" fmla="*/ 185 w 29859"/>
                  <a:gd name="T11" fmla="*/ 736 h 3058"/>
                  <a:gd name="T12" fmla="*/ 421 w 29859"/>
                  <a:gd name="T13" fmla="*/ 429 h 3058"/>
                  <a:gd name="T14" fmla="*/ 1457 w 29859"/>
                  <a:gd name="T15" fmla="*/ 0 h 3058"/>
                  <a:gd name="T16" fmla="*/ 2492 w 29859"/>
                  <a:gd name="T17" fmla="*/ 429 h 3058"/>
                  <a:gd name="T18" fmla="*/ 3525 w 29859"/>
                  <a:gd name="T19" fmla="*/ 1461 h 3058"/>
                  <a:gd name="T20" fmla="*/ 26334 w 29859"/>
                  <a:gd name="T21" fmla="*/ 1461 h 3058"/>
                  <a:gd name="T22" fmla="*/ 27359 w 29859"/>
                  <a:gd name="T23" fmla="*/ 2486 h 3058"/>
                  <a:gd name="T24" fmla="*/ 29430 w 29859"/>
                  <a:gd name="T25" fmla="*/ 2486 h 3058"/>
                  <a:gd name="T26" fmla="*/ 29859 w 29859"/>
                  <a:gd name="T27" fmla="*/ 1450 h 3058"/>
                  <a:gd name="T28" fmla="*/ 29675 w 29859"/>
                  <a:gd name="T29" fmla="*/ 739 h 3058"/>
                  <a:gd name="T30" fmla="*/ 29673 w 29859"/>
                  <a:gd name="T31" fmla="*/ 736 h 3058"/>
                  <a:gd name="T32" fmla="*/ 29438 w 29859"/>
                  <a:gd name="T33" fmla="*/ 429 h 3058"/>
                  <a:gd name="T34" fmla="*/ 28402 w 29859"/>
                  <a:gd name="T35" fmla="*/ 0 h 3058"/>
                  <a:gd name="T36" fmla="*/ 27367 w 29859"/>
                  <a:gd name="T37" fmla="*/ 429 h 3058"/>
                  <a:gd name="T38" fmla="*/ 26334 w 29859"/>
                  <a:gd name="T39" fmla="*/ 1461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59" h="3058">
                    <a:moveTo>
                      <a:pt x="3525" y="1461"/>
                    </a:moveTo>
                    <a:cubicBezTo>
                      <a:pt x="2500" y="2486"/>
                      <a:pt x="2500" y="2486"/>
                      <a:pt x="2500" y="2486"/>
                    </a:cubicBezTo>
                    <a:cubicBezTo>
                      <a:pt x="1928" y="3058"/>
                      <a:pt x="1001" y="3058"/>
                      <a:pt x="429" y="2486"/>
                    </a:cubicBezTo>
                    <a:cubicBezTo>
                      <a:pt x="143" y="2200"/>
                      <a:pt x="0" y="1825"/>
                      <a:pt x="0" y="1450"/>
                    </a:cubicBezTo>
                    <a:cubicBezTo>
                      <a:pt x="0" y="1205"/>
                      <a:pt x="61" y="960"/>
                      <a:pt x="183" y="739"/>
                    </a:cubicBezTo>
                    <a:cubicBezTo>
                      <a:pt x="184" y="738"/>
                      <a:pt x="185" y="737"/>
                      <a:pt x="185" y="736"/>
                    </a:cubicBezTo>
                    <a:cubicBezTo>
                      <a:pt x="248" y="626"/>
                      <a:pt x="327" y="522"/>
                      <a:pt x="421" y="429"/>
                    </a:cubicBezTo>
                    <a:cubicBezTo>
                      <a:pt x="707" y="143"/>
                      <a:pt x="1082" y="0"/>
                      <a:pt x="1457" y="0"/>
                    </a:cubicBezTo>
                    <a:cubicBezTo>
                      <a:pt x="1831" y="0"/>
                      <a:pt x="2206" y="143"/>
                      <a:pt x="2492" y="429"/>
                    </a:cubicBezTo>
                    <a:lnTo>
                      <a:pt x="3525" y="1461"/>
                    </a:lnTo>
                    <a:close/>
                    <a:moveTo>
                      <a:pt x="26334" y="1461"/>
                    </a:moveTo>
                    <a:cubicBezTo>
                      <a:pt x="27359" y="2486"/>
                      <a:pt x="27359" y="2486"/>
                      <a:pt x="27359" y="2486"/>
                    </a:cubicBezTo>
                    <a:cubicBezTo>
                      <a:pt x="27931" y="3058"/>
                      <a:pt x="28858" y="3058"/>
                      <a:pt x="29430" y="2486"/>
                    </a:cubicBezTo>
                    <a:cubicBezTo>
                      <a:pt x="29716" y="2200"/>
                      <a:pt x="29859" y="1825"/>
                      <a:pt x="29859" y="1450"/>
                    </a:cubicBezTo>
                    <a:cubicBezTo>
                      <a:pt x="29859" y="1205"/>
                      <a:pt x="29798" y="960"/>
                      <a:pt x="29675" y="739"/>
                    </a:cubicBezTo>
                    <a:cubicBezTo>
                      <a:pt x="29675" y="738"/>
                      <a:pt x="29674" y="737"/>
                      <a:pt x="29673" y="736"/>
                    </a:cubicBezTo>
                    <a:cubicBezTo>
                      <a:pt x="29610" y="626"/>
                      <a:pt x="29532" y="522"/>
                      <a:pt x="29438" y="429"/>
                    </a:cubicBezTo>
                    <a:cubicBezTo>
                      <a:pt x="29152" y="143"/>
                      <a:pt x="28777" y="0"/>
                      <a:pt x="28402" y="0"/>
                    </a:cubicBezTo>
                    <a:cubicBezTo>
                      <a:pt x="28027" y="0"/>
                      <a:pt x="27653" y="143"/>
                      <a:pt x="27367" y="429"/>
                    </a:cubicBezTo>
                    <a:lnTo>
                      <a:pt x="26334" y="1461"/>
                    </a:lnTo>
                    <a:close/>
                  </a:path>
                </a:pathLst>
              </a:custGeom>
              <a:solidFill>
                <a:srgbClr val="F47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sp>
        <p:nvSpPr>
          <p:cNvPr id="13" name="TextBox 12">
            <a:extLst>
              <a:ext uri="{FF2B5EF4-FFF2-40B4-BE49-F238E27FC236}">
                <a16:creationId xmlns:a16="http://schemas.microsoft.com/office/drawing/2014/main" xmlns="" id="{30C3DCB5-BE05-454B-BA39-7DDE97F90D21}"/>
              </a:ext>
            </a:extLst>
          </p:cNvPr>
          <p:cNvSpPr txBox="1"/>
          <p:nvPr/>
        </p:nvSpPr>
        <p:spPr>
          <a:xfrm>
            <a:off x="719313" y="2477763"/>
            <a:ext cx="794839" cy="338554"/>
          </a:xfrm>
          <a:prstGeom prst="rect">
            <a:avLst/>
          </a:prstGeom>
          <a:noFill/>
        </p:spPr>
        <p:txBody>
          <a:bodyPr wrap="square" rtlCol="0">
            <a:spAutoFit/>
          </a:bodyPr>
          <a:lstStyle/>
          <a:p>
            <a:pPr algn="ctr" defTabSz="609570">
              <a:defRPr/>
            </a:pPr>
            <a:r>
              <a:rPr lang="en-US" sz="1600" dirty="0">
                <a:cs typeface="Arial"/>
                <a:sym typeface="Arial"/>
              </a:rPr>
              <a:t>IoT</a:t>
            </a:r>
          </a:p>
        </p:txBody>
      </p:sp>
      <p:sp>
        <p:nvSpPr>
          <p:cNvPr id="16" name="TextBox 15">
            <a:extLst>
              <a:ext uri="{FF2B5EF4-FFF2-40B4-BE49-F238E27FC236}">
                <a16:creationId xmlns:a16="http://schemas.microsoft.com/office/drawing/2014/main" xmlns="" id="{D4F62412-63B9-0645-87D5-497DD26C861F}"/>
              </a:ext>
            </a:extLst>
          </p:cNvPr>
          <p:cNvSpPr txBox="1"/>
          <p:nvPr/>
        </p:nvSpPr>
        <p:spPr>
          <a:xfrm>
            <a:off x="2218725" y="2477763"/>
            <a:ext cx="1683800" cy="338554"/>
          </a:xfrm>
          <a:prstGeom prst="rect">
            <a:avLst/>
          </a:prstGeom>
          <a:noFill/>
        </p:spPr>
        <p:txBody>
          <a:bodyPr wrap="square" rtlCol="0">
            <a:spAutoFit/>
          </a:bodyPr>
          <a:lstStyle>
            <a:defPPr>
              <a:defRPr lang="en-US"/>
            </a:defPPr>
            <a:lvl1pPr marL="0" marR="0" lvl="0" indent="0" algn="ctr" eaLnBrk="1" latinLnBrk="0" hangingPunct="1">
              <a:lnSpc>
                <a:spcPct val="100000"/>
              </a:lnSpc>
              <a:buClrTx/>
              <a:buSzTx/>
              <a:buFontTx/>
              <a:buNone/>
              <a:tabLst/>
              <a:defRPr kumimoji="0" sz="1400" b="0" i="0" u="none" strike="noStrike" cap="none" spc="0" normalizeH="0" baseline="0">
                <a:ln>
                  <a:noFill/>
                </a:ln>
                <a:solidFill>
                  <a:srgbClr val="FFFFFF"/>
                </a:solidFill>
                <a:effectLst/>
                <a:uLnTx/>
                <a:uFillTx/>
                <a:latin typeface="CiscoSansTT ExtraLight"/>
              </a:defRPr>
            </a:lvl1pPr>
          </a:lstStyle>
          <a:p>
            <a:pPr defTabSz="1219140"/>
            <a:r>
              <a:rPr lang="en-US" sz="1600" kern="0" dirty="0">
                <a:solidFill>
                  <a:schemeClr val="tx1"/>
                </a:solidFill>
                <a:latin typeface="+mn-lt"/>
                <a:cs typeface="Arial"/>
                <a:sym typeface="Arial"/>
              </a:rPr>
              <a:t>Networking</a:t>
            </a:r>
          </a:p>
        </p:txBody>
      </p:sp>
      <p:sp>
        <p:nvSpPr>
          <p:cNvPr id="18" name="TextBox 17">
            <a:extLst>
              <a:ext uri="{FF2B5EF4-FFF2-40B4-BE49-F238E27FC236}">
                <a16:creationId xmlns:a16="http://schemas.microsoft.com/office/drawing/2014/main" xmlns="" id="{F29B555F-45B8-3F45-85ED-5B1C7959EC07}"/>
              </a:ext>
            </a:extLst>
          </p:cNvPr>
          <p:cNvSpPr txBox="1"/>
          <p:nvPr/>
        </p:nvSpPr>
        <p:spPr>
          <a:xfrm>
            <a:off x="4109371" y="2477763"/>
            <a:ext cx="1776357" cy="338554"/>
          </a:xfrm>
          <a:prstGeom prst="rect">
            <a:avLst/>
          </a:prstGeom>
          <a:noFill/>
        </p:spPr>
        <p:txBody>
          <a:bodyPr wrap="square" rtlCol="0">
            <a:spAutoFit/>
          </a:bodyPr>
          <a:lstStyle/>
          <a:p>
            <a:pPr algn="ctr" defTabSz="609570">
              <a:defRPr/>
            </a:pPr>
            <a:r>
              <a:rPr lang="en-US" sz="1600" kern="0" dirty="0">
                <a:cs typeface="Arial"/>
                <a:sym typeface="Arial"/>
              </a:rPr>
              <a:t>Collaboration</a:t>
            </a:r>
          </a:p>
        </p:txBody>
      </p:sp>
      <p:sp>
        <p:nvSpPr>
          <p:cNvPr id="20" name="TextBox 19">
            <a:extLst>
              <a:ext uri="{FF2B5EF4-FFF2-40B4-BE49-F238E27FC236}">
                <a16:creationId xmlns:a16="http://schemas.microsoft.com/office/drawing/2014/main" xmlns="" id="{5075A2C2-D0C1-7A4D-8624-12B6890D1ABE}"/>
              </a:ext>
            </a:extLst>
          </p:cNvPr>
          <p:cNvSpPr txBox="1"/>
          <p:nvPr/>
        </p:nvSpPr>
        <p:spPr>
          <a:xfrm>
            <a:off x="431806" y="4151399"/>
            <a:ext cx="1369852" cy="338554"/>
          </a:xfrm>
          <a:prstGeom prst="rect">
            <a:avLst/>
          </a:prstGeom>
          <a:noFill/>
        </p:spPr>
        <p:txBody>
          <a:bodyPr wrap="square" rtlCol="0">
            <a:spAutoFit/>
          </a:bodyPr>
          <a:lstStyle/>
          <a:p>
            <a:pPr algn="ctr" defTabSz="609570">
              <a:defRPr/>
            </a:pPr>
            <a:r>
              <a:rPr lang="en-US" sz="1600" dirty="0">
                <a:cs typeface="Arial"/>
                <a:sym typeface="Arial"/>
              </a:rPr>
              <a:t>Services</a:t>
            </a:r>
          </a:p>
        </p:txBody>
      </p:sp>
      <p:sp>
        <p:nvSpPr>
          <p:cNvPr id="22" name="TextBox 21">
            <a:extLst>
              <a:ext uri="{FF2B5EF4-FFF2-40B4-BE49-F238E27FC236}">
                <a16:creationId xmlns:a16="http://schemas.microsoft.com/office/drawing/2014/main" xmlns="" id="{7C0114AA-8199-C840-8875-5D50F4E8AF27}"/>
              </a:ext>
            </a:extLst>
          </p:cNvPr>
          <p:cNvSpPr txBox="1"/>
          <p:nvPr/>
        </p:nvSpPr>
        <p:spPr>
          <a:xfrm>
            <a:off x="2328895" y="4151399"/>
            <a:ext cx="1463463" cy="338554"/>
          </a:xfrm>
          <a:prstGeom prst="rect">
            <a:avLst/>
          </a:prstGeom>
          <a:noFill/>
        </p:spPr>
        <p:txBody>
          <a:bodyPr wrap="square" rtlCol="0">
            <a:spAutoFit/>
          </a:bodyPr>
          <a:lstStyle/>
          <a:p>
            <a:pPr algn="ctr" defTabSz="609570">
              <a:defRPr/>
            </a:pPr>
            <a:r>
              <a:rPr lang="en-US" sz="1600">
                <a:cs typeface="Arial"/>
                <a:sym typeface="Arial"/>
              </a:rPr>
              <a:t>Data Center</a:t>
            </a:r>
          </a:p>
        </p:txBody>
      </p:sp>
      <p:sp>
        <p:nvSpPr>
          <p:cNvPr id="24" name="TextBox 23">
            <a:extLst>
              <a:ext uri="{FF2B5EF4-FFF2-40B4-BE49-F238E27FC236}">
                <a16:creationId xmlns:a16="http://schemas.microsoft.com/office/drawing/2014/main" xmlns="" id="{A109A7C0-D73C-9248-B7E1-6A1FF7925AC7}"/>
              </a:ext>
            </a:extLst>
          </p:cNvPr>
          <p:cNvSpPr txBox="1"/>
          <p:nvPr/>
        </p:nvSpPr>
        <p:spPr>
          <a:xfrm>
            <a:off x="4469081" y="4151399"/>
            <a:ext cx="1056940" cy="338554"/>
          </a:xfrm>
          <a:prstGeom prst="rect">
            <a:avLst/>
          </a:prstGeom>
          <a:noFill/>
        </p:spPr>
        <p:txBody>
          <a:bodyPr wrap="square" rtlCol="0">
            <a:spAutoFit/>
          </a:bodyPr>
          <a:lstStyle/>
          <a:p>
            <a:pPr algn="ctr" defTabSz="609570">
              <a:defRPr/>
            </a:pPr>
            <a:r>
              <a:rPr lang="en-US" sz="1600">
                <a:cs typeface="Arial"/>
                <a:sym typeface="Arial"/>
              </a:rPr>
              <a:t>Cloud</a:t>
            </a:r>
          </a:p>
        </p:txBody>
      </p:sp>
      <p:sp>
        <p:nvSpPr>
          <p:cNvPr id="26" name="TextBox 25">
            <a:extLst>
              <a:ext uri="{FF2B5EF4-FFF2-40B4-BE49-F238E27FC236}">
                <a16:creationId xmlns:a16="http://schemas.microsoft.com/office/drawing/2014/main" xmlns="" id="{424FA0E4-CD9E-2A44-80B5-AB9135073A6B}"/>
              </a:ext>
            </a:extLst>
          </p:cNvPr>
          <p:cNvSpPr txBox="1"/>
          <p:nvPr/>
        </p:nvSpPr>
        <p:spPr>
          <a:xfrm>
            <a:off x="318881" y="5889085"/>
            <a:ext cx="1595703" cy="338554"/>
          </a:xfrm>
          <a:prstGeom prst="rect">
            <a:avLst/>
          </a:prstGeom>
          <a:noFill/>
        </p:spPr>
        <p:txBody>
          <a:bodyPr wrap="square" rtlCol="0">
            <a:spAutoFit/>
          </a:bodyPr>
          <a:lstStyle/>
          <a:p>
            <a:pPr algn="ctr" defTabSz="609570">
              <a:defRPr/>
            </a:pPr>
            <a:r>
              <a:rPr lang="en-US" sz="1600" dirty="0">
                <a:cs typeface="Arial"/>
                <a:sym typeface="Arial"/>
              </a:rPr>
              <a:t>Open Source</a:t>
            </a:r>
          </a:p>
        </p:txBody>
      </p:sp>
      <p:sp>
        <p:nvSpPr>
          <p:cNvPr id="28" name="TextBox 27">
            <a:extLst>
              <a:ext uri="{FF2B5EF4-FFF2-40B4-BE49-F238E27FC236}">
                <a16:creationId xmlns:a16="http://schemas.microsoft.com/office/drawing/2014/main" xmlns="" id="{66E4A822-E371-DC44-8882-AC4A68569D65}"/>
              </a:ext>
            </a:extLst>
          </p:cNvPr>
          <p:cNvSpPr txBox="1"/>
          <p:nvPr/>
        </p:nvSpPr>
        <p:spPr>
          <a:xfrm>
            <a:off x="2328897" y="5889084"/>
            <a:ext cx="1463460" cy="338554"/>
          </a:xfrm>
          <a:prstGeom prst="rect">
            <a:avLst/>
          </a:prstGeom>
          <a:noFill/>
        </p:spPr>
        <p:txBody>
          <a:bodyPr wrap="square" rtlCol="0">
            <a:spAutoFit/>
          </a:bodyPr>
          <a:lstStyle/>
          <a:p>
            <a:pPr algn="ctr" defTabSz="609570">
              <a:defRPr/>
            </a:pPr>
            <a:r>
              <a:rPr lang="en-US" sz="1600">
                <a:cs typeface="Arial"/>
                <a:sym typeface="Arial"/>
              </a:rPr>
              <a:t>Security</a:t>
            </a:r>
          </a:p>
        </p:txBody>
      </p:sp>
      <p:sp>
        <p:nvSpPr>
          <p:cNvPr id="30" name="TextBox 29">
            <a:extLst>
              <a:ext uri="{FF2B5EF4-FFF2-40B4-BE49-F238E27FC236}">
                <a16:creationId xmlns:a16="http://schemas.microsoft.com/office/drawing/2014/main" xmlns="" id="{562D81F9-828A-0D40-B4AC-9439E2E563C5}"/>
              </a:ext>
            </a:extLst>
          </p:cNvPr>
          <p:cNvSpPr txBox="1"/>
          <p:nvPr/>
        </p:nvSpPr>
        <p:spPr>
          <a:xfrm>
            <a:off x="4338029" y="5889084"/>
            <a:ext cx="1319040" cy="338554"/>
          </a:xfrm>
          <a:prstGeom prst="rect">
            <a:avLst/>
          </a:prstGeom>
          <a:noFill/>
        </p:spPr>
        <p:txBody>
          <a:bodyPr wrap="square" rtlCol="0">
            <a:spAutoFit/>
          </a:bodyPr>
          <a:lstStyle/>
          <a:p>
            <a:pPr algn="ctr" defTabSz="609570">
              <a:defRPr/>
            </a:pPr>
            <a:r>
              <a:rPr lang="en-US" sz="1600">
                <a:cs typeface="Arial"/>
                <a:sym typeface="Arial"/>
              </a:rPr>
              <a:t>Mobility</a:t>
            </a:r>
          </a:p>
        </p:txBody>
      </p:sp>
      <p:grpSp>
        <p:nvGrpSpPr>
          <p:cNvPr id="52" name="Group 51">
            <a:extLst>
              <a:ext uri="{FF2B5EF4-FFF2-40B4-BE49-F238E27FC236}">
                <a16:creationId xmlns:a16="http://schemas.microsoft.com/office/drawing/2014/main" xmlns="" id="{5CD05EE5-4EAE-264F-AED4-CD04AB8C68F6}"/>
              </a:ext>
            </a:extLst>
          </p:cNvPr>
          <p:cNvGrpSpPr/>
          <p:nvPr/>
        </p:nvGrpSpPr>
        <p:grpSpPr>
          <a:xfrm>
            <a:off x="6175954" y="0"/>
            <a:ext cx="6016047" cy="6858000"/>
            <a:chOff x="4631965" y="0"/>
            <a:chExt cx="4512035" cy="5143500"/>
          </a:xfrm>
        </p:grpSpPr>
        <p:grpSp>
          <p:nvGrpSpPr>
            <p:cNvPr id="4" name="Group 3">
              <a:extLst>
                <a:ext uri="{FF2B5EF4-FFF2-40B4-BE49-F238E27FC236}">
                  <a16:creationId xmlns:a16="http://schemas.microsoft.com/office/drawing/2014/main" xmlns="" id="{D0AA26BA-0D86-F746-B91F-0FE75B2999C0}"/>
                </a:ext>
              </a:extLst>
            </p:cNvPr>
            <p:cNvGrpSpPr/>
            <p:nvPr/>
          </p:nvGrpSpPr>
          <p:grpSpPr>
            <a:xfrm>
              <a:off x="4631965" y="0"/>
              <a:ext cx="4512035" cy="2589996"/>
              <a:chOff x="1386686" y="3019665"/>
              <a:chExt cx="4554397" cy="2629296"/>
            </a:xfrm>
          </p:grpSpPr>
          <p:sp>
            <p:nvSpPr>
              <p:cNvPr id="10" name="Rectangle 9">
                <a:extLst>
                  <a:ext uri="{FF2B5EF4-FFF2-40B4-BE49-F238E27FC236}">
                    <a16:creationId xmlns:a16="http://schemas.microsoft.com/office/drawing/2014/main" xmlns="" id="{7AEC3070-A04A-3842-BCE5-8E2D41297823}"/>
                  </a:ext>
                </a:extLst>
              </p:cNvPr>
              <p:cNvSpPr/>
              <p:nvPr/>
            </p:nvSpPr>
            <p:spPr>
              <a:xfrm>
                <a:off x="1386686" y="3019665"/>
                <a:ext cx="4554397" cy="2629296"/>
              </a:xfrm>
              <a:prstGeom prst="rect">
                <a:avLst/>
              </a:prstGeom>
              <a:solidFill>
                <a:srgbClr val="F1F5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5073"/>
                  </a:solidFill>
                  <a:latin typeface="CiscoSansTT ExtraLight"/>
                  <a:sym typeface="Arial"/>
                </a:endParaRPr>
              </a:p>
            </p:txBody>
          </p:sp>
          <p:pic>
            <p:nvPicPr>
              <p:cNvPr id="9" name="Picture 8">
                <a:extLst>
                  <a:ext uri="{FF2B5EF4-FFF2-40B4-BE49-F238E27FC236}">
                    <a16:creationId xmlns:a16="http://schemas.microsoft.com/office/drawing/2014/main" xmlns="" id="{46243DBA-70AA-1C41-8039-85FF68DC9F2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17421" y="3019915"/>
                <a:ext cx="4134311" cy="2324246"/>
              </a:xfrm>
              <a:prstGeom prst="rect">
                <a:avLst/>
              </a:prstGeom>
            </p:spPr>
          </p:pic>
          <p:sp>
            <p:nvSpPr>
              <p:cNvPr id="11" name="Rectangle 10">
                <a:extLst>
                  <a:ext uri="{FF2B5EF4-FFF2-40B4-BE49-F238E27FC236}">
                    <a16:creationId xmlns:a16="http://schemas.microsoft.com/office/drawing/2014/main" xmlns="" id="{E1188D68-BBC8-5642-A2B7-BAEBF344D94E}"/>
                  </a:ext>
                </a:extLst>
              </p:cNvPr>
              <p:cNvSpPr/>
              <p:nvPr/>
            </p:nvSpPr>
            <p:spPr>
              <a:xfrm>
                <a:off x="1386686" y="5344161"/>
                <a:ext cx="4465046" cy="304799"/>
              </a:xfrm>
              <a:prstGeom prst="rect">
                <a:avLst/>
              </a:prstGeom>
              <a:solidFill>
                <a:srgbClr val="F1F5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5073"/>
                  </a:solidFill>
                  <a:latin typeface="CiscoSansTT ExtraLight"/>
                  <a:sym typeface="Arial"/>
                </a:endParaRPr>
              </a:p>
            </p:txBody>
          </p:sp>
        </p:grpSp>
        <p:grpSp>
          <p:nvGrpSpPr>
            <p:cNvPr id="5" name="Group 4">
              <a:extLst>
                <a:ext uri="{FF2B5EF4-FFF2-40B4-BE49-F238E27FC236}">
                  <a16:creationId xmlns:a16="http://schemas.microsoft.com/office/drawing/2014/main" xmlns="" id="{39555986-28EF-BD46-997F-472772F83E6D}"/>
                </a:ext>
              </a:extLst>
            </p:cNvPr>
            <p:cNvGrpSpPr/>
            <p:nvPr/>
          </p:nvGrpSpPr>
          <p:grpSpPr>
            <a:xfrm>
              <a:off x="4631965" y="2590709"/>
              <a:ext cx="4512035" cy="2552791"/>
              <a:chOff x="6340270" y="3057434"/>
              <a:chExt cx="4554398" cy="2591526"/>
            </a:xfrm>
          </p:grpSpPr>
          <p:pic>
            <p:nvPicPr>
              <p:cNvPr id="6" name="Picture 5">
                <a:extLst>
                  <a:ext uri="{FF2B5EF4-FFF2-40B4-BE49-F238E27FC236}">
                    <a16:creationId xmlns:a16="http://schemas.microsoft.com/office/drawing/2014/main" xmlns="" id="{5EDB1F45-6C8F-2948-949D-32474B5BF24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340270" y="3057434"/>
                <a:ext cx="4492144" cy="2286728"/>
              </a:xfrm>
              <a:prstGeom prst="rect">
                <a:avLst/>
              </a:prstGeom>
            </p:spPr>
          </p:pic>
          <p:sp>
            <p:nvSpPr>
              <p:cNvPr id="7" name="Rectangle 6">
                <a:extLst>
                  <a:ext uri="{FF2B5EF4-FFF2-40B4-BE49-F238E27FC236}">
                    <a16:creationId xmlns:a16="http://schemas.microsoft.com/office/drawing/2014/main" xmlns="" id="{B270E3AF-F73D-584A-B031-B2B5BDB18DB5}"/>
                  </a:ext>
                </a:extLst>
              </p:cNvPr>
              <p:cNvSpPr/>
              <p:nvPr/>
            </p:nvSpPr>
            <p:spPr>
              <a:xfrm>
                <a:off x="10492065" y="3057434"/>
                <a:ext cx="402603" cy="2591526"/>
              </a:xfrm>
              <a:prstGeom prst="rect">
                <a:avLst/>
              </a:prstGeom>
              <a:solidFill>
                <a:srgbClr val="EAF3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5073"/>
                  </a:solidFill>
                  <a:latin typeface="CiscoSansTT ExtraLight"/>
                  <a:sym typeface="Arial"/>
                </a:endParaRPr>
              </a:p>
            </p:txBody>
          </p:sp>
          <p:sp>
            <p:nvSpPr>
              <p:cNvPr id="8" name="Rectangle 7">
                <a:extLst>
                  <a:ext uri="{FF2B5EF4-FFF2-40B4-BE49-F238E27FC236}">
                    <a16:creationId xmlns:a16="http://schemas.microsoft.com/office/drawing/2014/main" xmlns="" id="{B4983E57-505A-B241-87CE-A64DFCB7B2D0}"/>
                  </a:ext>
                </a:extLst>
              </p:cNvPr>
              <p:cNvSpPr/>
              <p:nvPr/>
            </p:nvSpPr>
            <p:spPr>
              <a:xfrm>
                <a:off x="6340270" y="5344161"/>
                <a:ext cx="4492144" cy="304799"/>
              </a:xfrm>
              <a:prstGeom prst="rect">
                <a:avLst/>
              </a:prstGeom>
              <a:solidFill>
                <a:srgbClr val="EAF3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5073"/>
                  </a:solidFill>
                  <a:latin typeface="CiscoSansTT ExtraLight"/>
                  <a:sym typeface="Arial"/>
                </a:endParaRPr>
              </a:p>
            </p:txBody>
          </p:sp>
        </p:grpSp>
      </p:grpSp>
      <p:sp>
        <p:nvSpPr>
          <p:cNvPr id="53" name="Title 52">
            <a:extLst>
              <a:ext uri="{FF2B5EF4-FFF2-40B4-BE49-F238E27FC236}">
                <a16:creationId xmlns:a16="http://schemas.microsoft.com/office/drawing/2014/main" xmlns="" id="{911E797E-9092-264A-9CDB-E0D8DB35DE46}"/>
              </a:ext>
            </a:extLst>
          </p:cNvPr>
          <p:cNvSpPr>
            <a:spLocks noGrp="1"/>
          </p:cNvSpPr>
          <p:nvPr>
            <p:ph type="title"/>
          </p:nvPr>
        </p:nvSpPr>
        <p:spPr>
          <a:xfrm>
            <a:off x="583689" y="455085"/>
            <a:ext cx="5354268" cy="975783"/>
          </a:xfrm>
        </p:spPr>
        <p:txBody>
          <a:bodyPr/>
          <a:lstStyle/>
          <a:p>
            <a:r>
              <a:rPr lang="en-US" dirty="0">
                <a:solidFill>
                  <a:srgbClr val="2F446B"/>
                </a:solidFill>
              </a:rPr>
              <a:t>Cisco platforms</a:t>
            </a:r>
          </a:p>
        </p:txBody>
      </p:sp>
    </p:spTree>
    <p:extLst>
      <p:ext uri="{BB962C8B-B14F-4D97-AF65-F5344CB8AC3E}">
        <p14:creationId xmlns:p14="http://schemas.microsoft.com/office/powerpoint/2010/main" val="31887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99BBABA6-F0B6-475A-A180-A2E9B5FB7977}"/>
              </a:ext>
            </a:extLst>
          </p:cNvPr>
          <p:cNvSpPr>
            <a:spLocks noGrp="1"/>
          </p:cNvSpPr>
          <p:nvPr>
            <p:ph type="title"/>
          </p:nvPr>
        </p:nvSpPr>
        <p:spPr/>
        <p:txBody>
          <a:bodyPr/>
          <a:lstStyle/>
          <a:p>
            <a:r>
              <a:rPr lang="uk-UA" dirty="0"/>
              <a:t>Традиційні способи керування</a:t>
            </a:r>
          </a:p>
        </p:txBody>
      </p:sp>
      <p:sp>
        <p:nvSpPr>
          <p:cNvPr id="4" name="Text Placeholder 3">
            <a:extLst>
              <a:ext uri="{FF2B5EF4-FFF2-40B4-BE49-F238E27FC236}">
                <a16:creationId xmlns="" xmlns:a16="http://schemas.microsoft.com/office/drawing/2014/main" id="{03172CFB-4322-4A18-9CA7-E10FCD33F89D}"/>
              </a:ext>
            </a:extLst>
          </p:cNvPr>
          <p:cNvSpPr>
            <a:spLocks noGrp="1"/>
          </p:cNvSpPr>
          <p:nvPr>
            <p:ph type="body" sz="quarter" idx="11"/>
          </p:nvPr>
        </p:nvSpPr>
        <p:spPr/>
        <p:txBody>
          <a:bodyPr/>
          <a:lstStyle/>
          <a:p>
            <a:r>
              <a:rPr lang="uk-UA" dirty="0"/>
              <a:t>Графічні та веб-інтерфейс</a:t>
            </a:r>
            <a:r>
              <a:rPr lang="ru-RU" dirty="0"/>
              <a:t>и</a:t>
            </a:r>
            <a:endParaRPr lang="uk-UA" dirty="0"/>
          </a:p>
        </p:txBody>
      </p:sp>
      <p:sp>
        <p:nvSpPr>
          <p:cNvPr id="5" name="Text Placeholder 4">
            <a:extLst>
              <a:ext uri="{FF2B5EF4-FFF2-40B4-BE49-F238E27FC236}">
                <a16:creationId xmlns="" xmlns:a16="http://schemas.microsoft.com/office/drawing/2014/main" id="{43CE8749-C8D2-4D88-9F73-4187721E392E}"/>
              </a:ext>
            </a:extLst>
          </p:cNvPr>
          <p:cNvSpPr>
            <a:spLocks noGrp="1"/>
          </p:cNvSpPr>
          <p:nvPr>
            <p:ph type="body" sz="quarter" idx="12"/>
          </p:nvPr>
        </p:nvSpPr>
        <p:spPr/>
        <p:txBody>
          <a:bodyPr/>
          <a:lstStyle/>
          <a:p>
            <a:r>
              <a:rPr lang="uk-UA" dirty="0"/>
              <a:t>Командний рядок</a:t>
            </a:r>
          </a:p>
        </p:txBody>
      </p:sp>
      <p:sp>
        <p:nvSpPr>
          <p:cNvPr id="6" name="Text Placeholder 5">
            <a:extLst>
              <a:ext uri="{FF2B5EF4-FFF2-40B4-BE49-F238E27FC236}">
                <a16:creationId xmlns="" xmlns:a16="http://schemas.microsoft.com/office/drawing/2014/main" id="{D8B2777D-C05A-4999-85E8-7578F3783EB5}"/>
              </a:ext>
            </a:extLst>
          </p:cNvPr>
          <p:cNvSpPr>
            <a:spLocks noGrp="1"/>
          </p:cNvSpPr>
          <p:nvPr>
            <p:ph type="body" sz="quarter" idx="13"/>
          </p:nvPr>
        </p:nvSpPr>
        <p:spPr/>
        <p:txBody>
          <a:bodyPr/>
          <a:lstStyle/>
          <a:p>
            <a:r>
              <a:rPr lang="uk-UA" dirty="0"/>
              <a:t>Спеціалізовані</a:t>
            </a:r>
          </a:p>
        </p:txBody>
      </p:sp>
      <p:pic>
        <p:nvPicPr>
          <p:cNvPr id="10" name="Рисунок 9">
            <a:extLst>
              <a:ext uri="{FF2B5EF4-FFF2-40B4-BE49-F238E27FC236}">
                <a16:creationId xmlns="" xmlns:a16="http://schemas.microsoft.com/office/drawing/2014/main" id="{8C7F6377-EF74-4735-8775-2DBFD9B17A8D}"/>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p:pic>
      <p:pic>
        <p:nvPicPr>
          <p:cNvPr id="12" name="Рисунок 11">
            <a:extLst>
              <a:ext uri="{FF2B5EF4-FFF2-40B4-BE49-F238E27FC236}">
                <a16:creationId xmlns="" xmlns:a16="http://schemas.microsoft.com/office/drawing/2014/main" id="{632C3753-459F-4DB9-8DB3-BA8C6192B23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pic>
        <p:nvPicPr>
          <p:cNvPr id="14" name="Рисунок 13">
            <a:extLst>
              <a:ext uri="{FF2B5EF4-FFF2-40B4-BE49-F238E27FC236}">
                <a16:creationId xmlns="" xmlns:a16="http://schemas.microsoft.com/office/drawing/2014/main" id="{E6ED9EA2-EDBD-4F11-98F7-1B1FD8A72879}"/>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0149905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7183DB-A1F1-4C4D-965D-BB77257D36D2}"/>
              </a:ext>
            </a:extLst>
          </p:cNvPr>
          <p:cNvSpPr/>
          <p:nvPr/>
        </p:nvSpPr>
        <p:spPr>
          <a:xfrm>
            <a:off x="453781" y="6257841"/>
            <a:ext cx="5038641" cy="402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4" name="Picture 3" descr="A screenshot of a computer screen&#10;&#10;Description automatically generated">
            <a:extLst>
              <a:ext uri="{FF2B5EF4-FFF2-40B4-BE49-F238E27FC236}">
                <a16:creationId xmlns:a16="http://schemas.microsoft.com/office/drawing/2014/main" xmlns="" id="{1BAF6B87-0D1D-6C43-8621-F5644431A5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89" y="1497148"/>
            <a:ext cx="9954016" cy="5163120"/>
          </a:xfrm>
          <a:prstGeom prst="rect">
            <a:avLst/>
          </a:prstGeom>
          <a:ln>
            <a:solidFill>
              <a:schemeClr val="accent4"/>
            </a:solidFill>
          </a:ln>
        </p:spPr>
      </p:pic>
      <p:pic>
        <p:nvPicPr>
          <p:cNvPr id="2" name="Picture 1">
            <a:extLst>
              <a:ext uri="{FF2B5EF4-FFF2-40B4-BE49-F238E27FC236}">
                <a16:creationId xmlns:a16="http://schemas.microsoft.com/office/drawing/2014/main" xmlns="" id="{E82E6182-2872-4662-9DBB-7ABE78185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1140" y="2104520"/>
            <a:ext cx="3904872" cy="2901696"/>
          </a:xfrm>
          <a:prstGeom prst="rect">
            <a:avLst/>
          </a:prstGeom>
          <a:ln w="28575">
            <a:solidFill>
              <a:schemeClr val="tx2"/>
            </a:solidFill>
          </a:ln>
        </p:spPr>
      </p:pic>
      <p:grpSp>
        <p:nvGrpSpPr>
          <p:cNvPr id="13" name="Group 12">
            <a:extLst>
              <a:ext uri="{FF2B5EF4-FFF2-40B4-BE49-F238E27FC236}">
                <a16:creationId xmlns:a16="http://schemas.microsoft.com/office/drawing/2014/main" xmlns="" id="{AC28F265-9A6F-4973-B17A-1E15A942B53B}"/>
              </a:ext>
            </a:extLst>
          </p:cNvPr>
          <p:cNvGrpSpPr/>
          <p:nvPr/>
        </p:nvGrpSpPr>
        <p:grpSpPr>
          <a:xfrm>
            <a:off x="2736861" y="5120640"/>
            <a:ext cx="121920" cy="375920"/>
            <a:chOff x="2933937" y="5120640"/>
            <a:chExt cx="121920" cy="375920"/>
          </a:xfrm>
        </p:grpSpPr>
        <p:cxnSp>
          <p:nvCxnSpPr>
            <p:cNvPr id="9" name="Straight Arrow Connector 8">
              <a:extLst>
                <a:ext uri="{FF2B5EF4-FFF2-40B4-BE49-F238E27FC236}">
                  <a16:creationId xmlns:a16="http://schemas.microsoft.com/office/drawing/2014/main" xmlns="" id="{1D47CC8A-EB70-4536-80AB-2F90C43A91B5}"/>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0" name="Oval 9">
              <a:extLst>
                <a:ext uri="{FF2B5EF4-FFF2-40B4-BE49-F238E27FC236}">
                  <a16:creationId xmlns:a16="http://schemas.microsoft.com/office/drawing/2014/main" xmlns="" id="{F0AF34B7-66C0-45FB-99A8-5953827C1DB0}"/>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 name="Title 2">
            <a:extLst>
              <a:ext uri="{FF2B5EF4-FFF2-40B4-BE49-F238E27FC236}">
                <a16:creationId xmlns:a16="http://schemas.microsoft.com/office/drawing/2014/main" xmlns="" id="{B59FC065-D1FC-3545-AB1A-01D4A8B2614E}"/>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a:t>
            </a:r>
            <a:r>
              <a:rPr lang="uk-UA" kern="0" dirty="0" smtClean="0">
                <a:solidFill>
                  <a:srgbClr val="2F446B"/>
                </a:solidFill>
              </a:rPr>
              <a:t>інструменти і ресурси</a:t>
            </a:r>
            <a:r>
              <a:rPr lang="en-US" kern="0" dirty="0">
                <a:solidFill>
                  <a:srgbClr val="2F446B"/>
                </a:solidFill>
              </a:rPr>
              <a:t/>
            </a:r>
            <a:br>
              <a:rPr lang="en-US" kern="0" dirty="0">
                <a:solidFill>
                  <a:srgbClr val="2F446B"/>
                </a:solidFill>
              </a:rPr>
            </a:br>
            <a:r>
              <a:rPr lang="en-US" sz="2667" dirty="0">
                <a:solidFill>
                  <a:srgbClr val="00BCEB"/>
                </a:solidFill>
                <a:latin typeface="+mn-lt"/>
                <a:ea typeface="ＭＳ Ｐゴシック" charset="0"/>
              </a:rPr>
              <a:t>developer.cisco.com</a:t>
            </a:r>
            <a:endParaRPr lang="en-US" dirty="0">
              <a:latin typeface="+mn-lt"/>
            </a:endParaRPr>
          </a:p>
        </p:txBody>
      </p:sp>
      <p:pic>
        <p:nvPicPr>
          <p:cNvPr id="19" name="Picture 18">
            <a:extLst>
              <a:ext uri="{FF2B5EF4-FFF2-40B4-BE49-F238E27FC236}">
                <a16:creationId xmlns:a16="http://schemas.microsoft.com/office/drawing/2014/main" xmlns="" id="{05936BA4-1055-406A-8A85-051AD18F69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1357" y="1257470"/>
            <a:ext cx="3869872" cy="4785541"/>
          </a:xfrm>
          <a:prstGeom prst="rect">
            <a:avLst/>
          </a:prstGeom>
          <a:ln w="28575">
            <a:solidFill>
              <a:srgbClr val="1E4471"/>
            </a:solidFill>
          </a:ln>
        </p:spPr>
      </p:pic>
      <p:grpSp>
        <p:nvGrpSpPr>
          <p:cNvPr id="20" name="Group 19">
            <a:extLst>
              <a:ext uri="{FF2B5EF4-FFF2-40B4-BE49-F238E27FC236}">
                <a16:creationId xmlns:a16="http://schemas.microsoft.com/office/drawing/2014/main" xmlns="" id="{FB7A3F9D-9A03-42CD-988A-80F5877E16CB}"/>
              </a:ext>
            </a:extLst>
          </p:cNvPr>
          <p:cNvGrpSpPr/>
          <p:nvPr/>
        </p:nvGrpSpPr>
        <p:grpSpPr>
          <a:xfrm rot="5400000">
            <a:off x="5287724" y="3599954"/>
            <a:ext cx="121920" cy="1079431"/>
            <a:chOff x="2933937" y="5120640"/>
            <a:chExt cx="121920" cy="1079430"/>
          </a:xfrm>
        </p:grpSpPr>
        <p:cxnSp>
          <p:nvCxnSpPr>
            <p:cNvPr id="21" name="Straight Arrow Connector 20">
              <a:extLst>
                <a:ext uri="{FF2B5EF4-FFF2-40B4-BE49-F238E27FC236}">
                  <a16:creationId xmlns:a16="http://schemas.microsoft.com/office/drawing/2014/main" xmlns="" id="{4C4BEF67-51F3-4C02-9954-E993B42111B3}"/>
                </a:ext>
              </a:extLst>
            </p:cNvPr>
            <p:cNvCxnSpPr>
              <a:cxnSpLocks/>
            </p:cNvCxnSpPr>
            <p:nvPr/>
          </p:nvCxnSpPr>
          <p:spPr>
            <a:xfrm rot="16200000" flipH="1">
              <a:off x="2500902" y="5706075"/>
              <a:ext cx="987991" cy="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22" name="Oval 21">
              <a:extLst>
                <a:ext uri="{FF2B5EF4-FFF2-40B4-BE49-F238E27FC236}">
                  <a16:creationId xmlns:a16="http://schemas.microsoft.com/office/drawing/2014/main" xmlns="" id="{6155BCF8-646C-4E58-A610-381F5C673138}"/>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1260366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7183DB-A1F1-4C4D-965D-BB77257D36D2}"/>
              </a:ext>
            </a:extLst>
          </p:cNvPr>
          <p:cNvSpPr/>
          <p:nvPr/>
        </p:nvSpPr>
        <p:spPr>
          <a:xfrm>
            <a:off x="614997" y="6257841"/>
            <a:ext cx="5038641" cy="402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15" name="Picture 14" descr="A screenshot of a computer screen&#10;&#10;Description automatically generated">
            <a:extLst>
              <a:ext uri="{FF2B5EF4-FFF2-40B4-BE49-F238E27FC236}">
                <a16:creationId xmlns:a16="http://schemas.microsoft.com/office/drawing/2014/main" xmlns="" id="{0C3F3576-5C03-D74C-83A0-CE3D0D2C0C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89" y="1497148"/>
            <a:ext cx="9954016" cy="5163120"/>
          </a:xfrm>
          <a:prstGeom prst="rect">
            <a:avLst/>
          </a:prstGeom>
          <a:ln>
            <a:solidFill>
              <a:schemeClr val="accent4"/>
            </a:solidFill>
          </a:ln>
        </p:spPr>
      </p:pic>
      <p:pic>
        <p:nvPicPr>
          <p:cNvPr id="2" name="Picture 1">
            <a:extLst>
              <a:ext uri="{FF2B5EF4-FFF2-40B4-BE49-F238E27FC236}">
                <a16:creationId xmlns:a16="http://schemas.microsoft.com/office/drawing/2014/main" xmlns="" id="{B0076086-D5ED-401E-87EA-886E032849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11419" y="2109011"/>
            <a:ext cx="3933907" cy="2901696"/>
          </a:xfrm>
          <a:prstGeom prst="rect">
            <a:avLst/>
          </a:prstGeom>
          <a:ln w="28575">
            <a:solidFill>
              <a:schemeClr val="tx2"/>
            </a:solidFill>
          </a:ln>
        </p:spPr>
      </p:pic>
      <p:sp>
        <p:nvSpPr>
          <p:cNvPr id="3" name="Title 2">
            <a:extLst>
              <a:ext uri="{FF2B5EF4-FFF2-40B4-BE49-F238E27FC236}">
                <a16:creationId xmlns:a16="http://schemas.microsoft.com/office/drawing/2014/main" xmlns="" id="{87694E0C-23DE-154E-BC5A-22054C3C6FAE}"/>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a:t>
            </a:r>
            <a:r>
              <a:rPr lang="uk-UA" kern="0" dirty="0" smtClean="0">
                <a:solidFill>
                  <a:srgbClr val="2F446B"/>
                </a:solidFill>
              </a:rPr>
              <a:t>інструменти і ресурси</a:t>
            </a:r>
            <a:r>
              <a:rPr lang="en-US" kern="0" dirty="0">
                <a:solidFill>
                  <a:srgbClr val="2F446B"/>
                </a:solidFill>
              </a:rPr>
              <a:t/>
            </a:r>
            <a:br>
              <a:rPr lang="en-US" kern="0" dirty="0">
                <a:solidFill>
                  <a:srgbClr val="2F446B"/>
                </a:solidFill>
              </a:rPr>
            </a:br>
            <a:r>
              <a:rPr lang="en-US" sz="2667" dirty="0">
                <a:solidFill>
                  <a:srgbClr val="00BCEB"/>
                </a:solidFill>
                <a:ea typeface="ＭＳ Ｐゴシック" charset="0"/>
              </a:rPr>
              <a:t>developer.cisco.com</a:t>
            </a:r>
            <a:endParaRPr lang="en-US" dirty="0"/>
          </a:p>
        </p:txBody>
      </p:sp>
      <p:grpSp>
        <p:nvGrpSpPr>
          <p:cNvPr id="11" name="Group 10">
            <a:extLst>
              <a:ext uri="{FF2B5EF4-FFF2-40B4-BE49-F238E27FC236}">
                <a16:creationId xmlns:a16="http://schemas.microsoft.com/office/drawing/2014/main" xmlns="" id="{B6CEC948-54C8-A54D-B45C-8A758B51DC0F}"/>
              </a:ext>
            </a:extLst>
          </p:cNvPr>
          <p:cNvGrpSpPr/>
          <p:nvPr/>
        </p:nvGrpSpPr>
        <p:grpSpPr>
          <a:xfrm>
            <a:off x="4006437" y="5120640"/>
            <a:ext cx="121920" cy="375920"/>
            <a:chOff x="2933937" y="5120640"/>
            <a:chExt cx="121920" cy="375920"/>
          </a:xfrm>
        </p:grpSpPr>
        <p:cxnSp>
          <p:nvCxnSpPr>
            <p:cNvPr id="12" name="Straight Arrow Connector 11">
              <a:extLst>
                <a:ext uri="{FF2B5EF4-FFF2-40B4-BE49-F238E27FC236}">
                  <a16:creationId xmlns:a16="http://schemas.microsoft.com/office/drawing/2014/main" xmlns="" id="{D72F5B8F-0412-7848-99C5-7C78EB4B9A8C}"/>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3" name="Oval 12">
              <a:extLst>
                <a:ext uri="{FF2B5EF4-FFF2-40B4-BE49-F238E27FC236}">
                  <a16:creationId xmlns:a16="http://schemas.microsoft.com/office/drawing/2014/main" xmlns="" id="{4A4D24B2-D0A0-EC4E-9BCA-71FEDAFBEB85}"/>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4231702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7183DB-A1F1-4C4D-965D-BB77257D36D2}"/>
              </a:ext>
            </a:extLst>
          </p:cNvPr>
          <p:cNvSpPr/>
          <p:nvPr/>
        </p:nvSpPr>
        <p:spPr>
          <a:xfrm>
            <a:off x="614997" y="6257841"/>
            <a:ext cx="5038641" cy="402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xmlns="" id="{69A9F978-2E0B-6B4E-8219-FB7892BE99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89" y="1497148"/>
            <a:ext cx="9954016" cy="5163120"/>
          </a:xfrm>
          <a:prstGeom prst="rect">
            <a:avLst/>
          </a:prstGeom>
          <a:ln>
            <a:solidFill>
              <a:schemeClr val="accent4"/>
            </a:solidFill>
          </a:ln>
        </p:spPr>
      </p:pic>
      <p:pic>
        <p:nvPicPr>
          <p:cNvPr id="2" name="Picture 1">
            <a:extLst>
              <a:ext uri="{FF2B5EF4-FFF2-40B4-BE49-F238E27FC236}">
                <a16:creationId xmlns:a16="http://schemas.microsoft.com/office/drawing/2014/main" xmlns="" id="{C2CE5E07-820E-492C-9B96-6EDA5FBB25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5745" y="2108157"/>
            <a:ext cx="3840572" cy="2901696"/>
          </a:xfrm>
          <a:prstGeom prst="rect">
            <a:avLst/>
          </a:prstGeom>
          <a:ln w="28575">
            <a:solidFill>
              <a:schemeClr val="tx2"/>
            </a:solidFill>
          </a:ln>
        </p:spPr>
      </p:pic>
      <p:sp>
        <p:nvSpPr>
          <p:cNvPr id="3" name="Title 2">
            <a:extLst>
              <a:ext uri="{FF2B5EF4-FFF2-40B4-BE49-F238E27FC236}">
                <a16:creationId xmlns:a16="http://schemas.microsoft.com/office/drawing/2014/main" xmlns="" id="{E505B32C-87D2-714E-8473-30B186F169EC}"/>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a:t>
            </a:r>
            <a:r>
              <a:rPr lang="uk-UA" kern="0" dirty="0">
                <a:solidFill>
                  <a:srgbClr val="2F446B"/>
                </a:solidFill>
              </a:rPr>
              <a:t>інструменти і ресурси</a:t>
            </a:r>
            <a:r>
              <a:rPr lang="en-US" kern="0" dirty="0">
                <a:solidFill>
                  <a:srgbClr val="2F446B"/>
                </a:solidFill>
              </a:rPr>
              <a:t/>
            </a:r>
            <a:br>
              <a:rPr lang="en-US" kern="0" dirty="0">
                <a:solidFill>
                  <a:srgbClr val="2F446B"/>
                </a:solidFill>
              </a:rPr>
            </a:br>
            <a:r>
              <a:rPr lang="en-US" sz="2667" dirty="0">
                <a:solidFill>
                  <a:srgbClr val="00BCEB"/>
                </a:solidFill>
                <a:ea typeface="ＭＳ Ｐゴシック" charset="0"/>
              </a:rPr>
              <a:t>developer.cisco.com</a:t>
            </a:r>
            <a:endParaRPr lang="en-US" dirty="0"/>
          </a:p>
        </p:txBody>
      </p:sp>
      <p:grpSp>
        <p:nvGrpSpPr>
          <p:cNvPr id="12" name="Group 11">
            <a:extLst>
              <a:ext uri="{FF2B5EF4-FFF2-40B4-BE49-F238E27FC236}">
                <a16:creationId xmlns:a16="http://schemas.microsoft.com/office/drawing/2014/main" xmlns="" id="{8973FA47-41EF-A24F-8BA4-A327BFD62D62}"/>
              </a:ext>
            </a:extLst>
          </p:cNvPr>
          <p:cNvGrpSpPr/>
          <p:nvPr/>
        </p:nvGrpSpPr>
        <p:grpSpPr>
          <a:xfrm>
            <a:off x="5265937" y="5120640"/>
            <a:ext cx="121920" cy="375920"/>
            <a:chOff x="2933937" y="5120640"/>
            <a:chExt cx="121920" cy="375920"/>
          </a:xfrm>
        </p:grpSpPr>
        <p:cxnSp>
          <p:nvCxnSpPr>
            <p:cNvPr id="13" name="Straight Arrow Connector 12">
              <a:extLst>
                <a:ext uri="{FF2B5EF4-FFF2-40B4-BE49-F238E27FC236}">
                  <a16:creationId xmlns:a16="http://schemas.microsoft.com/office/drawing/2014/main" xmlns="" id="{B368B0B0-DDEE-474E-9589-B4138A28FC97}"/>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4" name="Oval 13">
              <a:extLst>
                <a:ext uri="{FF2B5EF4-FFF2-40B4-BE49-F238E27FC236}">
                  <a16:creationId xmlns:a16="http://schemas.microsoft.com/office/drawing/2014/main" xmlns="" id="{B8206F01-D912-8042-927B-754A581E6EDB}"/>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3060111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7183DB-A1F1-4C4D-965D-BB77257D36D2}"/>
              </a:ext>
            </a:extLst>
          </p:cNvPr>
          <p:cNvSpPr/>
          <p:nvPr/>
        </p:nvSpPr>
        <p:spPr>
          <a:xfrm>
            <a:off x="614997" y="6257841"/>
            <a:ext cx="5038641" cy="402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xmlns="" id="{519EC6FE-2764-4C48-B5E8-FE5A265C36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89" y="1497148"/>
            <a:ext cx="9954016" cy="5163120"/>
          </a:xfrm>
          <a:prstGeom prst="rect">
            <a:avLst/>
          </a:prstGeom>
          <a:ln>
            <a:solidFill>
              <a:schemeClr val="accent4"/>
            </a:solidFill>
          </a:ln>
        </p:spPr>
      </p:pic>
      <p:pic>
        <p:nvPicPr>
          <p:cNvPr id="2" name="Picture 1">
            <a:extLst>
              <a:ext uri="{FF2B5EF4-FFF2-40B4-BE49-F238E27FC236}">
                <a16:creationId xmlns:a16="http://schemas.microsoft.com/office/drawing/2014/main" xmlns="" id="{5E9D2E1E-01F5-4C57-B14A-AD7A462294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1926" y="2105628"/>
            <a:ext cx="3821513" cy="2901696"/>
          </a:xfrm>
          <a:prstGeom prst="rect">
            <a:avLst/>
          </a:prstGeom>
          <a:ln w="28575">
            <a:solidFill>
              <a:schemeClr val="tx2"/>
            </a:solidFill>
          </a:ln>
        </p:spPr>
      </p:pic>
      <p:sp>
        <p:nvSpPr>
          <p:cNvPr id="3" name="Title 2">
            <a:extLst>
              <a:ext uri="{FF2B5EF4-FFF2-40B4-BE49-F238E27FC236}">
                <a16:creationId xmlns:a16="http://schemas.microsoft.com/office/drawing/2014/main" xmlns="" id="{8AF6A2AB-9E87-EF43-BEFF-AB0AFD025EE5}"/>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a:t>
            </a:r>
            <a:r>
              <a:rPr lang="uk-UA" kern="0" dirty="0">
                <a:solidFill>
                  <a:srgbClr val="2F446B"/>
                </a:solidFill>
              </a:rPr>
              <a:t>інструменти і ресурси</a:t>
            </a:r>
            <a:r>
              <a:rPr lang="en-US" kern="0" dirty="0">
                <a:solidFill>
                  <a:srgbClr val="2F446B"/>
                </a:solidFill>
              </a:rPr>
              <a:t/>
            </a:r>
            <a:br>
              <a:rPr lang="en-US" kern="0" dirty="0">
                <a:solidFill>
                  <a:srgbClr val="2F446B"/>
                </a:solidFill>
              </a:rPr>
            </a:br>
            <a:r>
              <a:rPr lang="en-US" sz="2667" dirty="0">
                <a:solidFill>
                  <a:srgbClr val="00BCEB"/>
                </a:solidFill>
                <a:ea typeface="ＭＳ Ｐゴシック" charset="0"/>
              </a:rPr>
              <a:t>developer.cisco.com</a:t>
            </a:r>
            <a:endParaRPr lang="en-US" dirty="0"/>
          </a:p>
        </p:txBody>
      </p:sp>
      <p:grpSp>
        <p:nvGrpSpPr>
          <p:cNvPr id="14" name="Group 13">
            <a:extLst>
              <a:ext uri="{FF2B5EF4-FFF2-40B4-BE49-F238E27FC236}">
                <a16:creationId xmlns:a16="http://schemas.microsoft.com/office/drawing/2014/main" xmlns="" id="{45F0CC8D-3154-F645-8E74-E842EE76B68F}"/>
              </a:ext>
            </a:extLst>
          </p:cNvPr>
          <p:cNvGrpSpPr/>
          <p:nvPr/>
        </p:nvGrpSpPr>
        <p:grpSpPr>
          <a:xfrm>
            <a:off x="6535521" y="5120640"/>
            <a:ext cx="121920" cy="375920"/>
            <a:chOff x="2933937" y="5120640"/>
            <a:chExt cx="121920" cy="375920"/>
          </a:xfrm>
        </p:grpSpPr>
        <p:cxnSp>
          <p:nvCxnSpPr>
            <p:cNvPr id="15" name="Straight Arrow Connector 14">
              <a:extLst>
                <a:ext uri="{FF2B5EF4-FFF2-40B4-BE49-F238E27FC236}">
                  <a16:creationId xmlns:a16="http://schemas.microsoft.com/office/drawing/2014/main" xmlns="" id="{E93D4FD6-D441-F142-817C-D8978291BF36}"/>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6" name="Oval 15">
              <a:extLst>
                <a:ext uri="{FF2B5EF4-FFF2-40B4-BE49-F238E27FC236}">
                  <a16:creationId xmlns:a16="http://schemas.microsoft.com/office/drawing/2014/main" xmlns="" id="{5028ADAD-5138-2149-9C6B-497CB8393B3C}"/>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4" name="Picture 3">
            <a:extLst>
              <a:ext uri="{FF2B5EF4-FFF2-40B4-BE49-F238E27FC236}">
                <a16:creationId xmlns:a16="http://schemas.microsoft.com/office/drawing/2014/main" xmlns="" id="{A699D01B-EFB9-4B68-862A-C7254E7C0D3B}"/>
              </a:ext>
            </a:extLst>
          </p:cNvPr>
          <p:cNvPicPr>
            <a:picLocks noChangeAspect="1"/>
          </p:cNvPicPr>
          <p:nvPr/>
        </p:nvPicPr>
        <p:blipFill>
          <a:blip r:embed="rId5"/>
          <a:stretch>
            <a:fillRect/>
          </a:stretch>
        </p:blipFill>
        <p:spPr>
          <a:xfrm>
            <a:off x="7552954" y="1144637"/>
            <a:ext cx="4035645" cy="2275520"/>
          </a:xfrm>
          <a:prstGeom prst="rect">
            <a:avLst/>
          </a:prstGeom>
          <a:ln>
            <a:solidFill>
              <a:schemeClr val="accent1"/>
            </a:solidFill>
          </a:ln>
        </p:spPr>
      </p:pic>
    </p:spTree>
    <p:extLst>
      <p:ext uri="{BB962C8B-B14F-4D97-AF65-F5344CB8AC3E}">
        <p14:creationId xmlns:p14="http://schemas.microsoft.com/office/powerpoint/2010/main" val="251810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7183DB-A1F1-4C4D-965D-BB77257D36D2}"/>
              </a:ext>
            </a:extLst>
          </p:cNvPr>
          <p:cNvSpPr/>
          <p:nvPr/>
        </p:nvSpPr>
        <p:spPr>
          <a:xfrm>
            <a:off x="614997" y="6257841"/>
            <a:ext cx="5038641" cy="402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14" name="Picture 13" descr="A screenshot of a computer screen&#10;&#10;Description automatically generated">
            <a:extLst>
              <a:ext uri="{FF2B5EF4-FFF2-40B4-BE49-F238E27FC236}">
                <a16:creationId xmlns:a16="http://schemas.microsoft.com/office/drawing/2014/main" xmlns="" id="{5D903E5F-4B5C-7F4C-981A-DDB5F51B9C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89" y="1497148"/>
            <a:ext cx="9954016" cy="5163120"/>
          </a:xfrm>
          <a:prstGeom prst="rect">
            <a:avLst/>
          </a:prstGeom>
          <a:ln>
            <a:solidFill>
              <a:schemeClr val="accent4"/>
            </a:solidFill>
          </a:ln>
        </p:spPr>
      </p:pic>
      <p:pic>
        <p:nvPicPr>
          <p:cNvPr id="2" name="Picture 1">
            <a:extLst>
              <a:ext uri="{FF2B5EF4-FFF2-40B4-BE49-F238E27FC236}">
                <a16:creationId xmlns:a16="http://schemas.microsoft.com/office/drawing/2014/main" xmlns="" id="{0A89F3BA-0E20-4F31-9B7E-20ABF0FB35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6064987" y="2103313"/>
            <a:ext cx="3890912" cy="2901696"/>
          </a:xfrm>
          <a:prstGeom prst="rect">
            <a:avLst/>
          </a:prstGeom>
          <a:ln w="28575">
            <a:solidFill>
              <a:schemeClr val="tx2"/>
            </a:solidFill>
          </a:ln>
        </p:spPr>
      </p:pic>
      <p:pic>
        <p:nvPicPr>
          <p:cNvPr id="3" name="Picture 2">
            <a:extLst>
              <a:ext uri="{FF2B5EF4-FFF2-40B4-BE49-F238E27FC236}">
                <a16:creationId xmlns:a16="http://schemas.microsoft.com/office/drawing/2014/main" xmlns="" id="{012D4653-D80E-4541-9B11-E0E2903977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28629" y="2965705"/>
            <a:ext cx="3748816" cy="2901696"/>
          </a:xfrm>
          <a:prstGeom prst="rect">
            <a:avLst/>
          </a:prstGeom>
          <a:ln w="28575">
            <a:solidFill>
              <a:schemeClr val="tx2"/>
            </a:solidFill>
          </a:ln>
        </p:spPr>
      </p:pic>
      <p:sp>
        <p:nvSpPr>
          <p:cNvPr id="13" name="Title 12">
            <a:extLst>
              <a:ext uri="{FF2B5EF4-FFF2-40B4-BE49-F238E27FC236}">
                <a16:creationId xmlns:a16="http://schemas.microsoft.com/office/drawing/2014/main" xmlns="" id="{E259DB88-ABDC-E74D-A788-036FF5A81DA6}"/>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a:t>
            </a:r>
            <a:r>
              <a:rPr lang="uk-UA" kern="0" dirty="0">
                <a:solidFill>
                  <a:srgbClr val="2F446B"/>
                </a:solidFill>
              </a:rPr>
              <a:t>інструменти і ресурси</a:t>
            </a:r>
            <a:r>
              <a:rPr lang="en-US" kern="0" dirty="0">
                <a:solidFill>
                  <a:srgbClr val="2F446B"/>
                </a:solidFill>
              </a:rPr>
              <a:t/>
            </a:r>
            <a:br>
              <a:rPr lang="en-US" kern="0" dirty="0">
                <a:solidFill>
                  <a:srgbClr val="2F446B"/>
                </a:solidFill>
              </a:rPr>
            </a:br>
            <a:r>
              <a:rPr lang="en-US" sz="2667" dirty="0">
                <a:solidFill>
                  <a:srgbClr val="00BCEB"/>
                </a:solidFill>
                <a:ea typeface="ＭＳ Ｐゴシック" charset="0"/>
              </a:rPr>
              <a:t>developer.cisco.com</a:t>
            </a:r>
            <a:endParaRPr lang="en-US" dirty="0"/>
          </a:p>
        </p:txBody>
      </p:sp>
      <p:grpSp>
        <p:nvGrpSpPr>
          <p:cNvPr id="16" name="Group 15">
            <a:extLst>
              <a:ext uri="{FF2B5EF4-FFF2-40B4-BE49-F238E27FC236}">
                <a16:creationId xmlns:a16="http://schemas.microsoft.com/office/drawing/2014/main" xmlns="" id="{0901022A-F454-424A-B9A2-73D57633C4C9}"/>
              </a:ext>
            </a:extLst>
          </p:cNvPr>
          <p:cNvGrpSpPr/>
          <p:nvPr/>
        </p:nvGrpSpPr>
        <p:grpSpPr>
          <a:xfrm>
            <a:off x="7795021" y="5120640"/>
            <a:ext cx="121920" cy="375920"/>
            <a:chOff x="2933937" y="5120640"/>
            <a:chExt cx="121920" cy="375920"/>
          </a:xfrm>
        </p:grpSpPr>
        <p:cxnSp>
          <p:nvCxnSpPr>
            <p:cNvPr id="17" name="Straight Arrow Connector 16">
              <a:extLst>
                <a:ext uri="{FF2B5EF4-FFF2-40B4-BE49-F238E27FC236}">
                  <a16:creationId xmlns:a16="http://schemas.microsoft.com/office/drawing/2014/main" xmlns="" id="{58E88B77-3CFD-8541-9BF5-61BA0DD1EAD8}"/>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8" name="Oval 17">
              <a:extLst>
                <a:ext uri="{FF2B5EF4-FFF2-40B4-BE49-F238E27FC236}">
                  <a16:creationId xmlns:a16="http://schemas.microsoft.com/office/drawing/2014/main" xmlns="" id="{774B54D7-327E-0D4F-A570-AF69C6B9B0F1}"/>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9" name="Group 18">
            <a:extLst>
              <a:ext uri="{FF2B5EF4-FFF2-40B4-BE49-F238E27FC236}">
                <a16:creationId xmlns:a16="http://schemas.microsoft.com/office/drawing/2014/main" xmlns="" id="{2DFE8F94-1B51-5A4F-BDCC-FFCB82890503}"/>
              </a:ext>
            </a:extLst>
          </p:cNvPr>
          <p:cNvGrpSpPr/>
          <p:nvPr/>
        </p:nvGrpSpPr>
        <p:grpSpPr>
          <a:xfrm rot="5400000">
            <a:off x="7931051" y="5241474"/>
            <a:ext cx="121920" cy="282788"/>
            <a:chOff x="2933937" y="5120640"/>
            <a:chExt cx="121920" cy="282788"/>
          </a:xfrm>
        </p:grpSpPr>
        <p:cxnSp>
          <p:nvCxnSpPr>
            <p:cNvPr id="20" name="Straight Arrow Connector 19">
              <a:extLst>
                <a:ext uri="{FF2B5EF4-FFF2-40B4-BE49-F238E27FC236}">
                  <a16:creationId xmlns:a16="http://schemas.microsoft.com/office/drawing/2014/main" xmlns="" id="{8CBCEDE9-30E6-5641-89EE-1109C7D7FD04}"/>
                </a:ext>
              </a:extLst>
            </p:cNvPr>
            <p:cNvCxnSpPr>
              <a:cxnSpLocks/>
            </p:cNvCxnSpPr>
            <p:nvPr/>
          </p:nvCxnSpPr>
          <p:spPr>
            <a:xfrm rot="16200000" flipH="1">
              <a:off x="2899223" y="5307754"/>
              <a:ext cx="191348" cy="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21" name="Oval 20">
              <a:extLst>
                <a:ext uri="{FF2B5EF4-FFF2-40B4-BE49-F238E27FC236}">
                  <a16:creationId xmlns:a16="http://schemas.microsoft.com/office/drawing/2014/main" xmlns="" id="{B6F4790C-F7F2-8E4B-8EB0-C8A109B8B8F4}"/>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9751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7183DB-A1F1-4C4D-965D-BB77257D36D2}"/>
              </a:ext>
            </a:extLst>
          </p:cNvPr>
          <p:cNvSpPr/>
          <p:nvPr/>
        </p:nvSpPr>
        <p:spPr>
          <a:xfrm>
            <a:off x="614997" y="6257841"/>
            <a:ext cx="5038641" cy="4024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10" name="Picture 9" descr="A screenshot of a computer screen&#10;&#10;Description automatically generated">
            <a:extLst>
              <a:ext uri="{FF2B5EF4-FFF2-40B4-BE49-F238E27FC236}">
                <a16:creationId xmlns:a16="http://schemas.microsoft.com/office/drawing/2014/main" xmlns="" id="{7A2A8FE6-F92A-914D-A844-9042462126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24789" y="1497148"/>
            <a:ext cx="9954016" cy="5163120"/>
          </a:xfrm>
          <a:prstGeom prst="rect">
            <a:avLst/>
          </a:prstGeom>
          <a:ln>
            <a:solidFill>
              <a:schemeClr val="accent4"/>
            </a:solidFill>
          </a:ln>
        </p:spPr>
      </p:pic>
      <p:pic>
        <p:nvPicPr>
          <p:cNvPr id="2" name="Picture 1">
            <a:extLst>
              <a:ext uri="{FF2B5EF4-FFF2-40B4-BE49-F238E27FC236}">
                <a16:creationId xmlns:a16="http://schemas.microsoft.com/office/drawing/2014/main" xmlns="" id="{A2ED2726-5521-4FC0-89D3-D1D1852F69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5822" y="2110420"/>
            <a:ext cx="3803663" cy="2901696"/>
          </a:xfrm>
          <a:prstGeom prst="rect">
            <a:avLst/>
          </a:prstGeom>
          <a:ln w="28575">
            <a:solidFill>
              <a:schemeClr val="tx2"/>
            </a:solidFill>
          </a:ln>
        </p:spPr>
      </p:pic>
      <p:sp>
        <p:nvSpPr>
          <p:cNvPr id="3" name="Title 2">
            <a:extLst>
              <a:ext uri="{FF2B5EF4-FFF2-40B4-BE49-F238E27FC236}">
                <a16:creationId xmlns:a16="http://schemas.microsoft.com/office/drawing/2014/main" xmlns="" id="{15F73FD1-50EA-D84F-AE2D-C75813350B01}"/>
              </a:ext>
            </a:extLst>
          </p:cNvPr>
          <p:cNvSpPr>
            <a:spLocks noGrp="1"/>
          </p:cNvSpPr>
          <p:nvPr>
            <p:ph type="title"/>
          </p:nvPr>
        </p:nvSpPr>
        <p:spPr/>
        <p:txBody>
          <a:bodyPr/>
          <a:lstStyle/>
          <a:p>
            <a:r>
              <a:rPr lang="en-US" kern="0" dirty="0" err="1">
                <a:solidFill>
                  <a:srgbClr val="2F446B"/>
                </a:solidFill>
              </a:rPr>
              <a:t>DevNet</a:t>
            </a:r>
            <a:r>
              <a:rPr lang="en-US" kern="0" dirty="0">
                <a:solidFill>
                  <a:srgbClr val="2F446B"/>
                </a:solidFill>
              </a:rPr>
              <a:t> </a:t>
            </a:r>
            <a:r>
              <a:rPr lang="uk-UA" kern="0" dirty="0">
                <a:solidFill>
                  <a:srgbClr val="2F446B"/>
                </a:solidFill>
              </a:rPr>
              <a:t>інструменти і ресурси</a:t>
            </a:r>
            <a:r>
              <a:rPr lang="en-US" kern="0" dirty="0">
                <a:solidFill>
                  <a:srgbClr val="2F446B"/>
                </a:solidFill>
              </a:rPr>
              <a:t/>
            </a:r>
            <a:br>
              <a:rPr lang="en-US" kern="0" dirty="0">
                <a:solidFill>
                  <a:srgbClr val="2F446B"/>
                </a:solidFill>
              </a:rPr>
            </a:br>
            <a:r>
              <a:rPr lang="en-US" sz="2667" dirty="0">
                <a:solidFill>
                  <a:srgbClr val="00BCEB"/>
                </a:solidFill>
                <a:ea typeface="ＭＳ Ｐゴシック" charset="0"/>
              </a:rPr>
              <a:t>developer.cisco.com</a:t>
            </a:r>
            <a:endParaRPr lang="en-US" dirty="0"/>
          </a:p>
        </p:txBody>
      </p:sp>
      <p:grpSp>
        <p:nvGrpSpPr>
          <p:cNvPr id="12" name="Group 11">
            <a:extLst>
              <a:ext uri="{FF2B5EF4-FFF2-40B4-BE49-F238E27FC236}">
                <a16:creationId xmlns:a16="http://schemas.microsoft.com/office/drawing/2014/main" xmlns="" id="{02C45F43-5F30-0C43-8540-E1526452CBB9}"/>
              </a:ext>
            </a:extLst>
          </p:cNvPr>
          <p:cNvGrpSpPr/>
          <p:nvPr/>
        </p:nvGrpSpPr>
        <p:grpSpPr>
          <a:xfrm>
            <a:off x="9033375" y="5120640"/>
            <a:ext cx="121920" cy="375920"/>
            <a:chOff x="2933937" y="5120640"/>
            <a:chExt cx="121920" cy="375920"/>
          </a:xfrm>
        </p:grpSpPr>
        <p:cxnSp>
          <p:nvCxnSpPr>
            <p:cNvPr id="13" name="Straight Arrow Connector 12">
              <a:extLst>
                <a:ext uri="{FF2B5EF4-FFF2-40B4-BE49-F238E27FC236}">
                  <a16:creationId xmlns:a16="http://schemas.microsoft.com/office/drawing/2014/main" xmlns="" id="{AF30F9D1-AF34-D140-B907-131B79A655C2}"/>
                </a:ext>
              </a:extLst>
            </p:cNvPr>
            <p:cNvCxnSpPr>
              <a:cxnSpLocks/>
            </p:cNvCxnSpPr>
            <p:nvPr/>
          </p:nvCxnSpPr>
          <p:spPr>
            <a:xfrm>
              <a:off x="2994897" y="5212080"/>
              <a:ext cx="0" cy="284480"/>
            </a:xfrm>
            <a:prstGeom prst="straightConnector1">
              <a:avLst/>
            </a:prstGeom>
            <a:solidFill>
              <a:schemeClr val="tx2"/>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4" name="Oval 13">
              <a:extLst>
                <a:ext uri="{FF2B5EF4-FFF2-40B4-BE49-F238E27FC236}">
                  <a16:creationId xmlns:a16="http://schemas.microsoft.com/office/drawing/2014/main" xmlns="" id="{94E5F0D3-5AD1-7E45-9DD0-73B3AA56ED57}"/>
                </a:ext>
              </a:extLst>
            </p:cNvPr>
            <p:cNvSpPr>
              <a:spLocks noChangeAspect="1"/>
            </p:cNvSpPr>
            <p:nvPr/>
          </p:nvSpPr>
          <p:spPr>
            <a:xfrm>
              <a:off x="2933937" y="5120640"/>
              <a:ext cx="121920" cy="121920"/>
            </a:xfrm>
            <a:prstGeom prst="ellipse">
              <a:avLst/>
            </a:prstGeom>
            <a:solidFill>
              <a:schemeClr val="accent1"/>
            </a:solidFill>
            <a:ln w="28575">
              <a:solidFill>
                <a:srgbClr val="1E44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1219059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xmlns="" id="{62E24B6E-0469-1C4D-913B-0B681C721732}"/>
              </a:ext>
            </a:extLst>
          </p:cNvPr>
          <p:cNvSpPr/>
          <p:nvPr/>
        </p:nvSpPr>
        <p:spPr>
          <a:xfrm>
            <a:off x="4213890" y="323853"/>
            <a:ext cx="3714751" cy="2019299"/>
          </a:xfrm>
          <a:prstGeom prst="roundRect">
            <a:avLst>
              <a:gd name="adj" fmla="val 13542"/>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ounded Rectangle 24">
            <a:extLst>
              <a:ext uri="{FF2B5EF4-FFF2-40B4-BE49-F238E27FC236}">
                <a16:creationId xmlns:a16="http://schemas.microsoft.com/office/drawing/2014/main" xmlns="" id="{6B7D3EA4-4280-7546-B8E5-A1E978C25110}"/>
              </a:ext>
            </a:extLst>
          </p:cNvPr>
          <p:cNvSpPr/>
          <p:nvPr/>
        </p:nvSpPr>
        <p:spPr>
          <a:xfrm>
            <a:off x="8208237" y="323853"/>
            <a:ext cx="3714751" cy="5810249"/>
          </a:xfrm>
          <a:prstGeom prst="roundRect">
            <a:avLst>
              <a:gd name="adj" fmla="val 505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Rounded Rectangle 23">
            <a:extLst>
              <a:ext uri="{FF2B5EF4-FFF2-40B4-BE49-F238E27FC236}">
                <a16:creationId xmlns:a16="http://schemas.microsoft.com/office/drawing/2014/main" xmlns="" id="{57CF5424-06F1-3440-891E-C5D936679D5B}"/>
              </a:ext>
            </a:extLst>
          </p:cNvPr>
          <p:cNvSpPr/>
          <p:nvPr/>
        </p:nvSpPr>
        <p:spPr>
          <a:xfrm>
            <a:off x="236755" y="323853"/>
            <a:ext cx="3714751" cy="5810249"/>
          </a:xfrm>
          <a:prstGeom prst="roundRect">
            <a:avLst>
              <a:gd name="adj" fmla="val 505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6" name="Rectangle 5">
            <a:extLst>
              <a:ext uri="{FF2B5EF4-FFF2-40B4-BE49-F238E27FC236}">
                <a16:creationId xmlns:a16="http://schemas.microsoft.com/office/drawing/2014/main" xmlns="" id="{4DAAC771-772D-9949-8AF9-2031D8036641}"/>
              </a:ext>
            </a:extLst>
          </p:cNvPr>
          <p:cNvSpPr/>
          <p:nvPr/>
        </p:nvSpPr>
        <p:spPr>
          <a:xfrm>
            <a:off x="366903" y="994830"/>
            <a:ext cx="3462148" cy="1025987"/>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DevNet Community</a:t>
            </a:r>
          </a:p>
          <a:p>
            <a:pPr defTabSz="1219140">
              <a:buClr>
                <a:srgbClr val="000000"/>
              </a:buClr>
              <a:defRPr/>
            </a:pPr>
            <a:r>
              <a:rPr lang="en-US" sz="1400" kern="0" dirty="0">
                <a:latin typeface="Arial" panose="020B0604020202020204" pitchFamily="34" charset="0"/>
                <a:cs typeface="Arial" panose="020B0604020202020204" pitchFamily="34" charset="0"/>
                <a:sym typeface="Arial"/>
              </a:rPr>
              <a:t>CCIEs </a:t>
            </a:r>
            <a:r>
              <a:rPr lang="uk-UA" sz="1400" kern="0" dirty="0" smtClean="0">
                <a:latin typeface="Arial" panose="020B0604020202020204" pitchFamily="34" charset="0"/>
                <a:cs typeface="Arial" panose="020B0604020202020204" pitchFamily="34" charset="0"/>
                <a:sym typeface="Arial"/>
              </a:rPr>
              <a:t>і </a:t>
            </a:r>
            <a:r>
              <a:rPr lang="ru-RU" sz="1400" dirty="0">
                <a:latin typeface="Arial" panose="020B0604020202020204" pitchFamily="34" charset="0"/>
                <a:cs typeface="Arial" panose="020B0604020202020204" pitchFamily="34" charset="0"/>
              </a:rPr>
              <a:t>розробники програмного забезпечення діляться знаннями та найкращими практиками </a:t>
            </a:r>
            <a:endParaRPr lang="en-US" sz="1400" kern="0" dirty="0">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xmlns="" id="{4B78171B-82B2-A74A-9DF7-59B715A0D23D}"/>
              </a:ext>
            </a:extLst>
          </p:cNvPr>
          <p:cNvSpPr/>
          <p:nvPr/>
        </p:nvSpPr>
        <p:spPr>
          <a:xfrm>
            <a:off x="366903" y="2079742"/>
            <a:ext cx="3462148" cy="810543"/>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Code Exchange</a:t>
            </a:r>
          </a:p>
          <a:p>
            <a:pPr defTabSz="1219140">
              <a:buClr>
                <a:srgbClr val="000000"/>
              </a:buClr>
              <a:defRPr/>
            </a:pPr>
            <a:r>
              <a:rPr lang="ru-RU" sz="1400" dirty="0" smtClean="0">
                <a:latin typeface="Arial" panose="020B0604020202020204" pitchFamily="34" charset="0"/>
                <a:cs typeface="Arial" panose="020B0604020202020204" pitchFamily="34" charset="0"/>
              </a:rPr>
              <a:t>Обмін кодом і сторонніми програмами </a:t>
            </a:r>
            <a:r>
              <a:rPr lang="ru-RU" sz="1400" dirty="0">
                <a:latin typeface="Arial" panose="020B0604020202020204" pitchFamily="34" charset="0"/>
                <a:cs typeface="Arial" panose="020B0604020202020204" pitchFamily="34" charset="0"/>
              </a:rPr>
              <a:t>для автоматизації мережі </a:t>
            </a:r>
            <a:endParaRPr lang="en-US" sz="1867" kern="0" dirty="0">
              <a:latin typeface="Arial" panose="020B0604020202020204" pitchFamily="34" charset="0"/>
              <a:cs typeface="Arial" panose="020B0604020202020204" pitchFamily="34" charset="0"/>
              <a:sym typeface="Arial"/>
            </a:endParaRPr>
          </a:p>
        </p:txBody>
      </p:sp>
      <p:sp>
        <p:nvSpPr>
          <p:cNvPr id="8" name="Rectangle 7">
            <a:extLst>
              <a:ext uri="{FF2B5EF4-FFF2-40B4-BE49-F238E27FC236}">
                <a16:creationId xmlns:a16="http://schemas.microsoft.com/office/drawing/2014/main" xmlns="" id="{8311E8CA-18FB-8643-AE58-D461F8A31D4E}"/>
              </a:ext>
            </a:extLst>
          </p:cNvPr>
          <p:cNvSpPr/>
          <p:nvPr/>
        </p:nvSpPr>
        <p:spPr>
          <a:xfrm>
            <a:off x="366903" y="3164654"/>
            <a:ext cx="3462148" cy="810543"/>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Automation Exchange</a:t>
            </a:r>
          </a:p>
          <a:p>
            <a:pPr defTabSz="1219140">
              <a:buClr>
                <a:srgbClr val="000000"/>
              </a:buClr>
              <a:defRPr/>
            </a:pPr>
            <a:r>
              <a:rPr lang="ru-RU" sz="1400" dirty="0" smtClean="0">
                <a:latin typeface="Arial" panose="020B0604020202020204" pitchFamily="34" charset="0"/>
                <a:cs typeface="Arial" panose="020B0604020202020204" pitchFamily="34" charset="0"/>
              </a:rPr>
              <a:t>Практика розробки </a:t>
            </a:r>
            <a:r>
              <a:rPr lang="ru-RU" sz="1400" dirty="0">
                <a:latin typeface="Arial" panose="020B0604020202020204" pitchFamily="34" charset="0"/>
                <a:cs typeface="Arial" panose="020B0604020202020204" pitchFamily="34" charset="0"/>
              </a:rPr>
              <a:t>програмного забезпечення </a:t>
            </a:r>
            <a:r>
              <a:rPr lang="ru-RU" sz="1400" dirty="0" smtClean="0">
                <a:latin typeface="Arial" panose="020B0604020202020204" pitchFamily="34" charset="0"/>
                <a:cs typeface="Arial" panose="020B0604020202020204" pitchFamily="34" charset="0"/>
              </a:rPr>
              <a:t>для </a:t>
            </a:r>
            <a:r>
              <a:rPr lang="ru-RU" sz="1400" dirty="0">
                <a:latin typeface="Arial" panose="020B0604020202020204" pitchFamily="34" charset="0"/>
                <a:cs typeface="Arial" panose="020B0604020202020204" pitchFamily="34" charset="0"/>
              </a:rPr>
              <a:t>мережі </a:t>
            </a:r>
            <a:endParaRPr lang="en-US" sz="1867" kern="0" dirty="0">
              <a:latin typeface="Arial" panose="020B0604020202020204"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xmlns="" id="{0F6FD464-FEFD-0F49-A14D-9BBE85ACCBD4}"/>
              </a:ext>
            </a:extLst>
          </p:cNvPr>
          <p:cNvSpPr/>
          <p:nvPr/>
        </p:nvSpPr>
        <p:spPr>
          <a:xfrm>
            <a:off x="366903" y="4034124"/>
            <a:ext cx="3462148" cy="595099"/>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Ecosystem Exchange</a:t>
            </a:r>
          </a:p>
          <a:p>
            <a:pPr defTabSz="1219140">
              <a:buClr>
                <a:srgbClr val="000000"/>
              </a:buClr>
              <a:defRPr/>
            </a:pPr>
            <a:r>
              <a:rPr lang="uk-UA" sz="1400" kern="0" dirty="0" smtClean="0">
                <a:latin typeface="CiscoSansTT ExtraLight"/>
                <a:cs typeface="Arial"/>
                <a:sym typeface="Arial"/>
              </a:rPr>
              <a:t>Використання сторонніх рішень</a:t>
            </a:r>
            <a:endParaRPr lang="en-US" sz="1867" kern="0" dirty="0">
              <a:latin typeface="CiscoSansTT ExtraLight"/>
              <a:cs typeface="Arial"/>
              <a:sym typeface="Arial"/>
            </a:endParaRPr>
          </a:p>
        </p:txBody>
      </p:sp>
      <p:sp>
        <p:nvSpPr>
          <p:cNvPr id="10" name="Rectangle 9">
            <a:extLst>
              <a:ext uri="{FF2B5EF4-FFF2-40B4-BE49-F238E27FC236}">
                <a16:creationId xmlns:a16="http://schemas.microsoft.com/office/drawing/2014/main" xmlns="" id="{ACA22F64-3BA4-4442-8C87-F554A86F128F}"/>
              </a:ext>
            </a:extLst>
          </p:cNvPr>
          <p:cNvSpPr/>
          <p:nvPr/>
        </p:nvSpPr>
        <p:spPr>
          <a:xfrm>
            <a:off x="366903" y="4903590"/>
            <a:ext cx="3462148" cy="810543"/>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Solutions Plus</a:t>
            </a:r>
          </a:p>
          <a:p>
            <a:pPr defTabSz="1219140">
              <a:buClr>
                <a:srgbClr val="000000"/>
              </a:buClr>
              <a:defRPr/>
            </a:pPr>
            <a:r>
              <a:rPr lang="ru-RU" sz="1400" dirty="0" smtClean="0">
                <a:latin typeface="Arial" panose="020B0604020202020204" pitchFamily="34" charset="0"/>
                <a:cs typeface="Arial" panose="020B0604020202020204" pitchFamily="34" charset="0"/>
              </a:rPr>
              <a:t>Вибір продуктів, сумісних </a:t>
            </a:r>
            <a:r>
              <a:rPr lang="ru-RU" sz="1400" dirty="0">
                <a:latin typeface="Arial" panose="020B0604020202020204" pitchFamily="34" charset="0"/>
                <a:cs typeface="Arial" panose="020B0604020202020204" pitchFamily="34" charset="0"/>
              </a:rPr>
              <a:t>з Cisco, у глобальному прайс-листі </a:t>
            </a:r>
            <a:endParaRPr lang="en-US" sz="1867" kern="0" dirty="0">
              <a:latin typeface="Arial" panose="020B06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xmlns="" id="{D3906810-7CF7-E04D-A5E9-E0DA24A1E74E}"/>
              </a:ext>
            </a:extLst>
          </p:cNvPr>
          <p:cNvSpPr/>
          <p:nvPr/>
        </p:nvSpPr>
        <p:spPr>
          <a:xfrm>
            <a:off x="8355701" y="994828"/>
            <a:ext cx="3417200" cy="1025987"/>
          </a:xfrm>
          <a:prstGeom prst="rect">
            <a:avLst/>
          </a:prstGeom>
        </p:spPr>
        <p:txBody>
          <a:bodyPr wrap="square">
            <a:spAutoFit/>
          </a:bodyPr>
          <a:lstStyle/>
          <a:p>
            <a:pPr defTabSz="1219140">
              <a:buClr>
                <a:srgbClr val="000000"/>
              </a:buClr>
              <a:defRPr/>
            </a:pPr>
            <a:r>
              <a:rPr lang="en-US" sz="1867" kern="0" dirty="0" err="1">
                <a:latin typeface="CiscoSansTT ExtraLight"/>
                <a:cs typeface="Arial"/>
                <a:sym typeface="Arial"/>
              </a:rPr>
              <a:t>DevNet</a:t>
            </a:r>
            <a:r>
              <a:rPr lang="en-US" sz="1867" kern="0" dirty="0">
                <a:latin typeface="CiscoSansTT ExtraLight"/>
                <a:cs typeface="Arial"/>
                <a:sym typeface="Arial"/>
              </a:rPr>
              <a:t> Express Workshops</a:t>
            </a:r>
          </a:p>
          <a:p>
            <a:pPr defTabSz="1219140">
              <a:buClr>
                <a:srgbClr val="000000"/>
              </a:buClr>
              <a:defRPr/>
            </a:pPr>
            <a:r>
              <a:rPr lang="ru-RU" sz="1400" dirty="0">
                <a:latin typeface="Arial" panose="020B0604020202020204" pitchFamily="34" charset="0"/>
                <a:cs typeface="Arial" panose="020B0604020202020204" pitchFamily="34" charset="0"/>
              </a:rPr>
              <a:t>Практичні семінари для навчання навичкам програмного забезпечення, автоматизації та API Cisco </a:t>
            </a:r>
            <a:endParaRPr lang="en-US" sz="1400" kern="0" dirty="0">
              <a:latin typeface="Arial" panose="020B0604020202020204"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xmlns="" id="{CC25C45E-E748-504A-88D8-6BACE8879106}"/>
              </a:ext>
            </a:extLst>
          </p:cNvPr>
          <p:cNvSpPr/>
          <p:nvPr/>
        </p:nvSpPr>
        <p:spPr>
          <a:xfrm>
            <a:off x="8355701" y="2079742"/>
            <a:ext cx="3417200" cy="595099"/>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Learning Labs</a:t>
            </a:r>
          </a:p>
          <a:p>
            <a:pPr defTabSz="1219140">
              <a:buClr>
                <a:srgbClr val="000000"/>
              </a:buClr>
              <a:defRPr/>
            </a:pPr>
            <a:r>
              <a:rPr lang="ru-RU" sz="1400" dirty="0" smtClean="0">
                <a:latin typeface="Arial" panose="020B0604020202020204" pitchFamily="34" charset="0"/>
                <a:cs typeface="Arial" panose="020B0604020202020204" pitchFamily="34" charset="0"/>
              </a:rPr>
              <a:t>Навчання </a:t>
            </a:r>
            <a:r>
              <a:rPr lang="ru-RU" sz="1400" dirty="0">
                <a:latin typeface="Arial" panose="020B0604020202020204" pitchFamily="34" charset="0"/>
                <a:cs typeface="Arial" panose="020B0604020202020204" pitchFamily="34" charset="0"/>
              </a:rPr>
              <a:t>у </a:t>
            </a:r>
            <a:r>
              <a:rPr lang="ru-RU" sz="1400" dirty="0" smtClean="0">
                <a:latin typeface="Arial" panose="020B0604020202020204" pitchFamily="34" charset="0"/>
                <a:cs typeface="Arial" panose="020B0604020202020204" pitchFamily="34" charset="0"/>
              </a:rPr>
              <a:t>зручному темпі </a:t>
            </a:r>
            <a:endParaRPr lang="en-US" sz="1867" kern="0" dirty="0">
              <a:latin typeface="Arial" panose="020B0604020202020204" pitchFamily="34" charset="0"/>
              <a:cs typeface="Arial" panose="020B0604020202020204" pitchFamily="34" charset="0"/>
              <a:sym typeface="Arial"/>
            </a:endParaRPr>
          </a:p>
        </p:txBody>
      </p:sp>
      <p:sp>
        <p:nvSpPr>
          <p:cNvPr id="13" name="Rectangle 12">
            <a:extLst>
              <a:ext uri="{FF2B5EF4-FFF2-40B4-BE49-F238E27FC236}">
                <a16:creationId xmlns:a16="http://schemas.microsoft.com/office/drawing/2014/main" xmlns="" id="{24BF7347-1312-0B4D-BEA4-0E11C26E804E}"/>
              </a:ext>
            </a:extLst>
          </p:cNvPr>
          <p:cNvSpPr/>
          <p:nvPr/>
        </p:nvSpPr>
        <p:spPr>
          <a:xfrm>
            <a:off x="8355701" y="2949210"/>
            <a:ext cx="3417200" cy="1025987"/>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Sandbox</a:t>
            </a:r>
          </a:p>
          <a:p>
            <a:pPr defTabSz="1219140">
              <a:buClr>
                <a:srgbClr val="000000"/>
              </a:buClr>
              <a:defRPr/>
            </a:pPr>
            <a:r>
              <a:rPr lang="ru-RU" sz="1400" dirty="0">
                <a:latin typeface="Arial" panose="020B0604020202020204" pitchFamily="34" charset="0"/>
                <a:cs typeface="Arial" panose="020B0604020202020204" pitchFamily="34" charset="0"/>
              </a:rPr>
              <a:t>Виконуйте код із </a:t>
            </a:r>
            <a:r>
              <a:rPr lang="ru-RU" sz="1400" dirty="0" smtClean="0">
                <a:latin typeface="Arial" panose="020B0604020202020204" pitchFamily="34" charset="0"/>
                <a:cs typeface="Arial" panose="020B0604020202020204" pitchFamily="34" charset="0"/>
              </a:rPr>
              <a:t>реальною інфраструктурою </a:t>
            </a:r>
            <a:r>
              <a:rPr lang="ru-RU" sz="1400" dirty="0">
                <a:latin typeface="Arial" panose="020B0604020202020204" pitchFamily="34" charset="0"/>
                <a:cs typeface="Arial" panose="020B0604020202020204" pitchFamily="34" charset="0"/>
              </a:rPr>
              <a:t>та технологіями доступу до лабораторій Cisco </a:t>
            </a:r>
            <a:endParaRPr lang="en-US" sz="1867" kern="0" dirty="0">
              <a:latin typeface="Arial" panose="020B06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xmlns="" id="{C085BE6B-EF70-9845-96A6-9389BB3C538C}"/>
              </a:ext>
            </a:extLst>
          </p:cNvPr>
          <p:cNvSpPr/>
          <p:nvPr/>
        </p:nvSpPr>
        <p:spPr>
          <a:xfrm>
            <a:off x="8355700" y="4134774"/>
            <a:ext cx="3707694" cy="810543"/>
          </a:xfrm>
          <a:prstGeom prst="rect">
            <a:avLst/>
          </a:prstGeom>
        </p:spPr>
        <p:txBody>
          <a:bodyPr wrap="square">
            <a:spAutoFit/>
          </a:bodyPr>
          <a:lstStyle/>
          <a:p>
            <a:pPr defTabSz="1219140">
              <a:buClr>
                <a:srgbClr val="000000"/>
              </a:buClr>
              <a:defRPr/>
            </a:pPr>
            <a:r>
              <a:rPr lang="en-US" sz="1867" kern="0" dirty="0" err="1">
                <a:latin typeface="CiscoSansTT ExtraLight"/>
                <a:cs typeface="Arial"/>
                <a:sym typeface="Arial"/>
              </a:rPr>
              <a:t>DevNet</a:t>
            </a:r>
            <a:r>
              <a:rPr lang="en-US" sz="1867" kern="0" dirty="0">
                <a:latin typeface="CiscoSansTT ExtraLight"/>
                <a:cs typeface="Arial"/>
                <a:sym typeface="Arial"/>
              </a:rPr>
              <a:t> Certifications</a:t>
            </a:r>
          </a:p>
          <a:p>
            <a:pPr defTabSz="1219140">
              <a:buClr>
                <a:srgbClr val="000000"/>
              </a:buClr>
              <a:defRPr/>
            </a:pPr>
            <a:r>
              <a:rPr lang="ru-RU" sz="1400" dirty="0">
                <a:latin typeface="Arial" panose="020B0604020202020204" pitchFamily="34" charset="0"/>
                <a:cs typeface="Arial" panose="020B0604020202020204" pitchFamily="34" charset="0"/>
              </a:rPr>
              <a:t>Розвивайте навички </a:t>
            </a:r>
            <a:r>
              <a:rPr lang="ru-RU" sz="1400" dirty="0" smtClean="0">
                <a:latin typeface="Arial" panose="020B0604020202020204" pitchFamily="34" charset="0"/>
                <a:cs typeface="Arial" panose="020B0604020202020204" pitchFamily="34" charset="0"/>
              </a:rPr>
              <a:t>розробки програмного забезпечення</a:t>
            </a:r>
            <a:endParaRPr lang="en-US" sz="1400" kern="0" dirty="0">
              <a:latin typeface="Arial" panose="020B0604020202020204" pitchFamily="34"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xmlns="" id="{BD3DBD2B-DBA6-6645-8B12-69CC36171EF3}"/>
              </a:ext>
            </a:extLst>
          </p:cNvPr>
          <p:cNvSpPr/>
          <p:nvPr/>
        </p:nvSpPr>
        <p:spPr>
          <a:xfrm>
            <a:off x="4354351" y="1011264"/>
            <a:ext cx="3456157" cy="1241430"/>
          </a:xfrm>
          <a:prstGeom prst="rect">
            <a:avLst/>
          </a:prstGeom>
        </p:spPr>
        <p:txBody>
          <a:bodyPr wrap="square">
            <a:spAutoFit/>
          </a:bodyPr>
          <a:lstStyle/>
          <a:p>
            <a:pPr defTabSz="1219140">
              <a:buClr>
                <a:srgbClr val="000000"/>
              </a:buClr>
              <a:defRPr/>
            </a:pPr>
            <a:r>
              <a:rPr lang="en-US" sz="1867" kern="0" dirty="0">
                <a:latin typeface="CiscoSansTT ExtraLight"/>
                <a:cs typeface="Arial"/>
                <a:sym typeface="Arial"/>
              </a:rPr>
              <a:t>DevNet Specialization</a:t>
            </a:r>
          </a:p>
          <a:p>
            <a:pPr defTabSz="1219140">
              <a:buClr>
                <a:srgbClr val="000000"/>
              </a:buClr>
              <a:defRPr/>
            </a:pPr>
            <a:r>
              <a:rPr lang="ru-RU" sz="1400" dirty="0" smtClean="0">
                <a:latin typeface="Arial" panose="020B0604020202020204" pitchFamily="34" charset="0"/>
                <a:cs typeface="Arial" panose="020B0604020202020204" pitchFamily="34" charset="0"/>
              </a:rPr>
              <a:t>Реальні історії </a:t>
            </a:r>
            <a:r>
              <a:rPr lang="ru-RU" sz="1400" dirty="0">
                <a:latin typeface="Arial" panose="020B0604020202020204" pitchFamily="34" charset="0"/>
                <a:cs typeface="Arial" panose="020B0604020202020204" pitchFamily="34" charset="0"/>
              </a:rPr>
              <a:t>партнерів із продемонстрованими можливостями програмного забезпечення та бізнес-практикою </a:t>
            </a:r>
            <a:endParaRPr lang="en-US" sz="1400" kern="0" dirty="0">
              <a:latin typeface="Arial" panose="020B0604020202020204" pitchFamily="34" charset="0"/>
              <a:cs typeface="Arial" panose="020B0604020202020204" pitchFamily="34" charset="0"/>
              <a:sym typeface="Arial"/>
            </a:endParaRPr>
          </a:p>
        </p:txBody>
      </p:sp>
      <p:sp>
        <p:nvSpPr>
          <p:cNvPr id="20" name="Rectangle 19">
            <a:extLst>
              <a:ext uri="{FF2B5EF4-FFF2-40B4-BE49-F238E27FC236}">
                <a16:creationId xmlns:a16="http://schemas.microsoft.com/office/drawing/2014/main" xmlns="" id="{3BAB3054-597B-414C-8297-69CC59F08E27}"/>
              </a:ext>
            </a:extLst>
          </p:cNvPr>
          <p:cNvSpPr/>
          <p:nvPr/>
        </p:nvSpPr>
        <p:spPr>
          <a:xfrm>
            <a:off x="8355700" y="5165266"/>
            <a:ext cx="3650769" cy="1025987"/>
          </a:xfrm>
          <a:prstGeom prst="rect">
            <a:avLst/>
          </a:prstGeom>
        </p:spPr>
        <p:txBody>
          <a:bodyPr wrap="square" anchor="t">
            <a:spAutoFit/>
          </a:bodyPr>
          <a:lstStyle/>
          <a:p>
            <a:pPr defTabSz="1219140">
              <a:buClr>
                <a:srgbClr val="000000"/>
              </a:buClr>
              <a:defRPr/>
            </a:pPr>
            <a:r>
              <a:rPr lang="en-US" sz="1867" kern="0" dirty="0" err="1">
                <a:latin typeface="CiscoSansTT ExtraLight"/>
                <a:ea typeface="ＭＳ Ｐゴシック"/>
                <a:cs typeface="Arial"/>
                <a:sym typeface="Arial"/>
              </a:rPr>
              <a:t>DevCenters</a:t>
            </a:r>
            <a:r>
              <a:rPr lang="en-US" sz="1867" kern="0" dirty="0">
                <a:latin typeface="CiscoSansTT ExtraLight"/>
                <a:ea typeface="ＭＳ Ｐゴシック"/>
                <a:cs typeface="Arial"/>
                <a:sym typeface="Arial"/>
              </a:rPr>
              <a:t/>
            </a:r>
            <a:br>
              <a:rPr lang="en-US" sz="1867" kern="0" dirty="0">
                <a:latin typeface="CiscoSansTT ExtraLight"/>
                <a:ea typeface="ＭＳ Ｐゴシック"/>
                <a:cs typeface="Arial"/>
                <a:sym typeface="Arial"/>
              </a:rPr>
            </a:br>
            <a:r>
              <a:rPr lang="ru-RU" sz="1400" dirty="0">
                <a:latin typeface="Arial" panose="020B0604020202020204" pitchFamily="34" charset="0"/>
                <a:cs typeface="Arial" panose="020B0604020202020204" pitchFamily="34" charset="0"/>
              </a:rPr>
              <a:t>Отримайте найновіші </a:t>
            </a:r>
            <a:r>
              <a:rPr lang="ru-RU" sz="1400" dirty="0" smtClean="0">
                <a:latin typeface="Arial" panose="020B0604020202020204" pitchFamily="34" charset="0"/>
                <a:cs typeface="Arial" panose="020B0604020202020204" pitchFamily="34" charset="0"/>
              </a:rPr>
              <a:t>документи по </a:t>
            </a:r>
            <a:r>
              <a:rPr lang="ru-RU" sz="1400" dirty="0">
                <a:latin typeface="Arial" panose="020B0604020202020204" pitchFamily="34" charset="0"/>
                <a:cs typeface="Arial" panose="020B0604020202020204" pitchFamily="34" charset="0"/>
              </a:rPr>
              <a:t>API, лабораторні роботи, зразки коду та навчальні посібники </a:t>
            </a:r>
            <a:endParaRPr lang="en-US" sz="1400" kern="0" dirty="0">
              <a:highlight>
                <a:srgbClr val="FFFF00"/>
              </a:highlight>
              <a:latin typeface="Arial" panose="020B0604020202020204" pitchFamily="34" charset="0"/>
              <a:ea typeface="ＭＳ Ｐゴシック"/>
              <a:cs typeface="Arial" panose="020B0604020202020204" pitchFamily="34" charset="0"/>
              <a:sym typeface="Arial"/>
            </a:endParaRPr>
          </a:p>
        </p:txBody>
      </p:sp>
      <p:sp>
        <p:nvSpPr>
          <p:cNvPr id="16" name="Rounded Rectangle 15">
            <a:extLst>
              <a:ext uri="{FF2B5EF4-FFF2-40B4-BE49-F238E27FC236}">
                <a16:creationId xmlns:a16="http://schemas.microsoft.com/office/drawing/2014/main" xmlns="" id="{37440C7B-3256-8146-9547-CF7DA87B61A6}"/>
              </a:ext>
            </a:extLst>
          </p:cNvPr>
          <p:cNvSpPr/>
          <p:nvPr/>
        </p:nvSpPr>
        <p:spPr>
          <a:xfrm>
            <a:off x="8201325" y="266702"/>
            <a:ext cx="3723977" cy="571500"/>
          </a:xfrm>
          <a:prstGeom prst="roundRect">
            <a:avLst>
              <a:gd name="adj" fmla="val 50000"/>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Learning</a:t>
            </a:r>
          </a:p>
        </p:txBody>
      </p:sp>
      <p:sp>
        <p:nvSpPr>
          <p:cNvPr id="22" name="Rounded Rectangle 21">
            <a:extLst>
              <a:ext uri="{FF2B5EF4-FFF2-40B4-BE49-F238E27FC236}">
                <a16:creationId xmlns:a16="http://schemas.microsoft.com/office/drawing/2014/main" xmlns="" id="{CE382CCE-3F28-8643-A4E8-0EA0B0A3928B}"/>
              </a:ext>
            </a:extLst>
          </p:cNvPr>
          <p:cNvSpPr/>
          <p:nvPr/>
        </p:nvSpPr>
        <p:spPr>
          <a:xfrm>
            <a:off x="4214964" y="266702"/>
            <a:ext cx="3723977" cy="57150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Partner Transformation</a:t>
            </a:r>
          </a:p>
        </p:txBody>
      </p:sp>
      <p:sp>
        <p:nvSpPr>
          <p:cNvPr id="23" name="Rounded Rectangle 22">
            <a:extLst>
              <a:ext uri="{FF2B5EF4-FFF2-40B4-BE49-F238E27FC236}">
                <a16:creationId xmlns:a16="http://schemas.microsoft.com/office/drawing/2014/main" xmlns="" id="{056F3EE9-E188-DA48-8192-B03D72B8A3BE}"/>
              </a:ext>
            </a:extLst>
          </p:cNvPr>
          <p:cNvSpPr/>
          <p:nvPr/>
        </p:nvSpPr>
        <p:spPr>
          <a:xfrm>
            <a:off x="228602" y="266702"/>
            <a:ext cx="3723977" cy="57150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tx1"/>
                </a:solidFill>
              </a:rPr>
              <a:t>Community</a:t>
            </a:r>
          </a:p>
        </p:txBody>
      </p:sp>
      <p:grpSp>
        <p:nvGrpSpPr>
          <p:cNvPr id="2" name="Group 1">
            <a:extLst>
              <a:ext uri="{FF2B5EF4-FFF2-40B4-BE49-F238E27FC236}">
                <a16:creationId xmlns:a16="http://schemas.microsoft.com/office/drawing/2014/main" xmlns="" id="{CFE86703-00CA-49D6-AB7F-4899F72141C0}"/>
              </a:ext>
            </a:extLst>
          </p:cNvPr>
          <p:cNvGrpSpPr/>
          <p:nvPr/>
        </p:nvGrpSpPr>
        <p:grpSpPr>
          <a:xfrm>
            <a:off x="4348583" y="2602863"/>
            <a:ext cx="3458080" cy="3458080"/>
            <a:chOff x="3261437" y="1952147"/>
            <a:chExt cx="2593560" cy="2593560"/>
          </a:xfrm>
        </p:grpSpPr>
        <p:sp>
          <p:nvSpPr>
            <p:cNvPr id="3" name="Oval 2">
              <a:extLst>
                <a:ext uri="{FF2B5EF4-FFF2-40B4-BE49-F238E27FC236}">
                  <a16:creationId xmlns:a16="http://schemas.microsoft.com/office/drawing/2014/main" xmlns="" id="{FCAFE6EC-5740-844F-9D42-A83D471190DD}"/>
                </a:ext>
              </a:extLst>
            </p:cNvPr>
            <p:cNvSpPr/>
            <p:nvPr/>
          </p:nvSpPr>
          <p:spPr>
            <a:xfrm>
              <a:off x="3261437" y="1952147"/>
              <a:ext cx="2593560" cy="259356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endParaRPr lang="en-US" sz="1867" kern="0">
                <a:solidFill>
                  <a:srgbClr val="005073"/>
                </a:solidFill>
                <a:latin typeface="CiscoSansTT ExtraLight"/>
                <a:sym typeface="Arial"/>
              </a:endParaRPr>
            </a:p>
          </p:txBody>
        </p:sp>
        <p:pic>
          <p:nvPicPr>
            <p:cNvPr id="5" name="Picture 4">
              <a:extLst>
                <a:ext uri="{FF2B5EF4-FFF2-40B4-BE49-F238E27FC236}">
                  <a16:creationId xmlns:a16="http://schemas.microsoft.com/office/drawing/2014/main" xmlns="" id="{B133D018-909F-0442-8DFE-B7D1898A7AC6}"/>
                </a:ext>
              </a:extLst>
            </p:cNvPr>
            <p:cNvPicPr>
              <a:picLocks noChangeAspect="1"/>
            </p:cNvPicPr>
            <p:nvPr/>
          </p:nvPicPr>
          <p:blipFill>
            <a:blip r:embed="rId3"/>
            <a:stretch>
              <a:fillRect/>
            </a:stretch>
          </p:blipFill>
          <p:spPr>
            <a:xfrm>
              <a:off x="3781855" y="3557095"/>
              <a:ext cx="1552725" cy="475324"/>
            </a:xfrm>
            <a:prstGeom prst="rect">
              <a:avLst/>
            </a:prstGeom>
          </p:spPr>
        </p:pic>
        <p:grpSp>
          <p:nvGrpSpPr>
            <p:cNvPr id="27" name="Graphic 12">
              <a:extLst>
                <a:ext uri="{FF2B5EF4-FFF2-40B4-BE49-F238E27FC236}">
                  <a16:creationId xmlns:a16="http://schemas.microsoft.com/office/drawing/2014/main" xmlns="" id="{E5B293F5-4FD0-F546-B442-D82408BB849D}"/>
                </a:ext>
              </a:extLst>
            </p:cNvPr>
            <p:cNvGrpSpPr/>
            <p:nvPr/>
          </p:nvGrpSpPr>
          <p:grpSpPr>
            <a:xfrm>
              <a:off x="3986268" y="2154717"/>
              <a:ext cx="1143899" cy="1143899"/>
              <a:chOff x="2000250" y="0"/>
              <a:chExt cx="5143167" cy="5143167"/>
            </a:xfrm>
            <a:solidFill>
              <a:schemeClr val="accent1"/>
            </a:solidFill>
          </p:grpSpPr>
          <p:sp>
            <p:nvSpPr>
              <p:cNvPr id="28" name="Freeform: Shape 34">
                <a:extLst>
                  <a:ext uri="{FF2B5EF4-FFF2-40B4-BE49-F238E27FC236}">
                    <a16:creationId xmlns:a16="http://schemas.microsoft.com/office/drawing/2014/main" xmlns="" id="{DF92E3B7-1260-7B41-BC99-8E0C82BB443D}"/>
                  </a:ext>
                </a:extLst>
              </p:cNvPr>
              <p:cNvSpPr/>
              <p:nvPr/>
            </p:nvSpPr>
            <p:spPr>
              <a:xfrm>
                <a:off x="2000250" y="0"/>
                <a:ext cx="5143167" cy="5143167"/>
              </a:xfrm>
              <a:custGeom>
                <a:avLst/>
                <a:gdLst>
                  <a:gd name="connsiteX0" fmla="*/ 5143168 w 5143167"/>
                  <a:gd name="connsiteY0" fmla="*/ 2571584 h 5143167"/>
                  <a:gd name="connsiteX1" fmla="*/ 2571584 w 5143167"/>
                  <a:gd name="connsiteY1" fmla="*/ 5143168 h 5143167"/>
                  <a:gd name="connsiteX2" fmla="*/ 0 w 5143167"/>
                  <a:gd name="connsiteY2" fmla="*/ 2571584 h 5143167"/>
                  <a:gd name="connsiteX3" fmla="*/ 2571584 w 5143167"/>
                  <a:gd name="connsiteY3" fmla="*/ 0 h 5143167"/>
                  <a:gd name="connsiteX4" fmla="*/ 5143168 w 5143167"/>
                  <a:gd name="connsiteY4" fmla="*/ 2571584 h 514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167" h="5143167">
                    <a:moveTo>
                      <a:pt x="5143168" y="2571584"/>
                    </a:moveTo>
                    <a:cubicBezTo>
                      <a:pt x="5143168" y="3991830"/>
                      <a:pt x="3991830" y="5143168"/>
                      <a:pt x="2571584" y="5143168"/>
                    </a:cubicBezTo>
                    <a:cubicBezTo>
                      <a:pt x="1151337" y="5143168"/>
                      <a:pt x="0" y="3991830"/>
                      <a:pt x="0" y="2571584"/>
                    </a:cubicBezTo>
                    <a:cubicBezTo>
                      <a:pt x="0" y="1151337"/>
                      <a:pt x="1151337" y="0"/>
                      <a:pt x="2571584" y="0"/>
                    </a:cubicBezTo>
                    <a:cubicBezTo>
                      <a:pt x="3991830" y="0"/>
                      <a:pt x="5143168" y="1151337"/>
                      <a:pt x="5143168" y="2571584"/>
                    </a:cubicBezTo>
                    <a:close/>
                  </a:path>
                </a:pathLst>
              </a:custGeom>
              <a:solidFill>
                <a:srgbClr val="1E4471"/>
              </a:solidFill>
              <a:ln w="978" cap="flat">
                <a:noFill/>
                <a:prstDash val="solid"/>
                <a:miter/>
              </a:ln>
            </p:spPr>
            <p:txBody>
              <a:bodyPr rtlCol="0" anchor="ctr"/>
              <a:lstStyle/>
              <a:p>
                <a:endParaRPr lang="en-US" sz="2400"/>
              </a:p>
            </p:txBody>
          </p:sp>
          <p:grpSp>
            <p:nvGrpSpPr>
              <p:cNvPr id="29" name="Graphic 12">
                <a:extLst>
                  <a:ext uri="{FF2B5EF4-FFF2-40B4-BE49-F238E27FC236}">
                    <a16:creationId xmlns:a16="http://schemas.microsoft.com/office/drawing/2014/main" xmlns="" id="{661087F6-C085-7142-B8F0-0C1F0FA52AF0}"/>
                  </a:ext>
                </a:extLst>
              </p:cNvPr>
              <p:cNvGrpSpPr/>
              <p:nvPr/>
            </p:nvGrpSpPr>
            <p:grpSpPr>
              <a:xfrm>
                <a:off x="2498273" y="1110068"/>
                <a:ext cx="4147130" cy="2381094"/>
                <a:chOff x="2498273" y="1110068"/>
                <a:chExt cx="4147130" cy="2381094"/>
              </a:xfrm>
              <a:solidFill>
                <a:schemeClr val="accent1"/>
              </a:solidFill>
            </p:grpSpPr>
            <p:sp>
              <p:nvSpPr>
                <p:cNvPr id="30" name="Freeform: Shape 36">
                  <a:extLst>
                    <a:ext uri="{FF2B5EF4-FFF2-40B4-BE49-F238E27FC236}">
                      <a16:creationId xmlns:a16="http://schemas.microsoft.com/office/drawing/2014/main" xmlns="" id="{E4F982A4-BE3B-8549-8A6F-535D09B06B8F}"/>
                    </a:ext>
                  </a:extLst>
                </p:cNvPr>
                <p:cNvSpPr/>
                <p:nvPr/>
              </p:nvSpPr>
              <p:spPr>
                <a:xfrm>
                  <a:off x="4832667" y="1823163"/>
                  <a:ext cx="1699419" cy="1265283"/>
                </a:xfrm>
                <a:custGeom>
                  <a:avLst/>
                  <a:gdLst>
                    <a:gd name="connsiteX0" fmla="*/ 1308100 w 1699419"/>
                    <a:gd name="connsiteY0" fmla="*/ 1265284 h 1265283"/>
                    <a:gd name="connsiteX1" fmla="*/ 95240 w 1699419"/>
                    <a:gd name="connsiteY1" fmla="*/ 1265284 h 1265283"/>
                    <a:gd name="connsiteX2" fmla="*/ 0 w 1699419"/>
                    <a:gd name="connsiteY2" fmla="*/ 1170044 h 1265283"/>
                    <a:gd name="connsiteX3" fmla="*/ 95240 w 1699419"/>
                    <a:gd name="connsiteY3" fmla="*/ 1074804 h 1265283"/>
                    <a:gd name="connsiteX4" fmla="*/ 1235546 w 1699419"/>
                    <a:gd name="connsiteY4" fmla="*/ 1074804 h 1265283"/>
                    <a:gd name="connsiteX5" fmla="*/ 1512324 w 1699419"/>
                    <a:gd name="connsiteY5" fmla="*/ 69973 h 1265283"/>
                    <a:gd name="connsiteX6" fmla="*/ 1629447 w 1699419"/>
                    <a:gd name="connsiteY6" fmla="*/ 3444 h 1265283"/>
                    <a:gd name="connsiteX7" fmla="*/ 1695976 w 1699419"/>
                    <a:gd name="connsiteY7" fmla="*/ 120557 h 1265283"/>
                    <a:gd name="connsiteX8" fmla="*/ 1399926 w 1699419"/>
                    <a:gd name="connsiteY8" fmla="*/ 1195341 h 1265283"/>
                    <a:gd name="connsiteX9" fmla="*/ 1308100 w 1699419"/>
                    <a:gd name="connsiteY9" fmla="*/ 1265284 h 12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9419" h="1265283">
                      <a:moveTo>
                        <a:pt x="1308100" y="1265284"/>
                      </a:moveTo>
                      <a:lnTo>
                        <a:pt x="95240" y="1265284"/>
                      </a:lnTo>
                      <a:cubicBezTo>
                        <a:pt x="42641" y="1265284"/>
                        <a:pt x="0" y="1222643"/>
                        <a:pt x="0" y="1170044"/>
                      </a:cubicBezTo>
                      <a:cubicBezTo>
                        <a:pt x="0" y="1117445"/>
                        <a:pt x="42641" y="1074804"/>
                        <a:pt x="95240" y="1074804"/>
                      </a:cubicBezTo>
                      <a:lnTo>
                        <a:pt x="1235546" y="1074804"/>
                      </a:lnTo>
                      <a:lnTo>
                        <a:pt x="1512324" y="69973"/>
                      </a:lnTo>
                      <a:cubicBezTo>
                        <a:pt x="1526303" y="19262"/>
                        <a:pt x="1578745" y="-10525"/>
                        <a:pt x="1629447" y="3444"/>
                      </a:cubicBezTo>
                      <a:cubicBezTo>
                        <a:pt x="1680158" y="17413"/>
                        <a:pt x="1709945" y="69846"/>
                        <a:pt x="1695976" y="120557"/>
                      </a:cubicBezTo>
                      <a:lnTo>
                        <a:pt x="1399926" y="1195341"/>
                      </a:lnTo>
                      <a:cubicBezTo>
                        <a:pt x="1388540" y="1236651"/>
                        <a:pt x="1350966" y="1265284"/>
                        <a:pt x="1308100" y="1265284"/>
                      </a:cubicBezTo>
                      <a:close/>
                    </a:path>
                  </a:pathLst>
                </a:custGeom>
                <a:solidFill>
                  <a:srgbClr val="16AEE5"/>
                </a:solidFill>
                <a:ln w="978" cap="flat">
                  <a:noFill/>
                  <a:prstDash val="solid"/>
                  <a:miter/>
                </a:ln>
              </p:spPr>
              <p:txBody>
                <a:bodyPr rtlCol="0" anchor="ctr"/>
                <a:lstStyle/>
                <a:p>
                  <a:endParaRPr lang="en-US" sz="2400"/>
                </a:p>
              </p:txBody>
            </p:sp>
            <p:sp>
              <p:nvSpPr>
                <p:cNvPr id="31" name="Freeform: Shape 37">
                  <a:extLst>
                    <a:ext uri="{FF2B5EF4-FFF2-40B4-BE49-F238E27FC236}">
                      <a16:creationId xmlns:a16="http://schemas.microsoft.com/office/drawing/2014/main" xmlns="" id="{2C463A99-2504-B840-9C59-4BE93973FE4F}"/>
                    </a:ext>
                  </a:extLst>
                </p:cNvPr>
                <p:cNvSpPr/>
                <p:nvPr/>
              </p:nvSpPr>
              <p:spPr>
                <a:xfrm>
                  <a:off x="2896341" y="1110068"/>
                  <a:ext cx="1681683" cy="2285844"/>
                </a:xfrm>
                <a:custGeom>
                  <a:avLst/>
                  <a:gdLst>
                    <a:gd name="connsiteX0" fmla="*/ 0 w 1681683"/>
                    <a:gd name="connsiteY0" fmla="*/ 2285845 h 2285844"/>
                    <a:gd name="connsiteX1" fmla="*/ 0 w 1681683"/>
                    <a:gd name="connsiteY1" fmla="*/ 1781120 h 2285844"/>
                    <a:gd name="connsiteX2" fmla="*/ 428286 w 1681683"/>
                    <a:gd name="connsiteY2" fmla="*/ 1352834 h 2285844"/>
                    <a:gd name="connsiteX3" fmla="*/ 1253398 w 1681683"/>
                    <a:gd name="connsiteY3" fmla="*/ 1352834 h 2285844"/>
                    <a:gd name="connsiteX4" fmla="*/ 1681684 w 1681683"/>
                    <a:gd name="connsiteY4" fmla="*/ 1781120 h 2285844"/>
                    <a:gd name="connsiteX5" fmla="*/ 1681684 w 1681683"/>
                    <a:gd name="connsiteY5" fmla="*/ 2285845 h 2285844"/>
                    <a:gd name="connsiteX6" fmla="*/ 0 w 1681683"/>
                    <a:gd name="connsiteY6" fmla="*/ 2285845 h 2285844"/>
                    <a:gd name="connsiteX7" fmla="*/ 840842 w 1681683"/>
                    <a:gd name="connsiteY7" fmla="*/ 1012129 h 2285844"/>
                    <a:gd name="connsiteX8" fmla="*/ 1346906 w 1681683"/>
                    <a:gd name="connsiteY8" fmla="*/ 506064 h 2285844"/>
                    <a:gd name="connsiteX9" fmla="*/ 840842 w 1681683"/>
                    <a:gd name="connsiteY9" fmla="*/ 0 h 2285844"/>
                    <a:gd name="connsiteX10" fmla="*/ 334778 w 1681683"/>
                    <a:gd name="connsiteY10" fmla="*/ 506064 h 2285844"/>
                    <a:gd name="connsiteX11" fmla="*/ 840842 w 1681683"/>
                    <a:gd name="connsiteY11" fmla="*/ 1012129 h 228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683" h="2285844">
                      <a:moveTo>
                        <a:pt x="0" y="2285845"/>
                      </a:moveTo>
                      <a:lnTo>
                        <a:pt x="0" y="1781120"/>
                      </a:lnTo>
                      <a:cubicBezTo>
                        <a:pt x="0" y="1545564"/>
                        <a:pt x="192730" y="1352834"/>
                        <a:pt x="428286" y="1352834"/>
                      </a:cubicBezTo>
                      <a:lnTo>
                        <a:pt x="1253398" y="1352834"/>
                      </a:lnTo>
                      <a:cubicBezTo>
                        <a:pt x="1488954" y="1352834"/>
                        <a:pt x="1681684" y="1545564"/>
                        <a:pt x="1681684" y="1781120"/>
                      </a:cubicBezTo>
                      <a:lnTo>
                        <a:pt x="1681684" y="2285845"/>
                      </a:lnTo>
                      <a:lnTo>
                        <a:pt x="0" y="2285845"/>
                      </a:lnTo>
                      <a:close/>
                      <a:moveTo>
                        <a:pt x="840842" y="1012129"/>
                      </a:moveTo>
                      <a:cubicBezTo>
                        <a:pt x="1120340" y="1012129"/>
                        <a:pt x="1346906" y="785553"/>
                        <a:pt x="1346906" y="506064"/>
                      </a:cubicBezTo>
                      <a:cubicBezTo>
                        <a:pt x="1346906" y="226576"/>
                        <a:pt x="1120330" y="0"/>
                        <a:pt x="840842" y="0"/>
                      </a:cubicBezTo>
                      <a:cubicBezTo>
                        <a:pt x="561354" y="0"/>
                        <a:pt x="334778" y="226576"/>
                        <a:pt x="334778" y="506064"/>
                      </a:cubicBezTo>
                      <a:cubicBezTo>
                        <a:pt x="334778" y="785553"/>
                        <a:pt x="561354" y="1012129"/>
                        <a:pt x="840842" y="1012129"/>
                      </a:cubicBezTo>
                      <a:close/>
                    </a:path>
                  </a:pathLst>
                </a:custGeom>
                <a:solidFill>
                  <a:srgbClr val="FBAB2C"/>
                </a:solidFill>
                <a:ln w="978" cap="flat">
                  <a:noFill/>
                  <a:prstDash val="solid"/>
                  <a:miter/>
                </a:ln>
              </p:spPr>
              <p:txBody>
                <a:bodyPr rtlCol="0" anchor="ctr"/>
                <a:lstStyle/>
                <a:p>
                  <a:endParaRPr lang="en-US" sz="2400"/>
                </a:p>
              </p:txBody>
            </p:sp>
            <p:sp>
              <p:nvSpPr>
                <p:cNvPr id="32" name="Freeform: Shape 38">
                  <a:extLst>
                    <a:ext uri="{FF2B5EF4-FFF2-40B4-BE49-F238E27FC236}">
                      <a16:creationId xmlns:a16="http://schemas.microsoft.com/office/drawing/2014/main" xmlns="" id="{A3A467AD-9952-9046-829F-42DF9032B745}"/>
                    </a:ext>
                  </a:extLst>
                </p:cNvPr>
                <p:cNvSpPr/>
                <p:nvPr/>
              </p:nvSpPr>
              <p:spPr>
                <a:xfrm>
                  <a:off x="2498273" y="3300683"/>
                  <a:ext cx="4147130" cy="190479"/>
                </a:xfrm>
                <a:custGeom>
                  <a:avLst/>
                  <a:gdLst>
                    <a:gd name="connsiteX0" fmla="*/ 4051891 w 4147130"/>
                    <a:gd name="connsiteY0" fmla="*/ 190480 h 190479"/>
                    <a:gd name="connsiteX1" fmla="*/ 95240 w 4147130"/>
                    <a:gd name="connsiteY1" fmla="*/ 190480 h 190479"/>
                    <a:gd name="connsiteX2" fmla="*/ 0 w 4147130"/>
                    <a:gd name="connsiteY2" fmla="*/ 95240 h 190479"/>
                    <a:gd name="connsiteX3" fmla="*/ 95240 w 4147130"/>
                    <a:gd name="connsiteY3" fmla="*/ 0 h 190479"/>
                    <a:gd name="connsiteX4" fmla="*/ 4051891 w 4147130"/>
                    <a:gd name="connsiteY4" fmla="*/ 0 h 190479"/>
                    <a:gd name="connsiteX5" fmla="*/ 4147130 w 4147130"/>
                    <a:gd name="connsiteY5" fmla="*/ 95240 h 190479"/>
                    <a:gd name="connsiteX6" fmla="*/ 4051891 w 4147130"/>
                    <a:gd name="connsiteY6" fmla="*/ 190480 h 19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7130" h="190479">
                      <a:moveTo>
                        <a:pt x="4051891" y="190480"/>
                      </a:moveTo>
                      <a:lnTo>
                        <a:pt x="95240" y="190480"/>
                      </a:lnTo>
                      <a:cubicBezTo>
                        <a:pt x="42641" y="190480"/>
                        <a:pt x="0" y="147839"/>
                        <a:pt x="0" y="95240"/>
                      </a:cubicBezTo>
                      <a:cubicBezTo>
                        <a:pt x="0" y="42641"/>
                        <a:pt x="42641" y="0"/>
                        <a:pt x="95240" y="0"/>
                      </a:cubicBezTo>
                      <a:lnTo>
                        <a:pt x="4051891" y="0"/>
                      </a:lnTo>
                      <a:cubicBezTo>
                        <a:pt x="4104490" y="0"/>
                        <a:pt x="4147130" y="42641"/>
                        <a:pt x="4147130" y="95240"/>
                      </a:cubicBezTo>
                      <a:cubicBezTo>
                        <a:pt x="4147130" y="147839"/>
                        <a:pt x="4104490" y="190480"/>
                        <a:pt x="4051891" y="190480"/>
                      </a:cubicBezTo>
                      <a:close/>
                    </a:path>
                  </a:pathLst>
                </a:custGeom>
                <a:solidFill>
                  <a:srgbClr val="5EB53A"/>
                </a:solidFill>
                <a:ln w="978" cap="flat">
                  <a:noFill/>
                  <a:prstDash val="solid"/>
                  <a:miter/>
                </a:ln>
              </p:spPr>
              <p:txBody>
                <a:bodyPr rtlCol="0" anchor="ctr"/>
                <a:lstStyle/>
                <a:p>
                  <a:endParaRPr lang="en-US" sz="2400"/>
                </a:p>
              </p:txBody>
            </p:sp>
          </p:grpSp>
        </p:grpSp>
      </p:grpSp>
    </p:spTree>
    <p:extLst>
      <p:ext uri="{BB962C8B-B14F-4D97-AF65-F5344CB8AC3E}">
        <p14:creationId xmlns:p14="http://schemas.microsoft.com/office/powerpoint/2010/main" val="1627334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25" y="20635"/>
            <a:ext cx="11009376" cy="975360"/>
          </a:xfrm>
        </p:spPr>
        <p:txBody>
          <a:bodyPr>
            <a:normAutofit/>
          </a:bodyPr>
          <a:lstStyle/>
          <a:p>
            <a:r>
              <a:rPr lang="ru-RU" sz="2800" dirty="0">
                <a:latin typeface="Arial" panose="020B0604020202020204" pitchFamily="34" charset="0"/>
                <a:cs typeface="Arial" panose="020B0604020202020204" pitchFamily="34" charset="0"/>
              </a:rPr>
              <a:t>Принципи створення мережі на основі намірів </a:t>
            </a:r>
            <a:r>
              <a:rPr lang="ru-RU" sz="2800" dirty="0" smtClean="0">
                <a:latin typeface="Arial" panose="020B0604020202020204" pitchFamily="34" charset="0"/>
                <a:cs typeface="Arial" panose="020B0604020202020204" pitchFamily="34" charset="0"/>
              </a:rPr>
              <a:t/>
            </a:r>
            <a:br>
              <a:rPr lang="ru-RU" sz="2800" dirty="0" smtClean="0">
                <a:latin typeface="Arial" panose="020B0604020202020204" pitchFamily="34" charset="0"/>
                <a:cs typeface="Arial" panose="020B0604020202020204" pitchFamily="34" charset="0"/>
              </a:rPr>
            </a:br>
            <a:r>
              <a:rPr lang="uk-UA" sz="28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Intent-Based Networking</a:t>
            </a:r>
            <a:r>
              <a:rPr lang="uk-UA"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0367D5B5-C720-AB44-A51B-6776B51887B4}"/>
              </a:ext>
            </a:extLst>
          </p:cNvPr>
          <p:cNvGrpSpPr/>
          <p:nvPr/>
        </p:nvGrpSpPr>
        <p:grpSpPr>
          <a:xfrm>
            <a:off x="361485" y="2187698"/>
            <a:ext cx="7860128" cy="4176343"/>
            <a:chOff x="2283830" y="1309034"/>
            <a:chExt cx="5895096" cy="3132256"/>
          </a:xfrm>
        </p:grpSpPr>
        <p:pic>
          <p:nvPicPr>
            <p:cNvPr id="26" name="Picture 25" descr="ASIC_Stack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3830" y="1377475"/>
              <a:ext cx="2931100" cy="3063815"/>
            </a:xfrm>
            <a:prstGeom prst="rect">
              <a:avLst/>
            </a:prstGeom>
          </p:spPr>
        </p:pic>
        <p:sp>
          <p:nvSpPr>
            <p:cNvPr id="31" name="Rectangle 30"/>
            <p:cNvSpPr/>
            <p:nvPr/>
          </p:nvSpPr>
          <p:spPr>
            <a:xfrm>
              <a:off x="4872640" y="2285518"/>
              <a:ext cx="3306286" cy="253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defTabSz="609570" fontAlgn="base">
                <a:spcBef>
                  <a:spcPct val="0"/>
                </a:spcBef>
                <a:spcAft>
                  <a:spcPct val="0"/>
                </a:spcAft>
                <a:defRPr/>
              </a:pPr>
              <a:r>
                <a:rPr lang="en-US" sz="1600" b="1" dirty="0">
                  <a:solidFill>
                    <a:srgbClr val="6EBE4A">
                      <a:lumMod val="60000"/>
                      <a:lumOff val="40000"/>
                    </a:srgbClr>
                  </a:solidFill>
                  <a:latin typeface="CiscoSansTT ExtraLight" panose="020B0303020201020303" pitchFamily="34" charset="0"/>
                  <a:cs typeface="CiscoSansTT ExtraLight" panose="020B0303020201020303" pitchFamily="34" charset="0"/>
                </a:rPr>
                <a:t>Powered by IOS-XE</a:t>
              </a:r>
              <a:endParaRPr lang="en-US" sz="1600" dirty="0">
                <a:solidFill>
                  <a:srgbClr val="6EBE4A">
                    <a:lumMod val="60000"/>
                    <a:lumOff val="40000"/>
                  </a:srgbClr>
                </a:solidFill>
                <a:latin typeface="CiscoSansTT ExtraLight" panose="020B0303020201020303" pitchFamily="34" charset="0"/>
                <a:cs typeface="CiscoSansTT ExtraLight" panose="020B0303020201020303" pitchFamily="34" charset="0"/>
              </a:endParaRPr>
            </a:p>
          </p:txBody>
        </p:sp>
        <p:sp>
          <p:nvSpPr>
            <p:cNvPr id="33" name="Rectangle 32"/>
            <p:cNvSpPr/>
            <p:nvPr/>
          </p:nvSpPr>
          <p:spPr>
            <a:xfrm>
              <a:off x="5043443" y="2670623"/>
              <a:ext cx="2396066" cy="383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defTabSz="609570" fontAlgn="base">
                <a:lnSpc>
                  <a:spcPct val="85000"/>
                </a:lnSpc>
                <a:spcBef>
                  <a:spcPct val="0"/>
                </a:spcBef>
                <a:spcAft>
                  <a:spcPct val="0"/>
                </a:spcAft>
                <a:defRPr/>
              </a:pPr>
              <a:r>
                <a:rPr lang="en-US" sz="1600" b="1" dirty="0">
                  <a:solidFill>
                    <a:srgbClr val="00BCEB">
                      <a:lumMod val="60000"/>
                      <a:lumOff val="40000"/>
                    </a:srgbClr>
                  </a:solidFill>
                  <a:latin typeface="CiscoSansTT ExtraLight" panose="020B0303020201020303" pitchFamily="34" charset="0"/>
                  <a:cs typeface="CiscoSansTT ExtraLight" panose="020B0303020201020303" pitchFamily="34" charset="0"/>
                </a:rPr>
                <a:t>Physical and Virtual</a:t>
              </a:r>
              <a:br>
                <a:rPr lang="en-US" sz="1600" b="1" dirty="0">
                  <a:solidFill>
                    <a:srgbClr val="00BCEB">
                      <a:lumMod val="60000"/>
                      <a:lumOff val="40000"/>
                    </a:srgbClr>
                  </a:solidFill>
                  <a:latin typeface="CiscoSansTT ExtraLight" panose="020B0303020201020303" pitchFamily="34" charset="0"/>
                  <a:cs typeface="CiscoSansTT ExtraLight" panose="020B0303020201020303" pitchFamily="34" charset="0"/>
                </a:rPr>
              </a:br>
              <a:r>
                <a:rPr lang="en-US" sz="1600" b="1" dirty="0">
                  <a:solidFill>
                    <a:srgbClr val="00BCEB">
                      <a:lumMod val="60000"/>
                      <a:lumOff val="40000"/>
                    </a:srgbClr>
                  </a:solidFill>
                  <a:latin typeface="CiscoSansTT ExtraLight" panose="020B0303020201020303" pitchFamily="34" charset="0"/>
                  <a:cs typeface="CiscoSansTT ExtraLight" panose="020B0303020201020303" pitchFamily="34" charset="0"/>
                </a:rPr>
                <a:t>Infrastructure</a:t>
              </a:r>
              <a:endParaRPr lang="en-US" sz="1600" dirty="0">
                <a:solidFill>
                  <a:srgbClr val="00BCEB">
                    <a:lumMod val="60000"/>
                    <a:lumOff val="40000"/>
                  </a:srgbClr>
                </a:solidFill>
                <a:latin typeface="CiscoSansTT ExtraLight" panose="020B0303020201020303" pitchFamily="34" charset="0"/>
                <a:cs typeface="CiscoSansTT ExtraLight" panose="020B0303020201020303" pitchFamily="34" charset="0"/>
              </a:endParaRPr>
            </a:p>
          </p:txBody>
        </p:sp>
        <p:sp>
          <p:nvSpPr>
            <p:cNvPr id="34" name="Rectangle 33"/>
            <p:cNvSpPr/>
            <p:nvPr/>
          </p:nvSpPr>
          <p:spPr>
            <a:xfrm>
              <a:off x="5238178" y="3269853"/>
              <a:ext cx="684325" cy="253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defTabSz="609570" fontAlgn="base">
                <a:spcBef>
                  <a:spcPct val="0"/>
                </a:spcBef>
                <a:spcAft>
                  <a:spcPct val="0"/>
                </a:spcAft>
                <a:defRPr/>
              </a:pPr>
              <a:r>
                <a:rPr lang="en-US" sz="1600" b="1" dirty="0">
                  <a:solidFill>
                    <a:srgbClr val="005073"/>
                  </a:solidFill>
                  <a:latin typeface="CiscoSansTT ExtraLight" panose="020B0303020201020303" pitchFamily="34" charset="0"/>
                  <a:cs typeface="CiscoSansTT ExtraLight" panose="020B0303020201020303" pitchFamily="34" charset="0"/>
                </a:rPr>
                <a:t>ASIC</a:t>
              </a:r>
              <a:endParaRPr lang="en-US" sz="1600" dirty="0">
                <a:solidFill>
                  <a:srgbClr val="005073"/>
                </a:solidFill>
                <a:latin typeface="CiscoSansTT ExtraLight" panose="020B0303020201020303" pitchFamily="34" charset="0"/>
                <a:cs typeface="CiscoSansTT ExtraLight" panose="020B0303020201020303" pitchFamily="34" charset="0"/>
              </a:endParaRPr>
            </a:p>
          </p:txBody>
        </p:sp>
        <p:sp>
          <p:nvSpPr>
            <p:cNvPr id="58" name="Rectangle 57"/>
            <p:cNvSpPr/>
            <p:nvPr/>
          </p:nvSpPr>
          <p:spPr>
            <a:xfrm>
              <a:off x="4709154" y="1309034"/>
              <a:ext cx="1626299" cy="253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defTabSz="609570" fontAlgn="base">
                <a:spcBef>
                  <a:spcPct val="0"/>
                </a:spcBef>
                <a:spcAft>
                  <a:spcPct val="0"/>
                </a:spcAft>
                <a:defRPr/>
              </a:pPr>
              <a:r>
                <a:rPr lang="en-US" sz="1600" b="1" dirty="0">
                  <a:solidFill>
                    <a:srgbClr val="282828"/>
                  </a:solidFill>
                  <a:latin typeface="CiscoSansTT ExtraLight" panose="020B0303020201020303" pitchFamily="34" charset="0"/>
                  <a:cs typeface="CiscoSansTT ExtraLight" panose="020B0303020201020303" pitchFamily="34" charset="0"/>
                </a:rPr>
                <a:t>Applications</a:t>
              </a:r>
              <a:endParaRPr lang="en-US" sz="1600" dirty="0">
                <a:solidFill>
                  <a:srgbClr val="282828"/>
                </a:solidFill>
                <a:latin typeface="CiscoSansTT ExtraLight" panose="020B0303020201020303" pitchFamily="34" charset="0"/>
                <a:cs typeface="CiscoSansTT ExtraLight" panose="020B0303020201020303" pitchFamily="34" charset="0"/>
              </a:endParaRPr>
            </a:p>
          </p:txBody>
        </p:sp>
        <p:sp>
          <p:nvSpPr>
            <p:cNvPr id="59" name="Rectangle 58"/>
            <p:cNvSpPr/>
            <p:nvPr/>
          </p:nvSpPr>
          <p:spPr>
            <a:xfrm>
              <a:off x="4709154" y="1593360"/>
              <a:ext cx="1626299" cy="253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defTabSz="609570" fontAlgn="base">
                <a:spcBef>
                  <a:spcPct val="0"/>
                </a:spcBef>
                <a:spcAft>
                  <a:spcPct val="0"/>
                </a:spcAft>
                <a:defRPr/>
              </a:pPr>
              <a:r>
                <a:rPr lang="en-US" sz="1600" b="1" dirty="0">
                  <a:solidFill>
                    <a:srgbClr val="005073"/>
                  </a:solidFill>
                  <a:latin typeface="CiscoSansTT ExtraLight" panose="020B0303020201020303" pitchFamily="34" charset="0"/>
                  <a:cs typeface="CiscoSansTT ExtraLight" panose="020B0303020201020303" pitchFamily="34" charset="0"/>
                </a:rPr>
                <a:t>APIs</a:t>
              </a:r>
              <a:endParaRPr lang="en-US" sz="1600" dirty="0">
                <a:solidFill>
                  <a:srgbClr val="005073"/>
                </a:solidFill>
                <a:latin typeface="CiscoSansTT ExtraLight" panose="020B0303020201020303" pitchFamily="34" charset="0"/>
                <a:cs typeface="CiscoSansTT ExtraLight" panose="020B0303020201020303" pitchFamily="34" charset="0"/>
              </a:endParaRPr>
            </a:p>
          </p:txBody>
        </p:sp>
        <p:sp>
          <p:nvSpPr>
            <p:cNvPr id="60" name="Rectangle 59"/>
            <p:cNvSpPr/>
            <p:nvPr/>
          </p:nvSpPr>
          <p:spPr>
            <a:xfrm>
              <a:off x="4709154" y="1877684"/>
              <a:ext cx="1626299" cy="253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spAutoFit/>
            </a:bodyPr>
            <a:lstStyle/>
            <a:p>
              <a:pPr defTabSz="609570" fontAlgn="base">
                <a:spcBef>
                  <a:spcPct val="0"/>
                </a:spcBef>
                <a:spcAft>
                  <a:spcPct val="0"/>
                </a:spcAft>
                <a:defRPr/>
              </a:pPr>
              <a:r>
                <a:rPr lang="en-US" sz="1600" b="1" dirty="0">
                  <a:solidFill>
                    <a:srgbClr val="FBAB18">
                      <a:lumMod val="75000"/>
                    </a:srgbClr>
                  </a:solidFill>
                  <a:latin typeface="CiscoSansTT ExtraLight" panose="020B0303020201020303" pitchFamily="34" charset="0"/>
                  <a:cs typeface="CiscoSansTT ExtraLight" panose="020B0303020201020303" pitchFamily="34" charset="0"/>
                </a:rPr>
                <a:t>Domain Controllers</a:t>
              </a:r>
              <a:endParaRPr lang="en-US" sz="1600" dirty="0">
                <a:solidFill>
                  <a:srgbClr val="FBAB18">
                    <a:lumMod val="75000"/>
                  </a:srgbClr>
                </a:solidFill>
                <a:latin typeface="CiscoSansTT ExtraLight" panose="020B0303020201020303" pitchFamily="34" charset="0"/>
                <a:cs typeface="CiscoSansTT ExtraLight" panose="020B0303020201020303" pitchFamily="34" charset="0"/>
              </a:endParaRPr>
            </a:p>
          </p:txBody>
        </p:sp>
      </p:grpSp>
      <p:grpSp>
        <p:nvGrpSpPr>
          <p:cNvPr id="13" name="Group 12">
            <a:extLst>
              <a:ext uri="{FF2B5EF4-FFF2-40B4-BE49-F238E27FC236}">
                <a16:creationId xmlns:a16="http://schemas.microsoft.com/office/drawing/2014/main" xmlns="" id="{FBB1F550-532D-0040-A90F-8F196A5EAD16}"/>
              </a:ext>
            </a:extLst>
          </p:cNvPr>
          <p:cNvGrpSpPr/>
          <p:nvPr/>
        </p:nvGrpSpPr>
        <p:grpSpPr>
          <a:xfrm>
            <a:off x="462200" y="1121879"/>
            <a:ext cx="1915909" cy="872816"/>
            <a:chOff x="85316" y="1402323"/>
            <a:chExt cx="1593016" cy="784499"/>
          </a:xfrm>
        </p:grpSpPr>
        <p:sp>
          <p:nvSpPr>
            <p:cNvPr id="62" name="TextBox 61">
              <a:extLst>
                <a:ext uri="{FF2B5EF4-FFF2-40B4-BE49-F238E27FC236}">
                  <a16:creationId xmlns:a16="http://schemas.microsoft.com/office/drawing/2014/main" xmlns="" id="{66ED3F1E-1D35-3F4D-81C8-7B386DA54742}"/>
                </a:ext>
              </a:extLst>
            </p:cNvPr>
            <p:cNvSpPr txBox="1"/>
            <p:nvPr/>
          </p:nvSpPr>
          <p:spPr>
            <a:xfrm>
              <a:off x="85316" y="1882525"/>
              <a:ext cx="1593016" cy="304297"/>
            </a:xfrm>
            <a:prstGeom prst="rect">
              <a:avLst/>
            </a:prstGeom>
            <a:noFill/>
          </p:spPr>
          <p:txBody>
            <a:bodyPr wrap="none" rtlCol="0">
              <a:spAutoFit/>
            </a:bodyPr>
            <a:lstStyle/>
            <a:p>
              <a:pPr defTabSz="609570" fontAlgn="base">
                <a:spcBef>
                  <a:spcPct val="0"/>
                </a:spcBef>
                <a:spcAft>
                  <a:spcPct val="0"/>
                </a:spcAft>
                <a:defRPr/>
              </a:pPr>
              <a:r>
                <a:rPr lang="en-US" sz="1600" b="1" dirty="0">
                  <a:solidFill>
                    <a:srgbClr val="282828"/>
                  </a:solidFill>
                  <a:latin typeface="CiscoSansTT ExtraLight"/>
                  <a:ea typeface="ＭＳ Ｐゴシック" charset="0"/>
                </a:rPr>
                <a:t>Cisco DNA</a:t>
              </a:r>
              <a:r>
                <a:rPr lang="en-US" sz="1600" dirty="0">
                  <a:solidFill>
                    <a:srgbClr val="282828"/>
                  </a:solidFill>
                  <a:latin typeface="CiscoSansTT ExtraLight"/>
                  <a:ea typeface="ＭＳ Ｐゴシック" charset="0"/>
                </a:rPr>
                <a:t> </a:t>
              </a:r>
              <a:r>
                <a:rPr lang="en-US" sz="1600" b="1" dirty="0">
                  <a:solidFill>
                    <a:srgbClr val="282828"/>
                  </a:solidFill>
                  <a:latin typeface="CiscoSansTT ExtraLight"/>
                  <a:ea typeface="ＭＳ Ｐゴシック" charset="0"/>
                </a:rPr>
                <a:t>C</a:t>
              </a:r>
              <a:r>
                <a:rPr lang="en-US" sz="1600" dirty="0">
                  <a:solidFill>
                    <a:srgbClr val="282828"/>
                  </a:solidFill>
                  <a:latin typeface="CiscoSansTT ExtraLight"/>
                  <a:ea typeface="ＭＳ Ｐゴシック" charset="0"/>
                </a:rPr>
                <a:t>enter</a:t>
              </a:r>
            </a:p>
          </p:txBody>
        </p:sp>
        <p:pic>
          <p:nvPicPr>
            <p:cNvPr id="63" name="Picture 62">
              <a:extLst>
                <a:ext uri="{FF2B5EF4-FFF2-40B4-BE49-F238E27FC236}">
                  <a16:creationId xmlns:a16="http://schemas.microsoft.com/office/drawing/2014/main" xmlns="" id="{6525034C-0C16-6F4F-8447-B6E49F3BA3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30" b="20361"/>
            <a:stretch/>
          </p:blipFill>
          <p:spPr>
            <a:xfrm>
              <a:off x="543914" y="1402323"/>
              <a:ext cx="617065" cy="514333"/>
            </a:xfrm>
            <a:prstGeom prst="rect">
              <a:avLst/>
            </a:prstGeom>
          </p:spPr>
        </p:pic>
      </p:grpSp>
      <p:grpSp>
        <p:nvGrpSpPr>
          <p:cNvPr id="14" name="Group 13">
            <a:extLst>
              <a:ext uri="{FF2B5EF4-FFF2-40B4-BE49-F238E27FC236}">
                <a16:creationId xmlns:a16="http://schemas.microsoft.com/office/drawing/2014/main" xmlns="" id="{72CC5C14-FCD5-FB48-8756-D4F13E14CE47}"/>
              </a:ext>
            </a:extLst>
          </p:cNvPr>
          <p:cNvGrpSpPr/>
          <p:nvPr/>
        </p:nvGrpSpPr>
        <p:grpSpPr>
          <a:xfrm>
            <a:off x="6243401" y="1769933"/>
            <a:ext cx="5621680" cy="1219200"/>
            <a:chOff x="4485997" y="1327450"/>
            <a:chExt cx="4216260" cy="914400"/>
          </a:xfrm>
        </p:grpSpPr>
        <p:sp>
          <p:nvSpPr>
            <p:cNvPr id="69" name="Rounded Rectangle 68">
              <a:extLst>
                <a:ext uri="{FF2B5EF4-FFF2-40B4-BE49-F238E27FC236}">
                  <a16:creationId xmlns:a16="http://schemas.microsoft.com/office/drawing/2014/main" xmlns="" id="{B51F1776-FA40-FC46-B571-9EF47DF19232}"/>
                </a:ext>
              </a:extLst>
            </p:cNvPr>
            <p:cNvSpPr>
              <a:spLocks/>
            </p:cNvSpPr>
            <p:nvPr/>
          </p:nvSpPr>
          <p:spPr>
            <a:xfrm>
              <a:off x="4485997" y="1327450"/>
              <a:ext cx="411480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133" dirty="0">
                <a:solidFill>
                  <a:srgbClr val="FFFFFF"/>
                </a:solidFill>
                <a:latin typeface="CiscoSansTT ExtraLight"/>
              </a:endParaRPr>
            </a:p>
          </p:txBody>
        </p:sp>
        <p:sp>
          <p:nvSpPr>
            <p:cNvPr id="87" name="TextBox 86">
              <a:extLst>
                <a:ext uri="{FF2B5EF4-FFF2-40B4-BE49-F238E27FC236}">
                  <a16:creationId xmlns:a16="http://schemas.microsoft.com/office/drawing/2014/main" xmlns="" id="{52A94416-011A-5440-BDB3-BFD8A24A94C9}"/>
                </a:ext>
              </a:extLst>
            </p:cNvPr>
            <p:cNvSpPr txBox="1"/>
            <p:nvPr/>
          </p:nvSpPr>
          <p:spPr>
            <a:xfrm>
              <a:off x="5044999" y="1550110"/>
              <a:ext cx="3657258" cy="500233"/>
            </a:xfrm>
            <a:prstGeom prst="rect">
              <a:avLst/>
            </a:prstGeom>
            <a:noFill/>
          </p:spPr>
          <p:txBody>
            <a:bodyPr wrap="square" rtlCol="0">
              <a:spAutoFit/>
            </a:bodyPr>
            <a:lstStyle/>
            <a:p>
              <a:pPr defTabSz="609570" fontAlgn="base">
                <a:spcBef>
                  <a:spcPct val="0"/>
                </a:spcBef>
                <a:spcAft>
                  <a:spcPct val="0"/>
                </a:spcAft>
                <a:defRPr/>
              </a:pPr>
              <a:r>
                <a:rPr lang="en-US" sz="1867" dirty="0">
                  <a:solidFill>
                    <a:srgbClr val="FFFFFF"/>
                  </a:solidFill>
                  <a:latin typeface="CiscoSansTT ExtraLight"/>
                  <a:ea typeface="ＭＳ Ｐゴシック" charset="0"/>
                </a:rPr>
                <a:t>Automation, built-in security, streaming telemetry, rich analytics, programmability</a:t>
              </a:r>
            </a:p>
          </p:txBody>
        </p:sp>
        <p:sp>
          <p:nvSpPr>
            <p:cNvPr id="102" name="Isosceles Triangle 15">
              <a:extLst>
                <a:ext uri="{FF2B5EF4-FFF2-40B4-BE49-F238E27FC236}">
                  <a16:creationId xmlns:a16="http://schemas.microsoft.com/office/drawing/2014/main" xmlns="" id="{C3E242DA-9827-5A4E-B3B0-14EECA8BA171}"/>
                </a:ext>
              </a:extLst>
            </p:cNvPr>
            <p:cNvSpPr/>
            <p:nvPr/>
          </p:nvSpPr>
          <p:spPr>
            <a:xfrm rot="5400000">
              <a:off x="4704642" y="1702961"/>
              <a:ext cx="351731" cy="16337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133" dirty="0">
                <a:solidFill>
                  <a:srgbClr val="FFFFFF"/>
                </a:solidFill>
                <a:latin typeface="CiscoSansTT ExtraLight"/>
              </a:endParaRPr>
            </a:p>
          </p:txBody>
        </p:sp>
      </p:grpSp>
      <p:grpSp>
        <p:nvGrpSpPr>
          <p:cNvPr id="16" name="Group 15">
            <a:extLst>
              <a:ext uri="{FF2B5EF4-FFF2-40B4-BE49-F238E27FC236}">
                <a16:creationId xmlns:a16="http://schemas.microsoft.com/office/drawing/2014/main" xmlns="" id="{0A6E78BD-668E-CE4B-8325-60E3B220BCE7}"/>
              </a:ext>
            </a:extLst>
          </p:cNvPr>
          <p:cNvGrpSpPr/>
          <p:nvPr/>
        </p:nvGrpSpPr>
        <p:grpSpPr>
          <a:xfrm>
            <a:off x="6243403" y="4886737"/>
            <a:ext cx="5545279" cy="1219200"/>
            <a:chOff x="4485997" y="3665053"/>
            <a:chExt cx="4158959" cy="914400"/>
          </a:xfrm>
        </p:grpSpPr>
        <p:sp>
          <p:nvSpPr>
            <p:cNvPr id="68" name="Rounded Rectangle 67">
              <a:extLst>
                <a:ext uri="{FF2B5EF4-FFF2-40B4-BE49-F238E27FC236}">
                  <a16:creationId xmlns:a16="http://schemas.microsoft.com/office/drawing/2014/main" xmlns="" id="{E1B5C697-1196-F54D-A8B3-A2F5E4F60C15}"/>
                </a:ext>
              </a:extLst>
            </p:cNvPr>
            <p:cNvSpPr>
              <a:spLocks/>
            </p:cNvSpPr>
            <p:nvPr/>
          </p:nvSpPr>
          <p:spPr>
            <a:xfrm>
              <a:off x="4485997" y="3665053"/>
              <a:ext cx="411480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133" dirty="0">
                <a:solidFill>
                  <a:srgbClr val="FFFFFF"/>
                </a:solidFill>
                <a:latin typeface="CiscoSansTT ExtraLight"/>
              </a:endParaRPr>
            </a:p>
          </p:txBody>
        </p:sp>
        <p:sp>
          <p:nvSpPr>
            <p:cNvPr id="103" name="TextBox 102">
              <a:extLst>
                <a:ext uri="{FF2B5EF4-FFF2-40B4-BE49-F238E27FC236}">
                  <a16:creationId xmlns:a16="http://schemas.microsoft.com/office/drawing/2014/main" xmlns="" id="{9C40C734-CEA9-5A45-845B-A6CC547270AF}"/>
                </a:ext>
              </a:extLst>
            </p:cNvPr>
            <p:cNvSpPr txBox="1"/>
            <p:nvPr/>
          </p:nvSpPr>
          <p:spPr>
            <a:xfrm>
              <a:off x="5044999" y="3958106"/>
              <a:ext cx="3599957" cy="284742"/>
            </a:xfrm>
            <a:prstGeom prst="rect">
              <a:avLst/>
            </a:prstGeom>
            <a:noFill/>
          </p:spPr>
          <p:txBody>
            <a:bodyPr wrap="square" rtlCol="0">
              <a:spAutoFit/>
            </a:bodyPr>
            <a:lstStyle/>
            <a:p>
              <a:pPr defTabSz="609570" fontAlgn="base">
                <a:spcBef>
                  <a:spcPct val="0"/>
                </a:spcBef>
                <a:spcAft>
                  <a:spcPct val="0"/>
                </a:spcAft>
                <a:defRPr/>
              </a:pPr>
              <a:r>
                <a:rPr lang="en-US" sz="1867" dirty="0">
                  <a:solidFill>
                    <a:srgbClr val="FFFFFF"/>
                  </a:solidFill>
                  <a:latin typeface="CiscoSansTT ExtraLight"/>
                  <a:ea typeface="ＭＳ Ｐゴシック" charset="0"/>
                </a:rPr>
                <a:t>Custom ASICs, Virtualization</a:t>
              </a:r>
            </a:p>
          </p:txBody>
        </p:sp>
        <p:sp>
          <p:nvSpPr>
            <p:cNvPr id="104" name="Isosceles Triangle 15">
              <a:extLst>
                <a:ext uri="{FF2B5EF4-FFF2-40B4-BE49-F238E27FC236}">
                  <a16:creationId xmlns:a16="http://schemas.microsoft.com/office/drawing/2014/main" xmlns="" id="{AC935543-E341-0245-A614-E97AC8CE593A}"/>
                </a:ext>
              </a:extLst>
            </p:cNvPr>
            <p:cNvSpPr/>
            <p:nvPr/>
          </p:nvSpPr>
          <p:spPr>
            <a:xfrm rot="5400000">
              <a:off x="4704642" y="4040564"/>
              <a:ext cx="351731" cy="16337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133" dirty="0">
                <a:solidFill>
                  <a:srgbClr val="FFFFFF"/>
                </a:solidFill>
                <a:latin typeface="CiscoSansTT ExtraLight"/>
              </a:endParaRPr>
            </a:p>
          </p:txBody>
        </p:sp>
      </p:grpSp>
      <p:grpSp>
        <p:nvGrpSpPr>
          <p:cNvPr id="15" name="Group 14">
            <a:extLst>
              <a:ext uri="{FF2B5EF4-FFF2-40B4-BE49-F238E27FC236}">
                <a16:creationId xmlns:a16="http://schemas.microsoft.com/office/drawing/2014/main" xmlns="" id="{A4B8872C-2BCC-E24D-8534-B3BE98BAA496}"/>
              </a:ext>
            </a:extLst>
          </p:cNvPr>
          <p:cNvGrpSpPr/>
          <p:nvPr/>
        </p:nvGrpSpPr>
        <p:grpSpPr>
          <a:xfrm>
            <a:off x="6243401" y="3328334"/>
            <a:ext cx="6089563" cy="1219200"/>
            <a:chOff x="4485997" y="2468705"/>
            <a:chExt cx="4567172" cy="914400"/>
          </a:xfrm>
        </p:grpSpPr>
        <p:sp>
          <p:nvSpPr>
            <p:cNvPr id="105" name="Rounded Rectangle 104">
              <a:extLst>
                <a:ext uri="{FF2B5EF4-FFF2-40B4-BE49-F238E27FC236}">
                  <a16:creationId xmlns:a16="http://schemas.microsoft.com/office/drawing/2014/main" xmlns="" id="{A7F3219B-C4FB-244D-AE5E-A94D73075B3B}"/>
                </a:ext>
              </a:extLst>
            </p:cNvPr>
            <p:cNvSpPr>
              <a:spLocks/>
            </p:cNvSpPr>
            <p:nvPr/>
          </p:nvSpPr>
          <p:spPr>
            <a:xfrm>
              <a:off x="4485997" y="2468705"/>
              <a:ext cx="4114800" cy="91440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133" dirty="0">
                <a:solidFill>
                  <a:srgbClr val="FFFFFF"/>
                </a:solidFill>
                <a:latin typeface="CiscoSansTT ExtraLight"/>
              </a:endParaRPr>
            </a:p>
          </p:txBody>
        </p:sp>
        <p:sp>
          <p:nvSpPr>
            <p:cNvPr id="106" name="TextBox 105">
              <a:extLst>
                <a:ext uri="{FF2B5EF4-FFF2-40B4-BE49-F238E27FC236}">
                  <a16:creationId xmlns:a16="http://schemas.microsoft.com/office/drawing/2014/main" xmlns="" id="{2D51D04E-6570-B94E-9431-F56C34FDCED8}"/>
                </a:ext>
              </a:extLst>
            </p:cNvPr>
            <p:cNvSpPr txBox="1"/>
            <p:nvPr/>
          </p:nvSpPr>
          <p:spPr>
            <a:xfrm>
              <a:off x="5044999" y="2771108"/>
              <a:ext cx="4008170" cy="284742"/>
            </a:xfrm>
            <a:prstGeom prst="rect">
              <a:avLst/>
            </a:prstGeom>
            <a:noFill/>
          </p:spPr>
          <p:txBody>
            <a:bodyPr wrap="square" rtlCol="0">
              <a:spAutoFit/>
            </a:bodyPr>
            <a:lstStyle/>
            <a:p>
              <a:pPr defTabSz="609570" fontAlgn="base">
                <a:spcBef>
                  <a:spcPct val="0"/>
                </a:spcBef>
                <a:spcAft>
                  <a:spcPct val="0"/>
                </a:spcAft>
                <a:defRPr/>
              </a:pPr>
              <a:r>
                <a:rPr lang="en-US" sz="1867" dirty="0">
                  <a:solidFill>
                    <a:srgbClr val="FFFFFF"/>
                  </a:solidFill>
                  <a:latin typeface="CiscoSansTT ExtraLight"/>
                  <a:ea typeface="ＭＳ Ｐゴシック" charset="0"/>
                </a:rPr>
                <a:t>Modular, scalable, highly available OS</a:t>
              </a:r>
            </a:p>
          </p:txBody>
        </p:sp>
        <p:sp>
          <p:nvSpPr>
            <p:cNvPr id="107" name="Isosceles Triangle 15">
              <a:extLst>
                <a:ext uri="{FF2B5EF4-FFF2-40B4-BE49-F238E27FC236}">
                  <a16:creationId xmlns:a16="http://schemas.microsoft.com/office/drawing/2014/main" xmlns="" id="{AC01C5A7-7A7B-4445-BF7D-9A91789293F4}"/>
                </a:ext>
              </a:extLst>
            </p:cNvPr>
            <p:cNvSpPr/>
            <p:nvPr/>
          </p:nvSpPr>
          <p:spPr>
            <a:xfrm rot="5400000">
              <a:off x="4704642" y="2844216"/>
              <a:ext cx="351731" cy="16337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solidFill>
              <a:schemeClr val="bg2"/>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133" dirty="0">
                <a:solidFill>
                  <a:srgbClr val="FFFFFF"/>
                </a:solidFill>
                <a:latin typeface="CiscoSansTT ExtraLight"/>
              </a:endParaRPr>
            </a:p>
          </p:txBody>
        </p:sp>
      </p:grpSp>
    </p:spTree>
    <p:extLst>
      <p:ext uri="{BB962C8B-B14F-4D97-AF65-F5344CB8AC3E}">
        <p14:creationId xmlns:p14="http://schemas.microsoft.com/office/powerpoint/2010/main" val="174620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Up Arrow Callout 46"/>
          <p:cNvSpPr/>
          <p:nvPr/>
        </p:nvSpPr>
        <p:spPr>
          <a:xfrm rot="10800000">
            <a:off x="2472830" y="3037816"/>
            <a:ext cx="8609524" cy="1830293"/>
          </a:xfrm>
          <a:prstGeom prst="upArrowCallout">
            <a:avLst>
              <a:gd name="adj1" fmla="val 29617"/>
              <a:gd name="adj2" fmla="val 25000"/>
              <a:gd name="adj3" fmla="val 25000"/>
              <a:gd name="adj4" fmla="val 62621"/>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fontAlgn="base">
              <a:spcBef>
                <a:spcPct val="0"/>
              </a:spcBef>
              <a:spcAft>
                <a:spcPct val="0"/>
              </a:spcAft>
              <a:defRPr/>
            </a:pPr>
            <a:endParaRPr lang="en-GB" sz="1333">
              <a:solidFill>
                <a:srgbClr val="FFFFFF">
                  <a:lumMod val="50000"/>
                </a:srgbClr>
              </a:solidFill>
              <a:latin typeface="Arial"/>
            </a:endParaRPr>
          </a:p>
        </p:txBody>
      </p:sp>
      <p:sp>
        <p:nvSpPr>
          <p:cNvPr id="46" name="Up Arrow Callout 45"/>
          <p:cNvSpPr/>
          <p:nvPr/>
        </p:nvSpPr>
        <p:spPr>
          <a:xfrm rot="10800000">
            <a:off x="2472828" y="1175398"/>
            <a:ext cx="8609525" cy="1848759"/>
          </a:xfrm>
          <a:prstGeom prst="upArrowCallout">
            <a:avLst>
              <a:gd name="adj1" fmla="val 25707"/>
              <a:gd name="adj2" fmla="val 25000"/>
              <a:gd name="adj3" fmla="val 25000"/>
              <a:gd name="adj4" fmla="val 60368"/>
            </a:avLst>
          </a:prstGeom>
          <a:solidFill>
            <a:schemeClr val="bg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fontAlgn="base">
              <a:spcBef>
                <a:spcPct val="0"/>
              </a:spcBef>
              <a:spcAft>
                <a:spcPct val="0"/>
              </a:spcAft>
              <a:defRPr/>
            </a:pPr>
            <a:endParaRPr lang="en-GB" sz="1333">
              <a:solidFill>
                <a:srgbClr val="39393B"/>
              </a:solidFill>
              <a:latin typeface="Arial"/>
            </a:endParaRPr>
          </a:p>
        </p:txBody>
      </p:sp>
      <p:sp>
        <p:nvSpPr>
          <p:cNvPr id="5" name="Rectangle 4"/>
          <p:cNvSpPr/>
          <p:nvPr/>
        </p:nvSpPr>
        <p:spPr>
          <a:xfrm>
            <a:off x="2472833" y="4966002"/>
            <a:ext cx="8609527" cy="1229932"/>
          </a:xfrm>
          <a:prstGeom prst="rect">
            <a:avLst/>
          </a:prstGeom>
          <a:gradFill>
            <a:gsLst>
              <a:gs pos="0">
                <a:srgbClr val="36A4D7"/>
              </a:gs>
              <a:gs pos="100000">
                <a:schemeClr val="accent5">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GB" sz="2133" b="1">
              <a:solidFill>
                <a:srgbClr val="FFFFFF"/>
              </a:solidFill>
              <a:latin typeface="Arial"/>
            </a:endParaRPr>
          </a:p>
        </p:txBody>
      </p:sp>
      <p:sp>
        <p:nvSpPr>
          <p:cNvPr id="6" name="Rectangle 5"/>
          <p:cNvSpPr/>
          <p:nvPr/>
        </p:nvSpPr>
        <p:spPr>
          <a:xfrm>
            <a:off x="2280633" y="189261"/>
            <a:ext cx="5046382" cy="830997"/>
          </a:xfrm>
          <a:prstGeom prst="rect">
            <a:avLst/>
          </a:prstGeom>
          <a:noFill/>
        </p:spPr>
        <p:txBody>
          <a:bodyPr wrap="none" lIns="91440" tIns="45720" rIns="91440" bIns="45720">
            <a:spAutoFit/>
          </a:bodyPr>
          <a:lstStyle/>
          <a:p>
            <a:pPr algn="ctr" defTabSz="609585" fontAlgn="base">
              <a:spcBef>
                <a:spcPct val="0"/>
              </a:spcBef>
              <a:spcAft>
                <a:spcPct val="0"/>
              </a:spcAft>
              <a:defRPr/>
            </a:pPr>
            <a:r>
              <a:rPr lang="en-US" sz="4800" spc="51" dirty="0">
                <a:ln w="0"/>
                <a:solidFill>
                  <a:srgbClr val="39393B"/>
                </a:solidFill>
                <a:effectLst>
                  <a:innerShdw blurRad="63500" dist="50800" dir="13500000">
                    <a:srgbClr val="000000">
                      <a:alpha val="50000"/>
                    </a:srgbClr>
                  </a:innerShdw>
                </a:effectLst>
                <a:latin typeface="Arial"/>
                <a:ea typeface="ＭＳ Ｐゴシック" pitchFamily="34" charset="-128"/>
              </a:rPr>
              <a:t>SDN </a:t>
            </a:r>
            <a:r>
              <a:rPr lang="uk-UA" sz="4800" spc="51" dirty="0" smtClean="0">
                <a:ln w="0"/>
                <a:solidFill>
                  <a:srgbClr val="39393B"/>
                </a:solidFill>
                <a:effectLst>
                  <a:innerShdw blurRad="63500" dist="50800" dir="13500000">
                    <a:srgbClr val="000000">
                      <a:alpha val="50000"/>
                    </a:srgbClr>
                  </a:innerShdw>
                </a:effectLst>
                <a:latin typeface="Arial"/>
                <a:ea typeface="ＭＳ Ｐゴシック" pitchFamily="34" charset="-128"/>
              </a:rPr>
              <a:t>архітектура</a:t>
            </a:r>
            <a:endParaRPr lang="en-US" sz="4800" spc="51" dirty="0">
              <a:ln w="0"/>
              <a:solidFill>
                <a:srgbClr val="39393B"/>
              </a:solidFill>
              <a:effectLst>
                <a:innerShdw blurRad="63500" dist="50800" dir="13500000">
                  <a:srgbClr val="000000">
                    <a:alpha val="50000"/>
                  </a:srgbClr>
                </a:innerShdw>
              </a:effectLst>
              <a:latin typeface="Arial"/>
              <a:ea typeface="ＭＳ Ｐゴシック" pitchFamily="34" charset="-128"/>
            </a:endParaRPr>
          </a:p>
        </p:txBody>
      </p:sp>
      <p:sp>
        <p:nvSpPr>
          <p:cNvPr id="8" name="Rectangle 7"/>
          <p:cNvSpPr/>
          <p:nvPr/>
        </p:nvSpPr>
        <p:spPr>
          <a:xfrm>
            <a:off x="5196070" y="3244430"/>
            <a:ext cx="3163045" cy="666786"/>
          </a:xfrm>
          <a:prstGeom prst="rect">
            <a:avLst/>
          </a:prstGeom>
          <a:noFill/>
        </p:spPr>
        <p:txBody>
          <a:bodyPr wrap="none" lIns="91440" tIns="45720" rIns="91440" bIns="45720">
            <a:spAutoFit/>
          </a:bodyPr>
          <a:lstStyle/>
          <a:p>
            <a:pPr algn="ctr" defTabSz="609585" fontAlgn="base">
              <a:spcBef>
                <a:spcPct val="0"/>
              </a:spcBef>
              <a:spcAft>
                <a:spcPct val="0"/>
              </a:spcAft>
              <a:defRPr/>
            </a:pPr>
            <a:r>
              <a:rPr lang="en-GB" sz="3733" b="1" dirty="0" err="1">
                <a:ln w="22225">
                  <a:noFill/>
                  <a:prstDash val="solid"/>
                </a:ln>
                <a:solidFill>
                  <a:srgbClr val="39393B"/>
                </a:solidFill>
                <a:latin typeface="Arial" charset="0"/>
                <a:ea typeface="ＭＳ Ｐゴシック" pitchFamily="34" charset="-128"/>
              </a:rPr>
              <a:t>APICenter</a:t>
            </a:r>
            <a:r>
              <a:rPr lang="en-GB" sz="3733" b="1" dirty="0">
                <a:ln w="22225">
                  <a:noFill/>
                  <a:prstDash val="solid"/>
                </a:ln>
                <a:solidFill>
                  <a:srgbClr val="39393B"/>
                </a:solidFill>
                <a:latin typeface="Arial" charset="0"/>
                <a:ea typeface="ＭＳ Ｐゴシック" pitchFamily="34" charset="-128"/>
              </a:rPr>
              <a:t> v4</a:t>
            </a:r>
            <a:endParaRPr lang="en-US" sz="4800" b="1" spc="600" dirty="0">
              <a:ln w="22225">
                <a:noFill/>
                <a:prstDash val="solid"/>
              </a:ln>
              <a:solidFill>
                <a:srgbClr val="39393B"/>
              </a:solidFill>
              <a:effectLst>
                <a:outerShdw blurRad="38100" dist="22860" dir="5400000" algn="tl" rotWithShape="0">
                  <a:srgbClr val="000000">
                    <a:alpha val="30000"/>
                  </a:srgbClr>
                </a:outerShdw>
              </a:effectLst>
              <a:latin typeface="Arial" charset="0"/>
              <a:ea typeface="ＭＳ Ｐゴシック" pitchFamily="34" charset="-128"/>
            </a:endParaRPr>
          </a:p>
        </p:txBody>
      </p:sp>
      <p:pic>
        <p:nvPicPr>
          <p:cNvPr id="9" name="Picture 8" descr="https://www.thelia.org.uk/sites/default/files/content/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2533" y="5319577"/>
            <a:ext cx="604463" cy="52277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https://static1.squarespace.com/static/5357f5d5e4b0e0474a40a6cf/5373d791e4b0b339e9db0a49/5469e622e4b0bff63b7aa21a/1416226441513/Jabber-logo-2014.png?format=750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27836" y="4966002"/>
            <a:ext cx="1739713" cy="130594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670" y="1665622"/>
            <a:ext cx="868407" cy="60788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0370" y="5201967"/>
            <a:ext cx="741583" cy="741583"/>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76969" y="5319579"/>
            <a:ext cx="920912" cy="612023"/>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H="1" flipV="1">
            <a:off x="10011249" y="5219287"/>
            <a:ext cx="562396" cy="629255"/>
          </a:xfrm>
          <a:prstGeom prst="rect">
            <a:avLst/>
          </a:prstGeom>
        </p:spPr>
      </p:pic>
      <p:sp>
        <p:nvSpPr>
          <p:cNvPr id="41" name="TextBox 40"/>
          <p:cNvSpPr txBox="1"/>
          <p:nvPr/>
        </p:nvSpPr>
        <p:spPr>
          <a:xfrm>
            <a:off x="69191" y="1393293"/>
            <a:ext cx="2212436" cy="461665"/>
          </a:xfrm>
          <a:prstGeom prst="rect">
            <a:avLst/>
          </a:prstGeom>
          <a:noFill/>
        </p:spPr>
        <p:txBody>
          <a:bodyPr wrap="square" rtlCol="0">
            <a:spAutoFit/>
          </a:bodyPr>
          <a:lstStyle/>
          <a:p>
            <a:pPr defTabSz="609585" fontAlgn="base">
              <a:spcBef>
                <a:spcPct val="0"/>
              </a:spcBef>
              <a:spcAft>
                <a:spcPct val="0"/>
              </a:spcAft>
              <a:defRPr/>
            </a:pPr>
            <a:r>
              <a:rPr lang="en-GB" sz="2400" b="1" dirty="0">
                <a:solidFill>
                  <a:srgbClr val="39393B"/>
                </a:solidFill>
                <a:latin typeface="Arial" charset="0"/>
                <a:ea typeface="ＭＳ Ｐゴシック" pitchFamily="34" charset="-128"/>
              </a:rPr>
              <a:t>Applications</a:t>
            </a:r>
          </a:p>
        </p:txBody>
      </p:sp>
      <p:sp>
        <p:nvSpPr>
          <p:cNvPr id="42" name="TextBox 41"/>
          <p:cNvSpPr txBox="1"/>
          <p:nvPr/>
        </p:nvSpPr>
        <p:spPr>
          <a:xfrm>
            <a:off x="69191" y="5418794"/>
            <a:ext cx="2424927" cy="461665"/>
          </a:xfrm>
          <a:prstGeom prst="rect">
            <a:avLst/>
          </a:prstGeom>
          <a:noFill/>
        </p:spPr>
        <p:txBody>
          <a:bodyPr wrap="square" rtlCol="0">
            <a:spAutoFit/>
          </a:bodyPr>
          <a:lstStyle/>
          <a:p>
            <a:pPr defTabSz="609585" fontAlgn="base">
              <a:spcBef>
                <a:spcPct val="0"/>
              </a:spcBef>
              <a:spcAft>
                <a:spcPct val="0"/>
              </a:spcAft>
              <a:defRPr/>
            </a:pPr>
            <a:r>
              <a:rPr lang="en-GB" sz="2400" b="1" dirty="0">
                <a:solidFill>
                  <a:srgbClr val="39393B"/>
                </a:solidFill>
                <a:latin typeface="Arial" charset="0"/>
                <a:ea typeface="ＭＳ Ｐゴシック" pitchFamily="34" charset="-128"/>
              </a:rPr>
              <a:t>Infrastructure</a:t>
            </a:r>
          </a:p>
        </p:txBody>
      </p:sp>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46726" y="5213918"/>
            <a:ext cx="717684" cy="717684"/>
          </a:xfrm>
          <a:prstGeom prst="rect">
            <a:avLst/>
          </a:prstGeom>
        </p:spPr>
      </p:pic>
      <p:pic>
        <p:nvPicPr>
          <p:cNvPr id="49" name="Picture 20" descr="C:\Users\ecoffey\AppData\Local\Temp\Rar$DRa0.138\30008_Device_call_manager_unknown_64.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213789" y="5264323"/>
            <a:ext cx="721216" cy="72121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9591" y="1345245"/>
            <a:ext cx="1673749" cy="1168528"/>
          </a:xfrm>
          <a:prstGeom prst="rect">
            <a:avLst/>
          </a:prstGeom>
          <a:noFill/>
          <a:ln>
            <a:noFill/>
          </a:ln>
        </p:spPr>
      </p:pic>
      <p:sp>
        <p:nvSpPr>
          <p:cNvPr id="21" name="TextBox 20">
            <a:extLst>
              <a:ext uri="{FF2B5EF4-FFF2-40B4-BE49-F238E27FC236}">
                <a16:creationId xmlns:a16="http://schemas.microsoft.com/office/drawing/2014/main" xmlns="" id="{4C73D48C-D6B6-0F43-8FF2-4FC0D725E655}"/>
              </a:ext>
            </a:extLst>
          </p:cNvPr>
          <p:cNvSpPr txBox="1"/>
          <p:nvPr/>
        </p:nvSpPr>
        <p:spPr>
          <a:xfrm>
            <a:off x="161382" y="3331633"/>
            <a:ext cx="2212436" cy="461665"/>
          </a:xfrm>
          <a:prstGeom prst="rect">
            <a:avLst/>
          </a:prstGeom>
          <a:noFill/>
        </p:spPr>
        <p:txBody>
          <a:bodyPr wrap="square" rtlCol="0">
            <a:spAutoFit/>
          </a:bodyPr>
          <a:lstStyle/>
          <a:p>
            <a:pPr defTabSz="609585" fontAlgn="base">
              <a:spcBef>
                <a:spcPct val="0"/>
              </a:spcBef>
              <a:spcAft>
                <a:spcPct val="0"/>
              </a:spcAft>
              <a:defRPr/>
            </a:pPr>
            <a:r>
              <a:rPr lang="en-GB" sz="2400" b="1" dirty="0">
                <a:solidFill>
                  <a:srgbClr val="39393B"/>
                </a:solidFill>
                <a:latin typeface="Arial" charset="0"/>
                <a:ea typeface="ＭＳ Ｐゴシック" panose="020B0600070205080204" pitchFamily="34" charset="-128"/>
              </a:rPr>
              <a:t>Controller</a:t>
            </a:r>
          </a:p>
        </p:txBody>
      </p:sp>
      <p:pic>
        <p:nvPicPr>
          <p:cNvPr id="4" name="Picture 3" descr="A picture containing object, clock, mirror&#10;&#10;Description automatically generated">
            <a:extLst>
              <a:ext uri="{FF2B5EF4-FFF2-40B4-BE49-F238E27FC236}">
                <a16:creationId xmlns:a16="http://schemas.microsoft.com/office/drawing/2014/main" xmlns="" id="{462D78E9-85A1-AC49-A636-00E73BF85174}"/>
              </a:ext>
            </a:extLst>
          </p:cNvPr>
          <p:cNvPicPr>
            <a:picLocks noChangeAspect="1"/>
          </p:cNvPicPr>
          <p:nvPr/>
        </p:nvPicPr>
        <p:blipFill>
          <a:blip r:embed="rId12"/>
          <a:stretch>
            <a:fillRect/>
          </a:stretch>
        </p:blipFill>
        <p:spPr>
          <a:xfrm>
            <a:off x="404185" y="301550"/>
            <a:ext cx="1408080" cy="806877"/>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xmlns="" id="{013F249C-0001-EF4B-8B3F-845523314226}"/>
              </a:ext>
            </a:extLst>
          </p:cNvPr>
          <p:cNvPicPr>
            <a:picLocks noChangeAspect="1"/>
          </p:cNvPicPr>
          <p:nvPr/>
        </p:nvPicPr>
        <p:blipFill>
          <a:blip r:embed="rId13"/>
          <a:stretch>
            <a:fillRect/>
          </a:stretch>
        </p:blipFill>
        <p:spPr>
          <a:xfrm>
            <a:off x="2471096" y="1174943"/>
            <a:ext cx="2273419" cy="1166363"/>
          </a:xfrm>
          <a:prstGeom prst="rect">
            <a:avLst/>
          </a:prstGeom>
        </p:spPr>
      </p:pic>
      <p:pic>
        <p:nvPicPr>
          <p:cNvPr id="20" name="Graphic 19">
            <a:extLst>
              <a:ext uri="{FF2B5EF4-FFF2-40B4-BE49-F238E27FC236}">
                <a16:creationId xmlns:a16="http://schemas.microsoft.com/office/drawing/2014/main" xmlns="" id="{DF8B56BC-2DCB-9B4D-98DE-4893339C1EC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842112" y="1355411"/>
            <a:ext cx="2743200" cy="20320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xmlns="" id="{EAB36419-E653-4A40-B5F1-405AAE7C6A06}"/>
              </a:ext>
            </a:extLst>
          </p:cNvPr>
          <p:cNvPicPr>
            <a:picLocks noChangeAspect="1"/>
          </p:cNvPicPr>
          <p:nvPr/>
        </p:nvPicPr>
        <p:blipFill>
          <a:blip r:embed="rId16"/>
          <a:stretch>
            <a:fillRect/>
          </a:stretch>
        </p:blipFill>
        <p:spPr>
          <a:xfrm>
            <a:off x="9408603" y="1174943"/>
            <a:ext cx="1673749" cy="1086156"/>
          </a:xfrm>
          <a:prstGeom prst="rect">
            <a:avLst/>
          </a:prstGeom>
        </p:spPr>
      </p:pic>
      <p:pic>
        <p:nvPicPr>
          <p:cNvPr id="29" name="Picture 28" descr="A picture containing drawing, green, ball, player&#10;&#10;Description automatically generated">
            <a:extLst>
              <a:ext uri="{FF2B5EF4-FFF2-40B4-BE49-F238E27FC236}">
                <a16:creationId xmlns:a16="http://schemas.microsoft.com/office/drawing/2014/main" xmlns="" id="{256CDA73-65A9-F74F-9F57-DBD09FF1DB0C}"/>
              </a:ext>
            </a:extLst>
          </p:cNvPr>
          <p:cNvPicPr>
            <a:picLocks noChangeAspect="1"/>
          </p:cNvPicPr>
          <p:nvPr/>
        </p:nvPicPr>
        <p:blipFill>
          <a:blip r:embed="rId17"/>
          <a:stretch>
            <a:fillRect/>
          </a:stretch>
        </p:blipFill>
        <p:spPr>
          <a:xfrm>
            <a:off x="7685323" y="1174943"/>
            <a:ext cx="1740423" cy="1098564"/>
          </a:xfrm>
          <a:prstGeom prst="rect">
            <a:avLst/>
          </a:prstGeom>
        </p:spPr>
      </p:pic>
      <p:pic>
        <p:nvPicPr>
          <p:cNvPr id="51" name="Picture 50" descr="A screenshot of a cell phone&#10;&#10;Description automatically generated">
            <a:extLst>
              <a:ext uri="{FF2B5EF4-FFF2-40B4-BE49-F238E27FC236}">
                <a16:creationId xmlns:a16="http://schemas.microsoft.com/office/drawing/2014/main" xmlns="" id="{10E5D603-9AF7-714D-A082-F05F433F04B3}"/>
              </a:ext>
            </a:extLst>
          </p:cNvPr>
          <p:cNvPicPr>
            <a:picLocks noChangeAspect="1"/>
          </p:cNvPicPr>
          <p:nvPr/>
        </p:nvPicPr>
        <p:blipFill>
          <a:blip r:embed="rId18"/>
          <a:stretch>
            <a:fillRect/>
          </a:stretch>
        </p:blipFill>
        <p:spPr>
          <a:xfrm>
            <a:off x="10051446" y="4255040"/>
            <a:ext cx="581193" cy="581193"/>
          </a:xfrm>
          <a:prstGeom prst="rect">
            <a:avLst/>
          </a:prstGeom>
        </p:spPr>
      </p:pic>
      <p:pic>
        <p:nvPicPr>
          <p:cNvPr id="53" name="Picture 52" descr="A picture containing food&#10;&#10;Description automatically generated">
            <a:extLst>
              <a:ext uri="{FF2B5EF4-FFF2-40B4-BE49-F238E27FC236}">
                <a16:creationId xmlns:a16="http://schemas.microsoft.com/office/drawing/2014/main" xmlns="" id="{DBEBA418-15D3-BC4B-815D-16EA558FC7D1}"/>
              </a:ext>
            </a:extLst>
          </p:cNvPr>
          <p:cNvPicPr>
            <a:picLocks noChangeAspect="1"/>
          </p:cNvPicPr>
          <p:nvPr/>
        </p:nvPicPr>
        <p:blipFill>
          <a:blip r:embed="rId19"/>
          <a:stretch>
            <a:fillRect/>
          </a:stretch>
        </p:blipFill>
        <p:spPr>
          <a:xfrm>
            <a:off x="4199119" y="4206336"/>
            <a:ext cx="731728" cy="731728"/>
          </a:xfrm>
          <a:prstGeom prst="rect">
            <a:avLst/>
          </a:prstGeom>
        </p:spPr>
      </p:pic>
      <p:pic>
        <p:nvPicPr>
          <p:cNvPr id="55" name="Picture 54" descr="A close up of a logo&#10;&#10;Description automatically generated">
            <a:extLst>
              <a:ext uri="{FF2B5EF4-FFF2-40B4-BE49-F238E27FC236}">
                <a16:creationId xmlns:a16="http://schemas.microsoft.com/office/drawing/2014/main" xmlns="" id="{399965E2-8C55-B54F-83D6-48B209F95ACA}"/>
              </a:ext>
            </a:extLst>
          </p:cNvPr>
          <p:cNvPicPr>
            <a:picLocks noChangeAspect="1"/>
          </p:cNvPicPr>
          <p:nvPr/>
        </p:nvPicPr>
        <p:blipFill>
          <a:blip r:embed="rId20"/>
          <a:stretch>
            <a:fillRect/>
          </a:stretch>
        </p:blipFill>
        <p:spPr>
          <a:xfrm>
            <a:off x="5375339" y="4188961"/>
            <a:ext cx="770188" cy="770188"/>
          </a:xfrm>
          <a:prstGeom prst="rect">
            <a:avLst/>
          </a:prstGeom>
        </p:spPr>
      </p:pic>
      <p:pic>
        <p:nvPicPr>
          <p:cNvPr id="57" name="Picture 56" descr="A picture containing drawing&#10;&#10;Description automatically generated">
            <a:extLst>
              <a:ext uri="{FF2B5EF4-FFF2-40B4-BE49-F238E27FC236}">
                <a16:creationId xmlns:a16="http://schemas.microsoft.com/office/drawing/2014/main" xmlns="" id="{E1A9B85E-293A-9441-8530-C830843D5C0A}"/>
              </a:ext>
            </a:extLst>
          </p:cNvPr>
          <p:cNvPicPr>
            <a:picLocks noChangeAspect="1"/>
          </p:cNvPicPr>
          <p:nvPr/>
        </p:nvPicPr>
        <p:blipFill>
          <a:blip r:embed="rId21"/>
          <a:stretch>
            <a:fillRect/>
          </a:stretch>
        </p:blipFill>
        <p:spPr>
          <a:xfrm>
            <a:off x="8648498" y="4288431"/>
            <a:ext cx="1162925" cy="333855"/>
          </a:xfrm>
          <a:prstGeom prst="rect">
            <a:avLst/>
          </a:prstGeom>
        </p:spPr>
      </p:pic>
      <p:pic>
        <p:nvPicPr>
          <p:cNvPr id="59" name="Picture 58" descr="A picture containing drawing, plate&#10;&#10;Description automatically generated">
            <a:extLst>
              <a:ext uri="{FF2B5EF4-FFF2-40B4-BE49-F238E27FC236}">
                <a16:creationId xmlns:a16="http://schemas.microsoft.com/office/drawing/2014/main" xmlns="" id="{41731A79-731D-5543-9BC6-281E11542F58}"/>
              </a:ext>
            </a:extLst>
          </p:cNvPr>
          <p:cNvPicPr>
            <a:picLocks noChangeAspect="1"/>
          </p:cNvPicPr>
          <p:nvPr/>
        </p:nvPicPr>
        <p:blipFill>
          <a:blip r:embed="rId22"/>
          <a:stretch>
            <a:fillRect/>
          </a:stretch>
        </p:blipFill>
        <p:spPr>
          <a:xfrm>
            <a:off x="7585312" y="4352682"/>
            <a:ext cx="731728" cy="439036"/>
          </a:xfrm>
          <a:prstGeom prst="rect">
            <a:avLst/>
          </a:prstGeom>
        </p:spPr>
      </p:pic>
      <p:pic>
        <p:nvPicPr>
          <p:cNvPr id="61" name="Picture 60" descr="A picture containing drawing&#10;&#10;Description automatically generated">
            <a:extLst>
              <a:ext uri="{FF2B5EF4-FFF2-40B4-BE49-F238E27FC236}">
                <a16:creationId xmlns:a16="http://schemas.microsoft.com/office/drawing/2014/main" xmlns="" id="{9392F9F7-29A8-574A-9EF5-7AE5BCDD8F22}"/>
              </a:ext>
            </a:extLst>
          </p:cNvPr>
          <p:cNvPicPr>
            <a:picLocks noChangeAspect="1"/>
          </p:cNvPicPr>
          <p:nvPr/>
        </p:nvPicPr>
        <p:blipFill>
          <a:blip r:embed="rId23"/>
          <a:stretch>
            <a:fillRect/>
          </a:stretch>
        </p:blipFill>
        <p:spPr>
          <a:xfrm>
            <a:off x="2876077" y="4196697"/>
            <a:ext cx="731728" cy="731728"/>
          </a:xfrm>
          <a:prstGeom prst="rect">
            <a:avLst/>
          </a:prstGeom>
        </p:spPr>
      </p:pic>
    </p:spTree>
    <p:extLst>
      <p:ext uri="{BB962C8B-B14F-4D97-AF65-F5344CB8AC3E}">
        <p14:creationId xmlns:p14="http://schemas.microsoft.com/office/powerpoint/2010/main" val="406645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C43D7C5-F96B-E94A-8E1F-36C9531DBEAF}"/>
              </a:ext>
            </a:extLst>
          </p:cNvPr>
          <p:cNvSpPr/>
          <p:nvPr/>
        </p:nvSpPr>
        <p:spPr>
          <a:xfrm>
            <a:off x="2298280" y="420921"/>
            <a:ext cx="7595443" cy="167659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70">
              <a:lnSpc>
                <a:spcPts val="4800"/>
              </a:lnSpc>
              <a:defRPr/>
            </a:pPr>
            <a:r>
              <a:rPr lang="uk-UA" sz="4800" dirty="0" smtClean="0">
                <a:solidFill>
                  <a:schemeClr val="bg2"/>
                </a:solidFill>
                <a:ea typeface="ＭＳ Ｐゴシック" charset="0"/>
                <a:cs typeface="CiscoSansTT" panose="020B0503020201020303" pitchFamily="34" charset="0"/>
              </a:rPr>
              <a:t>ІТ команда майбутнього</a:t>
            </a:r>
            <a:endParaRPr lang="en-US" sz="4800" b="1" dirty="0">
              <a:solidFill>
                <a:schemeClr val="bg2"/>
              </a:solidFill>
              <a:ea typeface="ＭＳ Ｐゴシック" charset="0"/>
              <a:cs typeface="CiscoSansTT Heavy" panose="020B0903020201020303" pitchFamily="34" charset="0"/>
            </a:endParaRPr>
          </a:p>
        </p:txBody>
      </p:sp>
      <p:sp>
        <p:nvSpPr>
          <p:cNvPr id="5" name="Rounded Rectangle 40">
            <a:extLst>
              <a:ext uri="{FF2B5EF4-FFF2-40B4-BE49-F238E27FC236}">
                <a16:creationId xmlns:a16="http://schemas.microsoft.com/office/drawing/2014/main" xmlns="" id="{890BE42B-A664-C243-B5E0-75B69FD22B65}"/>
              </a:ext>
            </a:extLst>
          </p:cNvPr>
          <p:cNvSpPr/>
          <p:nvPr/>
        </p:nvSpPr>
        <p:spPr>
          <a:xfrm>
            <a:off x="456623" y="2330629"/>
            <a:ext cx="4823964" cy="905843"/>
          </a:xfrm>
          <a:prstGeom prst="roundRect">
            <a:avLst>
              <a:gd name="adj" fmla="val 50000"/>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09570">
              <a:lnSpc>
                <a:spcPts val="2400"/>
              </a:lnSpc>
              <a:defRPr/>
            </a:pPr>
            <a:r>
              <a:rPr lang="ru-RU" sz="2400" dirty="0"/>
              <a:t>Навички та досвід </a:t>
            </a:r>
            <a:r>
              <a:rPr lang="ru-RU" sz="2400" dirty="0" smtClean="0"/>
              <a:t>роботи</a:t>
            </a:r>
          </a:p>
          <a:p>
            <a:pPr algn="ctr" defTabSz="609570">
              <a:lnSpc>
                <a:spcPts val="2400"/>
              </a:lnSpc>
              <a:defRPr/>
            </a:pPr>
            <a:r>
              <a:rPr lang="ru-RU" sz="2400" dirty="0" smtClean="0"/>
              <a:t> </a:t>
            </a:r>
            <a:r>
              <a:rPr lang="ru-RU" sz="2400" dirty="0"/>
              <a:t>з інфраструктурою </a:t>
            </a:r>
            <a:endParaRPr lang="en-US" sz="2400" dirty="0">
              <a:solidFill>
                <a:srgbClr val="FFFFFF"/>
              </a:solidFill>
              <a:cs typeface="CiscoSansTT Heavy" panose="020B0903020201020303" pitchFamily="34" charset="0"/>
            </a:endParaRPr>
          </a:p>
        </p:txBody>
      </p:sp>
      <p:grpSp>
        <p:nvGrpSpPr>
          <p:cNvPr id="6" name="Group 5">
            <a:extLst>
              <a:ext uri="{FF2B5EF4-FFF2-40B4-BE49-F238E27FC236}">
                <a16:creationId xmlns:a16="http://schemas.microsoft.com/office/drawing/2014/main" xmlns="" id="{8C161D94-654B-9946-9EA9-A7A331F1E068}"/>
              </a:ext>
            </a:extLst>
          </p:cNvPr>
          <p:cNvGrpSpPr>
            <a:grpSpLocks noChangeAspect="1"/>
          </p:cNvGrpSpPr>
          <p:nvPr/>
        </p:nvGrpSpPr>
        <p:grpSpPr>
          <a:xfrm>
            <a:off x="5731711" y="2421460"/>
            <a:ext cx="728580" cy="724181"/>
            <a:chOff x="1579728" y="2192901"/>
            <a:chExt cx="496986" cy="493986"/>
          </a:xfrm>
        </p:grpSpPr>
        <p:sp>
          <p:nvSpPr>
            <p:cNvPr id="7" name="Freeform 664">
              <a:extLst>
                <a:ext uri="{FF2B5EF4-FFF2-40B4-BE49-F238E27FC236}">
                  <a16:creationId xmlns:a16="http://schemas.microsoft.com/office/drawing/2014/main" xmlns="" id="{E211398D-25B5-CF47-8060-F5348F04E524}"/>
                </a:ext>
              </a:extLst>
            </p:cNvPr>
            <p:cNvSpPr>
              <a:spLocks noChangeAspect="1"/>
            </p:cNvSpPr>
            <p:nvPr/>
          </p:nvSpPr>
          <p:spPr bwMode="auto">
            <a:xfrm>
              <a:off x="1762418"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2"/>
            </a:solidFill>
            <a:ln w="3175">
              <a:solidFill>
                <a:schemeClr val="accent2"/>
              </a:solidFill>
            </a:ln>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sp>
          <p:nvSpPr>
            <p:cNvPr id="8" name="Freeform 665">
              <a:extLst>
                <a:ext uri="{FF2B5EF4-FFF2-40B4-BE49-F238E27FC236}">
                  <a16:creationId xmlns:a16="http://schemas.microsoft.com/office/drawing/2014/main" xmlns="" id="{F9102D04-9E58-3941-870C-3DED33654C1A}"/>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2"/>
            </a:solidFill>
            <a:ln w="3175">
              <a:solidFill>
                <a:schemeClr val="accent2"/>
              </a:solidFill>
            </a:ln>
          </p:spPr>
          <p:txBody>
            <a:bodyPr vert="horz" wrap="square" lIns="121920" tIns="60960" rIns="121920" bIns="60960" numCol="1" anchor="t" anchorCtr="0" compatLnSpc="1">
              <a:prstTxWarp prst="textNoShape">
                <a:avLst/>
              </a:prstTxWarp>
            </a:bodyPr>
            <a:lstStyle/>
            <a:p>
              <a:pPr defTabSz="609570">
                <a:defRPr/>
              </a:pPr>
              <a:endParaRPr lang="en-US" sz="2400">
                <a:solidFill>
                  <a:srgbClr val="282828"/>
                </a:solidFill>
              </a:endParaRPr>
            </a:p>
          </p:txBody>
        </p:sp>
        <p:sp>
          <p:nvSpPr>
            <p:cNvPr id="9" name="Rectangle 8">
              <a:extLst>
                <a:ext uri="{FF2B5EF4-FFF2-40B4-BE49-F238E27FC236}">
                  <a16:creationId xmlns:a16="http://schemas.microsoft.com/office/drawing/2014/main" xmlns="" id="{ECC45110-F30D-A24F-B30F-40608E50B473}"/>
                </a:ext>
              </a:extLst>
            </p:cNvPr>
            <p:cNvSpPr/>
            <p:nvPr/>
          </p:nvSpPr>
          <p:spPr>
            <a:xfrm>
              <a:off x="1762331" y="2367857"/>
              <a:ext cx="137160" cy="137160"/>
            </a:xfrm>
            <a:prstGeom prst="rect">
              <a:avLst/>
            </a:prstGeom>
            <a:solidFill>
              <a:srgbClr val="017E18"/>
            </a:solidFill>
            <a:ln w="0">
              <a:solidFill>
                <a:srgbClr val="017E1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srgbClr val="005073"/>
                </a:solidFill>
                <a:latin typeface="CiscoSansTT ExtraLight"/>
              </a:endParaRPr>
            </a:p>
          </p:txBody>
        </p:sp>
      </p:grpSp>
      <p:sp>
        <p:nvSpPr>
          <p:cNvPr id="10" name="Rounded Rectangle 40">
            <a:extLst>
              <a:ext uri="{FF2B5EF4-FFF2-40B4-BE49-F238E27FC236}">
                <a16:creationId xmlns:a16="http://schemas.microsoft.com/office/drawing/2014/main" xmlns="" id="{E1A667C7-3161-424D-A38E-452DB48E8D54}"/>
              </a:ext>
            </a:extLst>
          </p:cNvPr>
          <p:cNvSpPr/>
          <p:nvPr/>
        </p:nvSpPr>
        <p:spPr>
          <a:xfrm>
            <a:off x="6911415" y="2330629"/>
            <a:ext cx="4823964" cy="905843"/>
          </a:xfrm>
          <a:prstGeom prst="roundRect">
            <a:avLst>
              <a:gd name="adj" fmla="val 50000"/>
            </a:avLst>
          </a:prstGeom>
          <a:solidFill>
            <a:schemeClr val="accent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09570">
              <a:lnSpc>
                <a:spcPts val="2400"/>
              </a:lnSpc>
              <a:defRPr/>
            </a:pPr>
            <a:r>
              <a:rPr lang="ru-RU" sz="2400" dirty="0"/>
              <a:t>Навички та досвід </a:t>
            </a:r>
            <a:r>
              <a:rPr lang="ru-RU" sz="2400" dirty="0" smtClean="0"/>
              <a:t>роботи</a:t>
            </a:r>
          </a:p>
          <a:p>
            <a:pPr algn="ctr" defTabSz="609570">
              <a:lnSpc>
                <a:spcPts val="2400"/>
              </a:lnSpc>
              <a:defRPr/>
            </a:pPr>
            <a:r>
              <a:rPr lang="ru-RU" sz="2400" dirty="0" smtClean="0"/>
              <a:t> </a:t>
            </a:r>
            <a:r>
              <a:rPr lang="ru-RU" sz="2400" dirty="0"/>
              <a:t>з програмним забезпеченням </a:t>
            </a:r>
            <a:endParaRPr lang="en-US" sz="2400" dirty="0">
              <a:solidFill>
                <a:srgbClr val="FFFFFF"/>
              </a:solidFill>
              <a:cs typeface="CiscoSansTT Heavy" panose="020B0903020201020303" pitchFamily="34" charset="0"/>
            </a:endParaRPr>
          </a:p>
        </p:txBody>
      </p:sp>
    </p:spTree>
    <p:extLst>
      <p:ext uri="{BB962C8B-B14F-4D97-AF65-F5344CB8AC3E}">
        <p14:creationId xmlns:p14="http://schemas.microsoft.com/office/powerpoint/2010/main" val="265128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Текст 15">
            <a:extLst>
              <a:ext uri="{FF2B5EF4-FFF2-40B4-BE49-F238E27FC236}">
                <a16:creationId xmlns="" xmlns:a16="http://schemas.microsoft.com/office/drawing/2014/main" id="{26D7F26E-FBDE-4A1D-9A9A-8D127DF97874}"/>
              </a:ext>
            </a:extLst>
          </p:cNvPr>
          <p:cNvSpPr>
            <a:spLocks noGrp="1"/>
          </p:cNvSpPr>
          <p:nvPr>
            <p:ph type="body" sz="quarter" idx="17"/>
          </p:nvPr>
        </p:nvSpPr>
        <p:spPr/>
        <p:txBody>
          <a:bodyPr/>
          <a:lstStyle/>
          <a:p>
            <a:r>
              <a:rPr lang="uk-UA" dirty="0"/>
              <a:t>Графічні та веб-інтерфейси</a:t>
            </a:r>
            <a:endParaRPr lang="en-US" dirty="0"/>
          </a:p>
        </p:txBody>
      </p:sp>
      <p:sp>
        <p:nvSpPr>
          <p:cNvPr id="17" name="Текст 16">
            <a:extLst>
              <a:ext uri="{FF2B5EF4-FFF2-40B4-BE49-F238E27FC236}">
                <a16:creationId xmlns="" xmlns:a16="http://schemas.microsoft.com/office/drawing/2014/main" id="{3D90A048-BD23-4DA4-B0AB-0F0CE9EDC011}"/>
              </a:ext>
            </a:extLst>
          </p:cNvPr>
          <p:cNvSpPr>
            <a:spLocks noGrp="1"/>
          </p:cNvSpPr>
          <p:nvPr>
            <p:ph type="body" sz="quarter" idx="22"/>
          </p:nvPr>
        </p:nvSpPr>
        <p:spPr/>
        <p:txBody>
          <a:bodyPr/>
          <a:lstStyle/>
          <a:p>
            <a:r>
              <a:rPr lang="uk-UA" dirty="0"/>
              <a:t>Командний рядок</a:t>
            </a:r>
            <a:endParaRPr lang="en-US" dirty="0"/>
          </a:p>
        </p:txBody>
      </p:sp>
      <p:sp>
        <p:nvSpPr>
          <p:cNvPr id="18" name="Текст 17">
            <a:extLst>
              <a:ext uri="{FF2B5EF4-FFF2-40B4-BE49-F238E27FC236}">
                <a16:creationId xmlns="" xmlns:a16="http://schemas.microsoft.com/office/drawing/2014/main" id="{1A695FE0-D252-415A-A363-0DC6F4CC81CD}"/>
              </a:ext>
            </a:extLst>
          </p:cNvPr>
          <p:cNvSpPr>
            <a:spLocks noGrp="1"/>
          </p:cNvSpPr>
          <p:nvPr>
            <p:ph type="body" sz="quarter" idx="24"/>
          </p:nvPr>
        </p:nvSpPr>
        <p:spPr/>
        <p:txBody>
          <a:bodyPr/>
          <a:lstStyle/>
          <a:p>
            <a:r>
              <a:rPr lang="uk-UA" dirty="0"/>
              <a:t>Спеціалізовані протоколи</a:t>
            </a:r>
            <a:endParaRPr lang="en-US" dirty="0"/>
          </a:p>
        </p:txBody>
      </p:sp>
      <p:sp>
        <p:nvSpPr>
          <p:cNvPr id="15" name="Текст 14">
            <a:extLst>
              <a:ext uri="{FF2B5EF4-FFF2-40B4-BE49-F238E27FC236}">
                <a16:creationId xmlns="" xmlns:a16="http://schemas.microsoft.com/office/drawing/2014/main" id="{8134DFBB-9B1E-4827-A9D5-9D4CF0E51C92}"/>
              </a:ext>
            </a:extLst>
          </p:cNvPr>
          <p:cNvSpPr>
            <a:spLocks noGrp="1"/>
          </p:cNvSpPr>
          <p:nvPr>
            <p:ph type="body" sz="quarter" idx="11"/>
          </p:nvPr>
        </p:nvSpPr>
        <p:spPr/>
        <p:txBody>
          <a:bodyPr/>
          <a:lstStyle/>
          <a:p>
            <a:r>
              <a:rPr lang="uk-UA" dirty="0"/>
              <a:t>Вбудовані</a:t>
            </a:r>
          </a:p>
          <a:p>
            <a:endParaRPr lang="uk-UA" dirty="0"/>
          </a:p>
          <a:p>
            <a:endParaRPr lang="uk-UA" dirty="0"/>
          </a:p>
          <a:p>
            <a:endParaRPr lang="uk-UA" dirty="0"/>
          </a:p>
          <a:p>
            <a:endParaRPr lang="uk-UA" dirty="0"/>
          </a:p>
          <a:p>
            <a:r>
              <a:rPr lang="uk-UA" dirty="0"/>
              <a:t>Зовнішні</a:t>
            </a:r>
            <a:endParaRPr lang="ru-RU" dirty="0"/>
          </a:p>
          <a:p>
            <a:endParaRPr lang="en-US" dirty="0"/>
          </a:p>
        </p:txBody>
      </p:sp>
      <p:sp>
        <p:nvSpPr>
          <p:cNvPr id="19" name="Текст 18">
            <a:extLst>
              <a:ext uri="{FF2B5EF4-FFF2-40B4-BE49-F238E27FC236}">
                <a16:creationId xmlns="" xmlns:a16="http://schemas.microsoft.com/office/drawing/2014/main" id="{C7A77479-8013-40C1-9E2D-2BADDC65C01B}"/>
              </a:ext>
            </a:extLst>
          </p:cNvPr>
          <p:cNvSpPr>
            <a:spLocks noGrp="1"/>
          </p:cNvSpPr>
          <p:nvPr>
            <p:ph type="body" sz="quarter" idx="26"/>
          </p:nvPr>
        </p:nvSpPr>
        <p:spPr>
          <a:xfrm>
            <a:off x="4503637" y="1600428"/>
            <a:ext cx="3419765" cy="4419872"/>
          </a:xfrm>
        </p:spPr>
        <p:txBody>
          <a:bodyPr/>
          <a:lstStyle/>
          <a:p>
            <a:r>
              <a:rPr lang="uk-UA" dirty="0"/>
              <a:t>Локальні</a:t>
            </a:r>
          </a:p>
          <a:p>
            <a:pPr lvl="1"/>
            <a:r>
              <a:rPr lang="ru-RU" dirty="0"/>
              <a:t>Консоль</a:t>
            </a:r>
          </a:p>
          <a:p>
            <a:pPr lvl="1"/>
            <a:r>
              <a:rPr lang="en-US" dirty="0"/>
              <a:t>AUX</a:t>
            </a:r>
          </a:p>
          <a:p>
            <a:endParaRPr lang="en-US" dirty="0"/>
          </a:p>
          <a:p>
            <a:r>
              <a:rPr lang="uk-UA" dirty="0"/>
              <a:t>Мережеві</a:t>
            </a:r>
          </a:p>
          <a:p>
            <a:pPr lvl="1"/>
            <a:r>
              <a:rPr lang="en-US" dirty="0"/>
              <a:t>Telnet</a:t>
            </a:r>
          </a:p>
          <a:p>
            <a:pPr lvl="1"/>
            <a:r>
              <a:rPr lang="en-US" dirty="0"/>
              <a:t>SSH (+</a:t>
            </a:r>
            <a:r>
              <a:rPr lang="en-US" dirty="0" err="1"/>
              <a:t>scp</a:t>
            </a:r>
            <a:r>
              <a:rPr lang="en-US" dirty="0"/>
              <a:t>)</a:t>
            </a:r>
          </a:p>
          <a:p>
            <a:pPr lvl="1"/>
            <a:r>
              <a:rPr lang="en-US" dirty="0" err="1">
                <a:solidFill>
                  <a:schemeClr val="bg1">
                    <a:lumMod val="75000"/>
                  </a:schemeClr>
                </a:solidFill>
              </a:rPr>
              <a:t>rsh</a:t>
            </a:r>
            <a:r>
              <a:rPr lang="en-US" dirty="0">
                <a:solidFill>
                  <a:schemeClr val="bg1">
                    <a:lumMod val="75000"/>
                  </a:schemeClr>
                </a:solidFill>
              </a:rPr>
              <a:t> (+</a:t>
            </a:r>
            <a:r>
              <a:rPr lang="en-US" dirty="0" err="1">
                <a:solidFill>
                  <a:schemeClr val="bg1">
                    <a:lumMod val="75000"/>
                  </a:schemeClr>
                </a:solidFill>
              </a:rPr>
              <a:t>rcp</a:t>
            </a:r>
            <a:r>
              <a:rPr lang="en-US" dirty="0">
                <a:solidFill>
                  <a:schemeClr val="bg1">
                    <a:lumMod val="75000"/>
                  </a:schemeClr>
                </a:solidFill>
              </a:rPr>
              <a:t>), …</a:t>
            </a:r>
            <a:endParaRPr lang="uk-UA" dirty="0">
              <a:solidFill>
                <a:schemeClr val="bg1">
                  <a:lumMod val="75000"/>
                </a:schemeClr>
              </a:solidFill>
            </a:endParaRPr>
          </a:p>
          <a:p>
            <a:endParaRPr lang="en-US" dirty="0"/>
          </a:p>
          <a:p>
            <a:r>
              <a:rPr lang="uk-UA" dirty="0"/>
              <a:t>Єдина система команд</a:t>
            </a:r>
            <a:endParaRPr lang="en-US" dirty="0"/>
          </a:p>
          <a:p>
            <a:pPr lvl="1"/>
            <a:r>
              <a:rPr lang="en-US" dirty="0"/>
              <a:t>Cisco IOS EXEC CLI</a:t>
            </a:r>
            <a:endParaRPr lang="uk-UA" dirty="0"/>
          </a:p>
          <a:p>
            <a:pPr lvl="1"/>
            <a:r>
              <a:rPr lang="en-US" dirty="0" err="1">
                <a:solidFill>
                  <a:schemeClr val="bg1">
                    <a:lumMod val="75000"/>
                  </a:schemeClr>
                </a:solidFill>
              </a:rPr>
              <a:t>Tclsh</a:t>
            </a:r>
            <a:r>
              <a:rPr lang="en-US" dirty="0">
                <a:solidFill>
                  <a:schemeClr val="bg1">
                    <a:lumMod val="75000"/>
                  </a:schemeClr>
                </a:solidFill>
              </a:rPr>
              <a:t>, bash, …</a:t>
            </a:r>
          </a:p>
        </p:txBody>
      </p:sp>
      <p:sp>
        <p:nvSpPr>
          <p:cNvPr id="20" name="Текст 19">
            <a:extLst>
              <a:ext uri="{FF2B5EF4-FFF2-40B4-BE49-F238E27FC236}">
                <a16:creationId xmlns="" xmlns:a16="http://schemas.microsoft.com/office/drawing/2014/main" id="{77BC4DB0-E44D-4E86-BA88-718CF7D45F0F}"/>
              </a:ext>
            </a:extLst>
          </p:cNvPr>
          <p:cNvSpPr>
            <a:spLocks noGrp="1"/>
          </p:cNvSpPr>
          <p:nvPr>
            <p:ph type="body" sz="quarter" idx="27"/>
          </p:nvPr>
        </p:nvSpPr>
        <p:spPr/>
        <p:txBody>
          <a:bodyPr/>
          <a:lstStyle/>
          <a:p>
            <a:r>
              <a:rPr lang="uk-UA" dirty="0"/>
              <a:t>Моніторинг</a:t>
            </a:r>
          </a:p>
          <a:p>
            <a:pPr lvl="1"/>
            <a:r>
              <a:rPr lang="en-US" dirty="0"/>
              <a:t>SNMP</a:t>
            </a:r>
          </a:p>
          <a:p>
            <a:pPr lvl="1"/>
            <a:r>
              <a:rPr lang="en-US" dirty="0"/>
              <a:t>RMON</a:t>
            </a:r>
            <a:endParaRPr lang="uk-UA" dirty="0"/>
          </a:p>
          <a:p>
            <a:pPr lvl="1"/>
            <a:r>
              <a:rPr lang="en-US" dirty="0"/>
              <a:t>NetFlow / IPFIX</a:t>
            </a:r>
          </a:p>
          <a:p>
            <a:pPr lvl="1"/>
            <a:r>
              <a:rPr lang="en-US" dirty="0"/>
              <a:t>Syslog</a:t>
            </a:r>
            <a:endParaRPr lang="ru-RU" dirty="0"/>
          </a:p>
          <a:p>
            <a:endParaRPr lang="en-US" dirty="0"/>
          </a:p>
          <a:p>
            <a:r>
              <a:rPr lang="uk-UA" dirty="0"/>
              <a:t>Налаштування</a:t>
            </a:r>
          </a:p>
          <a:p>
            <a:pPr lvl="1"/>
            <a:r>
              <a:rPr lang="en-US" dirty="0"/>
              <a:t>NETCONF</a:t>
            </a:r>
          </a:p>
          <a:p>
            <a:pPr lvl="1"/>
            <a:r>
              <a:rPr lang="en-US" dirty="0"/>
              <a:t>RESTCONF</a:t>
            </a:r>
            <a:endParaRPr lang="uk-UA" dirty="0"/>
          </a:p>
          <a:p>
            <a:endParaRPr lang="uk-UA" dirty="0"/>
          </a:p>
          <a:p>
            <a:r>
              <a:rPr lang="uk-UA" dirty="0" err="1"/>
              <a:t>Програмованість</a:t>
            </a:r>
            <a:r>
              <a:rPr lang="uk-UA" dirty="0"/>
              <a:t> через </a:t>
            </a:r>
            <a:r>
              <a:rPr lang="en-US" dirty="0"/>
              <a:t>API</a:t>
            </a:r>
          </a:p>
          <a:p>
            <a:endParaRPr lang="en-US" dirty="0"/>
          </a:p>
        </p:txBody>
      </p:sp>
      <p:pic>
        <p:nvPicPr>
          <p:cNvPr id="22" name="Рисунок 21">
            <a:extLst>
              <a:ext uri="{FF2B5EF4-FFF2-40B4-BE49-F238E27FC236}">
                <a16:creationId xmlns="" xmlns:a16="http://schemas.microsoft.com/office/drawing/2014/main" id="{D200BDCC-ED7A-478D-ABFB-6A1002286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461" y="2004969"/>
            <a:ext cx="3146636" cy="1698282"/>
          </a:xfrm>
          <a:prstGeom prst="rect">
            <a:avLst/>
          </a:prstGeom>
        </p:spPr>
      </p:pic>
      <p:pic>
        <p:nvPicPr>
          <p:cNvPr id="24" name="Рисунок 23">
            <a:extLst>
              <a:ext uri="{FF2B5EF4-FFF2-40B4-BE49-F238E27FC236}">
                <a16:creationId xmlns="" xmlns:a16="http://schemas.microsoft.com/office/drawing/2014/main" id="{B4461513-4461-42CD-B212-3BF09C575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51" y="4486990"/>
            <a:ext cx="2840313" cy="2116311"/>
          </a:xfrm>
          <a:prstGeom prst="rect">
            <a:avLst/>
          </a:prstGeom>
        </p:spPr>
      </p:pic>
    </p:spTree>
    <p:extLst>
      <p:ext uri="{BB962C8B-B14F-4D97-AF65-F5344CB8AC3E}">
        <p14:creationId xmlns:p14="http://schemas.microsoft.com/office/powerpoint/2010/main" val="428570988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61488DB0-7585-6A47-929A-290EED576FF5}"/>
              </a:ext>
            </a:extLst>
          </p:cNvPr>
          <p:cNvSpPr/>
          <p:nvPr/>
        </p:nvSpPr>
        <p:spPr>
          <a:xfrm>
            <a:off x="2109411" y="2069497"/>
            <a:ext cx="9143999" cy="17997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7" name="Picture 36" descr="A picture containing drawing, food&#10;&#10;Description automatically generated">
            <a:extLst>
              <a:ext uri="{FF2B5EF4-FFF2-40B4-BE49-F238E27FC236}">
                <a16:creationId xmlns:a16="http://schemas.microsoft.com/office/drawing/2014/main" xmlns="" id="{E73C6B4E-3890-0748-9C2C-C667505CB4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2839" y="2442843"/>
            <a:ext cx="1405467" cy="1088968"/>
          </a:xfrm>
          <a:prstGeom prst="rect">
            <a:avLst/>
          </a:prstGeom>
        </p:spPr>
      </p:pic>
      <p:pic>
        <p:nvPicPr>
          <p:cNvPr id="35" name="Picture 34" descr="A close up of a logo&#10;&#10;Description automatically generated">
            <a:extLst>
              <a:ext uri="{FF2B5EF4-FFF2-40B4-BE49-F238E27FC236}">
                <a16:creationId xmlns:a16="http://schemas.microsoft.com/office/drawing/2014/main" xmlns="" id="{4D408A0A-DA7B-6C4D-ADE3-940C5CA022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457" y="2238828"/>
            <a:ext cx="1524000" cy="1524000"/>
          </a:xfrm>
          <a:prstGeom prst="rect">
            <a:avLst/>
          </a:prstGeom>
        </p:spPr>
      </p:pic>
      <p:pic>
        <p:nvPicPr>
          <p:cNvPr id="31" name="Picture 30" descr="A close up of a sign&#10;&#10;Description automatically generated">
            <a:extLst>
              <a:ext uri="{FF2B5EF4-FFF2-40B4-BE49-F238E27FC236}">
                <a16:creationId xmlns:a16="http://schemas.microsoft.com/office/drawing/2014/main" xmlns="" id="{856D2265-A923-304B-87C9-190FF716EA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5677" y="2388107"/>
            <a:ext cx="2022819" cy="1300381"/>
          </a:xfrm>
          <a:prstGeom prst="rect">
            <a:avLst/>
          </a:prstGeom>
        </p:spPr>
      </p:pic>
      <p:sp>
        <p:nvSpPr>
          <p:cNvPr id="28" name="Rectangle 27">
            <a:extLst>
              <a:ext uri="{FF2B5EF4-FFF2-40B4-BE49-F238E27FC236}">
                <a16:creationId xmlns:a16="http://schemas.microsoft.com/office/drawing/2014/main" xmlns="" id="{AC46B3B3-D4D5-414A-8C81-5137E0D9C32B}"/>
              </a:ext>
            </a:extLst>
          </p:cNvPr>
          <p:cNvSpPr/>
          <p:nvPr/>
        </p:nvSpPr>
        <p:spPr>
          <a:xfrm>
            <a:off x="2109411" y="3918866"/>
            <a:ext cx="9143999" cy="179977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Round Same Side Corner Rectangle 24">
            <a:extLst>
              <a:ext uri="{FF2B5EF4-FFF2-40B4-BE49-F238E27FC236}">
                <a16:creationId xmlns:a16="http://schemas.microsoft.com/office/drawing/2014/main" xmlns="" id="{DEF3C038-A22F-6440-8182-2A15E60E9B68}"/>
              </a:ext>
            </a:extLst>
          </p:cNvPr>
          <p:cNvSpPr/>
          <p:nvPr/>
        </p:nvSpPr>
        <p:spPr>
          <a:xfrm rot="16200000">
            <a:off x="299963" y="2061034"/>
            <a:ext cx="1799772" cy="1819127"/>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Round Same Side Corner Rectangle 25">
            <a:extLst>
              <a:ext uri="{FF2B5EF4-FFF2-40B4-BE49-F238E27FC236}">
                <a16:creationId xmlns:a16="http://schemas.microsoft.com/office/drawing/2014/main" xmlns="" id="{A5ED1285-D3C0-3B4E-83F9-B68C72350B99}"/>
              </a:ext>
            </a:extLst>
          </p:cNvPr>
          <p:cNvSpPr/>
          <p:nvPr/>
        </p:nvSpPr>
        <p:spPr>
          <a:xfrm rot="16200000">
            <a:off x="299963" y="3912817"/>
            <a:ext cx="1799772" cy="1819127"/>
          </a:xfrm>
          <a:prstGeom prst="round2SameRect">
            <a:avLst>
              <a:gd name="adj1" fmla="val 50000"/>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Title 21">
            <a:extLst>
              <a:ext uri="{FF2B5EF4-FFF2-40B4-BE49-F238E27FC236}">
                <a16:creationId xmlns:a16="http://schemas.microsoft.com/office/drawing/2014/main" xmlns="" id="{0A7F4904-99EE-0948-85F3-24F2E3F91BBB}"/>
              </a:ext>
            </a:extLst>
          </p:cNvPr>
          <p:cNvSpPr>
            <a:spLocks noGrp="1"/>
          </p:cNvSpPr>
          <p:nvPr>
            <p:ph type="title"/>
          </p:nvPr>
        </p:nvSpPr>
        <p:spPr/>
        <p:txBody>
          <a:bodyPr/>
          <a:lstStyle/>
          <a:p>
            <a:r>
              <a:rPr lang="uk-UA" kern="0" dirty="0" smtClean="0">
                <a:solidFill>
                  <a:srgbClr val="142849"/>
                </a:solidFill>
              </a:rPr>
              <a:t>Які існують</a:t>
            </a:r>
            <a:r>
              <a:rPr lang="en-US" kern="0" dirty="0" smtClean="0">
                <a:solidFill>
                  <a:srgbClr val="142849"/>
                </a:solidFill>
              </a:rPr>
              <a:t> </a:t>
            </a:r>
            <a:r>
              <a:rPr lang="en-US" kern="0" dirty="0" err="1">
                <a:solidFill>
                  <a:srgbClr val="142849"/>
                </a:solidFill>
              </a:rPr>
              <a:t>DevNet</a:t>
            </a:r>
            <a:r>
              <a:rPr lang="en-US" kern="0" dirty="0">
                <a:solidFill>
                  <a:srgbClr val="142849"/>
                </a:solidFill>
              </a:rPr>
              <a:t> </a:t>
            </a:r>
            <a:r>
              <a:rPr lang="uk-UA" kern="0" dirty="0" smtClean="0">
                <a:solidFill>
                  <a:srgbClr val="142849"/>
                </a:solidFill>
              </a:rPr>
              <a:t>сертифікати</a:t>
            </a:r>
            <a:r>
              <a:rPr lang="en-US" kern="0" dirty="0" smtClean="0">
                <a:solidFill>
                  <a:srgbClr val="142849"/>
                </a:solidFill>
              </a:rPr>
              <a:t>?</a:t>
            </a:r>
            <a:r>
              <a:rPr lang="en-US" kern="0" dirty="0">
                <a:solidFill>
                  <a:srgbClr val="142849"/>
                </a:solidFill>
              </a:rPr>
              <a:t/>
            </a:r>
            <a:br>
              <a:rPr lang="en-US" kern="0" dirty="0">
                <a:solidFill>
                  <a:srgbClr val="142849"/>
                </a:solidFill>
              </a:rPr>
            </a:br>
            <a:r>
              <a:rPr lang="en-US" sz="2667" kern="0" dirty="0">
                <a:solidFill>
                  <a:schemeClr val="accent1"/>
                </a:solidFill>
              </a:rPr>
              <a:t>Cisco Certifications </a:t>
            </a:r>
            <a:endParaRPr lang="en-US" dirty="0">
              <a:solidFill>
                <a:schemeClr val="accent1"/>
              </a:solidFill>
            </a:endParaRPr>
          </a:p>
        </p:txBody>
      </p:sp>
      <p:pic>
        <p:nvPicPr>
          <p:cNvPr id="6" name="Picture 5">
            <a:extLst>
              <a:ext uri="{FF2B5EF4-FFF2-40B4-BE49-F238E27FC236}">
                <a16:creationId xmlns:a16="http://schemas.microsoft.com/office/drawing/2014/main" xmlns="" id="{A4957CCA-33CF-DE44-9271-DC95B6C6065A}"/>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4722928" y="2458128"/>
            <a:ext cx="1613413" cy="1116059"/>
          </a:xfrm>
          <a:prstGeom prst="rect">
            <a:avLst/>
          </a:prstGeom>
        </p:spPr>
      </p:pic>
      <p:sp>
        <p:nvSpPr>
          <p:cNvPr id="7" name="Rectangle: Top Corners Rounded 159">
            <a:extLst>
              <a:ext uri="{FF2B5EF4-FFF2-40B4-BE49-F238E27FC236}">
                <a16:creationId xmlns:a16="http://schemas.microsoft.com/office/drawing/2014/main" xmlns="" id="{864D9283-022B-CB45-82FB-A5ED8DCDAB89}"/>
              </a:ext>
            </a:extLst>
          </p:cNvPr>
          <p:cNvSpPr/>
          <p:nvPr/>
        </p:nvSpPr>
        <p:spPr>
          <a:xfrm>
            <a:off x="4400711" y="1694726"/>
            <a:ext cx="2258908" cy="369332"/>
          </a:xfrm>
          <a:prstGeom prst="round2SameRect">
            <a:avLst/>
          </a:prstGeom>
          <a:solidFill>
            <a:schemeClr val="accent3"/>
          </a:solidFill>
        </p:spPr>
        <p:txBody>
          <a:bodyPr wrap="square" anchor="t">
            <a:noAutofit/>
          </a:bodyPr>
          <a:lstStyle/>
          <a:p>
            <a:pPr algn="ctr" defTabSz="913221">
              <a:defRPr/>
            </a:pPr>
            <a:r>
              <a:rPr lang="en-US" sz="1467" b="1">
                <a:solidFill>
                  <a:srgbClr val="FFFFFF"/>
                </a:solidFill>
                <a:latin typeface="+mj-lt"/>
                <a:cs typeface="CiscoSansTT" panose="020B0503020201020303" pitchFamily="34" charset="0"/>
                <a:sym typeface="Arial"/>
              </a:rPr>
              <a:t>Specialist Level</a:t>
            </a:r>
          </a:p>
        </p:txBody>
      </p:sp>
      <p:sp>
        <p:nvSpPr>
          <p:cNvPr id="9" name="Rectangle: Top Corners Rounded 79">
            <a:extLst>
              <a:ext uri="{FF2B5EF4-FFF2-40B4-BE49-F238E27FC236}">
                <a16:creationId xmlns:a16="http://schemas.microsoft.com/office/drawing/2014/main" xmlns="" id="{17B1A8EF-2A1B-064C-A086-9B23459FF6D2}"/>
              </a:ext>
            </a:extLst>
          </p:cNvPr>
          <p:cNvSpPr/>
          <p:nvPr/>
        </p:nvSpPr>
        <p:spPr>
          <a:xfrm>
            <a:off x="2107858" y="1694726"/>
            <a:ext cx="2258908" cy="369332"/>
          </a:xfrm>
          <a:prstGeom prst="round2SameRect">
            <a:avLst/>
          </a:prstGeom>
          <a:solidFill>
            <a:schemeClr val="accent1"/>
          </a:solidFill>
        </p:spPr>
        <p:txBody>
          <a:bodyPr wrap="square" anchor="t">
            <a:noAutofit/>
          </a:bodyPr>
          <a:lstStyle/>
          <a:p>
            <a:pPr algn="ctr" defTabSz="913221">
              <a:defRPr/>
            </a:pPr>
            <a:r>
              <a:rPr lang="en-US" sz="1467" b="1">
                <a:solidFill>
                  <a:srgbClr val="FFFFFF"/>
                </a:solidFill>
                <a:latin typeface="+mj-lt"/>
                <a:cs typeface="CiscoSansTT" panose="020B0503020201020303" pitchFamily="34" charset="0"/>
                <a:sym typeface="Arial"/>
              </a:rPr>
              <a:t>Associate Level</a:t>
            </a:r>
          </a:p>
        </p:txBody>
      </p:sp>
      <p:sp>
        <p:nvSpPr>
          <p:cNvPr id="11" name="Rectangle: Top Corners Rounded 80">
            <a:extLst>
              <a:ext uri="{FF2B5EF4-FFF2-40B4-BE49-F238E27FC236}">
                <a16:creationId xmlns:a16="http://schemas.microsoft.com/office/drawing/2014/main" xmlns="" id="{6009B893-98B8-0748-A8F0-2AC7AD6F69A3}"/>
              </a:ext>
            </a:extLst>
          </p:cNvPr>
          <p:cNvSpPr/>
          <p:nvPr/>
        </p:nvSpPr>
        <p:spPr>
          <a:xfrm>
            <a:off x="6693565" y="1694726"/>
            <a:ext cx="2258908" cy="369332"/>
          </a:xfrm>
          <a:prstGeom prst="round2SameRect">
            <a:avLst/>
          </a:prstGeom>
          <a:solidFill>
            <a:schemeClr val="accent1"/>
          </a:solidFill>
        </p:spPr>
        <p:txBody>
          <a:bodyPr wrap="square" anchor="t">
            <a:noAutofit/>
          </a:bodyPr>
          <a:lstStyle/>
          <a:p>
            <a:pPr algn="ctr" defTabSz="913221">
              <a:defRPr/>
            </a:pPr>
            <a:r>
              <a:rPr lang="en-US" sz="1467" b="1">
                <a:solidFill>
                  <a:srgbClr val="FFFFFF"/>
                </a:solidFill>
                <a:latin typeface="+mj-lt"/>
                <a:cs typeface="CiscoSansTT" panose="020B0503020201020303" pitchFamily="34" charset="0"/>
                <a:sym typeface="Arial"/>
              </a:rPr>
              <a:t>Professional Level</a:t>
            </a:r>
          </a:p>
        </p:txBody>
      </p:sp>
      <p:sp>
        <p:nvSpPr>
          <p:cNvPr id="13" name="Rectangle: Top Corners Rounded 81">
            <a:extLst>
              <a:ext uri="{FF2B5EF4-FFF2-40B4-BE49-F238E27FC236}">
                <a16:creationId xmlns:a16="http://schemas.microsoft.com/office/drawing/2014/main" xmlns="" id="{50C839BD-81B2-1748-B7B5-238C78A428AA}"/>
              </a:ext>
            </a:extLst>
          </p:cNvPr>
          <p:cNvSpPr/>
          <p:nvPr/>
        </p:nvSpPr>
        <p:spPr>
          <a:xfrm>
            <a:off x="8986417" y="1694726"/>
            <a:ext cx="2258908" cy="369332"/>
          </a:xfrm>
          <a:prstGeom prst="round2SameRect">
            <a:avLst/>
          </a:prstGeom>
          <a:solidFill>
            <a:schemeClr val="accent3"/>
          </a:solidFill>
        </p:spPr>
        <p:txBody>
          <a:bodyPr wrap="square" anchor="t">
            <a:noAutofit/>
          </a:bodyPr>
          <a:lstStyle/>
          <a:p>
            <a:pPr algn="ctr" defTabSz="913221">
              <a:defRPr/>
            </a:pPr>
            <a:r>
              <a:rPr lang="en-US" sz="1467" b="1">
                <a:solidFill>
                  <a:srgbClr val="FFFFFF"/>
                </a:solidFill>
                <a:latin typeface="+mj-lt"/>
                <a:cs typeface="CiscoSansTT" panose="020B0503020201020303" pitchFamily="34" charset="0"/>
                <a:sym typeface="Arial"/>
              </a:rPr>
              <a:t>Expert Level</a:t>
            </a:r>
          </a:p>
        </p:txBody>
      </p:sp>
      <p:pic>
        <p:nvPicPr>
          <p:cNvPr id="14" name="Picture 13">
            <a:extLst>
              <a:ext uri="{FF2B5EF4-FFF2-40B4-BE49-F238E27FC236}">
                <a16:creationId xmlns:a16="http://schemas.microsoft.com/office/drawing/2014/main" xmlns="" id="{982DD361-5DBC-4747-BDD1-6B00AF1576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11183" y="4281322"/>
            <a:ext cx="1452256" cy="1170773"/>
          </a:xfrm>
          <a:prstGeom prst="rect">
            <a:avLst/>
          </a:prstGeom>
        </p:spPr>
      </p:pic>
      <p:pic>
        <p:nvPicPr>
          <p:cNvPr id="15" name="Picture 14">
            <a:extLst>
              <a:ext uri="{FF2B5EF4-FFF2-40B4-BE49-F238E27FC236}">
                <a16:creationId xmlns:a16="http://schemas.microsoft.com/office/drawing/2014/main" xmlns="" id="{B5B881CB-0F37-6A4C-AEED-E2CA35C9F0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89741" y="4281322"/>
            <a:ext cx="1452256" cy="1170773"/>
          </a:xfrm>
          <a:prstGeom prst="rect">
            <a:avLst/>
          </a:prstGeom>
        </p:spPr>
      </p:pic>
      <p:pic>
        <p:nvPicPr>
          <p:cNvPr id="16" name="Picture 15">
            <a:extLst>
              <a:ext uri="{FF2B5EF4-FFF2-40B4-BE49-F238E27FC236}">
                <a16:creationId xmlns:a16="http://schemas.microsoft.com/office/drawing/2014/main" xmlns="" id="{08A22BBE-9C25-6B4F-BC91-F66EE74D1C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95831" y="4281322"/>
            <a:ext cx="1452256" cy="1170773"/>
          </a:xfrm>
          <a:prstGeom prst="rect">
            <a:avLst/>
          </a:prstGeom>
        </p:spPr>
      </p:pic>
      <p:pic>
        <p:nvPicPr>
          <p:cNvPr id="17" name="Picture 16">
            <a:extLst>
              <a:ext uri="{FF2B5EF4-FFF2-40B4-BE49-F238E27FC236}">
                <a16:creationId xmlns:a16="http://schemas.microsoft.com/office/drawing/2014/main" xmlns="" id="{C189FEC3-2FF6-454E-A747-2EF1453906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15125" y="4345715"/>
            <a:ext cx="1429019" cy="1041987"/>
          </a:xfrm>
          <a:prstGeom prst="rect">
            <a:avLst/>
          </a:prstGeom>
        </p:spPr>
      </p:pic>
      <p:sp>
        <p:nvSpPr>
          <p:cNvPr id="18" name="Star: 24 Points 95">
            <a:extLst>
              <a:ext uri="{FF2B5EF4-FFF2-40B4-BE49-F238E27FC236}">
                <a16:creationId xmlns:a16="http://schemas.microsoft.com/office/drawing/2014/main" xmlns="" id="{C3671E7E-522C-0C49-9B86-9909DCC30C21}"/>
              </a:ext>
            </a:extLst>
          </p:cNvPr>
          <p:cNvSpPr/>
          <p:nvPr/>
        </p:nvSpPr>
        <p:spPr>
          <a:xfrm>
            <a:off x="10766751" y="4021560"/>
            <a:ext cx="702349" cy="702349"/>
          </a:xfrm>
          <a:prstGeom prst="star24">
            <a:avLst>
              <a:gd name="adj" fmla="val 44093"/>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09570">
              <a:defRPr/>
            </a:pPr>
            <a:r>
              <a:rPr lang="en-US" sz="933" b="1" dirty="0">
                <a:solidFill>
                  <a:srgbClr val="FFFFFF"/>
                </a:solidFill>
                <a:latin typeface="CiscoSansTT ExtraLight"/>
                <a:sym typeface="Arial"/>
              </a:rPr>
              <a:t>Future</a:t>
            </a:r>
            <a:br>
              <a:rPr lang="en-US" sz="933" b="1" dirty="0">
                <a:solidFill>
                  <a:srgbClr val="FFFFFF"/>
                </a:solidFill>
                <a:latin typeface="CiscoSansTT ExtraLight"/>
                <a:sym typeface="Arial"/>
              </a:rPr>
            </a:br>
            <a:r>
              <a:rPr lang="en-US" sz="933" b="1" dirty="0">
                <a:solidFill>
                  <a:srgbClr val="FFFFFF"/>
                </a:solidFill>
                <a:latin typeface="CiscoSansTT ExtraLight"/>
                <a:sym typeface="Arial"/>
              </a:rPr>
              <a:t>Offering</a:t>
            </a:r>
          </a:p>
        </p:txBody>
      </p:sp>
      <p:sp>
        <p:nvSpPr>
          <p:cNvPr id="19" name="Rectangle 18">
            <a:extLst>
              <a:ext uri="{FF2B5EF4-FFF2-40B4-BE49-F238E27FC236}">
                <a16:creationId xmlns:a16="http://schemas.microsoft.com/office/drawing/2014/main" xmlns="" id="{16B10250-5A26-3F44-A899-227DE730941C}"/>
              </a:ext>
            </a:extLst>
          </p:cNvPr>
          <p:cNvSpPr/>
          <p:nvPr/>
        </p:nvSpPr>
        <p:spPr>
          <a:xfrm>
            <a:off x="690340" y="2370699"/>
            <a:ext cx="1194157" cy="119415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609570">
              <a:defRPr/>
            </a:pPr>
            <a:r>
              <a:rPr lang="en-US" sz="1600" b="1" dirty="0">
                <a:solidFill>
                  <a:schemeClr val="tx1"/>
                </a:solidFill>
                <a:latin typeface="+mj-lt"/>
                <a:cs typeface="CiscoSansTT Heavy" panose="020B0903020201020303" pitchFamily="34" charset="0"/>
                <a:sym typeface="Arial"/>
              </a:rPr>
              <a:t>Engineering</a:t>
            </a:r>
          </a:p>
          <a:p>
            <a:pPr algn="r" defTabSz="609570">
              <a:defRPr/>
            </a:pPr>
            <a:r>
              <a:rPr lang="en-US" sz="1600" b="1" dirty="0">
                <a:solidFill>
                  <a:schemeClr val="tx1"/>
                </a:solidFill>
                <a:latin typeface="+mj-lt"/>
                <a:cs typeface="CiscoSansTT Heavy" panose="020B0903020201020303" pitchFamily="34" charset="0"/>
                <a:sym typeface="Arial"/>
              </a:rPr>
              <a:t>Track</a:t>
            </a:r>
          </a:p>
        </p:txBody>
      </p:sp>
      <p:sp>
        <p:nvSpPr>
          <p:cNvPr id="20" name="Rectangle 19">
            <a:extLst>
              <a:ext uri="{FF2B5EF4-FFF2-40B4-BE49-F238E27FC236}">
                <a16:creationId xmlns:a16="http://schemas.microsoft.com/office/drawing/2014/main" xmlns="" id="{6AEC2EF5-E2BB-2B41-B027-D2C7DC6D8BFF}"/>
              </a:ext>
            </a:extLst>
          </p:cNvPr>
          <p:cNvSpPr/>
          <p:nvPr/>
        </p:nvSpPr>
        <p:spPr>
          <a:xfrm>
            <a:off x="690340" y="4211574"/>
            <a:ext cx="1194157" cy="119415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609570">
              <a:defRPr/>
            </a:pPr>
            <a:r>
              <a:rPr lang="en-US" sz="1600" b="1" dirty="0">
                <a:solidFill>
                  <a:schemeClr val="tx1"/>
                </a:solidFill>
                <a:latin typeface="+mj-lt"/>
                <a:cs typeface="CiscoSansTT Heavy" panose="020B0903020201020303" pitchFamily="34" charset="0"/>
                <a:sym typeface="Arial"/>
              </a:rPr>
              <a:t>Software</a:t>
            </a:r>
          </a:p>
          <a:p>
            <a:pPr algn="r" defTabSz="609570">
              <a:defRPr/>
            </a:pPr>
            <a:r>
              <a:rPr lang="en-US" sz="1600" b="1" dirty="0">
                <a:solidFill>
                  <a:schemeClr val="tx1"/>
                </a:solidFill>
                <a:latin typeface="+mj-lt"/>
                <a:cs typeface="CiscoSansTT Heavy" panose="020B0903020201020303" pitchFamily="34" charset="0"/>
                <a:sym typeface="Arial"/>
              </a:rPr>
              <a:t>Track</a:t>
            </a:r>
          </a:p>
        </p:txBody>
      </p:sp>
    </p:spTree>
    <p:extLst>
      <p:ext uri="{BB962C8B-B14F-4D97-AF65-F5344CB8AC3E}">
        <p14:creationId xmlns:p14="http://schemas.microsoft.com/office/powerpoint/2010/main" val="85077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
                                        <p:tgtEl>
                                          <p:spTgt spid="7"/>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
                                        <p:tgtEl>
                                          <p:spTgt spid="11"/>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
                                        <p:tgtEl>
                                          <p:spTgt spid="13"/>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
                                        <p:tgtEl>
                                          <p:spTgt spid="14"/>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
                                        <p:tgtEl>
                                          <p:spTgt spid="17"/>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
                                        <p:tgtEl>
                                          <p:spTgt spid="16"/>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
                                        <p:tgtEl>
                                          <p:spTgt spid="15"/>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37250EF8-34A9-F440-ACE8-778552B2801A}"/>
              </a:ext>
            </a:extLst>
          </p:cNvPr>
          <p:cNvSpPr/>
          <p:nvPr/>
        </p:nvSpPr>
        <p:spPr>
          <a:xfrm>
            <a:off x="0" y="1827591"/>
            <a:ext cx="12192000" cy="422002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xmlns="" id="{FEA2EF5A-AD86-DE43-889D-B13DD976EB26}"/>
              </a:ext>
            </a:extLst>
          </p:cNvPr>
          <p:cNvSpPr>
            <a:spLocks noGrp="1"/>
          </p:cNvSpPr>
          <p:nvPr>
            <p:ph type="title"/>
          </p:nvPr>
        </p:nvSpPr>
        <p:spPr/>
        <p:txBody>
          <a:bodyPr>
            <a:normAutofit fontScale="90000"/>
          </a:bodyPr>
          <a:lstStyle/>
          <a:p>
            <a:r>
              <a:rPr lang="en-US" kern="0" dirty="0">
                <a:solidFill>
                  <a:srgbClr val="142849"/>
                </a:solidFill>
              </a:rPr>
              <a:t>Cisco </a:t>
            </a:r>
            <a:r>
              <a:rPr lang="en-US" kern="0" dirty="0" err="1">
                <a:solidFill>
                  <a:srgbClr val="142849"/>
                </a:solidFill>
              </a:rPr>
              <a:t>DevNet</a:t>
            </a:r>
            <a:r>
              <a:rPr lang="en-US" kern="0" dirty="0">
                <a:solidFill>
                  <a:srgbClr val="142849"/>
                </a:solidFill>
              </a:rPr>
              <a:t> Certifications</a:t>
            </a:r>
            <a:br>
              <a:rPr lang="en-US" kern="0" dirty="0">
                <a:solidFill>
                  <a:srgbClr val="142849"/>
                </a:solidFill>
              </a:rPr>
            </a:br>
            <a:r>
              <a:rPr lang="uk-UA" sz="2400" dirty="0"/>
              <a:t>Розвиток навичок автоматизації та цифрової трансформації</a:t>
            </a:r>
            <a:r>
              <a:rPr lang="en-US" sz="2667" kern="0" dirty="0">
                <a:solidFill>
                  <a:schemeClr val="accent1"/>
                </a:solidFill>
              </a:rPr>
              <a:t/>
            </a:r>
            <a:br>
              <a:rPr lang="en-US" sz="2667" kern="0" dirty="0">
                <a:solidFill>
                  <a:schemeClr val="accent1"/>
                </a:solidFill>
              </a:rPr>
            </a:br>
            <a:r>
              <a:rPr lang="en-US" sz="2133" kern="0" dirty="0" err="1">
                <a:solidFill>
                  <a:schemeClr val="accent1"/>
                </a:solidFill>
              </a:rPr>
              <a:t>developer.cisco.com</a:t>
            </a:r>
            <a:r>
              <a:rPr lang="en-US" sz="2133" kern="0" dirty="0">
                <a:solidFill>
                  <a:schemeClr val="accent1"/>
                </a:solidFill>
              </a:rPr>
              <a:t>/certification</a:t>
            </a:r>
            <a:endParaRPr lang="en-US" dirty="0"/>
          </a:p>
        </p:txBody>
      </p:sp>
      <p:grpSp>
        <p:nvGrpSpPr>
          <p:cNvPr id="24" name="Group 23">
            <a:extLst>
              <a:ext uri="{FF2B5EF4-FFF2-40B4-BE49-F238E27FC236}">
                <a16:creationId xmlns:a16="http://schemas.microsoft.com/office/drawing/2014/main" xmlns="" id="{28ABB05A-6165-4512-BFED-3E087282770B}"/>
              </a:ext>
            </a:extLst>
          </p:cNvPr>
          <p:cNvGrpSpPr>
            <a:grpSpLocks noChangeAspect="1"/>
          </p:cNvGrpSpPr>
          <p:nvPr/>
        </p:nvGrpSpPr>
        <p:grpSpPr>
          <a:xfrm>
            <a:off x="949423" y="2482298"/>
            <a:ext cx="2739731" cy="2733165"/>
            <a:chOff x="1042267" y="2128423"/>
            <a:chExt cx="1622376" cy="1618488"/>
          </a:xfrm>
        </p:grpSpPr>
        <p:sp>
          <p:nvSpPr>
            <p:cNvPr id="25" name="Oval 24">
              <a:extLst>
                <a:ext uri="{FF2B5EF4-FFF2-40B4-BE49-F238E27FC236}">
                  <a16:creationId xmlns:a16="http://schemas.microsoft.com/office/drawing/2014/main" xmlns="" id="{29159C27-8C50-4B99-AE1F-8F8D3127D69F}"/>
                </a:ext>
              </a:extLst>
            </p:cNvPr>
            <p:cNvSpPr/>
            <p:nvPr/>
          </p:nvSpPr>
          <p:spPr>
            <a:xfrm>
              <a:off x="1042267" y="2128423"/>
              <a:ext cx="1622376" cy="1618488"/>
            </a:xfrm>
            <a:prstGeom prst="ellipse">
              <a:avLst/>
            </a:prstGeom>
            <a:noFill/>
            <a:ln w="3175">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iscoSansTT ExtraLight"/>
                <a:sym typeface="Arial"/>
              </a:endParaRPr>
            </a:p>
          </p:txBody>
        </p:sp>
        <p:pic>
          <p:nvPicPr>
            <p:cNvPr id="26" name="Picture 25">
              <a:extLst>
                <a:ext uri="{FF2B5EF4-FFF2-40B4-BE49-F238E27FC236}">
                  <a16:creationId xmlns:a16="http://schemas.microsoft.com/office/drawing/2014/main" xmlns="" id="{E2EAFDF8-6113-424E-AA72-065E45D46F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3448" y="2558229"/>
              <a:ext cx="1175811" cy="890652"/>
            </a:xfrm>
            <a:prstGeom prst="rect">
              <a:avLst/>
            </a:prstGeom>
          </p:spPr>
        </p:pic>
      </p:grpSp>
      <p:grpSp>
        <p:nvGrpSpPr>
          <p:cNvPr id="27" name="Group 26">
            <a:extLst>
              <a:ext uri="{FF2B5EF4-FFF2-40B4-BE49-F238E27FC236}">
                <a16:creationId xmlns:a16="http://schemas.microsoft.com/office/drawing/2014/main" xmlns="" id="{2C7008E3-62AA-459B-8806-1D1FE260059C}"/>
              </a:ext>
            </a:extLst>
          </p:cNvPr>
          <p:cNvGrpSpPr>
            <a:grpSpLocks noChangeAspect="1"/>
          </p:cNvGrpSpPr>
          <p:nvPr/>
        </p:nvGrpSpPr>
        <p:grpSpPr>
          <a:xfrm>
            <a:off x="4726135" y="2482298"/>
            <a:ext cx="2739731" cy="2733165"/>
            <a:chOff x="3202011" y="2128423"/>
            <a:chExt cx="1622376" cy="1618488"/>
          </a:xfrm>
        </p:grpSpPr>
        <p:sp>
          <p:nvSpPr>
            <p:cNvPr id="30" name="Oval 29">
              <a:extLst>
                <a:ext uri="{FF2B5EF4-FFF2-40B4-BE49-F238E27FC236}">
                  <a16:creationId xmlns:a16="http://schemas.microsoft.com/office/drawing/2014/main" xmlns="" id="{783E66DB-B932-43E5-8408-DAC35B2CDB52}"/>
                </a:ext>
              </a:extLst>
            </p:cNvPr>
            <p:cNvSpPr/>
            <p:nvPr/>
          </p:nvSpPr>
          <p:spPr>
            <a:xfrm>
              <a:off x="3202011" y="2128423"/>
              <a:ext cx="1622376" cy="1618488"/>
            </a:xfrm>
            <a:prstGeom prst="ellipse">
              <a:avLst/>
            </a:prstGeom>
            <a:solidFill>
              <a:schemeClr val="bg2"/>
            </a:solidFill>
            <a:ln w="3175">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iscoSansTT ExtraLight"/>
                <a:sym typeface="Arial"/>
              </a:endParaRPr>
            </a:p>
          </p:txBody>
        </p:sp>
        <p:pic>
          <p:nvPicPr>
            <p:cNvPr id="31" name="Picture 30">
              <a:extLst>
                <a:ext uri="{FF2B5EF4-FFF2-40B4-BE49-F238E27FC236}">
                  <a16:creationId xmlns:a16="http://schemas.microsoft.com/office/drawing/2014/main" xmlns="" id="{A5D7AA9C-D0E2-456B-82DF-32DEE34E47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08022" y="2558229"/>
              <a:ext cx="1270881" cy="890652"/>
            </a:xfrm>
            <a:prstGeom prst="rect">
              <a:avLst/>
            </a:prstGeom>
          </p:spPr>
        </p:pic>
      </p:grpSp>
      <p:grpSp>
        <p:nvGrpSpPr>
          <p:cNvPr id="32" name="Group 31">
            <a:extLst>
              <a:ext uri="{FF2B5EF4-FFF2-40B4-BE49-F238E27FC236}">
                <a16:creationId xmlns:a16="http://schemas.microsoft.com/office/drawing/2014/main" xmlns="" id="{7D501522-6BAB-4193-B472-BB176A3E5C49}"/>
              </a:ext>
            </a:extLst>
          </p:cNvPr>
          <p:cNvGrpSpPr>
            <a:grpSpLocks noChangeAspect="1"/>
          </p:cNvGrpSpPr>
          <p:nvPr/>
        </p:nvGrpSpPr>
        <p:grpSpPr>
          <a:xfrm>
            <a:off x="8502847" y="2482298"/>
            <a:ext cx="2739731" cy="2733165"/>
            <a:chOff x="5361757" y="2128423"/>
            <a:chExt cx="1622376" cy="1618488"/>
          </a:xfrm>
        </p:grpSpPr>
        <p:sp>
          <p:nvSpPr>
            <p:cNvPr id="33" name="Oval 32">
              <a:extLst>
                <a:ext uri="{FF2B5EF4-FFF2-40B4-BE49-F238E27FC236}">
                  <a16:creationId xmlns:a16="http://schemas.microsoft.com/office/drawing/2014/main" xmlns="" id="{217B9926-F3F8-47B3-B368-2F64BFE2C70C}"/>
                </a:ext>
              </a:extLst>
            </p:cNvPr>
            <p:cNvSpPr/>
            <p:nvPr/>
          </p:nvSpPr>
          <p:spPr>
            <a:xfrm>
              <a:off x="5361757" y="2128423"/>
              <a:ext cx="1622376" cy="1618488"/>
            </a:xfrm>
            <a:prstGeom prst="ellipse">
              <a:avLst/>
            </a:prstGeom>
            <a:noFill/>
            <a:ln w="3175">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iscoSansTT ExtraLight"/>
                <a:sym typeface="Arial"/>
              </a:endParaRPr>
            </a:p>
          </p:txBody>
        </p:sp>
        <p:pic>
          <p:nvPicPr>
            <p:cNvPr id="42" name="Picture 41">
              <a:extLst>
                <a:ext uri="{FF2B5EF4-FFF2-40B4-BE49-F238E27FC236}">
                  <a16:creationId xmlns:a16="http://schemas.microsoft.com/office/drawing/2014/main" xmlns="" id="{30746E70-418C-4BD2-85A2-95E9634762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40923" y="2558229"/>
              <a:ext cx="1272674" cy="890652"/>
            </a:xfrm>
            <a:prstGeom prst="rect">
              <a:avLst/>
            </a:prstGeom>
          </p:spPr>
        </p:pic>
      </p:grpSp>
    </p:spTree>
    <p:extLst>
      <p:ext uri="{BB962C8B-B14F-4D97-AF65-F5344CB8AC3E}">
        <p14:creationId xmlns:p14="http://schemas.microsoft.com/office/powerpoint/2010/main" val="19469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14285E8C-1A05-D94E-9239-67DB01EEDC45}"/>
              </a:ext>
            </a:extLst>
          </p:cNvPr>
          <p:cNvSpPr/>
          <p:nvPr/>
        </p:nvSpPr>
        <p:spPr>
          <a:xfrm>
            <a:off x="713036" y="1972735"/>
            <a:ext cx="3067352" cy="4171647"/>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xmlns="" id="{1BEAFD01-F781-B242-BF75-AB9491CEFDE9}"/>
              </a:ext>
            </a:extLst>
          </p:cNvPr>
          <p:cNvSpPr/>
          <p:nvPr/>
        </p:nvSpPr>
        <p:spPr>
          <a:xfrm>
            <a:off x="3834189" y="1972735"/>
            <a:ext cx="7494211" cy="4171647"/>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xmlns="" id="{D660382C-7FB1-8E4D-A88C-5A2C37E6ED12}"/>
              </a:ext>
            </a:extLst>
          </p:cNvPr>
          <p:cNvSpPr>
            <a:spLocks noGrp="1"/>
          </p:cNvSpPr>
          <p:nvPr>
            <p:ph type="title"/>
          </p:nvPr>
        </p:nvSpPr>
        <p:spPr/>
        <p:txBody>
          <a:bodyPr>
            <a:normAutofit fontScale="90000"/>
          </a:bodyPr>
          <a:lstStyle/>
          <a:p>
            <a:r>
              <a:rPr lang="en-US" kern="0" dirty="0" err="1">
                <a:solidFill>
                  <a:srgbClr val="142849"/>
                </a:solidFill>
              </a:rPr>
              <a:t>DevSecOps</a:t>
            </a:r>
            <a:r>
              <a:rPr lang="en-US" kern="0" dirty="0">
                <a:solidFill>
                  <a:srgbClr val="142849"/>
                </a:solidFill>
              </a:rPr>
              <a:t> Engineer</a:t>
            </a:r>
            <a:br>
              <a:rPr lang="en-US" kern="0" dirty="0">
                <a:solidFill>
                  <a:srgbClr val="142849"/>
                </a:solidFill>
              </a:rPr>
            </a:br>
            <a:r>
              <a:rPr lang="uk-UA" sz="2800" dirty="0"/>
              <a:t>Підготовка до нових посад </a:t>
            </a:r>
            <a:endParaRPr lang="en-US" dirty="0"/>
          </a:p>
        </p:txBody>
      </p:sp>
      <p:sp>
        <p:nvSpPr>
          <p:cNvPr id="52" name="Rectangle: Top Corners Rounded 159">
            <a:extLst>
              <a:ext uri="{FF2B5EF4-FFF2-40B4-BE49-F238E27FC236}">
                <a16:creationId xmlns:a16="http://schemas.microsoft.com/office/drawing/2014/main" xmlns="" id="{92D2A27C-95DF-1941-A706-CCFCA63FF294}"/>
              </a:ext>
            </a:extLst>
          </p:cNvPr>
          <p:cNvSpPr/>
          <p:nvPr/>
        </p:nvSpPr>
        <p:spPr>
          <a:xfrm>
            <a:off x="3833717" y="1606370"/>
            <a:ext cx="7495155" cy="369332"/>
          </a:xfrm>
          <a:prstGeom prst="round2SameRect">
            <a:avLst/>
          </a:prstGeom>
          <a:solidFill>
            <a:schemeClr val="accent3"/>
          </a:solidFill>
        </p:spPr>
        <p:txBody>
          <a:bodyPr wrap="square" anchor="t">
            <a:noAutofit/>
          </a:bodyPr>
          <a:lstStyle/>
          <a:p>
            <a:pPr algn="ctr" defTabSz="913221">
              <a:defRPr/>
            </a:pPr>
            <a:r>
              <a:rPr lang="en-US" sz="1467" b="1">
                <a:solidFill>
                  <a:srgbClr val="FFFFFF"/>
                </a:solidFill>
                <a:cs typeface="CiscoSansTT" panose="020B0503020201020303" pitchFamily="34" charset="0"/>
                <a:sym typeface="Arial"/>
              </a:rPr>
              <a:t>Technology concentrations</a:t>
            </a:r>
          </a:p>
        </p:txBody>
      </p:sp>
      <p:sp>
        <p:nvSpPr>
          <p:cNvPr id="53" name="Rectangle: Top Corners Rounded 159">
            <a:extLst>
              <a:ext uri="{FF2B5EF4-FFF2-40B4-BE49-F238E27FC236}">
                <a16:creationId xmlns:a16="http://schemas.microsoft.com/office/drawing/2014/main" xmlns="" id="{177DC26A-46F8-C043-A684-0498AAEEAC33}"/>
              </a:ext>
            </a:extLst>
          </p:cNvPr>
          <p:cNvSpPr/>
          <p:nvPr/>
        </p:nvSpPr>
        <p:spPr>
          <a:xfrm>
            <a:off x="712378" y="1596605"/>
            <a:ext cx="3068669" cy="379096"/>
          </a:xfrm>
          <a:prstGeom prst="round2SameRect">
            <a:avLst/>
          </a:prstGeom>
          <a:solidFill>
            <a:schemeClr val="accent1"/>
          </a:solidFill>
        </p:spPr>
        <p:txBody>
          <a:bodyPr wrap="square" anchor="t">
            <a:noAutofit/>
          </a:bodyPr>
          <a:lstStyle/>
          <a:p>
            <a:pPr algn="ctr" defTabSz="913221">
              <a:defRPr/>
            </a:pPr>
            <a:r>
              <a:rPr lang="en-US" sz="1467" b="1">
                <a:solidFill>
                  <a:srgbClr val="FFFFFF"/>
                </a:solidFill>
                <a:cs typeface="CiscoSansTT" panose="020B0503020201020303" pitchFamily="34" charset="0"/>
                <a:sym typeface="Arial"/>
              </a:rPr>
              <a:t>Professional certification</a:t>
            </a:r>
          </a:p>
        </p:txBody>
      </p:sp>
      <p:pic>
        <p:nvPicPr>
          <p:cNvPr id="29" name="Picture 28">
            <a:extLst>
              <a:ext uri="{FF2B5EF4-FFF2-40B4-BE49-F238E27FC236}">
                <a16:creationId xmlns:a16="http://schemas.microsoft.com/office/drawing/2014/main" xmlns="" id="{C352AC7B-4847-7545-B9BF-1F71D0B4BC23}"/>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4498556" y="2197342"/>
            <a:ext cx="1558739" cy="1078239"/>
          </a:xfrm>
          <a:prstGeom prst="rect">
            <a:avLst/>
          </a:prstGeom>
        </p:spPr>
      </p:pic>
      <p:pic>
        <p:nvPicPr>
          <p:cNvPr id="30" name="Picture 29">
            <a:extLst>
              <a:ext uri="{FF2B5EF4-FFF2-40B4-BE49-F238E27FC236}">
                <a16:creationId xmlns:a16="http://schemas.microsoft.com/office/drawing/2014/main" xmlns="" id="{8171B31F-9902-214E-83A9-FD49A78E03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2049" y="3561888"/>
            <a:ext cx="1429019" cy="1041987"/>
          </a:xfrm>
          <a:prstGeom prst="rect">
            <a:avLst/>
          </a:prstGeom>
        </p:spPr>
      </p:pic>
      <p:pic>
        <p:nvPicPr>
          <p:cNvPr id="31" name="Picture 30">
            <a:extLst>
              <a:ext uri="{FF2B5EF4-FFF2-40B4-BE49-F238E27FC236}">
                <a16:creationId xmlns:a16="http://schemas.microsoft.com/office/drawing/2014/main" xmlns="" id="{D9074C72-CB59-3942-AA40-BE0767BAC7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2049" y="4890183"/>
            <a:ext cx="1429019" cy="1041987"/>
          </a:xfrm>
          <a:prstGeom prst="rect">
            <a:avLst/>
          </a:prstGeom>
        </p:spPr>
      </p:pic>
      <p:sp>
        <p:nvSpPr>
          <p:cNvPr id="48" name="TextBox 47">
            <a:extLst>
              <a:ext uri="{FF2B5EF4-FFF2-40B4-BE49-F238E27FC236}">
                <a16:creationId xmlns:a16="http://schemas.microsoft.com/office/drawing/2014/main" xmlns="" id="{2604DA28-5247-B645-B50F-E2183BC17279}"/>
              </a:ext>
            </a:extLst>
          </p:cNvPr>
          <p:cNvSpPr txBox="1"/>
          <p:nvPr/>
        </p:nvSpPr>
        <p:spPr>
          <a:xfrm>
            <a:off x="6170256" y="2307185"/>
            <a:ext cx="2660280" cy="625877"/>
          </a:xfrm>
          <a:prstGeom prst="rect">
            <a:avLst/>
          </a:prstGeom>
          <a:noFill/>
        </p:spPr>
        <p:txBody>
          <a:bodyPr wrap="none" rtlCol="0">
            <a:spAutoFit/>
          </a:bodyPr>
          <a:lstStyle/>
          <a:p>
            <a:pPr defTabSz="609570">
              <a:defRPr/>
            </a:pPr>
            <a:r>
              <a:rPr lang="en-US" sz="1867" b="1" dirty="0">
                <a:solidFill>
                  <a:schemeClr val="tx2"/>
                </a:solidFill>
                <a:cs typeface="CiscoSansTT Heavy" panose="020B0903020201020303" pitchFamily="34" charset="0"/>
                <a:sym typeface="Arial"/>
              </a:rPr>
              <a:t>Cisco Specialist: Security</a:t>
            </a:r>
          </a:p>
          <a:p>
            <a:pPr defTabSz="609570">
              <a:defRPr/>
            </a:pPr>
            <a:r>
              <a:rPr lang="en-US" sz="1600" dirty="0">
                <a:solidFill>
                  <a:srgbClr val="282828"/>
                </a:solidFill>
                <a:cs typeface="CiscoSansTT Heavy" panose="020B0903020201020303" pitchFamily="34" charset="0"/>
                <a:sym typeface="Arial"/>
              </a:rPr>
              <a:t>Automate security operations</a:t>
            </a:r>
          </a:p>
        </p:txBody>
      </p:sp>
      <p:sp>
        <p:nvSpPr>
          <p:cNvPr id="49" name="TextBox 48">
            <a:extLst>
              <a:ext uri="{FF2B5EF4-FFF2-40B4-BE49-F238E27FC236}">
                <a16:creationId xmlns:a16="http://schemas.microsoft.com/office/drawing/2014/main" xmlns="" id="{587D7B70-4F18-D143-ABB1-2A89FC6F304B}"/>
              </a:ext>
            </a:extLst>
          </p:cNvPr>
          <p:cNvSpPr txBox="1"/>
          <p:nvPr/>
        </p:nvSpPr>
        <p:spPr>
          <a:xfrm>
            <a:off x="6170257" y="3571923"/>
            <a:ext cx="4725135" cy="625877"/>
          </a:xfrm>
          <a:prstGeom prst="rect">
            <a:avLst/>
          </a:prstGeom>
          <a:noFill/>
        </p:spPr>
        <p:txBody>
          <a:bodyPr wrap="square" rtlCol="0">
            <a:spAutoFit/>
          </a:bodyPr>
          <a:lstStyle/>
          <a:p>
            <a:pPr defTabSz="609570">
              <a:defRPr/>
            </a:pPr>
            <a:r>
              <a:rPr lang="en-US" sz="1867" b="1" dirty="0">
                <a:solidFill>
                  <a:schemeClr val="tx2"/>
                </a:solidFill>
                <a:sym typeface="Arial"/>
              </a:rPr>
              <a:t>Cisco </a:t>
            </a:r>
            <a:r>
              <a:rPr lang="en-US" sz="1867" b="1" dirty="0" err="1">
                <a:solidFill>
                  <a:schemeClr val="tx2"/>
                </a:solidFill>
                <a:sym typeface="Arial"/>
              </a:rPr>
              <a:t>DevNet</a:t>
            </a:r>
            <a:r>
              <a:rPr lang="en-US" sz="1867" b="1" dirty="0">
                <a:solidFill>
                  <a:schemeClr val="tx2"/>
                </a:solidFill>
                <a:sym typeface="Arial"/>
              </a:rPr>
              <a:t> Specialist: DevOps</a:t>
            </a:r>
          </a:p>
          <a:p>
            <a:pPr defTabSz="609570">
              <a:defRPr/>
            </a:pPr>
            <a:r>
              <a:rPr lang="en-US" sz="1600" dirty="0">
                <a:solidFill>
                  <a:srgbClr val="282828"/>
                </a:solidFill>
                <a:sym typeface="Arial"/>
              </a:rPr>
              <a:t>Securely deploy applications</a:t>
            </a:r>
          </a:p>
        </p:txBody>
      </p:sp>
      <p:sp>
        <p:nvSpPr>
          <p:cNvPr id="50" name="TextBox 49">
            <a:extLst>
              <a:ext uri="{FF2B5EF4-FFF2-40B4-BE49-F238E27FC236}">
                <a16:creationId xmlns:a16="http://schemas.microsoft.com/office/drawing/2014/main" xmlns="" id="{1F475C45-A438-BB44-B49D-F55EAFF29EBF}"/>
              </a:ext>
            </a:extLst>
          </p:cNvPr>
          <p:cNvSpPr txBox="1"/>
          <p:nvPr/>
        </p:nvSpPr>
        <p:spPr>
          <a:xfrm>
            <a:off x="6170257" y="4836660"/>
            <a:ext cx="4831572" cy="625877"/>
          </a:xfrm>
          <a:prstGeom prst="rect">
            <a:avLst/>
          </a:prstGeom>
          <a:noFill/>
        </p:spPr>
        <p:txBody>
          <a:bodyPr wrap="square" rtlCol="0">
            <a:spAutoFit/>
          </a:bodyPr>
          <a:lstStyle/>
          <a:p>
            <a:pPr defTabSz="609570">
              <a:defRPr/>
            </a:pPr>
            <a:r>
              <a:rPr lang="en-US" sz="1867" b="1" dirty="0">
                <a:solidFill>
                  <a:schemeClr val="tx2"/>
                </a:solidFill>
                <a:sym typeface="Arial"/>
              </a:rPr>
              <a:t>Cisco </a:t>
            </a:r>
            <a:r>
              <a:rPr lang="en-US" sz="1867" b="1" dirty="0" err="1">
                <a:solidFill>
                  <a:schemeClr val="tx2"/>
                </a:solidFill>
                <a:sym typeface="Arial"/>
              </a:rPr>
              <a:t>DevNet</a:t>
            </a:r>
            <a:r>
              <a:rPr lang="en-US" sz="1867" b="1" dirty="0">
                <a:solidFill>
                  <a:schemeClr val="tx2"/>
                </a:solidFill>
                <a:sym typeface="Arial"/>
              </a:rPr>
              <a:t> Specialist: </a:t>
            </a:r>
            <a:r>
              <a:rPr lang="en-US" sz="1867" b="1" dirty="0" err="1">
                <a:solidFill>
                  <a:schemeClr val="tx2"/>
                </a:solidFill>
                <a:sym typeface="Arial"/>
              </a:rPr>
              <a:t>Webex</a:t>
            </a:r>
            <a:endParaRPr lang="en-US" sz="1867" b="1" dirty="0">
              <a:solidFill>
                <a:schemeClr val="tx2"/>
              </a:solidFill>
              <a:sym typeface="Arial"/>
            </a:endParaRPr>
          </a:p>
          <a:p>
            <a:pPr defTabSz="609570">
              <a:defRPr/>
            </a:pPr>
            <a:r>
              <a:rPr lang="en-US" sz="1600" dirty="0">
                <a:solidFill>
                  <a:srgbClr val="282828"/>
                </a:solidFill>
                <a:sym typeface="Arial"/>
              </a:rPr>
              <a:t>Build chat bots for alerting and monitoring</a:t>
            </a:r>
          </a:p>
        </p:txBody>
      </p:sp>
      <p:sp>
        <p:nvSpPr>
          <p:cNvPr id="51" name="TextBox 50">
            <a:extLst>
              <a:ext uri="{FF2B5EF4-FFF2-40B4-BE49-F238E27FC236}">
                <a16:creationId xmlns:a16="http://schemas.microsoft.com/office/drawing/2014/main" xmlns="" id="{17E3A517-6462-2842-A80A-B90F114E8EF3}"/>
              </a:ext>
            </a:extLst>
          </p:cNvPr>
          <p:cNvSpPr txBox="1"/>
          <p:nvPr/>
        </p:nvSpPr>
        <p:spPr>
          <a:xfrm>
            <a:off x="664657" y="4285159"/>
            <a:ext cx="3164113" cy="420564"/>
          </a:xfrm>
          <a:prstGeom prst="rect">
            <a:avLst/>
          </a:prstGeom>
          <a:noFill/>
        </p:spPr>
        <p:txBody>
          <a:bodyPr wrap="square" rtlCol="0">
            <a:spAutoFit/>
          </a:bodyPr>
          <a:lstStyle/>
          <a:p>
            <a:pPr algn="ctr" defTabSz="609570">
              <a:defRPr/>
            </a:pPr>
            <a:r>
              <a:rPr lang="en-US" sz="2133" b="1" dirty="0">
                <a:solidFill>
                  <a:schemeClr val="tx2"/>
                </a:solidFill>
                <a:cs typeface="CiscoSansTT Heavy" panose="020B0903020201020303" pitchFamily="34" charset="0"/>
                <a:sym typeface="Arial"/>
              </a:rPr>
              <a:t>CCNP Security</a:t>
            </a:r>
          </a:p>
        </p:txBody>
      </p:sp>
      <p:pic>
        <p:nvPicPr>
          <p:cNvPr id="16" name="Picture 15" descr="A close up of a logo&#10;&#10;Description automatically generated">
            <a:extLst>
              <a:ext uri="{FF2B5EF4-FFF2-40B4-BE49-F238E27FC236}">
                <a16:creationId xmlns:a16="http://schemas.microsoft.com/office/drawing/2014/main" xmlns="" id="{301E3DE7-E03F-DC41-A94C-317F9BA7D8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4972" y="2703285"/>
            <a:ext cx="1524000" cy="1524000"/>
          </a:xfrm>
          <a:prstGeom prst="rect">
            <a:avLst/>
          </a:prstGeom>
        </p:spPr>
      </p:pic>
    </p:spTree>
    <p:extLst>
      <p:ext uri="{BB962C8B-B14F-4D97-AF65-F5344CB8AC3E}">
        <p14:creationId xmlns:p14="http://schemas.microsoft.com/office/powerpoint/2010/main" val="126625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B8D1561-615A-5545-9C9C-E70D3D85E24B}"/>
              </a:ext>
            </a:extLst>
          </p:cNvPr>
          <p:cNvGraphicFramePr>
            <a:graphicFrameLocks noGrp="1"/>
          </p:cNvGraphicFramePr>
          <p:nvPr>
            <p:extLst>
              <p:ext uri="{D42A27DB-BD31-4B8C-83A1-F6EECF244321}">
                <p14:modId xmlns:p14="http://schemas.microsoft.com/office/powerpoint/2010/main" val="2133185340"/>
              </p:ext>
            </p:extLst>
          </p:nvPr>
        </p:nvGraphicFramePr>
        <p:xfrm>
          <a:off x="2704244" y="1577216"/>
          <a:ext cx="6841321" cy="12666039"/>
        </p:xfrm>
        <a:graphic>
          <a:graphicData uri="http://schemas.openxmlformats.org/drawingml/2006/table">
            <a:tbl>
              <a:tblPr>
                <a:tableStyleId>{C083E6E3-FA7D-4D7B-A595-EF9225AFEA82}</a:tableStyleId>
              </a:tblPr>
              <a:tblGrid>
                <a:gridCol w="1673380">
                  <a:extLst>
                    <a:ext uri="{9D8B030D-6E8A-4147-A177-3AD203B41FA5}">
                      <a16:colId xmlns:a16="http://schemas.microsoft.com/office/drawing/2014/main" xmlns="" val="302747328"/>
                    </a:ext>
                  </a:extLst>
                </a:gridCol>
                <a:gridCol w="5167941">
                  <a:extLst>
                    <a:ext uri="{9D8B030D-6E8A-4147-A177-3AD203B41FA5}">
                      <a16:colId xmlns:a16="http://schemas.microsoft.com/office/drawing/2014/main" xmlns="" val="640713382"/>
                    </a:ext>
                  </a:extLst>
                </a:gridCol>
              </a:tblGrid>
              <a:tr h="174124">
                <a:tc>
                  <a:txBody>
                    <a:bodyPr/>
                    <a:lstStyle/>
                    <a:p>
                      <a:pPr algn="l" fontAlgn="ctr"/>
                      <a:endParaRPr lang="en-US" sz="1100" b="0" i="0" u="none" strike="noStrike" dirty="0">
                        <a:solidFill>
                          <a:srgbClr val="000000"/>
                        </a:solidFill>
                        <a:effectLst/>
                        <a:latin typeface="Helvetica" pitchFamily="2" charset="0"/>
                      </a:endParaRPr>
                    </a:p>
                  </a:txBody>
                  <a:tcPr marL="5753" marR="5753" marT="5753" marB="0" anchor="ctr">
                    <a:lnT w="12700" cap="flat" cmpd="sng" algn="ctr">
                      <a:solidFill>
                        <a:schemeClr val="bg2"/>
                      </a:solidFill>
                      <a:prstDash val="solid"/>
                      <a:round/>
                      <a:headEnd type="none" w="med" len="med"/>
                      <a:tailEnd type="none" w="med" len="med"/>
                    </a:lnT>
                  </a:tcPr>
                </a:tc>
                <a:tc>
                  <a:txBody>
                    <a:bodyPr/>
                    <a:lstStyle/>
                    <a:p>
                      <a:pPr algn="l" fontAlgn="ctr"/>
                      <a:endParaRPr lang="en-US" sz="1100" b="1" i="0" u="none" strike="noStrike" dirty="0">
                        <a:solidFill>
                          <a:srgbClr val="000000"/>
                        </a:solidFill>
                        <a:effectLst/>
                        <a:latin typeface="Helvetica" pitchFamily="2" charset="0"/>
                      </a:endParaRPr>
                    </a:p>
                  </a:txBody>
                  <a:tcPr marL="5753" marR="5753" marT="5753" marB="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xmlns="" val="1182650285"/>
                  </a:ext>
                </a:extLst>
              </a:tr>
              <a:tr h="230248">
                <a:tc>
                  <a:txBody>
                    <a:bodyPr/>
                    <a:lstStyle/>
                    <a:p>
                      <a:pPr algn="l" fontAlgn="ctr"/>
                      <a:r>
                        <a:rPr lang="en-US" sz="1500" b="1" u="none" strike="noStrike">
                          <a:effectLst/>
                        </a:rPr>
                        <a:t>Architecture</a:t>
                      </a:r>
                      <a:endParaRPr lang="en-US" sz="1500" b="1" i="0" u="none" strike="noStrike">
                        <a:solidFill>
                          <a:srgbClr val="000000"/>
                        </a:solidFill>
                        <a:effectLst/>
                        <a:latin typeface="Helvetica" pitchFamily="2" charset="0"/>
                      </a:endParaRPr>
                    </a:p>
                  </a:txBody>
                  <a:tcPr marL="5753" marR="5753" marT="5753" marB="0" anchor="ctr"/>
                </a:tc>
                <a:tc>
                  <a:txBody>
                    <a:bodyPr/>
                    <a:lstStyle/>
                    <a:p>
                      <a:pPr algn="l" fontAlgn="ctr"/>
                      <a:r>
                        <a:rPr lang="en-US" sz="1500" b="1" i="0" u="none" strike="noStrike">
                          <a:effectLst/>
                        </a:rPr>
                        <a:t>Course</a:t>
                      </a:r>
                      <a:endParaRPr lang="en-US" sz="1500" b="1" i="0" u="none" strike="noStrike">
                        <a:solidFill>
                          <a:srgbClr val="000000"/>
                        </a:solidFill>
                        <a:effectLst/>
                        <a:latin typeface="Helvetica" pitchFamily="2" charset="0"/>
                      </a:endParaRPr>
                    </a:p>
                  </a:txBody>
                  <a:tcPr marL="5753" marR="5753" marT="5753" marB="0" anchor="ctr"/>
                </a:tc>
                <a:extLst>
                  <a:ext uri="{0D108BD9-81ED-4DB2-BD59-A6C34878D82A}">
                    <a16:rowId xmlns:a16="http://schemas.microsoft.com/office/drawing/2014/main" xmlns="" val="4116694543"/>
                  </a:ext>
                </a:extLst>
              </a:tr>
              <a:tr h="184123">
                <a:tc>
                  <a:txBody>
                    <a:bodyPr/>
                    <a:lstStyle/>
                    <a:p>
                      <a:pPr algn="l" fontAlgn="ctr"/>
                      <a:r>
                        <a:rPr lang="en-US" sz="1100" b="1" u="none" strike="noStrike">
                          <a:effectLst/>
                        </a:rPr>
                        <a:t>C</a:t>
                      </a:r>
                      <a:r>
                        <a:rPr lang="en-US" sz="1100" b="1" u="none" strike="noStrike">
                          <a:solidFill>
                            <a:srgbClr val="002060"/>
                          </a:solidFill>
                          <a:effectLst/>
                        </a:rPr>
                        <a:t>loud / Automation</a:t>
                      </a:r>
                      <a:endParaRPr lang="en-US" sz="1100" b="1" i="0" u="none" strike="noStrike">
                        <a:solidFill>
                          <a:srgbClr val="00206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Deploying Cloud Connect Solutions with Cisco Cloud Services Router 1000V</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260332766"/>
                  </a:ext>
                </a:extLst>
              </a:tr>
              <a:tr h="184123">
                <a:tc>
                  <a:txBody>
                    <a:bodyPr/>
                    <a:lstStyle/>
                    <a:p>
                      <a:pPr algn="l" fontAlgn="ctr"/>
                      <a:r>
                        <a:rPr lang="en-US" sz="1100" b="1" u="none" strike="noStrike">
                          <a:solidFill>
                            <a:schemeClr val="accent5"/>
                          </a:solidFill>
                          <a:effectLst/>
                        </a:rPr>
                        <a:t>Collaboration</a:t>
                      </a:r>
                      <a:endParaRPr lang="en-US" sz="1100" b="1" i="0" u="none" strike="noStrike">
                        <a:solidFill>
                          <a:schemeClr val="accent5"/>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Implementing and Operating Cisco Collaboration Core Technologies</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104117609"/>
                  </a:ext>
                </a:extLst>
              </a:tr>
              <a:tr h="184123">
                <a:tc>
                  <a:txBody>
                    <a:bodyPr/>
                    <a:lstStyle/>
                    <a:p>
                      <a:pPr algn="l" fontAlgn="ctr"/>
                      <a:r>
                        <a:rPr lang="en-US" sz="1100" b="1" u="none" strike="noStrike">
                          <a:solidFill>
                            <a:schemeClr val="accent5"/>
                          </a:solidFill>
                          <a:effectLst/>
                        </a:rPr>
                        <a:t>Collaboration</a:t>
                      </a:r>
                      <a:endParaRPr lang="en-US" sz="1100" b="1" i="0" u="none" strike="noStrike">
                        <a:solidFill>
                          <a:schemeClr val="accent5"/>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Understanding Cisco Collaboration Foundations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929048863"/>
                  </a:ext>
                </a:extLst>
              </a:tr>
              <a:tr h="191793">
                <a:tc>
                  <a:txBody>
                    <a:bodyPr/>
                    <a:lstStyle/>
                    <a:p>
                      <a:pPr algn="l" fontAlgn="ctr"/>
                      <a:r>
                        <a:rPr lang="en-US" sz="1100" b="1" u="none" strike="noStrike">
                          <a:solidFill>
                            <a:schemeClr val="accent5"/>
                          </a:solidFill>
                          <a:effectLst/>
                        </a:rPr>
                        <a:t>Collaboration</a:t>
                      </a:r>
                      <a:endParaRPr lang="en-US" sz="1100" b="1" i="0" u="none" strike="noStrike">
                        <a:solidFill>
                          <a:schemeClr val="accent5"/>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Implementing Cisco Advanced Call Control and Mobility Services</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308447038"/>
                  </a:ext>
                </a:extLst>
              </a:tr>
              <a:tr h="191793">
                <a:tc>
                  <a:txBody>
                    <a:bodyPr/>
                    <a:lstStyle/>
                    <a:p>
                      <a:pPr algn="l" fontAlgn="ctr"/>
                      <a:r>
                        <a:rPr lang="en-US" sz="1100" b="1" u="none" strike="noStrike">
                          <a:solidFill>
                            <a:schemeClr val="accent5"/>
                          </a:solidFill>
                          <a:effectLst/>
                        </a:rPr>
                        <a:t>Collaboration</a:t>
                      </a:r>
                      <a:endParaRPr lang="en-US" sz="1100" b="1" i="0" u="none" strike="noStrike">
                        <a:solidFill>
                          <a:schemeClr val="accent5"/>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Implementing Cisco Collaboration Cloud and Edge Solutions</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284363891"/>
                  </a:ext>
                </a:extLst>
              </a:tr>
              <a:tr h="191793">
                <a:tc>
                  <a:txBody>
                    <a:bodyPr/>
                    <a:lstStyle/>
                    <a:p>
                      <a:pPr algn="l" fontAlgn="ctr"/>
                      <a:r>
                        <a:rPr lang="en-US" sz="1100" b="1" u="none" strike="noStrike">
                          <a:solidFill>
                            <a:schemeClr val="accent5"/>
                          </a:solidFill>
                          <a:effectLst/>
                        </a:rPr>
                        <a:t>Collaboration</a:t>
                      </a:r>
                      <a:endParaRPr lang="en-US" sz="1100" b="1" i="0" u="none" strike="noStrike">
                        <a:solidFill>
                          <a:schemeClr val="accent5"/>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Collaboration Applications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220589320"/>
                  </a:ext>
                </a:extLst>
              </a:tr>
              <a:tr h="191793">
                <a:tc>
                  <a:txBody>
                    <a:bodyPr/>
                    <a:lstStyle/>
                    <a:p>
                      <a:pPr algn="l" fontAlgn="ctr"/>
                      <a:r>
                        <a:rPr lang="en-US" sz="1100" b="1" u="none" strike="noStrike">
                          <a:solidFill>
                            <a:schemeClr val="accent1"/>
                          </a:solidFill>
                          <a:effectLst/>
                        </a:rPr>
                        <a:t>Data Center</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Application Centric Infrastructure – Advanced</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607012347"/>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Application Centric Infrastructure </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503467433"/>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Understanding Cisco Data Center Foundations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180655907"/>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Configuring Cisco NX-OS Switches and Fabrics in the Data Center</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993842658"/>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Introducing Cisco NX-OS Switches and Fabrics in the Data Center</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684082525"/>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and Operating Cisco Data Center Core Technologies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339908105"/>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Configuring Cisco MDS 9000 Series Switches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482221384"/>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Designing Cisco Data Center Infrastructure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73882419"/>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Configuring Cisco Nexus 9000 Series Switches in ACI Mode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481857828"/>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HyperFlex</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342699060"/>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Configuring Cisco MDS 9000 Series Switches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076138640"/>
                  </a:ext>
                </a:extLst>
              </a:tr>
              <a:tr h="18412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Introducing Cisco Nexus 9000 Switches in NX-OS Mode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844171950"/>
                  </a:ext>
                </a:extLst>
              </a:tr>
              <a:tr h="19179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Cisco Application Centric Infrastructure Operations and Troubleshooting</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603184898"/>
                  </a:ext>
                </a:extLst>
              </a:tr>
              <a:tr h="19179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Configuring Cisco Unified Computing System</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190046122"/>
                  </a:ext>
                </a:extLst>
              </a:tr>
              <a:tr h="19179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Troubleshooting Cisco Data Center Infrastructure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900196447"/>
                  </a:ext>
                </a:extLst>
              </a:tr>
              <a:tr h="19179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Introducing Cisco Unified Computing System</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657050953"/>
                  </a:ext>
                </a:extLst>
              </a:tr>
              <a:tr h="19179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Managing LAN Infrastructure with Cisco Data Center Network Manager</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571653776"/>
                  </a:ext>
                </a:extLst>
              </a:tr>
              <a:tr h="191793">
                <a:tc>
                  <a:txBody>
                    <a:bodyPr/>
                    <a:lstStyle/>
                    <a:p>
                      <a:pPr algn="l" fontAlgn="ctr"/>
                      <a:r>
                        <a:rPr lang="en-US" sz="1100" b="1" u="none" strike="noStrike">
                          <a:solidFill>
                            <a:schemeClr val="accent1"/>
                          </a:solidFill>
                          <a:effectLst/>
                        </a:rPr>
                        <a:t>Data Center / Compute</a:t>
                      </a:r>
                      <a:endParaRPr lang="en-US" sz="1100" b="1" i="0" u="none" strike="noStrike">
                        <a:solidFill>
                          <a:schemeClr val="accent1"/>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Managing LAN and SAN Infrastructure with Cisco Data Center Network Manager</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4288321285"/>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Enterprise Advanced Routing and Services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536345401"/>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Understanding Cisco Wireless Foundations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735049037"/>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Designing Cisco Enterprise Networks</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166500852"/>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Implementing and Administering Cisco Solutions</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01697398"/>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Designing Cisco Enterprise Wireless Networks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779241700"/>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Engineering Cisco Meraki Solutions Part 1</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208684514"/>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SD-WAN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884070217"/>
                  </a:ext>
                </a:extLst>
              </a:tr>
              <a:tr h="191793">
                <a:tc>
                  <a:txBody>
                    <a:bodyPr/>
                    <a:lstStyle/>
                    <a:p>
                      <a:pPr algn="l" fontAlgn="ctr"/>
                      <a:r>
                        <a:rPr lang="en-US" sz="1100" b="1" u="none" strike="noStrike" dirty="0">
                          <a:solidFill>
                            <a:schemeClr val="accent2"/>
                          </a:solidFill>
                          <a:effectLst/>
                        </a:rPr>
                        <a:t>Enterprise</a:t>
                      </a:r>
                      <a:endParaRPr lang="en-US" sz="1100" b="1" i="0" u="none" strike="noStrike" dirty="0">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Implementing and Operating Cisco Enterprise Network Core Technologies</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497504751"/>
                  </a:ext>
                </a:extLst>
              </a:tr>
              <a:tr h="184123">
                <a:tc>
                  <a:txBody>
                    <a:bodyPr/>
                    <a:lstStyle/>
                    <a:p>
                      <a:pPr algn="l" fontAlgn="ctr"/>
                      <a:r>
                        <a:rPr lang="en-US" sz="1100" b="1" u="none" strike="noStrike">
                          <a:solidFill>
                            <a:schemeClr val="accent2"/>
                          </a:solidFill>
                          <a:effectLst/>
                        </a:rPr>
                        <a:t>Enterprise</a:t>
                      </a:r>
                      <a:endParaRPr lang="en-US" sz="1100" b="1" i="0" u="none" strike="noStrike">
                        <a:solidFill>
                          <a:schemeClr val="accent2"/>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Enterprise Wireless Networks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565415003"/>
                  </a:ext>
                </a:extLst>
              </a:tr>
              <a:tr h="191793">
                <a:tc>
                  <a:txBody>
                    <a:bodyPr/>
                    <a:lstStyle/>
                    <a:p>
                      <a:pPr algn="l" fontAlgn="ctr"/>
                      <a:r>
                        <a:rPr lang="en-US" sz="1100" b="1" u="none" strike="noStrike">
                          <a:solidFill>
                            <a:schemeClr val="accent4"/>
                          </a:solidFill>
                          <a:effectLst/>
                        </a:rPr>
                        <a:t>Network Management (NMS)</a:t>
                      </a:r>
                      <a:endParaRPr lang="en-US" sz="1100" b="1" i="0" u="none" strike="noStrike">
                        <a:solidFill>
                          <a:schemeClr val="accent4"/>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Operating Cisco EPN Manager</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881734837"/>
                  </a:ext>
                </a:extLst>
              </a:tr>
              <a:tr h="18412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Securing Networks with Cisco Firepower Next Generation Firewall</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204298624"/>
                  </a:ext>
                </a:extLst>
              </a:tr>
              <a:tr h="18412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Securing the Web with Cisco Web Security Appliance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775115332"/>
                  </a:ext>
                </a:extLst>
              </a:tr>
              <a:tr h="18412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Securing the Web with Cisco Web Security Appliance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739252612"/>
                  </a:ext>
                </a:extLst>
              </a:tr>
              <a:tr h="18412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Securing Networks with Cisco Firepower Next Generation Firewall</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37938675"/>
                  </a:ext>
                </a:extLst>
              </a:tr>
              <a:tr h="33087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dirty="0">
                          <a:effectLst/>
                        </a:rPr>
                        <a:t>Securing Networks with Cisco Firepower Next-Generation Intrusion </a:t>
                      </a:r>
                      <a:br>
                        <a:rPr lang="en-US" sz="1100" b="1" i="1" u="none" strike="noStrike" dirty="0">
                          <a:effectLst/>
                        </a:rPr>
                      </a:br>
                      <a:r>
                        <a:rPr lang="en-US" sz="1100" b="1" i="1" u="none" strike="noStrike" dirty="0">
                          <a:effectLst/>
                        </a:rPr>
                        <a:t>Prevention System</a:t>
                      </a: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34294556"/>
                  </a:ext>
                </a:extLst>
              </a:tr>
              <a:tr h="18412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and Configuring Cisco Identity Services Engine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881451861"/>
                  </a:ext>
                </a:extLst>
              </a:tr>
              <a:tr h="19179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Securing Email with Cisco Email Security Appliance</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161417656"/>
                  </a:ext>
                </a:extLst>
              </a:tr>
              <a:tr h="19179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and Operating Cisco Security Core Technologies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235418944"/>
                  </a:ext>
                </a:extLst>
              </a:tr>
              <a:tr h="191793">
                <a:tc>
                  <a:txBody>
                    <a:bodyPr/>
                    <a:lstStyle/>
                    <a:p>
                      <a:pPr algn="l" fontAlgn="ctr"/>
                      <a:r>
                        <a:rPr lang="en-US" sz="1100" b="1" u="none" strike="noStrike">
                          <a:solidFill>
                            <a:srgbClr val="0070C0"/>
                          </a:solidFill>
                          <a:effectLst/>
                        </a:rPr>
                        <a:t>Security</a:t>
                      </a:r>
                      <a:endParaRPr lang="en-US" sz="1100" b="1" i="0" u="none" strike="noStrike">
                        <a:solidFill>
                          <a:srgbClr val="0070C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Secure Solutions with Virtual Private Networks v1.0</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567700931"/>
                  </a:ext>
                </a:extLst>
              </a:tr>
              <a:tr h="191793">
                <a:tc>
                  <a:txBody>
                    <a:bodyPr/>
                    <a:lstStyle/>
                    <a:p>
                      <a:pPr algn="l" fontAlgn="ctr"/>
                      <a:r>
                        <a:rPr lang="en-US" sz="1100" b="1" u="none" strike="noStrike">
                          <a:solidFill>
                            <a:schemeClr val="tx1">
                              <a:lumMod val="90000"/>
                              <a:lumOff val="10000"/>
                            </a:schemeClr>
                          </a:solidFill>
                          <a:effectLst/>
                        </a:rPr>
                        <a:t>Service Provider</a:t>
                      </a:r>
                      <a:endParaRPr lang="en-US" sz="1100" b="1" i="0" u="none" strike="noStrike">
                        <a:solidFill>
                          <a:schemeClr val="tx1">
                            <a:lumMod val="90000"/>
                            <a:lumOff val="10000"/>
                          </a:schemeClr>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Cisco Optical Technology Advanced</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632432819"/>
                  </a:ext>
                </a:extLst>
              </a:tr>
              <a:tr h="191793">
                <a:tc>
                  <a:txBody>
                    <a:bodyPr/>
                    <a:lstStyle/>
                    <a:p>
                      <a:pPr algn="l" fontAlgn="ctr"/>
                      <a:r>
                        <a:rPr lang="en-US" sz="1100" b="1" u="none" strike="noStrike">
                          <a:solidFill>
                            <a:schemeClr val="tx1">
                              <a:lumMod val="90000"/>
                              <a:lumOff val="10000"/>
                            </a:schemeClr>
                          </a:solidFill>
                          <a:effectLst/>
                        </a:rPr>
                        <a:t>Service Provider</a:t>
                      </a:r>
                      <a:endParaRPr lang="en-US" sz="1100" b="1" i="0" u="none" strike="noStrike">
                        <a:solidFill>
                          <a:schemeClr val="tx1">
                            <a:lumMod val="90000"/>
                            <a:lumOff val="10000"/>
                          </a:schemeClr>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and Operating Cisco Service Provider Network Core Technologies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082231606"/>
                  </a:ext>
                </a:extLst>
              </a:tr>
              <a:tr h="191793">
                <a:tc>
                  <a:txBody>
                    <a:bodyPr/>
                    <a:lstStyle/>
                    <a:p>
                      <a:pPr algn="l" fontAlgn="ctr"/>
                      <a:r>
                        <a:rPr lang="en-US" sz="1100" b="1" u="none" strike="noStrike">
                          <a:solidFill>
                            <a:schemeClr val="tx1">
                              <a:lumMod val="90000"/>
                              <a:lumOff val="10000"/>
                            </a:schemeClr>
                          </a:solidFill>
                          <a:effectLst/>
                        </a:rPr>
                        <a:t>Service Provider</a:t>
                      </a:r>
                      <a:endParaRPr lang="en-US" sz="1100" b="1" i="0" u="none" strike="noStrike">
                        <a:solidFill>
                          <a:schemeClr val="tx1">
                            <a:lumMod val="90000"/>
                            <a:lumOff val="10000"/>
                          </a:schemeClr>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Understanding Cisco Service Provider Network Foundations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933516953"/>
                  </a:ext>
                </a:extLst>
              </a:tr>
              <a:tr h="191793">
                <a:tc>
                  <a:txBody>
                    <a:bodyPr/>
                    <a:lstStyle/>
                    <a:p>
                      <a:pPr algn="l" fontAlgn="ctr"/>
                      <a:r>
                        <a:rPr lang="en-US" sz="1100" b="1" u="none" strike="noStrike">
                          <a:solidFill>
                            <a:schemeClr val="tx1">
                              <a:lumMod val="90000"/>
                              <a:lumOff val="10000"/>
                            </a:schemeClr>
                          </a:solidFill>
                          <a:effectLst/>
                        </a:rPr>
                        <a:t>Service Provider</a:t>
                      </a:r>
                      <a:endParaRPr lang="en-US" sz="1100" b="1" i="0" u="none" strike="noStrike">
                        <a:solidFill>
                          <a:schemeClr val="tx1">
                            <a:lumMod val="90000"/>
                            <a:lumOff val="10000"/>
                          </a:schemeClr>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Service Provider Advanced Routing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459604841"/>
                  </a:ext>
                </a:extLst>
              </a:tr>
              <a:tr h="191793">
                <a:tc>
                  <a:txBody>
                    <a:bodyPr/>
                    <a:lstStyle/>
                    <a:p>
                      <a:pPr algn="l" fontAlgn="ctr"/>
                      <a:r>
                        <a:rPr lang="en-US" sz="1100" b="1" u="none" strike="noStrike">
                          <a:solidFill>
                            <a:schemeClr val="tx1">
                              <a:lumMod val="90000"/>
                              <a:lumOff val="10000"/>
                            </a:schemeClr>
                          </a:solidFill>
                          <a:effectLst/>
                        </a:rPr>
                        <a:t>Service Provider</a:t>
                      </a:r>
                      <a:endParaRPr lang="en-US" sz="1100" b="1" i="0" u="none" strike="noStrike">
                        <a:solidFill>
                          <a:schemeClr val="tx1">
                            <a:lumMod val="90000"/>
                            <a:lumOff val="10000"/>
                          </a:schemeClr>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Cisco Service Provider VPN Services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304928715"/>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DevNet Associate Fundamentals Training from DevNet</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068007613"/>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Developing Applications and Automating Workflows using Cisco Platforms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597671732"/>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Introducing Automation for Cisco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17688749"/>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Developing Applications Using Cisco Core Platforms and APIs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33410858"/>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Developing Solutions using Cisco IoT &amp; Edge Platforms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767248941"/>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DevOps Solutions and Practices using Cisco Platforms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794095869"/>
                  </a:ext>
                </a:extLst>
              </a:tr>
              <a:tr h="174124">
                <a:tc>
                  <a:txBody>
                    <a:bodyPr/>
                    <a:lstStyle/>
                    <a:p>
                      <a:pPr algn="l" fontAlgn="ctr"/>
                      <a:r>
                        <a:rPr lang="en-US" sz="1100" b="1" u="none" strike="noStrike">
                          <a:solidFill>
                            <a:srgbClr val="7030A0"/>
                          </a:solidFill>
                          <a:effectLst/>
                        </a:rPr>
                        <a:t>DevNet</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Developing Applications for Cisco Webex and Webex Devices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440175988"/>
                  </a:ext>
                </a:extLst>
              </a:tr>
              <a:tr h="174124">
                <a:tc>
                  <a:txBody>
                    <a:bodyPr/>
                    <a:lstStyle/>
                    <a:p>
                      <a:pPr algn="l" fontAlgn="ctr"/>
                      <a:r>
                        <a:rPr lang="en-US" sz="1100" b="1" u="none" strike="noStrike">
                          <a:solidFill>
                            <a:srgbClr val="7030A0"/>
                          </a:solidFill>
                          <a:effectLst/>
                        </a:rPr>
                        <a:t>DevNet - Collaboration</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Automation for Cisco Collaboration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857334625"/>
                  </a:ext>
                </a:extLst>
              </a:tr>
              <a:tr h="174124">
                <a:tc>
                  <a:txBody>
                    <a:bodyPr/>
                    <a:lstStyle/>
                    <a:p>
                      <a:pPr algn="l" fontAlgn="ctr"/>
                      <a:r>
                        <a:rPr lang="en-US" sz="1100" b="1" u="none" strike="noStrike">
                          <a:solidFill>
                            <a:srgbClr val="7030A0"/>
                          </a:solidFill>
                          <a:effectLst/>
                        </a:rPr>
                        <a:t>DevNet - Data Center</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Automation for Cisco Data Center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854620214"/>
                  </a:ext>
                </a:extLst>
              </a:tr>
              <a:tr h="174124">
                <a:tc>
                  <a:txBody>
                    <a:bodyPr/>
                    <a:lstStyle/>
                    <a:p>
                      <a:pPr algn="l" fontAlgn="ctr"/>
                      <a:r>
                        <a:rPr lang="en-US" sz="1100" b="1" u="none" strike="noStrike">
                          <a:solidFill>
                            <a:srgbClr val="7030A0"/>
                          </a:solidFill>
                          <a:effectLst/>
                        </a:rPr>
                        <a:t>DevNet - Enterprise</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Automation for Cisco Enterprise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21425743"/>
                  </a:ext>
                </a:extLst>
              </a:tr>
              <a:tr h="174124">
                <a:tc>
                  <a:txBody>
                    <a:bodyPr/>
                    <a:lstStyle/>
                    <a:p>
                      <a:pPr algn="l" fontAlgn="ctr"/>
                      <a:r>
                        <a:rPr lang="en-US" sz="1100" b="1" u="none" strike="noStrike">
                          <a:solidFill>
                            <a:srgbClr val="7030A0"/>
                          </a:solidFill>
                          <a:effectLst/>
                        </a:rPr>
                        <a:t>DevNet - Security</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Automation for Cisco Security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151764294"/>
                  </a:ext>
                </a:extLst>
              </a:tr>
              <a:tr h="174124">
                <a:tc>
                  <a:txBody>
                    <a:bodyPr/>
                    <a:lstStyle/>
                    <a:p>
                      <a:pPr algn="l" fontAlgn="ctr"/>
                      <a:r>
                        <a:rPr lang="en-US" sz="1100" b="1" u="none" strike="noStrike">
                          <a:solidFill>
                            <a:srgbClr val="7030A0"/>
                          </a:solidFill>
                          <a:effectLst/>
                        </a:rPr>
                        <a:t>DevNet - Service Provider</a:t>
                      </a: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r>
                        <a:rPr lang="en-US" sz="1100" b="1" i="1" u="none" strike="noStrike">
                          <a:effectLst/>
                        </a:rPr>
                        <a:t>Implementing Automation for Cisco Service Provider Solutions</a:t>
                      </a: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310357044"/>
                  </a:ext>
                </a:extLst>
              </a:tr>
              <a:tr h="174124">
                <a:tc>
                  <a:txBody>
                    <a:bodyPr/>
                    <a:lstStyle/>
                    <a:p>
                      <a:pPr algn="l" fontAlgn="ct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1167609273"/>
                  </a:ext>
                </a:extLst>
              </a:tr>
              <a:tr h="174124">
                <a:tc>
                  <a:txBody>
                    <a:bodyPr/>
                    <a:lstStyle/>
                    <a:p>
                      <a:pPr algn="l" fontAlgn="ct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2297887087"/>
                  </a:ext>
                </a:extLst>
              </a:tr>
              <a:tr h="174124">
                <a:tc>
                  <a:txBody>
                    <a:bodyPr/>
                    <a:lstStyle/>
                    <a:p>
                      <a:pPr algn="l" fontAlgn="ct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4147105891"/>
                  </a:ext>
                </a:extLst>
              </a:tr>
              <a:tr h="174124">
                <a:tc>
                  <a:txBody>
                    <a:bodyPr/>
                    <a:lstStyle/>
                    <a:p>
                      <a:pPr algn="l" fontAlgn="ct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endParaRPr lang="en-US" sz="1100" b="1" i="1" u="none" strike="noStrike">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366734824"/>
                  </a:ext>
                </a:extLst>
              </a:tr>
              <a:tr h="174124">
                <a:tc>
                  <a:txBody>
                    <a:bodyPr/>
                    <a:lstStyle/>
                    <a:p>
                      <a:pPr algn="l" fontAlgn="ctr"/>
                      <a:endParaRPr lang="en-US" sz="1100" b="1" i="0" u="none" strike="noStrike">
                        <a:solidFill>
                          <a:srgbClr val="7030A0"/>
                        </a:solidFill>
                        <a:effectLst/>
                        <a:latin typeface="CiscoSans ExtraLight" panose="020B0503020201020303" pitchFamily="34" charset="0"/>
                      </a:endParaRPr>
                    </a:p>
                  </a:txBody>
                  <a:tcPr marL="5753" marR="5753" marT="5753" marB="0" anchor="ctr"/>
                </a:tc>
                <a:tc>
                  <a:txBody>
                    <a:bodyPr/>
                    <a:lstStyle/>
                    <a:p>
                      <a:pPr algn="l" fontAlgn="ctr"/>
                      <a:endParaRPr lang="en-US" sz="1100" b="1" i="1" u="none" strike="noStrike" dirty="0">
                        <a:solidFill>
                          <a:srgbClr val="000000"/>
                        </a:solidFill>
                        <a:effectLst/>
                        <a:latin typeface="CiscoSans ExtraLight" panose="020B0303020201020303" pitchFamily="34" charset="0"/>
                      </a:endParaRPr>
                    </a:p>
                  </a:txBody>
                  <a:tcPr marL="5753" marR="5753" marT="5753" marB="0" anchor="ctr"/>
                </a:tc>
                <a:extLst>
                  <a:ext uri="{0D108BD9-81ED-4DB2-BD59-A6C34878D82A}">
                    <a16:rowId xmlns:a16="http://schemas.microsoft.com/office/drawing/2014/main" xmlns="" val="4176906824"/>
                  </a:ext>
                </a:extLst>
              </a:tr>
            </a:tbl>
          </a:graphicData>
        </a:graphic>
      </p:graphicFrame>
      <p:sp>
        <p:nvSpPr>
          <p:cNvPr id="4" name="Rectangle 3">
            <a:extLst>
              <a:ext uri="{FF2B5EF4-FFF2-40B4-BE49-F238E27FC236}">
                <a16:creationId xmlns:a16="http://schemas.microsoft.com/office/drawing/2014/main" xmlns="" id="{9834D14F-34E9-964D-B39D-7A1B78EC1927}"/>
              </a:ext>
            </a:extLst>
          </p:cNvPr>
          <p:cNvSpPr/>
          <p:nvPr/>
        </p:nvSpPr>
        <p:spPr>
          <a:xfrm>
            <a:off x="0" y="6008915"/>
            <a:ext cx="11040533" cy="8490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a:solidFill>
                <a:srgbClr val="FFFFFF"/>
              </a:solidFill>
              <a:latin typeface="CiscoSansTT ExtraLight"/>
              <a:sym typeface="Arial"/>
            </a:endParaRPr>
          </a:p>
        </p:txBody>
      </p:sp>
      <p:pic>
        <p:nvPicPr>
          <p:cNvPr id="8" name="Picture 7">
            <a:extLst>
              <a:ext uri="{FF2B5EF4-FFF2-40B4-BE49-F238E27FC236}">
                <a16:creationId xmlns:a16="http://schemas.microsoft.com/office/drawing/2014/main" xmlns="" id="{2656E76B-E248-3B44-BC92-2E12A26A51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0343" y="1370021"/>
            <a:ext cx="9300229" cy="5294036"/>
          </a:xfrm>
          <a:prstGeom prst="rect">
            <a:avLst/>
          </a:prstGeom>
        </p:spPr>
      </p:pic>
      <p:sp>
        <p:nvSpPr>
          <p:cNvPr id="3" name="Rectangle 2">
            <a:extLst>
              <a:ext uri="{FF2B5EF4-FFF2-40B4-BE49-F238E27FC236}">
                <a16:creationId xmlns:a16="http://schemas.microsoft.com/office/drawing/2014/main" xmlns="" id="{3DFBFF9B-3F26-FB44-ACAD-E0B911F3E2F1}"/>
              </a:ext>
            </a:extLst>
          </p:cNvPr>
          <p:cNvSpPr/>
          <p:nvPr/>
        </p:nvSpPr>
        <p:spPr>
          <a:xfrm>
            <a:off x="0" y="2"/>
            <a:ext cx="12213485" cy="15094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609570">
              <a:defRPr/>
            </a:pPr>
            <a:endParaRPr lang="en-US" sz="3733" dirty="0">
              <a:solidFill>
                <a:srgbClr val="FFFFFF"/>
              </a:solidFill>
              <a:latin typeface="CiscoSansTT Light"/>
              <a:sym typeface="Arial"/>
            </a:endParaRPr>
          </a:p>
        </p:txBody>
      </p:sp>
      <p:sp>
        <p:nvSpPr>
          <p:cNvPr id="5" name="Title 4">
            <a:extLst>
              <a:ext uri="{FF2B5EF4-FFF2-40B4-BE49-F238E27FC236}">
                <a16:creationId xmlns:a16="http://schemas.microsoft.com/office/drawing/2014/main" xmlns="" id="{41A40DDB-A62A-FB46-8F3C-920681B55A4F}"/>
              </a:ext>
            </a:extLst>
          </p:cNvPr>
          <p:cNvSpPr>
            <a:spLocks noGrp="1"/>
          </p:cNvSpPr>
          <p:nvPr>
            <p:ph type="title"/>
          </p:nvPr>
        </p:nvSpPr>
        <p:spPr>
          <a:xfrm>
            <a:off x="583689" y="455085"/>
            <a:ext cx="9653721" cy="975783"/>
          </a:xfrm>
        </p:spPr>
        <p:txBody>
          <a:bodyPr>
            <a:normAutofit fontScale="90000"/>
          </a:bodyPr>
          <a:lstStyle/>
          <a:p>
            <a:r>
              <a:rPr lang="en-US" dirty="0" smtClean="0"/>
              <a:t>61 </a:t>
            </a:r>
            <a:r>
              <a:rPr lang="uk-UA" dirty="0" smtClean="0"/>
              <a:t>новий навчальний курс від </a:t>
            </a:r>
            <a:r>
              <a:rPr lang="en-US" dirty="0" smtClean="0"/>
              <a:t>Cisco </a:t>
            </a:r>
            <a:r>
              <a:rPr lang="uk-UA" dirty="0" smtClean="0"/>
              <a:t>підтримує нові сертифкати</a:t>
            </a:r>
            <a:endParaRPr lang="en-US" dirty="0"/>
          </a:p>
        </p:txBody>
      </p:sp>
    </p:spTree>
    <p:extLst>
      <p:ext uri="{BB962C8B-B14F-4D97-AF65-F5344CB8AC3E}">
        <p14:creationId xmlns:p14="http://schemas.microsoft.com/office/powerpoint/2010/main" val="376648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52 -0.06235 L -0.00052 -1.15185 " pathEditMode="relative" rAng="0" ptsTypes="AA">
                                      <p:cBhvr>
                                        <p:cTn id="6" dur="10000" fill="hold"/>
                                        <p:tgtEl>
                                          <p:spTgt spid="2"/>
                                        </p:tgtEl>
                                        <p:attrNameLst>
                                          <p:attrName>ppt_x</p:attrName>
                                          <p:attrName>ppt_y</p:attrName>
                                        </p:attrNameLst>
                                      </p:cBhvr>
                                      <p:rCtr x="0" y="-544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CDE488CF-16D2-0940-9B25-330BAD4B9B11}"/>
              </a:ext>
            </a:extLst>
          </p:cNvPr>
          <p:cNvSpPr/>
          <p:nvPr/>
        </p:nvSpPr>
        <p:spPr>
          <a:xfrm>
            <a:off x="1" y="6173410"/>
            <a:ext cx="7576457" cy="68459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Rectangle 22">
            <a:extLst>
              <a:ext uri="{FF2B5EF4-FFF2-40B4-BE49-F238E27FC236}">
                <a16:creationId xmlns:a16="http://schemas.microsoft.com/office/drawing/2014/main" xmlns="" id="{59C0EBBF-70B9-2A4A-8264-7F625512B5EF}"/>
              </a:ext>
            </a:extLst>
          </p:cNvPr>
          <p:cNvSpPr/>
          <p:nvPr/>
        </p:nvSpPr>
        <p:spPr>
          <a:xfrm>
            <a:off x="6096000" y="1793801"/>
            <a:ext cx="5266944" cy="416673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9" name="Group 28">
            <a:extLst>
              <a:ext uri="{FF2B5EF4-FFF2-40B4-BE49-F238E27FC236}">
                <a16:creationId xmlns:a16="http://schemas.microsoft.com/office/drawing/2014/main" xmlns="" id="{7C2CD349-C8F7-DB43-9069-9C377046E6B0}"/>
              </a:ext>
            </a:extLst>
          </p:cNvPr>
          <p:cNvGrpSpPr/>
          <p:nvPr/>
        </p:nvGrpSpPr>
        <p:grpSpPr>
          <a:xfrm>
            <a:off x="6604845" y="1884233"/>
            <a:ext cx="4249257" cy="2418835"/>
            <a:chOff x="4953633" y="1413175"/>
            <a:chExt cx="3186943" cy="1814126"/>
          </a:xfrm>
        </p:grpSpPr>
        <p:pic>
          <p:nvPicPr>
            <p:cNvPr id="6" name="Picture 5">
              <a:extLst>
                <a:ext uri="{FF2B5EF4-FFF2-40B4-BE49-F238E27FC236}">
                  <a16:creationId xmlns:a16="http://schemas.microsoft.com/office/drawing/2014/main" xmlns="" id="{D21F75D5-8DC5-D441-BEA0-6C921F3C18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60146" y="1520210"/>
              <a:ext cx="2397739" cy="1498587"/>
            </a:xfrm>
            <a:prstGeom prst="rect">
              <a:avLst/>
            </a:prstGeom>
            <a:ln>
              <a:solidFill>
                <a:schemeClr val="accent2"/>
              </a:solidFill>
            </a:ln>
          </p:spPr>
        </p:pic>
        <p:pic>
          <p:nvPicPr>
            <p:cNvPr id="26" name="Picture 25">
              <a:extLst>
                <a:ext uri="{FF2B5EF4-FFF2-40B4-BE49-F238E27FC236}">
                  <a16:creationId xmlns:a16="http://schemas.microsoft.com/office/drawing/2014/main" xmlns="" id="{8CCC56B3-1AF8-574C-9FB4-9EF0ADE1E4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633" y="1413175"/>
              <a:ext cx="3186943" cy="1814126"/>
            </a:xfrm>
            <a:prstGeom prst="rect">
              <a:avLst/>
            </a:prstGeom>
          </p:spPr>
        </p:pic>
      </p:grpSp>
      <p:sp>
        <p:nvSpPr>
          <p:cNvPr id="8" name="Rectangle 7">
            <a:extLst>
              <a:ext uri="{FF2B5EF4-FFF2-40B4-BE49-F238E27FC236}">
                <a16:creationId xmlns:a16="http://schemas.microsoft.com/office/drawing/2014/main" xmlns="" id="{4FCDEB46-A456-4247-8B94-0D4EC629A938}"/>
              </a:ext>
            </a:extLst>
          </p:cNvPr>
          <p:cNvSpPr/>
          <p:nvPr/>
        </p:nvSpPr>
        <p:spPr>
          <a:xfrm>
            <a:off x="6317604" y="4382645"/>
            <a:ext cx="4742283" cy="995401"/>
          </a:xfrm>
          <a:prstGeom prst="rect">
            <a:avLst/>
          </a:prstGeom>
        </p:spPr>
        <p:txBody>
          <a:bodyPr wrap="square">
            <a:spAutoFit/>
          </a:bodyPr>
          <a:lstStyle/>
          <a:p>
            <a:pPr marL="173562" indent="-173562" defTabSz="203190">
              <a:buClr>
                <a:schemeClr val="bg1"/>
              </a:buClr>
              <a:buSzPct val="90000"/>
              <a:buFont typeface="Arial" panose="020B0604020202020204" pitchFamily="34" charset="0"/>
              <a:buChar char="•"/>
              <a:defRPr/>
            </a:pPr>
            <a:r>
              <a:rPr lang="en-US" sz="1467" dirty="0">
                <a:sym typeface="Arial"/>
              </a:rPr>
              <a:t>Online community platform </a:t>
            </a:r>
          </a:p>
          <a:p>
            <a:pPr marL="173562" indent="-173562" defTabSz="203190">
              <a:buClr>
                <a:schemeClr val="bg1"/>
              </a:buClr>
              <a:buSzPct val="90000"/>
              <a:buFont typeface="Arial" panose="020B0604020202020204" pitchFamily="34" charset="0"/>
              <a:buChar char="•"/>
              <a:defRPr/>
            </a:pPr>
            <a:r>
              <a:rPr lang="en-US" sz="1467" dirty="0">
                <a:sym typeface="Arial"/>
              </a:rPr>
              <a:t>Study group leaders and participants</a:t>
            </a:r>
          </a:p>
          <a:p>
            <a:pPr marL="173562" indent="-173562" defTabSz="203190">
              <a:buClr>
                <a:schemeClr val="bg1"/>
              </a:buClr>
              <a:buSzPct val="90000"/>
              <a:buFont typeface="Arial" panose="020B0604020202020204" pitchFamily="34" charset="0"/>
              <a:buChar char="•"/>
              <a:defRPr/>
            </a:pPr>
            <a:r>
              <a:rPr lang="en-US" sz="1467" dirty="0">
                <a:sym typeface="Arial"/>
              </a:rPr>
              <a:t>Curated content for Cisco technologies </a:t>
            </a:r>
            <a:br>
              <a:rPr lang="en-US" sz="1467" dirty="0">
                <a:sym typeface="Arial"/>
              </a:rPr>
            </a:br>
            <a:r>
              <a:rPr lang="en-US" sz="1467" dirty="0">
                <a:sym typeface="Arial"/>
              </a:rPr>
              <a:t>and certifications</a:t>
            </a:r>
          </a:p>
        </p:txBody>
      </p:sp>
      <p:sp>
        <p:nvSpPr>
          <p:cNvPr id="27" name="Rectangle: Top Corners Rounded 159">
            <a:extLst>
              <a:ext uri="{FF2B5EF4-FFF2-40B4-BE49-F238E27FC236}">
                <a16:creationId xmlns:a16="http://schemas.microsoft.com/office/drawing/2014/main" xmlns="" id="{CD16510D-E463-0D46-B6D0-4EFA81AEE521}"/>
              </a:ext>
            </a:extLst>
          </p:cNvPr>
          <p:cNvSpPr/>
          <p:nvPr/>
        </p:nvSpPr>
        <p:spPr>
          <a:xfrm>
            <a:off x="6096000" y="1315965"/>
            <a:ext cx="5266944" cy="466216"/>
          </a:xfrm>
          <a:prstGeom prst="round2SameRect">
            <a:avLst/>
          </a:prstGeom>
          <a:solidFill>
            <a:schemeClr val="accent2"/>
          </a:solidFill>
        </p:spPr>
        <p:txBody>
          <a:bodyPr wrap="square" anchor="t">
            <a:noAutofit/>
          </a:bodyPr>
          <a:lstStyle/>
          <a:p>
            <a:pPr algn="ctr" defTabSz="913221">
              <a:defRPr/>
            </a:pPr>
            <a:r>
              <a:rPr lang="en-US" sz="1867" b="1" dirty="0">
                <a:solidFill>
                  <a:srgbClr val="FFFFFF"/>
                </a:solidFill>
                <a:cs typeface="CiscoSansTT" panose="020B0503020201020303" pitchFamily="34" charset="0"/>
                <a:sym typeface="Arial"/>
              </a:rPr>
              <a:t>New </a:t>
            </a:r>
            <a:r>
              <a:rPr lang="en-US" sz="1867" b="1" dirty="0" err="1">
                <a:solidFill>
                  <a:srgbClr val="FFFFFF"/>
                </a:solidFill>
                <a:cs typeface="CiscoSansTT" panose="020B0503020201020303" pitchFamily="34" charset="0"/>
                <a:sym typeface="Arial"/>
              </a:rPr>
              <a:t>DevNet</a:t>
            </a:r>
            <a:r>
              <a:rPr lang="en-US" sz="1867" b="1" dirty="0">
                <a:solidFill>
                  <a:srgbClr val="FFFFFF"/>
                </a:solidFill>
                <a:cs typeface="CiscoSansTT" panose="020B0503020201020303" pitchFamily="34" charset="0"/>
                <a:sym typeface="Arial"/>
              </a:rPr>
              <a:t> Study Groups</a:t>
            </a:r>
          </a:p>
        </p:txBody>
      </p:sp>
      <p:sp>
        <p:nvSpPr>
          <p:cNvPr id="15" name="Rectangle 14">
            <a:extLst>
              <a:ext uri="{FF2B5EF4-FFF2-40B4-BE49-F238E27FC236}">
                <a16:creationId xmlns:a16="http://schemas.microsoft.com/office/drawing/2014/main" xmlns="" id="{A864A63F-278A-AF4F-8D19-CC1747CB6648}"/>
              </a:ext>
            </a:extLst>
          </p:cNvPr>
          <p:cNvSpPr/>
          <p:nvPr/>
        </p:nvSpPr>
        <p:spPr>
          <a:xfrm>
            <a:off x="724901" y="1793801"/>
            <a:ext cx="5266944" cy="416673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2" name="Group 21">
            <a:extLst>
              <a:ext uri="{FF2B5EF4-FFF2-40B4-BE49-F238E27FC236}">
                <a16:creationId xmlns:a16="http://schemas.microsoft.com/office/drawing/2014/main" xmlns="" id="{B2CD1546-09D7-5445-BC04-27B2F24C43D2}"/>
              </a:ext>
            </a:extLst>
          </p:cNvPr>
          <p:cNvGrpSpPr/>
          <p:nvPr/>
        </p:nvGrpSpPr>
        <p:grpSpPr>
          <a:xfrm>
            <a:off x="1233746" y="1884233"/>
            <a:ext cx="4249257" cy="2418835"/>
            <a:chOff x="840770" y="1558315"/>
            <a:chExt cx="3186943" cy="1814126"/>
          </a:xfrm>
        </p:grpSpPr>
        <p:pic>
          <p:nvPicPr>
            <p:cNvPr id="9" name="Picture 8" descr="A screenshot of a social media post&#10;&#10;Description automatically generated">
              <a:extLst>
                <a:ext uri="{FF2B5EF4-FFF2-40B4-BE49-F238E27FC236}">
                  <a16:creationId xmlns:a16="http://schemas.microsoft.com/office/drawing/2014/main" xmlns="" id="{058A3B6E-5C72-2B4B-81E4-64722EDBA8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882" y="1608315"/>
              <a:ext cx="2375175" cy="1726702"/>
            </a:xfrm>
            <a:prstGeom prst="rect">
              <a:avLst/>
            </a:prstGeom>
            <a:ln>
              <a:solidFill>
                <a:schemeClr val="accent1"/>
              </a:solidFill>
            </a:ln>
          </p:spPr>
        </p:pic>
        <p:pic>
          <p:nvPicPr>
            <p:cNvPr id="21" name="Picture 20">
              <a:extLst>
                <a:ext uri="{FF2B5EF4-FFF2-40B4-BE49-F238E27FC236}">
                  <a16:creationId xmlns:a16="http://schemas.microsoft.com/office/drawing/2014/main" xmlns="" id="{36CA141C-79FB-9847-9FC3-0F2ACCC4F3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0770" y="1558315"/>
              <a:ext cx="3186943" cy="1814126"/>
            </a:xfrm>
            <a:prstGeom prst="rect">
              <a:avLst/>
            </a:prstGeom>
          </p:spPr>
        </p:pic>
      </p:grpSp>
      <p:sp>
        <p:nvSpPr>
          <p:cNvPr id="16" name="Rectangle: Top Corners Rounded 159">
            <a:extLst>
              <a:ext uri="{FF2B5EF4-FFF2-40B4-BE49-F238E27FC236}">
                <a16:creationId xmlns:a16="http://schemas.microsoft.com/office/drawing/2014/main" xmlns="" id="{06769341-2B7F-B04B-A3CC-B10C39DC32B6}"/>
              </a:ext>
            </a:extLst>
          </p:cNvPr>
          <p:cNvSpPr/>
          <p:nvPr/>
        </p:nvSpPr>
        <p:spPr>
          <a:xfrm>
            <a:off x="724901" y="1315965"/>
            <a:ext cx="5266944" cy="466216"/>
          </a:xfrm>
          <a:prstGeom prst="round2SameRect">
            <a:avLst/>
          </a:prstGeom>
          <a:solidFill>
            <a:schemeClr val="tx2"/>
          </a:solidFill>
        </p:spPr>
        <p:txBody>
          <a:bodyPr wrap="square" anchor="t">
            <a:noAutofit/>
          </a:bodyPr>
          <a:lstStyle/>
          <a:p>
            <a:pPr algn="ctr" defTabSz="913221">
              <a:defRPr/>
            </a:pPr>
            <a:r>
              <a:rPr lang="en-US" sz="1867" b="1" dirty="0" err="1">
                <a:solidFill>
                  <a:srgbClr val="FFFFFF"/>
                </a:solidFill>
                <a:cs typeface="CiscoSansTT" panose="020B0503020201020303" pitchFamily="34" charset="0"/>
                <a:sym typeface="Arial"/>
              </a:rPr>
              <a:t>DevNet</a:t>
            </a:r>
            <a:r>
              <a:rPr lang="en-US" sz="1867" b="1" dirty="0">
                <a:solidFill>
                  <a:srgbClr val="FFFFFF"/>
                </a:solidFill>
                <a:cs typeface="CiscoSansTT" panose="020B0503020201020303" pitchFamily="34" charset="0"/>
                <a:sym typeface="Arial"/>
              </a:rPr>
              <a:t> Associate Fundamentals Training</a:t>
            </a:r>
          </a:p>
        </p:txBody>
      </p:sp>
      <p:sp>
        <p:nvSpPr>
          <p:cNvPr id="12" name="Title 4">
            <a:extLst>
              <a:ext uri="{FF2B5EF4-FFF2-40B4-BE49-F238E27FC236}">
                <a16:creationId xmlns:a16="http://schemas.microsoft.com/office/drawing/2014/main" xmlns="" id="{E2E599AA-A578-FB4A-80F8-A3F1B0E818E6}"/>
              </a:ext>
            </a:extLst>
          </p:cNvPr>
          <p:cNvSpPr txBox="1">
            <a:spLocks/>
          </p:cNvSpPr>
          <p:nvPr/>
        </p:nvSpPr>
        <p:spPr bwMode="auto">
          <a:xfrm>
            <a:off x="3443932" y="6122810"/>
            <a:ext cx="5207264" cy="521543"/>
          </a:xfrm>
          <a:prstGeom prst="roundRect">
            <a:avLst>
              <a:gd name="adj" fmla="val 50000"/>
            </a:avLst>
          </a:prstGeom>
          <a:solidFill>
            <a:schemeClr val="accent1"/>
          </a:solidFill>
          <a:ln w="28575">
            <a:noFill/>
          </a:ln>
          <a:extLst>
            <a:ext uri="{FAA26D3D-D897-4be2-8F04-BA451C77F1D7}">
              <ma14:placeholderFlag xmlns:ma14="http://schemas.microsoft.com/office/mac/drawingml/2011/main" xmlns="" val="1"/>
            </a:ext>
          </a:extLst>
        </p:spPr>
        <p:txBody>
          <a:bodyPr vert="horz" wrap="square" lIns="121899" tIns="60949" rIns="121899" bIns="0" numCol="1" anchor="ctr" anchorCtr="1"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defTabSz="912239">
              <a:defRPr/>
            </a:pPr>
            <a:endParaRPr lang="en-US" sz="1867">
              <a:solidFill>
                <a:srgbClr val="005073">
                  <a:lumMod val="50000"/>
                </a:srgbClr>
              </a:solidFill>
              <a:latin typeface="CiscoSansTT ExtraLight"/>
              <a:sym typeface="Arial"/>
            </a:endParaRPr>
          </a:p>
        </p:txBody>
      </p:sp>
      <p:sp>
        <p:nvSpPr>
          <p:cNvPr id="7" name="Rectangle 6">
            <a:extLst>
              <a:ext uri="{FF2B5EF4-FFF2-40B4-BE49-F238E27FC236}">
                <a16:creationId xmlns:a16="http://schemas.microsoft.com/office/drawing/2014/main" xmlns="" id="{478C1A9E-EFEC-7244-B59E-080F2121B4F0}"/>
              </a:ext>
            </a:extLst>
          </p:cNvPr>
          <p:cNvSpPr/>
          <p:nvPr/>
        </p:nvSpPr>
        <p:spPr>
          <a:xfrm>
            <a:off x="951443" y="4379139"/>
            <a:ext cx="4776864" cy="769634"/>
          </a:xfrm>
          <a:prstGeom prst="rect">
            <a:avLst/>
          </a:prstGeom>
        </p:spPr>
        <p:txBody>
          <a:bodyPr wrap="square">
            <a:spAutoFit/>
          </a:bodyPr>
          <a:lstStyle/>
          <a:p>
            <a:pPr marL="173562" indent="-173562" defTabSz="203190">
              <a:buClr>
                <a:schemeClr val="bg1"/>
              </a:buClr>
              <a:buSzPct val="90000"/>
              <a:buFont typeface="Arial" panose="020B0604020202020204" pitchFamily="34" charset="0"/>
              <a:buChar char="•"/>
              <a:defRPr/>
            </a:pPr>
            <a:r>
              <a:rPr lang="en-US" sz="1467" dirty="0">
                <a:sym typeface="Arial"/>
              </a:rPr>
              <a:t>Next generation learning experience</a:t>
            </a:r>
          </a:p>
          <a:p>
            <a:pPr marL="173562" indent="-173562" defTabSz="203190">
              <a:buClr>
                <a:schemeClr val="bg1"/>
              </a:buClr>
              <a:buSzPct val="90000"/>
              <a:buFont typeface="Arial" panose="020B0604020202020204" pitchFamily="34" charset="0"/>
              <a:buChar char="•"/>
              <a:defRPr/>
            </a:pPr>
            <a:r>
              <a:rPr lang="en-US" sz="1467" dirty="0">
                <a:sym typeface="Arial"/>
              </a:rPr>
              <a:t>Interactive all-in-one coding environment</a:t>
            </a:r>
          </a:p>
          <a:p>
            <a:pPr marL="173562" indent="-173562" defTabSz="203190">
              <a:buClr>
                <a:schemeClr val="bg1"/>
              </a:buClr>
              <a:buSzPct val="90000"/>
              <a:buFont typeface="Arial" panose="020B0604020202020204" pitchFamily="34" charset="0"/>
              <a:buChar char="•"/>
              <a:defRPr/>
            </a:pPr>
            <a:r>
              <a:rPr lang="en-US" sz="1467" dirty="0">
                <a:sym typeface="Arial"/>
              </a:rPr>
              <a:t>Built-in integrated labs</a:t>
            </a:r>
            <a:endParaRPr lang="en-US" sz="1467" dirty="0">
              <a:solidFill>
                <a:srgbClr val="005073"/>
              </a:solidFill>
              <a:latin typeface="CiscoSansTT ExtraLight"/>
              <a:ea typeface="Times New Roman" panose="02020603050405020304" pitchFamily="18" charset="0"/>
              <a:cs typeface="Arial"/>
              <a:sym typeface="Arial"/>
            </a:endParaRPr>
          </a:p>
        </p:txBody>
      </p:sp>
      <p:sp>
        <p:nvSpPr>
          <p:cNvPr id="11" name="TextBox 10">
            <a:hlinkClick r:id="rId6"/>
            <a:extLst>
              <a:ext uri="{FF2B5EF4-FFF2-40B4-BE49-F238E27FC236}">
                <a16:creationId xmlns:a16="http://schemas.microsoft.com/office/drawing/2014/main" xmlns="" id="{0CCF08C9-39B3-A844-AF5E-D3BB6367A93E}"/>
              </a:ext>
            </a:extLst>
          </p:cNvPr>
          <p:cNvSpPr txBox="1"/>
          <p:nvPr/>
        </p:nvSpPr>
        <p:spPr>
          <a:xfrm>
            <a:off x="3667222" y="6138306"/>
            <a:ext cx="4760687" cy="420564"/>
          </a:xfrm>
          <a:prstGeom prst="rect">
            <a:avLst/>
          </a:prstGeom>
          <a:noFill/>
        </p:spPr>
        <p:txBody>
          <a:bodyPr wrap="square" rtlCol="0">
            <a:spAutoFit/>
          </a:bodyPr>
          <a:lstStyle/>
          <a:p>
            <a:pPr algn="ctr" defTabSz="609570">
              <a:defRPr/>
            </a:pPr>
            <a:r>
              <a:rPr lang="en-US" sz="2133" b="1" u="sng" dirty="0" err="1">
                <a:solidFill>
                  <a:schemeClr val="bg2"/>
                </a:solidFill>
                <a:cs typeface="Arial"/>
                <a:sym typeface="Arial"/>
              </a:rPr>
              <a:t>developer.cisco.com</a:t>
            </a:r>
            <a:r>
              <a:rPr lang="en-US" sz="2133" b="1" u="sng" dirty="0">
                <a:solidFill>
                  <a:schemeClr val="bg2"/>
                </a:solidFill>
                <a:cs typeface="Arial"/>
                <a:sym typeface="Arial"/>
              </a:rPr>
              <a:t>/certification</a:t>
            </a:r>
          </a:p>
        </p:txBody>
      </p:sp>
      <p:sp>
        <p:nvSpPr>
          <p:cNvPr id="14" name="Title 13">
            <a:extLst>
              <a:ext uri="{FF2B5EF4-FFF2-40B4-BE49-F238E27FC236}">
                <a16:creationId xmlns:a16="http://schemas.microsoft.com/office/drawing/2014/main" xmlns="" id="{268490FF-1340-654D-9EF2-E0F02412F474}"/>
              </a:ext>
            </a:extLst>
          </p:cNvPr>
          <p:cNvSpPr>
            <a:spLocks noGrp="1"/>
          </p:cNvSpPr>
          <p:nvPr>
            <p:ph type="title"/>
          </p:nvPr>
        </p:nvSpPr>
        <p:spPr/>
        <p:txBody>
          <a:bodyPr/>
          <a:lstStyle/>
          <a:p>
            <a:r>
              <a:rPr lang="en-US" dirty="0"/>
              <a:t>New </a:t>
            </a:r>
            <a:r>
              <a:rPr lang="en-US" dirty="0" err="1"/>
              <a:t>DevNet</a:t>
            </a:r>
            <a:r>
              <a:rPr lang="en-US" dirty="0"/>
              <a:t> tools to help you prepare</a:t>
            </a:r>
          </a:p>
        </p:txBody>
      </p:sp>
      <p:sp>
        <p:nvSpPr>
          <p:cNvPr id="30" name="Rounded Rectangle 29">
            <a:extLst>
              <a:ext uri="{FF2B5EF4-FFF2-40B4-BE49-F238E27FC236}">
                <a16:creationId xmlns:a16="http://schemas.microsoft.com/office/drawing/2014/main" xmlns="" id="{F9E67DF0-7D13-4747-B354-E8D578DA6BA5}"/>
              </a:ext>
            </a:extLst>
          </p:cNvPr>
          <p:cNvSpPr/>
          <p:nvPr/>
        </p:nvSpPr>
        <p:spPr>
          <a:xfrm>
            <a:off x="7237791" y="5418669"/>
            <a:ext cx="3115733" cy="39672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xmlns="" id="{6AD14CB9-0035-F449-88E1-0B685FA30ACA}"/>
              </a:ext>
            </a:extLst>
          </p:cNvPr>
          <p:cNvSpPr txBox="1"/>
          <p:nvPr/>
        </p:nvSpPr>
        <p:spPr>
          <a:xfrm>
            <a:off x="7497098" y="5426856"/>
            <a:ext cx="2597121" cy="338554"/>
          </a:xfrm>
          <a:prstGeom prst="rect">
            <a:avLst/>
          </a:prstGeom>
          <a:noFill/>
        </p:spPr>
        <p:txBody>
          <a:bodyPr wrap="none" rtlCol="0">
            <a:spAutoFit/>
          </a:bodyPr>
          <a:lstStyle/>
          <a:p>
            <a:pPr algn="ctr" defTabSz="609570">
              <a:defRPr/>
            </a:pPr>
            <a:r>
              <a:rPr lang="en-US" sz="1600" b="1" dirty="0">
                <a:solidFill>
                  <a:schemeClr val="bg2"/>
                </a:solidFill>
                <a:ea typeface="Times New Roman" panose="02020603050405020304" pitchFamily="18" charset="0"/>
                <a:cs typeface="Arial"/>
                <a:sym typeface="Arial"/>
              </a:rPr>
              <a:t>Join our beta program today</a:t>
            </a:r>
            <a:endParaRPr lang="en-US" sz="1600" dirty="0">
              <a:solidFill>
                <a:schemeClr val="bg2"/>
              </a:solidFill>
              <a:cs typeface="Arial"/>
              <a:sym typeface="Arial"/>
            </a:endParaRPr>
          </a:p>
        </p:txBody>
      </p:sp>
    </p:spTree>
    <p:extLst>
      <p:ext uri="{BB962C8B-B14F-4D97-AF65-F5344CB8AC3E}">
        <p14:creationId xmlns:p14="http://schemas.microsoft.com/office/powerpoint/2010/main" val="3729506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386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21759" y="2429523"/>
            <a:ext cx="4275529" cy="830997"/>
          </a:xfrm>
          <a:prstGeom prst="rect">
            <a:avLst/>
          </a:prstGeom>
        </p:spPr>
        <p:txBody>
          <a:bodyPr wrap="none">
            <a:spAutoFit/>
          </a:bodyPr>
          <a:lstStyle/>
          <a:p>
            <a:r>
              <a:rPr lang="ru-RU" sz="4800" dirty="0" smtClean="0"/>
              <a:t>Дякую за увагу!</a:t>
            </a:r>
            <a:endParaRPr lang="ru-RU" sz="4800" dirty="0"/>
          </a:p>
        </p:txBody>
      </p:sp>
    </p:spTree>
    <p:extLst>
      <p:ext uri="{BB962C8B-B14F-4D97-AF65-F5344CB8AC3E}">
        <p14:creationId xmlns:p14="http://schemas.microsoft.com/office/powerpoint/2010/main" val="4062365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 9">
            <a:extLst>
              <a:ext uri="{FF2B5EF4-FFF2-40B4-BE49-F238E27FC236}">
                <a16:creationId xmlns="" xmlns:a16="http://schemas.microsoft.com/office/drawing/2014/main" id="{0A204D5F-2FDA-45E1-AB48-8D00219EABB6}"/>
              </a:ext>
            </a:extLst>
          </p:cNvPr>
          <p:cNvSpPr>
            <a:spLocks noGrp="1"/>
          </p:cNvSpPr>
          <p:nvPr>
            <p:ph type="body" sz="quarter" idx="10"/>
          </p:nvPr>
        </p:nvSpPr>
        <p:spPr/>
        <p:txBody>
          <a:bodyPr/>
          <a:lstStyle/>
          <a:p>
            <a:r>
              <a:rPr lang="uk-UA" dirty="0">
                <a:solidFill>
                  <a:schemeClr val="accent4">
                    <a:lumMod val="75000"/>
                  </a:schemeClr>
                </a:solidFill>
              </a:rPr>
              <a:t>Інтуїтивно зрозумілі 🙃</a:t>
            </a:r>
          </a:p>
          <a:p>
            <a:r>
              <a:rPr lang="uk-UA" dirty="0">
                <a:solidFill>
                  <a:schemeClr val="accent4">
                    <a:lumMod val="75000"/>
                  </a:schemeClr>
                </a:solidFill>
              </a:rPr>
              <a:t>Зручна візуалізація</a:t>
            </a:r>
          </a:p>
          <a:p>
            <a:r>
              <a:rPr lang="uk-UA" dirty="0">
                <a:solidFill>
                  <a:schemeClr val="accent4">
                    <a:lumMod val="75000"/>
                  </a:schemeClr>
                </a:solidFill>
              </a:rPr>
              <a:t>Онлайн-документація</a:t>
            </a:r>
            <a:endParaRPr lang="en-US" dirty="0">
              <a:solidFill>
                <a:schemeClr val="accent4">
                  <a:lumMod val="75000"/>
                </a:schemeClr>
              </a:solidFill>
            </a:endParaRPr>
          </a:p>
        </p:txBody>
      </p:sp>
      <p:sp>
        <p:nvSpPr>
          <p:cNvPr id="11" name="Текст 10">
            <a:extLst>
              <a:ext uri="{FF2B5EF4-FFF2-40B4-BE49-F238E27FC236}">
                <a16:creationId xmlns="" xmlns:a16="http://schemas.microsoft.com/office/drawing/2014/main" id="{E1C1F967-C0FE-4E8B-A9A9-C564C4D74E62}"/>
              </a:ext>
            </a:extLst>
          </p:cNvPr>
          <p:cNvSpPr>
            <a:spLocks noGrp="1"/>
          </p:cNvSpPr>
          <p:nvPr>
            <p:ph type="body" sz="quarter" idx="11"/>
          </p:nvPr>
        </p:nvSpPr>
        <p:spPr/>
        <p:txBody>
          <a:bodyPr/>
          <a:lstStyle/>
          <a:p>
            <a:r>
              <a:rPr lang="uk-UA" dirty="0">
                <a:solidFill>
                  <a:srgbClr val="C00000"/>
                </a:solidFill>
              </a:rPr>
              <a:t>Неповна функціональність</a:t>
            </a:r>
          </a:p>
          <a:p>
            <a:r>
              <a:rPr lang="uk-UA" dirty="0">
                <a:solidFill>
                  <a:srgbClr val="C00000"/>
                </a:solidFill>
              </a:rPr>
              <a:t>Часто «повільні»</a:t>
            </a:r>
          </a:p>
          <a:p>
            <a:r>
              <a:rPr lang="uk-UA" dirty="0">
                <a:solidFill>
                  <a:srgbClr val="C00000"/>
                </a:solidFill>
              </a:rPr>
              <a:t>Не автоматизуються</a:t>
            </a:r>
          </a:p>
          <a:p>
            <a:r>
              <a:rPr lang="uk-UA" dirty="0">
                <a:solidFill>
                  <a:srgbClr val="C00000"/>
                </a:solidFill>
              </a:rPr>
              <a:t>Проблеми сумісності браузерів</a:t>
            </a:r>
          </a:p>
          <a:p>
            <a:pPr lvl="1"/>
            <a:r>
              <a:rPr lang="en-US" dirty="0">
                <a:solidFill>
                  <a:srgbClr val="C00000"/>
                </a:solidFill>
              </a:rPr>
              <a:t>Java Applets, IE 6.0, </a:t>
            </a:r>
            <a:r>
              <a:rPr lang="ru-RU" dirty="0">
                <a:solidFill>
                  <a:srgbClr val="C00000"/>
                </a:solidFill>
              </a:rPr>
              <a:t>…</a:t>
            </a:r>
            <a:endParaRPr lang="uk-UA" dirty="0">
              <a:solidFill>
                <a:srgbClr val="C00000"/>
              </a:solidFill>
            </a:endParaRPr>
          </a:p>
          <a:p>
            <a:endParaRPr lang="en-US" dirty="0"/>
          </a:p>
        </p:txBody>
      </p:sp>
      <p:sp>
        <p:nvSpPr>
          <p:cNvPr id="9" name="Заголовок 8">
            <a:extLst>
              <a:ext uri="{FF2B5EF4-FFF2-40B4-BE49-F238E27FC236}">
                <a16:creationId xmlns="" xmlns:a16="http://schemas.microsoft.com/office/drawing/2014/main" id="{F867C843-D5DC-45F4-8B8B-6CC8042ABBBA}"/>
              </a:ext>
            </a:extLst>
          </p:cNvPr>
          <p:cNvSpPr>
            <a:spLocks noGrp="1"/>
          </p:cNvSpPr>
          <p:nvPr>
            <p:ph type="title"/>
          </p:nvPr>
        </p:nvSpPr>
        <p:spPr/>
        <p:txBody>
          <a:bodyPr/>
          <a:lstStyle/>
          <a:p>
            <a:r>
              <a:rPr lang="uk-UA" dirty="0"/>
              <a:t>Графічні</a:t>
            </a:r>
            <a:r>
              <a:rPr lang="ru-RU" dirty="0"/>
              <a:t> </a:t>
            </a:r>
            <a:r>
              <a:rPr lang="uk-UA" dirty="0"/>
              <a:t>інтерфейси</a:t>
            </a:r>
            <a:endParaRPr lang="en-US" dirty="0"/>
          </a:p>
        </p:txBody>
      </p:sp>
    </p:spTree>
    <p:extLst>
      <p:ext uri="{BB962C8B-B14F-4D97-AF65-F5344CB8AC3E}">
        <p14:creationId xmlns:p14="http://schemas.microsoft.com/office/powerpoint/2010/main" val="343777364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 9">
            <a:extLst>
              <a:ext uri="{FF2B5EF4-FFF2-40B4-BE49-F238E27FC236}">
                <a16:creationId xmlns="" xmlns:a16="http://schemas.microsoft.com/office/drawing/2014/main" id="{0A204D5F-2FDA-45E1-AB48-8D00219EABB6}"/>
              </a:ext>
            </a:extLst>
          </p:cNvPr>
          <p:cNvSpPr>
            <a:spLocks noGrp="1"/>
          </p:cNvSpPr>
          <p:nvPr>
            <p:ph type="body" sz="quarter" idx="10"/>
          </p:nvPr>
        </p:nvSpPr>
        <p:spPr/>
        <p:txBody>
          <a:bodyPr/>
          <a:lstStyle/>
          <a:p>
            <a:r>
              <a:rPr lang="uk-UA" dirty="0">
                <a:solidFill>
                  <a:schemeClr val="accent4">
                    <a:lumMod val="75000"/>
                  </a:schemeClr>
                </a:solidFill>
              </a:rPr>
              <a:t>Спроектовані під задачу</a:t>
            </a:r>
          </a:p>
          <a:p>
            <a:r>
              <a:rPr lang="uk-UA" dirty="0">
                <a:solidFill>
                  <a:schemeClr val="accent4">
                    <a:lumMod val="75000"/>
                  </a:schemeClr>
                </a:solidFill>
              </a:rPr>
              <a:t>Стандартизація та сумісність</a:t>
            </a:r>
          </a:p>
          <a:p>
            <a:r>
              <a:rPr lang="uk-UA" dirty="0">
                <a:solidFill>
                  <a:schemeClr val="accent4">
                    <a:lumMod val="75000"/>
                  </a:schemeClr>
                </a:solidFill>
              </a:rPr>
              <a:t>Масове керування</a:t>
            </a:r>
          </a:p>
          <a:p>
            <a:r>
              <a:rPr lang="uk-UA" dirty="0" err="1">
                <a:solidFill>
                  <a:schemeClr val="accent4">
                    <a:lumMod val="75000"/>
                  </a:schemeClr>
                </a:solidFill>
              </a:rPr>
              <a:t>Багатовендорність</a:t>
            </a:r>
            <a:endParaRPr lang="uk-UA" dirty="0">
              <a:solidFill>
                <a:schemeClr val="accent4">
                  <a:lumMod val="75000"/>
                </a:schemeClr>
              </a:solidFill>
            </a:endParaRPr>
          </a:p>
          <a:p>
            <a:endParaRPr lang="en-US" dirty="0">
              <a:solidFill>
                <a:schemeClr val="accent4">
                  <a:lumMod val="75000"/>
                </a:schemeClr>
              </a:solidFill>
            </a:endParaRPr>
          </a:p>
        </p:txBody>
      </p:sp>
      <p:sp>
        <p:nvSpPr>
          <p:cNvPr id="11" name="Текст 10">
            <a:extLst>
              <a:ext uri="{FF2B5EF4-FFF2-40B4-BE49-F238E27FC236}">
                <a16:creationId xmlns="" xmlns:a16="http://schemas.microsoft.com/office/drawing/2014/main" id="{E1C1F967-C0FE-4E8B-A9A9-C564C4D74E62}"/>
              </a:ext>
            </a:extLst>
          </p:cNvPr>
          <p:cNvSpPr>
            <a:spLocks noGrp="1"/>
          </p:cNvSpPr>
          <p:nvPr>
            <p:ph type="body" sz="quarter" idx="11"/>
          </p:nvPr>
        </p:nvSpPr>
        <p:spPr/>
        <p:txBody>
          <a:bodyPr/>
          <a:lstStyle/>
          <a:p>
            <a:r>
              <a:rPr lang="uk-UA" dirty="0">
                <a:solidFill>
                  <a:srgbClr val="C00000"/>
                </a:solidFill>
              </a:rPr>
              <a:t>Обмеженість застосування</a:t>
            </a:r>
          </a:p>
          <a:p>
            <a:r>
              <a:rPr lang="uk-UA" dirty="0">
                <a:solidFill>
                  <a:srgbClr val="C00000"/>
                </a:solidFill>
              </a:rPr>
              <a:t>Потрібно спеціалізоване ПЗ</a:t>
            </a:r>
          </a:p>
          <a:p>
            <a:pPr lvl="1"/>
            <a:r>
              <a:rPr lang="uk-UA" dirty="0">
                <a:solidFill>
                  <a:srgbClr val="C00000"/>
                </a:solidFill>
              </a:rPr>
              <a:t>добре автоматизується</a:t>
            </a:r>
          </a:p>
          <a:p>
            <a:r>
              <a:rPr lang="uk-UA" dirty="0">
                <a:solidFill>
                  <a:srgbClr val="C00000"/>
                </a:solidFill>
              </a:rPr>
              <a:t>…або розробка власного ПЗ</a:t>
            </a:r>
          </a:p>
          <a:p>
            <a:pPr lvl="1"/>
            <a:r>
              <a:rPr lang="uk-UA" dirty="0">
                <a:solidFill>
                  <a:srgbClr val="C00000"/>
                </a:solidFill>
              </a:rPr>
              <a:t>потрібна кваліфікація програміста</a:t>
            </a:r>
          </a:p>
          <a:p>
            <a:endParaRPr lang="uk-UA" dirty="0">
              <a:solidFill>
                <a:srgbClr val="C00000"/>
              </a:solidFill>
            </a:endParaRPr>
          </a:p>
          <a:p>
            <a:endParaRPr lang="uk-UA" dirty="0">
              <a:solidFill>
                <a:srgbClr val="C00000"/>
              </a:solidFill>
            </a:endParaRPr>
          </a:p>
          <a:p>
            <a:endParaRPr lang="en-US" dirty="0"/>
          </a:p>
        </p:txBody>
      </p:sp>
      <p:sp>
        <p:nvSpPr>
          <p:cNvPr id="9" name="Заголовок 8">
            <a:extLst>
              <a:ext uri="{FF2B5EF4-FFF2-40B4-BE49-F238E27FC236}">
                <a16:creationId xmlns="" xmlns:a16="http://schemas.microsoft.com/office/drawing/2014/main" id="{F867C843-D5DC-45F4-8B8B-6CC8042ABBBA}"/>
              </a:ext>
            </a:extLst>
          </p:cNvPr>
          <p:cNvSpPr>
            <a:spLocks noGrp="1"/>
          </p:cNvSpPr>
          <p:nvPr>
            <p:ph type="title"/>
          </p:nvPr>
        </p:nvSpPr>
        <p:spPr/>
        <p:txBody>
          <a:bodyPr/>
          <a:lstStyle/>
          <a:p>
            <a:r>
              <a:rPr lang="uk-UA" dirty="0"/>
              <a:t>Спеціалізовані протоколи керування</a:t>
            </a:r>
            <a:endParaRPr lang="en-US" dirty="0"/>
          </a:p>
        </p:txBody>
      </p:sp>
    </p:spTree>
    <p:extLst>
      <p:ext uri="{BB962C8B-B14F-4D97-AF65-F5344CB8AC3E}">
        <p14:creationId xmlns:p14="http://schemas.microsoft.com/office/powerpoint/2010/main" val="153457820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 9">
            <a:extLst>
              <a:ext uri="{FF2B5EF4-FFF2-40B4-BE49-F238E27FC236}">
                <a16:creationId xmlns="" xmlns:a16="http://schemas.microsoft.com/office/drawing/2014/main" id="{0A204D5F-2FDA-45E1-AB48-8D00219EABB6}"/>
              </a:ext>
            </a:extLst>
          </p:cNvPr>
          <p:cNvSpPr>
            <a:spLocks noGrp="1"/>
          </p:cNvSpPr>
          <p:nvPr>
            <p:ph type="body" sz="quarter" idx="10"/>
          </p:nvPr>
        </p:nvSpPr>
        <p:spPr/>
        <p:txBody>
          <a:bodyPr/>
          <a:lstStyle/>
          <a:p>
            <a:r>
              <a:rPr lang="uk-UA" dirty="0">
                <a:solidFill>
                  <a:schemeClr val="accent4">
                    <a:lumMod val="75000"/>
                  </a:schemeClr>
                </a:solidFill>
              </a:rPr>
              <a:t>Повнофункціональні</a:t>
            </a:r>
          </a:p>
          <a:p>
            <a:r>
              <a:rPr lang="uk-UA" dirty="0">
                <a:solidFill>
                  <a:schemeClr val="accent4">
                    <a:lumMod val="75000"/>
                  </a:schemeClr>
                </a:solidFill>
              </a:rPr>
              <a:t>Доступні завжди</a:t>
            </a:r>
          </a:p>
          <a:p>
            <a:pPr lvl="1"/>
            <a:r>
              <a:rPr lang="uk-UA" dirty="0">
                <a:solidFill>
                  <a:schemeClr val="accent4">
                    <a:lumMod val="75000"/>
                  </a:schemeClr>
                </a:solidFill>
              </a:rPr>
              <a:t>навіть коли (ще) немає мережі</a:t>
            </a:r>
          </a:p>
          <a:p>
            <a:r>
              <a:rPr lang="uk-UA" dirty="0">
                <a:solidFill>
                  <a:schemeClr val="accent4">
                    <a:lumMod val="75000"/>
                  </a:schemeClr>
                </a:solidFill>
              </a:rPr>
              <a:t>Висока швидкість внесення налаштувань та операцій</a:t>
            </a:r>
          </a:p>
          <a:p>
            <a:r>
              <a:rPr lang="uk-UA" dirty="0">
                <a:solidFill>
                  <a:schemeClr val="accent4">
                    <a:lumMod val="75000"/>
                  </a:schemeClr>
                </a:solidFill>
              </a:rPr>
              <a:t>Потенціал для автоматизації</a:t>
            </a:r>
          </a:p>
          <a:p>
            <a:pPr lvl="1"/>
            <a:r>
              <a:rPr lang="en-US" dirty="0" err="1">
                <a:solidFill>
                  <a:schemeClr val="accent4">
                    <a:lumMod val="75000"/>
                  </a:schemeClr>
                </a:solidFill>
              </a:rPr>
              <a:t>copy&amp;paste</a:t>
            </a:r>
            <a:r>
              <a:rPr lang="uk-UA" dirty="0">
                <a:solidFill>
                  <a:schemeClr val="accent4">
                    <a:lumMod val="75000"/>
                  </a:schemeClr>
                </a:solidFill>
              </a:rPr>
              <a:t>, шаблони, тощо</a:t>
            </a:r>
            <a:endParaRPr lang="en-US" dirty="0">
              <a:solidFill>
                <a:schemeClr val="accent4">
                  <a:lumMod val="75000"/>
                </a:schemeClr>
              </a:solidFill>
            </a:endParaRPr>
          </a:p>
          <a:p>
            <a:pPr lvl="1"/>
            <a:r>
              <a:rPr lang="uk-UA" dirty="0">
                <a:solidFill>
                  <a:schemeClr val="accent4">
                    <a:lumMod val="75000"/>
                  </a:schemeClr>
                </a:solidFill>
              </a:rPr>
              <a:t>запуск сценаріїв</a:t>
            </a:r>
          </a:p>
          <a:p>
            <a:endParaRPr lang="uk-UA" dirty="0">
              <a:solidFill>
                <a:schemeClr val="accent4">
                  <a:lumMod val="75000"/>
                </a:schemeClr>
              </a:solidFill>
            </a:endParaRPr>
          </a:p>
          <a:p>
            <a:endParaRPr lang="uk-UA" dirty="0">
              <a:solidFill>
                <a:schemeClr val="accent4">
                  <a:lumMod val="75000"/>
                </a:schemeClr>
              </a:solidFill>
            </a:endParaRPr>
          </a:p>
          <a:p>
            <a:endParaRPr lang="en-US" dirty="0">
              <a:solidFill>
                <a:schemeClr val="accent4">
                  <a:lumMod val="75000"/>
                </a:schemeClr>
              </a:solidFill>
            </a:endParaRPr>
          </a:p>
        </p:txBody>
      </p:sp>
      <p:sp>
        <p:nvSpPr>
          <p:cNvPr id="11" name="Текст 10">
            <a:extLst>
              <a:ext uri="{FF2B5EF4-FFF2-40B4-BE49-F238E27FC236}">
                <a16:creationId xmlns="" xmlns:a16="http://schemas.microsoft.com/office/drawing/2014/main" id="{E1C1F967-C0FE-4E8B-A9A9-C564C4D74E62}"/>
              </a:ext>
            </a:extLst>
          </p:cNvPr>
          <p:cNvSpPr>
            <a:spLocks noGrp="1"/>
          </p:cNvSpPr>
          <p:nvPr>
            <p:ph type="body" sz="quarter" idx="11"/>
          </p:nvPr>
        </p:nvSpPr>
        <p:spPr/>
        <p:txBody>
          <a:bodyPr/>
          <a:lstStyle/>
          <a:p>
            <a:r>
              <a:rPr lang="uk-UA" dirty="0">
                <a:solidFill>
                  <a:srgbClr val="C00000"/>
                </a:solidFill>
              </a:rPr>
              <a:t>Немає «захисту від дурня»</a:t>
            </a:r>
          </a:p>
          <a:p>
            <a:pPr lvl="1"/>
            <a:r>
              <a:rPr lang="uk-UA" dirty="0">
                <a:solidFill>
                  <a:srgbClr val="C00000"/>
                </a:solidFill>
              </a:rPr>
              <a:t>людський фактор – помилки</a:t>
            </a:r>
          </a:p>
          <a:p>
            <a:pPr lvl="1"/>
            <a:r>
              <a:rPr lang="uk-UA" dirty="0">
                <a:solidFill>
                  <a:srgbClr val="C00000"/>
                </a:solidFill>
              </a:rPr>
              <a:t>особливо при масовому виконанні типових задач </a:t>
            </a:r>
          </a:p>
          <a:p>
            <a:endParaRPr lang="uk-UA" dirty="0">
              <a:solidFill>
                <a:srgbClr val="C00000"/>
              </a:solidFill>
            </a:endParaRPr>
          </a:p>
          <a:p>
            <a:r>
              <a:rPr lang="uk-UA" dirty="0">
                <a:solidFill>
                  <a:srgbClr val="C00000"/>
                </a:solidFill>
              </a:rPr>
              <a:t>Ускладнена автоматизація</a:t>
            </a:r>
          </a:p>
          <a:p>
            <a:pPr lvl="1"/>
            <a:r>
              <a:rPr lang="uk-UA" dirty="0">
                <a:solidFill>
                  <a:srgbClr val="C00000"/>
                </a:solidFill>
              </a:rPr>
              <a:t>без додаткових інструментів та надбудов</a:t>
            </a:r>
          </a:p>
          <a:p>
            <a:endParaRPr lang="uk-UA" dirty="0">
              <a:solidFill>
                <a:srgbClr val="C00000"/>
              </a:solidFill>
            </a:endParaRPr>
          </a:p>
          <a:p>
            <a:endParaRPr lang="uk-UA" dirty="0">
              <a:solidFill>
                <a:srgbClr val="C00000"/>
              </a:solidFill>
            </a:endParaRPr>
          </a:p>
          <a:p>
            <a:endParaRPr lang="en-US" dirty="0"/>
          </a:p>
        </p:txBody>
      </p:sp>
      <p:sp>
        <p:nvSpPr>
          <p:cNvPr id="9" name="Заголовок 8">
            <a:extLst>
              <a:ext uri="{FF2B5EF4-FFF2-40B4-BE49-F238E27FC236}">
                <a16:creationId xmlns="" xmlns:a16="http://schemas.microsoft.com/office/drawing/2014/main" id="{F867C843-D5DC-45F4-8B8B-6CC8042ABBBA}"/>
              </a:ext>
            </a:extLst>
          </p:cNvPr>
          <p:cNvSpPr>
            <a:spLocks noGrp="1"/>
          </p:cNvSpPr>
          <p:nvPr>
            <p:ph type="title"/>
          </p:nvPr>
        </p:nvSpPr>
        <p:spPr/>
        <p:txBody>
          <a:bodyPr/>
          <a:lstStyle/>
          <a:p>
            <a:r>
              <a:rPr lang="uk-UA" dirty="0"/>
              <a:t>Інтерфейси командного рядка</a:t>
            </a:r>
            <a:endParaRPr lang="en-US" dirty="0"/>
          </a:p>
        </p:txBody>
      </p:sp>
    </p:spTree>
    <p:extLst>
      <p:ext uri="{BB962C8B-B14F-4D97-AF65-F5344CB8AC3E}">
        <p14:creationId xmlns:p14="http://schemas.microsoft.com/office/powerpoint/2010/main" val="19236736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3A6344-14BC-4909-8BC0-F188834BED0E}"/>
              </a:ext>
            </a:extLst>
          </p:cNvPr>
          <p:cNvSpPr>
            <a:spLocks noGrp="1"/>
          </p:cNvSpPr>
          <p:nvPr>
            <p:ph type="ctrTitle"/>
          </p:nvPr>
        </p:nvSpPr>
        <p:spPr/>
        <p:txBody>
          <a:bodyPr/>
          <a:lstStyle/>
          <a:p>
            <a:pPr algn="ctr"/>
            <a:r>
              <a:rPr lang="uk-UA" b="1" dirty="0">
                <a:solidFill>
                  <a:schemeClr val="tx1"/>
                </a:solidFill>
                <a:latin typeface="Arial" panose="020B0604020202020204" pitchFamily="34" charset="0"/>
                <a:cs typeface="Arial" panose="020B0604020202020204" pitchFamily="34" charset="0"/>
              </a:rPr>
              <a:t>Надбудови над </a:t>
            </a:r>
            <a:r>
              <a:rPr lang="en-US" b="1" dirty="0">
                <a:solidFill>
                  <a:schemeClr val="tx1"/>
                </a:solidFill>
                <a:latin typeface="Arial" panose="020B0604020202020204" pitchFamily="34" charset="0"/>
                <a:cs typeface="Arial" panose="020B0604020202020204" pitchFamily="34" charset="0"/>
              </a:rPr>
              <a:t>SSH/Telnet</a:t>
            </a:r>
            <a:r>
              <a:rPr lang="ru-RU" b="1" dirty="0">
                <a:solidFill>
                  <a:schemeClr val="tx1"/>
                </a:solidFill>
                <a:latin typeface="Arial" panose="020B0604020202020204" pitchFamily="34" charset="0"/>
                <a:cs typeface="Arial" panose="020B0604020202020204" pitchFamily="34" charset="0"/>
              </a:rPr>
              <a:t> </a:t>
            </a:r>
            <a:r>
              <a:rPr lang="uk-UA" b="1" dirty="0">
                <a:solidFill>
                  <a:schemeClr val="tx1"/>
                </a:solidFill>
                <a:latin typeface="Arial" panose="020B0604020202020204" pitchFamily="34" charset="0"/>
                <a:cs typeface="Arial" panose="020B0604020202020204" pitchFamily="34" charset="0"/>
              </a:rPr>
              <a:t>для автоматизації</a:t>
            </a:r>
          </a:p>
        </p:txBody>
      </p:sp>
    </p:spTree>
    <p:extLst>
      <p:ext uri="{BB962C8B-B14F-4D97-AF65-F5344CB8AC3E}">
        <p14:creationId xmlns:p14="http://schemas.microsoft.com/office/powerpoint/2010/main" val="244255688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a:extLst>
              <a:ext uri="{FF2B5EF4-FFF2-40B4-BE49-F238E27FC236}">
                <a16:creationId xmlns="" xmlns:a16="http://schemas.microsoft.com/office/drawing/2014/main" id="{089AC716-9ABD-4F40-B6FF-BD90096DC8E1}"/>
              </a:ext>
            </a:extLst>
          </p:cNvPr>
          <p:cNvSpPr>
            <a:spLocks noGrp="1"/>
          </p:cNvSpPr>
          <p:nvPr>
            <p:ph type="body" sz="quarter" idx="11"/>
          </p:nvPr>
        </p:nvSpPr>
        <p:spPr/>
        <p:txBody>
          <a:bodyPr/>
          <a:lstStyle/>
          <a:p>
            <a:r>
              <a:rPr lang="uk-UA" dirty="0"/>
              <a:t>Зміна конфігурації мережі передбачає внесення змін в налаштування багатьох мережевих пристроїв.</a:t>
            </a:r>
          </a:p>
          <a:p>
            <a:endParaRPr lang="uk-UA" dirty="0"/>
          </a:p>
          <a:p>
            <a:r>
              <a:rPr lang="uk-UA" dirty="0"/>
              <a:t>Ручне введення команд</a:t>
            </a:r>
          </a:p>
          <a:p>
            <a:pPr marL="457200" indent="-457200">
              <a:buFont typeface="Arial" panose="020B0604020202020204" pitchFamily="34" charset="0"/>
              <a:buChar char="•"/>
            </a:pPr>
            <a:r>
              <a:rPr lang="uk-UA" dirty="0"/>
              <a:t>довго і нудно</a:t>
            </a:r>
          </a:p>
          <a:p>
            <a:pPr marL="457200" indent="-457200">
              <a:buFont typeface="Arial" panose="020B0604020202020204" pitchFamily="34" charset="0"/>
              <a:buChar char="•"/>
            </a:pPr>
            <a:r>
              <a:rPr lang="uk-UA" dirty="0"/>
              <a:t>часті помилки</a:t>
            </a:r>
          </a:p>
        </p:txBody>
      </p:sp>
      <p:pic>
        <p:nvPicPr>
          <p:cNvPr id="10" name="Рисунок 9">
            <a:extLst>
              <a:ext uri="{FF2B5EF4-FFF2-40B4-BE49-F238E27FC236}">
                <a16:creationId xmlns="" xmlns:a16="http://schemas.microsoft.com/office/drawing/2014/main" id="{DE8CB04E-D32F-42AA-B227-A51E4F1A9FD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078" r="-10078"/>
          <a:stretch/>
        </p:blipFill>
        <p:spPr/>
      </p:pic>
      <p:sp>
        <p:nvSpPr>
          <p:cNvPr id="5" name="Заголовок 4">
            <a:extLst>
              <a:ext uri="{FF2B5EF4-FFF2-40B4-BE49-F238E27FC236}">
                <a16:creationId xmlns="" xmlns:a16="http://schemas.microsoft.com/office/drawing/2014/main" id="{A3F49A15-3566-4017-86B9-F3A06E18A96F}"/>
              </a:ext>
            </a:extLst>
          </p:cNvPr>
          <p:cNvSpPr>
            <a:spLocks noGrp="1"/>
          </p:cNvSpPr>
          <p:nvPr>
            <p:ph type="title"/>
          </p:nvPr>
        </p:nvSpPr>
        <p:spPr/>
        <p:txBody>
          <a:bodyPr/>
          <a:lstStyle/>
          <a:p>
            <a:r>
              <a:rPr lang="uk-UA" dirty="0"/>
              <a:t>Навіщо автоматизувати?</a:t>
            </a:r>
          </a:p>
        </p:txBody>
      </p:sp>
    </p:spTree>
    <p:extLst>
      <p:ext uri="{BB962C8B-B14F-4D97-AF65-F5344CB8AC3E}">
        <p14:creationId xmlns:p14="http://schemas.microsoft.com/office/powerpoint/2010/main" val="167643303"/>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3705</Words>
  <Application>Microsoft Office PowerPoint</Application>
  <PresentationFormat>Widescreen</PresentationFormat>
  <Paragraphs>634</Paragraphs>
  <Slides>46</Slides>
  <Notes>24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ＭＳ Ｐゴシック</vt:lpstr>
      <vt:lpstr>Arial</vt:lpstr>
      <vt:lpstr>Calibri</vt:lpstr>
      <vt:lpstr>Calibri Light</vt:lpstr>
      <vt:lpstr>CiscoSans</vt:lpstr>
      <vt:lpstr>CiscoSans ExtraLight</vt:lpstr>
      <vt:lpstr>CiscoSans Thin</vt:lpstr>
      <vt:lpstr>CiscoSansTT</vt:lpstr>
      <vt:lpstr>CiscoSansTT ExtraLight</vt:lpstr>
      <vt:lpstr>CiscoSansTT Heavy</vt:lpstr>
      <vt:lpstr>CiscoSansTT Light</vt:lpstr>
      <vt:lpstr>CiscoSansTT Thin</vt:lpstr>
      <vt:lpstr>Consolas</vt:lpstr>
      <vt:lpstr>Helvetica</vt:lpstr>
      <vt:lpstr>Times New Roman</vt:lpstr>
      <vt:lpstr>Office Theme</vt:lpstr>
      <vt:lpstr>Лекція 1  Що таке DevNet? </vt:lpstr>
      <vt:lpstr>Традиційні засоби керування мережевими пристроями</vt:lpstr>
      <vt:lpstr>Традиційні способи керування</vt:lpstr>
      <vt:lpstr>PowerPoint Presentation</vt:lpstr>
      <vt:lpstr>Графічні інтерфейси</vt:lpstr>
      <vt:lpstr>Спеціалізовані протоколи керування</vt:lpstr>
      <vt:lpstr>Інтерфейси командного рядка</vt:lpstr>
      <vt:lpstr>Надбудови над SSH/Telnet для автоматизації</vt:lpstr>
      <vt:lpstr>Навіщо автоматизувати?</vt:lpstr>
      <vt:lpstr>Виклики сучасних мереж</vt:lpstr>
      <vt:lpstr>Підходи до автоматизації</vt:lpstr>
      <vt:lpstr>Приклад імперативного підходу</vt:lpstr>
      <vt:lpstr>PowerPoint Presentation</vt:lpstr>
      <vt:lpstr>PowerPoint Presentation</vt:lpstr>
      <vt:lpstr>Підходи до автоматизації: впровадження</vt:lpstr>
      <vt:lpstr>Системи керування конфігураціями</vt:lpstr>
      <vt:lpstr>Системи керування конфігураціями</vt:lpstr>
      <vt:lpstr>Системи керування конфігураціями</vt:lpstr>
      <vt:lpstr>Інфраструктура як код (для мереж)</vt:lpstr>
      <vt:lpstr>Неперервне розгортання та доставка Continuous Integration / Delivery</vt:lpstr>
      <vt:lpstr>Сучасні системи керування конфігураціями</vt:lpstr>
      <vt:lpstr>PowerPoint Presentation</vt:lpstr>
      <vt:lpstr>PowerPoint Presentation</vt:lpstr>
      <vt:lpstr>PowerPoint Presentation</vt:lpstr>
      <vt:lpstr>PowerPoint Presentation</vt:lpstr>
      <vt:lpstr>PowerPoint Presentation</vt:lpstr>
      <vt:lpstr>Центри розробки DevNet</vt:lpstr>
      <vt:lpstr>DevNet IoT Developer Center developer.cisco.com/iot</vt:lpstr>
      <vt:lpstr>Cisco platforms</vt:lpstr>
      <vt:lpstr>DevNet інструменти і ресурси developer.cisco.com</vt:lpstr>
      <vt:lpstr>DevNet інструменти і ресурси developer.cisco.com</vt:lpstr>
      <vt:lpstr>DevNet інструменти і ресурси developer.cisco.com</vt:lpstr>
      <vt:lpstr>DevNet інструменти і ресурси developer.cisco.com</vt:lpstr>
      <vt:lpstr>DevNet інструменти і ресурси developer.cisco.com</vt:lpstr>
      <vt:lpstr>DevNet інструменти і ресурси developer.cisco.com</vt:lpstr>
      <vt:lpstr>PowerPoint Presentation</vt:lpstr>
      <vt:lpstr>Принципи створення мережі на основі намірів  (Intent-Based Networking)</vt:lpstr>
      <vt:lpstr>PowerPoint Presentation</vt:lpstr>
      <vt:lpstr>PowerPoint Presentation</vt:lpstr>
      <vt:lpstr>Які існують DevNet сертифікати? Cisco Certifications </vt:lpstr>
      <vt:lpstr>Cisco DevNet Certifications Розвиток навичок автоматизації та цифрової трансформації developer.cisco.com/certification</vt:lpstr>
      <vt:lpstr>DevSecOps Engineer Підготовка до нових посад </vt:lpstr>
      <vt:lpstr>61 новий навчальний курс від Cisco підтримує нові сертифкати</vt:lpstr>
      <vt:lpstr>New DevNet tools to help you prepare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ZigBee</dc:title>
  <dc:creator>Пользователь Windows</dc:creator>
  <cp:lastModifiedBy>Пользователь Windows</cp:lastModifiedBy>
  <cp:revision>31</cp:revision>
  <dcterms:created xsi:type="dcterms:W3CDTF">2020-10-24T16:35:18Z</dcterms:created>
  <dcterms:modified xsi:type="dcterms:W3CDTF">2022-02-08T11:06:05Z</dcterms:modified>
</cp:coreProperties>
</file>