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77" y="2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C3CACA-BA0C-C9BC-91D6-10CF9657EF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9AC6755-2E68-FCDE-D5F4-B0EDC9B036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05DAB3C-0D61-2C7B-02E7-07C98199F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6E41-0142-427F-A47D-1DB6714BF761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C66D315-D02B-5637-4463-A331DEC02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00EBFC6-A374-8101-43BA-73F45C9F9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59DA-3698-44B2-91A0-0BC9E7915B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5592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CC3CC7-896E-C32B-3E1C-27599D6CE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62E53A9-0396-28B8-8918-3B7301D51B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E48C137-2E7D-D65A-B261-C4EB00A73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6E41-0142-427F-A47D-1DB6714BF761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ACB3B7D-8280-311B-B5AF-CF0D365F0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B07F0E6-F2D8-5F09-1669-2AB6606D3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59DA-3698-44B2-91A0-0BC9E7915B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6469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BA17CCC-56A0-3314-96D2-A143561756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594AE3A-D3BE-CB48-F229-CA65990AAC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771762C-EC86-079E-1FE3-A39FCC2A6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6E41-0142-427F-A47D-1DB6714BF761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46D27D0-37A1-592C-A420-49E633445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9ED6501-A224-7E9D-BA06-6DD0BB78E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59DA-3698-44B2-91A0-0BC9E7915B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674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4A2ACB-B454-7458-3F13-E8CA28486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4F6238-577D-38CD-CDDF-EDC8DC73A2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C45CC08-E443-34D7-5141-473090B59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6E41-0142-427F-A47D-1DB6714BF761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2F563A5-B7DF-91AF-4F22-35B681C7D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55A9C28-8AB6-360F-2BD4-FB2D50B10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59DA-3698-44B2-91A0-0BC9E7915B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250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E64517-E94C-9655-E274-A4C8E9FAA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A2BE48B-B9C6-15F6-AA05-27204C2BB3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894266-84F1-34E9-44B0-11CC22090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6E41-0142-427F-A47D-1DB6714BF761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97C727E-9CE7-4C8F-E1A7-B64881261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AA97D76-8A46-2CEB-3F38-93BA69B51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59DA-3698-44B2-91A0-0BC9E7915B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074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BEEED3-1673-7641-D67E-E355FF170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B909C32-C067-F71A-947A-AFE143AF50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F4EC40A-742C-CCFA-C488-C6045EEC99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9DB15FB-97B2-01F1-E06D-FAC521DA4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6E41-0142-427F-A47D-1DB6714BF761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4FD948B-D34D-952F-A97A-34FE42B2E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F3B3FC8-D177-FC45-8595-5EB81FBD6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59DA-3698-44B2-91A0-0BC9E7915B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404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E8EE53-6469-2B45-3FD6-04F387F73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DE4374F-8A60-0CAB-95DA-5A13653E16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0CA8B08-F64E-B77D-CF4D-47E7C78DCD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E60B4F0-C0ED-38F7-CDC6-784AD96F31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19EDB56-645F-F16C-0393-C65EFE6BB7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E682AB3-D3E1-BAEC-B073-239F29C32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6E41-0142-427F-A47D-1DB6714BF761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318FD38-FE8A-59FE-6B10-1F24EAA3F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9C39E61-AB45-3D9F-E4B4-09D9DAA2C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59DA-3698-44B2-91A0-0BC9E7915B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0874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A5E564-0E37-8030-E4F8-FC432D6CB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F3A552B-15AB-AA4A-5E05-2C1CA4D06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6E41-0142-427F-A47D-1DB6714BF761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D0494F7-6B13-78A4-C07B-6B400206C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8B7422F-3BC3-1CE4-F01E-EC444A99C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59DA-3698-44B2-91A0-0BC9E7915B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2399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2076750-0D86-B1F3-531A-7BDAABE54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6E41-0142-427F-A47D-1DB6714BF761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DAD4BA9-CCC3-EA28-224D-A82324794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2A86E93-CD74-0352-5262-CA93EAB20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59DA-3698-44B2-91A0-0BC9E7915B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855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59AC11-B90E-B04D-C20D-F33B72C2A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F9B85BD-ED0C-BD50-F2A9-CEE1ADC8B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56CA55B-48BF-CC39-4C93-FF46709B43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82B8FAC-8A52-C03E-8A46-B70683C6A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6E41-0142-427F-A47D-1DB6714BF761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AC2B43C-826B-4ECE-80CE-B737A1D99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B83E7E5-1E06-0894-DC82-CB522C3DD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59DA-3698-44B2-91A0-0BC9E7915B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6625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85AF10-9C16-95A3-5D8E-D464F3B7E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F81CB03-AFFC-48AE-B6CD-54D8DC4EA0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5D3CEB1-B59E-11EB-80BD-F30AB9E058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34A3D2F-287B-31F0-1B50-DD260B4AD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6E41-0142-427F-A47D-1DB6714BF761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56BA95F-DD6B-5E95-29DB-4285FD040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EB7E1C5-C459-F341-7B47-9F7D2FD97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59DA-3698-44B2-91A0-0BC9E7915B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4897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695DE5-EFD1-DF91-111C-0F0068424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B54DEB4-7892-6294-6F8F-477B456398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62218FC-D876-9FCD-4C91-74E62949B0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46E41-0142-427F-A47D-1DB6714BF761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0B6F12-3927-52C5-4889-5FB257A8BE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2AD2B06-8A14-3E51-FBC1-51AF325A93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259DA-3698-44B2-91A0-0BC9E7915B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6941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1116-20#Tex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F78D472-FB97-DB0E-5C34-AFFCE7D90855}"/>
              </a:ext>
            </a:extLst>
          </p:cNvPr>
          <p:cNvSpPr txBox="1"/>
          <p:nvPr/>
        </p:nvSpPr>
        <p:spPr>
          <a:xfrm>
            <a:off x="461555" y="1514344"/>
            <a:ext cx="11399520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400" b="1" dirty="0"/>
              <a:t>Тема </a:t>
            </a:r>
            <a:r>
              <a:rPr lang="ru-RU" sz="4400" b="1" dirty="0" err="1"/>
              <a:t>лекції</a:t>
            </a:r>
            <a:r>
              <a:rPr lang="ru-RU" sz="4400" b="1" dirty="0"/>
              <a:t>: </a:t>
            </a:r>
            <a:r>
              <a:rPr lang="ru-RU" sz="4400" b="1" dirty="0" err="1"/>
              <a:t>інструменти</a:t>
            </a:r>
            <a:r>
              <a:rPr lang="ru-RU" sz="4400" b="1" dirty="0"/>
              <a:t> </a:t>
            </a:r>
            <a:r>
              <a:rPr lang="ru-RU" sz="4400" b="1" dirty="0" err="1"/>
              <a:t>стимулювання</a:t>
            </a:r>
            <a:r>
              <a:rPr lang="ru-RU" sz="4400" b="1" dirty="0"/>
              <a:t> </a:t>
            </a:r>
            <a:r>
              <a:rPr lang="ru-RU" sz="4400" b="1" dirty="0" err="1"/>
              <a:t>зеленої</a:t>
            </a:r>
            <a:r>
              <a:rPr lang="ru-RU" sz="4400" b="1" dirty="0"/>
              <a:t> </a:t>
            </a:r>
            <a:r>
              <a:rPr lang="ru-RU" sz="4400" b="1" dirty="0" err="1"/>
              <a:t>модернізації</a:t>
            </a:r>
            <a:r>
              <a:rPr lang="ru-RU" sz="4400" b="1" dirty="0"/>
              <a:t> </a:t>
            </a:r>
            <a:r>
              <a:rPr lang="ru-RU" sz="4400" b="1" dirty="0" err="1"/>
              <a:t>промислових</a:t>
            </a:r>
            <a:r>
              <a:rPr lang="ru-RU" sz="4400" b="1" dirty="0"/>
              <a:t> </a:t>
            </a:r>
            <a:r>
              <a:rPr lang="ru-RU" sz="4400" b="1" dirty="0" err="1"/>
              <a:t>підприємств</a:t>
            </a:r>
            <a:r>
              <a:rPr lang="ru-RU" sz="4400" b="1" dirty="0"/>
              <a:t> в </a:t>
            </a:r>
            <a:r>
              <a:rPr lang="ru-RU" sz="4400" b="1" dirty="0" err="1"/>
              <a:t>країнах</a:t>
            </a:r>
            <a:r>
              <a:rPr lang="ru-RU" sz="4400" b="1" dirty="0"/>
              <a:t> </a:t>
            </a:r>
            <a:r>
              <a:rPr lang="ru-RU" sz="4400" b="1" dirty="0" err="1"/>
              <a:t>ЄС</a:t>
            </a:r>
            <a:r>
              <a:rPr lang="ru-RU" sz="4400" b="1" dirty="0"/>
              <a:t> та в </a:t>
            </a:r>
            <a:r>
              <a:rPr lang="ru-RU" sz="4400" b="1" dirty="0" err="1"/>
              <a:t>Україні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31937774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E5B93C0-3ED4-D992-E86E-CBE9DFC057D5}"/>
              </a:ext>
            </a:extLst>
          </p:cNvPr>
          <p:cNvSpPr txBox="1"/>
          <p:nvPr/>
        </p:nvSpPr>
        <p:spPr>
          <a:xfrm>
            <a:off x="113071" y="349832"/>
            <a:ext cx="11965858" cy="6370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b="0" i="0" dirty="0" err="1">
                <a:solidFill>
                  <a:srgbClr val="1F1F1F"/>
                </a:solidFill>
                <a:effectLst/>
                <a:latin typeface="Google Sans"/>
              </a:rPr>
              <a:t>Деякі</a:t>
            </a:r>
            <a:r>
              <a:rPr lang="ru-RU" sz="24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400" b="0" i="0" dirty="0" err="1">
                <a:solidFill>
                  <a:srgbClr val="1F1F1F"/>
                </a:solidFill>
                <a:effectLst/>
                <a:latin typeface="Google Sans"/>
              </a:rPr>
              <a:t>конкретні</a:t>
            </a:r>
            <a:r>
              <a:rPr lang="ru-RU" sz="2400" b="0" i="0" dirty="0">
                <a:solidFill>
                  <a:srgbClr val="1F1F1F"/>
                </a:solidFill>
                <a:effectLst/>
                <a:latin typeface="Google Sans"/>
              </a:rPr>
              <a:t> заходи, </a:t>
            </a:r>
            <a:r>
              <a:rPr lang="ru-RU" sz="2400" b="0" i="0" dirty="0" err="1">
                <a:solidFill>
                  <a:srgbClr val="1F1F1F"/>
                </a:solidFill>
                <a:effectLst/>
                <a:latin typeface="Google Sans"/>
              </a:rPr>
              <a:t>які</a:t>
            </a:r>
            <a:r>
              <a:rPr lang="ru-RU" sz="24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400" b="0" i="0" dirty="0" err="1">
                <a:solidFill>
                  <a:srgbClr val="1F1F1F"/>
                </a:solidFill>
                <a:effectLst/>
                <a:latin typeface="Google Sans"/>
              </a:rPr>
              <a:t>можна</a:t>
            </a:r>
            <a:r>
              <a:rPr lang="ru-RU" sz="24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400" b="0" i="0" dirty="0" err="1">
                <a:solidFill>
                  <a:srgbClr val="1F1F1F"/>
                </a:solidFill>
                <a:effectLst/>
                <a:latin typeface="Google Sans"/>
              </a:rPr>
              <a:t>вжити</a:t>
            </a:r>
            <a:r>
              <a:rPr lang="ru-RU" sz="2400" b="0" i="0" dirty="0">
                <a:solidFill>
                  <a:srgbClr val="1F1F1F"/>
                </a:solidFill>
                <a:effectLst/>
                <a:latin typeface="Google Sans"/>
              </a:rPr>
              <a:t> для </a:t>
            </a:r>
            <a:r>
              <a:rPr lang="ru-RU" sz="2400" b="0" i="0" dirty="0" err="1">
                <a:solidFill>
                  <a:srgbClr val="1F1F1F"/>
                </a:solidFill>
                <a:effectLst/>
                <a:latin typeface="Google Sans"/>
              </a:rPr>
              <a:t>покращення</a:t>
            </a:r>
            <a:r>
              <a:rPr lang="ru-RU" sz="24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400" b="0" i="0" dirty="0" err="1">
                <a:solidFill>
                  <a:srgbClr val="1F1F1F"/>
                </a:solidFill>
                <a:effectLst/>
                <a:latin typeface="Google Sans"/>
              </a:rPr>
              <a:t>доступності</a:t>
            </a:r>
            <a:r>
              <a:rPr lang="ru-RU" sz="24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400" b="0" i="0" dirty="0" err="1">
                <a:solidFill>
                  <a:srgbClr val="1F1F1F"/>
                </a:solidFill>
                <a:effectLst/>
                <a:latin typeface="Google Sans"/>
              </a:rPr>
              <a:t>інструментів</a:t>
            </a:r>
            <a:r>
              <a:rPr lang="ru-RU" sz="24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400" b="0" i="0" dirty="0" err="1">
                <a:solidFill>
                  <a:srgbClr val="1F1F1F"/>
                </a:solidFill>
                <a:effectLst/>
                <a:latin typeface="Google Sans"/>
              </a:rPr>
              <a:t>стимулювання</a:t>
            </a:r>
            <a:r>
              <a:rPr lang="ru-RU" sz="2400" b="0" i="0" dirty="0">
                <a:solidFill>
                  <a:srgbClr val="1F1F1F"/>
                </a:solidFill>
                <a:effectLst/>
                <a:latin typeface="Google Sans"/>
              </a:rPr>
              <a:t> для </a:t>
            </a:r>
            <a:r>
              <a:rPr lang="ru-RU" sz="2400" b="0" i="0" dirty="0" err="1">
                <a:solidFill>
                  <a:srgbClr val="1F1F1F"/>
                </a:solidFill>
                <a:effectLst/>
                <a:latin typeface="Google Sans"/>
              </a:rPr>
              <a:t>підприємств</a:t>
            </a:r>
            <a:r>
              <a:rPr lang="ru-RU" sz="2400" b="0" i="0" dirty="0">
                <a:solidFill>
                  <a:srgbClr val="1F1F1F"/>
                </a:solidFill>
                <a:effectLst/>
                <a:latin typeface="Google Sans"/>
              </a:rPr>
              <a:t>:</a:t>
            </a:r>
          </a:p>
          <a:p>
            <a:pPr algn="just"/>
            <a:endParaRPr lang="ru-RU" sz="2400" b="0" i="0" dirty="0">
              <a:solidFill>
                <a:srgbClr val="1F1F1F"/>
              </a:solidFill>
              <a:effectLst/>
              <a:latin typeface="Google Sans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400" b="0" i="0" dirty="0" err="1">
                <a:solidFill>
                  <a:srgbClr val="1F1F1F"/>
                </a:solidFill>
                <a:effectLst/>
                <a:latin typeface="Google Sans"/>
              </a:rPr>
              <a:t>Створити</a:t>
            </a:r>
            <a:r>
              <a:rPr lang="ru-RU" sz="24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400" b="0" i="0" dirty="0" err="1">
                <a:solidFill>
                  <a:srgbClr val="1F1F1F"/>
                </a:solidFill>
                <a:effectLst/>
                <a:latin typeface="Google Sans"/>
              </a:rPr>
              <a:t>єдиний</a:t>
            </a:r>
            <a:r>
              <a:rPr lang="ru-RU" sz="2400" b="0" i="0" dirty="0">
                <a:solidFill>
                  <a:srgbClr val="1F1F1F"/>
                </a:solidFill>
                <a:effectLst/>
                <a:latin typeface="Google Sans"/>
              </a:rPr>
              <a:t> центр </a:t>
            </a:r>
            <a:r>
              <a:rPr lang="ru-RU" sz="2400" b="0" i="0" dirty="0" err="1">
                <a:solidFill>
                  <a:srgbClr val="1F1F1F"/>
                </a:solidFill>
                <a:effectLst/>
                <a:latin typeface="Google Sans"/>
              </a:rPr>
              <a:t>надання</a:t>
            </a:r>
            <a:r>
              <a:rPr lang="ru-RU" sz="24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400" b="0" i="0" dirty="0" err="1">
                <a:solidFill>
                  <a:srgbClr val="1F1F1F"/>
                </a:solidFill>
                <a:effectLst/>
                <a:latin typeface="Google Sans"/>
              </a:rPr>
              <a:t>інформації</a:t>
            </a:r>
            <a:r>
              <a:rPr lang="ru-RU" sz="2400" b="0" i="0" dirty="0">
                <a:solidFill>
                  <a:srgbClr val="1F1F1F"/>
                </a:solidFill>
                <a:effectLst/>
                <a:latin typeface="Google Sans"/>
              </a:rPr>
              <a:t> та </a:t>
            </a:r>
            <a:r>
              <a:rPr lang="ru-RU" sz="2400" b="0" i="0" dirty="0" err="1">
                <a:solidFill>
                  <a:srgbClr val="1F1F1F"/>
                </a:solidFill>
                <a:effectLst/>
                <a:latin typeface="Google Sans"/>
              </a:rPr>
              <a:t>консультацій</a:t>
            </a:r>
            <a:r>
              <a:rPr lang="ru-RU" sz="2400" b="0" i="0" dirty="0">
                <a:solidFill>
                  <a:srgbClr val="1F1F1F"/>
                </a:solidFill>
                <a:effectLst/>
                <a:latin typeface="Google Sans"/>
              </a:rPr>
              <a:t> з </a:t>
            </a:r>
            <a:r>
              <a:rPr lang="ru-RU" sz="2400" b="0" i="0" dirty="0" err="1">
                <a:solidFill>
                  <a:srgbClr val="1F1F1F"/>
                </a:solidFill>
                <a:effectLst/>
                <a:latin typeface="Google Sans"/>
              </a:rPr>
              <a:t>питань</a:t>
            </a:r>
            <a:r>
              <a:rPr lang="ru-RU" sz="24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400" b="0" i="0" dirty="0" err="1">
                <a:solidFill>
                  <a:srgbClr val="1F1F1F"/>
                </a:solidFill>
                <a:effectLst/>
                <a:latin typeface="Google Sans"/>
              </a:rPr>
              <a:t>зеленої</a:t>
            </a:r>
            <a:r>
              <a:rPr lang="ru-RU" sz="24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400" b="0" i="0" dirty="0" err="1">
                <a:solidFill>
                  <a:srgbClr val="1F1F1F"/>
                </a:solidFill>
                <a:effectLst/>
                <a:latin typeface="Google Sans"/>
              </a:rPr>
              <a:t>модернізації</a:t>
            </a:r>
            <a:r>
              <a:rPr lang="ru-RU" sz="2400" b="0" i="0" dirty="0">
                <a:solidFill>
                  <a:srgbClr val="1F1F1F"/>
                </a:solidFill>
                <a:effectLst/>
                <a:latin typeface="Google Sans"/>
              </a:rPr>
              <a:t> та доступу до </a:t>
            </a:r>
            <a:r>
              <a:rPr lang="ru-RU" sz="2400" b="0" i="0" dirty="0" err="1">
                <a:solidFill>
                  <a:srgbClr val="1F1F1F"/>
                </a:solidFill>
                <a:effectLst/>
                <a:latin typeface="Google Sans"/>
              </a:rPr>
              <a:t>інструментів</a:t>
            </a:r>
            <a:r>
              <a:rPr lang="ru-RU" sz="24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400" b="0" i="0" dirty="0" err="1">
                <a:solidFill>
                  <a:srgbClr val="1F1F1F"/>
                </a:solidFill>
                <a:effectLst/>
                <a:latin typeface="Google Sans"/>
              </a:rPr>
              <a:t>стимулювання</a:t>
            </a:r>
            <a:r>
              <a:rPr lang="ru-RU" sz="2400" b="0" i="0" dirty="0">
                <a:solidFill>
                  <a:srgbClr val="1F1F1F"/>
                </a:solidFill>
                <a:effectLst/>
                <a:latin typeface="Google Sans"/>
              </a:rPr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400" b="0" i="0" dirty="0" err="1">
                <a:solidFill>
                  <a:srgbClr val="1F1F1F"/>
                </a:solidFill>
                <a:effectLst/>
                <a:latin typeface="Google Sans"/>
              </a:rPr>
              <a:t>Розробити</a:t>
            </a:r>
            <a:r>
              <a:rPr lang="ru-RU" sz="2400" b="0" i="0" dirty="0">
                <a:solidFill>
                  <a:srgbClr val="1F1F1F"/>
                </a:solidFill>
                <a:effectLst/>
                <a:latin typeface="Google Sans"/>
              </a:rPr>
              <a:t> та </a:t>
            </a:r>
            <a:r>
              <a:rPr lang="ru-RU" sz="2400" b="0" i="0" dirty="0" err="1">
                <a:solidFill>
                  <a:srgbClr val="1F1F1F"/>
                </a:solidFill>
                <a:effectLst/>
                <a:latin typeface="Google Sans"/>
              </a:rPr>
              <a:t>впровадити</a:t>
            </a:r>
            <a:r>
              <a:rPr lang="ru-RU" sz="24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400" b="0" i="0" dirty="0" err="1">
                <a:solidFill>
                  <a:srgbClr val="1F1F1F"/>
                </a:solidFill>
                <a:effectLst/>
                <a:latin typeface="Google Sans"/>
              </a:rPr>
              <a:t>прості</a:t>
            </a:r>
            <a:r>
              <a:rPr lang="ru-RU" sz="2400" b="0" i="0" dirty="0">
                <a:solidFill>
                  <a:srgbClr val="1F1F1F"/>
                </a:solidFill>
                <a:effectLst/>
                <a:latin typeface="Google Sans"/>
              </a:rPr>
              <a:t> та </a:t>
            </a:r>
            <a:r>
              <a:rPr lang="ru-RU" sz="2400" b="0" i="0" dirty="0" err="1">
                <a:solidFill>
                  <a:srgbClr val="1F1F1F"/>
                </a:solidFill>
                <a:effectLst/>
                <a:latin typeface="Google Sans"/>
              </a:rPr>
              <a:t>зрозумілі</a:t>
            </a:r>
            <a:r>
              <a:rPr lang="ru-RU" sz="24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400" b="0" i="0" dirty="0" err="1">
                <a:solidFill>
                  <a:srgbClr val="1F1F1F"/>
                </a:solidFill>
                <a:effectLst/>
                <a:latin typeface="Google Sans"/>
              </a:rPr>
              <a:t>процедури</a:t>
            </a:r>
            <a:r>
              <a:rPr lang="ru-RU" sz="24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400" b="0" i="0" dirty="0" err="1">
                <a:solidFill>
                  <a:srgbClr val="1F1F1F"/>
                </a:solidFill>
                <a:effectLst/>
                <a:latin typeface="Google Sans"/>
              </a:rPr>
              <a:t>отримання</a:t>
            </a:r>
            <a:r>
              <a:rPr lang="ru-RU" sz="24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400" b="0" i="0" dirty="0" err="1">
                <a:solidFill>
                  <a:srgbClr val="1F1F1F"/>
                </a:solidFill>
                <a:effectLst/>
                <a:latin typeface="Google Sans"/>
              </a:rPr>
              <a:t>інструментів</a:t>
            </a:r>
            <a:r>
              <a:rPr lang="ru-RU" sz="24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400" b="0" i="0" dirty="0" err="1">
                <a:solidFill>
                  <a:srgbClr val="1F1F1F"/>
                </a:solidFill>
                <a:effectLst/>
                <a:latin typeface="Google Sans"/>
              </a:rPr>
              <a:t>стимулювання</a:t>
            </a:r>
            <a:r>
              <a:rPr lang="ru-RU" sz="2400" b="0" i="0" dirty="0">
                <a:solidFill>
                  <a:srgbClr val="1F1F1F"/>
                </a:solidFill>
                <a:effectLst/>
                <a:latin typeface="Google Sans"/>
              </a:rPr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400" b="0" i="0" dirty="0" err="1">
                <a:solidFill>
                  <a:srgbClr val="1F1F1F"/>
                </a:solidFill>
                <a:effectLst/>
                <a:latin typeface="Google Sans"/>
              </a:rPr>
              <a:t>Надавати</a:t>
            </a:r>
            <a:r>
              <a:rPr lang="ru-RU" sz="24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400" b="0" i="0" dirty="0" err="1">
                <a:solidFill>
                  <a:srgbClr val="1F1F1F"/>
                </a:solidFill>
                <a:effectLst/>
                <a:latin typeface="Google Sans"/>
              </a:rPr>
              <a:t>консультації</a:t>
            </a:r>
            <a:r>
              <a:rPr lang="ru-RU" sz="2400" b="0" i="0" dirty="0">
                <a:solidFill>
                  <a:srgbClr val="1F1F1F"/>
                </a:solidFill>
                <a:effectLst/>
                <a:latin typeface="Google Sans"/>
              </a:rPr>
              <a:t> та </a:t>
            </a:r>
            <a:r>
              <a:rPr lang="ru-RU" sz="2400" b="0" i="0" dirty="0" err="1">
                <a:solidFill>
                  <a:srgbClr val="1F1F1F"/>
                </a:solidFill>
                <a:effectLst/>
                <a:latin typeface="Google Sans"/>
              </a:rPr>
              <a:t>допомогу</a:t>
            </a:r>
            <a:r>
              <a:rPr lang="ru-RU" sz="24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400" b="0" i="0" dirty="0" err="1">
                <a:solidFill>
                  <a:srgbClr val="1F1F1F"/>
                </a:solidFill>
                <a:effectLst/>
                <a:latin typeface="Google Sans"/>
              </a:rPr>
              <a:t>підприємствам</a:t>
            </a:r>
            <a:r>
              <a:rPr lang="ru-RU" sz="2400" b="0" i="0" dirty="0">
                <a:solidFill>
                  <a:srgbClr val="1F1F1F"/>
                </a:solidFill>
                <a:effectLst/>
                <a:latin typeface="Google Sans"/>
              </a:rPr>
              <a:t> у </a:t>
            </a:r>
            <a:r>
              <a:rPr lang="ru-RU" sz="2400" b="0" i="0" dirty="0" err="1">
                <a:solidFill>
                  <a:srgbClr val="1F1F1F"/>
                </a:solidFill>
                <a:effectLst/>
                <a:latin typeface="Google Sans"/>
              </a:rPr>
              <a:t>процесі</a:t>
            </a:r>
            <a:r>
              <a:rPr lang="ru-RU" sz="24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400" b="0" i="0" dirty="0" err="1">
                <a:solidFill>
                  <a:srgbClr val="1F1F1F"/>
                </a:solidFill>
                <a:effectLst/>
                <a:latin typeface="Google Sans"/>
              </a:rPr>
              <a:t>отримання</a:t>
            </a:r>
            <a:r>
              <a:rPr lang="ru-RU" sz="24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400" b="0" i="0" dirty="0" err="1">
                <a:solidFill>
                  <a:srgbClr val="1F1F1F"/>
                </a:solidFill>
                <a:effectLst/>
                <a:latin typeface="Google Sans"/>
              </a:rPr>
              <a:t>інструментів</a:t>
            </a:r>
            <a:r>
              <a:rPr lang="ru-RU" sz="24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400" b="0" i="0" dirty="0" err="1">
                <a:solidFill>
                  <a:srgbClr val="1F1F1F"/>
                </a:solidFill>
                <a:effectLst/>
                <a:latin typeface="Google Sans"/>
              </a:rPr>
              <a:t>стимулювання</a:t>
            </a:r>
            <a:r>
              <a:rPr lang="ru-RU" sz="2400" b="0" i="0" dirty="0">
                <a:solidFill>
                  <a:srgbClr val="1F1F1F"/>
                </a:solidFill>
                <a:effectLst/>
                <a:latin typeface="Google Sans"/>
              </a:rPr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400" b="0" i="0" dirty="0" err="1">
                <a:solidFill>
                  <a:srgbClr val="1F1F1F"/>
                </a:solidFill>
                <a:effectLst/>
                <a:latin typeface="Google Sans"/>
              </a:rPr>
              <a:t>Збільшити</a:t>
            </a:r>
            <a:r>
              <a:rPr lang="ru-RU" sz="24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400" b="0" i="0" dirty="0" err="1">
                <a:solidFill>
                  <a:srgbClr val="1F1F1F"/>
                </a:solidFill>
                <a:effectLst/>
                <a:latin typeface="Google Sans"/>
              </a:rPr>
              <a:t>фінансування</a:t>
            </a:r>
            <a:r>
              <a:rPr lang="ru-RU" sz="24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400" b="0" i="0" dirty="0" err="1">
                <a:solidFill>
                  <a:srgbClr val="1F1F1F"/>
                </a:solidFill>
                <a:effectLst/>
                <a:latin typeface="Google Sans"/>
              </a:rPr>
              <a:t>інструментів</a:t>
            </a:r>
            <a:r>
              <a:rPr lang="ru-RU" sz="24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400" b="0" i="0" dirty="0" err="1">
                <a:solidFill>
                  <a:srgbClr val="1F1F1F"/>
                </a:solidFill>
                <a:effectLst/>
                <a:latin typeface="Google Sans"/>
              </a:rPr>
              <a:t>стимулювання</a:t>
            </a:r>
            <a:r>
              <a:rPr lang="ru-RU" sz="2400" b="0" i="0" dirty="0">
                <a:solidFill>
                  <a:srgbClr val="1F1F1F"/>
                </a:solidFill>
                <a:effectLst/>
                <a:latin typeface="Google Sans"/>
              </a:rPr>
              <a:t>, </a:t>
            </a:r>
            <a:r>
              <a:rPr lang="ru-RU" sz="2400" b="0" i="0" dirty="0" err="1">
                <a:solidFill>
                  <a:srgbClr val="1F1F1F"/>
                </a:solidFill>
                <a:effectLst/>
                <a:latin typeface="Google Sans"/>
              </a:rPr>
              <a:t>зокрема</a:t>
            </a:r>
            <a:r>
              <a:rPr lang="ru-RU" sz="2400" b="0" i="0" dirty="0">
                <a:solidFill>
                  <a:srgbClr val="1F1F1F"/>
                </a:solidFill>
                <a:effectLst/>
                <a:latin typeface="Google Sans"/>
              </a:rPr>
              <a:t>, за </a:t>
            </a:r>
            <a:r>
              <a:rPr lang="ru-RU" sz="2400" b="0" i="0" dirty="0" err="1">
                <a:solidFill>
                  <a:srgbClr val="1F1F1F"/>
                </a:solidFill>
                <a:effectLst/>
                <a:latin typeface="Google Sans"/>
              </a:rPr>
              <a:t>рахунок</a:t>
            </a:r>
            <a:r>
              <a:rPr lang="ru-RU" sz="24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400" b="0" i="0" dirty="0" err="1">
                <a:solidFill>
                  <a:srgbClr val="1F1F1F"/>
                </a:solidFill>
                <a:effectLst/>
                <a:latin typeface="Google Sans"/>
              </a:rPr>
              <a:t>залучення</a:t>
            </a:r>
            <a:r>
              <a:rPr lang="ru-RU" sz="24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400" b="0" i="0" dirty="0" err="1">
                <a:solidFill>
                  <a:srgbClr val="1F1F1F"/>
                </a:solidFill>
                <a:effectLst/>
                <a:latin typeface="Google Sans"/>
              </a:rPr>
              <a:t>приватних</a:t>
            </a:r>
            <a:r>
              <a:rPr lang="ru-RU" sz="24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400" b="0" i="0" dirty="0" err="1">
                <a:solidFill>
                  <a:srgbClr val="1F1F1F"/>
                </a:solidFill>
                <a:effectLst/>
                <a:latin typeface="Google Sans"/>
              </a:rPr>
              <a:t>інвестицій</a:t>
            </a:r>
            <a:r>
              <a:rPr lang="ru-RU" sz="2400" b="0" i="0" dirty="0">
                <a:solidFill>
                  <a:srgbClr val="1F1F1F"/>
                </a:solidFill>
                <a:effectLst/>
                <a:latin typeface="Google Sans"/>
              </a:rPr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400" b="0" i="0" dirty="0" err="1">
                <a:solidFill>
                  <a:srgbClr val="1F1F1F"/>
                </a:solidFill>
                <a:effectLst/>
                <a:latin typeface="Google Sans"/>
              </a:rPr>
              <a:t>Запровадити</a:t>
            </a:r>
            <a:r>
              <a:rPr lang="ru-RU" sz="24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400" b="0" i="0" dirty="0" err="1">
                <a:solidFill>
                  <a:srgbClr val="1F1F1F"/>
                </a:solidFill>
                <a:effectLst/>
                <a:latin typeface="Google Sans"/>
              </a:rPr>
              <a:t>інструменти</a:t>
            </a:r>
            <a:r>
              <a:rPr lang="ru-RU" sz="24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400" b="0" i="0" dirty="0" err="1">
                <a:solidFill>
                  <a:srgbClr val="1F1F1F"/>
                </a:solidFill>
                <a:effectLst/>
                <a:latin typeface="Google Sans"/>
              </a:rPr>
              <a:t>стимулювання</a:t>
            </a:r>
            <a:r>
              <a:rPr lang="ru-RU" sz="2400" b="0" i="0" dirty="0">
                <a:solidFill>
                  <a:srgbClr val="1F1F1F"/>
                </a:solidFill>
                <a:effectLst/>
                <a:latin typeface="Google Sans"/>
              </a:rPr>
              <a:t>, </a:t>
            </a:r>
            <a:r>
              <a:rPr lang="ru-RU" sz="2400" b="0" i="0" dirty="0" err="1">
                <a:solidFill>
                  <a:srgbClr val="1F1F1F"/>
                </a:solidFill>
                <a:effectLst/>
                <a:latin typeface="Google Sans"/>
              </a:rPr>
              <a:t>які</a:t>
            </a:r>
            <a:r>
              <a:rPr lang="ru-RU" sz="24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400" b="0" i="0" dirty="0" err="1">
                <a:solidFill>
                  <a:srgbClr val="1F1F1F"/>
                </a:solidFill>
                <a:effectLst/>
                <a:latin typeface="Google Sans"/>
              </a:rPr>
              <a:t>спрямовані</a:t>
            </a:r>
            <a:r>
              <a:rPr lang="ru-RU" sz="2400" b="0" i="0" dirty="0">
                <a:solidFill>
                  <a:srgbClr val="1F1F1F"/>
                </a:solidFill>
                <a:effectLst/>
                <a:latin typeface="Google Sans"/>
              </a:rPr>
              <a:t> на </a:t>
            </a:r>
            <a:r>
              <a:rPr lang="ru-RU" sz="2400" b="0" i="0" dirty="0" err="1">
                <a:solidFill>
                  <a:srgbClr val="1F1F1F"/>
                </a:solidFill>
                <a:effectLst/>
                <a:latin typeface="Google Sans"/>
              </a:rPr>
              <a:t>конкретні</a:t>
            </a:r>
            <a:r>
              <a:rPr lang="ru-RU" sz="24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400" b="0" i="0" dirty="0" err="1">
                <a:solidFill>
                  <a:srgbClr val="1F1F1F"/>
                </a:solidFill>
                <a:effectLst/>
                <a:latin typeface="Google Sans"/>
              </a:rPr>
              <a:t>галузі</a:t>
            </a:r>
            <a:r>
              <a:rPr lang="ru-RU" sz="24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400" b="0" i="0" dirty="0" err="1">
                <a:solidFill>
                  <a:srgbClr val="1F1F1F"/>
                </a:solidFill>
                <a:effectLst/>
                <a:latin typeface="Google Sans"/>
              </a:rPr>
              <a:t>промисловості</a:t>
            </a:r>
            <a:r>
              <a:rPr lang="ru-RU" sz="24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400" b="0" i="0" dirty="0" err="1">
                <a:solidFill>
                  <a:srgbClr val="1F1F1F"/>
                </a:solidFill>
                <a:effectLst/>
                <a:latin typeface="Google Sans"/>
              </a:rPr>
              <a:t>або</a:t>
            </a:r>
            <a:r>
              <a:rPr lang="ru-RU" sz="24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400" b="0" i="0" dirty="0" err="1">
                <a:solidFill>
                  <a:srgbClr val="1F1F1F"/>
                </a:solidFill>
                <a:effectLst/>
                <a:latin typeface="Google Sans"/>
              </a:rPr>
              <a:t>технології</a:t>
            </a:r>
            <a:r>
              <a:rPr lang="ru-RU" sz="2400" b="0" i="0" dirty="0">
                <a:solidFill>
                  <a:srgbClr val="1F1F1F"/>
                </a:solidFill>
                <a:effectLst/>
                <a:latin typeface="Google Sans"/>
              </a:rPr>
              <a:t>.</a:t>
            </a:r>
          </a:p>
          <a:p>
            <a:pPr algn="just"/>
            <a:r>
              <a:rPr lang="ru-RU" sz="2400" b="0" i="0" dirty="0" err="1">
                <a:solidFill>
                  <a:srgbClr val="1F1F1F"/>
                </a:solidFill>
                <a:effectLst/>
                <a:latin typeface="Google Sans"/>
              </a:rPr>
              <a:t>Ці</a:t>
            </a:r>
            <a:r>
              <a:rPr lang="ru-RU" sz="2400" b="0" i="0" dirty="0">
                <a:solidFill>
                  <a:srgbClr val="1F1F1F"/>
                </a:solidFill>
                <a:effectLst/>
                <a:latin typeface="Google Sans"/>
              </a:rPr>
              <a:t> заходи </a:t>
            </a:r>
            <a:r>
              <a:rPr lang="ru-RU" sz="2400" b="0" i="0" dirty="0" err="1">
                <a:solidFill>
                  <a:srgbClr val="1F1F1F"/>
                </a:solidFill>
                <a:effectLst/>
                <a:latin typeface="Google Sans"/>
              </a:rPr>
              <a:t>сприятимуть</a:t>
            </a:r>
            <a:r>
              <a:rPr lang="ru-RU" sz="2400" b="0" i="0" dirty="0">
                <a:solidFill>
                  <a:srgbClr val="1F1F1F"/>
                </a:solidFill>
                <a:effectLst/>
                <a:latin typeface="Google Sans"/>
              </a:rPr>
              <a:t> тому, </a:t>
            </a:r>
            <a:r>
              <a:rPr lang="ru-RU" sz="2400" b="0" i="0" dirty="0" err="1">
                <a:solidFill>
                  <a:srgbClr val="1F1F1F"/>
                </a:solidFill>
                <a:effectLst/>
                <a:latin typeface="Google Sans"/>
              </a:rPr>
              <a:t>щоб</a:t>
            </a:r>
            <a:r>
              <a:rPr lang="ru-RU" sz="24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400" b="0" i="0" dirty="0" err="1">
                <a:solidFill>
                  <a:srgbClr val="1F1F1F"/>
                </a:solidFill>
                <a:effectLst/>
                <a:latin typeface="Google Sans"/>
              </a:rPr>
              <a:t>інструменти</a:t>
            </a:r>
            <a:r>
              <a:rPr lang="ru-RU" sz="24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400" b="0" i="0" dirty="0" err="1">
                <a:solidFill>
                  <a:srgbClr val="1F1F1F"/>
                </a:solidFill>
                <a:effectLst/>
                <a:latin typeface="Google Sans"/>
              </a:rPr>
              <a:t>стимулювання</a:t>
            </a:r>
            <a:r>
              <a:rPr lang="ru-RU" sz="24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400" b="0" i="0" dirty="0" err="1">
                <a:solidFill>
                  <a:srgbClr val="1F1F1F"/>
                </a:solidFill>
                <a:effectLst/>
                <a:latin typeface="Google Sans"/>
              </a:rPr>
              <a:t>зеленої</a:t>
            </a:r>
            <a:r>
              <a:rPr lang="ru-RU" sz="24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400" b="0" i="0" dirty="0" err="1">
                <a:solidFill>
                  <a:srgbClr val="1F1F1F"/>
                </a:solidFill>
                <a:effectLst/>
                <a:latin typeface="Google Sans"/>
              </a:rPr>
              <a:t>модернізації</a:t>
            </a:r>
            <a:r>
              <a:rPr lang="ru-RU" sz="24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400" b="0" i="0" dirty="0" err="1">
                <a:solidFill>
                  <a:srgbClr val="1F1F1F"/>
                </a:solidFill>
                <a:effectLst/>
                <a:latin typeface="Google Sans"/>
              </a:rPr>
              <a:t>промислових</a:t>
            </a:r>
            <a:r>
              <a:rPr lang="ru-RU" sz="24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400" b="0" i="0" dirty="0" err="1">
                <a:solidFill>
                  <a:srgbClr val="1F1F1F"/>
                </a:solidFill>
                <a:effectLst/>
                <a:latin typeface="Google Sans"/>
              </a:rPr>
              <a:t>підприємств</a:t>
            </a:r>
            <a:r>
              <a:rPr lang="ru-RU" sz="2400" b="0" i="0" dirty="0">
                <a:solidFill>
                  <a:srgbClr val="1F1F1F"/>
                </a:solidFill>
                <a:effectLst/>
                <a:latin typeface="Google Sans"/>
              </a:rPr>
              <a:t> в </a:t>
            </a:r>
            <a:r>
              <a:rPr lang="ru-RU" sz="2400" b="0" i="0" dirty="0" err="1">
                <a:solidFill>
                  <a:srgbClr val="1F1F1F"/>
                </a:solidFill>
                <a:effectLst/>
                <a:latin typeface="Google Sans"/>
              </a:rPr>
              <a:t>Україні</a:t>
            </a:r>
            <a:r>
              <a:rPr lang="ru-RU" sz="2400" b="0" i="0" dirty="0">
                <a:solidFill>
                  <a:srgbClr val="1F1F1F"/>
                </a:solidFill>
                <a:effectLst/>
                <a:latin typeface="Google Sans"/>
              </a:rPr>
              <a:t> були </a:t>
            </a:r>
            <a:r>
              <a:rPr lang="ru-RU" sz="2400" b="0" i="0" dirty="0" err="1">
                <a:solidFill>
                  <a:srgbClr val="1F1F1F"/>
                </a:solidFill>
                <a:effectLst/>
                <a:latin typeface="Google Sans"/>
              </a:rPr>
              <a:t>більш</a:t>
            </a:r>
            <a:r>
              <a:rPr lang="ru-RU" sz="24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400" b="0" i="0" dirty="0" err="1">
                <a:solidFill>
                  <a:srgbClr val="1F1F1F"/>
                </a:solidFill>
                <a:effectLst/>
                <a:latin typeface="Google Sans"/>
              </a:rPr>
              <a:t>доступними</a:t>
            </a:r>
            <a:r>
              <a:rPr lang="ru-RU" sz="2400" b="0" i="0" dirty="0">
                <a:solidFill>
                  <a:srgbClr val="1F1F1F"/>
                </a:solidFill>
                <a:effectLst/>
                <a:latin typeface="Google Sans"/>
              </a:rPr>
              <a:t> та </a:t>
            </a:r>
            <a:r>
              <a:rPr lang="ru-RU" sz="2400" b="0" i="0" dirty="0" err="1">
                <a:solidFill>
                  <a:srgbClr val="1F1F1F"/>
                </a:solidFill>
                <a:effectLst/>
                <a:latin typeface="Google Sans"/>
              </a:rPr>
              <a:t>привабливими</a:t>
            </a:r>
            <a:r>
              <a:rPr lang="ru-RU" sz="2400" b="0" i="0" dirty="0">
                <a:solidFill>
                  <a:srgbClr val="1F1F1F"/>
                </a:solidFill>
                <a:effectLst/>
                <a:latin typeface="Google Sans"/>
              </a:rPr>
              <a:t> для </a:t>
            </a:r>
            <a:r>
              <a:rPr lang="ru-RU" sz="2400" b="0" i="0" dirty="0" err="1">
                <a:solidFill>
                  <a:srgbClr val="1F1F1F"/>
                </a:solidFill>
                <a:effectLst/>
                <a:latin typeface="Google Sans"/>
              </a:rPr>
              <a:t>підприємств</a:t>
            </a:r>
            <a:r>
              <a:rPr lang="ru-RU" sz="2400" b="0" i="0" dirty="0">
                <a:solidFill>
                  <a:srgbClr val="1F1F1F"/>
                </a:solidFill>
                <a:effectLst/>
                <a:latin typeface="Google Sans"/>
              </a:rPr>
              <a:t>, </a:t>
            </a:r>
            <a:r>
              <a:rPr lang="ru-RU" sz="2400" b="0" i="0" dirty="0" err="1">
                <a:solidFill>
                  <a:srgbClr val="1F1F1F"/>
                </a:solidFill>
                <a:effectLst/>
                <a:latin typeface="Google Sans"/>
              </a:rPr>
              <a:t>що</a:t>
            </a:r>
            <a:r>
              <a:rPr lang="ru-RU" sz="2400" b="0" i="0" dirty="0">
                <a:solidFill>
                  <a:srgbClr val="1F1F1F"/>
                </a:solidFill>
                <a:effectLst/>
                <a:latin typeface="Google Sans"/>
              </a:rPr>
              <a:t> дозволить </a:t>
            </a:r>
            <a:r>
              <a:rPr lang="ru-RU" sz="2400" b="0" i="0" dirty="0" err="1">
                <a:solidFill>
                  <a:srgbClr val="1F1F1F"/>
                </a:solidFill>
                <a:effectLst/>
                <a:latin typeface="Google Sans"/>
              </a:rPr>
              <a:t>підвищити</a:t>
            </a:r>
            <a:r>
              <a:rPr lang="ru-RU" sz="24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400" b="0" i="0" dirty="0" err="1">
                <a:solidFill>
                  <a:srgbClr val="1F1F1F"/>
                </a:solidFill>
                <a:effectLst/>
                <a:latin typeface="Google Sans"/>
              </a:rPr>
              <a:t>рівень</a:t>
            </a:r>
            <a:r>
              <a:rPr lang="ru-RU" sz="24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400" b="0" i="0" dirty="0" err="1">
                <a:solidFill>
                  <a:srgbClr val="1F1F1F"/>
                </a:solidFill>
                <a:effectLst/>
                <a:latin typeface="Google Sans"/>
              </a:rPr>
              <a:t>зеленої</a:t>
            </a:r>
            <a:r>
              <a:rPr lang="ru-RU" sz="24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400" b="0" i="0" dirty="0" err="1">
                <a:solidFill>
                  <a:srgbClr val="1F1F1F"/>
                </a:solidFill>
                <a:effectLst/>
                <a:latin typeface="Google Sans"/>
              </a:rPr>
              <a:t>модернізації</a:t>
            </a:r>
            <a:r>
              <a:rPr lang="ru-RU" sz="24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400" b="0" i="0" dirty="0" err="1">
                <a:solidFill>
                  <a:srgbClr val="1F1F1F"/>
                </a:solidFill>
                <a:effectLst/>
                <a:latin typeface="Google Sans"/>
              </a:rPr>
              <a:t>промисловості</a:t>
            </a:r>
            <a:r>
              <a:rPr lang="ru-RU" sz="2400" b="0" i="0" dirty="0">
                <a:solidFill>
                  <a:srgbClr val="1F1F1F"/>
                </a:solidFill>
                <a:effectLst/>
                <a:latin typeface="Google Sans"/>
              </a:rPr>
              <a:t> та </a:t>
            </a:r>
            <a:r>
              <a:rPr lang="ru-RU" sz="2400" b="0" i="0" dirty="0" err="1">
                <a:solidFill>
                  <a:srgbClr val="1F1F1F"/>
                </a:solidFill>
                <a:effectLst/>
                <a:latin typeface="Google Sans"/>
              </a:rPr>
              <a:t>зменшити</a:t>
            </a:r>
            <a:r>
              <a:rPr lang="ru-RU" sz="24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400" b="0" i="0" dirty="0" err="1">
                <a:solidFill>
                  <a:srgbClr val="1F1F1F"/>
                </a:solidFill>
                <a:effectLst/>
                <a:latin typeface="Google Sans"/>
              </a:rPr>
              <a:t>негативний</a:t>
            </a:r>
            <a:r>
              <a:rPr lang="ru-RU" sz="24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400" b="0" i="0" dirty="0" err="1">
                <a:solidFill>
                  <a:srgbClr val="1F1F1F"/>
                </a:solidFill>
                <a:effectLst/>
                <a:latin typeface="Google Sans"/>
              </a:rPr>
              <a:t>вплив</a:t>
            </a:r>
            <a:r>
              <a:rPr lang="ru-RU" sz="24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400" b="0" i="0" dirty="0" err="1">
                <a:solidFill>
                  <a:srgbClr val="1F1F1F"/>
                </a:solidFill>
                <a:effectLst/>
                <a:latin typeface="Google Sans"/>
              </a:rPr>
              <a:t>промисловості</a:t>
            </a:r>
            <a:r>
              <a:rPr lang="ru-RU" sz="2400" b="0" i="0" dirty="0">
                <a:solidFill>
                  <a:srgbClr val="1F1F1F"/>
                </a:solidFill>
                <a:effectLst/>
                <a:latin typeface="Google Sans"/>
              </a:rPr>
              <a:t> на </a:t>
            </a:r>
            <a:r>
              <a:rPr lang="ru-RU" sz="2400" b="0" i="0" dirty="0" err="1">
                <a:solidFill>
                  <a:srgbClr val="1F1F1F"/>
                </a:solidFill>
                <a:effectLst/>
                <a:latin typeface="Google Sans"/>
              </a:rPr>
              <a:t>навколишнє</a:t>
            </a:r>
            <a:r>
              <a:rPr lang="ru-RU" sz="24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400" b="0" i="0" dirty="0" err="1">
                <a:solidFill>
                  <a:srgbClr val="1F1F1F"/>
                </a:solidFill>
                <a:effectLst/>
                <a:latin typeface="Google Sans"/>
              </a:rPr>
              <a:t>середовище</a:t>
            </a:r>
            <a:r>
              <a:rPr lang="ru-RU" sz="2400" b="0" i="0" dirty="0">
                <a:solidFill>
                  <a:srgbClr val="1F1F1F"/>
                </a:solidFill>
                <a:effectLst/>
                <a:latin typeface="Google San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013396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05C18C1-53F1-6580-0A59-DE90124D3EC1}"/>
              </a:ext>
            </a:extLst>
          </p:cNvPr>
          <p:cNvSpPr txBox="1"/>
          <p:nvPr/>
        </p:nvSpPr>
        <p:spPr>
          <a:xfrm>
            <a:off x="117987" y="465618"/>
            <a:ext cx="11710219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Для того,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щоб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1" i="0" dirty="0" err="1">
                <a:solidFill>
                  <a:srgbClr val="1F1F1F"/>
                </a:solidFill>
                <a:effectLst/>
                <a:latin typeface="Google Sans"/>
              </a:rPr>
              <a:t>забезпечити</a:t>
            </a:r>
            <a:r>
              <a:rPr lang="ru-RU" sz="2800" b="1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1" i="0" dirty="0" err="1">
                <a:solidFill>
                  <a:srgbClr val="1F1F1F"/>
                </a:solidFill>
                <a:effectLst/>
                <a:latin typeface="Google Sans"/>
              </a:rPr>
              <a:t>взаємодоповнюваність</a:t>
            </a:r>
            <a:r>
              <a:rPr lang="ru-RU" sz="2800" b="1" i="0" dirty="0">
                <a:solidFill>
                  <a:srgbClr val="1F1F1F"/>
                </a:solidFill>
                <a:effectLst/>
                <a:latin typeface="Google Sans"/>
              </a:rPr>
              <a:t> та </a:t>
            </a:r>
            <a:r>
              <a:rPr lang="ru-RU" sz="2800" b="1" i="0" dirty="0" err="1">
                <a:solidFill>
                  <a:srgbClr val="1F1F1F"/>
                </a:solidFill>
                <a:effectLst/>
                <a:latin typeface="Google Sans"/>
              </a:rPr>
              <a:t>системність</a:t>
            </a:r>
            <a:r>
              <a:rPr lang="ru-RU" sz="2800" b="1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1" i="0" dirty="0" err="1">
                <a:solidFill>
                  <a:srgbClr val="1F1F1F"/>
                </a:solidFill>
                <a:effectLst/>
                <a:latin typeface="Google Sans"/>
              </a:rPr>
              <a:t>інструментів</a:t>
            </a:r>
            <a:r>
              <a:rPr lang="ru-RU" sz="2800" b="1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1" i="0" dirty="0" err="1">
                <a:solidFill>
                  <a:srgbClr val="1F1F1F"/>
                </a:solidFill>
                <a:effectLst/>
                <a:latin typeface="Google Sans"/>
              </a:rPr>
              <a:t>стимулювання</a:t>
            </a:r>
            <a:r>
              <a:rPr lang="ru-RU" sz="2800" b="1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1" i="0" dirty="0" err="1">
                <a:solidFill>
                  <a:srgbClr val="1F1F1F"/>
                </a:solidFill>
                <a:effectLst/>
                <a:latin typeface="Google Sans"/>
              </a:rPr>
              <a:t>зеленої</a:t>
            </a:r>
            <a:r>
              <a:rPr lang="ru-RU" sz="2800" b="1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1" i="0" dirty="0" err="1">
                <a:solidFill>
                  <a:srgbClr val="1F1F1F"/>
                </a:solidFill>
                <a:effectLst/>
                <a:latin typeface="Google Sans"/>
              </a:rPr>
              <a:t>модернізації</a:t>
            </a:r>
            <a:r>
              <a:rPr lang="ru-RU" sz="2800" b="1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1" i="0" dirty="0" err="1">
                <a:solidFill>
                  <a:srgbClr val="1F1F1F"/>
                </a:solidFill>
                <a:effectLst/>
                <a:latin typeface="Google Sans"/>
              </a:rPr>
              <a:t>промислових</a:t>
            </a:r>
            <a:r>
              <a:rPr lang="ru-RU" sz="2800" b="1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1" i="0" dirty="0" err="1">
                <a:solidFill>
                  <a:srgbClr val="1F1F1F"/>
                </a:solidFill>
                <a:effectLst/>
                <a:latin typeface="Google Sans"/>
              </a:rPr>
              <a:t>підприємств</a:t>
            </a:r>
            <a:r>
              <a:rPr lang="ru-RU" sz="2800" b="1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в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Україні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,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необхідно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:</a:t>
            </a:r>
          </a:p>
          <a:p>
            <a:pPr algn="just"/>
            <a:endParaRPr lang="ru-RU" sz="2800" b="0" i="0" dirty="0">
              <a:solidFill>
                <a:srgbClr val="1F1F1F"/>
              </a:solidFill>
              <a:effectLst/>
              <a:latin typeface="Google Sans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Розробити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та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впровадити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єдину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стратегію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розвитку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зеленої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економіки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, яка б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визначала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цілі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,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пріоритети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та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інструменти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стимулювання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зеленої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модернізації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промисловості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Узгодити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між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собою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різні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інструменти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стимулювання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,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щоб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вони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доповнювали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один одного та не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дублювалися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Створити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механізм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моніторингу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та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оцінки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ефективності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інструментів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стимулювання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541475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59819A4-886E-D2ED-4B3C-8EAAE173CC62}"/>
              </a:ext>
            </a:extLst>
          </p:cNvPr>
          <p:cNvSpPr txBox="1"/>
          <p:nvPr/>
        </p:nvSpPr>
        <p:spPr>
          <a:xfrm>
            <a:off x="152400" y="103262"/>
            <a:ext cx="11887200" cy="68634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Деякі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конкретні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заходи,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які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можна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вжити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для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забезпечення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взаємодоповнюваності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та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системності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інструментів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стимулювання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Створити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міжвідомчу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робочу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групу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з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питань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зеленої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модернізації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промисловості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, яка б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займалася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розробкою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та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впровадженням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єдиної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стратегії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розвитку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зеленої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економіки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Розробити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та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впровадити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каталог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інструментів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стимулювання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зеленої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модернізації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промисловості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,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який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би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містив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інформацію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про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цілі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,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умови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та порядок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надання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кожного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інструменту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Створити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механізм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моніторингу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та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оцінки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ефективності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інструментів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стимулювання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,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який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би включав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аналіз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кількості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підприємств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,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які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скористалися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інструментами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стимулювання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, а також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оцінку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їхнього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впливу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на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зменшення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негативного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впливу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промисловості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на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навколишнє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середовище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.</a:t>
            </a:r>
          </a:p>
          <a:p>
            <a:pPr algn="just"/>
            <a:endParaRPr lang="ru-RU" sz="2000" b="0" i="0" dirty="0">
              <a:solidFill>
                <a:srgbClr val="1F1F1F"/>
              </a:solidFill>
              <a:effectLst/>
              <a:latin typeface="Google Sans"/>
            </a:endParaRPr>
          </a:p>
          <a:p>
            <a:pPr algn="just"/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Ось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кілька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конкретних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прикладів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взаємодоповнюваності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інструментів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стимулювання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Фінансова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підтримка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у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вигляді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грантів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або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кредитів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може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бути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доповнена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податковими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пільгами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для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підприємств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,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які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впроваджують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зелені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технології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Інформаційні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та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освітні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заходи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можуть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бути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доповнені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правовими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інструментами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,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які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регулюють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впровадження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зелених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технологій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.</a:t>
            </a:r>
          </a:p>
          <a:p>
            <a:pPr algn="just"/>
            <a:endParaRPr lang="ru-RU" sz="2000" b="0" i="0" dirty="0">
              <a:solidFill>
                <a:srgbClr val="1F1F1F"/>
              </a:solidFill>
              <a:effectLst/>
              <a:latin typeface="Google Sans"/>
            </a:endParaRPr>
          </a:p>
          <a:p>
            <a:pPr algn="just"/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Такі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заходи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сприятимуть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тому,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щоб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підприємства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мали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доступ до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повного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спектру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інструментів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стимулювання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,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які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допоможуть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їм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упровадити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зелені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технології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та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зменшити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негативний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вплив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на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навколишнє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середовище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.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Ці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заходи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сприятимуть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тому,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щоб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інструменти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стимулювання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зеленої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модернізації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промислових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підприємств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в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Україні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були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більш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ефективними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та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сприяли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досягненню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цілей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сталого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розвитку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.</a:t>
            </a:r>
          </a:p>
          <a:p>
            <a:pPr algn="just"/>
            <a:endParaRPr lang="ru-RU" sz="2000" b="0" i="0" dirty="0">
              <a:solidFill>
                <a:srgbClr val="1F1F1F"/>
              </a:solidFill>
              <a:effectLst/>
              <a:latin typeface="Google Sans"/>
            </a:endParaRPr>
          </a:p>
        </p:txBody>
      </p:sp>
    </p:spTree>
    <p:extLst>
      <p:ext uri="{BB962C8B-B14F-4D97-AF65-F5344CB8AC3E}">
        <p14:creationId xmlns:p14="http://schemas.microsoft.com/office/powerpoint/2010/main" val="28657593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230996-0A83-44A5-6824-B0C40562E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220" y="2361073"/>
            <a:ext cx="10515600" cy="1325563"/>
          </a:xfrm>
        </p:spPr>
        <p:txBody>
          <a:bodyPr/>
          <a:lstStyle/>
          <a:p>
            <a:pPr algn="ctr"/>
            <a:r>
              <a:rPr lang="uk-UA" dirty="0"/>
              <a:t>ДЯКУЮ ЗА УВАГУ!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512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839204D-1C7D-9F16-B4F3-7E87BCE7C837}"/>
              </a:ext>
            </a:extLst>
          </p:cNvPr>
          <p:cNvSpPr txBox="1"/>
          <p:nvPr/>
        </p:nvSpPr>
        <p:spPr>
          <a:xfrm>
            <a:off x="130628" y="508511"/>
            <a:ext cx="11930743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 err="1"/>
              <a:t>Інструменти</a:t>
            </a:r>
            <a:r>
              <a:rPr lang="ru-RU" dirty="0"/>
              <a:t> </a:t>
            </a:r>
            <a:r>
              <a:rPr lang="ru-RU" dirty="0" err="1"/>
              <a:t>стимулювання</a:t>
            </a:r>
            <a:r>
              <a:rPr lang="ru-RU" dirty="0"/>
              <a:t> </a:t>
            </a:r>
            <a:r>
              <a:rPr lang="ru-RU" dirty="0" err="1"/>
              <a:t>зеленої</a:t>
            </a:r>
            <a:r>
              <a:rPr lang="ru-RU" dirty="0"/>
              <a:t> </a:t>
            </a:r>
            <a:r>
              <a:rPr lang="ru-RU" dirty="0" err="1"/>
              <a:t>модернізації</a:t>
            </a:r>
            <a:r>
              <a:rPr lang="ru-RU" dirty="0"/>
              <a:t> </a:t>
            </a:r>
            <a:r>
              <a:rPr lang="ru-RU" dirty="0" err="1"/>
              <a:t>промислових</a:t>
            </a:r>
            <a:r>
              <a:rPr lang="ru-RU" dirty="0"/>
              <a:t> </a:t>
            </a:r>
            <a:r>
              <a:rPr lang="ru-RU" dirty="0" err="1"/>
              <a:t>підприємств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заходи, </a:t>
            </a:r>
            <a:r>
              <a:rPr lang="ru-RU" dirty="0" err="1"/>
              <a:t>спрямовані</a:t>
            </a:r>
            <a:r>
              <a:rPr lang="ru-RU" dirty="0"/>
              <a:t> на </a:t>
            </a:r>
            <a:r>
              <a:rPr lang="ru-RU" dirty="0" err="1"/>
              <a:t>залучення</a:t>
            </a:r>
            <a:r>
              <a:rPr lang="ru-RU" dirty="0"/>
              <a:t> </a:t>
            </a:r>
            <a:r>
              <a:rPr lang="ru-RU" dirty="0" err="1"/>
              <a:t>підприємств</a:t>
            </a:r>
            <a:r>
              <a:rPr lang="ru-RU" dirty="0"/>
              <a:t> до </a:t>
            </a:r>
            <a:r>
              <a:rPr lang="ru-RU" dirty="0" err="1"/>
              <a:t>впровадження</a:t>
            </a:r>
            <a:r>
              <a:rPr lang="ru-RU" dirty="0"/>
              <a:t> </a:t>
            </a:r>
            <a:r>
              <a:rPr lang="ru-RU" dirty="0" err="1"/>
              <a:t>ресурсоефективних</a:t>
            </a:r>
            <a:r>
              <a:rPr lang="ru-RU" dirty="0"/>
              <a:t> та </a:t>
            </a:r>
            <a:r>
              <a:rPr lang="ru-RU" dirty="0" err="1"/>
              <a:t>екологічно</a:t>
            </a:r>
            <a:r>
              <a:rPr lang="ru-RU" dirty="0"/>
              <a:t> </a:t>
            </a:r>
            <a:r>
              <a:rPr lang="ru-RU" dirty="0" err="1"/>
              <a:t>чистих</a:t>
            </a:r>
            <a:r>
              <a:rPr lang="ru-RU" dirty="0"/>
              <a:t> </a:t>
            </a:r>
            <a:r>
              <a:rPr lang="ru-RU" dirty="0" err="1"/>
              <a:t>технологій</a:t>
            </a:r>
            <a:r>
              <a:rPr lang="ru-RU" dirty="0"/>
              <a:t>. Вони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фінансовими</a:t>
            </a:r>
            <a:r>
              <a:rPr lang="ru-RU" dirty="0"/>
              <a:t>, </a:t>
            </a:r>
            <a:r>
              <a:rPr lang="ru-RU" dirty="0" err="1"/>
              <a:t>податковими</a:t>
            </a:r>
            <a:r>
              <a:rPr lang="ru-RU" dirty="0"/>
              <a:t>, </a:t>
            </a:r>
            <a:r>
              <a:rPr lang="ru-RU" dirty="0" err="1"/>
              <a:t>правовими</a:t>
            </a:r>
            <a:r>
              <a:rPr lang="ru-RU" dirty="0"/>
              <a:t>, </a:t>
            </a:r>
            <a:r>
              <a:rPr lang="ru-RU" dirty="0" err="1"/>
              <a:t>інформаційними</a:t>
            </a:r>
            <a:r>
              <a:rPr lang="ru-RU" dirty="0"/>
              <a:t> та </a:t>
            </a:r>
            <a:r>
              <a:rPr lang="ru-RU" dirty="0" err="1"/>
              <a:t>освітніми</a:t>
            </a:r>
            <a:r>
              <a:rPr lang="ru-RU" dirty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/>
          </a:p>
          <a:p>
            <a:pPr algn="just"/>
            <a:r>
              <a:rPr lang="ru-RU" b="1" dirty="0" err="1"/>
              <a:t>Фінансові</a:t>
            </a:r>
            <a:r>
              <a:rPr lang="ru-RU" b="1" dirty="0"/>
              <a:t> </a:t>
            </a:r>
            <a:r>
              <a:rPr lang="ru-RU" b="1" dirty="0" err="1"/>
              <a:t>інструменти</a:t>
            </a:r>
            <a:r>
              <a:rPr lang="ru-RU" b="1" dirty="0"/>
              <a:t> </a:t>
            </a:r>
            <a:r>
              <a:rPr lang="ru-RU" b="1" dirty="0" err="1"/>
              <a:t>включають</a:t>
            </a:r>
            <a:r>
              <a:rPr lang="ru-RU" b="1" dirty="0"/>
              <a:t>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err="1"/>
              <a:t>Державну</a:t>
            </a:r>
            <a:r>
              <a:rPr lang="ru-RU" dirty="0"/>
              <a:t> </a:t>
            </a:r>
            <a:r>
              <a:rPr lang="ru-RU" dirty="0" err="1"/>
              <a:t>допомогу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грантів</a:t>
            </a:r>
            <a:r>
              <a:rPr lang="ru-RU" dirty="0"/>
              <a:t>, </a:t>
            </a:r>
            <a:r>
              <a:rPr lang="ru-RU" dirty="0" err="1"/>
              <a:t>кредитів</a:t>
            </a:r>
            <a:r>
              <a:rPr lang="ru-RU" dirty="0"/>
              <a:t>, </a:t>
            </a:r>
            <a:r>
              <a:rPr lang="ru-RU" dirty="0" err="1"/>
              <a:t>гарантій</a:t>
            </a:r>
            <a:r>
              <a:rPr lang="ru-RU" dirty="0"/>
              <a:t>, </a:t>
            </a:r>
            <a:r>
              <a:rPr lang="ru-RU" dirty="0" err="1"/>
              <a:t>пільгового</a:t>
            </a:r>
            <a:r>
              <a:rPr lang="ru-RU" dirty="0"/>
              <a:t> </a:t>
            </a:r>
            <a:r>
              <a:rPr lang="ru-RU" dirty="0" err="1"/>
              <a:t>оподаткування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err="1"/>
              <a:t>Інвестиції</a:t>
            </a:r>
            <a:r>
              <a:rPr lang="ru-RU" dirty="0"/>
              <a:t> приватного </a:t>
            </a:r>
            <a:r>
              <a:rPr lang="ru-RU" dirty="0" err="1"/>
              <a:t>бізнесу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венчурні</a:t>
            </a:r>
            <a:r>
              <a:rPr lang="ru-RU" dirty="0"/>
              <a:t> </a:t>
            </a:r>
            <a:r>
              <a:rPr lang="ru-RU" dirty="0" err="1"/>
              <a:t>фонди</a:t>
            </a:r>
            <a:r>
              <a:rPr lang="ru-RU" dirty="0"/>
              <a:t>, </a:t>
            </a:r>
            <a:r>
              <a:rPr lang="ru-RU" dirty="0" err="1"/>
              <a:t>інноваційні</a:t>
            </a:r>
            <a:r>
              <a:rPr lang="ru-RU" dirty="0"/>
              <a:t> </a:t>
            </a:r>
            <a:r>
              <a:rPr lang="ru-RU" dirty="0" err="1"/>
              <a:t>фонди</a:t>
            </a:r>
            <a:r>
              <a:rPr lang="ru-RU" dirty="0"/>
              <a:t>, </a:t>
            </a:r>
            <a:r>
              <a:rPr lang="ru-RU" dirty="0" err="1"/>
              <a:t>фонди</a:t>
            </a:r>
            <a:r>
              <a:rPr lang="ru-RU" dirty="0"/>
              <a:t> корпоративного </a:t>
            </a:r>
            <a:r>
              <a:rPr lang="ru-RU" dirty="0" err="1"/>
              <a:t>управління</a:t>
            </a:r>
            <a:r>
              <a:rPr lang="ru-RU" dirty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/>
          </a:p>
          <a:p>
            <a:pPr algn="just"/>
            <a:r>
              <a:rPr lang="ru-RU" b="1" dirty="0" err="1"/>
              <a:t>Податкові</a:t>
            </a:r>
            <a:r>
              <a:rPr lang="ru-RU" b="1" dirty="0"/>
              <a:t> </a:t>
            </a:r>
            <a:r>
              <a:rPr lang="ru-RU" b="1" dirty="0" err="1"/>
              <a:t>інструменти</a:t>
            </a:r>
            <a:r>
              <a:rPr lang="ru-RU" b="1" dirty="0"/>
              <a:t> </a:t>
            </a:r>
            <a:r>
              <a:rPr lang="ru-RU" b="1" dirty="0" err="1"/>
              <a:t>включають</a:t>
            </a:r>
            <a:r>
              <a:rPr lang="ru-RU" b="1" dirty="0"/>
              <a:t>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err="1"/>
              <a:t>Зменшення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 для </a:t>
            </a:r>
            <a:r>
              <a:rPr lang="ru-RU" dirty="0" err="1"/>
              <a:t>підприємств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впроваджують</a:t>
            </a:r>
            <a:r>
              <a:rPr lang="ru-RU" dirty="0"/>
              <a:t> </a:t>
            </a:r>
            <a:r>
              <a:rPr lang="ru-RU" dirty="0" err="1"/>
              <a:t>зелені</a:t>
            </a:r>
            <a:r>
              <a:rPr lang="ru-RU" dirty="0"/>
              <a:t> </a:t>
            </a:r>
            <a:r>
              <a:rPr lang="ru-RU" dirty="0" err="1"/>
              <a:t>технології</a:t>
            </a:r>
            <a:r>
              <a:rPr lang="ru-RU" dirty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err="1"/>
              <a:t>Введення</a:t>
            </a:r>
            <a:r>
              <a:rPr lang="ru-RU" dirty="0"/>
              <a:t> </a:t>
            </a:r>
            <a:r>
              <a:rPr lang="ru-RU" dirty="0" err="1"/>
              <a:t>екологічних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 на </a:t>
            </a:r>
            <a:r>
              <a:rPr lang="ru-RU" dirty="0" err="1"/>
              <a:t>забруднення</a:t>
            </a:r>
            <a:r>
              <a:rPr lang="ru-RU" dirty="0"/>
              <a:t> </a:t>
            </a:r>
            <a:r>
              <a:rPr lang="ru-RU" dirty="0" err="1"/>
              <a:t>навколишнього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/>
          </a:p>
          <a:p>
            <a:pPr algn="just"/>
            <a:r>
              <a:rPr lang="ru-RU" b="1" dirty="0" err="1"/>
              <a:t>Правові</a:t>
            </a:r>
            <a:r>
              <a:rPr lang="ru-RU" b="1" dirty="0"/>
              <a:t> </a:t>
            </a:r>
            <a:r>
              <a:rPr lang="ru-RU" b="1" dirty="0" err="1"/>
              <a:t>інструменти</a:t>
            </a:r>
            <a:r>
              <a:rPr lang="ru-RU" b="1" dirty="0"/>
              <a:t> </a:t>
            </a:r>
            <a:r>
              <a:rPr lang="ru-RU" b="1" dirty="0" err="1"/>
              <a:t>включають</a:t>
            </a:r>
            <a:r>
              <a:rPr lang="ru-RU" b="1" dirty="0"/>
              <a:t>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Нормативно-</a:t>
            </a:r>
            <a:r>
              <a:rPr lang="ru-RU" dirty="0" err="1"/>
              <a:t>правове</a:t>
            </a:r>
            <a:r>
              <a:rPr lang="ru-RU" dirty="0"/>
              <a:t> </a:t>
            </a:r>
            <a:r>
              <a:rPr lang="ru-RU" dirty="0" err="1"/>
              <a:t>регулювання</a:t>
            </a:r>
            <a:r>
              <a:rPr lang="ru-RU" dirty="0"/>
              <a:t> </a:t>
            </a:r>
            <a:r>
              <a:rPr lang="ru-RU" dirty="0" err="1"/>
              <a:t>впровадження</a:t>
            </a:r>
            <a:r>
              <a:rPr lang="ru-RU" dirty="0"/>
              <a:t> </a:t>
            </a:r>
            <a:r>
              <a:rPr lang="ru-RU" dirty="0" err="1"/>
              <a:t>зелених</a:t>
            </a:r>
            <a:r>
              <a:rPr lang="ru-RU" dirty="0"/>
              <a:t> </a:t>
            </a:r>
            <a:r>
              <a:rPr lang="ru-RU" dirty="0" err="1"/>
              <a:t>технологій</a:t>
            </a:r>
            <a:r>
              <a:rPr lang="ru-RU" dirty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err="1"/>
              <a:t>Сертифікація</a:t>
            </a:r>
            <a:r>
              <a:rPr lang="ru-RU" dirty="0"/>
              <a:t> та </a:t>
            </a:r>
            <a:r>
              <a:rPr lang="ru-RU" dirty="0" err="1"/>
              <a:t>стандартизація</a:t>
            </a:r>
            <a:r>
              <a:rPr lang="ru-RU" dirty="0"/>
              <a:t> </a:t>
            </a:r>
            <a:r>
              <a:rPr lang="ru-RU" dirty="0" err="1"/>
              <a:t>зелених</a:t>
            </a:r>
            <a:r>
              <a:rPr lang="ru-RU" dirty="0"/>
              <a:t> </a:t>
            </a:r>
            <a:r>
              <a:rPr lang="ru-RU" dirty="0" err="1"/>
              <a:t>продуктів</a:t>
            </a:r>
            <a:r>
              <a:rPr lang="ru-RU" dirty="0"/>
              <a:t> та </a:t>
            </a:r>
            <a:r>
              <a:rPr lang="ru-RU" dirty="0" err="1"/>
              <a:t>послуг</a:t>
            </a:r>
            <a:r>
              <a:rPr lang="ru-RU" dirty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b="1" dirty="0"/>
          </a:p>
          <a:p>
            <a:pPr algn="just"/>
            <a:r>
              <a:rPr lang="ru-RU" b="1" dirty="0" err="1"/>
              <a:t>Інформаційні</a:t>
            </a:r>
            <a:r>
              <a:rPr lang="ru-RU" b="1" dirty="0"/>
              <a:t> та </a:t>
            </a:r>
            <a:r>
              <a:rPr lang="ru-RU" b="1" dirty="0" err="1"/>
              <a:t>освітні</a:t>
            </a:r>
            <a:r>
              <a:rPr lang="ru-RU" b="1" dirty="0"/>
              <a:t> </a:t>
            </a:r>
            <a:r>
              <a:rPr lang="ru-RU" b="1" dirty="0" err="1"/>
              <a:t>інструменти</a:t>
            </a:r>
            <a:r>
              <a:rPr lang="ru-RU" b="1" dirty="0"/>
              <a:t> </a:t>
            </a:r>
            <a:r>
              <a:rPr lang="ru-RU" b="1" dirty="0" err="1"/>
              <a:t>включають</a:t>
            </a:r>
            <a:r>
              <a:rPr lang="ru-RU" b="1" dirty="0"/>
              <a:t>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err="1"/>
              <a:t>Розробка</a:t>
            </a:r>
            <a:r>
              <a:rPr lang="ru-RU" dirty="0"/>
              <a:t> та </a:t>
            </a:r>
            <a:r>
              <a:rPr lang="ru-RU" dirty="0" err="1"/>
              <a:t>поширення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про </a:t>
            </a:r>
            <a:r>
              <a:rPr lang="ru-RU" dirty="0" err="1"/>
              <a:t>зелені</a:t>
            </a:r>
            <a:r>
              <a:rPr lang="ru-RU" dirty="0"/>
              <a:t> </a:t>
            </a:r>
            <a:r>
              <a:rPr lang="ru-RU" dirty="0" err="1"/>
              <a:t>технології</a:t>
            </a:r>
            <a:r>
              <a:rPr lang="ru-RU" dirty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консультацій</a:t>
            </a:r>
            <a:r>
              <a:rPr lang="ru-RU" dirty="0"/>
              <a:t> та </a:t>
            </a:r>
            <a:r>
              <a:rPr lang="ru-RU" dirty="0" err="1"/>
              <a:t>тренінгів</a:t>
            </a:r>
            <a:r>
              <a:rPr lang="ru-RU" dirty="0"/>
              <a:t> для </a:t>
            </a:r>
            <a:r>
              <a:rPr lang="ru-RU" dirty="0" err="1"/>
              <a:t>підприємств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53503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5FF8518-7749-590E-4705-B1084BACCEDF}"/>
              </a:ext>
            </a:extLst>
          </p:cNvPr>
          <p:cNvSpPr txBox="1"/>
          <p:nvPr/>
        </p:nvSpPr>
        <p:spPr>
          <a:xfrm>
            <a:off x="0" y="696244"/>
            <a:ext cx="12035246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i="0" dirty="0" err="1">
                <a:solidFill>
                  <a:srgbClr val="1F1F1F"/>
                </a:solidFill>
                <a:effectLst/>
                <a:latin typeface="Google Sans"/>
              </a:rPr>
              <a:t>Основні</a:t>
            </a:r>
            <a:r>
              <a:rPr lang="ru-RU" sz="2800" b="1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1" i="0" dirty="0" err="1">
                <a:solidFill>
                  <a:srgbClr val="1F1F1F"/>
                </a:solidFill>
                <a:effectLst/>
                <a:latin typeface="Google Sans"/>
              </a:rPr>
              <a:t>цілі</a:t>
            </a:r>
            <a:r>
              <a:rPr lang="ru-RU" sz="2800" b="1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1" i="0" dirty="0" err="1">
                <a:solidFill>
                  <a:srgbClr val="1F1F1F"/>
                </a:solidFill>
                <a:effectLst/>
                <a:latin typeface="Google Sans"/>
              </a:rPr>
              <a:t>інструментів</a:t>
            </a:r>
            <a:r>
              <a:rPr lang="ru-RU" sz="2800" b="1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1" i="0" dirty="0" err="1">
                <a:solidFill>
                  <a:srgbClr val="1F1F1F"/>
                </a:solidFill>
                <a:effectLst/>
                <a:latin typeface="Google Sans"/>
              </a:rPr>
              <a:t>стимулювання</a:t>
            </a:r>
            <a:r>
              <a:rPr lang="ru-RU" sz="2800" b="1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1" i="0" dirty="0" err="1">
                <a:solidFill>
                  <a:srgbClr val="1F1F1F"/>
                </a:solidFill>
                <a:effectLst/>
                <a:latin typeface="Google Sans"/>
              </a:rPr>
              <a:t>зеленої</a:t>
            </a:r>
            <a:r>
              <a:rPr lang="ru-RU" sz="2800" b="1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1" i="0" dirty="0" err="1">
                <a:solidFill>
                  <a:srgbClr val="1F1F1F"/>
                </a:solidFill>
                <a:effectLst/>
                <a:latin typeface="Google Sans"/>
              </a:rPr>
              <a:t>модернізації</a:t>
            </a:r>
            <a:r>
              <a:rPr lang="ru-RU" sz="2800" b="1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1" i="0" dirty="0" err="1">
                <a:solidFill>
                  <a:srgbClr val="1F1F1F"/>
                </a:solidFill>
                <a:effectLst/>
                <a:latin typeface="Google Sans"/>
              </a:rPr>
              <a:t>промислових</a:t>
            </a:r>
            <a:r>
              <a:rPr lang="ru-RU" sz="2800" b="1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1" i="0" dirty="0" err="1">
                <a:solidFill>
                  <a:srgbClr val="1F1F1F"/>
                </a:solidFill>
                <a:effectLst/>
                <a:latin typeface="Google Sans"/>
              </a:rPr>
              <a:t>підприємств</a:t>
            </a:r>
            <a:r>
              <a:rPr lang="ru-RU" sz="2800" b="1" i="0" dirty="0">
                <a:solidFill>
                  <a:srgbClr val="1F1F1F"/>
                </a:solidFill>
                <a:effectLst/>
                <a:latin typeface="Google Sans"/>
              </a:rPr>
              <a:t>:</a:t>
            </a:r>
          </a:p>
          <a:p>
            <a:pPr algn="ctr"/>
            <a:endParaRPr lang="ru-RU" sz="2800" b="1" i="0" dirty="0">
              <a:solidFill>
                <a:srgbClr val="1F1F1F"/>
              </a:solidFill>
              <a:effectLst/>
              <a:latin typeface="Google Sans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Зменшення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негативного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впливу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промисловості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на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навколишнє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середовище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Підвищення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енергоефективності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та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ресурсозбереження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Створення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нових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робочих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місць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у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галузі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зеленої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економіки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Покращення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конкурентоспроможності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українських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підприємств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на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світовому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ринку.</a:t>
            </a:r>
          </a:p>
          <a:p>
            <a:pPr algn="l"/>
            <a:endParaRPr lang="ru-RU" sz="2800" b="0" i="0" dirty="0">
              <a:solidFill>
                <a:srgbClr val="1F1F1F"/>
              </a:solidFill>
              <a:effectLst/>
              <a:latin typeface="Google Sans"/>
            </a:endParaRPr>
          </a:p>
          <a:p>
            <a:pPr algn="l"/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Ефективність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інструментів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стимулювання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зеленої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модернізації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промислових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підприємств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залежить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від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їхньої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комплексності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та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цілеспрямованості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. Для того,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щоб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вони були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дієвими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,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необхідно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забезпечити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їхню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взаємодоповнюваність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та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системність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3819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405D514-D142-AE8B-8C00-1C257F8CE0AD}"/>
              </a:ext>
            </a:extLst>
          </p:cNvPr>
          <p:cNvSpPr txBox="1"/>
          <p:nvPr/>
        </p:nvSpPr>
        <p:spPr>
          <a:xfrm>
            <a:off x="-270528" y="190922"/>
            <a:ext cx="1158745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Яка ж </a:t>
            </a:r>
            <a:r>
              <a:rPr lang="ru-RU" sz="2000" b="1" dirty="0" err="1"/>
              <a:t>різниця</a:t>
            </a:r>
            <a:r>
              <a:rPr lang="ru-RU" sz="2000" b="1" dirty="0"/>
              <a:t> </a:t>
            </a:r>
            <a:r>
              <a:rPr lang="ru-RU" sz="2000" b="1" dirty="0" err="1"/>
              <a:t>використання</a:t>
            </a:r>
            <a:r>
              <a:rPr lang="ru-RU" sz="2000" b="1" dirty="0"/>
              <a:t> таких </a:t>
            </a:r>
            <a:r>
              <a:rPr lang="ru-RU" sz="2000" b="1" dirty="0" err="1"/>
              <a:t>інструментів</a:t>
            </a:r>
            <a:r>
              <a:rPr lang="ru-RU" sz="2000" b="1" dirty="0"/>
              <a:t> в </a:t>
            </a:r>
            <a:r>
              <a:rPr lang="ru-RU" sz="2000" b="1" dirty="0" err="1"/>
              <a:t>країнах</a:t>
            </a:r>
            <a:r>
              <a:rPr lang="ru-RU" sz="2000" b="1" dirty="0"/>
              <a:t> </a:t>
            </a:r>
            <a:r>
              <a:rPr lang="ru-RU" sz="2000" b="1" dirty="0" err="1"/>
              <a:t>ЄС</a:t>
            </a:r>
            <a:r>
              <a:rPr lang="ru-RU" sz="2000" b="1" dirty="0"/>
              <a:t> та в </a:t>
            </a:r>
            <a:r>
              <a:rPr lang="ru-RU" sz="2000" b="1" dirty="0" err="1"/>
              <a:t>Україні</a:t>
            </a:r>
            <a:r>
              <a:rPr lang="ru-RU" sz="2000" b="1" dirty="0"/>
              <a:t>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B33D667-1C13-9256-1157-EBC83A5851AD}"/>
              </a:ext>
            </a:extLst>
          </p:cNvPr>
          <p:cNvSpPr txBox="1"/>
          <p:nvPr/>
        </p:nvSpPr>
        <p:spPr>
          <a:xfrm>
            <a:off x="253110" y="591032"/>
            <a:ext cx="11685779" cy="64633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200" b="0" i="0" dirty="0" err="1">
                <a:solidFill>
                  <a:srgbClr val="1F1F1F"/>
                </a:solidFill>
                <a:effectLst/>
                <a:latin typeface="Google Sans"/>
              </a:rPr>
              <a:t>Основна</a:t>
            </a:r>
            <a:r>
              <a:rPr lang="ru-RU" sz="22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200" b="0" i="0" dirty="0" err="1">
                <a:solidFill>
                  <a:srgbClr val="1F1F1F"/>
                </a:solidFill>
                <a:effectLst/>
                <a:latin typeface="Google Sans"/>
              </a:rPr>
              <a:t>відмінність</a:t>
            </a:r>
            <a:r>
              <a:rPr lang="ru-RU" sz="22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200" b="0" i="0" dirty="0" err="1">
                <a:solidFill>
                  <a:srgbClr val="1F1F1F"/>
                </a:solidFill>
                <a:effectLst/>
                <a:latin typeface="Google Sans"/>
              </a:rPr>
              <a:t>між</a:t>
            </a:r>
            <a:r>
              <a:rPr lang="ru-RU" sz="22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200" b="0" i="0" dirty="0" err="1">
                <a:solidFill>
                  <a:srgbClr val="1F1F1F"/>
                </a:solidFill>
                <a:effectLst/>
                <a:latin typeface="Google Sans"/>
              </a:rPr>
              <a:t>використанням</a:t>
            </a:r>
            <a:r>
              <a:rPr lang="ru-RU" sz="22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200" b="0" i="0" dirty="0" err="1">
                <a:solidFill>
                  <a:srgbClr val="1F1F1F"/>
                </a:solidFill>
                <a:effectLst/>
                <a:latin typeface="Google Sans"/>
              </a:rPr>
              <a:t>інструментів</a:t>
            </a:r>
            <a:r>
              <a:rPr lang="ru-RU" sz="22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200" b="0" i="0" dirty="0" err="1">
                <a:solidFill>
                  <a:srgbClr val="1F1F1F"/>
                </a:solidFill>
                <a:effectLst/>
                <a:latin typeface="Google Sans"/>
              </a:rPr>
              <a:t>стимулювання</a:t>
            </a:r>
            <a:r>
              <a:rPr lang="ru-RU" sz="22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200" b="0" i="0" dirty="0" err="1">
                <a:solidFill>
                  <a:srgbClr val="1F1F1F"/>
                </a:solidFill>
                <a:effectLst/>
                <a:latin typeface="Google Sans"/>
              </a:rPr>
              <a:t>зеленої</a:t>
            </a:r>
            <a:r>
              <a:rPr lang="ru-RU" sz="22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200" b="0" i="0" dirty="0" err="1">
                <a:solidFill>
                  <a:srgbClr val="1F1F1F"/>
                </a:solidFill>
                <a:effectLst/>
                <a:latin typeface="Google Sans"/>
              </a:rPr>
              <a:t>модернізації</a:t>
            </a:r>
            <a:r>
              <a:rPr lang="ru-RU" sz="22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200" b="0" i="0" dirty="0" err="1">
                <a:solidFill>
                  <a:srgbClr val="1F1F1F"/>
                </a:solidFill>
                <a:effectLst/>
                <a:latin typeface="Google Sans"/>
              </a:rPr>
              <a:t>промислових</a:t>
            </a:r>
            <a:r>
              <a:rPr lang="ru-RU" sz="22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200" b="0" i="0" dirty="0" err="1">
                <a:solidFill>
                  <a:srgbClr val="1F1F1F"/>
                </a:solidFill>
                <a:effectLst/>
                <a:latin typeface="Google Sans"/>
              </a:rPr>
              <a:t>підприємств</a:t>
            </a:r>
            <a:r>
              <a:rPr lang="ru-RU" sz="2200" b="0" i="0" dirty="0">
                <a:solidFill>
                  <a:srgbClr val="1F1F1F"/>
                </a:solidFill>
                <a:effectLst/>
                <a:latin typeface="Google Sans"/>
              </a:rPr>
              <a:t> в </a:t>
            </a:r>
            <a:r>
              <a:rPr lang="ru-RU" sz="2200" b="0" i="0" dirty="0" err="1">
                <a:solidFill>
                  <a:srgbClr val="1F1F1F"/>
                </a:solidFill>
                <a:effectLst/>
                <a:latin typeface="Google Sans"/>
              </a:rPr>
              <a:t>країнах</a:t>
            </a:r>
            <a:r>
              <a:rPr lang="ru-RU" sz="22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200" b="0" i="0" dirty="0" err="1">
                <a:solidFill>
                  <a:srgbClr val="1F1F1F"/>
                </a:solidFill>
                <a:effectLst/>
                <a:latin typeface="Google Sans"/>
              </a:rPr>
              <a:t>ЄС</a:t>
            </a:r>
            <a:r>
              <a:rPr lang="ru-RU" sz="2200" b="0" i="0" dirty="0">
                <a:solidFill>
                  <a:srgbClr val="1F1F1F"/>
                </a:solidFill>
                <a:effectLst/>
                <a:latin typeface="Google Sans"/>
              </a:rPr>
              <a:t> та в </a:t>
            </a:r>
            <a:r>
              <a:rPr lang="ru-RU" sz="2200" b="0" i="0" dirty="0" err="1">
                <a:solidFill>
                  <a:srgbClr val="1F1F1F"/>
                </a:solidFill>
                <a:effectLst/>
                <a:latin typeface="Google Sans"/>
              </a:rPr>
              <a:t>Україні</a:t>
            </a:r>
            <a:r>
              <a:rPr lang="ru-RU" sz="22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200" b="0" i="0" dirty="0" err="1">
                <a:solidFill>
                  <a:srgbClr val="1F1F1F"/>
                </a:solidFill>
                <a:effectLst/>
                <a:latin typeface="Google Sans"/>
              </a:rPr>
              <a:t>полягає</a:t>
            </a:r>
            <a:r>
              <a:rPr lang="ru-RU" sz="2200" b="0" i="0" dirty="0">
                <a:solidFill>
                  <a:srgbClr val="1F1F1F"/>
                </a:solidFill>
                <a:effectLst/>
                <a:latin typeface="Google Sans"/>
              </a:rPr>
              <a:t> в тому, </a:t>
            </a:r>
            <a:r>
              <a:rPr lang="ru-RU" sz="2200" b="0" i="0" dirty="0" err="1">
                <a:solidFill>
                  <a:srgbClr val="1F1F1F"/>
                </a:solidFill>
                <a:effectLst/>
                <a:latin typeface="Google Sans"/>
              </a:rPr>
              <a:t>що</a:t>
            </a:r>
            <a:r>
              <a:rPr lang="ru-RU" sz="2200" b="0" i="0" dirty="0">
                <a:solidFill>
                  <a:srgbClr val="1F1F1F"/>
                </a:solidFill>
                <a:effectLst/>
                <a:latin typeface="Google Sans"/>
              </a:rPr>
              <a:t> в </a:t>
            </a:r>
            <a:r>
              <a:rPr lang="ru-RU" sz="2200" b="0" i="0" dirty="0" err="1">
                <a:solidFill>
                  <a:srgbClr val="1F1F1F"/>
                </a:solidFill>
                <a:effectLst/>
                <a:latin typeface="Google Sans"/>
              </a:rPr>
              <a:t>ЄС</a:t>
            </a:r>
            <a:r>
              <a:rPr lang="ru-RU" sz="22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200" b="0" i="0" dirty="0" err="1">
                <a:solidFill>
                  <a:srgbClr val="1F1F1F"/>
                </a:solidFill>
                <a:effectLst/>
                <a:latin typeface="Google Sans"/>
              </a:rPr>
              <a:t>ці</a:t>
            </a:r>
            <a:r>
              <a:rPr lang="ru-RU" sz="22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200" b="0" i="0" dirty="0" err="1">
                <a:solidFill>
                  <a:srgbClr val="1F1F1F"/>
                </a:solidFill>
                <a:effectLst/>
                <a:latin typeface="Google Sans"/>
              </a:rPr>
              <a:t>інструменти</a:t>
            </a:r>
            <a:r>
              <a:rPr lang="ru-RU" sz="2200" b="0" i="0" dirty="0">
                <a:solidFill>
                  <a:srgbClr val="1F1F1F"/>
                </a:solidFill>
                <a:effectLst/>
                <a:latin typeface="Google Sans"/>
              </a:rPr>
              <a:t> є </a:t>
            </a:r>
            <a:r>
              <a:rPr lang="ru-RU" sz="2200" b="0" i="0" dirty="0" err="1">
                <a:solidFill>
                  <a:srgbClr val="1F1F1F"/>
                </a:solidFill>
                <a:effectLst/>
                <a:latin typeface="Google Sans"/>
              </a:rPr>
              <a:t>більш</a:t>
            </a:r>
            <a:r>
              <a:rPr lang="ru-RU" sz="22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200" b="0" i="0" dirty="0" err="1">
                <a:solidFill>
                  <a:srgbClr val="1F1F1F"/>
                </a:solidFill>
                <a:effectLst/>
                <a:latin typeface="Google Sans"/>
              </a:rPr>
              <a:t>розвиненими</a:t>
            </a:r>
            <a:r>
              <a:rPr lang="ru-RU" sz="2200" b="0" i="0" dirty="0">
                <a:solidFill>
                  <a:srgbClr val="1F1F1F"/>
                </a:solidFill>
                <a:effectLst/>
                <a:latin typeface="Google Sans"/>
              </a:rPr>
              <a:t> та </a:t>
            </a:r>
            <a:r>
              <a:rPr lang="ru-RU" sz="2200" b="0" i="0" dirty="0" err="1">
                <a:solidFill>
                  <a:srgbClr val="1F1F1F"/>
                </a:solidFill>
                <a:effectLst/>
                <a:latin typeface="Google Sans"/>
              </a:rPr>
              <a:t>ефективними</a:t>
            </a:r>
            <a:r>
              <a:rPr lang="ru-RU" sz="2200" b="0" i="0" dirty="0">
                <a:solidFill>
                  <a:srgbClr val="1F1F1F"/>
                </a:solidFill>
                <a:effectLst/>
                <a:latin typeface="Google Sans"/>
              </a:rPr>
              <a:t>.</a:t>
            </a:r>
          </a:p>
          <a:p>
            <a:pPr algn="just"/>
            <a:endParaRPr lang="ru-RU" sz="2200" b="0" i="0" dirty="0">
              <a:solidFill>
                <a:srgbClr val="1F1F1F"/>
              </a:solidFill>
              <a:effectLst/>
              <a:latin typeface="Google Sans"/>
            </a:endParaRPr>
          </a:p>
          <a:p>
            <a:pPr algn="just"/>
            <a:r>
              <a:rPr lang="ru-RU" sz="2200" b="0" i="0" dirty="0" err="1">
                <a:solidFill>
                  <a:srgbClr val="1F1F1F"/>
                </a:solidFill>
                <a:effectLst/>
                <a:latin typeface="Google Sans"/>
              </a:rPr>
              <a:t>Інші</a:t>
            </a:r>
            <a:r>
              <a:rPr lang="ru-RU" sz="22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200" b="0" i="0" dirty="0" err="1">
                <a:solidFill>
                  <a:srgbClr val="1F1F1F"/>
                </a:solidFill>
                <a:effectLst/>
                <a:latin typeface="Google Sans"/>
              </a:rPr>
              <a:t>відмінності</a:t>
            </a:r>
            <a:r>
              <a:rPr lang="ru-RU" sz="22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200" b="0" i="0" dirty="0" err="1">
                <a:solidFill>
                  <a:srgbClr val="1F1F1F"/>
                </a:solidFill>
                <a:effectLst/>
                <a:latin typeface="Google Sans"/>
              </a:rPr>
              <a:t>між</a:t>
            </a:r>
            <a:r>
              <a:rPr lang="ru-RU" sz="22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200" b="0" i="0" dirty="0" err="1">
                <a:solidFill>
                  <a:srgbClr val="1F1F1F"/>
                </a:solidFill>
                <a:effectLst/>
                <a:latin typeface="Google Sans"/>
              </a:rPr>
              <a:t>використанням</a:t>
            </a:r>
            <a:r>
              <a:rPr lang="ru-RU" sz="22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200" b="0" i="0" dirty="0" err="1">
                <a:solidFill>
                  <a:srgbClr val="1F1F1F"/>
                </a:solidFill>
                <a:effectLst/>
                <a:latin typeface="Google Sans"/>
              </a:rPr>
              <a:t>інструментів</a:t>
            </a:r>
            <a:r>
              <a:rPr lang="ru-RU" sz="22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200" b="0" i="0" dirty="0" err="1">
                <a:solidFill>
                  <a:srgbClr val="1F1F1F"/>
                </a:solidFill>
                <a:effectLst/>
                <a:latin typeface="Google Sans"/>
              </a:rPr>
              <a:t>стимулювання</a:t>
            </a:r>
            <a:r>
              <a:rPr lang="ru-RU" sz="22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200" b="0" i="0" dirty="0" err="1">
                <a:solidFill>
                  <a:srgbClr val="1F1F1F"/>
                </a:solidFill>
                <a:effectLst/>
                <a:latin typeface="Google Sans"/>
              </a:rPr>
              <a:t>зеленої</a:t>
            </a:r>
            <a:r>
              <a:rPr lang="ru-RU" sz="22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200" b="0" i="0" dirty="0" err="1">
                <a:solidFill>
                  <a:srgbClr val="1F1F1F"/>
                </a:solidFill>
                <a:effectLst/>
                <a:latin typeface="Google Sans"/>
              </a:rPr>
              <a:t>модернізації</a:t>
            </a:r>
            <a:r>
              <a:rPr lang="ru-RU" sz="22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200" b="0" i="0" dirty="0" err="1">
                <a:solidFill>
                  <a:srgbClr val="1F1F1F"/>
                </a:solidFill>
                <a:effectLst/>
                <a:latin typeface="Google Sans"/>
              </a:rPr>
              <a:t>промислових</a:t>
            </a:r>
            <a:r>
              <a:rPr lang="ru-RU" sz="22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200" b="0" i="0" dirty="0" err="1">
                <a:solidFill>
                  <a:srgbClr val="1F1F1F"/>
                </a:solidFill>
                <a:effectLst/>
                <a:latin typeface="Google Sans"/>
              </a:rPr>
              <a:t>підприємств</a:t>
            </a:r>
            <a:r>
              <a:rPr lang="ru-RU" sz="2200" b="0" i="0" dirty="0">
                <a:solidFill>
                  <a:srgbClr val="1F1F1F"/>
                </a:solidFill>
                <a:effectLst/>
                <a:latin typeface="Google Sans"/>
              </a:rPr>
              <a:t> в </a:t>
            </a:r>
            <a:r>
              <a:rPr lang="ru-RU" sz="2200" b="0" i="0" dirty="0" err="1">
                <a:solidFill>
                  <a:srgbClr val="1F1F1F"/>
                </a:solidFill>
                <a:effectLst/>
                <a:latin typeface="Google Sans"/>
              </a:rPr>
              <a:t>країнах</a:t>
            </a:r>
            <a:r>
              <a:rPr lang="ru-RU" sz="22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200" b="0" i="0" dirty="0" err="1">
                <a:solidFill>
                  <a:srgbClr val="1F1F1F"/>
                </a:solidFill>
                <a:effectLst/>
                <a:latin typeface="Google Sans"/>
              </a:rPr>
              <a:t>ЄС</a:t>
            </a:r>
            <a:r>
              <a:rPr lang="ru-RU" sz="2200" b="0" i="0" dirty="0">
                <a:solidFill>
                  <a:srgbClr val="1F1F1F"/>
                </a:solidFill>
                <a:effectLst/>
                <a:latin typeface="Google Sans"/>
              </a:rPr>
              <a:t> та в </a:t>
            </a:r>
            <a:r>
              <a:rPr lang="ru-RU" sz="2200" b="0" i="0" dirty="0" err="1">
                <a:solidFill>
                  <a:srgbClr val="1F1F1F"/>
                </a:solidFill>
                <a:effectLst/>
                <a:latin typeface="Google Sans"/>
              </a:rPr>
              <a:t>Україні</a:t>
            </a:r>
            <a:r>
              <a:rPr lang="ru-RU" sz="2200" b="0" i="0" dirty="0">
                <a:solidFill>
                  <a:srgbClr val="1F1F1F"/>
                </a:solidFill>
                <a:effectLst/>
                <a:latin typeface="Google Sans"/>
              </a:rPr>
              <a:t>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200" b="0" i="0" dirty="0">
                <a:solidFill>
                  <a:srgbClr val="1F1F1F"/>
                </a:solidFill>
                <a:effectLst/>
                <a:latin typeface="Google Sans"/>
              </a:rPr>
              <a:t>В </a:t>
            </a:r>
            <a:r>
              <a:rPr lang="ru-RU" sz="2200" b="0" i="0" dirty="0" err="1">
                <a:solidFill>
                  <a:srgbClr val="1F1F1F"/>
                </a:solidFill>
                <a:effectLst/>
                <a:latin typeface="Google Sans"/>
              </a:rPr>
              <a:t>країнах</a:t>
            </a:r>
            <a:r>
              <a:rPr lang="ru-RU" sz="22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200" b="0" i="0" dirty="0" err="1">
                <a:solidFill>
                  <a:srgbClr val="1F1F1F"/>
                </a:solidFill>
                <a:effectLst/>
                <a:latin typeface="Google Sans"/>
              </a:rPr>
              <a:t>ЄС</a:t>
            </a:r>
            <a:r>
              <a:rPr lang="ru-RU" sz="22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200" b="0" i="0" dirty="0" err="1">
                <a:solidFill>
                  <a:srgbClr val="1F1F1F"/>
                </a:solidFill>
                <a:effectLst/>
                <a:latin typeface="Google Sans"/>
              </a:rPr>
              <a:t>інструменти</a:t>
            </a:r>
            <a:r>
              <a:rPr lang="ru-RU" sz="22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200" b="0" i="0" dirty="0" err="1">
                <a:solidFill>
                  <a:srgbClr val="1F1F1F"/>
                </a:solidFill>
                <a:effectLst/>
                <a:latin typeface="Google Sans"/>
              </a:rPr>
              <a:t>стимулювання</a:t>
            </a:r>
            <a:r>
              <a:rPr lang="ru-RU" sz="22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200" b="0" i="0" dirty="0" err="1">
                <a:solidFill>
                  <a:srgbClr val="1F1F1F"/>
                </a:solidFill>
                <a:effectLst/>
                <a:latin typeface="Google Sans"/>
              </a:rPr>
              <a:t>зеленої</a:t>
            </a:r>
            <a:r>
              <a:rPr lang="ru-RU" sz="22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200" b="0" i="0" dirty="0" err="1">
                <a:solidFill>
                  <a:srgbClr val="1F1F1F"/>
                </a:solidFill>
                <a:effectLst/>
                <a:latin typeface="Google Sans"/>
              </a:rPr>
              <a:t>модернізації</a:t>
            </a:r>
            <a:r>
              <a:rPr lang="ru-RU" sz="22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200" b="0" i="0" dirty="0" err="1">
                <a:solidFill>
                  <a:srgbClr val="1F1F1F"/>
                </a:solidFill>
                <a:effectLst/>
                <a:latin typeface="Google Sans"/>
              </a:rPr>
              <a:t>промислових</a:t>
            </a:r>
            <a:r>
              <a:rPr lang="ru-RU" sz="22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200" b="0" i="0" dirty="0" err="1">
                <a:solidFill>
                  <a:srgbClr val="1F1F1F"/>
                </a:solidFill>
                <a:effectLst/>
                <a:latin typeface="Google Sans"/>
              </a:rPr>
              <a:t>підприємств</a:t>
            </a:r>
            <a:r>
              <a:rPr lang="ru-RU" sz="2200" b="0" i="0" dirty="0">
                <a:solidFill>
                  <a:srgbClr val="1F1F1F"/>
                </a:solidFill>
                <a:effectLst/>
                <a:latin typeface="Google Sans"/>
              </a:rPr>
              <a:t> є </a:t>
            </a:r>
            <a:r>
              <a:rPr lang="ru-RU" sz="2200" b="0" i="0" dirty="0" err="1">
                <a:solidFill>
                  <a:srgbClr val="1F1F1F"/>
                </a:solidFill>
                <a:effectLst/>
                <a:latin typeface="Google Sans"/>
              </a:rPr>
              <a:t>більш</a:t>
            </a:r>
            <a:r>
              <a:rPr lang="ru-RU" sz="22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200" b="0" i="0" dirty="0" err="1">
                <a:solidFill>
                  <a:srgbClr val="1F1F1F"/>
                </a:solidFill>
                <a:effectLst/>
                <a:latin typeface="Google Sans"/>
              </a:rPr>
              <a:t>комплексними</a:t>
            </a:r>
            <a:r>
              <a:rPr lang="ru-RU" sz="2200" b="0" i="0" dirty="0">
                <a:solidFill>
                  <a:srgbClr val="1F1F1F"/>
                </a:solidFill>
                <a:effectLst/>
                <a:latin typeface="Google Sans"/>
              </a:rPr>
              <a:t> та </a:t>
            </a:r>
            <a:r>
              <a:rPr lang="ru-RU" sz="2200" b="0" i="0" dirty="0" err="1">
                <a:solidFill>
                  <a:srgbClr val="1F1F1F"/>
                </a:solidFill>
                <a:effectLst/>
                <a:latin typeface="Google Sans"/>
              </a:rPr>
              <a:t>цілеспрямованими</a:t>
            </a:r>
            <a:r>
              <a:rPr lang="ru-RU" sz="2200" b="0" i="0" dirty="0">
                <a:solidFill>
                  <a:srgbClr val="1F1F1F"/>
                </a:solidFill>
                <a:effectLst/>
                <a:latin typeface="Google Sans"/>
              </a:rPr>
              <a:t>. Вони </a:t>
            </a:r>
            <a:r>
              <a:rPr lang="ru-RU" sz="2200" b="0" i="0" dirty="0" err="1">
                <a:solidFill>
                  <a:srgbClr val="1F1F1F"/>
                </a:solidFill>
                <a:effectLst/>
                <a:latin typeface="Google Sans"/>
              </a:rPr>
              <a:t>включають</a:t>
            </a:r>
            <a:r>
              <a:rPr lang="ru-RU" sz="2200" b="0" i="0" dirty="0">
                <a:solidFill>
                  <a:srgbClr val="1F1F1F"/>
                </a:solidFill>
                <a:effectLst/>
                <a:latin typeface="Google Sans"/>
              </a:rPr>
              <a:t> не </a:t>
            </a:r>
            <a:r>
              <a:rPr lang="ru-RU" sz="2200" b="0" i="0" dirty="0" err="1">
                <a:solidFill>
                  <a:srgbClr val="1F1F1F"/>
                </a:solidFill>
                <a:effectLst/>
                <a:latin typeface="Google Sans"/>
              </a:rPr>
              <a:t>тільки</a:t>
            </a:r>
            <a:r>
              <a:rPr lang="ru-RU" sz="22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200" b="0" i="0" dirty="0" err="1">
                <a:solidFill>
                  <a:srgbClr val="1F1F1F"/>
                </a:solidFill>
                <a:effectLst/>
                <a:latin typeface="Google Sans"/>
              </a:rPr>
              <a:t>фінансові</a:t>
            </a:r>
            <a:r>
              <a:rPr lang="ru-RU" sz="2200" b="0" i="0" dirty="0">
                <a:solidFill>
                  <a:srgbClr val="1F1F1F"/>
                </a:solidFill>
                <a:effectLst/>
                <a:latin typeface="Google Sans"/>
              </a:rPr>
              <a:t> та </a:t>
            </a:r>
            <a:r>
              <a:rPr lang="ru-RU" sz="2200" b="0" i="0" dirty="0" err="1">
                <a:solidFill>
                  <a:srgbClr val="1F1F1F"/>
                </a:solidFill>
                <a:effectLst/>
                <a:latin typeface="Google Sans"/>
              </a:rPr>
              <a:t>податкові</a:t>
            </a:r>
            <a:r>
              <a:rPr lang="ru-RU" sz="22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200" b="0" i="0" dirty="0" err="1">
                <a:solidFill>
                  <a:srgbClr val="1F1F1F"/>
                </a:solidFill>
                <a:effectLst/>
                <a:latin typeface="Google Sans"/>
              </a:rPr>
              <a:t>інструменти</a:t>
            </a:r>
            <a:r>
              <a:rPr lang="ru-RU" sz="2200" b="0" i="0" dirty="0">
                <a:solidFill>
                  <a:srgbClr val="1F1F1F"/>
                </a:solidFill>
                <a:effectLst/>
                <a:latin typeface="Google Sans"/>
              </a:rPr>
              <a:t>, але також </a:t>
            </a:r>
            <a:r>
              <a:rPr lang="ru-RU" sz="2200" b="0" i="0" dirty="0" err="1">
                <a:solidFill>
                  <a:srgbClr val="1F1F1F"/>
                </a:solidFill>
                <a:effectLst/>
                <a:latin typeface="Google Sans"/>
              </a:rPr>
              <a:t>правові</a:t>
            </a:r>
            <a:r>
              <a:rPr lang="ru-RU" sz="2200" b="0" i="0" dirty="0">
                <a:solidFill>
                  <a:srgbClr val="1F1F1F"/>
                </a:solidFill>
                <a:effectLst/>
                <a:latin typeface="Google Sans"/>
              </a:rPr>
              <a:t>, </a:t>
            </a:r>
            <a:r>
              <a:rPr lang="ru-RU" sz="2200" b="0" i="0" dirty="0" err="1">
                <a:solidFill>
                  <a:srgbClr val="1F1F1F"/>
                </a:solidFill>
                <a:effectLst/>
                <a:latin typeface="Google Sans"/>
              </a:rPr>
              <a:t>інформаційні</a:t>
            </a:r>
            <a:r>
              <a:rPr lang="ru-RU" sz="2200" b="0" i="0" dirty="0">
                <a:solidFill>
                  <a:srgbClr val="1F1F1F"/>
                </a:solidFill>
                <a:effectLst/>
                <a:latin typeface="Google Sans"/>
              </a:rPr>
              <a:t> та </a:t>
            </a:r>
            <a:r>
              <a:rPr lang="ru-RU" sz="2200" b="0" i="0" dirty="0" err="1">
                <a:solidFill>
                  <a:srgbClr val="1F1F1F"/>
                </a:solidFill>
                <a:effectLst/>
                <a:latin typeface="Google Sans"/>
              </a:rPr>
              <a:t>освітні</a:t>
            </a:r>
            <a:r>
              <a:rPr lang="ru-RU" sz="22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200" b="0" i="0" dirty="0" err="1">
                <a:solidFill>
                  <a:srgbClr val="1F1F1F"/>
                </a:solidFill>
                <a:effectLst/>
                <a:latin typeface="Google Sans"/>
              </a:rPr>
              <a:t>інструменти</a:t>
            </a:r>
            <a:r>
              <a:rPr lang="ru-RU" sz="2200" b="0" i="0" dirty="0">
                <a:solidFill>
                  <a:srgbClr val="1F1F1F"/>
                </a:solidFill>
                <a:effectLst/>
                <a:latin typeface="Google Sans"/>
              </a:rPr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200" b="0" i="0" dirty="0">
                <a:solidFill>
                  <a:srgbClr val="1F1F1F"/>
                </a:solidFill>
                <a:effectLst/>
                <a:latin typeface="Google Sans"/>
              </a:rPr>
              <a:t>В </a:t>
            </a:r>
            <a:r>
              <a:rPr lang="ru-RU" sz="2200" b="0" i="0" dirty="0" err="1">
                <a:solidFill>
                  <a:srgbClr val="1F1F1F"/>
                </a:solidFill>
                <a:effectLst/>
                <a:latin typeface="Google Sans"/>
              </a:rPr>
              <a:t>Україні</a:t>
            </a:r>
            <a:r>
              <a:rPr lang="ru-RU" sz="22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200" b="0" i="0" dirty="0" err="1">
                <a:solidFill>
                  <a:srgbClr val="1F1F1F"/>
                </a:solidFill>
                <a:effectLst/>
                <a:latin typeface="Google Sans"/>
              </a:rPr>
              <a:t>інструменти</a:t>
            </a:r>
            <a:r>
              <a:rPr lang="ru-RU" sz="22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200" b="0" i="0" dirty="0" err="1">
                <a:solidFill>
                  <a:srgbClr val="1F1F1F"/>
                </a:solidFill>
                <a:effectLst/>
                <a:latin typeface="Google Sans"/>
              </a:rPr>
              <a:t>стимулювання</a:t>
            </a:r>
            <a:r>
              <a:rPr lang="ru-RU" sz="22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200" b="0" i="0" dirty="0" err="1">
                <a:solidFill>
                  <a:srgbClr val="1F1F1F"/>
                </a:solidFill>
                <a:effectLst/>
                <a:latin typeface="Google Sans"/>
              </a:rPr>
              <a:t>зеленої</a:t>
            </a:r>
            <a:r>
              <a:rPr lang="ru-RU" sz="22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200" b="0" i="0" dirty="0" err="1">
                <a:solidFill>
                  <a:srgbClr val="1F1F1F"/>
                </a:solidFill>
                <a:effectLst/>
                <a:latin typeface="Google Sans"/>
              </a:rPr>
              <a:t>модернізації</a:t>
            </a:r>
            <a:r>
              <a:rPr lang="ru-RU" sz="22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200" b="0" i="0" dirty="0" err="1">
                <a:solidFill>
                  <a:srgbClr val="1F1F1F"/>
                </a:solidFill>
                <a:effectLst/>
                <a:latin typeface="Google Sans"/>
              </a:rPr>
              <a:t>промислових</a:t>
            </a:r>
            <a:r>
              <a:rPr lang="ru-RU" sz="22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200" b="0" i="0" dirty="0" err="1">
                <a:solidFill>
                  <a:srgbClr val="1F1F1F"/>
                </a:solidFill>
                <a:effectLst/>
                <a:latin typeface="Google Sans"/>
              </a:rPr>
              <a:t>підприємств</a:t>
            </a:r>
            <a:r>
              <a:rPr lang="ru-RU" sz="2200" b="0" i="0" dirty="0">
                <a:solidFill>
                  <a:srgbClr val="1F1F1F"/>
                </a:solidFill>
                <a:effectLst/>
                <a:latin typeface="Google Sans"/>
              </a:rPr>
              <a:t> є </a:t>
            </a:r>
            <a:r>
              <a:rPr lang="ru-RU" sz="2200" b="0" i="0" dirty="0" err="1">
                <a:solidFill>
                  <a:srgbClr val="1F1F1F"/>
                </a:solidFill>
                <a:effectLst/>
                <a:latin typeface="Google Sans"/>
              </a:rPr>
              <a:t>більш</a:t>
            </a:r>
            <a:r>
              <a:rPr lang="ru-RU" sz="22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200" b="0" i="0" dirty="0" err="1">
                <a:solidFill>
                  <a:srgbClr val="1F1F1F"/>
                </a:solidFill>
                <a:effectLst/>
                <a:latin typeface="Google Sans"/>
              </a:rPr>
              <a:t>фрагментованими</a:t>
            </a:r>
            <a:r>
              <a:rPr lang="ru-RU" sz="2200" b="0" i="0" dirty="0">
                <a:solidFill>
                  <a:srgbClr val="1F1F1F"/>
                </a:solidFill>
                <a:effectLst/>
                <a:latin typeface="Google Sans"/>
              </a:rPr>
              <a:t> та </a:t>
            </a:r>
            <a:r>
              <a:rPr lang="ru-RU" sz="2200" b="0" i="0" dirty="0" err="1">
                <a:solidFill>
                  <a:srgbClr val="1F1F1F"/>
                </a:solidFill>
                <a:effectLst/>
                <a:latin typeface="Google Sans"/>
              </a:rPr>
              <a:t>несистемними</a:t>
            </a:r>
            <a:r>
              <a:rPr lang="ru-RU" sz="2200" b="0" i="0" dirty="0">
                <a:solidFill>
                  <a:srgbClr val="1F1F1F"/>
                </a:solidFill>
                <a:effectLst/>
                <a:latin typeface="Google Sans"/>
              </a:rPr>
              <a:t>. Вони часто не </a:t>
            </a:r>
            <a:r>
              <a:rPr lang="ru-RU" sz="2200" b="0" i="0" dirty="0" err="1">
                <a:solidFill>
                  <a:srgbClr val="1F1F1F"/>
                </a:solidFill>
                <a:effectLst/>
                <a:latin typeface="Google Sans"/>
              </a:rPr>
              <a:t>взаємодоповнюють</a:t>
            </a:r>
            <a:r>
              <a:rPr lang="ru-RU" sz="2200" b="0" i="0" dirty="0">
                <a:solidFill>
                  <a:srgbClr val="1F1F1F"/>
                </a:solidFill>
                <a:effectLst/>
                <a:latin typeface="Google Sans"/>
              </a:rPr>
              <a:t> один одного та не </a:t>
            </a:r>
            <a:r>
              <a:rPr lang="ru-RU" sz="2200" b="0" i="0" dirty="0" err="1">
                <a:solidFill>
                  <a:srgbClr val="1F1F1F"/>
                </a:solidFill>
                <a:effectLst/>
                <a:latin typeface="Google Sans"/>
              </a:rPr>
              <a:t>забезпечують</a:t>
            </a:r>
            <a:r>
              <a:rPr lang="ru-RU" sz="22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200" b="0" i="0" dirty="0" err="1">
                <a:solidFill>
                  <a:srgbClr val="1F1F1F"/>
                </a:solidFill>
                <a:effectLst/>
                <a:latin typeface="Google Sans"/>
              </a:rPr>
              <a:t>послідовного</a:t>
            </a:r>
            <a:r>
              <a:rPr lang="ru-RU" sz="22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200" b="0" i="0" dirty="0" err="1">
                <a:solidFill>
                  <a:srgbClr val="1F1F1F"/>
                </a:solidFill>
                <a:effectLst/>
                <a:latin typeface="Google Sans"/>
              </a:rPr>
              <a:t>розвитку</a:t>
            </a:r>
            <a:r>
              <a:rPr lang="ru-RU" sz="22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200" b="0" i="0" dirty="0" err="1">
                <a:solidFill>
                  <a:srgbClr val="1F1F1F"/>
                </a:solidFill>
                <a:effectLst/>
                <a:latin typeface="Google Sans"/>
              </a:rPr>
              <a:t>зеленої</a:t>
            </a:r>
            <a:r>
              <a:rPr lang="ru-RU" sz="22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200" b="0" i="0" dirty="0" err="1">
                <a:solidFill>
                  <a:srgbClr val="1F1F1F"/>
                </a:solidFill>
                <a:effectLst/>
                <a:latin typeface="Google Sans"/>
              </a:rPr>
              <a:t>економіки</a:t>
            </a:r>
            <a:r>
              <a:rPr lang="ru-RU" sz="2200" b="0" i="0" dirty="0">
                <a:solidFill>
                  <a:srgbClr val="1F1F1F"/>
                </a:solidFill>
                <a:effectLst/>
                <a:latin typeface="Google Sans"/>
              </a:rPr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200" b="0" i="0" dirty="0">
                <a:solidFill>
                  <a:srgbClr val="1F1F1F"/>
                </a:solidFill>
                <a:effectLst/>
                <a:latin typeface="Google Sans"/>
              </a:rPr>
              <a:t>В </a:t>
            </a:r>
            <a:r>
              <a:rPr lang="ru-RU" sz="2200" b="0" i="0" dirty="0" err="1">
                <a:solidFill>
                  <a:srgbClr val="1F1F1F"/>
                </a:solidFill>
                <a:effectLst/>
                <a:latin typeface="Google Sans"/>
              </a:rPr>
              <a:t>країнах</a:t>
            </a:r>
            <a:r>
              <a:rPr lang="ru-RU" sz="22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200" b="0" i="0" dirty="0" err="1">
                <a:solidFill>
                  <a:srgbClr val="1F1F1F"/>
                </a:solidFill>
                <a:effectLst/>
                <a:latin typeface="Google Sans"/>
              </a:rPr>
              <a:t>ЄС</a:t>
            </a:r>
            <a:r>
              <a:rPr lang="ru-RU" sz="22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200" b="0" i="0" dirty="0" err="1">
                <a:solidFill>
                  <a:srgbClr val="1F1F1F"/>
                </a:solidFill>
                <a:effectLst/>
                <a:latin typeface="Google Sans"/>
              </a:rPr>
              <a:t>інструменти</a:t>
            </a:r>
            <a:r>
              <a:rPr lang="ru-RU" sz="22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200" b="0" i="0" dirty="0" err="1">
                <a:solidFill>
                  <a:srgbClr val="1F1F1F"/>
                </a:solidFill>
                <a:effectLst/>
                <a:latin typeface="Google Sans"/>
              </a:rPr>
              <a:t>стимулювання</a:t>
            </a:r>
            <a:r>
              <a:rPr lang="ru-RU" sz="22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200" b="0" i="0" dirty="0" err="1">
                <a:solidFill>
                  <a:srgbClr val="1F1F1F"/>
                </a:solidFill>
                <a:effectLst/>
                <a:latin typeface="Google Sans"/>
              </a:rPr>
              <a:t>зеленої</a:t>
            </a:r>
            <a:r>
              <a:rPr lang="ru-RU" sz="22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200" b="0" i="0" dirty="0" err="1">
                <a:solidFill>
                  <a:srgbClr val="1F1F1F"/>
                </a:solidFill>
                <a:effectLst/>
                <a:latin typeface="Google Sans"/>
              </a:rPr>
              <a:t>модернізації</a:t>
            </a:r>
            <a:r>
              <a:rPr lang="ru-RU" sz="22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200" b="0" i="0" dirty="0" err="1">
                <a:solidFill>
                  <a:srgbClr val="1F1F1F"/>
                </a:solidFill>
                <a:effectLst/>
                <a:latin typeface="Google Sans"/>
              </a:rPr>
              <a:t>промислових</a:t>
            </a:r>
            <a:r>
              <a:rPr lang="ru-RU" sz="22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200" b="0" i="0" dirty="0" err="1">
                <a:solidFill>
                  <a:srgbClr val="1F1F1F"/>
                </a:solidFill>
                <a:effectLst/>
                <a:latin typeface="Google Sans"/>
              </a:rPr>
              <a:t>підприємств</a:t>
            </a:r>
            <a:r>
              <a:rPr lang="ru-RU" sz="2200" b="0" i="0" dirty="0">
                <a:solidFill>
                  <a:srgbClr val="1F1F1F"/>
                </a:solidFill>
                <a:effectLst/>
                <a:latin typeface="Google Sans"/>
              </a:rPr>
              <a:t> є </a:t>
            </a:r>
            <a:r>
              <a:rPr lang="ru-RU" sz="2200" b="0" i="0" dirty="0" err="1">
                <a:solidFill>
                  <a:srgbClr val="1F1F1F"/>
                </a:solidFill>
                <a:effectLst/>
                <a:latin typeface="Google Sans"/>
              </a:rPr>
              <a:t>більш</a:t>
            </a:r>
            <a:r>
              <a:rPr lang="ru-RU" sz="22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200" b="0" i="0" dirty="0" err="1">
                <a:solidFill>
                  <a:srgbClr val="1F1F1F"/>
                </a:solidFill>
                <a:effectLst/>
                <a:latin typeface="Google Sans"/>
              </a:rPr>
              <a:t>доступними</a:t>
            </a:r>
            <a:r>
              <a:rPr lang="ru-RU" sz="2200" b="0" i="0" dirty="0">
                <a:solidFill>
                  <a:srgbClr val="1F1F1F"/>
                </a:solidFill>
                <a:effectLst/>
                <a:latin typeface="Google Sans"/>
              </a:rPr>
              <a:t> для </a:t>
            </a:r>
            <a:r>
              <a:rPr lang="ru-RU" sz="2200" b="0" i="0" dirty="0" err="1">
                <a:solidFill>
                  <a:srgbClr val="1F1F1F"/>
                </a:solidFill>
                <a:effectLst/>
                <a:latin typeface="Google Sans"/>
              </a:rPr>
              <a:t>підприємств</a:t>
            </a:r>
            <a:r>
              <a:rPr lang="ru-RU" sz="2200" b="0" i="0" dirty="0">
                <a:solidFill>
                  <a:srgbClr val="1F1F1F"/>
                </a:solidFill>
                <a:effectLst/>
                <a:latin typeface="Google Sans"/>
              </a:rPr>
              <a:t>. Вони часто </a:t>
            </a:r>
            <a:r>
              <a:rPr lang="ru-RU" sz="2200" b="0" i="0" dirty="0" err="1">
                <a:solidFill>
                  <a:srgbClr val="1F1F1F"/>
                </a:solidFill>
                <a:effectLst/>
                <a:latin typeface="Google Sans"/>
              </a:rPr>
              <a:t>надаються</a:t>
            </a:r>
            <a:r>
              <a:rPr lang="ru-RU" sz="2200" b="0" i="0" dirty="0">
                <a:solidFill>
                  <a:srgbClr val="1F1F1F"/>
                </a:solidFill>
                <a:effectLst/>
                <a:latin typeface="Google Sans"/>
              </a:rPr>
              <a:t> на </a:t>
            </a:r>
            <a:r>
              <a:rPr lang="ru-RU" sz="2200" b="0" i="0" dirty="0" err="1">
                <a:solidFill>
                  <a:srgbClr val="1F1F1F"/>
                </a:solidFill>
                <a:effectLst/>
                <a:latin typeface="Google Sans"/>
              </a:rPr>
              <a:t>прозорих</a:t>
            </a:r>
            <a:r>
              <a:rPr lang="ru-RU" sz="2200" b="0" i="0" dirty="0">
                <a:solidFill>
                  <a:srgbClr val="1F1F1F"/>
                </a:solidFill>
                <a:effectLst/>
                <a:latin typeface="Google Sans"/>
              </a:rPr>
              <a:t> та </a:t>
            </a:r>
            <a:r>
              <a:rPr lang="ru-RU" sz="2200" b="0" i="0" dirty="0" err="1">
                <a:solidFill>
                  <a:srgbClr val="1F1F1F"/>
                </a:solidFill>
                <a:effectLst/>
                <a:latin typeface="Google Sans"/>
              </a:rPr>
              <a:t>недискримінаційних</a:t>
            </a:r>
            <a:r>
              <a:rPr lang="ru-RU" sz="22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200" b="0" i="0" dirty="0" err="1">
                <a:solidFill>
                  <a:srgbClr val="1F1F1F"/>
                </a:solidFill>
                <a:effectLst/>
                <a:latin typeface="Google Sans"/>
              </a:rPr>
              <a:t>умовах</a:t>
            </a:r>
            <a:r>
              <a:rPr lang="ru-RU" sz="2200" b="0" i="0" dirty="0">
                <a:solidFill>
                  <a:srgbClr val="1F1F1F"/>
                </a:solidFill>
                <a:effectLst/>
                <a:latin typeface="Google Sans"/>
              </a:rPr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200" b="0" i="0" dirty="0">
                <a:solidFill>
                  <a:srgbClr val="1F1F1F"/>
                </a:solidFill>
                <a:effectLst/>
                <a:latin typeface="Google Sans"/>
              </a:rPr>
              <a:t>В </a:t>
            </a:r>
            <a:r>
              <a:rPr lang="ru-RU" sz="2200" b="0" i="0" dirty="0" err="1">
                <a:solidFill>
                  <a:srgbClr val="1F1F1F"/>
                </a:solidFill>
                <a:effectLst/>
                <a:latin typeface="Google Sans"/>
              </a:rPr>
              <a:t>Україні</a:t>
            </a:r>
            <a:r>
              <a:rPr lang="ru-RU" sz="22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200" b="0" i="0" dirty="0" err="1">
                <a:solidFill>
                  <a:srgbClr val="1F1F1F"/>
                </a:solidFill>
                <a:effectLst/>
                <a:latin typeface="Google Sans"/>
              </a:rPr>
              <a:t>інструменти</a:t>
            </a:r>
            <a:r>
              <a:rPr lang="ru-RU" sz="22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200" b="0" i="0" dirty="0" err="1">
                <a:solidFill>
                  <a:srgbClr val="1F1F1F"/>
                </a:solidFill>
                <a:effectLst/>
                <a:latin typeface="Google Sans"/>
              </a:rPr>
              <a:t>стимулювання</a:t>
            </a:r>
            <a:r>
              <a:rPr lang="ru-RU" sz="22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200" b="0" i="0" dirty="0" err="1">
                <a:solidFill>
                  <a:srgbClr val="1F1F1F"/>
                </a:solidFill>
                <a:effectLst/>
                <a:latin typeface="Google Sans"/>
              </a:rPr>
              <a:t>зеленої</a:t>
            </a:r>
            <a:r>
              <a:rPr lang="ru-RU" sz="22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200" b="0" i="0" dirty="0" err="1">
                <a:solidFill>
                  <a:srgbClr val="1F1F1F"/>
                </a:solidFill>
                <a:effectLst/>
                <a:latin typeface="Google Sans"/>
              </a:rPr>
              <a:t>модернізації</a:t>
            </a:r>
            <a:r>
              <a:rPr lang="ru-RU" sz="22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200" b="0" i="0" dirty="0" err="1">
                <a:solidFill>
                  <a:srgbClr val="1F1F1F"/>
                </a:solidFill>
                <a:effectLst/>
                <a:latin typeface="Google Sans"/>
              </a:rPr>
              <a:t>промислових</a:t>
            </a:r>
            <a:r>
              <a:rPr lang="ru-RU" sz="22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200" b="0" i="0" dirty="0" err="1">
                <a:solidFill>
                  <a:srgbClr val="1F1F1F"/>
                </a:solidFill>
                <a:effectLst/>
                <a:latin typeface="Google Sans"/>
              </a:rPr>
              <a:t>підприємств</a:t>
            </a:r>
            <a:r>
              <a:rPr lang="ru-RU" sz="2200" b="0" i="0" dirty="0">
                <a:solidFill>
                  <a:srgbClr val="1F1F1F"/>
                </a:solidFill>
                <a:effectLst/>
                <a:latin typeface="Google Sans"/>
              </a:rPr>
              <a:t> є </a:t>
            </a:r>
            <a:r>
              <a:rPr lang="ru-RU" sz="2200" b="0" i="0" dirty="0" err="1">
                <a:solidFill>
                  <a:srgbClr val="1F1F1F"/>
                </a:solidFill>
                <a:effectLst/>
                <a:latin typeface="Google Sans"/>
              </a:rPr>
              <a:t>менш</a:t>
            </a:r>
            <a:r>
              <a:rPr lang="ru-RU" sz="22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200" b="0" i="0" dirty="0" err="1">
                <a:solidFill>
                  <a:srgbClr val="1F1F1F"/>
                </a:solidFill>
                <a:effectLst/>
                <a:latin typeface="Google Sans"/>
              </a:rPr>
              <a:t>доступними</a:t>
            </a:r>
            <a:r>
              <a:rPr lang="ru-RU" sz="2200" b="0" i="0" dirty="0">
                <a:solidFill>
                  <a:srgbClr val="1F1F1F"/>
                </a:solidFill>
                <a:effectLst/>
                <a:latin typeface="Google Sans"/>
              </a:rPr>
              <a:t> для </a:t>
            </a:r>
            <a:r>
              <a:rPr lang="ru-RU" sz="2200" b="0" i="0" dirty="0" err="1">
                <a:solidFill>
                  <a:srgbClr val="1F1F1F"/>
                </a:solidFill>
                <a:effectLst/>
                <a:latin typeface="Google Sans"/>
              </a:rPr>
              <a:t>підприємств</a:t>
            </a:r>
            <a:r>
              <a:rPr lang="ru-RU" sz="2200" b="0" i="0" dirty="0">
                <a:solidFill>
                  <a:srgbClr val="1F1F1F"/>
                </a:solidFill>
                <a:effectLst/>
                <a:latin typeface="Google Sans"/>
              </a:rPr>
              <a:t>. Вони часто </a:t>
            </a:r>
            <a:r>
              <a:rPr lang="ru-RU" sz="2200" b="0" i="0" dirty="0" err="1">
                <a:solidFill>
                  <a:srgbClr val="1F1F1F"/>
                </a:solidFill>
                <a:effectLst/>
                <a:latin typeface="Google Sans"/>
              </a:rPr>
              <a:t>вимагають</a:t>
            </a:r>
            <a:r>
              <a:rPr lang="ru-RU" sz="22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200" b="0" i="0" dirty="0" err="1">
                <a:solidFill>
                  <a:srgbClr val="1F1F1F"/>
                </a:solidFill>
                <a:effectLst/>
                <a:latin typeface="Google Sans"/>
              </a:rPr>
              <a:t>значної</a:t>
            </a:r>
            <a:r>
              <a:rPr lang="ru-RU" sz="22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200" b="0" i="0" dirty="0" err="1">
                <a:solidFill>
                  <a:srgbClr val="1F1F1F"/>
                </a:solidFill>
                <a:effectLst/>
                <a:latin typeface="Google Sans"/>
              </a:rPr>
              <a:t>документації</a:t>
            </a:r>
            <a:r>
              <a:rPr lang="ru-RU" sz="2200" b="0" i="0" dirty="0">
                <a:solidFill>
                  <a:srgbClr val="1F1F1F"/>
                </a:solidFill>
                <a:effectLst/>
                <a:latin typeface="Google Sans"/>
              </a:rPr>
              <a:t> та </a:t>
            </a:r>
            <a:r>
              <a:rPr lang="ru-RU" sz="2200" b="0" i="0" dirty="0" err="1">
                <a:solidFill>
                  <a:srgbClr val="1F1F1F"/>
                </a:solidFill>
                <a:effectLst/>
                <a:latin typeface="Google Sans"/>
              </a:rPr>
              <a:t>бюрократичних</a:t>
            </a:r>
            <a:r>
              <a:rPr lang="ru-RU" sz="2200" b="0" i="0" dirty="0">
                <a:solidFill>
                  <a:srgbClr val="1F1F1F"/>
                </a:solidFill>
                <a:effectLst/>
                <a:latin typeface="Google Sans"/>
              </a:rPr>
              <a:t> процедур.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1020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4D799FA-159E-8D5B-CB00-18C4FFA46A7D}"/>
              </a:ext>
            </a:extLst>
          </p:cNvPr>
          <p:cNvSpPr txBox="1"/>
          <p:nvPr/>
        </p:nvSpPr>
        <p:spPr>
          <a:xfrm>
            <a:off x="167148" y="164715"/>
            <a:ext cx="11857703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800" dirty="0"/>
              <a:t>В </a:t>
            </a:r>
            <a:r>
              <a:rPr lang="ru-RU" sz="2800" dirty="0" err="1"/>
              <a:t>країнах</a:t>
            </a:r>
            <a:r>
              <a:rPr lang="ru-RU" sz="2800" dirty="0"/>
              <a:t> </a:t>
            </a:r>
            <a:r>
              <a:rPr lang="ru-RU" sz="2800" dirty="0" err="1"/>
              <a:t>ЄС</a:t>
            </a:r>
            <a:r>
              <a:rPr lang="ru-RU" sz="2800" dirty="0"/>
              <a:t> широко </a:t>
            </a:r>
            <a:r>
              <a:rPr lang="ru-RU" sz="2800" dirty="0" err="1"/>
              <a:t>застосовуються</a:t>
            </a:r>
            <a:r>
              <a:rPr lang="ru-RU" sz="2800" dirty="0"/>
              <a:t> </a:t>
            </a:r>
            <a:r>
              <a:rPr lang="ru-RU" sz="2800" dirty="0" err="1"/>
              <a:t>фінансові</a:t>
            </a:r>
            <a:r>
              <a:rPr lang="ru-RU" sz="2800" dirty="0"/>
              <a:t> та </a:t>
            </a:r>
            <a:r>
              <a:rPr lang="ru-RU" sz="2800" dirty="0" err="1"/>
              <a:t>податкові</a:t>
            </a:r>
            <a:r>
              <a:rPr lang="ru-RU" sz="2800" dirty="0"/>
              <a:t> </a:t>
            </a:r>
            <a:r>
              <a:rPr lang="ru-RU" sz="2800" dirty="0" err="1"/>
              <a:t>інструменти</a:t>
            </a:r>
            <a:r>
              <a:rPr lang="ru-RU" sz="2800" dirty="0"/>
              <a:t> </a:t>
            </a:r>
            <a:r>
              <a:rPr lang="ru-RU" sz="2800" dirty="0" err="1"/>
              <a:t>стимулювання</a:t>
            </a:r>
            <a:r>
              <a:rPr lang="ru-RU" sz="2800" dirty="0"/>
              <a:t> </a:t>
            </a:r>
            <a:r>
              <a:rPr lang="ru-RU" sz="2800" dirty="0" err="1"/>
              <a:t>зеленої</a:t>
            </a:r>
            <a:r>
              <a:rPr lang="ru-RU" sz="2800" dirty="0"/>
              <a:t> </a:t>
            </a:r>
            <a:r>
              <a:rPr lang="ru-RU" sz="2800" dirty="0" err="1"/>
              <a:t>модернізації</a:t>
            </a:r>
            <a:r>
              <a:rPr lang="ru-RU" sz="2800" dirty="0"/>
              <a:t> </a:t>
            </a:r>
            <a:r>
              <a:rPr lang="ru-RU" sz="2800" dirty="0" err="1"/>
              <a:t>промислових</a:t>
            </a:r>
            <a:r>
              <a:rPr lang="ru-RU" sz="2800" dirty="0"/>
              <a:t> </a:t>
            </a:r>
            <a:r>
              <a:rPr lang="ru-RU" sz="2800" dirty="0" err="1"/>
              <a:t>підприємств</a:t>
            </a:r>
            <a:r>
              <a:rPr lang="ru-RU" sz="2800" dirty="0"/>
              <a:t>. </a:t>
            </a:r>
            <a:r>
              <a:rPr lang="ru-RU" sz="2800" dirty="0" err="1"/>
              <a:t>Наприклад</a:t>
            </a:r>
            <a:r>
              <a:rPr lang="ru-RU" sz="2800" dirty="0"/>
              <a:t>, у </a:t>
            </a:r>
            <a:r>
              <a:rPr lang="ru-RU" sz="2800" dirty="0" err="1"/>
              <a:t>Німеччині</a:t>
            </a:r>
            <a:r>
              <a:rPr lang="ru-RU" sz="2800" dirty="0"/>
              <a:t> </a:t>
            </a:r>
            <a:r>
              <a:rPr lang="ru-RU" sz="2800" dirty="0" err="1"/>
              <a:t>діє</a:t>
            </a:r>
            <a:r>
              <a:rPr lang="ru-RU" sz="2800" dirty="0"/>
              <a:t> </a:t>
            </a:r>
            <a:r>
              <a:rPr lang="ru-RU" sz="2800" dirty="0" err="1"/>
              <a:t>програма</a:t>
            </a:r>
            <a:r>
              <a:rPr lang="ru-RU" sz="2800" dirty="0"/>
              <a:t> </a:t>
            </a:r>
            <a:r>
              <a:rPr lang="ru-RU" sz="2800" dirty="0" err="1"/>
              <a:t>субсидій</a:t>
            </a:r>
            <a:r>
              <a:rPr lang="ru-RU" sz="2800" dirty="0"/>
              <a:t> на </a:t>
            </a:r>
            <a:r>
              <a:rPr lang="ru-RU" sz="2800" dirty="0" err="1"/>
              <a:t>енергоефективність</a:t>
            </a:r>
            <a:r>
              <a:rPr lang="ru-RU" sz="2800" dirty="0"/>
              <a:t> для </a:t>
            </a:r>
            <a:r>
              <a:rPr lang="ru-RU" sz="2800" dirty="0" err="1"/>
              <a:t>промислових</a:t>
            </a:r>
            <a:r>
              <a:rPr lang="ru-RU" sz="2800" dirty="0"/>
              <a:t> </a:t>
            </a:r>
            <a:r>
              <a:rPr lang="ru-RU" sz="2800" dirty="0" err="1"/>
              <a:t>підприємств</a:t>
            </a:r>
            <a:r>
              <a:rPr lang="ru-RU" sz="2800" dirty="0"/>
              <a:t>, а в </a:t>
            </a:r>
            <a:r>
              <a:rPr lang="ru-RU" sz="2800" dirty="0" err="1"/>
              <a:t>Франції</a:t>
            </a:r>
            <a:r>
              <a:rPr lang="ru-RU" sz="2800" dirty="0"/>
              <a:t> </a:t>
            </a:r>
            <a:r>
              <a:rPr lang="ru-RU" sz="2800" dirty="0" err="1"/>
              <a:t>впроваджено</a:t>
            </a:r>
            <a:r>
              <a:rPr lang="ru-RU" sz="2800" dirty="0"/>
              <a:t> </a:t>
            </a:r>
            <a:r>
              <a:rPr lang="ru-RU" sz="2800" dirty="0" err="1"/>
              <a:t>податок</a:t>
            </a:r>
            <a:r>
              <a:rPr lang="ru-RU" sz="2800" dirty="0"/>
              <a:t> на </a:t>
            </a:r>
            <a:r>
              <a:rPr lang="ru-RU" sz="2800" dirty="0" err="1"/>
              <a:t>вуглецевий</a:t>
            </a:r>
            <a:r>
              <a:rPr lang="ru-RU" sz="2800" dirty="0"/>
              <a:t> </a:t>
            </a:r>
            <a:r>
              <a:rPr lang="ru-RU" sz="2800" dirty="0" err="1"/>
              <a:t>слід</a:t>
            </a:r>
            <a:r>
              <a:rPr lang="ru-RU" sz="2800" dirty="0"/>
              <a:t>.</a:t>
            </a:r>
          </a:p>
          <a:p>
            <a:pPr algn="just"/>
            <a:endParaRPr lang="ru-RU" sz="2800" dirty="0"/>
          </a:p>
          <a:p>
            <a:pPr algn="just"/>
            <a:r>
              <a:rPr lang="ru-RU" sz="2800" dirty="0"/>
              <a:t>В </a:t>
            </a:r>
            <a:r>
              <a:rPr lang="ru-RU" sz="2800" dirty="0" err="1"/>
              <a:t>Україні</a:t>
            </a:r>
            <a:r>
              <a:rPr lang="ru-RU" sz="2800" dirty="0"/>
              <a:t> також </a:t>
            </a:r>
            <a:r>
              <a:rPr lang="ru-RU" sz="2800" dirty="0" err="1"/>
              <a:t>розробляються</a:t>
            </a:r>
            <a:r>
              <a:rPr lang="ru-RU" sz="2800" dirty="0"/>
              <a:t> та </a:t>
            </a:r>
            <a:r>
              <a:rPr lang="ru-RU" sz="2800" dirty="0" err="1"/>
              <a:t>впроваджуються</a:t>
            </a:r>
            <a:r>
              <a:rPr lang="ru-RU" sz="2800" dirty="0"/>
              <a:t> </a:t>
            </a:r>
            <a:r>
              <a:rPr lang="ru-RU" sz="2800" dirty="0" err="1"/>
              <a:t>інструменти</a:t>
            </a:r>
            <a:r>
              <a:rPr lang="ru-RU" sz="2800" dirty="0"/>
              <a:t> </a:t>
            </a:r>
            <a:r>
              <a:rPr lang="ru-RU" sz="2800" dirty="0" err="1"/>
              <a:t>стимулювання</a:t>
            </a:r>
            <a:r>
              <a:rPr lang="ru-RU" sz="2800" dirty="0"/>
              <a:t> </a:t>
            </a:r>
            <a:r>
              <a:rPr lang="ru-RU" sz="2800" dirty="0" err="1"/>
              <a:t>зеленої</a:t>
            </a:r>
            <a:r>
              <a:rPr lang="ru-RU" sz="2800" dirty="0"/>
              <a:t> </a:t>
            </a:r>
            <a:r>
              <a:rPr lang="ru-RU" sz="2800" dirty="0" err="1"/>
              <a:t>модернізації</a:t>
            </a:r>
            <a:r>
              <a:rPr lang="ru-RU" sz="2800" dirty="0"/>
              <a:t> </a:t>
            </a:r>
            <a:r>
              <a:rPr lang="ru-RU" sz="2800" dirty="0" err="1"/>
              <a:t>промислових</a:t>
            </a:r>
            <a:r>
              <a:rPr lang="ru-RU" sz="2800" dirty="0"/>
              <a:t> </a:t>
            </a:r>
            <a:r>
              <a:rPr lang="ru-RU" sz="2800" dirty="0" err="1"/>
              <a:t>підприємств</a:t>
            </a:r>
            <a:r>
              <a:rPr lang="ru-RU" sz="2800" dirty="0"/>
              <a:t>. </a:t>
            </a:r>
            <a:r>
              <a:rPr lang="ru-RU" sz="2800" dirty="0" err="1"/>
              <a:t>Однак</a:t>
            </a:r>
            <a:r>
              <a:rPr lang="ru-RU" sz="2800" dirty="0"/>
              <a:t>, </a:t>
            </a:r>
            <a:r>
              <a:rPr lang="ru-RU" sz="2800" dirty="0" err="1"/>
              <a:t>ці</a:t>
            </a:r>
            <a:r>
              <a:rPr lang="ru-RU" sz="2800" dirty="0"/>
              <a:t> </a:t>
            </a:r>
            <a:r>
              <a:rPr lang="ru-RU" sz="2800" dirty="0" err="1"/>
              <a:t>інструменти</a:t>
            </a:r>
            <a:r>
              <a:rPr lang="ru-RU" sz="2800" dirty="0"/>
              <a:t> є </a:t>
            </a:r>
            <a:r>
              <a:rPr lang="ru-RU" sz="2800" dirty="0" err="1"/>
              <a:t>менш</a:t>
            </a:r>
            <a:r>
              <a:rPr lang="ru-RU" sz="2800" dirty="0"/>
              <a:t> </a:t>
            </a:r>
            <a:r>
              <a:rPr lang="ru-RU" sz="2800" dirty="0" err="1"/>
              <a:t>розвиненими</a:t>
            </a:r>
            <a:r>
              <a:rPr lang="ru-RU" sz="2800" dirty="0"/>
              <a:t> та не </a:t>
            </a:r>
            <a:r>
              <a:rPr lang="ru-RU" sz="2800" dirty="0" err="1"/>
              <a:t>завжди</a:t>
            </a:r>
            <a:r>
              <a:rPr lang="ru-RU" sz="2800" dirty="0"/>
              <a:t> </a:t>
            </a:r>
            <a:r>
              <a:rPr lang="ru-RU" sz="2800" dirty="0" err="1"/>
              <a:t>ефективними</a:t>
            </a:r>
            <a:r>
              <a:rPr lang="ru-RU" sz="2800" dirty="0"/>
              <a:t>. </a:t>
            </a:r>
          </a:p>
          <a:p>
            <a:pPr algn="just"/>
            <a:endParaRPr lang="ru-RU" sz="2800" dirty="0"/>
          </a:p>
          <a:p>
            <a:pPr algn="just"/>
            <a:r>
              <a:rPr lang="ru-RU" sz="2800" dirty="0" err="1"/>
              <a:t>Наприклад</a:t>
            </a:r>
            <a:r>
              <a:rPr lang="ru-RU" sz="2800" dirty="0"/>
              <a:t>, Закон </a:t>
            </a:r>
            <a:r>
              <a:rPr lang="ru-RU" sz="2800" dirty="0" err="1"/>
              <a:t>України</a:t>
            </a:r>
            <a:r>
              <a:rPr lang="ru-RU" sz="2800" dirty="0"/>
              <a:t> </a:t>
            </a:r>
            <a:r>
              <a:rPr lang="ru-RU" sz="2800" dirty="0">
                <a:hlinkClick r:id="rId2"/>
              </a:rPr>
              <a:t>"Про </a:t>
            </a:r>
            <a:r>
              <a:rPr lang="ru-RU" sz="2800" dirty="0" err="1">
                <a:hlinkClick r:id="rId2"/>
              </a:rPr>
              <a:t>державну</a:t>
            </a:r>
            <a:r>
              <a:rPr lang="ru-RU" sz="2800" dirty="0">
                <a:hlinkClick r:id="rId2"/>
              </a:rPr>
              <a:t> </a:t>
            </a:r>
            <a:r>
              <a:rPr lang="ru-RU" sz="2800" dirty="0" err="1">
                <a:hlinkClick r:id="rId2"/>
              </a:rPr>
              <a:t>підтримку</a:t>
            </a:r>
            <a:r>
              <a:rPr lang="ru-RU" sz="2800" dirty="0">
                <a:hlinkClick r:id="rId2"/>
              </a:rPr>
              <a:t> </a:t>
            </a:r>
            <a:r>
              <a:rPr lang="ru-RU" sz="2800" dirty="0" err="1">
                <a:hlinkClick r:id="rId2"/>
              </a:rPr>
              <a:t>інвестицій</a:t>
            </a:r>
            <a:r>
              <a:rPr lang="ru-RU" sz="2800" dirty="0">
                <a:hlinkClick r:id="rId2"/>
              </a:rPr>
              <a:t> в </a:t>
            </a:r>
            <a:r>
              <a:rPr lang="ru-RU" sz="2800" dirty="0" err="1">
                <a:hlinkClick r:id="rId2"/>
              </a:rPr>
              <a:t>екологічні</a:t>
            </a:r>
            <a:r>
              <a:rPr lang="ru-RU" sz="2800" dirty="0">
                <a:hlinkClick r:id="rId2"/>
              </a:rPr>
              <a:t> </a:t>
            </a:r>
            <a:r>
              <a:rPr lang="ru-RU" sz="2800" dirty="0" err="1">
                <a:hlinkClick r:id="rId2"/>
              </a:rPr>
              <a:t>проекти</a:t>
            </a:r>
            <a:r>
              <a:rPr lang="ru-RU" sz="2800" dirty="0">
                <a:hlinkClick r:id="rId2"/>
              </a:rPr>
              <a:t>«</a:t>
            </a:r>
            <a:r>
              <a:rPr lang="ru-RU" sz="2800" dirty="0"/>
              <a:t> </a:t>
            </a:r>
            <a:r>
              <a:rPr lang="ru-RU" sz="2800" dirty="0" err="1"/>
              <a:t>передбачає</a:t>
            </a:r>
            <a:r>
              <a:rPr lang="ru-RU" sz="2800" dirty="0"/>
              <a:t> </a:t>
            </a:r>
            <a:r>
              <a:rPr lang="ru-RU" sz="2800" dirty="0" err="1"/>
              <a:t>надання</a:t>
            </a:r>
            <a:r>
              <a:rPr lang="ru-RU" sz="2800" dirty="0"/>
              <a:t> </a:t>
            </a:r>
            <a:r>
              <a:rPr lang="ru-RU" sz="2800" dirty="0" err="1"/>
              <a:t>державних</a:t>
            </a:r>
            <a:r>
              <a:rPr lang="ru-RU" sz="2800" dirty="0"/>
              <a:t> </a:t>
            </a:r>
            <a:r>
              <a:rPr lang="ru-RU" sz="2800" dirty="0" err="1"/>
              <a:t>гарантій</a:t>
            </a:r>
            <a:r>
              <a:rPr lang="ru-RU" sz="2800" dirty="0"/>
              <a:t> та </a:t>
            </a:r>
            <a:r>
              <a:rPr lang="ru-RU" sz="2800" dirty="0" err="1"/>
              <a:t>пільгового</a:t>
            </a:r>
            <a:r>
              <a:rPr lang="ru-RU" sz="2800" dirty="0"/>
              <a:t> </a:t>
            </a:r>
            <a:r>
              <a:rPr lang="ru-RU" sz="2800" dirty="0" err="1"/>
              <a:t>оподаткування</a:t>
            </a:r>
            <a:r>
              <a:rPr lang="ru-RU" sz="2800" dirty="0"/>
              <a:t> для </a:t>
            </a:r>
            <a:r>
              <a:rPr lang="ru-RU" sz="2800" dirty="0" err="1"/>
              <a:t>підприємств</a:t>
            </a:r>
            <a:r>
              <a:rPr lang="ru-RU" sz="2800" dirty="0"/>
              <a:t>, </a:t>
            </a:r>
            <a:r>
              <a:rPr lang="ru-RU" sz="2800" dirty="0" err="1"/>
              <a:t>які</a:t>
            </a:r>
            <a:r>
              <a:rPr lang="ru-RU" sz="2800" dirty="0"/>
              <a:t> </a:t>
            </a:r>
            <a:r>
              <a:rPr lang="ru-RU" sz="2800" dirty="0" err="1"/>
              <a:t>впроваджують</a:t>
            </a:r>
            <a:r>
              <a:rPr lang="ru-RU" sz="2800" dirty="0"/>
              <a:t> </a:t>
            </a:r>
            <a:r>
              <a:rPr lang="ru-RU" sz="2800" dirty="0" err="1"/>
              <a:t>зелені</a:t>
            </a:r>
            <a:r>
              <a:rPr lang="ru-RU" sz="2800" dirty="0"/>
              <a:t> </a:t>
            </a:r>
            <a:r>
              <a:rPr lang="ru-RU" sz="2800" dirty="0" err="1"/>
              <a:t>технології</a:t>
            </a:r>
            <a:r>
              <a:rPr lang="ru-RU" sz="2800" dirty="0"/>
              <a:t>. </a:t>
            </a:r>
            <a:r>
              <a:rPr lang="ru-RU" sz="2800" dirty="0" err="1"/>
              <a:t>Однак</a:t>
            </a:r>
            <a:r>
              <a:rPr lang="ru-RU" sz="2800" dirty="0"/>
              <a:t>, на </a:t>
            </a:r>
            <a:r>
              <a:rPr lang="ru-RU" sz="2800" dirty="0" err="1"/>
              <a:t>практиці</a:t>
            </a:r>
            <a:r>
              <a:rPr lang="ru-RU" sz="2800" dirty="0"/>
              <a:t> </a:t>
            </a:r>
            <a:r>
              <a:rPr lang="ru-RU" sz="2800" dirty="0" err="1"/>
              <a:t>ці</a:t>
            </a:r>
            <a:r>
              <a:rPr lang="ru-RU" sz="2800" dirty="0"/>
              <a:t> </a:t>
            </a:r>
            <a:r>
              <a:rPr lang="ru-RU" sz="2800" dirty="0" err="1"/>
              <a:t>інструменти</a:t>
            </a:r>
            <a:r>
              <a:rPr lang="ru-RU" sz="2800" dirty="0"/>
              <a:t> не </a:t>
            </a:r>
            <a:r>
              <a:rPr lang="ru-RU" sz="2800" dirty="0" err="1"/>
              <a:t>завжди</a:t>
            </a:r>
            <a:r>
              <a:rPr lang="ru-RU" sz="2800" dirty="0"/>
              <a:t> </a:t>
            </a:r>
            <a:r>
              <a:rPr lang="ru-RU" sz="2800" dirty="0" err="1"/>
              <a:t>доступні</a:t>
            </a:r>
            <a:r>
              <a:rPr lang="ru-RU" sz="2800" dirty="0"/>
              <a:t> для </a:t>
            </a:r>
            <a:r>
              <a:rPr lang="ru-RU" sz="2800" dirty="0" err="1"/>
              <a:t>підприємств</a:t>
            </a:r>
            <a:r>
              <a:rPr lang="ru-RU" sz="2800" dirty="0"/>
              <a:t>, а також не </a:t>
            </a:r>
            <a:r>
              <a:rPr lang="ru-RU" sz="2800" dirty="0" err="1"/>
              <a:t>завжди</a:t>
            </a:r>
            <a:r>
              <a:rPr lang="ru-RU" sz="2800" dirty="0"/>
              <a:t> є </a:t>
            </a:r>
            <a:r>
              <a:rPr lang="ru-RU" sz="2800" dirty="0" err="1"/>
              <a:t>достатніми</a:t>
            </a:r>
            <a:r>
              <a:rPr lang="ru-RU" sz="2800" dirty="0"/>
              <a:t> для </a:t>
            </a:r>
            <a:r>
              <a:rPr lang="ru-RU" sz="2800" dirty="0" err="1"/>
              <a:t>покриття</a:t>
            </a:r>
            <a:r>
              <a:rPr lang="ru-RU" sz="2800" dirty="0"/>
              <a:t> </a:t>
            </a:r>
            <a:r>
              <a:rPr lang="ru-RU" sz="2800" dirty="0" err="1"/>
              <a:t>витрат</a:t>
            </a:r>
            <a:r>
              <a:rPr lang="ru-RU" sz="2800" dirty="0"/>
              <a:t> на </a:t>
            </a:r>
            <a:r>
              <a:rPr lang="ru-RU" sz="2800" dirty="0" err="1"/>
              <a:t>зелену</a:t>
            </a:r>
            <a:r>
              <a:rPr lang="ru-RU" sz="2800" dirty="0"/>
              <a:t> </a:t>
            </a:r>
            <a:r>
              <a:rPr lang="ru-RU" sz="2800" dirty="0" err="1"/>
              <a:t>модернізацію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24513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6786C09-D228-4F57-9895-520FF0A70798}"/>
              </a:ext>
            </a:extLst>
          </p:cNvPr>
          <p:cNvSpPr txBox="1"/>
          <p:nvPr/>
        </p:nvSpPr>
        <p:spPr>
          <a:xfrm>
            <a:off x="88491" y="428178"/>
            <a:ext cx="12015018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3200" b="0" i="0" dirty="0">
                <a:solidFill>
                  <a:srgbClr val="1F1F1F"/>
                </a:solidFill>
                <a:effectLst/>
                <a:latin typeface="Google Sans"/>
              </a:rPr>
              <a:t>Для того, </a:t>
            </a:r>
            <a:r>
              <a:rPr lang="ru-RU" sz="3200" b="0" i="0" dirty="0" err="1">
                <a:solidFill>
                  <a:srgbClr val="1F1F1F"/>
                </a:solidFill>
                <a:effectLst/>
                <a:latin typeface="Google Sans"/>
              </a:rPr>
              <a:t>щоб</a:t>
            </a:r>
            <a:r>
              <a:rPr lang="ru-RU" sz="32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3200" b="0" i="0" dirty="0" err="1">
                <a:solidFill>
                  <a:srgbClr val="1F1F1F"/>
                </a:solidFill>
                <a:effectLst/>
                <a:latin typeface="Google Sans"/>
              </a:rPr>
              <a:t>інструменти</a:t>
            </a:r>
            <a:r>
              <a:rPr lang="ru-RU" sz="32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3200" b="0" i="0" dirty="0" err="1">
                <a:solidFill>
                  <a:srgbClr val="1F1F1F"/>
                </a:solidFill>
                <a:effectLst/>
                <a:latin typeface="Google Sans"/>
              </a:rPr>
              <a:t>стимулювання</a:t>
            </a:r>
            <a:r>
              <a:rPr lang="ru-RU" sz="32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3200" b="0" i="0" dirty="0" err="1">
                <a:solidFill>
                  <a:srgbClr val="1F1F1F"/>
                </a:solidFill>
                <a:effectLst/>
                <a:latin typeface="Google Sans"/>
              </a:rPr>
              <a:t>зеленої</a:t>
            </a:r>
            <a:r>
              <a:rPr lang="ru-RU" sz="32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3200" b="0" i="0" dirty="0" err="1">
                <a:solidFill>
                  <a:srgbClr val="1F1F1F"/>
                </a:solidFill>
                <a:effectLst/>
                <a:latin typeface="Google Sans"/>
              </a:rPr>
              <a:t>модернізації</a:t>
            </a:r>
            <a:r>
              <a:rPr lang="ru-RU" sz="32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3200" b="0" i="0" dirty="0" err="1">
                <a:solidFill>
                  <a:srgbClr val="1F1F1F"/>
                </a:solidFill>
                <a:effectLst/>
                <a:latin typeface="Google Sans"/>
              </a:rPr>
              <a:t>промислових</a:t>
            </a:r>
            <a:r>
              <a:rPr lang="ru-RU" sz="32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3200" b="0" i="0" dirty="0" err="1">
                <a:solidFill>
                  <a:srgbClr val="1F1F1F"/>
                </a:solidFill>
                <a:effectLst/>
                <a:latin typeface="Google Sans"/>
              </a:rPr>
              <a:t>підприємств</a:t>
            </a:r>
            <a:r>
              <a:rPr lang="ru-RU" sz="3200" b="0" i="0" dirty="0">
                <a:solidFill>
                  <a:srgbClr val="1F1F1F"/>
                </a:solidFill>
                <a:effectLst/>
                <a:latin typeface="Google Sans"/>
              </a:rPr>
              <a:t> в </a:t>
            </a:r>
            <a:r>
              <a:rPr lang="ru-RU" sz="3200" b="0" i="0" dirty="0" err="1">
                <a:solidFill>
                  <a:srgbClr val="1F1F1F"/>
                </a:solidFill>
                <a:effectLst/>
                <a:latin typeface="Google Sans"/>
              </a:rPr>
              <a:t>Україні</a:t>
            </a:r>
            <a:r>
              <a:rPr lang="ru-RU" sz="3200" b="0" i="0" dirty="0">
                <a:solidFill>
                  <a:srgbClr val="1F1F1F"/>
                </a:solidFill>
                <a:effectLst/>
                <a:latin typeface="Google Sans"/>
              </a:rPr>
              <a:t> були </a:t>
            </a:r>
            <a:r>
              <a:rPr lang="ru-RU" sz="3200" b="0" i="0" dirty="0" err="1">
                <a:solidFill>
                  <a:srgbClr val="1F1F1F"/>
                </a:solidFill>
                <a:effectLst/>
                <a:latin typeface="Google Sans"/>
              </a:rPr>
              <a:t>більш</a:t>
            </a:r>
            <a:r>
              <a:rPr lang="ru-RU" sz="32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3200" b="0" i="0" dirty="0" err="1">
                <a:solidFill>
                  <a:srgbClr val="1F1F1F"/>
                </a:solidFill>
                <a:effectLst/>
                <a:latin typeface="Google Sans"/>
              </a:rPr>
              <a:t>ефективними</a:t>
            </a:r>
            <a:r>
              <a:rPr lang="ru-RU" sz="3200" b="0" i="0" dirty="0">
                <a:solidFill>
                  <a:srgbClr val="1F1F1F"/>
                </a:solidFill>
                <a:effectLst/>
                <a:latin typeface="Google Sans"/>
              </a:rPr>
              <a:t>, </a:t>
            </a:r>
            <a:r>
              <a:rPr lang="ru-RU" sz="3200" b="0" i="0" dirty="0" err="1">
                <a:solidFill>
                  <a:srgbClr val="1F1F1F"/>
                </a:solidFill>
                <a:effectLst/>
                <a:latin typeface="Google Sans"/>
              </a:rPr>
              <a:t>необхідно</a:t>
            </a:r>
            <a:r>
              <a:rPr lang="ru-RU" sz="3200" b="0" i="0" dirty="0">
                <a:solidFill>
                  <a:srgbClr val="1F1F1F"/>
                </a:solidFill>
                <a:effectLst/>
                <a:latin typeface="Google Sans"/>
              </a:rPr>
              <a:t>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3200" b="0" i="0" dirty="0" err="1">
                <a:solidFill>
                  <a:srgbClr val="1F1F1F"/>
                </a:solidFill>
                <a:effectLst/>
                <a:latin typeface="Google Sans"/>
              </a:rPr>
              <a:t>Розширити</a:t>
            </a:r>
            <a:r>
              <a:rPr lang="ru-RU" sz="3200" b="0" i="0" dirty="0">
                <a:solidFill>
                  <a:srgbClr val="1F1F1F"/>
                </a:solidFill>
                <a:effectLst/>
                <a:latin typeface="Google Sans"/>
              </a:rPr>
              <a:t> спектр </a:t>
            </a:r>
            <a:r>
              <a:rPr lang="ru-RU" sz="3200" b="0" i="0" dirty="0" err="1">
                <a:solidFill>
                  <a:srgbClr val="1F1F1F"/>
                </a:solidFill>
                <a:effectLst/>
                <a:latin typeface="Google Sans"/>
              </a:rPr>
              <a:t>інструментів</a:t>
            </a:r>
            <a:r>
              <a:rPr lang="ru-RU" sz="32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3200" b="0" i="0" dirty="0" err="1">
                <a:solidFill>
                  <a:srgbClr val="1F1F1F"/>
                </a:solidFill>
                <a:effectLst/>
                <a:latin typeface="Google Sans"/>
              </a:rPr>
              <a:t>стимулювання</a:t>
            </a:r>
            <a:r>
              <a:rPr lang="ru-RU" sz="3200" b="0" i="0" dirty="0">
                <a:solidFill>
                  <a:srgbClr val="1F1F1F"/>
                </a:solidFill>
                <a:effectLst/>
                <a:latin typeface="Google Sans"/>
              </a:rPr>
              <a:t> та </a:t>
            </a:r>
            <a:r>
              <a:rPr lang="ru-RU" sz="3200" b="0" i="0" dirty="0" err="1">
                <a:solidFill>
                  <a:srgbClr val="1F1F1F"/>
                </a:solidFill>
                <a:effectLst/>
                <a:latin typeface="Google Sans"/>
              </a:rPr>
              <a:t>зробити</a:t>
            </a:r>
            <a:r>
              <a:rPr lang="ru-RU" sz="32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3200" b="0" i="0" dirty="0" err="1">
                <a:solidFill>
                  <a:srgbClr val="1F1F1F"/>
                </a:solidFill>
                <a:effectLst/>
                <a:latin typeface="Google Sans"/>
              </a:rPr>
              <a:t>їх</a:t>
            </a:r>
            <a:r>
              <a:rPr lang="ru-RU" sz="32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3200" b="0" i="0" dirty="0" err="1">
                <a:solidFill>
                  <a:srgbClr val="1F1F1F"/>
                </a:solidFill>
                <a:effectLst/>
                <a:latin typeface="Google Sans"/>
              </a:rPr>
              <a:t>більш</a:t>
            </a:r>
            <a:r>
              <a:rPr lang="ru-RU" sz="32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3200" b="0" i="0" dirty="0" err="1">
                <a:solidFill>
                  <a:srgbClr val="1F1F1F"/>
                </a:solidFill>
                <a:effectLst/>
                <a:latin typeface="Google Sans"/>
              </a:rPr>
              <a:t>комплексними</a:t>
            </a:r>
            <a:r>
              <a:rPr lang="ru-RU" sz="3200" b="0" i="0" dirty="0">
                <a:solidFill>
                  <a:srgbClr val="1F1F1F"/>
                </a:solidFill>
                <a:effectLst/>
                <a:latin typeface="Google Sans"/>
              </a:rPr>
              <a:t> та </a:t>
            </a:r>
            <a:r>
              <a:rPr lang="ru-RU" sz="3200" b="0" i="0" dirty="0" err="1">
                <a:solidFill>
                  <a:srgbClr val="1F1F1F"/>
                </a:solidFill>
                <a:effectLst/>
                <a:latin typeface="Google Sans"/>
              </a:rPr>
              <a:t>цілеспрямованими</a:t>
            </a:r>
            <a:r>
              <a:rPr lang="ru-RU" sz="3200" b="0" i="0" dirty="0">
                <a:solidFill>
                  <a:srgbClr val="1F1F1F"/>
                </a:solidFill>
                <a:effectLst/>
                <a:latin typeface="Google Sans"/>
              </a:rPr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3200" b="0" i="0" dirty="0" err="1">
                <a:solidFill>
                  <a:srgbClr val="1F1F1F"/>
                </a:solidFill>
                <a:effectLst/>
                <a:latin typeface="Google Sans"/>
              </a:rPr>
              <a:t>Покращити</a:t>
            </a:r>
            <a:r>
              <a:rPr lang="ru-RU" sz="32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3200" b="0" i="0" dirty="0" err="1">
                <a:solidFill>
                  <a:srgbClr val="1F1F1F"/>
                </a:solidFill>
                <a:effectLst/>
                <a:latin typeface="Google Sans"/>
              </a:rPr>
              <a:t>доступність</a:t>
            </a:r>
            <a:r>
              <a:rPr lang="ru-RU" sz="32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3200" b="0" i="0" dirty="0" err="1">
                <a:solidFill>
                  <a:srgbClr val="1F1F1F"/>
                </a:solidFill>
                <a:effectLst/>
                <a:latin typeface="Google Sans"/>
              </a:rPr>
              <a:t>інструментів</a:t>
            </a:r>
            <a:r>
              <a:rPr lang="ru-RU" sz="32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3200" b="0" i="0" dirty="0" err="1">
                <a:solidFill>
                  <a:srgbClr val="1F1F1F"/>
                </a:solidFill>
                <a:effectLst/>
                <a:latin typeface="Google Sans"/>
              </a:rPr>
              <a:t>стимулювання</a:t>
            </a:r>
            <a:r>
              <a:rPr lang="ru-RU" sz="3200" b="0" i="0" dirty="0">
                <a:solidFill>
                  <a:srgbClr val="1F1F1F"/>
                </a:solidFill>
                <a:effectLst/>
                <a:latin typeface="Google Sans"/>
              </a:rPr>
              <a:t> для </a:t>
            </a:r>
            <a:r>
              <a:rPr lang="ru-RU" sz="3200" b="0" i="0" dirty="0" err="1">
                <a:solidFill>
                  <a:srgbClr val="1F1F1F"/>
                </a:solidFill>
                <a:effectLst/>
                <a:latin typeface="Google Sans"/>
              </a:rPr>
              <a:t>підприємств</a:t>
            </a:r>
            <a:r>
              <a:rPr lang="ru-RU" sz="3200" b="0" i="0" dirty="0">
                <a:solidFill>
                  <a:srgbClr val="1F1F1F"/>
                </a:solidFill>
                <a:effectLst/>
                <a:latin typeface="Google Sans"/>
              </a:rPr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3200" b="0" i="0" dirty="0" err="1">
                <a:solidFill>
                  <a:srgbClr val="1F1F1F"/>
                </a:solidFill>
                <a:effectLst/>
                <a:latin typeface="Google Sans"/>
              </a:rPr>
              <a:t>Забезпечити</a:t>
            </a:r>
            <a:r>
              <a:rPr lang="ru-RU" sz="32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3200" b="0" i="0" dirty="0" err="1">
                <a:solidFill>
                  <a:srgbClr val="1F1F1F"/>
                </a:solidFill>
                <a:effectLst/>
                <a:latin typeface="Google Sans"/>
              </a:rPr>
              <a:t>взаємодоповнюваність</a:t>
            </a:r>
            <a:r>
              <a:rPr lang="ru-RU" sz="3200" b="0" i="0" dirty="0">
                <a:solidFill>
                  <a:srgbClr val="1F1F1F"/>
                </a:solidFill>
                <a:effectLst/>
                <a:latin typeface="Google Sans"/>
              </a:rPr>
              <a:t> та </a:t>
            </a:r>
            <a:r>
              <a:rPr lang="ru-RU" sz="3200" b="0" i="0" dirty="0" err="1">
                <a:solidFill>
                  <a:srgbClr val="1F1F1F"/>
                </a:solidFill>
                <a:effectLst/>
                <a:latin typeface="Google Sans"/>
              </a:rPr>
              <a:t>системність</a:t>
            </a:r>
            <a:r>
              <a:rPr lang="ru-RU" sz="32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3200" b="0" i="0" dirty="0" err="1">
                <a:solidFill>
                  <a:srgbClr val="1F1F1F"/>
                </a:solidFill>
                <a:effectLst/>
                <a:latin typeface="Google Sans"/>
              </a:rPr>
              <a:t>інструментів</a:t>
            </a:r>
            <a:r>
              <a:rPr lang="ru-RU" sz="32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3200" b="0" i="0" dirty="0" err="1">
                <a:solidFill>
                  <a:srgbClr val="1F1F1F"/>
                </a:solidFill>
                <a:effectLst/>
                <a:latin typeface="Google Sans"/>
              </a:rPr>
              <a:t>стимулювання</a:t>
            </a:r>
            <a:r>
              <a:rPr lang="ru-RU" sz="3200" b="0" i="0" dirty="0">
                <a:solidFill>
                  <a:srgbClr val="1F1F1F"/>
                </a:solidFill>
                <a:effectLst/>
                <a:latin typeface="Google Sans"/>
              </a:rPr>
              <a:t>.</a:t>
            </a:r>
          </a:p>
          <a:p>
            <a:pPr algn="just"/>
            <a:r>
              <a:rPr lang="ru-RU" sz="3200" b="0" i="0" dirty="0" err="1">
                <a:solidFill>
                  <a:srgbClr val="1F1F1F"/>
                </a:solidFill>
                <a:effectLst/>
                <a:latin typeface="Google Sans"/>
              </a:rPr>
              <a:t>Ці</a:t>
            </a:r>
            <a:r>
              <a:rPr lang="ru-RU" sz="3200" b="0" i="0" dirty="0">
                <a:solidFill>
                  <a:srgbClr val="1F1F1F"/>
                </a:solidFill>
                <a:effectLst/>
                <a:latin typeface="Google Sans"/>
              </a:rPr>
              <a:t> заходи </a:t>
            </a:r>
            <a:r>
              <a:rPr lang="ru-RU" sz="3200" b="0" i="0" dirty="0" err="1">
                <a:solidFill>
                  <a:srgbClr val="1F1F1F"/>
                </a:solidFill>
                <a:effectLst/>
                <a:latin typeface="Google Sans"/>
              </a:rPr>
              <a:t>сприятимуть</a:t>
            </a:r>
            <a:r>
              <a:rPr lang="ru-RU" sz="32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3200" b="0" i="0" dirty="0" err="1">
                <a:solidFill>
                  <a:srgbClr val="1F1F1F"/>
                </a:solidFill>
                <a:effectLst/>
                <a:latin typeface="Google Sans"/>
              </a:rPr>
              <a:t>підвищенню</a:t>
            </a:r>
            <a:r>
              <a:rPr lang="ru-RU" sz="32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3200" b="0" i="0" dirty="0" err="1">
                <a:solidFill>
                  <a:srgbClr val="1F1F1F"/>
                </a:solidFill>
                <a:effectLst/>
                <a:latin typeface="Google Sans"/>
              </a:rPr>
              <a:t>рівня</a:t>
            </a:r>
            <a:r>
              <a:rPr lang="ru-RU" sz="32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3200" b="0" i="0" dirty="0" err="1">
                <a:solidFill>
                  <a:srgbClr val="1F1F1F"/>
                </a:solidFill>
                <a:effectLst/>
                <a:latin typeface="Google Sans"/>
              </a:rPr>
              <a:t>зеленої</a:t>
            </a:r>
            <a:r>
              <a:rPr lang="ru-RU" sz="32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3200" b="0" i="0" dirty="0" err="1">
                <a:solidFill>
                  <a:srgbClr val="1F1F1F"/>
                </a:solidFill>
                <a:effectLst/>
                <a:latin typeface="Google Sans"/>
              </a:rPr>
              <a:t>модернізації</a:t>
            </a:r>
            <a:r>
              <a:rPr lang="ru-RU" sz="32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3200" b="0" i="0" dirty="0" err="1">
                <a:solidFill>
                  <a:srgbClr val="1F1F1F"/>
                </a:solidFill>
                <a:effectLst/>
                <a:latin typeface="Google Sans"/>
              </a:rPr>
              <a:t>промисловості</a:t>
            </a:r>
            <a:r>
              <a:rPr lang="ru-RU" sz="3200" b="0" i="0" dirty="0">
                <a:solidFill>
                  <a:srgbClr val="1F1F1F"/>
                </a:solidFill>
                <a:effectLst/>
                <a:latin typeface="Google Sans"/>
              </a:rPr>
              <a:t> в </a:t>
            </a:r>
            <a:r>
              <a:rPr lang="ru-RU" sz="3200" b="0" i="0" dirty="0" err="1">
                <a:solidFill>
                  <a:srgbClr val="1F1F1F"/>
                </a:solidFill>
                <a:effectLst/>
                <a:latin typeface="Google Sans"/>
              </a:rPr>
              <a:t>Україні</a:t>
            </a:r>
            <a:r>
              <a:rPr lang="ru-RU" sz="3200" b="0" i="0" dirty="0">
                <a:solidFill>
                  <a:srgbClr val="1F1F1F"/>
                </a:solidFill>
                <a:effectLst/>
                <a:latin typeface="Google Sans"/>
              </a:rPr>
              <a:t> та </a:t>
            </a:r>
            <a:r>
              <a:rPr lang="ru-RU" sz="3200" b="0" i="0" dirty="0" err="1">
                <a:solidFill>
                  <a:srgbClr val="1F1F1F"/>
                </a:solidFill>
                <a:effectLst/>
                <a:latin typeface="Google Sans"/>
              </a:rPr>
              <a:t>зменшенню</a:t>
            </a:r>
            <a:r>
              <a:rPr lang="ru-RU" sz="3200" b="0" i="0" dirty="0">
                <a:solidFill>
                  <a:srgbClr val="1F1F1F"/>
                </a:solidFill>
                <a:effectLst/>
                <a:latin typeface="Google Sans"/>
              </a:rPr>
              <a:t> негативного </a:t>
            </a:r>
            <a:r>
              <a:rPr lang="ru-RU" sz="3200" b="0" i="0" dirty="0" err="1">
                <a:solidFill>
                  <a:srgbClr val="1F1F1F"/>
                </a:solidFill>
                <a:effectLst/>
                <a:latin typeface="Google Sans"/>
              </a:rPr>
              <a:t>впливу</a:t>
            </a:r>
            <a:r>
              <a:rPr lang="ru-RU" sz="32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3200" b="0" i="0" dirty="0" err="1">
                <a:solidFill>
                  <a:srgbClr val="1F1F1F"/>
                </a:solidFill>
                <a:effectLst/>
                <a:latin typeface="Google Sans"/>
              </a:rPr>
              <a:t>промисловості</a:t>
            </a:r>
            <a:r>
              <a:rPr lang="ru-RU" sz="3200" b="0" i="0" dirty="0">
                <a:solidFill>
                  <a:srgbClr val="1F1F1F"/>
                </a:solidFill>
                <a:effectLst/>
                <a:latin typeface="Google Sans"/>
              </a:rPr>
              <a:t> на </a:t>
            </a:r>
            <a:r>
              <a:rPr lang="ru-RU" sz="3200" b="0" i="0" dirty="0" err="1">
                <a:solidFill>
                  <a:srgbClr val="1F1F1F"/>
                </a:solidFill>
                <a:effectLst/>
                <a:latin typeface="Google Sans"/>
              </a:rPr>
              <a:t>навколишнє</a:t>
            </a:r>
            <a:r>
              <a:rPr lang="ru-RU" sz="32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3200" b="0" i="0" dirty="0" err="1">
                <a:solidFill>
                  <a:srgbClr val="1F1F1F"/>
                </a:solidFill>
                <a:effectLst/>
                <a:latin typeface="Google Sans"/>
              </a:rPr>
              <a:t>середовище</a:t>
            </a:r>
            <a:r>
              <a:rPr lang="ru-RU" sz="3200" b="0" i="0" dirty="0">
                <a:solidFill>
                  <a:srgbClr val="1F1F1F"/>
                </a:solidFill>
                <a:effectLst/>
                <a:latin typeface="Google San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83939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068DEFF-58F8-51A3-0293-7B4F9EC0DB5D}"/>
              </a:ext>
            </a:extLst>
          </p:cNvPr>
          <p:cNvSpPr txBox="1"/>
          <p:nvPr/>
        </p:nvSpPr>
        <p:spPr>
          <a:xfrm>
            <a:off x="78658" y="0"/>
            <a:ext cx="12211665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Для того,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щоб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1" i="0" dirty="0" err="1">
                <a:solidFill>
                  <a:srgbClr val="1F1F1F"/>
                </a:solidFill>
                <a:effectLst/>
                <a:latin typeface="Google Sans"/>
              </a:rPr>
              <a:t>розширити</a:t>
            </a:r>
            <a:r>
              <a:rPr lang="ru-RU" sz="2000" b="1" i="0" dirty="0">
                <a:solidFill>
                  <a:srgbClr val="1F1F1F"/>
                </a:solidFill>
                <a:effectLst/>
                <a:latin typeface="Google Sans"/>
              </a:rPr>
              <a:t> спектр </a:t>
            </a:r>
            <a:r>
              <a:rPr lang="ru-RU" sz="2000" b="1" i="0" dirty="0" err="1">
                <a:solidFill>
                  <a:srgbClr val="1F1F1F"/>
                </a:solidFill>
                <a:effectLst/>
                <a:latin typeface="Google Sans"/>
              </a:rPr>
              <a:t>інструментів</a:t>
            </a:r>
            <a:r>
              <a:rPr lang="ru-RU" sz="2000" b="1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1" i="0" dirty="0" err="1">
                <a:solidFill>
                  <a:srgbClr val="1F1F1F"/>
                </a:solidFill>
                <a:effectLst/>
                <a:latin typeface="Google Sans"/>
              </a:rPr>
              <a:t>стимулювання</a:t>
            </a:r>
            <a:r>
              <a:rPr lang="ru-RU" sz="2000" b="1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1" i="0" dirty="0" err="1">
                <a:solidFill>
                  <a:srgbClr val="1F1F1F"/>
                </a:solidFill>
                <a:effectLst/>
                <a:latin typeface="Google Sans"/>
              </a:rPr>
              <a:t>зеленої</a:t>
            </a:r>
            <a:r>
              <a:rPr lang="ru-RU" sz="2000" b="1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1" i="0" dirty="0" err="1">
                <a:solidFill>
                  <a:srgbClr val="1F1F1F"/>
                </a:solidFill>
                <a:effectLst/>
                <a:latin typeface="Google Sans"/>
              </a:rPr>
              <a:t>модернізації</a:t>
            </a:r>
            <a:r>
              <a:rPr lang="ru-RU" sz="2000" b="1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1" i="0" dirty="0" err="1">
                <a:solidFill>
                  <a:srgbClr val="1F1F1F"/>
                </a:solidFill>
                <a:effectLst/>
                <a:latin typeface="Google Sans"/>
              </a:rPr>
              <a:t>промислових</a:t>
            </a:r>
            <a:r>
              <a:rPr lang="ru-RU" sz="2000" b="1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1" i="0" dirty="0" err="1">
                <a:solidFill>
                  <a:srgbClr val="1F1F1F"/>
                </a:solidFill>
                <a:effectLst/>
                <a:latin typeface="Google Sans"/>
              </a:rPr>
              <a:t>підприємств</a:t>
            </a:r>
            <a:r>
              <a:rPr lang="ru-RU" sz="2000" b="1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в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Україні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та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зробити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їх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більш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комплексними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та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цілеспрямованими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,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необхідно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:</a:t>
            </a:r>
          </a:p>
          <a:p>
            <a:pPr algn="l"/>
            <a:endParaRPr lang="ru-RU" sz="2000" b="0" i="0" dirty="0">
              <a:solidFill>
                <a:srgbClr val="1F1F1F"/>
              </a:solidFill>
              <a:effectLst/>
              <a:latin typeface="Google Sans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Розробити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та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впровадити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нові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інструменти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стимулювання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,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такі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як: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Інструменти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,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спрямовані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на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підтримку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інвестицій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у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зелені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технології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,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такі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як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гранти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,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кредити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,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гарантії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,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пільгове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оподаткування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тощо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Інструменти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,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спрямовані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на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стимулювання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розвитку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екологічного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підприємництва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,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такі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як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державні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закупівлі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екологічної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продукції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та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послуг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,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податкові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пільги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для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екологічних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підприємств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тощо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Інструменти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,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спрямовані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на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підвищення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рівня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поінформованості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та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обізнаності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підприємств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про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зелені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технології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,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такі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як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інформаційні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кампанії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,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консультації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та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тренінги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тощо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ru-RU" sz="2000" b="0" i="0" dirty="0">
              <a:solidFill>
                <a:srgbClr val="1F1F1F"/>
              </a:solidFill>
              <a:effectLst/>
              <a:latin typeface="Google Sans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Удосконалити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існуючі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інструменти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стимулювання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,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такі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як: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Збільшити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обсяги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фінансування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інструментів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стимулювання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Зменшити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бюрократичні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процедури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та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зробити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процес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отримання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інструментів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стимулювання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більш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прозорим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і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недискримінаційним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Забезпечити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цілеспрямованість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інструментів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стимулювання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на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конкретні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галузі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промисловості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та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технології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ru-RU" sz="2000" b="0" i="0" dirty="0">
              <a:solidFill>
                <a:srgbClr val="1F1F1F"/>
              </a:solidFill>
              <a:effectLst/>
              <a:latin typeface="Google Sans"/>
            </a:endParaRPr>
          </a:p>
          <a:p>
            <a:pPr algn="l"/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Такі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заходи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сприятимуть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тому,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щоб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інструменти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стимулювання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зеленої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модернізації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промислових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підприємств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в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Україні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були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більш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доступними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та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привабливими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для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підприємств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,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що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дозволить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підвищити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рівень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зеленої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модернізації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промисловості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та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зменшити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негативний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вплив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промисловості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на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навколишнє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000" b="0" i="0" dirty="0" err="1">
                <a:solidFill>
                  <a:srgbClr val="1F1F1F"/>
                </a:solidFill>
                <a:effectLst/>
                <a:latin typeface="Google Sans"/>
              </a:rPr>
              <a:t>середовище</a:t>
            </a:r>
            <a:r>
              <a:rPr lang="ru-RU" sz="2000" b="0" i="0" dirty="0">
                <a:solidFill>
                  <a:srgbClr val="1F1F1F"/>
                </a:solidFill>
                <a:effectLst/>
                <a:latin typeface="Google San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75460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0B59197-7204-0246-3123-CE7D09A06C7A}"/>
              </a:ext>
            </a:extLst>
          </p:cNvPr>
          <p:cNvSpPr txBox="1"/>
          <p:nvPr/>
        </p:nvSpPr>
        <p:spPr>
          <a:xfrm>
            <a:off x="113071" y="265581"/>
            <a:ext cx="11965858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Деякі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конкретні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приклади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нових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інструментів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стимулювання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зеленої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модернізації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промислових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підприємств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в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Україні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Створимість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фонду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зелених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інвестицій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для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надання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кредитів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та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гарантій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підприємствам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,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які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впроваджують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зелені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технології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Запровадження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податкових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пільг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для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підприємств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,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які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впроваджують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зелені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технології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,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наприклад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,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зниження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податку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на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прибуток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або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податку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на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додану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вартість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Розробка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та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впровадження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системи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сертифікації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зелених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технологій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для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полегшення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вибору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підприємством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відповідних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технологій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Надання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консультацій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та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тренінгів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для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підприємств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з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питань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зеленої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модернізації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.</a:t>
            </a:r>
          </a:p>
          <a:p>
            <a:pPr algn="just"/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Ці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інструменти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можуть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бути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реалізовані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як на державному, так і на приватному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рівні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04109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DDDA7DF-DFE9-7557-E4CF-B07DD327C7B6}"/>
              </a:ext>
            </a:extLst>
          </p:cNvPr>
          <p:cNvSpPr txBox="1"/>
          <p:nvPr/>
        </p:nvSpPr>
        <p:spPr>
          <a:xfrm>
            <a:off x="265471" y="410521"/>
            <a:ext cx="11926529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Для того,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щоб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п</a:t>
            </a:r>
            <a:r>
              <a:rPr lang="ru-RU" sz="2800" b="1" i="0" dirty="0" err="1">
                <a:solidFill>
                  <a:srgbClr val="1F1F1F"/>
                </a:solidFill>
                <a:effectLst/>
                <a:latin typeface="Google Sans"/>
              </a:rPr>
              <a:t>окращити</a:t>
            </a:r>
            <a:r>
              <a:rPr lang="ru-RU" sz="2800" b="1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1" i="0" dirty="0" err="1">
                <a:solidFill>
                  <a:srgbClr val="1F1F1F"/>
                </a:solidFill>
                <a:effectLst/>
                <a:latin typeface="Google Sans"/>
              </a:rPr>
              <a:t>доступність</a:t>
            </a:r>
            <a:r>
              <a:rPr lang="ru-RU" sz="2800" b="1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1" i="0" dirty="0" err="1">
                <a:solidFill>
                  <a:srgbClr val="1F1F1F"/>
                </a:solidFill>
                <a:effectLst/>
                <a:latin typeface="Google Sans"/>
              </a:rPr>
              <a:t>інструментів</a:t>
            </a:r>
            <a:r>
              <a:rPr lang="ru-RU" sz="2800" b="1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1" i="0" dirty="0" err="1">
                <a:solidFill>
                  <a:srgbClr val="1F1F1F"/>
                </a:solidFill>
                <a:effectLst/>
                <a:latin typeface="Google Sans"/>
              </a:rPr>
              <a:t>стимулювання</a:t>
            </a:r>
            <a:r>
              <a:rPr lang="ru-RU" sz="2800" b="1" i="0" dirty="0">
                <a:solidFill>
                  <a:srgbClr val="1F1F1F"/>
                </a:solidFill>
                <a:effectLst/>
                <a:latin typeface="Google Sans"/>
              </a:rPr>
              <a:t> для </a:t>
            </a:r>
            <a:r>
              <a:rPr lang="ru-RU" sz="2800" b="1" i="0" dirty="0" err="1">
                <a:solidFill>
                  <a:srgbClr val="1F1F1F"/>
                </a:solidFill>
                <a:effectLst/>
                <a:latin typeface="Google Sans"/>
              </a:rPr>
              <a:t>підприємств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,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необхідно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Зменшити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бюрократичні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процедури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та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зробити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процес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отримання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інструментів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стимулювання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більш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прозорим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і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недискримінаційним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. 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Це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можна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зробити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,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наприклад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,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запровадивши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онлайн-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платформи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для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подання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заявок на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отримання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інструментів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стимулювання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, а також шляхом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розробки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та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впровадження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простих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та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зрозумілих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процедур.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Збільшити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обсяги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фінансування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інструментів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стимулювання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. 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Це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дозволить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зробити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інструменти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стимулювання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більш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доступними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для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підприємств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,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які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не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мають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достатніх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власних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коштів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для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фінансування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зеленої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модернізації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Зробити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інструменти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стимулювання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більш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цільовими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. 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Це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можна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зробити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,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наприклад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,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запровадивши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інструменти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стимулювання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,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які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спрямовані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на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конкретні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галузі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промисловості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або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ru-RU" sz="2800" b="0" i="0" dirty="0" err="1">
                <a:solidFill>
                  <a:srgbClr val="1F1F1F"/>
                </a:solidFill>
                <a:effectLst/>
                <a:latin typeface="Google Sans"/>
              </a:rPr>
              <a:t>технології</a:t>
            </a:r>
            <a:r>
              <a:rPr lang="ru-RU" sz="2800" b="0" i="0" dirty="0">
                <a:solidFill>
                  <a:srgbClr val="1F1F1F"/>
                </a:solidFill>
                <a:effectLst/>
                <a:latin typeface="Google San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266980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1321</Words>
  <Application>Microsoft Office PowerPoint</Application>
  <PresentationFormat>Широкоэкранный</PresentationFormat>
  <Paragraphs>91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Google Sans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ДЯКУЮ ЗА УВАГУ!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5</cp:revision>
  <dcterms:created xsi:type="dcterms:W3CDTF">2023-10-25T06:25:10Z</dcterms:created>
  <dcterms:modified xsi:type="dcterms:W3CDTF">2023-10-25T06:40:12Z</dcterms:modified>
</cp:coreProperties>
</file>