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84" y="7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smtClean="0"/>
              <a:t>Зразок заголовка</a:t>
            </a:r>
            <a:endParaRPr lang="uk-UA"/>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smtClean="0"/>
              <a:t>Зразок підзаголовка</a:t>
            </a:r>
            <a:endParaRPr lang="uk-UA"/>
          </a:p>
        </p:txBody>
      </p:sp>
      <p:sp>
        <p:nvSpPr>
          <p:cNvPr id="4" name="Місце для дати 3"/>
          <p:cNvSpPr>
            <a:spLocks noGrp="1"/>
          </p:cNvSpPr>
          <p:nvPr>
            <p:ph type="dt" sz="half" idx="10"/>
          </p:nvPr>
        </p:nvSpPr>
        <p:spPr/>
        <p:txBody>
          <a:bodyPr/>
          <a:lstStyle/>
          <a:p>
            <a:fld id="{4AF4C7C7-CAE4-471B-BDF8-FDC258A6A69D}" type="datetimeFigureOut">
              <a:rPr lang="uk-UA" smtClean="0"/>
              <a:t>12.10.2022</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C592E375-33C1-4CFF-9315-337CB506F340}" type="slidenum">
              <a:rPr lang="uk-UA" smtClean="0"/>
              <a:t>‹№›</a:t>
            </a:fld>
            <a:endParaRPr lang="uk-UA"/>
          </a:p>
        </p:txBody>
      </p:sp>
    </p:spTree>
    <p:extLst>
      <p:ext uri="{BB962C8B-B14F-4D97-AF65-F5344CB8AC3E}">
        <p14:creationId xmlns:p14="http://schemas.microsoft.com/office/powerpoint/2010/main" val="1442404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4AF4C7C7-CAE4-471B-BDF8-FDC258A6A69D}" type="datetimeFigureOut">
              <a:rPr lang="uk-UA" smtClean="0"/>
              <a:t>12.10.2022</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C592E375-33C1-4CFF-9315-337CB506F340}" type="slidenum">
              <a:rPr lang="uk-UA" smtClean="0"/>
              <a:t>‹№›</a:t>
            </a:fld>
            <a:endParaRPr lang="uk-UA"/>
          </a:p>
        </p:txBody>
      </p:sp>
    </p:spTree>
    <p:extLst>
      <p:ext uri="{BB962C8B-B14F-4D97-AF65-F5344CB8AC3E}">
        <p14:creationId xmlns:p14="http://schemas.microsoft.com/office/powerpoint/2010/main" val="3937811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4AF4C7C7-CAE4-471B-BDF8-FDC258A6A69D}" type="datetimeFigureOut">
              <a:rPr lang="uk-UA" smtClean="0"/>
              <a:t>12.10.2022</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C592E375-33C1-4CFF-9315-337CB506F340}" type="slidenum">
              <a:rPr lang="uk-UA" smtClean="0"/>
              <a:t>‹№›</a:t>
            </a:fld>
            <a:endParaRPr lang="uk-UA"/>
          </a:p>
        </p:txBody>
      </p:sp>
    </p:spTree>
    <p:extLst>
      <p:ext uri="{BB962C8B-B14F-4D97-AF65-F5344CB8AC3E}">
        <p14:creationId xmlns:p14="http://schemas.microsoft.com/office/powerpoint/2010/main" val="3549722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4AF4C7C7-CAE4-471B-BDF8-FDC258A6A69D}" type="datetimeFigureOut">
              <a:rPr lang="uk-UA" smtClean="0"/>
              <a:t>12.10.2022</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C592E375-33C1-4CFF-9315-337CB506F340}" type="slidenum">
              <a:rPr lang="uk-UA" smtClean="0"/>
              <a:t>‹№›</a:t>
            </a:fld>
            <a:endParaRPr lang="uk-UA"/>
          </a:p>
        </p:txBody>
      </p:sp>
    </p:spTree>
    <p:extLst>
      <p:ext uri="{BB962C8B-B14F-4D97-AF65-F5344CB8AC3E}">
        <p14:creationId xmlns:p14="http://schemas.microsoft.com/office/powerpoint/2010/main" val="197914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smtClean="0"/>
              <a:t>Зразок заголовка</a:t>
            </a:r>
            <a:endParaRPr lang="uk-UA"/>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smtClean="0"/>
              <a:t>Зразок тексту</a:t>
            </a:r>
          </a:p>
        </p:txBody>
      </p:sp>
      <p:sp>
        <p:nvSpPr>
          <p:cNvPr id="4" name="Місце для дати 3"/>
          <p:cNvSpPr>
            <a:spLocks noGrp="1"/>
          </p:cNvSpPr>
          <p:nvPr>
            <p:ph type="dt" sz="half" idx="10"/>
          </p:nvPr>
        </p:nvSpPr>
        <p:spPr/>
        <p:txBody>
          <a:bodyPr/>
          <a:lstStyle/>
          <a:p>
            <a:fld id="{4AF4C7C7-CAE4-471B-BDF8-FDC258A6A69D}" type="datetimeFigureOut">
              <a:rPr lang="uk-UA" smtClean="0"/>
              <a:t>12.10.2022</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C592E375-33C1-4CFF-9315-337CB506F340}" type="slidenum">
              <a:rPr lang="uk-UA" smtClean="0"/>
              <a:t>‹№›</a:t>
            </a:fld>
            <a:endParaRPr lang="uk-UA"/>
          </a:p>
        </p:txBody>
      </p:sp>
    </p:spTree>
    <p:extLst>
      <p:ext uri="{BB962C8B-B14F-4D97-AF65-F5344CB8AC3E}">
        <p14:creationId xmlns:p14="http://schemas.microsoft.com/office/powerpoint/2010/main" val="1395619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838200" y="1825625"/>
            <a:ext cx="5181600" cy="435133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6172200" y="1825625"/>
            <a:ext cx="5181600" cy="435133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4"/>
          <p:cNvSpPr>
            <a:spLocks noGrp="1"/>
          </p:cNvSpPr>
          <p:nvPr>
            <p:ph type="dt" sz="half" idx="10"/>
          </p:nvPr>
        </p:nvSpPr>
        <p:spPr/>
        <p:txBody>
          <a:bodyPr/>
          <a:lstStyle/>
          <a:p>
            <a:fld id="{4AF4C7C7-CAE4-471B-BDF8-FDC258A6A69D}" type="datetimeFigureOut">
              <a:rPr lang="uk-UA" smtClean="0"/>
              <a:t>12.10.2022</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C592E375-33C1-4CFF-9315-337CB506F340}" type="slidenum">
              <a:rPr lang="uk-UA" smtClean="0"/>
              <a:t>‹№›</a:t>
            </a:fld>
            <a:endParaRPr lang="uk-UA"/>
          </a:p>
        </p:txBody>
      </p:sp>
    </p:spTree>
    <p:extLst>
      <p:ext uri="{BB962C8B-B14F-4D97-AF65-F5344CB8AC3E}">
        <p14:creationId xmlns:p14="http://schemas.microsoft.com/office/powerpoint/2010/main" val="1125433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smtClean="0"/>
              <a:t>Зразок заголовка</a:t>
            </a:r>
            <a:endParaRPr lang="uk-UA"/>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6"/>
          <p:cNvSpPr>
            <a:spLocks noGrp="1"/>
          </p:cNvSpPr>
          <p:nvPr>
            <p:ph type="dt" sz="half" idx="10"/>
          </p:nvPr>
        </p:nvSpPr>
        <p:spPr/>
        <p:txBody>
          <a:bodyPr/>
          <a:lstStyle/>
          <a:p>
            <a:fld id="{4AF4C7C7-CAE4-471B-BDF8-FDC258A6A69D}" type="datetimeFigureOut">
              <a:rPr lang="uk-UA" smtClean="0"/>
              <a:t>12.10.2022</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C592E375-33C1-4CFF-9315-337CB506F340}" type="slidenum">
              <a:rPr lang="uk-UA" smtClean="0"/>
              <a:t>‹№›</a:t>
            </a:fld>
            <a:endParaRPr lang="uk-UA"/>
          </a:p>
        </p:txBody>
      </p:sp>
    </p:spTree>
    <p:extLst>
      <p:ext uri="{BB962C8B-B14F-4D97-AF65-F5344CB8AC3E}">
        <p14:creationId xmlns:p14="http://schemas.microsoft.com/office/powerpoint/2010/main" val="2724822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2"/>
          <p:cNvSpPr>
            <a:spLocks noGrp="1"/>
          </p:cNvSpPr>
          <p:nvPr>
            <p:ph type="dt" sz="half" idx="10"/>
          </p:nvPr>
        </p:nvSpPr>
        <p:spPr/>
        <p:txBody>
          <a:bodyPr/>
          <a:lstStyle/>
          <a:p>
            <a:fld id="{4AF4C7C7-CAE4-471B-BDF8-FDC258A6A69D}" type="datetimeFigureOut">
              <a:rPr lang="uk-UA" smtClean="0"/>
              <a:t>12.10.2022</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C592E375-33C1-4CFF-9315-337CB506F340}" type="slidenum">
              <a:rPr lang="uk-UA" smtClean="0"/>
              <a:t>‹№›</a:t>
            </a:fld>
            <a:endParaRPr lang="uk-UA"/>
          </a:p>
        </p:txBody>
      </p:sp>
    </p:spTree>
    <p:extLst>
      <p:ext uri="{BB962C8B-B14F-4D97-AF65-F5344CB8AC3E}">
        <p14:creationId xmlns:p14="http://schemas.microsoft.com/office/powerpoint/2010/main" val="3177187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4AF4C7C7-CAE4-471B-BDF8-FDC258A6A69D}" type="datetimeFigureOut">
              <a:rPr lang="uk-UA" smtClean="0"/>
              <a:t>12.10.2022</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C592E375-33C1-4CFF-9315-337CB506F340}" type="slidenum">
              <a:rPr lang="uk-UA" smtClean="0"/>
              <a:t>‹№›</a:t>
            </a:fld>
            <a:endParaRPr lang="uk-UA"/>
          </a:p>
        </p:txBody>
      </p:sp>
    </p:spTree>
    <p:extLst>
      <p:ext uri="{BB962C8B-B14F-4D97-AF65-F5344CB8AC3E}">
        <p14:creationId xmlns:p14="http://schemas.microsoft.com/office/powerpoint/2010/main" val="1788832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4AF4C7C7-CAE4-471B-BDF8-FDC258A6A69D}" type="datetimeFigureOut">
              <a:rPr lang="uk-UA" smtClean="0"/>
              <a:t>12.10.2022</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C592E375-33C1-4CFF-9315-337CB506F340}" type="slidenum">
              <a:rPr lang="uk-UA" smtClean="0"/>
              <a:t>‹№›</a:t>
            </a:fld>
            <a:endParaRPr lang="uk-UA"/>
          </a:p>
        </p:txBody>
      </p:sp>
    </p:spTree>
    <p:extLst>
      <p:ext uri="{BB962C8B-B14F-4D97-AF65-F5344CB8AC3E}">
        <p14:creationId xmlns:p14="http://schemas.microsoft.com/office/powerpoint/2010/main" val="3529034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4AF4C7C7-CAE4-471B-BDF8-FDC258A6A69D}" type="datetimeFigureOut">
              <a:rPr lang="uk-UA" smtClean="0"/>
              <a:t>12.10.2022</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C592E375-33C1-4CFF-9315-337CB506F340}" type="slidenum">
              <a:rPr lang="uk-UA" smtClean="0"/>
              <a:t>‹№›</a:t>
            </a:fld>
            <a:endParaRPr lang="uk-UA"/>
          </a:p>
        </p:txBody>
      </p:sp>
    </p:spTree>
    <p:extLst>
      <p:ext uri="{BB962C8B-B14F-4D97-AF65-F5344CB8AC3E}">
        <p14:creationId xmlns:p14="http://schemas.microsoft.com/office/powerpoint/2010/main" val="2110899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smtClean="0"/>
              <a:t>Зразок заголовка</a:t>
            </a:r>
            <a:endParaRPr lang="uk-UA"/>
          </a:p>
        </p:txBody>
      </p:sp>
      <p:sp>
        <p:nvSpPr>
          <p:cNvPr id="3" name="Місце для тексту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F4C7C7-CAE4-471B-BDF8-FDC258A6A69D}" type="datetimeFigureOut">
              <a:rPr lang="uk-UA" smtClean="0"/>
              <a:t>12.10.2022</a:t>
            </a:fld>
            <a:endParaRPr lang="uk-UA"/>
          </a:p>
        </p:txBody>
      </p:sp>
      <p:sp>
        <p:nvSpPr>
          <p:cNvPr id="5" name="Місце для нижнього колонтитула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92E375-33C1-4CFF-9315-337CB506F340}" type="slidenum">
              <a:rPr lang="uk-UA" smtClean="0"/>
              <a:t>‹№›</a:t>
            </a:fld>
            <a:endParaRPr lang="uk-UA"/>
          </a:p>
        </p:txBody>
      </p:sp>
    </p:spTree>
    <p:extLst>
      <p:ext uri="{BB962C8B-B14F-4D97-AF65-F5344CB8AC3E}">
        <p14:creationId xmlns:p14="http://schemas.microsoft.com/office/powerpoint/2010/main" val="1660695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a:t>Сучасна світова філософія</a:t>
            </a:r>
          </a:p>
        </p:txBody>
      </p:sp>
      <p:sp>
        <p:nvSpPr>
          <p:cNvPr id="3" name="Місце для вмісту 2"/>
          <p:cNvSpPr>
            <a:spLocks noGrp="1"/>
          </p:cNvSpPr>
          <p:nvPr>
            <p:ph idx="1"/>
          </p:nvPr>
        </p:nvSpPr>
        <p:spPr/>
        <p:txBody>
          <a:bodyPr/>
          <a:lstStyle/>
          <a:p>
            <a:pPr marL="0" indent="0">
              <a:buNone/>
            </a:pPr>
            <a:r>
              <a:rPr lang="uk-UA" dirty="0" smtClean="0"/>
              <a:t>1.	Прагматизм </a:t>
            </a:r>
          </a:p>
          <a:p>
            <a:pPr marL="0" indent="0">
              <a:buNone/>
            </a:pPr>
            <a:r>
              <a:rPr lang="uk-UA" dirty="0" smtClean="0"/>
              <a:t>2.	Ірраціоналізм у сучасній філософії</a:t>
            </a:r>
          </a:p>
          <a:p>
            <a:pPr marL="0" indent="0">
              <a:buNone/>
            </a:pPr>
            <a:r>
              <a:rPr lang="uk-UA" dirty="0" smtClean="0"/>
              <a:t>3.	"Філософія життя"</a:t>
            </a:r>
          </a:p>
          <a:p>
            <a:pPr marL="0" indent="0">
              <a:buNone/>
            </a:pPr>
            <a:r>
              <a:rPr lang="uk-UA" dirty="0" smtClean="0"/>
              <a:t>4.	Феноменологія</a:t>
            </a:r>
          </a:p>
          <a:p>
            <a:pPr marL="0" indent="0">
              <a:buNone/>
            </a:pPr>
            <a:r>
              <a:rPr lang="uk-UA" dirty="0" smtClean="0"/>
              <a:t>5.	</a:t>
            </a:r>
            <a:r>
              <a:rPr lang="uk-UA" dirty="0" err="1" smtClean="0"/>
              <a:t>Екзистенційна</a:t>
            </a:r>
            <a:r>
              <a:rPr lang="uk-UA" dirty="0" smtClean="0"/>
              <a:t> філософія</a:t>
            </a:r>
          </a:p>
          <a:p>
            <a:pPr marL="0" indent="0">
              <a:buNone/>
            </a:pPr>
            <a:endParaRPr lang="uk-UA" dirty="0"/>
          </a:p>
        </p:txBody>
      </p:sp>
    </p:spTree>
    <p:extLst>
      <p:ext uri="{BB962C8B-B14F-4D97-AF65-F5344CB8AC3E}">
        <p14:creationId xmlns:p14="http://schemas.microsoft.com/office/powerpoint/2010/main" val="4042199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1124462"/>
          </a:xfrm>
        </p:spPr>
        <p:txBody>
          <a:bodyPr>
            <a:normAutofit fontScale="90000"/>
          </a:bodyPr>
          <a:lstStyle/>
          <a:p>
            <a:r>
              <a:rPr lang="uk-UA" b="1" i="1" dirty="0" smtClean="0"/>
              <a:t>	</a:t>
            </a:r>
            <a:r>
              <a:rPr lang="uk-UA" b="1" i="1" dirty="0" err="1" smtClean="0"/>
              <a:t>Сьорен</a:t>
            </a:r>
            <a:r>
              <a:rPr lang="uk-UA" b="1" i="1" dirty="0" smtClean="0"/>
              <a:t> </a:t>
            </a:r>
            <a:r>
              <a:rPr lang="uk-UA" b="1" i="1" dirty="0" err="1"/>
              <a:t>Керкегор</a:t>
            </a:r>
            <a:r>
              <a:rPr lang="uk-UA" dirty="0"/>
              <a:t> (1813–1855</a:t>
            </a:r>
            <a:r>
              <a:rPr lang="uk-UA" dirty="0" smtClean="0"/>
              <a:t>)- засновник ірраціоналізму</a:t>
            </a:r>
            <a:endParaRPr lang="uk-UA" dirty="0"/>
          </a:p>
        </p:txBody>
      </p:sp>
      <p:sp>
        <p:nvSpPr>
          <p:cNvPr id="3" name="Місце для вмісту 2"/>
          <p:cNvSpPr>
            <a:spLocks noGrp="1"/>
          </p:cNvSpPr>
          <p:nvPr>
            <p:ph idx="1"/>
          </p:nvPr>
        </p:nvSpPr>
        <p:spPr>
          <a:xfrm>
            <a:off x="353961" y="1825624"/>
            <a:ext cx="11518491" cy="4663665"/>
          </a:xfrm>
        </p:spPr>
        <p:txBody>
          <a:bodyPr>
            <a:normAutofit fontScale="70000" lnSpcReduction="20000"/>
          </a:bodyPr>
          <a:lstStyle/>
          <a:p>
            <a:r>
              <a:rPr lang="uk-UA" dirty="0" smtClean="0"/>
              <a:t>Зміщує центр філософської проблематики з гносеології до етики. Передусім необхідно з'ясувати сенс життя для себе</a:t>
            </a:r>
          </a:p>
          <a:p>
            <a:r>
              <a:rPr lang="uk-UA" dirty="0" smtClean="0"/>
              <a:t>Вихідне положення його філософії не всезагальне, а одиничне – конкретна людина.</a:t>
            </a:r>
          </a:p>
          <a:p>
            <a:r>
              <a:rPr lang="uk-UA" dirty="0" smtClean="0"/>
              <a:t>Протиставляє спосіб існування світу й існування (екзистенцію) окремої людини. Існування окремої особи – пристрасті, страждання, які не можна виразити в загальних поняттях</a:t>
            </a:r>
          </a:p>
          <a:p>
            <a:r>
              <a:rPr lang="uk-UA" dirty="0"/>
              <a:t>Різко виступив проти всевладдя розуму (і відповідно принципу необхідності) у філософії. В буденному житті розум корисний і навіть необхідний, проте ця корисність і потрібність виявляють себе в певних межах доти, поки людина не стикається з проблемою неможливого. Перед неможливим розум пасує. Подолати неможливе може тільки віра. Віра уможливлює те, що є абсурдом для розуму</a:t>
            </a:r>
            <a:r>
              <a:rPr lang="uk-UA" dirty="0" smtClean="0"/>
              <a:t>.</a:t>
            </a:r>
          </a:p>
          <a:p>
            <a:r>
              <a:rPr lang="uk-UA" dirty="0"/>
              <a:t>виділяє естетичний (тобто чуттєвий), етичний (заснований на розумі) і релігійний рівні моралі</a:t>
            </a:r>
            <a:r>
              <a:rPr lang="uk-UA" dirty="0" smtClean="0"/>
              <a:t>. </a:t>
            </a:r>
            <a:r>
              <a:rPr lang="uk-UA" dirty="0"/>
              <a:t>Основою естетичного рівня моральності є насолода, етичного – повинність, релігійного – страждання</a:t>
            </a:r>
            <a:r>
              <a:rPr lang="uk-UA" dirty="0" smtClean="0"/>
              <a:t>. </a:t>
            </a:r>
            <a:r>
              <a:rPr lang="uk-UA" dirty="0"/>
              <a:t>В релігійній моралі повинність перед людством поступається місцем повинності перед Богом, любов до Бога заступає любов до людини. Ця мораль вимагає зречення від всього земного (сім'ї, дружби тощо). (біблійний Авраам</a:t>
            </a:r>
            <a:r>
              <a:rPr lang="uk-UA" dirty="0" smtClean="0"/>
              <a:t>).</a:t>
            </a:r>
          </a:p>
          <a:p>
            <a:r>
              <a:rPr lang="uk-UA" dirty="0"/>
              <a:t>Протиставляє людську мораль божественній. Особою людина стає, здійснюючи вибір між людським і божественним, конечним і безконечним, тимчасовим і вічним</a:t>
            </a:r>
            <a:r>
              <a:rPr lang="uk-UA" dirty="0" smtClean="0"/>
              <a:t>.</a:t>
            </a:r>
            <a:endParaRPr lang="uk-UA" dirty="0"/>
          </a:p>
          <a:p>
            <a:endParaRPr lang="uk-UA" dirty="0"/>
          </a:p>
          <a:p>
            <a:endParaRPr lang="uk-UA" dirty="0" smtClean="0"/>
          </a:p>
          <a:p>
            <a:endParaRPr lang="uk-UA" dirty="0" smtClean="0"/>
          </a:p>
          <a:p>
            <a:endParaRPr lang="uk-UA" dirty="0"/>
          </a:p>
        </p:txBody>
      </p:sp>
    </p:spTree>
    <p:extLst>
      <p:ext uri="{BB962C8B-B14F-4D97-AF65-F5344CB8AC3E}">
        <p14:creationId xmlns:p14="http://schemas.microsoft.com/office/powerpoint/2010/main" val="2627081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3458" y="365126"/>
            <a:ext cx="10970342" cy="903236"/>
          </a:xfrm>
        </p:spPr>
        <p:txBody>
          <a:bodyPr>
            <a:noAutofit/>
          </a:bodyPr>
          <a:lstStyle/>
          <a:p>
            <a:r>
              <a:rPr lang="uk-UA" sz="3600" b="1" dirty="0"/>
              <a:t>Волюнтаризм</a:t>
            </a:r>
            <a:r>
              <a:rPr lang="uk-UA" sz="3600" dirty="0"/>
              <a:t> </a:t>
            </a:r>
            <a:r>
              <a:rPr lang="uk-UA" sz="2800" dirty="0"/>
              <a:t>(лат. </a:t>
            </a:r>
            <a:r>
              <a:rPr lang="uk-UA" sz="2800" dirty="0" err="1"/>
              <a:t>voluntarius</a:t>
            </a:r>
            <a:r>
              <a:rPr lang="uk-UA" sz="2800" dirty="0"/>
              <a:t> – залежність від волі) – філософська течія, яка проголошує основою світу волю, протиставляючи її розуму</a:t>
            </a:r>
            <a:r>
              <a:rPr lang="uk-UA" sz="2800" dirty="0" smtClean="0"/>
              <a:t>.</a:t>
            </a:r>
            <a:endParaRPr lang="uk-UA" sz="2800" dirty="0"/>
          </a:p>
        </p:txBody>
      </p:sp>
      <p:sp>
        <p:nvSpPr>
          <p:cNvPr id="3" name="Місце для вмісту 2"/>
          <p:cNvSpPr>
            <a:spLocks noGrp="1"/>
          </p:cNvSpPr>
          <p:nvPr>
            <p:ph idx="1"/>
          </p:nvPr>
        </p:nvSpPr>
        <p:spPr>
          <a:xfrm>
            <a:off x="176981" y="1445342"/>
            <a:ext cx="11665973" cy="5206181"/>
          </a:xfrm>
        </p:spPr>
        <p:txBody>
          <a:bodyPr>
            <a:noAutofit/>
          </a:bodyPr>
          <a:lstStyle/>
          <a:p>
            <a:r>
              <a:rPr lang="uk-UA" sz="1600" b="1" i="1" dirty="0">
                <a:latin typeface="Calibri Light" panose="020F0302020204030204" pitchFamily="34" charset="0"/>
                <a:cs typeface="Calibri Light" panose="020F0302020204030204" pitchFamily="34" charset="0"/>
              </a:rPr>
              <a:t>Артур </a:t>
            </a:r>
            <a:r>
              <a:rPr lang="uk-UA" sz="1600" b="1" i="1" dirty="0" err="1">
                <a:latin typeface="Calibri Light" panose="020F0302020204030204" pitchFamily="34" charset="0"/>
                <a:cs typeface="Calibri Light" panose="020F0302020204030204" pitchFamily="34" charset="0"/>
              </a:rPr>
              <a:t>Шопенгауер</a:t>
            </a:r>
            <a:r>
              <a:rPr lang="uk-UA" sz="1600" dirty="0">
                <a:latin typeface="Calibri Light" panose="020F0302020204030204" pitchFamily="34" charset="0"/>
                <a:cs typeface="Calibri Light" panose="020F0302020204030204" pitchFamily="34" charset="0"/>
              </a:rPr>
              <a:t> (1788–1860</a:t>
            </a:r>
            <a:r>
              <a:rPr lang="uk-UA" sz="1600" dirty="0" smtClean="0">
                <a:latin typeface="Calibri Light" panose="020F0302020204030204" pitchFamily="34" charset="0"/>
                <a:cs typeface="Calibri Light" panose="020F0302020204030204" pitchFamily="34" charset="0"/>
              </a:rPr>
              <a:t>) - </a:t>
            </a:r>
            <a:r>
              <a:rPr lang="uk-UA" sz="1600" dirty="0">
                <a:latin typeface="Calibri Light" panose="020F0302020204030204" pitchFamily="34" charset="0"/>
                <a:cs typeface="Calibri Light" panose="020F0302020204030204" pitchFamily="34" charset="0"/>
              </a:rPr>
              <a:t>засновник </a:t>
            </a:r>
            <a:r>
              <a:rPr lang="uk-UA" sz="1600" dirty="0" smtClean="0">
                <a:latin typeface="Calibri Light" panose="020F0302020204030204" pitchFamily="34" charset="0"/>
                <a:cs typeface="Calibri Light" panose="020F0302020204030204" pitchFamily="34" charset="0"/>
              </a:rPr>
              <a:t>волюнтаризму. </a:t>
            </a:r>
            <a:r>
              <a:rPr lang="ru-RU" sz="1600" dirty="0" smtClean="0">
                <a:latin typeface="Calibri Light" panose="020F0302020204030204" pitchFamily="34" charset="0"/>
                <a:cs typeface="Calibri Light" panose="020F0302020204030204" pitchFamily="34" charset="0"/>
              </a:rPr>
              <a:t>"</a:t>
            </a:r>
            <a:r>
              <a:rPr lang="ru-RU" sz="1600" dirty="0" err="1" smtClean="0">
                <a:latin typeface="Calibri Light" panose="020F0302020204030204" pitchFamily="34" charset="0"/>
                <a:cs typeface="Calibri Light" panose="020F0302020204030204" pitchFamily="34" charset="0"/>
              </a:rPr>
              <a:t>Світ</a:t>
            </a:r>
            <a:r>
              <a:rPr lang="ru-RU" sz="1600" dirty="0" smtClean="0">
                <a:latin typeface="Calibri Light" panose="020F0302020204030204" pitchFamily="34" charset="0"/>
                <a:cs typeface="Calibri Light" panose="020F0302020204030204" pitchFamily="34" charset="0"/>
              </a:rPr>
              <a:t> як воля і </a:t>
            </a:r>
            <a:r>
              <a:rPr lang="ru-RU" sz="1600" dirty="0" err="1" smtClean="0">
                <a:latin typeface="Calibri Light" panose="020F0302020204030204" pitchFamily="34" charset="0"/>
                <a:cs typeface="Calibri Light" panose="020F0302020204030204" pitchFamily="34" charset="0"/>
              </a:rPr>
              <a:t>уявлення</a:t>
            </a:r>
            <a:r>
              <a:rPr lang="ru-RU" sz="1600" dirty="0" smtClean="0">
                <a:latin typeface="Calibri Light" panose="020F0302020204030204" pitchFamily="34" charset="0"/>
                <a:cs typeface="Calibri Light" panose="020F0302020204030204" pitchFamily="34" charset="0"/>
              </a:rPr>
              <a:t>". </a:t>
            </a:r>
          </a:p>
          <a:p>
            <a:r>
              <a:rPr lang="uk-UA" sz="1600" dirty="0"/>
              <a:t>Світ існує тільки для суб'єкта як його уявлення, тобто як предмет свідомості. "Світ є моїм уявленням". І хоч "світ як уявлення" упорядкований і систематизований </a:t>
            </a:r>
            <a:r>
              <a:rPr lang="uk-UA" sz="1600" dirty="0" err="1"/>
              <a:t>розсудком</a:t>
            </a:r>
            <a:r>
              <a:rPr lang="uk-UA" sz="1600" dirty="0"/>
              <a:t>, розмежувати сон і реальність неможливо. Життя і сновидіння – це сторінки однієї й тієї самої книги. </a:t>
            </a:r>
          </a:p>
          <a:p>
            <a:r>
              <a:rPr lang="uk-UA" sz="1600" dirty="0"/>
              <a:t>"Світ уявлення" – це ілюзія, яка приховує справжній світ. Але перейти від першого до другого шляхом звичайного пізнання принципово неможливо.</a:t>
            </a:r>
          </a:p>
          <a:p>
            <a:r>
              <a:rPr lang="uk-UA" sz="1600" dirty="0"/>
              <a:t>Проте існує один феномен, який водночас належить до обох цих світів – людина, сам суб'єкт. Тіло дано суб'єкту двояким способом – в зовнішньому, виступає об'єктом серед об'єктів (належить до "світу уявлення"), а у внутрішньому відчутті воно дано як вияв справжнього світу, а саме як воля. Акти волі й тілесні процеси – одне і теж. Тіло є нічим іншим, як об'єктивованою волею.</a:t>
            </a:r>
          </a:p>
          <a:p>
            <a:r>
              <a:rPr lang="uk-UA" sz="1600" dirty="0"/>
              <a:t>За всіма тілами "світу уявлення" прихована воля, тобто "світ волі". </a:t>
            </a:r>
          </a:p>
          <a:p>
            <a:r>
              <a:rPr lang="uk-UA" sz="1600" dirty="0"/>
              <a:t>В неживій природі воля об'єктивується як дія стихійних сил (тяжіння та ін.), в органічному світі – як індивід. </a:t>
            </a:r>
          </a:p>
          <a:p>
            <a:r>
              <a:rPr lang="uk-UA" sz="1600" dirty="0"/>
              <a:t>Пізнання є лише засобом виживання індивіда та роду. Тому розум виконує чисто інструментальну функцію: він є засобом реалізації волі. Життя окремої людини – страждання, людина постійно перебуває в гонитві за здійсненням бажань ненаситної волі. Щастя – ілюзорне і тимчасове. Таким є існування не тільки окремої людини, але і всього людства. </a:t>
            </a:r>
          </a:p>
          <a:p>
            <a:r>
              <a:rPr lang="uk-UA" sz="1600" dirty="0"/>
              <a:t>Спасіння від світу суєти і печалі – тільки в мистецтві й аскетизмі. Художнє пізнання світу вище наукового. </a:t>
            </a:r>
          </a:p>
          <a:p>
            <a:r>
              <a:rPr lang="uk-UA" sz="1600" dirty="0"/>
              <a:t>Справжнє звільнення від світу волі, іграшкою якої є людина, можливе лише через аскетизм, подолання бажань, які зв'язують людину зі світом. При цьому філософ виступає проти самогубства, вдаючись до якого, людина, на його думку, чинить як раб волі. Тільки через </a:t>
            </a:r>
            <a:r>
              <a:rPr lang="uk-UA" sz="1600" dirty="0" err="1"/>
              <a:t>аскезу</a:t>
            </a:r>
            <a:r>
              <a:rPr lang="uk-UA" sz="1600" dirty="0"/>
              <a:t> (типу індійських йогів, християнських святих) людина стає вільною</a:t>
            </a:r>
            <a:r>
              <a:rPr lang="uk-UA" sz="1600" dirty="0" smtClean="0"/>
              <a:t>.</a:t>
            </a:r>
            <a:endParaRPr lang="uk-UA" sz="1600" dirty="0"/>
          </a:p>
        </p:txBody>
      </p:sp>
    </p:spTree>
    <p:extLst>
      <p:ext uri="{BB962C8B-B14F-4D97-AF65-F5344CB8AC3E}">
        <p14:creationId xmlns:p14="http://schemas.microsoft.com/office/powerpoint/2010/main" val="3970137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800" b="1" dirty="0" err="1" smtClean="0"/>
              <a:t>Філософія</a:t>
            </a:r>
            <a:r>
              <a:rPr lang="ru-RU" sz="2800" b="1" dirty="0" smtClean="0"/>
              <a:t> </a:t>
            </a:r>
            <a:r>
              <a:rPr lang="ru-RU" sz="2800" b="1" dirty="0" err="1" smtClean="0"/>
              <a:t>життя</a:t>
            </a:r>
            <a:r>
              <a:rPr lang="ru-RU" sz="2800" b="1" dirty="0" smtClean="0"/>
              <a:t> </a:t>
            </a:r>
            <a:r>
              <a:rPr lang="ru-RU" sz="2800" dirty="0" smtClean="0"/>
              <a:t>– </a:t>
            </a:r>
            <a:r>
              <a:rPr lang="ru-RU" sz="2800" dirty="0" err="1" smtClean="0"/>
              <a:t>напрям</a:t>
            </a:r>
            <a:r>
              <a:rPr lang="ru-RU" sz="2800" dirty="0" smtClean="0"/>
              <a:t> у </a:t>
            </a:r>
            <a:r>
              <a:rPr lang="ru-RU" sz="2800" dirty="0" err="1" smtClean="0"/>
              <a:t>некласичній</a:t>
            </a:r>
            <a:r>
              <a:rPr lang="ru-RU" sz="2800" dirty="0" smtClean="0"/>
              <a:t> </a:t>
            </a:r>
            <a:r>
              <a:rPr lang="ru-RU" sz="2800" dirty="0" err="1" smtClean="0"/>
              <a:t>філософії</a:t>
            </a:r>
            <a:r>
              <a:rPr lang="ru-RU" sz="2800" dirty="0" smtClean="0"/>
              <a:t> </a:t>
            </a:r>
            <a:r>
              <a:rPr lang="ru-RU" sz="2800" dirty="0" err="1" smtClean="0"/>
              <a:t>кінця</a:t>
            </a:r>
            <a:r>
              <a:rPr lang="ru-RU" sz="2800" dirty="0" smtClean="0"/>
              <a:t> XIX – початку XX ст., </a:t>
            </a:r>
            <a:r>
              <a:rPr lang="ru-RU" sz="2800" dirty="0" err="1" smtClean="0"/>
              <a:t>представники</a:t>
            </a:r>
            <a:r>
              <a:rPr lang="ru-RU" sz="2800" dirty="0" smtClean="0"/>
              <a:t> </a:t>
            </a:r>
            <a:r>
              <a:rPr lang="ru-RU" sz="2800" dirty="0" err="1" smtClean="0"/>
              <a:t>якого</a:t>
            </a:r>
            <a:r>
              <a:rPr lang="ru-RU" sz="2800" dirty="0" smtClean="0"/>
              <a:t> проголосили </a:t>
            </a:r>
            <a:r>
              <a:rPr lang="ru-RU" sz="2800" dirty="0" err="1" smtClean="0"/>
              <a:t>життя</a:t>
            </a:r>
            <a:r>
              <a:rPr lang="ru-RU" sz="2800" dirty="0" smtClean="0"/>
              <a:t> (в </a:t>
            </a:r>
            <a:r>
              <a:rPr lang="ru-RU" sz="2800" dirty="0" err="1" smtClean="0"/>
              <a:t>біологічній</a:t>
            </a:r>
            <a:r>
              <a:rPr lang="ru-RU" sz="2800" dirty="0" smtClean="0"/>
              <a:t>, </a:t>
            </a:r>
            <a:r>
              <a:rPr lang="ru-RU" sz="2800" dirty="0" err="1" smtClean="0"/>
              <a:t>психологічній</a:t>
            </a:r>
            <a:r>
              <a:rPr lang="ru-RU" sz="2800" dirty="0" smtClean="0"/>
              <a:t> формах) </a:t>
            </a:r>
            <a:r>
              <a:rPr lang="ru-RU" sz="2800" dirty="0" err="1" smtClean="0"/>
              <a:t>основним</a:t>
            </a:r>
            <a:r>
              <a:rPr lang="ru-RU" sz="2800" dirty="0" smtClean="0"/>
              <a:t> предметом </a:t>
            </a:r>
            <a:r>
              <a:rPr lang="ru-RU" sz="2800" dirty="0" err="1" smtClean="0"/>
              <a:t>філософії</a:t>
            </a:r>
            <a:r>
              <a:rPr lang="ru-RU" sz="2800" dirty="0" smtClean="0"/>
              <a:t> (</a:t>
            </a:r>
            <a:r>
              <a:rPr lang="uk-UA" sz="2800" b="1" i="1" dirty="0"/>
              <a:t>Ф. Ніцше, 3. Фрейд, А. Бергсон</a:t>
            </a:r>
            <a:r>
              <a:rPr lang="uk-UA" sz="2800" dirty="0"/>
              <a:t>,</a:t>
            </a:r>
            <a:r>
              <a:rPr lang="ru-RU" sz="2800" dirty="0" smtClean="0"/>
              <a:t>).</a:t>
            </a:r>
            <a:endParaRPr lang="uk-UA" sz="2800" dirty="0"/>
          </a:p>
        </p:txBody>
      </p:sp>
      <p:sp>
        <p:nvSpPr>
          <p:cNvPr id="3" name="Місце для вмісту 2"/>
          <p:cNvSpPr>
            <a:spLocks noGrp="1"/>
          </p:cNvSpPr>
          <p:nvPr>
            <p:ph idx="1"/>
          </p:nvPr>
        </p:nvSpPr>
        <p:spPr/>
        <p:txBody>
          <a:bodyPr>
            <a:normAutofit fontScale="70000" lnSpcReduction="20000"/>
          </a:bodyPr>
          <a:lstStyle/>
          <a:p>
            <a:r>
              <a:rPr lang="uk-UA" dirty="0">
                <a:latin typeface="Calibri Light" panose="020F0302020204030204" pitchFamily="34" charset="0"/>
                <a:cs typeface="Calibri Light" panose="020F0302020204030204" pitchFamily="34" charset="0"/>
              </a:rPr>
              <a:t>Філософія життя знаменувала собою поворот до людини, її проблем і переживань, до антропологічної й аксіологічної проблематики</a:t>
            </a:r>
            <a:r>
              <a:rPr lang="uk-UA" dirty="0" smtClean="0">
                <a:latin typeface="Calibri Light" panose="020F0302020204030204" pitchFamily="34" charset="0"/>
                <a:cs typeface="Calibri Light" panose="020F0302020204030204" pitchFamily="34" charset="0"/>
              </a:rPr>
              <a:t>.</a:t>
            </a:r>
          </a:p>
          <a:p>
            <a:r>
              <a:rPr lang="uk-UA" b="1" dirty="0" smtClean="0">
                <a:latin typeface="Calibri Light" panose="020F0302020204030204" pitchFamily="34" charset="0"/>
                <a:cs typeface="Calibri Light" panose="020F0302020204030204" pitchFamily="34" charset="0"/>
              </a:rPr>
              <a:t>Фрідріх Ніцше </a:t>
            </a:r>
            <a:r>
              <a:rPr lang="uk-UA" dirty="0" smtClean="0">
                <a:latin typeface="Calibri Light" panose="020F0302020204030204" pitchFamily="34" charset="0"/>
                <a:cs typeface="Calibri Light" panose="020F0302020204030204" pitchFamily="34" charset="0"/>
              </a:rPr>
              <a:t>(1844-1900). виділяє два складники культури – </a:t>
            </a:r>
            <a:r>
              <a:rPr lang="uk-UA" dirty="0" err="1" smtClean="0">
                <a:latin typeface="Calibri Light" panose="020F0302020204030204" pitchFamily="34" charset="0"/>
                <a:cs typeface="Calibri Light" panose="020F0302020204030204" pitchFamily="34" charset="0"/>
              </a:rPr>
              <a:t>діонісівський</a:t>
            </a:r>
            <a:r>
              <a:rPr lang="uk-UA" dirty="0" smtClean="0">
                <a:latin typeface="Calibri Light" panose="020F0302020204030204" pitchFamily="34" charset="0"/>
                <a:cs typeface="Calibri Light" panose="020F0302020204030204" pitchFamily="34" charset="0"/>
              </a:rPr>
              <a:t> (за йменням бога виноробства </a:t>
            </a:r>
            <a:r>
              <a:rPr lang="uk-UA" dirty="0" err="1" smtClean="0">
                <a:latin typeface="Calibri Light" panose="020F0302020204030204" pitchFamily="34" charset="0"/>
                <a:cs typeface="Calibri Light" panose="020F0302020204030204" pitchFamily="34" charset="0"/>
              </a:rPr>
              <a:t>Діоніса</a:t>
            </a:r>
            <a:r>
              <a:rPr lang="uk-UA" dirty="0" smtClean="0">
                <a:latin typeface="Calibri Light" panose="020F0302020204030204" pitchFamily="34" charset="0"/>
                <a:cs typeface="Calibri Light" panose="020F0302020204030204" pitchFamily="34" charset="0"/>
              </a:rPr>
              <a:t>), який уособлює буяння творчої енергії, оп'яніння життям, екстаз – все те, що можна тлумачити як прояв стихійних сил в людині і культурі і </a:t>
            </a:r>
            <a:r>
              <a:rPr lang="uk-UA" dirty="0" err="1" smtClean="0">
                <a:latin typeface="Calibri Light" panose="020F0302020204030204" pitchFamily="34" charset="0"/>
                <a:cs typeface="Calibri Light" panose="020F0302020204030204" pitchFamily="34" charset="0"/>
              </a:rPr>
              <a:t>аполлонівський</a:t>
            </a:r>
            <a:r>
              <a:rPr lang="uk-UA" dirty="0" smtClean="0">
                <a:latin typeface="Calibri Light" panose="020F0302020204030204" pitchFamily="34" charset="0"/>
                <a:cs typeface="Calibri Light" panose="020F0302020204030204" pitchFamily="34" charset="0"/>
              </a:rPr>
              <a:t> (за йменням Аполлона – бога музики, гармонії, світла), який є носієм міри, порядку, тобто розуму. Визнаючи єдність цих начал у культурі, він віддає перевагу </a:t>
            </a:r>
            <a:r>
              <a:rPr lang="uk-UA" dirty="0" err="1" smtClean="0">
                <a:latin typeface="Calibri Light" panose="020F0302020204030204" pitchFamily="34" charset="0"/>
                <a:cs typeface="Calibri Light" panose="020F0302020204030204" pitchFamily="34" charset="0"/>
              </a:rPr>
              <a:t>діонісівському</a:t>
            </a:r>
            <a:r>
              <a:rPr lang="uk-UA" dirty="0" smtClean="0">
                <a:latin typeface="Calibri Light" panose="020F0302020204030204" pitchFamily="34" charset="0"/>
                <a:cs typeface="Calibri Light" panose="020F0302020204030204" pitchFamily="34" charset="0"/>
              </a:rPr>
              <a:t>, тобто ірраціональній стихії. </a:t>
            </a:r>
          </a:p>
          <a:p>
            <a:r>
              <a:rPr lang="uk-UA" dirty="0" smtClean="0">
                <a:latin typeface="Calibri Light" panose="020F0302020204030204" pitchFamily="34" charset="0"/>
                <a:cs typeface="Calibri Light" panose="020F0302020204030204" pitchFamily="34" charset="0"/>
              </a:rPr>
              <a:t>Посилення раціональних елементів у культурі Ніцше трактує як занепад життя. Вище оцінює волю, ніж розум. Життя є єдністю радості й болю. </a:t>
            </a:r>
          </a:p>
          <a:p>
            <a:r>
              <a:rPr lang="ru-RU" dirty="0" err="1" smtClean="0">
                <a:latin typeface="Calibri Light" panose="020F0302020204030204" pitchFamily="34" charset="0"/>
                <a:cs typeface="Calibri Light" panose="020F0302020204030204" pitchFamily="34" charset="0"/>
              </a:rPr>
              <a:t>Центральним</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поняттям</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його</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філософії</a:t>
            </a:r>
            <a:r>
              <a:rPr lang="ru-RU" dirty="0" smtClean="0">
                <a:latin typeface="Calibri Light" panose="020F0302020204030204" pitchFamily="34" charset="0"/>
                <a:cs typeface="Calibri Light" panose="020F0302020204030204" pitchFamily="34" charset="0"/>
              </a:rPr>
              <a:t> є "</a:t>
            </a:r>
            <a:r>
              <a:rPr lang="ru-RU" dirty="0" err="1" smtClean="0">
                <a:latin typeface="Calibri Light" panose="020F0302020204030204" pitchFamily="34" charset="0"/>
                <a:cs typeface="Calibri Light" panose="020F0302020204030204" pitchFamily="34" charset="0"/>
              </a:rPr>
              <a:t>життя</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виявами</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якого</a:t>
            </a:r>
            <a:r>
              <a:rPr lang="ru-RU" dirty="0" smtClean="0">
                <a:latin typeface="Calibri Light" panose="020F0302020204030204" pitchFamily="34" charset="0"/>
                <a:cs typeface="Calibri Light" panose="020F0302020204030204" pitchFamily="34" charset="0"/>
              </a:rPr>
              <a:t> є "</a:t>
            </a:r>
            <a:r>
              <a:rPr lang="ru-RU" dirty="0" err="1" smtClean="0">
                <a:latin typeface="Calibri Light" panose="020F0302020204030204" pitchFamily="34" charset="0"/>
                <a:cs typeface="Calibri Light" panose="020F0302020204030204" pitchFamily="34" charset="0"/>
              </a:rPr>
              <a:t>становлення</a:t>
            </a:r>
            <a:r>
              <a:rPr lang="ru-RU" dirty="0" smtClean="0">
                <a:latin typeface="Calibri Light" panose="020F0302020204030204" pitchFamily="34" charset="0"/>
                <a:cs typeface="Calibri Light" panose="020F0302020204030204" pitchFamily="34" charset="0"/>
              </a:rPr>
              <a:t>" і "воля". </a:t>
            </a:r>
            <a:r>
              <a:rPr lang="ru-RU" dirty="0" err="1" smtClean="0">
                <a:latin typeface="Calibri Light" panose="020F0302020204030204" pitchFamily="34" charset="0"/>
                <a:cs typeface="Calibri Light" panose="020F0302020204030204" pitchFamily="34" charset="0"/>
              </a:rPr>
              <a:t>Життя</a:t>
            </a:r>
            <a:r>
              <a:rPr lang="ru-RU" dirty="0" smtClean="0">
                <a:latin typeface="Calibri Light" panose="020F0302020204030204" pitchFamily="34" charset="0"/>
                <a:cs typeface="Calibri Light" panose="020F0302020204030204" pitchFamily="34" charset="0"/>
              </a:rPr>
              <a:t> – </a:t>
            </a:r>
            <a:r>
              <a:rPr lang="ru-RU" dirty="0" err="1" smtClean="0">
                <a:latin typeface="Calibri Light" panose="020F0302020204030204" pitchFamily="34" charset="0"/>
                <a:cs typeface="Calibri Light" panose="020F0302020204030204" pitchFamily="34" charset="0"/>
              </a:rPr>
              <a:t>постійне</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становлення</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боріння</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процес</a:t>
            </a:r>
            <a:r>
              <a:rPr lang="ru-RU" dirty="0" smtClean="0">
                <a:latin typeface="Calibri Light" panose="020F0302020204030204" pitchFamily="34" charset="0"/>
                <a:cs typeface="Calibri Light" panose="020F0302020204030204" pitchFamily="34" charset="0"/>
              </a:rPr>
              <a:t>, а не предмет і </a:t>
            </a:r>
            <a:r>
              <a:rPr lang="ru-RU" dirty="0" err="1" smtClean="0">
                <a:latin typeface="Calibri Light" panose="020F0302020204030204" pitchFamily="34" charset="0"/>
                <a:cs typeface="Calibri Light" panose="020F0302020204030204" pitchFamily="34" charset="0"/>
              </a:rPr>
              <a:t>субстанція</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Поняття</a:t>
            </a:r>
            <a:r>
              <a:rPr lang="ru-RU" dirty="0" smtClean="0">
                <a:latin typeface="Calibri Light" panose="020F0302020204030204" pitchFamily="34" charset="0"/>
                <a:cs typeface="Calibri Light" panose="020F0302020204030204" pitchFamily="34" charset="0"/>
              </a:rPr>
              <a:t> "воля" у </a:t>
            </a:r>
            <a:r>
              <a:rPr lang="ru-RU" dirty="0" err="1" smtClean="0">
                <a:latin typeface="Calibri Light" panose="020F0302020204030204" pitchFamily="34" charset="0"/>
                <a:cs typeface="Calibri Light" panose="020F0302020204030204" pitchFamily="34" charset="0"/>
              </a:rPr>
              <a:t>Ніцше</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багатозначне</a:t>
            </a:r>
            <a:r>
              <a:rPr lang="ru-RU" dirty="0" smtClean="0">
                <a:latin typeface="Calibri Light" panose="020F0302020204030204" pitchFamily="34" charset="0"/>
                <a:cs typeface="Calibri Light" panose="020F0302020204030204" pitchFamily="34" charset="0"/>
              </a:rPr>
              <a:t> і </a:t>
            </a:r>
            <a:r>
              <a:rPr lang="ru-RU" dirty="0" err="1" smtClean="0">
                <a:latin typeface="Calibri Light" panose="020F0302020204030204" pitchFamily="34" charset="0"/>
                <a:cs typeface="Calibri Light" panose="020F0302020204030204" pitchFamily="34" charset="0"/>
              </a:rPr>
              <a:t>метафоричне</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Це</a:t>
            </a:r>
            <a:r>
              <a:rPr lang="ru-RU" dirty="0" smtClean="0">
                <a:latin typeface="Calibri Light" panose="020F0302020204030204" pitchFamily="34" charset="0"/>
                <a:cs typeface="Calibri Light" panose="020F0302020204030204" pitchFamily="34" charset="0"/>
              </a:rPr>
              <a:t> – </a:t>
            </a:r>
            <a:r>
              <a:rPr lang="ru-RU" dirty="0" err="1" smtClean="0">
                <a:latin typeface="Calibri Light" panose="020F0302020204030204" pitchFamily="34" charset="0"/>
                <a:cs typeface="Calibri Light" panose="020F0302020204030204" pitchFamily="34" charset="0"/>
              </a:rPr>
              <a:t>рушійна</a:t>
            </a:r>
            <a:r>
              <a:rPr lang="ru-RU" dirty="0" smtClean="0">
                <a:latin typeface="Calibri Light" panose="020F0302020204030204" pitchFamily="34" charset="0"/>
                <a:cs typeface="Calibri Light" panose="020F0302020204030204" pitchFamily="34" charset="0"/>
              </a:rPr>
              <a:t> сила будь-</a:t>
            </a:r>
            <a:r>
              <a:rPr lang="ru-RU" dirty="0" err="1" smtClean="0">
                <a:latin typeface="Calibri Light" panose="020F0302020204030204" pitchFamily="34" charset="0"/>
                <a:cs typeface="Calibri Light" panose="020F0302020204030204" pitchFamily="34" charset="0"/>
              </a:rPr>
              <a:t>яких</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процесів</a:t>
            </a:r>
            <a:r>
              <a:rPr lang="ru-RU" dirty="0" smtClean="0">
                <a:latin typeface="Calibri Light" panose="020F0302020204030204" pitchFamily="34" charset="0"/>
                <a:cs typeface="Calibri Light" panose="020F0302020204030204" pitchFamily="34" charset="0"/>
              </a:rPr>
              <a:t> у </a:t>
            </a:r>
            <a:r>
              <a:rPr lang="ru-RU" dirty="0" err="1" smtClean="0">
                <a:latin typeface="Calibri Light" panose="020F0302020204030204" pitchFamily="34" charset="0"/>
                <a:cs typeface="Calibri Light" panose="020F0302020204030204" pitchFamily="34" charset="0"/>
              </a:rPr>
              <a:t>неорганічному</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світі</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боротьба</a:t>
            </a:r>
            <a:r>
              <a:rPr lang="ru-RU" dirty="0" smtClean="0">
                <a:latin typeface="Calibri Light" panose="020F0302020204030204" pitchFamily="34" charset="0"/>
                <a:cs typeface="Calibri Light" panose="020F0302020204030204" pitchFamily="34" charset="0"/>
              </a:rPr>
              <a:t> за </a:t>
            </a:r>
            <a:r>
              <a:rPr lang="ru-RU" dirty="0" err="1" smtClean="0">
                <a:latin typeface="Calibri Light" panose="020F0302020204030204" pitchFamily="34" charset="0"/>
                <a:cs typeface="Calibri Light" panose="020F0302020204030204" pitchFamily="34" charset="0"/>
              </a:rPr>
              <a:t>виживання</a:t>
            </a:r>
            <a:r>
              <a:rPr lang="ru-RU" dirty="0" smtClean="0">
                <a:latin typeface="Calibri Light" panose="020F0302020204030204" pitchFamily="34" charset="0"/>
                <a:cs typeface="Calibri Light" panose="020F0302020204030204" pitchFamily="34" charset="0"/>
              </a:rPr>
              <a:t>, за </a:t>
            </a:r>
            <a:r>
              <a:rPr lang="ru-RU" dirty="0" err="1" smtClean="0">
                <a:latin typeface="Calibri Light" panose="020F0302020204030204" pitchFamily="34" charset="0"/>
                <a:cs typeface="Calibri Light" panose="020F0302020204030204" pitchFamily="34" charset="0"/>
              </a:rPr>
              <a:t>розширення</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власного</a:t>
            </a:r>
            <a:r>
              <a:rPr lang="ru-RU" dirty="0" smtClean="0">
                <a:latin typeface="Calibri Light" panose="020F0302020204030204" pitchFamily="34" charset="0"/>
                <a:cs typeface="Calibri Light" panose="020F0302020204030204" pitchFamily="34" charset="0"/>
              </a:rPr>
              <a:t> Я, </a:t>
            </a:r>
            <a:r>
              <a:rPr lang="ru-RU" dirty="0" err="1" smtClean="0">
                <a:latin typeface="Calibri Light" panose="020F0302020204030204" pitchFamily="34" charset="0"/>
                <a:cs typeface="Calibri Light" panose="020F0302020204030204" pitchFamily="34" charset="0"/>
              </a:rPr>
              <a:t>самоствердження</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Це</a:t>
            </a:r>
            <a:r>
              <a:rPr lang="ru-RU" dirty="0" smtClean="0">
                <a:latin typeface="Calibri Light" panose="020F0302020204030204" pitchFamily="34" charset="0"/>
                <a:cs typeface="Calibri Light" panose="020F0302020204030204" pitchFamily="34" charset="0"/>
              </a:rPr>
              <a:t> – воля до </a:t>
            </a:r>
            <a:r>
              <a:rPr lang="ru-RU" dirty="0" err="1" smtClean="0">
                <a:latin typeface="Calibri Light" panose="020F0302020204030204" pitchFamily="34" charset="0"/>
                <a:cs typeface="Calibri Light" panose="020F0302020204030204" pitchFamily="34" charset="0"/>
              </a:rPr>
              <a:t>влади</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Перехід</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від</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неорганічного</a:t>
            </a:r>
            <a:r>
              <a:rPr lang="ru-RU" dirty="0" smtClean="0">
                <a:latin typeface="Calibri Light" panose="020F0302020204030204" pitchFamily="34" charset="0"/>
                <a:cs typeface="Calibri Light" panose="020F0302020204030204" pitchFamily="34" charset="0"/>
              </a:rPr>
              <a:t> до </a:t>
            </a:r>
            <a:r>
              <a:rPr lang="ru-RU" dirty="0" err="1" smtClean="0">
                <a:latin typeface="Calibri Light" panose="020F0302020204030204" pitchFamily="34" charset="0"/>
                <a:cs typeface="Calibri Light" panose="020F0302020204030204" pitchFamily="34" charset="0"/>
              </a:rPr>
              <a:t>органічного</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світу</a:t>
            </a:r>
            <a:r>
              <a:rPr lang="ru-RU" dirty="0" smtClean="0">
                <a:latin typeface="Calibri Light" panose="020F0302020204030204" pitchFamily="34" charset="0"/>
                <a:cs typeface="Calibri Light" panose="020F0302020204030204" pitchFamily="34" charset="0"/>
              </a:rPr>
              <a:t> і до </a:t>
            </a:r>
            <a:r>
              <a:rPr lang="ru-RU" dirty="0" err="1" smtClean="0">
                <a:latin typeface="Calibri Light" panose="020F0302020204030204" pitchFamily="34" charset="0"/>
                <a:cs typeface="Calibri Light" panose="020F0302020204030204" pitchFamily="34" charset="0"/>
              </a:rPr>
              <a:t>людини</a:t>
            </a:r>
            <a:r>
              <a:rPr lang="ru-RU" dirty="0" smtClean="0">
                <a:latin typeface="Calibri Light" panose="020F0302020204030204" pitchFamily="34" charset="0"/>
                <a:cs typeface="Calibri Light" panose="020F0302020204030204" pitchFamily="34" charset="0"/>
              </a:rPr>
              <a:t> є, на </a:t>
            </a:r>
            <a:r>
              <a:rPr lang="ru-RU" dirty="0" err="1" smtClean="0">
                <a:latin typeface="Calibri Light" panose="020F0302020204030204" pitchFamily="34" charset="0"/>
                <a:cs typeface="Calibri Light" panose="020F0302020204030204" pitchFamily="34" charset="0"/>
              </a:rPr>
              <a:t>його</a:t>
            </a:r>
            <a:r>
              <a:rPr lang="ru-RU" dirty="0" smtClean="0">
                <a:latin typeface="Calibri Light" panose="020F0302020204030204" pitchFamily="34" charset="0"/>
                <a:cs typeface="Calibri Light" panose="020F0302020204030204" pitchFamily="34" charset="0"/>
              </a:rPr>
              <a:t> думку, шляхом </a:t>
            </a:r>
            <a:r>
              <a:rPr lang="ru-RU" dirty="0" err="1" smtClean="0">
                <a:latin typeface="Calibri Light" panose="020F0302020204030204" pitchFamily="34" charset="0"/>
                <a:cs typeface="Calibri Light" panose="020F0302020204030204" pitchFamily="34" charset="0"/>
              </a:rPr>
              <a:t>занепаду</a:t>
            </a:r>
            <a:r>
              <a:rPr lang="ru-RU" dirty="0" smtClean="0">
                <a:latin typeface="Calibri Light" panose="020F0302020204030204" pitchFamily="34" charset="0"/>
                <a:cs typeface="Calibri Light" panose="020F0302020204030204" pitchFamily="34" charset="0"/>
              </a:rPr>
              <a:t>, а не </a:t>
            </a:r>
            <a:r>
              <a:rPr lang="ru-RU" dirty="0" err="1" smtClean="0">
                <a:latin typeface="Calibri Light" panose="020F0302020204030204" pitchFamily="34" charset="0"/>
                <a:cs typeface="Calibri Light" panose="020F0302020204030204" pitchFamily="34" charset="0"/>
              </a:rPr>
              <a:t>прогресу</a:t>
            </a:r>
            <a:r>
              <a:rPr lang="ru-RU" dirty="0" smtClean="0">
                <a:latin typeface="Calibri Light" panose="020F0302020204030204" pitchFamily="34" charset="0"/>
                <a:cs typeface="Calibri Light" panose="020F0302020204030204" pitchFamily="34" charset="0"/>
              </a:rPr>
              <a:t>. В </a:t>
            </a:r>
            <a:r>
              <a:rPr lang="ru-RU" dirty="0" err="1" smtClean="0">
                <a:latin typeface="Calibri Light" panose="020F0302020204030204" pitchFamily="34" charset="0"/>
                <a:cs typeface="Calibri Light" panose="020F0302020204030204" pitchFamily="34" charset="0"/>
              </a:rPr>
              <a:t>борінні</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сліпих</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неорганічних</a:t>
            </a:r>
            <a:r>
              <a:rPr lang="ru-RU" dirty="0" smtClean="0">
                <a:latin typeface="Calibri Light" panose="020F0302020204030204" pitchFamily="34" charset="0"/>
                <a:cs typeface="Calibri Light" panose="020F0302020204030204" pitchFamily="34" charset="0"/>
              </a:rPr>
              <a:t> сил </a:t>
            </a:r>
            <a:r>
              <a:rPr lang="ru-RU" dirty="0" err="1" smtClean="0">
                <a:latin typeface="Calibri Light" panose="020F0302020204030204" pitchFamily="34" charset="0"/>
                <a:cs typeface="Calibri Light" panose="020F0302020204030204" pitchFamily="34" charset="0"/>
              </a:rPr>
              <a:t>більше</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істини</a:t>
            </a:r>
            <a:r>
              <a:rPr lang="ru-RU" dirty="0" smtClean="0">
                <a:latin typeface="Calibri Light" panose="020F0302020204030204" pitchFamily="34" charset="0"/>
                <a:cs typeface="Calibri Light" panose="020F0302020204030204" pitchFamily="34" charset="0"/>
              </a:rPr>
              <a:t> і </a:t>
            </a:r>
            <a:r>
              <a:rPr lang="ru-RU" dirty="0" err="1" smtClean="0">
                <a:latin typeface="Calibri Light" panose="020F0302020204030204" pitchFamily="34" charset="0"/>
                <a:cs typeface="Calibri Light" panose="020F0302020204030204" pitchFamily="34" charset="0"/>
              </a:rPr>
              <a:t>краси</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ніж</a:t>
            </a:r>
            <a:r>
              <a:rPr lang="ru-RU" dirty="0" smtClean="0">
                <a:latin typeface="Calibri Light" panose="020F0302020204030204" pitchFamily="34" charset="0"/>
                <a:cs typeface="Calibri Light" panose="020F0302020204030204" pitchFamily="34" charset="0"/>
              </a:rPr>
              <a:t> у тому, </a:t>
            </a:r>
            <a:r>
              <a:rPr lang="ru-RU" dirty="0" err="1" smtClean="0">
                <a:latin typeface="Calibri Light" panose="020F0302020204030204" pitchFamily="34" charset="0"/>
                <a:cs typeface="Calibri Light" panose="020F0302020204030204" pitchFamily="34" charset="0"/>
              </a:rPr>
              <a:t>що</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виникає</a:t>
            </a:r>
            <a:r>
              <a:rPr lang="ru-RU" dirty="0" smtClean="0">
                <a:latin typeface="Calibri Light" panose="020F0302020204030204" pitchFamily="34" charset="0"/>
                <a:cs typeface="Calibri Light" panose="020F0302020204030204" pitchFamily="34" charset="0"/>
              </a:rPr>
              <a:t> на </a:t>
            </a:r>
            <a:r>
              <a:rPr lang="ru-RU" dirty="0" err="1" smtClean="0">
                <a:latin typeface="Calibri Light" panose="020F0302020204030204" pitchFamily="34" charset="0"/>
                <a:cs typeface="Calibri Light" panose="020F0302020204030204" pitchFamily="34" charset="0"/>
              </a:rPr>
              <a:t>їх</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основі</a:t>
            </a:r>
            <a:r>
              <a:rPr lang="ru-RU" dirty="0" smtClean="0">
                <a:latin typeface="Calibri Light" panose="020F0302020204030204" pitchFamily="34" charset="0"/>
                <a:cs typeface="Calibri Light" panose="020F0302020204030204" pitchFamily="34" charset="0"/>
              </a:rPr>
              <a:t>.</a:t>
            </a:r>
            <a:endParaRPr lang="uk-UA"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8879561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5471" y="365125"/>
            <a:ext cx="11710219" cy="1325563"/>
          </a:xfrm>
        </p:spPr>
        <p:txBody>
          <a:bodyPr>
            <a:noAutofit/>
          </a:bodyPr>
          <a:lstStyle/>
          <a:p>
            <a:r>
              <a:rPr lang="uk-UA" sz="2000" b="1" dirty="0" smtClean="0"/>
              <a:t>Людина</a:t>
            </a:r>
            <a:r>
              <a:rPr lang="uk-UA" sz="2000" dirty="0" smtClean="0"/>
              <a:t> – біологічна, недовершена, хвора істота, оскільки в ній тваринні інстинкти значною мірою підмінені розумом. Тіло людини є значно більшим розумом, ніж сам розум. Взагалі розум він розглядає лише як засіб, інструмент життя, позбавляє його самоцінності, статусу абсолютної цінності. Життя і воля, яка складає його основу, є вищими цінностями, а все інше – лише засоби, підпорядковані цінності.</a:t>
            </a:r>
            <a:endParaRPr lang="uk-UA" sz="2000" dirty="0"/>
          </a:p>
        </p:txBody>
      </p:sp>
      <p:sp>
        <p:nvSpPr>
          <p:cNvPr id="3" name="Місце для вмісту 2"/>
          <p:cNvSpPr>
            <a:spLocks noGrp="1"/>
          </p:cNvSpPr>
          <p:nvPr>
            <p:ph idx="1"/>
          </p:nvPr>
        </p:nvSpPr>
        <p:spPr>
          <a:xfrm>
            <a:off x="265471" y="1825625"/>
            <a:ext cx="11562735" cy="4351338"/>
          </a:xfrm>
        </p:spPr>
        <p:txBody>
          <a:bodyPr/>
          <a:lstStyle/>
          <a:p>
            <a:r>
              <a:rPr lang="uk-UA" dirty="0" smtClean="0">
                <a:latin typeface="Calibri Light" panose="020F0302020204030204" pitchFamily="34" charset="0"/>
                <a:cs typeface="Calibri Light" panose="020F0302020204030204" pitchFamily="34" charset="0"/>
              </a:rPr>
              <a:t>Абсолютизуючи волю як основну цінність, Ніцше піддав різкій критиці всю попередню філософію. </a:t>
            </a:r>
            <a:r>
              <a:rPr lang="ru-RU" dirty="0" err="1" smtClean="0">
                <a:latin typeface="Calibri Light" panose="020F0302020204030204" pitchFamily="34" charset="0"/>
                <a:cs typeface="Calibri Light" panose="020F0302020204030204" pitchFamily="34" charset="0"/>
              </a:rPr>
              <a:t>Оскільки</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основними</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цінностями</a:t>
            </a:r>
            <a:r>
              <a:rPr lang="ru-RU" dirty="0" smtClean="0">
                <a:latin typeface="Calibri Light" panose="020F0302020204030204" pitchFamily="34" charset="0"/>
                <a:cs typeface="Calibri Light" panose="020F0302020204030204" pitchFamily="34" charset="0"/>
              </a:rPr>
              <a:t> є </a:t>
            </a:r>
            <a:r>
              <a:rPr lang="ru-RU" dirty="0" err="1" smtClean="0">
                <a:latin typeface="Calibri Light" panose="020F0302020204030204" pitchFamily="34" charset="0"/>
                <a:cs typeface="Calibri Light" panose="020F0302020204030204" pitchFamily="34" charset="0"/>
              </a:rPr>
              <a:t>життя</a:t>
            </a:r>
            <a:r>
              <a:rPr lang="ru-RU" dirty="0" smtClean="0">
                <a:latin typeface="Calibri Light" panose="020F0302020204030204" pitchFamily="34" charset="0"/>
                <a:cs typeface="Calibri Light" panose="020F0302020204030204" pitchFamily="34" charset="0"/>
              </a:rPr>
              <a:t> і воля, то </a:t>
            </a:r>
            <a:r>
              <a:rPr lang="ru-RU" dirty="0" err="1" smtClean="0">
                <a:latin typeface="Calibri Light" panose="020F0302020204030204" pitchFamily="34" charset="0"/>
                <a:cs typeface="Calibri Light" panose="020F0302020204030204" pitchFamily="34" charset="0"/>
              </a:rPr>
              <a:t>істина</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стає</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підпорядкованою</a:t>
            </a:r>
            <a:r>
              <a:rPr lang="ru-RU" dirty="0" smtClean="0">
                <a:latin typeface="Calibri Light" panose="020F0302020204030204" pitchFamily="34" charset="0"/>
                <a:cs typeface="Calibri Light" panose="020F0302020204030204" pitchFamily="34" charset="0"/>
              </a:rPr>
              <a:t> </a:t>
            </a:r>
            <a:r>
              <a:rPr lang="ru-RU" dirty="0" err="1" smtClean="0">
                <a:latin typeface="Calibri Light" panose="020F0302020204030204" pitchFamily="34" charset="0"/>
                <a:cs typeface="Calibri Light" panose="020F0302020204030204" pitchFamily="34" charset="0"/>
              </a:rPr>
              <a:t>цінністю</a:t>
            </a:r>
            <a:r>
              <a:rPr lang="ru-RU" dirty="0" smtClean="0">
                <a:latin typeface="Calibri Light" panose="020F0302020204030204" pitchFamily="34" charset="0"/>
                <a:cs typeface="Calibri Light" panose="020F0302020204030204" pitchFamily="34" charset="0"/>
              </a:rPr>
              <a:t>. </a:t>
            </a:r>
            <a:endParaRPr lang="uk-UA" dirty="0" smtClean="0">
              <a:latin typeface="Calibri Light" panose="020F0302020204030204" pitchFamily="34" charset="0"/>
              <a:cs typeface="Calibri Light" panose="020F0302020204030204" pitchFamily="34" charset="0"/>
            </a:endParaRPr>
          </a:p>
          <a:p>
            <a:r>
              <a:rPr lang="uk-UA" dirty="0" smtClean="0">
                <a:latin typeface="Calibri Light" panose="020F0302020204030204" pitchFamily="34" charset="0"/>
                <a:cs typeface="Calibri Light" panose="020F0302020204030204" pitchFamily="34" charset="0"/>
              </a:rPr>
              <a:t>Процес пізнання для Ніцше – не пошук істини, а "схематизація", спрощення світу, що забезпечує практичні дії. Відповідно істині відводиться інструментальна роль. Оскільки успішним може бути і хибне знання, то істина в такому разі </a:t>
            </a:r>
            <a:r>
              <a:rPr lang="uk-UA" dirty="0" err="1" smtClean="0">
                <a:latin typeface="Calibri Light" panose="020F0302020204030204" pitchFamily="34" charset="0"/>
                <a:cs typeface="Calibri Light" panose="020F0302020204030204" pitchFamily="34" charset="0"/>
              </a:rPr>
              <a:t>урівнюється</a:t>
            </a:r>
            <a:r>
              <a:rPr lang="uk-UA" dirty="0" smtClean="0">
                <a:latin typeface="Calibri Light" panose="020F0302020204030204" pitchFamily="34" charset="0"/>
                <a:cs typeface="Calibri Light" panose="020F0302020204030204" pitchFamily="34" charset="0"/>
              </a:rPr>
              <a:t> з хибним. </a:t>
            </a:r>
          </a:p>
          <a:p>
            <a:r>
              <a:rPr lang="uk-UA" dirty="0" smtClean="0">
                <a:latin typeface="Calibri Light" panose="020F0302020204030204" pitchFamily="34" charset="0"/>
                <a:cs typeface="Calibri Light" panose="020F0302020204030204" pitchFamily="34" charset="0"/>
              </a:rPr>
              <a:t>З неї спадає ореол святості, вона втрачає цінність, заради якої варто жертвувати життям.</a:t>
            </a:r>
          </a:p>
          <a:p>
            <a:endParaRPr lang="uk-UA"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5248884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У </a:t>
            </a:r>
            <a:r>
              <a:rPr lang="ru-RU" sz="3200" dirty="0" err="1" smtClean="0"/>
              <a:t>такий</a:t>
            </a:r>
            <a:r>
              <a:rPr lang="ru-RU" sz="3200" dirty="0" smtClean="0"/>
              <a:t> </a:t>
            </a:r>
            <a:r>
              <a:rPr lang="ru-RU" sz="3200" dirty="0" err="1" smtClean="0"/>
              <a:t>самий</a:t>
            </a:r>
            <a:r>
              <a:rPr lang="ru-RU" sz="3200" dirty="0" smtClean="0"/>
              <a:t> </a:t>
            </a:r>
            <a:r>
              <a:rPr lang="ru-RU" sz="3200" dirty="0" err="1" smtClean="0"/>
              <a:t>спосіб</a:t>
            </a:r>
            <a:r>
              <a:rPr lang="ru-RU" sz="3200" dirty="0" smtClean="0"/>
              <a:t> </a:t>
            </a:r>
            <a:r>
              <a:rPr lang="ru-RU" sz="3200" dirty="0" err="1" smtClean="0"/>
              <a:t>Ніцше</a:t>
            </a:r>
            <a:r>
              <a:rPr lang="ru-RU" sz="3200" dirty="0" smtClean="0"/>
              <a:t> </a:t>
            </a:r>
            <a:r>
              <a:rPr lang="ru-RU" sz="3200" dirty="0" err="1" smtClean="0"/>
              <a:t>здійснив</a:t>
            </a:r>
            <a:r>
              <a:rPr lang="ru-RU" sz="3200" dirty="0" smtClean="0"/>
              <a:t> </a:t>
            </a:r>
            <a:r>
              <a:rPr lang="ru-RU" sz="3200" dirty="0" err="1" smtClean="0"/>
              <a:t>переоцінку</a:t>
            </a:r>
            <a:r>
              <a:rPr lang="ru-RU" sz="3200" dirty="0" smtClean="0"/>
              <a:t> </a:t>
            </a:r>
            <a:r>
              <a:rPr lang="ru-RU" sz="3200" dirty="0" err="1" smtClean="0"/>
              <a:t>основних</a:t>
            </a:r>
            <a:r>
              <a:rPr lang="ru-RU" sz="3200" dirty="0" smtClean="0"/>
              <a:t> </a:t>
            </a:r>
            <a:r>
              <a:rPr lang="ru-RU" sz="3200" dirty="0" err="1" smtClean="0"/>
              <a:t>християнських</a:t>
            </a:r>
            <a:r>
              <a:rPr lang="ru-RU" sz="3200" dirty="0" smtClean="0"/>
              <a:t> </a:t>
            </a:r>
            <a:r>
              <a:rPr lang="ru-RU" sz="3200" dirty="0" err="1" smtClean="0"/>
              <a:t>цінностей</a:t>
            </a:r>
            <a:r>
              <a:rPr lang="ru-RU" sz="3200" dirty="0" smtClean="0"/>
              <a:t> – </a:t>
            </a:r>
            <a:r>
              <a:rPr lang="ru-RU" sz="3200" dirty="0" err="1" smtClean="0"/>
              <a:t>любові</a:t>
            </a:r>
            <a:r>
              <a:rPr lang="ru-RU" sz="3200" dirty="0" smtClean="0"/>
              <a:t> до </a:t>
            </a:r>
            <a:r>
              <a:rPr lang="ru-RU" sz="3200" dirty="0" err="1" smtClean="0"/>
              <a:t>ближнього</a:t>
            </a:r>
            <a:r>
              <a:rPr lang="ru-RU" sz="3200" dirty="0" smtClean="0"/>
              <a:t> і </a:t>
            </a:r>
            <a:r>
              <a:rPr lang="ru-RU" sz="3200" dirty="0" err="1" smtClean="0"/>
              <a:t>співчуття</a:t>
            </a:r>
            <a:r>
              <a:rPr lang="ru-RU" sz="3200" dirty="0" smtClean="0"/>
              <a:t>. </a:t>
            </a:r>
            <a:endParaRPr lang="uk-UA" sz="3200" dirty="0"/>
          </a:p>
        </p:txBody>
      </p:sp>
      <p:sp>
        <p:nvSpPr>
          <p:cNvPr id="3" name="Місце для вмісту 2"/>
          <p:cNvSpPr>
            <a:spLocks noGrp="1"/>
          </p:cNvSpPr>
          <p:nvPr>
            <p:ph idx="1"/>
          </p:nvPr>
        </p:nvSpPr>
        <p:spPr/>
        <p:txBody>
          <a:bodyPr>
            <a:normAutofit fontScale="85000" lnSpcReduction="20000"/>
          </a:bodyPr>
          <a:lstStyle/>
          <a:p>
            <a:r>
              <a:rPr lang="uk-UA" dirty="0" smtClean="0">
                <a:latin typeface="Calibri Light" panose="020F0302020204030204" pitchFamily="34" charset="0"/>
                <a:cs typeface="Calibri Light" panose="020F0302020204030204" pitchFamily="34" charset="0"/>
              </a:rPr>
              <a:t>Він протиставив античний світ з його культом хоробрих і мужніх воїнів християнському світу, який культивує </a:t>
            </a:r>
            <a:r>
              <a:rPr lang="uk-UA" dirty="0" err="1" smtClean="0">
                <a:latin typeface="Calibri Light" panose="020F0302020204030204" pitchFamily="34" charset="0"/>
                <a:cs typeface="Calibri Light" panose="020F0302020204030204" pitchFamily="34" charset="0"/>
              </a:rPr>
              <a:t>страждущу</a:t>
            </a:r>
            <a:r>
              <a:rPr lang="uk-UA" dirty="0" smtClean="0">
                <a:latin typeface="Calibri Light" panose="020F0302020204030204" pitchFamily="34" charset="0"/>
                <a:cs typeface="Calibri Light" panose="020F0302020204030204" pitchFamily="34" charset="0"/>
              </a:rPr>
              <a:t> людину. </a:t>
            </a:r>
          </a:p>
          <a:p>
            <a:r>
              <a:rPr lang="uk-UA" dirty="0" smtClean="0">
                <a:latin typeface="Calibri Light" panose="020F0302020204030204" pitchFamily="34" charset="0"/>
                <a:cs typeface="Calibri Light" panose="020F0302020204030204" pitchFamily="34" charset="0"/>
              </a:rPr>
              <a:t>Благодіяння церкви на підтримку слабких і </a:t>
            </a:r>
            <a:r>
              <a:rPr lang="uk-UA" dirty="0" err="1" smtClean="0">
                <a:latin typeface="Calibri Light" panose="020F0302020204030204" pitchFamily="34" charset="0"/>
                <a:cs typeface="Calibri Light" panose="020F0302020204030204" pitchFamily="34" charset="0"/>
              </a:rPr>
              <a:t>страждущих</a:t>
            </a:r>
            <a:r>
              <a:rPr lang="uk-UA" dirty="0" smtClean="0">
                <a:latin typeface="Calibri Light" panose="020F0302020204030204" pitchFamily="34" charset="0"/>
                <a:cs typeface="Calibri Light" panose="020F0302020204030204" pitchFamily="34" charset="0"/>
              </a:rPr>
              <a:t> призвели, на його думку, до погіршення європейської раси. Все благородне, мужнє, войовниче, владолюбне, всі інстинкти, властиві вищому і найбільш вдалому типові "людина", за його словами, церква знищила. Тому він так пристрасно виступив проти християнства. </a:t>
            </a:r>
          </a:p>
          <a:p>
            <a:r>
              <a:rPr lang="uk-UA" dirty="0" smtClean="0">
                <a:latin typeface="Calibri Light" panose="020F0302020204030204" pitchFamily="34" charset="0"/>
                <a:cs typeface="Calibri Light" panose="020F0302020204030204" pitchFamily="34" charset="0"/>
              </a:rPr>
              <a:t>Його мало турбувало те, істинна чи не істинна християнська релігія, для нього головним було суто практичне (прагматичне) питання: як християнство впливає на біологію людини – погіршує чи поліпшує її. </a:t>
            </a:r>
          </a:p>
          <a:p>
            <a:r>
              <a:rPr lang="uk-UA" dirty="0" smtClean="0">
                <a:latin typeface="Calibri Light" panose="020F0302020204030204" pitchFamily="34" charset="0"/>
                <a:cs typeface="Calibri Light" panose="020F0302020204030204" pitchFamily="34" charset="0"/>
              </a:rPr>
              <a:t>Згідно з Ніцше, християнство – це релігія рабів, воно лише для них є благом і необхідністю, а для людей вищого типу воно є кайданами. Тому релігія є проявом волі до влади нижчих, щоб у такий хитрий спосіб підкорити вищих, мужніх людей (марксизм, до речі, розглядає релігію як знаряддя панування вищих класів).</a:t>
            </a:r>
            <a:endParaRPr lang="uk-UA"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931097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Ніцше і проблеми етики</a:t>
            </a:r>
            <a:endParaRPr lang="uk-UA" dirty="0"/>
          </a:p>
        </p:txBody>
      </p:sp>
      <p:sp>
        <p:nvSpPr>
          <p:cNvPr id="3" name="Місце для вмісту 2"/>
          <p:cNvSpPr>
            <a:spLocks noGrp="1"/>
          </p:cNvSpPr>
          <p:nvPr>
            <p:ph idx="1"/>
          </p:nvPr>
        </p:nvSpPr>
        <p:spPr/>
        <p:txBody>
          <a:bodyPr>
            <a:normAutofit fontScale="92500" lnSpcReduction="10000"/>
          </a:bodyPr>
          <a:lstStyle/>
          <a:p>
            <a:r>
              <a:rPr lang="uk-UA" dirty="0"/>
              <a:t>заперечував абсолютність моральних цінностей, зокрема добра. Цінність його, як й істини, виявляється лише в тому, розкріпачує чи сковує воно потяг до влади. Отже, мораль повинна бути спрямована на культивування сильної людини. "Слабкі і невдахи повинні загинути – перша заповідь нашого людинолюбства. І потрібно ще допомагати їм в цьому", – проголошував він. На його думку, сильна людина сама вирішує, що таке добро, а що зло, не перекладаючи це на Бога.</a:t>
            </a:r>
          </a:p>
          <a:p>
            <a:r>
              <a:rPr lang="uk-UA" dirty="0"/>
              <a:t>Ніцше, будучи прихильником індивідуалізму та соціальної ієрархічності, осуджував колективізм як стадність, різко виступав проти ідеї рівності, проповідуваної прихильниками демократії та соціалізму. Вони, на думку Ніцше, культивують дрібну усереднену людину. Демократія та соціалізм – прояв волі до влади посередності.</a:t>
            </a:r>
          </a:p>
          <a:p>
            <a:endParaRPr lang="uk-UA" dirty="0"/>
          </a:p>
        </p:txBody>
      </p:sp>
    </p:spTree>
    <p:extLst>
      <p:ext uri="{BB962C8B-B14F-4D97-AF65-F5344CB8AC3E}">
        <p14:creationId xmlns:p14="http://schemas.microsoft.com/office/powerpoint/2010/main" val="3255830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Власна система цінностей Ніцше: «Бог помер»</a:t>
            </a:r>
            <a:endParaRPr lang="uk-UA" dirty="0"/>
          </a:p>
        </p:txBody>
      </p:sp>
      <p:sp>
        <p:nvSpPr>
          <p:cNvPr id="3" name="Місце для вмісту 2"/>
          <p:cNvSpPr>
            <a:spLocks noGrp="1"/>
          </p:cNvSpPr>
          <p:nvPr>
            <p:ph idx="1"/>
          </p:nvPr>
        </p:nvSpPr>
        <p:spPr>
          <a:xfrm>
            <a:off x="294968" y="1825625"/>
            <a:ext cx="11577484" cy="4351338"/>
          </a:xfrm>
        </p:spPr>
        <p:txBody>
          <a:bodyPr>
            <a:normAutofit fontScale="70000" lnSpcReduction="20000"/>
          </a:bodyPr>
          <a:lstStyle/>
          <a:p>
            <a:r>
              <a:rPr lang="uk-UA" dirty="0"/>
              <a:t>тобто цінності, які сповідувала християнська Європа (цінності істини, добра, упорядкованого розумного світу) втратили силу. Існуючу європейську культуру він </a:t>
            </a:r>
            <a:r>
              <a:rPr lang="uk-UA" dirty="0" err="1"/>
              <a:t>діагнозує</a:t>
            </a:r>
            <a:r>
              <a:rPr lang="uk-UA" dirty="0"/>
              <a:t> як культуру занепаду, декадансу, оскільки вона спрямована проти цінностей життя. Відродження Європи пов'язує з формуванням надлюдини, прообразом якого є іранський релігійний реформатор VII–VI ст. до н. е., засновник зороастризму Заратустра. </a:t>
            </a:r>
            <a:endParaRPr lang="uk-UA" dirty="0" smtClean="0"/>
          </a:p>
          <a:p>
            <a:r>
              <a:rPr lang="uk-UA" dirty="0" smtClean="0"/>
              <a:t>Коли </a:t>
            </a:r>
            <a:r>
              <a:rPr lang="uk-UA" dirty="0"/>
              <a:t>Бог помер, то людині нічого не залишилося, як звалити на себе тягар, який вона раніше перекладала на нього, тобто взяти на себе відповідальність за власне життя. Але такою, на думку Ніцше, є не сучасна людина, а надлюдина майбутнього. Вона повинна утвердити нові цінності – земні, здорові, мужні. Місце повинності в цій людині займає </a:t>
            </a:r>
            <a:r>
              <a:rPr lang="uk-UA" dirty="0" err="1"/>
              <a:t>свободна</a:t>
            </a:r>
            <a:r>
              <a:rPr lang="uk-UA" dirty="0"/>
              <a:t> воля (замість "ти повинен" – "я хочу"). Надлюдина – не раб загальноприйнятих думок і цінностей. Це людина сильної волі, яка сама задає собі моральні цінності, сама вирішує, що є добро і зло. Це людина, яка не визнає осуду інших.</a:t>
            </a:r>
          </a:p>
          <a:p>
            <a:r>
              <a:rPr lang="uk-UA" dirty="0" smtClean="0"/>
              <a:t>Ніцше </a:t>
            </a:r>
            <a:r>
              <a:rPr lang="uk-UA" dirty="0"/>
              <a:t>одним з перших зафіксував конфлікт між біологією людини і культурою. Нині очевидно, що культура, створивши "парникові умови", загальмувавши природний відбір, сприяла виникненню і поширенню багатьох </a:t>
            </a:r>
            <a:r>
              <a:rPr lang="uk-UA" dirty="0" err="1"/>
              <a:t>хвороб</a:t>
            </a:r>
            <a:r>
              <a:rPr lang="uk-UA" dirty="0"/>
              <a:t>. Гуманізм проголошує право кожного, в тому числі й слабкого, на життя і щастя. Біологічне ж виживання людства вимагає, щоб продовжували рід сильні та здорові. Це радикальна суперечність, від якої нікуди дітись. І чи не криється в цьому помста природи розумній тварині, яка посміла повстати проти неї? Заслугою Ніцше є те, що він повів мову про цю проблему з відкритими очима, не ховаючи голову "в пісок ілюзій</a:t>
            </a:r>
            <a:r>
              <a:rPr lang="uk-UA" dirty="0" smtClean="0"/>
              <a:t>".</a:t>
            </a:r>
            <a:endParaRPr lang="uk-UA" dirty="0"/>
          </a:p>
        </p:txBody>
      </p:sp>
    </p:spTree>
    <p:extLst>
      <p:ext uri="{BB962C8B-B14F-4D97-AF65-F5344CB8AC3E}">
        <p14:creationId xmlns:p14="http://schemas.microsoft.com/office/powerpoint/2010/main" val="16904774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91729"/>
            <a:ext cx="10515600" cy="1498959"/>
          </a:xfrm>
        </p:spPr>
        <p:txBody>
          <a:bodyPr>
            <a:normAutofit fontScale="90000"/>
          </a:bodyPr>
          <a:lstStyle/>
          <a:p>
            <a:r>
              <a:rPr lang="uk-UA" sz="2800" b="1" dirty="0"/>
              <a:t>Психоаналіз</a:t>
            </a:r>
            <a:r>
              <a:rPr lang="uk-UA" sz="2800" dirty="0"/>
              <a:t> (</a:t>
            </a:r>
            <a:r>
              <a:rPr lang="uk-UA" sz="2800" dirty="0" err="1"/>
              <a:t>грец</a:t>
            </a:r>
            <a:r>
              <a:rPr lang="uk-UA" sz="2800" dirty="0"/>
              <a:t>. </a:t>
            </a:r>
            <a:r>
              <a:rPr lang="uk-UA" sz="2800" dirty="0" err="1"/>
              <a:t>psyche</a:t>
            </a:r>
            <a:r>
              <a:rPr lang="uk-UA" sz="2800" dirty="0"/>
              <a:t> –душа і </a:t>
            </a:r>
            <a:r>
              <a:rPr lang="uk-UA" sz="2800" dirty="0" err="1"/>
              <a:t>analysis</a:t>
            </a:r>
            <a:r>
              <a:rPr lang="uk-UA" sz="2800" dirty="0"/>
              <a:t> – розкладання) – один із методів психотерапії та психологічне вчення, в основі якого лежить визнання домінуючої ролі підсвідомого в житті людини</a:t>
            </a:r>
            <a:r>
              <a:rPr lang="uk-UA" sz="2800" dirty="0" smtClean="0"/>
              <a:t>. </a:t>
            </a:r>
            <a:r>
              <a:rPr lang="uk-UA" sz="2400" dirty="0" smtClean="0"/>
              <a:t>Засновник психоаналізу </a:t>
            </a:r>
            <a:r>
              <a:rPr lang="uk-UA" sz="2400" dirty="0"/>
              <a:t>австрієць </a:t>
            </a:r>
            <a:r>
              <a:rPr lang="uk-UA" sz="2400" b="1" i="1" dirty="0"/>
              <a:t>Зигмунд Фрейд</a:t>
            </a:r>
            <a:r>
              <a:rPr lang="uk-UA" sz="2400" dirty="0"/>
              <a:t> (1856–1939</a:t>
            </a:r>
            <a:r>
              <a:rPr lang="uk-UA" sz="2400" dirty="0" smtClean="0"/>
              <a:t>).</a:t>
            </a:r>
            <a:r>
              <a:rPr lang="uk-UA" sz="2800" dirty="0"/>
              <a:t/>
            </a:r>
            <a:br>
              <a:rPr lang="uk-UA" sz="2800" dirty="0"/>
            </a:br>
            <a:endParaRPr lang="uk-UA" sz="2800" dirty="0"/>
          </a:p>
        </p:txBody>
      </p:sp>
      <p:sp>
        <p:nvSpPr>
          <p:cNvPr id="3" name="Місце для вмісту 2"/>
          <p:cNvSpPr>
            <a:spLocks noGrp="1"/>
          </p:cNvSpPr>
          <p:nvPr>
            <p:ph idx="1"/>
          </p:nvPr>
        </p:nvSpPr>
        <p:spPr/>
        <p:txBody>
          <a:bodyPr>
            <a:normAutofit fontScale="70000" lnSpcReduction="20000"/>
          </a:bodyPr>
          <a:lstStyle/>
          <a:p>
            <a:r>
              <a:rPr lang="uk-UA" dirty="0"/>
              <a:t>Якщо Ніцше вбачав за вчинками людей і явищами (феноменами) культури волю до влади окремої людини чи групи людей, то Фрейд вважав таким прихованим чинником несвідоме, насамперед статеві потяги. </a:t>
            </a:r>
            <a:endParaRPr lang="uk-UA" dirty="0" smtClean="0"/>
          </a:p>
          <a:p>
            <a:r>
              <a:rPr lang="uk-UA" dirty="0" smtClean="0"/>
              <a:t>Людину </a:t>
            </a:r>
            <a:r>
              <a:rPr lang="uk-UA" dirty="0"/>
              <a:t>він трактував переважно як біологічну істоту з притаманними їй потягами до задоволення й агресії, а культуру – як чинник, що блокує ці біологічні поривання людини.</a:t>
            </a:r>
          </a:p>
          <a:p>
            <a:r>
              <a:rPr lang="uk-UA" dirty="0"/>
              <a:t>Досліджуючи неврози (психічні зриви), Фрейд дійшов висновку, що причини їх коріняться у сфері підсвідомого. Намагався розкрити механізми взаємодії несвідомого і свідомого. Людську психіку він розглядав як динамічну систему, що складається з "Воно", "Я" і "Над-Я". "Воно" – біологічні поривання людини, націлені на задоволення, нехтуючи норми культури. Будучи блокованим ними, "Воно" виявляється у снах, неконтрольованій фантазії, обмовках. "Над-Я" – засвоєні людиною ще з дитячого віку моральні норми, культурні цінності, які стали регулятивними чинниками її свідомості (совість як громадський контролер в людині). "Я" мовби затиснене між цими крайніми полюсами – біологічним і культурним. Його функція полягає в усуненні протиріччя, пошуку шляхів цивілізованого задоволення біологічних потреб. Якщо "Я" не справляється зі своєю функцією, настає психічний зрив. Завдання психоаналітика полягає в тому, щоб виявити приховані причини цього зриву, допомогти людині усвідомити їх і в такий спосіб подолати невроз. Шлях подолання неврозу (істерії та ін.) – усвідомлення несвідомого, яке при світлі розуму втрачає силу</a:t>
            </a:r>
            <a:r>
              <a:rPr lang="uk-UA" dirty="0" smtClean="0"/>
              <a:t>.</a:t>
            </a:r>
            <a:endParaRPr lang="uk-UA" dirty="0"/>
          </a:p>
        </p:txBody>
      </p:sp>
    </p:spTree>
    <p:extLst>
      <p:ext uri="{BB962C8B-B14F-4D97-AF65-F5344CB8AC3E}">
        <p14:creationId xmlns:p14="http://schemas.microsoft.com/office/powerpoint/2010/main" val="39386128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400" b="1" dirty="0"/>
              <a:t>Екзистенціалізм</a:t>
            </a:r>
            <a:r>
              <a:rPr lang="uk-UA" sz="2400" dirty="0"/>
              <a:t> (лаг. </a:t>
            </a:r>
            <a:r>
              <a:rPr lang="uk-UA" sz="2400" dirty="0" err="1"/>
              <a:t>existentia</a:t>
            </a:r>
            <a:r>
              <a:rPr lang="uk-UA" sz="2400" dirty="0"/>
              <a:t> – існування) – суб'єктивістське вчення, в якому вихідні значення сущого (що таке річ, просторовість, часовість, інша людина та ін.) виводяться з існування (екзистенції) людини</a:t>
            </a:r>
            <a:r>
              <a:rPr lang="uk-UA" sz="2400" dirty="0" smtClean="0"/>
              <a:t>.</a:t>
            </a:r>
            <a:endParaRPr lang="uk-UA" sz="2400" dirty="0"/>
          </a:p>
        </p:txBody>
      </p:sp>
      <p:sp>
        <p:nvSpPr>
          <p:cNvPr id="3" name="Місце для вмісту 2"/>
          <p:cNvSpPr>
            <a:spLocks noGrp="1"/>
          </p:cNvSpPr>
          <p:nvPr>
            <p:ph idx="1"/>
          </p:nvPr>
        </p:nvSpPr>
        <p:spPr/>
        <p:txBody>
          <a:bodyPr>
            <a:normAutofit fontScale="85000" lnSpcReduction="20000"/>
          </a:bodyPr>
          <a:lstStyle/>
          <a:p>
            <a:r>
              <a:rPr lang="uk-UA" dirty="0"/>
              <a:t>Екзистенціалізм є духовним спадкоємцем ірраціоналістів </a:t>
            </a:r>
            <a:r>
              <a:rPr lang="uk-UA" dirty="0" err="1"/>
              <a:t>Керкегора</a:t>
            </a:r>
            <a:r>
              <a:rPr lang="uk-UA" dirty="0"/>
              <a:t> і Ніцше. Саме поняття екзистенції, як відомо, було впроваджене у філософію </a:t>
            </a:r>
            <a:r>
              <a:rPr lang="uk-UA" dirty="0" err="1"/>
              <a:t>Керкегором</a:t>
            </a:r>
            <a:r>
              <a:rPr lang="uk-UA" dirty="0"/>
              <a:t>, який різко протиставив суб'єктивне унікально-неповторне існування (екзистенцію) людини об'єктивному існуванню речей світу. </a:t>
            </a:r>
            <a:endParaRPr lang="uk-UA" dirty="0" smtClean="0"/>
          </a:p>
          <a:p>
            <a:r>
              <a:rPr lang="uk-UA" dirty="0" smtClean="0"/>
              <a:t>Від </a:t>
            </a:r>
            <a:r>
              <a:rPr lang="uk-UA" dirty="0"/>
              <a:t>Ніцше екзистенціалісти перейняли трактування людини як вольової (ірраціональної) істоти, а не розумної (раціональної), що було притаманне класичній філософії Нового часу. </a:t>
            </a:r>
            <a:endParaRPr lang="uk-UA" dirty="0" smtClean="0"/>
          </a:p>
          <a:p>
            <a:r>
              <a:rPr lang="uk-UA" dirty="0" smtClean="0"/>
              <a:t>Помітний </a:t>
            </a:r>
            <a:r>
              <a:rPr lang="uk-UA" dirty="0"/>
              <a:t>вплив, особливо в методологічному аспекті (в способі обґрунтування, в категоріальному </a:t>
            </a:r>
            <a:r>
              <a:rPr lang="uk-UA" dirty="0" err="1"/>
              <a:t>апараті</a:t>
            </a:r>
            <a:r>
              <a:rPr lang="uk-UA" dirty="0"/>
              <a:t>), на його формування справила феноменологія </a:t>
            </a:r>
            <a:r>
              <a:rPr lang="uk-UA" dirty="0" err="1"/>
              <a:t>Гуссерля</a:t>
            </a:r>
            <a:r>
              <a:rPr lang="uk-UA" dirty="0"/>
              <a:t>. Це стосується насамперед феноменологічного розуміння відношення свідомості й світу, згідно з яким свідомість розглядається не як протилежне світові (не в площині гносеологічного, тобто пізнавального відношення суб'єкта і об'єкта), а як певний вид буття, тобто в онтологічному аспекті</a:t>
            </a:r>
            <a:r>
              <a:rPr lang="uk-UA" dirty="0" smtClean="0"/>
              <a:t>.</a:t>
            </a:r>
            <a:endParaRPr lang="uk-UA" dirty="0"/>
          </a:p>
        </p:txBody>
      </p:sp>
    </p:spTree>
    <p:extLst>
      <p:ext uri="{BB962C8B-B14F-4D97-AF65-F5344CB8AC3E}">
        <p14:creationId xmlns:p14="http://schemas.microsoft.com/office/powerpoint/2010/main" val="12705021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400" dirty="0" smtClean="0"/>
              <a:t>На формування екзистенціалізму і на поширення його ідей значний вплив мав досвід виживання особи, набутий в соціальних катаклізмах </a:t>
            </a:r>
            <a:r>
              <a:rPr lang="en-US" sz="2400" dirty="0" smtClean="0"/>
              <a:t>XX </a:t>
            </a:r>
            <a:r>
              <a:rPr lang="uk-UA" sz="2400" dirty="0" smtClean="0"/>
              <a:t>ст. – в Першій і Другій світових війнах, досвід наруги над особистістю тоталітарних режимів фашизму і сталінізму. </a:t>
            </a:r>
            <a:endParaRPr lang="uk-UA" sz="2400" dirty="0"/>
          </a:p>
        </p:txBody>
      </p:sp>
      <p:sp>
        <p:nvSpPr>
          <p:cNvPr id="3" name="Місце для вмісту 2"/>
          <p:cNvSpPr>
            <a:spLocks noGrp="1"/>
          </p:cNvSpPr>
          <p:nvPr>
            <p:ph idx="1"/>
          </p:nvPr>
        </p:nvSpPr>
        <p:spPr>
          <a:xfrm>
            <a:off x="442451" y="1825625"/>
            <a:ext cx="11488993" cy="4351338"/>
          </a:xfrm>
        </p:spPr>
        <p:txBody>
          <a:bodyPr>
            <a:normAutofit fontScale="85000" lnSpcReduction="20000"/>
          </a:bodyPr>
          <a:lstStyle/>
          <a:p>
            <a:r>
              <a:rPr lang="uk-UA" dirty="0">
                <a:latin typeface="Calibri Light" panose="020F0302020204030204" pitchFamily="34" charset="0"/>
                <a:cs typeface="Calibri Light" panose="020F0302020204030204" pitchFamily="34" charset="0"/>
              </a:rPr>
              <a:t>Екзистенціалізм намагався знайти стійку опору виживання особи в чужому (і навіть ворожому) їй світі за усвідомлення нею краху ідеалів Просвітництва (віри в розум і науку) і крихкості, нетривкості власного існування. Екзистенціалізм – це своєрідний духовний протест, бунт особи проти абсурдного з її погляду світу, пошук виходу з цієї ситуації. </a:t>
            </a:r>
            <a:endParaRPr lang="uk-UA" dirty="0" smtClean="0">
              <a:latin typeface="Calibri Light" panose="020F0302020204030204" pitchFamily="34" charset="0"/>
              <a:cs typeface="Calibri Light" panose="020F0302020204030204" pitchFamily="34" charset="0"/>
            </a:endParaRPr>
          </a:p>
          <a:p>
            <a:r>
              <a:rPr lang="uk-UA" dirty="0" smtClean="0">
                <a:latin typeface="Calibri Light" panose="020F0302020204030204" pitchFamily="34" charset="0"/>
                <a:cs typeface="Calibri Light" panose="020F0302020204030204" pitchFamily="34" charset="0"/>
              </a:rPr>
              <a:t>Як </a:t>
            </a:r>
            <a:r>
              <a:rPr lang="uk-UA" dirty="0">
                <a:latin typeface="Calibri Light" panose="020F0302020204030204" pitchFamily="34" charset="0"/>
                <a:cs typeface="Calibri Light" panose="020F0302020204030204" pitchFamily="34" charset="0"/>
              </a:rPr>
              <a:t>і волюнтаризм Ніцше, він працював на формування сильної – </a:t>
            </a:r>
            <a:r>
              <a:rPr lang="uk-UA" dirty="0" err="1">
                <a:latin typeface="Calibri Light" panose="020F0302020204030204" pitchFamily="34" charset="0"/>
                <a:cs typeface="Calibri Light" panose="020F0302020204030204" pitchFamily="34" charset="0"/>
              </a:rPr>
              <a:t>свободної</a:t>
            </a:r>
            <a:r>
              <a:rPr lang="uk-UA" dirty="0">
                <a:latin typeface="Calibri Light" panose="020F0302020204030204" pitchFamily="34" charset="0"/>
                <a:cs typeface="Calibri Light" panose="020F0302020204030204" pitchFamily="34" charset="0"/>
              </a:rPr>
              <a:t> та відповідальної – особи, яка починає домінувати в культурі й способі життя Заходу в XX ст. Загалом екзистенціалізм зафіксував радикальну зміну в розумінні (відчуванні) людиною свого буття в світі, яка відбувалась в Європі протягом XX ст.</a:t>
            </a:r>
          </a:p>
          <a:p>
            <a:r>
              <a:rPr lang="uk-UA" dirty="0">
                <a:latin typeface="Calibri Light" panose="020F0302020204030204" pitchFamily="34" charset="0"/>
                <a:cs typeface="Calibri Light" panose="020F0302020204030204" pitchFamily="34" charset="0"/>
              </a:rPr>
              <a:t> Представниками цієї течії є німецькі мислителі М. Гайдеггер (1889–1976) і Карл </a:t>
            </a:r>
            <a:r>
              <a:rPr lang="uk-UA" dirty="0" err="1">
                <a:latin typeface="Calibri Light" panose="020F0302020204030204" pitchFamily="34" charset="0"/>
                <a:cs typeface="Calibri Light" panose="020F0302020204030204" pitchFamily="34" charset="0"/>
              </a:rPr>
              <a:t>Ясперс</a:t>
            </a:r>
            <a:r>
              <a:rPr lang="uk-UA" dirty="0">
                <a:latin typeface="Calibri Light" panose="020F0302020204030204" pitchFamily="34" charset="0"/>
                <a:cs typeface="Calibri Light" panose="020F0302020204030204" pitchFamily="34" charset="0"/>
              </a:rPr>
              <a:t> (1883–1969), французькі філософи Жан-Поль Сартр (1905–1980), Габріель Марсель (1889–1973) і Альбер Камю (1913–1969). Ранній Гайдеггер, Сартр і Камю намагалися розв'язати проблему буття людини в світі, не вдаючись до ідеї Бога, тоді як пізній </a:t>
            </a:r>
            <a:r>
              <a:rPr lang="uk-UA" dirty="0" err="1">
                <a:latin typeface="Calibri Light" panose="020F0302020204030204" pitchFamily="34" charset="0"/>
                <a:cs typeface="Calibri Light" panose="020F0302020204030204" pitchFamily="34" charset="0"/>
              </a:rPr>
              <a:t>Гайдегтер</a:t>
            </a:r>
            <a:r>
              <a:rPr lang="uk-UA" dirty="0">
                <a:latin typeface="Calibri Light" panose="020F0302020204030204" pitchFamily="34" charset="0"/>
                <a:cs typeface="Calibri Light" panose="020F0302020204030204" pitchFamily="34" charset="0"/>
              </a:rPr>
              <a:t>, </a:t>
            </a:r>
            <a:r>
              <a:rPr lang="uk-UA" dirty="0" err="1">
                <a:latin typeface="Calibri Light" panose="020F0302020204030204" pitchFamily="34" charset="0"/>
                <a:cs typeface="Calibri Light" panose="020F0302020204030204" pitchFamily="34" charset="0"/>
              </a:rPr>
              <a:t>Ясперс</a:t>
            </a:r>
            <a:r>
              <a:rPr lang="uk-UA" dirty="0">
                <a:latin typeface="Calibri Light" panose="020F0302020204030204" pitchFamily="34" charset="0"/>
                <a:cs typeface="Calibri Light" panose="020F0302020204030204" pitchFamily="34" charset="0"/>
              </a:rPr>
              <a:t> і Марсель (особливо два останні) розглядали цю проблему в органічному зв'язку з ідеєю Бога.</a:t>
            </a:r>
          </a:p>
          <a:p>
            <a:endParaRPr lang="uk-UA" dirty="0"/>
          </a:p>
        </p:txBody>
      </p:sp>
    </p:spTree>
    <p:extLst>
      <p:ext uri="{BB962C8B-B14F-4D97-AF65-F5344CB8AC3E}">
        <p14:creationId xmlns:p14="http://schemas.microsoft.com/office/powerpoint/2010/main" val="424186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Відмінність від класичної філософії</a:t>
            </a:r>
            <a:endParaRPr lang="uk-UA" dirty="0"/>
          </a:p>
        </p:txBody>
      </p:sp>
      <p:sp>
        <p:nvSpPr>
          <p:cNvPr id="3" name="Місце для вмісту 2"/>
          <p:cNvSpPr>
            <a:spLocks noGrp="1"/>
          </p:cNvSpPr>
          <p:nvPr>
            <p:ph idx="1"/>
          </p:nvPr>
        </p:nvSpPr>
        <p:spPr/>
        <p:txBody>
          <a:bodyPr/>
          <a:lstStyle/>
          <a:p>
            <a:r>
              <a:rPr lang="uk-UA" dirty="0" smtClean="0"/>
              <a:t>Критика раціоналізму і аналіз нераціональних форм людського духу</a:t>
            </a:r>
          </a:p>
          <a:p>
            <a:r>
              <a:rPr lang="uk-UA" dirty="0" smtClean="0"/>
              <a:t>Критика філософії як метафізики</a:t>
            </a:r>
          </a:p>
          <a:p>
            <a:r>
              <a:rPr lang="uk-UA" dirty="0" smtClean="0"/>
              <a:t>Розгляд людського буття як неповторного та індивідуального</a:t>
            </a:r>
            <a:endParaRPr lang="uk-UA" dirty="0"/>
          </a:p>
        </p:txBody>
      </p:sp>
    </p:spTree>
    <p:extLst>
      <p:ext uri="{BB962C8B-B14F-4D97-AF65-F5344CB8AC3E}">
        <p14:creationId xmlns:p14="http://schemas.microsoft.com/office/powerpoint/2010/main" val="41628550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44243"/>
          </a:xfrm>
        </p:spPr>
        <p:txBody>
          <a:bodyPr>
            <a:normAutofit fontScale="90000"/>
          </a:bodyPr>
          <a:lstStyle/>
          <a:p>
            <a:r>
              <a:rPr lang="uk-UA" sz="2800" dirty="0"/>
              <a:t>Головною темою дослідження екзистенціалістів є існування людини, яке, на їх думку, є джерелом сенсу всього сущого. </a:t>
            </a:r>
          </a:p>
        </p:txBody>
      </p:sp>
      <p:sp>
        <p:nvSpPr>
          <p:cNvPr id="3" name="Місце для вмісту 2"/>
          <p:cNvSpPr>
            <a:spLocks noGrp="1"/>
          </p:cNvSpPr>
          <p:nvPr>
            <p:ph idx="1"/>
          </p:nvPr>
        </p:nvSpPr>
        <p:spPr>
          <a:xfrm>
            <a:off x="838200" y="1460090"/>
            <a:ext cx="10515600" cy="4716873"/>
          </a:xfrm>
        </p:spPr>
        <p:txBody>
          <a:bodyPr>
            <a:normAutofit fontScale="77500" lnSpcReduction="20000"/>
          </a:bodyPr>
          <a:lstStyle/>
          <a:p>
            <a:r>
              <a:rPr lang="uk-UA" dirty="0">
                <a:latin typeface="Calibri Light" panose="020F0302020204030204" pitchFamily="34" charset="0"/>
                <a:cs typeface="Calibri Light" panose="020F0302020204030204" pitchFamily="34" charset="0"/>
              </a:rPr>
              <a:t>Подібно до того, як у </a:t>
            </a:r>
            <a:r>
              <a:rPr lang="uk-UA" dirty="0" err="1">
                <a:latin typeface="Calibri Light" panose="020F0302020204030204" pitchFamily="34" charset="0"/>
                <a:cs typeface="Calibri Light" panose="020F0302020204030204" pitchFamily="34" charset="0"/>
              </a:rPr>
              <a:t>Гуссерля</a:t>
            </a:r>
            <a:r>
              <a:rPr lang="uk-UA" dirty="0">
                <a:latin typeface="Calibri Light" panose="020F0302020204030204" pitchFamily="34" charset="0"/>
                <a:cs typeface="Calibri Light" panose="020F0302020204030204" pitchFamily="34" charset="0"/>
              </a:rPr>
              <a:t> свідомість "накидає" сенс всьому сущому, так в екзистенціалістів людське існування визначає світ. Ключем до онтології (вчення про буття) у Гайдеггера є феномен людини. Для того, аби зрозуміти, що вкладають екзистенціалісти в поняття людського існування, розглянемо концепції людини, які вони заперечують. Вчення про "природу" людини, яке розвивали просвітники, по суті, зводило людину до речі серед речей. Як довів Кант, воно не брало до уваги таку якість людини, як свобода. </a:t>
            </a:r>
            <a:r>
              <a:rPr lang="uk-UA" dirty="0" err="1">
                <a:latin typeface="Calibri Light" panose="020F0302020204030204" pitchFamily="34" charset="0"/>
                <a:cs typeface="Calibri Light" panose="020F0302020204030204" pitchFamily="34" charset="0"/>
              </a:rPr>
              <a:t>Декартівсько</a:t>
            </a:r>
            <a:r>
              <a:rPr lang="uk-UA" dirty="0">
                <a:latin typeface="Calibri Light" panose="020F0302020204030204" pitchFamily="34" charset="0"/>
                <a:cs typeface="Calibri Light" panose="020F0302020204030204" pitchFamily="34" charset="0"/>
              </a:rPr>
              <a:t>-кантівська концепція, яка його замінила, ототожнювала людину з трансцендентальною свідомістю або трансцендентальним суб'єктом. Тут людина зводилась до розуму, який мислився фактично як окрема субстанція. Саме це розуміння людини і стало об'єктом критики екзистенціалістів.</a:t>
            </a:r>
          </a:p>
          <a:p>
            <a:r>
              <a:rPr lang="uk-UA" dirty="0" smtClean="0">
                <a:latin typeface="Calibri Light" panose="020F0302020204030204" pitchFamily="34" charset="0"/>
                <a:cs typeface="Calibri Light" panose="020F0302020204030204" pitchFamily="34" charset="0"/>
              </a:rPr>
              <a:t>концепція </a:t>
            </a:r>
            <a:r>
              <a:rPr lang="uk-UA" dirty="0">
                <a:latin typeface="Calibri Light" panose="020F0302020204030204" pitchFamily="34" charset="0"/>
                <a:cs typeface="Calibri Light" panose="020F0302020204030204" pitchFamily="34" charset="0"/>
              </a:rPr>
              <a:t>трансцендентального суб'єкта грішить </a:t>
            </a:r>
            <a:r>
              <a:rPr lang="uk-UA" dirty="0" err="1">
                <a:latin typeface="Calibri Light" panose="020F0302020204030204" pitchFamily="34" charset="0"/>
                <a:cs typeface="Calibri Light" panose="020F0302020204030204" pitchFamily="34" charset="0"/>
              </a:rPr>
              <a:t>гносеологізмом</a:t>
            </a:r>
            <a:r>
              <a:rPr lang="uk-UA" dirty="0">
                <a:latin typeface="Calibri Light" panose="020F0302020204030204" pitchFamily="34" charset="0"/>
                <a:cs typeface="Calibri Light" panose="020F0302020204030204" pitchFamily="34" charset="0"/>
              </a:rPr>
              <a:t> – зведенням людини до суб'єкта пізнання, а світу до об'єкта, тобто до сукупності предметів (сущого), які підлягають пізнанню. Зведення світу до предметів, сущого призвело, на їх думку, до того, що і сама людська суб'єктивність стала мислитись як суще, як предмет. Про це свідчить, зокрема, трактування Декартом душі як "мислячої речі" і набуття предметних форм "Я" в концепції трансцендентальної свідомості Канта. В цій концепції, стверджують екзистенціалісти, не подоланий натуралістичний підхід до людського буття; вона зводить людську суб'єктивність до чогось незмінного, затверділого – речі, сущого, тобто мислить людину як річ серед речей.</a:t>
            </a:r>
          </a:p>
          <a:p>
            <a:endParaRPr lang="uk-UA" dirty="0"/>
          </a:p>
        </p:txBody>
      </p:sp>
    </p:spTree>
    <p:extLst>
      <p:ext uri="{BB962C8B-B14F-4D97-AF65-F5344CB8AC3E}">
        <p14:creationId xmlns:p14="http://schemas.microsoft.com/office/powerpoint/2010/main" val="38461763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400" dirty="0"/>
              <a:t>Всупереч такому гносеологічному підходу, коли людина розглядається як суб'єкт, що протистоїть сущому як об'єкту, екзистенціалісти запропонували новий, за словами Гайдеггера, онтологічний підхід. </a:t>
            </a:r>
          </a:p>
        </p:txBody>
      </p:sp>
      <p:sp>
        <p:nvSpPr>
          <p:cNvPr id="3" name="Місце для вмісту 2"/>
          <p:cNvSpPr>
            <a:spLocks noGrp="1"/>
          </p:cNvSpPr>
          <p:nvPr>
            <p:ph idx="1"/>
          </p:nvPr>
        </p:nvSpPr>
        <p:spPr/>
        <p:txBody>
          <a:bodyPr/>
          <a:lstStyle/>
          <a:p>
            <a:r>
              <a:rPr lang="uk-UA" dirty="0">
                <a:latin typeface="Calibri Light" panose="020F0302020204030204" pitchFamily="34" charset="0"/>
                <a:cs typeface="Calibri Light" panose="020F0302020204030204" pitchFamily="34" charset="0"/>
              </a:rPr>
              <a:t>Суть його полягає в тому, що людське існування (екзистенція) розглядається як таке, що </a:t>
            </a:r>
            <a:r>
              <a:rPr lang="uk-UA" dirty="0" err="1">
                <a:latin typeface="Calibri Light" panose="020F0302020204030204" pitchFamily="34" charset="0"/>
                <a:cs typeface="Calibri Light" panose="020F0302020204030204" pitchFamily="34" charset="0"/>
              </a:rPr>
              <a:t>інтимно</a:t>
            </a:r>
            <a:r>
              <a:rPr lang="uk-UA" dirty="0">
                <a:latin typeface="Calibri Light" panose="020F0302020204030204" pitchFamily="34" charset="0"/>
                <a:cs typeface="Calibri Light" panose="020F0302020204030204" pitchFamily="34" charset="0"/>
              </a:rPr>
              <a:t>, </a:t>
            </a:r>
            <a:r>
              <a:rPr lang="uk-UA" dirty="0" err="1">
                <a:latin typeface="Calibri Light" panose="020F0302020204030204" pitchFamily="34" charset="0"/>
                <a:cs typeface="Calibri Light" panose="020F0302020204030204" pitchFamily="34" charset="0"/>
              </a:rPr>
              <a:t>емоційно</a:t>
            </a:r>
            <a:r>
              <a:rPr lang="uk-UA" dirty="0">
                <a:latin typeface="Calibri Light" panose="020F0302020204030204" pitchFamily="34" charset="0"/>
                <a:cs typeface="Calibri Light" panose="020F0302020204030204" pitchFamily="34" charset="0"/>
              </a:rPr>
              <a:t>, на </a:t>
            </a:r>
            <a:r>
              <a:rPr lang="uk-UA" dirty="0" err="1">
                <a:latin typeface="Calibri Light" panose="020F0302020204030204" pitchFamily="34" charset="0"/>
                <a:cs typeface="Calibri Light" panose="020F0302020204030204" pitchFamily="34" charset="0"/>
              </a:rPr>
              <a:t>досвідомому</a:t>
            </a:r>
            <a:r>
              <a:rPr lang="uk-UA" dirty="0">
                <a:latin typeface="Calibri Light" panose="020F0302020204030204" pitchFamily="34" charset="0"/>
                <a:cs typeface="Calibri Light" panose="020F0302020204030204" pitchFamily="34" charset="0"/>
              </a:rPr>
              <a:t> рівні пов'язане з буттям світу. Теза про онтологічну єдність людського існування і світу мовою екзистенціалістів означає, що світ "вписаний" у структуру екзистенції, що екзистенція структурована під буття в світі. Перш ніж пізнавати світ, людина є, існує в світі. Ця єдність людського існування (екзистенції) і буття світу передує, на їх думку, гносеологічному розколу на суб'єкт і об'єкт, в основі якого прагнення пізнати світ і оволодіти ним.</a:t>
            </a:r>
          </a:p>
          <a:p>
            <a:endParaRPr lang="uk-UA" dirty="0"/>
          </a:p>
        </p:txBody>
      </p:sp>
    </p:spTree>
    <p:extLst>
      <p:ext uri="{BB962C8B-B14F-4D97-AF65-F5344CB8AC3E}">
        <p14:creationId xmlns:p14="http://schemas.microsoft.com/office/powerpoint/2010/main" val="40075148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1049000" cy="2024114"/>
          </a:xfrm>
        </p:spPr>
        <p:txBody>
          <a:bodyPr>
            <a:noAutofit/>
          </a:bodyPr>
          <a:lstStyle/>
          <a:p>
            <a:r>
              <a:rPr lang="uk-UA" sz="2800" dirty="0"/>
              <a:t>Дещо спрощено "екзистенціальний" поворот до світу можна зобразити так: традиційна філософія (т. з. метафізика) і наука, що формується на її основі, на думку екзистенціалістів, ставляться до світу як до сукупності сущого, того, чим можна оволодіти, – спочатку в мисленні, а потім у дії. </a:t>
            </a:r>
          </a:p>
        </p:txBody>
      </p:sp>
      <p:sp>
        <p:nvSpPr>
          <p:cNvPr id="3" name="Місце для вмісту 2"/>
          <p:cNvSpPr>
            <a:spLocks noGrp="1"/>
          </p:cNvSpPr>
          <p:nvPr>
            <p:ph idx="1"/>
          </p:nvPr>
        </p:nvSpPr>
        <p:spPr>
          <a:xfrm>
            <a:off x="838200" y="2772697"/>
            <a:ext cx="11049000" cy="3404266"/>
          </a:xfrm>
        </p:spPr>
        <p:txBody>
          <a:bodyPr/>
          <a:lstStyle/>
          <a:p>
            <a:r>
              <a:rPr lang="uk-UA" dirty="0">
                <a:latin typeface="Calibri Light" panose="020F0302020204030204" pitchFamily="34" charset="0"/>
                <a:cs typeface="Calibri Light" panose="020F0302020204030204" pitchFamily="34" charset="0"/>
              </a:rPr>
              <a:t>Мотив, що є основою метафізичного підходу до світу, – це "мати", тобто присвоїти (за висловом Гайдеггера, бути "володарем" буття), тоді як екзистенціалісти пропонують "бути" людиною в світі (бути "пастухом" буття). У цьому сенсі протиставлення "мати" і "бути" широко використовується Марселем. Воно, до речі, покладене в основу відомої праці неофрейдиста Е. </a:t>
            </a:r>
            <a:r>
              <a:rPr lang="uk-UA" dirty="0" err="1">
                <a:latin typeface="Calibri Light" panose="020F0302020204030204" pitchFamily="34" charset="0"/>
                <a:cs typeface="Calibri Light" panose="020F0302020204030204" pitchFamily="34" charset="0"/>
              </a:rPr>
              <a:t>Фромма</a:t>
            </a:r>
            <a:r>
              <a:rPr lang="uk-UA" dirty="0">
                <a:latin typeface="Calibri Light" panose="020F0302020204030204" pitchFamily="34" charset="0"/>
                <a:cs typeface="Calibri Light" panose="020F0302020204030204" pitchFamily="34" charset="0"/>
              </a:rPr>
              <a:t> "Бути чи мати".</a:t>
            </a:r>
          </a:p>
          <a:p>
            <a:pPr marL="0" indent="0">
              <a:buNone/>
            </a:pPr>
            <a:endParaRPr lang="uk-UA" dirty="0"/>
          </a:p>
        </p:txBody>
      </p:sp>
    </p:spTree>
    <p:extLst>
      <p:ext uri="{BB962C8B-B14F-4D97-AF65-F5344CB8AC3E}">
        <p14:creationId xmlns:p14="http://schemas.microsoft.com/office/powerpoint/2010/main" val="3674510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smtClean="0"/>
              <a:t>Ідеї, які мали вплив на філософську думку </a:t>
            </a:r>
            <a:br>
              <a:rPr lang="uk-UA" b="1" dirty="0" smtClean="0"/>
            </a:br>
            <a:r>
              <a:rPr lang="uk-UA" b="1" dirty="0" smtClean="0"/>
              <a:t>ХХ ст. </a:t>
            </a:r>
            <a:endParaRPr lang="uk-UA" b="1" dirty="0"/>
          </a:p>
        </p:txBody>
      </p:sp>
      <p:sp>
        <p:nvSpPr>
          <p:cNvPr id="3" name="Місце для вмісту 2"/>
          <p:cNvSpPr>
            <a:spLocks noGrp="1"/>
          </p:cNvSpPr>
          <p:nvPr>
            <p:ph idx="1"/>
          </p:nvPr>
        </p:nvSpPr>
        <p:spPr/>
        <p:txBody>
          <a:bodyPr/>
          <a:lstStyle/>
          <a:p>
            <a:r>
              <a:rPr lang="uk-UA" dirty="0" smtClean="0"/>
              <a:t>Людина – це істота, яка володіє даром створювати символи. Жодна жива істота на землі не будує між собою і природою символічного середовища. Це здатна робити тільки людина (</a:t>
            </a:r>
            <a:r>
              <a:rPr lang="uk-UA" dirty="0" err="1" smtClean="0"/>
              <a:t>Е.Кассірер</a:t>
            </a:r>
            <a:r>
              <a:rPr lang="uk-UA" dirty="0" smtClean="0"/>
              <a:t>)</a:t>
            </a:r>
          </a:p>
          <a:p>
            <a:r>
              <a:rPr lang="uk-UA" dirty="0" smtClean="0"/>
              <a:t>Людина, отримавши відносну свободу від природи, набула можливості саморозвитку, перевтілення (</a:t>
            </a:r>
            <a:r>
              <a:rPr lang="uk-UA" dirty="0" err="1" smtClean="0"/>
              <a:t>М.Шелер</a:t>
            </a:r>
            <a:r>
              <a:rPr lang="uk-UA" dirty="0" smtClean="0"/>
              <a:t>)</a:t>
            </a:r>
          </a:p>
          <a:p>
            <a:r>
              <a:rPr lang="uk-UA" dirty="0" smtClean="0"/>
              <a:t>Спонтанність людської природи, здатність людини змінювати людське буття ніби знову відтворює саму людину не тільки духовно і </a:t>
            </a:r>
            <a:r>
              <a:rPr lang="uk-UA" dirty="0" err="1" smtClean="0"/>
              <a:t>екзистенціально</a:t>
            </a:r>
            <a:r>
              <a:rPr lang="uk-UA" dirty="0" smtClean="0"/>
              <a:t>, а й як біологічний вид (</a:t>
            </a:r>
            <a:r>
              <a:rPr lang="uk-UA" dirty="0" err="1" smtClean="0"/>
              <a:t>Е.Фромм</a:t>
            </a:r>
            <a:r>
              <a:rPr lang="uk-UA" dirty="0" smtClean="0"/>
              <a:t>)</a:t>
            </a:r>
          </a:p>
          <a:p>
            <a:pPr marL="0" indent="0">
              <a:buNone/>
            </a:pPr>
            <a:endParaRPr lang="uk-UA" dirty="0" smtClean="0"/>
          </a:p>
          <a:p>
            <a:endParaRPr lang="uk-UA" dirty="0"/>
          </a:p>
        </p:txBody>
      </p:sp>
    </p:spTree>
    <p:extLst>
      <p:ext uri="{BB962C8B-B14F-4D97-AF65-F5344CB8AC3E}">
        <p14:creationId xmlns:p14="http://schemas.microsoft.com/office/powerpoint/2010/main" val="673548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smtClean="0"/>
              <a:t>Істотні риси с</a:t>
            </a:r>
            <a:r>
              <a:rPr lang="uk-UA" b="1" dirty="0" smtClean="0"/>
              <a:t>учасної світової філософії</a:t>
            </a:r>
            <a:r>
              <a:rPr lang="uk-UA" b="1" dirty="0" smtClean="0"/>
              <a:t> </a:t>
            </a:r>
            <a:endParaRPr lang="uk-UA" b="1" dirty="0"/>
          </a:p>
        </p:txBody>
      </p:sp>
      <p:sp>
        <p:nvSpPr>
          <p:cNvPr id="3" name="Місце для вмісту 2"/>
          <p:cNvSpPr>
            <a:spLocks noGrp="1"/>
          </p:cNvSpPr>
          <p:nvPr>
            <p:ph idx="1"/>
          </p:nvPr>
        </p:nvSpPr>
        <p:spPr/>
        <p:txBody>
          <a:bodyPr/>
          <a:lstStyle/>
          <a:p>
            <a:pPr algn="just"/>
            <a:r>
              <a:rPr lang="uk-UA" dirty="0" smtClean="0"/>
              <a:t>Плюралізм (від лат. </a:t>
            </a:r>
            <a:r>
              <a:rPr lang="en-US" dirty="0" err="1" smtClean="0"/>
              <a:t>pluralis</a:t>
            </a:r>
            <a:r>
              <a:rPr lang="en-US" dirty="0" smtClean="0"/>
              <a:t> - </a:t>
            </a:r>
            <a:r>
              <a:rPr lang="uk-UA" dirty="0" smtClean="0"/>
              <a:t>множинний), що означає багатоманітність філософських шкіл</a:t>
            </a:r>
          </a:p>
          <a:p>
            <a:pPr algn="just"/>
            <a:r>
              <a:rPr lang="uk-UA" dirty="0" smtClean="0"/>
              <a:t>Ірраціоналізм («бунт проти розуму»)</a:t>
            </a:r>
          </a:p>
          <a:p>
            <a:pPr algn="just"/>
            <a:r>
              <a:rPr lang="uk-UA" dirty="0" smtClean="0"/>
              <a:t>Класична раціоналістична традиція не втрачається (ряд філософських течій закликають водночас «прочитати» </a:t>
            </a:r>
            <a:r>
              <a:rPr lang="uk-UA" dirty="0" err="1" smtClean="0"/>
              <a:t>клачику</a:t>
            </a:r>
            <a:r>
              <a:rPr lang="uk-UA" dirty="0" smtClean="0"/>
              <a:t> нетрадиційно, з позицій завдань сучасності (неокантіанство, неогегельянство))</a:t>
            </a:r>
            <a:endParaRPr lang="uk-UA" dirty="0"/>
          </a:p>
        </p:txBody>
      </p:sp>
    </p:spTree>
    <p:extLst>
      <p:ext uri="{BB962C8B-B14F-4D97-AF65-F5344CB8AC3E}">
        <p14:creationId xmlns:p14="http://schemas.microsoft.com/office/powerpoint/2010/main" val="858792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smtClean="0"/>
              <a:t>Основні типи напрямків</a:t>
            </a:r>
            <a:endParaRPr lang="uk-UA" b="1" dirty="0"/>
          </a:p>
        </p:txBody>
      </p:sp>
      <p:sp>
        <p:nvSpPr>
          <p:cNvPr id="3" name="Місце для вмісту 2"/>
          <p:cNvSpPr>
            <a:spLocks noGrp="1"/>
          </p:cNvSpPr>
          <p:nvPr>
            <p:ph idx="1"/>
          </p:nvPr>
        </p:nvSpPr>
        <p:spPr/>
        <p:txBody>
          <a:bodyPr/>
          <a:lstStyle/>
          <a:p>
            <a:r>
              <a:rPr lang="uk-UA" dirty="0" err="1" smtClean="0"/>
              <a:t>Сцієнтистські</a:t>
            </a:r>
            <a:r>
              <a:rPr lang="uk-UA" dirty="0" smtClean="0"/>
              <a:t> </a:t>
            </a:r>
          </a:p>
          <a:p>
            <a:r>
              <a:rPr lang="uk-UA" dirty="0" err="1" smtClean="0"/>
              <a:t>Антисцієнтистські</a:t>
            </a:r>
            <a:r>
              <a:rPr lang="uk-UA" dirty="0" smtClean="0"/>
              <a:t> (антропологічні та релігійно-філософські)</a:t>
            </a:r>
            <a:endParaRPr lang="uk-UA" dirty="0"/>
          </a:p>
        </p:txBody>
      </p:sp>
    </p:spTree>
    <p:extLst>
      <p:ext uri="{BB962C8B-B14F-4D97-AF65-F5344CB8AC3E}">
        <p14:creationId xmlns:p14="http://schemas.microsoft.com/office/powerpoint/2010/main" val="1670344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74932"/>
            <a:ext cx="10515600" cy="894275"/>
          </a:xfrm>
        </p:spPr>
        <p:txBody>
          <a:bodyPr/>
          <a:lstStyle/>
          <a:p>
            <a:pPr algn="ctr"/>
            <a:r>
              <a:rPr lang="uk-UA" b="1" dirty="0" smtClean="0"/>
              <a:t>Основні типи напрямків</a:t>
            </a:r>
            <a:endParaRPr lang="uk-UA" dirty="0"/>
          </a:p>
        </p:txBody>
      </p:sp>
      <p:sp>
        <p:nvSpPr>
          <p:cNvPr id="3" name="Місце для тексту 2"/>
          <p:cNvSpPr>
            <a:spLocks noGrp="1"/>
          </p:cNvSpPr>
          <p:nvPr>
            <p:ph type="body" idx="1"/>
          </p:nvPr>
        </p:nvSpPr>
        <p:spPr/>
        <p:txBody>
          <a:bodyPr/>
          <a:lstStyle/>
          <a:p>
            <a:pPr algn="ctr"/>
            <a:r>
              <a:rPr lang="uk-UA" sz="2800" i="1" dirty="0" err="1" smtClean="0"/>
              <a:t>Сцієнтистські</a:t>
            </a:r>
            <a:endParaRPr lang="uk-UA" sz="2800" i="1" dirty="0" smtClean="0"/>
          </a:p>
          <a:p>
            <a:pPr algn="ctr"/>
            <a:endParaRPr lang="uk-UA" dirty="0"/>
          </a:p>
        </p:txBody>
      </p:sp>
      <p:sp>
        <p:nvSpPr>
          <p:cNvPr id="4" name="Місце для вмісту 3"/>
          <p:cNvSpPr>
            <a:spLocks noGrp="1"/>
          </p:cNvSpPr>
          <p:nvPr>
            <p:ph sz="half" idx="2"/>
          </p:nvPr>
        </p:nvSpPr>
        <p:spPr>
          <a:xfrm>
            <a:off x="839788" y="2917031"/>
            <a:ext cx="5157787" cy="3272632"/>
          </a:xfrm>
        </p:spPr>
        <p:txBody>
          <a:bodyPr>
            <a:normAutofit lnSpcReduction="10000"/>
          </a:bodyPr>
          <a:lstStyle/>
          <a:p>
            <a:pPr marL="0" indent="0">
              <a:buNone/>
            </a:pPr>
            <a:r>
              <a:rPr lang="uk-UA" b="1" dirty="0" smtClean="0"/>
              <a:t>	Сцієнтизм </a:t>
            </a:r>
            <a:r>
              <a:rPr lang="uk-UA" dirty="0" smtClean="0"/>
              <a:t>(від лат. </a:t>
            </a:r>
            <a:r>
              <a:rPr lang="en-US" dirty="0" err="1" smtClean="0"/>
              <a:t>scientia</a:t>
            </a:r>
            <a:r>
              <a:rPr lang="en-US" dirty="0" smtClean="0"/>
              <a:t> – </a:t>
            </a:r>
            <a:r>
              <a:rPr lang="uk-UA" dirty="0" smtClean="0"/>
              <a:t>знання, наука) – абсолютизація науки (наукових методів і цінностей) у філософії, соціології і суспільній свідомості взагалі. Знецінює гуманістичні (релігійні, етичні, естетичні та ін.) цінності й розглядає людину як </a:t>
            </a:r>
            <a:r>
              <a:rPr lang="uk-UA" dirty="0" err="1" smtClean="0"/>
              <a:t>біоробота</a:t>
            </a:r>
            <a:r>
              <a:rPr lang="uk-UA" dirty="0" smtClean="0"/>
              <a:t>.</a:t>
            </a:r>
            <a:endParaRPr lang="uk-UA" dirty="0"/>
          </a:p>
        </p:txBody>
      </p:sp>
      <p:sp>
        <p:nvSpPr>
          <p:cNvPr id="5" name="Місце для тексту 4"/>
          <p:cNvSpPr>
            <a:spLocks noGrp="1"/>
          </p:cNvSpPr>
          <p:nvPr>
            <p:ph type="body" sz="quarter" idx="3"/>
          </p:nvPr>
        </p:nvSpPr>
        <p:spPr/>
        <p:txBody>
          <a:bodyPr>
            <a:normAutofit fontScale="92500" lnSpcReduction="20000"/>
          </a:bodyPr>
          <a:lstStyle/>
          <a:p>
            <a:pPr algn="ctr"/>
            <a:r>
              <a:rPr lang="uk-UA" sz="3000" dirty="0" err="1" smtClean="0"/>
              <a:t>Антисцієнтистські</a:t>
            </a:r>
            <a:r>
              <a:rPr lang="uk-UA" sz="3000" dirty="0" smtClean="0"/>
              <a:t>:</a:t>
            </a:r>
            <a:r>
              <a:rPr lang="uk-UA" dirty="0" smtClean="0"/>
              <a:t> </a:t>
            </a:r>
          </a:p>
          <a:p>
            <a:pPr algn="ctr"/>
            <a:r>
              <a:rPr lang="uk-UA" dirty="0" smtClean="0"/>
              <a:t>антропологічні та релігійно-філософські</a:t>
            </a:r>
            <a:endParaRPr lang="uk-UA" dirty="0"/>
          </a:p>
        </p:txBody>
      </p:sp>
      <p:sp>
        <p:nvSpPr>
          <p:cNvPr id="6" name="Місце для вмісту 5"/>
          <p:cNvSpPr>
            <a:spLocks noGrp="1"/>
          </p:cNvSpPr>
          <p:nvPr>
            <p:ph sz="quarter" idx="4"/>
          </p:nvPr>
        </p:nvSpPr>
        <p:spPr>
          <a:xfrm>
            <a:off x="6172200" y="2917031"/>
            <a:ext cx="5183188" cy="3272632"/>
          </a:xfrm>
        </p:spPr>
        <p:txBody>
          <a:bodyPr/>
          <a:lstStyle/>
          <a:p>
            <a:pPr marL="0" indent="0">
              <a:buNone/>
            </a:pPr>
            <a:r>
              <a:rPr lang="uk-UA" dirty="0" smtClean="0"/>
              <a:t>	</a:t>
            </a:r>
            <a:r>
              <a:rPr lang="uk-UA" b="1" dirty="0" err="1" smtClean="0"/>
              <a:t>Антисцієнтизм</a:t>
            </a:r>
            <a:r>
              <a:rPr lang="uk-UA" dirty="0" smtClean="0"/>
              <a:t> – заперечення здатності науки забезпечити соціальний прогрес; критика негативних наслідків науково-технічного прогресу</a:t>
            </a:r>
            <a:endParaRPr lang="uk-UA" dirty="0"/>
          </a:p>
        </p:txBody>
      </p:sp>
    </p:spTree>
    <p:extLst>
      <p:ext uri="{BB962C8B-B14F-4D97-AF65-F5344CB8AC3E}">
        <p14:creationId xmlns:p14="http://schemas.microsoft.com/office/powerpoint/2010/main" val="479957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711507"/>
          </a:xfrm>
        </p:spPr>
        <p:txBody>
          <a:bodyPr>
            <a:normAutofit/>
          </a:bodyPr>
          <a:lstStyle/>
          <a:p>
            <a:pPr algn="ctr"/>
            <a:r>
              <a:rPr lang="uk-UA" sz="3200" b="1" dirty="0" smtClean="0"/>
              <a:t>Плюралізм філософських </a:t>
            </a:r>
            <a:r>
              <a:rPr lang="uk-UA" sz="3200" b="1" dirty="0"/>
              <a:t>і</a:t>
            </a:r>
            <a:r>
              <a:rPr lang="uk-UA" sz="3200" b="1" dirty="0" smtClean="0"/>
              <a:t>дей </a:t>
            </a:r>
            <a:endParaRPr lang="uk-UA" sz="3200" b="1" dirty="0"/>
          </a:p>
        </p:txBody>
      </p:sp>
      <p:sp>
        <p:nvSpPr>
          <p:cNvPr id="3" name="Місце для тексту 2"/>
          <p:cNvSpPr>
            <a:spLocks noGrp="1"/>
          </p:cNvSpPr>
          <p:nvPr>
            <p:ph type="body" idx="1"/>
          </p:nvPr>
        </p:nvSpPr>
        <p:spPr>
          <a:xfrm>
            <a:off x="839788" y="1076632"/>
            <a:ext cx="4617115" cy="1075327"/>
          </a:xfrm>
        </p:spPr>
        <p:txBody>
          <a:bodyPr>
            <a:normAutofit/>
          </a:bodyPr>
          <a:lstStyle/>
          <a:p>
            <a:r>
              <a:rPr lang="uk-UA" dirty="0" smtClean="0"/>
              <a:t>Сцієнтизм </a:t>
            </a:r>
          </a:p>
          <a:p>
            <a:r>
              <a:rPr lang="uk-UA" b="0" i="1" dirty="0"/>
              <a:t>п</a:t>
            </a:r>
            <a:r>
              <a:rPr lang="uk-UA" b="0" i="1" dirty="0" smtClean="0"/>
              <a:t>роблеми науки, знання, мови</a:t>
            </a:r>
          </a:p>
        </p:txBody>
      </p:sp>
      <p:sp>
        <p:nvSpPr>
          <p:cNvPr id="4" name="Місце для вмісту 3"/>
          <p:cNvSpPr>
            <a:spLocks noGrp="1"/>
          </p:cNvSpPr>
          <p:nvPr>
            <p:ph sz="half" idx="2"/>
          </p:nvPr>
        </p:nvSpPr>
        <p:spPr>
          <a:xfrm>
            <a:off x="839788" y="2505075"/>
            <a:ext cx="4469631" cy="4043208"/>
          </a:xfrm>
        </p:spPr>
        <p:txBody>
          <a:bodyPr>
            <a:normAutofit fontScale="92500" lnSpcReduction="20000"/>
          </a:bodyPr>
          <a:lstStyle/>
          <a:p>
            <a:r>
              <a:rPr lang="uk-UA" dirty="0" smtClean="0"/>
              <a:t>Позитивізм (</a:t>
            </a:r>
            <a:r>
              <a:rPr lang="uk-UA" dirty="0" err="1" smtClean="0"/>
              <a:t>О.Конт</a:t>
            </a:r>
            <a:r>
              <a:rPr lang="uk-UA" dirty="0" smtClean="0"/>
              <a:t>)</a:t>
            </a:r>
          </a:p>
          <a:p>
            <a:r>
              <a:rPr lang="uk-UA" dirty="0" smtClean="0"/>
              <a:t>Емпіріокритицизм («другий позитивізм») (</a:t>
            </a:r>
            <a:r>
              <a:rPr lang="uk-UA" dirty="0" err="1" smtClean="0"/>
              <a:t>Е.Мах</a:t>
            </a:r>
            <a:r>
              <a:rPr lang="uk-UA" dirty="0" smtClean="0"/>
              <a:t>, </a:t>
            </a:r>
            <a:r>
              <a:rPr lang="uk-UA" dirty="0" err="1" smtClean="0"/>
              <a:t>Р.Авенаріус</a:t>
            </a:r>
            <a:r>
              <a:rPr lang="uk-UA" dirty="0" smtClean="0"/>
              <a:t>)</a:t>
            </a:r>
          </a:p>
          <a:p>
            <a:r>
              <a:rPr lang="uk-UA" dirty="0" smtClean="0"/>
              <a:t>Неопозитивізм:</a:t>
            </a:r>
          </a:p>
          <a:p>
            <a:pPr lvl="1">
              <a:buFontTx/>
              <a:buChar char="-"/>
            </a:pPr>
            <a:r>
              <a:rPr lang="uk-UA" dirty="0" smtClean="0"/>
              <a:t>логічний позитивізм (</a:t>
            </a:r>
            <a:r>
              <a:rPr lang="uk-UA" dirty="0" err="1" smtClean="0"/>
              <a:t>М.Шлік</a:t>
            </a:r>
            <a:r>
              <a:rPr lang="uk-UA" dirty="0" smtClean="0"/>
              <a:t>, </a:t>
            </a:r>
            <a:r>
              <a:rPr lang="uk-UA" dirty="0" err="1" smtClean="0"/>
              <a:t>Л.Вітгенштейн</a:t>
            </a:r>
            <a:r>
              <a:rPr lang="uk-UA" dirty="0" smtClean="0"/>
              <a:t>, </a:t>
            </a:r>
            <a:r>
              <a:rPr lang="uk-UA" dirty="0" err="1" smtClean="0"/>
              <a:t>Б.Рассел</a:t>
            </a:r>
            <a:r>
              <a:rPr lang="uk-UA" dirty="0" smtClean="0"/>
              <a:t>)</a:t>
            </a:r>
          </a:p>
          <a:p>
            <a:pPr lvl="1">
              <a:buFontTx/>
              <a:buChar char="-"/>
            </a:pPr>
            <a:r>
              <a:rPr lang="uk-UA" dirty="0"/>
              <a:t>с</a:t>
            </a:r>
            <a:r>
              <a:rPr lang="uk-UA" dirty="0" smtClean="0"/>
              <a:t>емантичний позитивізм (</a:t>
            </a:r>
            <a:r>
              <a:rPr lang="uk-UA" dirty="0" err="1" smtClean="0"/>
              <a:t>Р.Карнап</a:t>
            </a:r>
            <a:r>
              <a:rPr lang="uk-UA" dirty="0" smtClean="0"/>
              <a:t>)</a:t>
            </a:r>
          </a:p>
          <a:p>
            <a:pPr lvl="1">
              <a:buFontTx/>
              <a:buChar char="-"/>
            </a:pPr>
            <a:r>
              <a:rPr lang="uk-UA" dirty="0" smtClean="0"/>
              <a:t>лінгвістичний позитивізм (</a:t>
            </a:r>
            <a:r>
              <a:rPr lang="uk-UA" dirty="0" err="1" smtClean="0"/>
              <a:t>Л.Вітгенштейн</a:t>
            </a:r>
            <a:r>
              <a:rPr lang="uk-UA" dirty="0" smtClean="0"/>
              <a:t>)</a:t>
            </a:r>
          </a:p>
          <a:p>
            <a:r>
              <a:rPr lang="uk-UA" dirty="0" smtClean="0"/>
              <a:t>Постпозитивізм (</a:t>
            </a:r>
            <a:r>
              <a:rPr lang="uk-UA" dirty="0" err="1" smtClean="0"/>
              <a:t>К.Поппер</a:t>
            </a:r>
            <a:r>
              <a:rPr lang="uk-UA" dirty="0" smtClean="0"/>
              <a:t>, </a:t>
            </a:r>
            <a:r>
              <a:rPr lang="uk-UA" dirty="0" err="1" smtClean="0"/>
              <a:t>Т.Кун</a:t>
            </a:r>
            <a:r>
              <a:rPr lang="uk-UA" dirty="0" smtClean="0"/>
              <a:t>, </a:t>
            </a:r>
            <a:r>
              <a:rPr lang="uk-UA" dirty="0" err="1" smtClean="0"/>
              <a:t>І.Лакатос</a:t>
            </a:r>
            <a:r>
              <a:rPr lang="uk-UA" dirty="0" smtClean="0"/>
              <a:t>)</a:t>
            </a:r>
            <a:endParaRPr lang="uk-UA" dirty="0"/>
          </a:p>
        </p:txBody>
      </p:sp>
      <p:sp>
        <p:nvSpPr>
          <p:cNvPr id="5" name="Місце для тексту 4"/>
          <p:cNvSpPr>
            <a:spLocks noGrp="1"/>
          </p:cNvSpPr>
          <p:nvPr>
            <p:ph type="body" sz="quarter" idx="3"/>
          </p:nvPr>
        </p:nvSpPr>
        <p:spPr>
          <a:xfrm>
            <a:off x="5633884" y="1076633"/>
            <a:ext cx="5721504" cy="840658"/>
          </a:xfrm>
        </p:spPr>
        <p:txBody>
          <a:bodyPr>
            <a:normAutofit lnSpcReduction="10000"/>
          </a:bodyPr>
          <a:lstStyle/>
          <a:p>
            <a:r>
              <a:rPr lang="uk-UA" dirty="0" err="1" smtClean="0"/>
              <a:t>Антисцієнтизм</a:t>
            </a:r>
            <a:r>
              <a:rPr lang="uk-UA" dirty="0" smtClean="0"/>
              <a:t> </a:t>
            </a:r>
          </a:p>
          <a:p>
            <a:r>
              <a:rPr lang="uk-UA" b="0" i="1" dirty="0" smtClean="0"/>
              <a:t>проблеми людини, Бога</a:t>
            </a:r>
          </a:p>
        </p:txBody>
      </p:sp>
      <p:sp>
        <p:nvSpPr>
          <p:cNvPr id="6" name="Місце для вмісту 5"/>
          <p:cNvSpPr>
            <a:spLocks noGrp="1"/>
          </p:cNvSpPr>
          <p:nvPr>
            <p:ph sz="quarter" idx="4"/>
          </p:nvPr>
        </p:nvSpPr>
        <p:spPr>
          <a:xfrm>
            <a:off x="5633884" y="2151960"/>
            <a:ext cx="5721504" cy="4396324"/>
          </a:xfrm>
        </p:spPr>
        <p:txBody>
          <a:bodyPr>
            <a:normAutofit fontScale="70000" lnSpcReduction="20000"/>
          </a:bodyPr>
          <a:lstStyle/>
          <a:p>
            <a:r>
              <a:rPr lang="uk-UA" dirty="0" smtClean="0"/>
              <a:t>Антропологічна філософія:</a:t>
            </a:r>
          </a:p>
          <a:p>
            <a:pPr marL="0" indent="0">
              <a:buNone/>
            </a:pPr>
            <a:r>
              <a:rPr lang="uk-UA" dirty="0" smtClean="0"/>
              <a:t>	Ірраціоналізм:</a:t>
            </a:r>
          </a:p>
          <a:p>
            <a:pPr marL="0" indent="0">
              <a:buNone/>
            </a:pPr>
            <a:r>
              <a:rPr lang="uk-UA" dirty="0" smtClean="0"/>
              <a:t>- </a:t>
            </a:r>
            <a:r>
              <a:rPr lang="uk-UA" sz="2400" dirty="0" smtClean="0"/>
              <a:t>філософія життя (</a:t>
            </a:r>
            <a:r>
              <a:rPr lang="uk-UA" sz="2400" dirty="0" err="1" smtClean="0"/>
              <a:t>Ф.Ніцше</a:t>
            </a:r>
            <a:r>
              <a:rPr lang="uk-UA" sz="2400" dirty="0" smtClean="0"/>
              <a:t>)</a:t>
            </a:r>
          </a:p>
          <a:p>
            <a:pPr marL="0" indent="0">
              <a:buNone/>
            </a:pPr>
            <a:r>
              <a:rPr lang="uk-UA" sz="2400" dirty="0" smtClean="0"/>
              <a:t>- екзистенціалізм (</a:t>
            </a:r>
            <a:r>
              <a:rPr lang="uk-UA" sz="2400" dirty="0" err="1" smtClean="0"/>
              <a:t>М.Хайдеггер</a:t>
            </a:r>
            <a:r>
              <a:rPr lang="uk-UA" sz="2400" dirty="0" smtClean="0"/>
              <a:t>, Ж.-</a:t>
            </a:r>
            <a:r>
              <a:rPr lang="uk-UA" sz="2400" dirty="0" err="1" smtClean="0"/>
              <a:t>П.Сартр</a:t>
            </a:r>
            <a:r>
              <a:rPr lang="uk-UA" sz="2400" dirty="0" smtClean="0"/>
              <a:t>, </a:t>
            </a:r>
            <a:r>
              <a:rPr lang="uk-UA" sz="2400" dirty="0" err="1" smtClean="0"/>
              <a:t>А.Камю</a:t>
            </a:r>
            <a:r>
              <a:rPr lang="uk-UA" sz="2400" dirty="0" smtClean="0"/>
              <a:t>)</a:t>
            </a:r>
          </a:p>
          <a:p>
            <a:pPr marL="0" indent="0">
              <a:buNone/>
            </a:pPr>
            <a:r>
              <a:rPr lang="uk-UA" sz="2400" dirty="0" smtClean="0"/>
              <a:t>- фрейдизм (</a:t>
            </a:r>
            <a:r>
              <a:rPr lang="uk-UA" sz="2400" dirty="0" err="1" smtClean="0"/>
              <a:t>З.Фрейд</a:t>
            </a:r>
            <a:r>
              <a:rPr lang="uk-UA" sz="2400" dirty="0" smtClean="0"/>
              <a:t>)</a:t>
            </a:r>
          </a:p>
          <a:p>
            <a:pPr marL="0" indent="0">
              <a:buNone/>
            </a:pPr>
            <a:r>
              <a:rPr lang="uk-UA" sz="2400" dirty="0" smtClean="0"/>
              <a:t>- </a:t>
            </a:r>
            <a:r>
              <a:rPr lang="uk-UA" sz="2400" dirty="0" err="1" smtClean="0"/>
              <a:t>неофрейдизм</a:t>
            </a:r>
            <a:r>
              <a:rPr lang="uk-UA" sz="2400" dirty="0" smtClean="0"/>
              <a:t> (</a:t>
            </a:r>
            <a:r>
              <a:rPr lang="uk-UA" sz="2400" dirty="0" err="1" smtClean="0"/>
              <a:t>Е.Фромм</a:t>
            </a:r>
            <a:r>
              <a:rPr lang="uk-UA" sz="2400" dirty="0" smtClean="0"/>
              <a:t>, К.-</a:t>
            </a:r>
            <a:r>
              <a:rPr lang="uk-UA" sz="2400" dirty="0" err="1" smtClean="0"/>
              <a:t>Г.Юнг</a:t>
            </a:r>
            <a:r>
              <a:rPr lang="uk-UA" sz="2400" dirty="0" smtClean="0"/>
              <a:t>)</a:t>
            </a:r>
          </a:p>
          <a:p>
            <a:pPr marL="0" indent="0">
              <a:buNone/>
            </a:pPr>
            <a:r>
              <a:rPr lang="uk-UA" sz="2400" dirty="0" smtClean="0"/>
              <a:t>- структуралізм (</a:t>
            </a:r>
            <a:r>
              <a:rPr lang="uk-UA" sz="2400" dirty="0" err="1" smtClean="0"/>
              <a:t>К.Леві-Строс</a:t>
            </a:r>
            <a:r>
              <a:rPr lang="uk-UA" sz="2400" dirty="0" smtClean="0"/>
              <a:t>, </a:t>
            </a:r>
            <a:r>
              <a:rPr lang="uk-UA" sz="2400" dirty="0" err="1" smtClean="0"/>
              <a:t>М.Фуко</a:t>
            </a:r>
            <a:r>
              <a:rPr lang="uk-UA" sz="2400" dirty="0" smtClean="0"/>
              <a:t>) </a:t>
            </a:r>
          </a:p>
          <a:p>
            <a:r>
              <a:rPr lang="uk-UA" dirty="0" smtClean="0"/>
              <a:t>Релігійна філософія</a:t>
            </a:r>
          </a:p>
          <a:p>
            <a:pPr>
              <a:buFontTx/>
              <a:buChar char="-"/>
            </a:pPr>
            <a:r>
              <a:rPr lang="uk-UA" dirty="0" smtClean="0"/>
              <a:t>Неотомізм (</a:t>
            </a:r>
            <a:r>
              <a:rPr lang="uk-UA" dirty="0" err="1" smtClean="0"/>
              <a:t>Е.Жільсон</a:t>
            </a:r>
            <a:r>
              <a:rPr lang="uk-UA" dirty="0" smtClean="0"/>
              <a:t>, </a:t>
            </a:r>
            <a:r>
              <a:rPr lang="uk-UA" dirty="0" err="1" smtClean="0"/>
              <a:t>Ж.Марітен</a:t>
            </a:r>
            <a:r>
              <a:rPr lang="uk-UA" dirty="0" smtClean="0"/>
              <a:t>)</a:t>
            </a:r>
          </a:p>
          <a:p>
            <a:pPr>
              <a:buFontTx/>
              <a:buChar char="-"/>
            </a:pPr>
            <a:r>
              <a:rPr lang="uk-UA" dirty="0" smtClean="0"/>
              <a:t>Персоналізм (</a:t>
            </a:r>
            <a:r>
              <a:rPr lang="uk-UA" dirty="0" err="1" smtClean="0"/>
              <a:t>Е.Брейтмен</a:t>
            </a:r>
            <a:r>
              <a:rPr lang="uk-UA" dirty="0" smtClean="0"/>
              <a:t>)</a:t>
            </a:r>
          </a:p>
          <a:p>
            <a:pPr>
              <a:buFontTx/>
              <a:buChar char="-"/>
            </a:pPr>
            <a:r>
              <a:rPr lang="uk-UA" dirty="0" smtClean="0"/>
              <a:t>Філософська антропологія(</a:t>
            </a:r>
            <a:r>
              <a:rPr lang="uk-UA" dirty="0" err="1" smtClean="0"/>
              <a:t>М.Шелер</a:t>
            </a:r>
            <a:r>
              <a:rPr lang="uk-UA" dirty="0" smtClean="0"/>
              <a:t>, </a:t>
            </a:r>
            <a:r>
              <a:rPr lang="uk-UA" dirty="0" err="1" smtClean="0"/>
              <a:t>А.Гелен</a:t>
            </a:r>
            <a:r>
              <a:rPr lang="uk-UA" dirty="0" smtClean="0"/>
              <a:t>)</a:t>
            </a:r>
          </a:p>
          <a:p>
            <a:pPr>
              <a:buFontTx/>
              <a:buChar char="-"/>
            </a:pPr>
            <a:r>
              <a:rPr lang="uk-UA" dirty="0" smtClean="0"/>
              <a:t>Діалектична теологія (</a:t>
            </a:r>
            <a:r>
              <a:rPr lang="uk-UA" dirty="0" err="1" smtClean="0"/>
              <a:t>К.Барт</a:t>
            </a:r>
            <a:r>
              <a:rPr lang="uk-UA" dirty="0" smtClean="0"/>
              <a:t>)</a:t>
            </a:r>
          </a:p>
          <a:p>
            <a:pPr>
              <a:buFontTx/>
              <a:buChar char="-"/>
            </a:pPr>
            <a:r>
              <a:rPr lang="uk-UA" dirty="0" smtClean="0"/>
              <a:t>Християнський еволюціонізм (</a:t>
            </a:r>
            <a:r>
              <a:rPr lang="uk-UA" dirty="0" err="1" smtClean="0"/>
              <a:t>Тейяр</a:t>
            </a:r>
            <a:r>
              <a:rPr lang="uk-UA" dirty="0" smtClean="0"/>
              <a:t> де </a:t>
            </a:r>
            <a:r>
              <a:rPr lang="uk-UA" dirty="0" err="1" smtClean="0"/>
              <a:t>Шарден</a:t>
            </a:r>
            <a:r>
              <a:rPr lang="uk-UA" dirty="0" smtClean="0"/>
              <a:t>)</a:t>
            </a:r>
          </a:p>
          <a:p>
            <a:pPr marL="0" indent="0">
              <a:buNone/>
            </a:pPr>
            <a:endParaRPr lang="uk-UA" dirty="0" smtClean="0"/>
          </a:p>
          <a:p>
            <a:endParaRPr lang="uk-UA" dirty="0"/>
          </a:p>
        </p:txBody>
      </p:sp>
    </p:spTree>
    <p:extLst>
      <p:ext uri="{BB962C8B-B14F-4D97-AF65-F5344CB8AC3E}">
        <p14:creationId xmlns:p14="http://schemas.microsoft.com/office/powerpoint/2010/main" val="2932484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6697" y="176981"/>
            <a:ext cx="11135031" cy="1261909"/>
          </a:xfrm>
        </p:spPr>
        <p:txBody>
          <a:bodyPr>
            <a:normAutofit fontScale="90000"/>
          </a:bodyPr>
          <a:lstStyle/>
          <a:p>
            <a:r>
              <a:rPr lang="uk-UA" sz="2400" b="1" dirty="0" smtClean="0"/>
              <a:t>Позитивізм</a:t>
            </a:r>
            <a:r>
              <a:rPr lang="uk-UA" sz="2400" dirty="0" smtClean="0"/>
              <a:t>  (</a:t>
            </a:r>
            <a:r>
              <a:rPr lang="uk-UA" sz="2400" dirty="0" err="1" smtClean="0"/>
              <a:t>фр</a:t>
            </a:r>
            <a:r>
              <a:rPr lang="uk-UA" sz="2400" dirty="0" smtClean="0"/>
              <a:t>. </a:t>
            </a:r>
            <a:r>
              <a:rPr lang="en-US" sz="2400" dirty="0" err="1" smtClean="0"/>
              <a:t>positivisme</a:t>
            </a:r>
            <a:r>
              <a:rPr lang="en-US" sz="2400" dirty="0" smtClean="0"/>
              <a:t> – </a:t>
            </a:r>
            <a:r>
              <a:rPr lang="uk-UA" sz="2400" dirty="0" smtClean="0"/>
              <a:t>умовний, позитивний, побудований на думці) – філософський напрям, який єдиним джерелом істинного знання проголошує емпіричний досвід, заперечуючи пізнавальну цінність філософських знань, теоретичного мислення (30-ті рр. ХІХ ст</a:t>
            </a:r>
            <a:r>
              <a:rPr lang="uk-UA" sz="2400" dirty="0"/>
              <a:t>.</a:t>
            </a:r>
            <a:r>
              <a:rPr lang="uk-UA" sz="2400" dirty="0" smtClean="0"/>
              <a:t>)</a:t>
            </a:r>
            <a:endParaRPr lang="uk-UA" sz="2400" dirty="0"/>
          </a:p>
        </p:txBody>
      </p:sp>
      <p:sp>
        <p:nvSpPr>
          <p:cNvPr id="3" name="Місце для тексту 2"/>
          <p:cNvSpPr>
            <a:spLocks noGrp="1"/>
          </p:cNvSpPr>
          <p:nvPr>
            <p:ph type="body" idx="1"/>
          </p:nvPr>
        </p:nvSpPr>
        <p:spPr>
          <a:xfrm>
            <a:off x="839788" y="1438890"/>
            <a:ext cx="5157787" cy="1236714"/>
          </a:xfrm>
        </p:spPr>
        <p:txBody>
          <a:bodyPr>
            <a:normAutofit fontScale="92500" lnSpcReduction="10000"/>
          </a:bodyPr>
          <a:lstStyle/>
          <a:p>
            <a:r>
              <a:rPr lang="uk-UA" dirty="0" smtClean="0"/>
              <a:t>Теоретичне джерело – </a:t>
            </a:r>
            <a:r>
              <a:rPr lang="uk-UA" b="0" dirty="0" smtClean="0"/>
              <a:t>Просвітництво з вірою у всемогутність розуму, науково-технічний прогрес, англійський емпіризм Локка і Юма</a:t>
            </a:r>
            <a:endParaRPr lang="uk-UA" b="0" dirty="0"/>
          </a:p>
        </p:txBody>
      </p:sp>
      <p:sp>
        <p:nvSpPr>
          <p:cNvPr id="4" name="Місце для вмісту 3"/>
          <p:cNvSpPr>
            <a:spLocks noGrp="1"/>
          </p:cNvSpPr>
          <p:nvPr>
            <p:ph sz="half" idx="2"/>
          </p:nvPr>
        </p:nvSpPr>
        <p:spPr>
          <a:xfrm>
            <a:off x="839788" y="2816483"/>
            <a:ext cx="5157787" cy="3488864"/>
          </a:xfrm>
        </p:spPr>
        <p:txBody>
          <a:bodyPr>
            <a:normAutofit fontScale="77500" lnSpcReduction="20000"/>
          </a:bodyPr>
          <a:lstStyle/>
          <a:p>
            <a:pPr marL="0" indent="0" algn="ctr">
              <a:buNone/>
            </a:pPr>
            <a:r>
              <a:rPr lang="uk-UA" b="1" dirty="0" smtClean="0"/>
              <a:t>Основні ідеї позитивізму:</a:t>
            </a:r>
          </a:p>
          <a:p>
            <a:r>
              <a:rPr lang="uk-UA" dirty="0" smtClean="0"/>
              <a:t>Справжня наука не виходить за сферу фактів, за межі чуттєвого даного.</a:t>
            </a:r>
          </a:p>
          <a:p>
            <a:r>
              <a:rPr lang="uk-UA" dirty="0" smtClean="0"/>
              <a:t>Наука, яка вивчає факти, є всемогутньою. Не існує меж науковому пізнанню.</a:t>
            </a:r>
          </a:p>
          <a:p>
            <a:r>
              <a:rPr lang="uk-UA" dirty="0" smtClean="0"/>
              <a:t>Суспільство також підлягає науковому пізнанню. Наука про суспільство – соціологія.</a:t>
            </a:r>
          </a:p>
          <a:p>
            <a:r>
              <a:rPr lang="uk-UA" dirty="0" smtClean="0"/>
              <a:t> розвиток науки і техніки, а також соціології є запорукою суспільного прогресу. </a:t>
            </a:r>
          </a:p>
          <a:p>
            <a:pPr marL="0" indent="0">
              <a:buNone/>
            </a:pPr>
            <a:endParaRPr lang="uk-UA" dirty="0"/>
          </a:p>
        </p:txBody>
      </p:sp>
      <p:sp>
        <p:nvSpPr>
          <p:cNvPr id="5" name="Місце для тексту 4"/>
          <p:cNvSpPr>
            <a:spLocks noGrp="1"/>
          </p:cNvSpPr>
          <p:nvPr>
            <p:ph type="body" sz="quarter" idx="3"/>
          </p:nvPr>
        </p:nvSpPr>
        <p:spPr>
          <a:xfrm>
            <a:off x="6172200" y="1505258"/>
            <a:ext cx="5183188" cy="1103978"/>
          </a:xfrm>
        </p:spPr>
        <p:txBody>
          <a:bodyPr>
            <a:normAutofit fontScale="92500" lnSpcReduction="20000"/>
          </a:bodyPr>
          <a:lstStyle/>
          <a:p>
            <a:r>
              <a:rPr lang="uk-UA" dirty="0" smtClean="0"/>
              <a:t>Засновник – Огюст </a:t>
            </a:r>
            <a:r>
              <a:rPr lang="uk-UA" dirty="0" err="1" smtClean="0"/>
              <a:t>Конт</a:t>
            </a:r>
            <a:r>
              <a:rPr lang="uk-UA" dirty="0" smtClean="0"/>
              <a:t>. </a:t>
            </a:r>
            <a:r>
              <a:rPr lang="uk-UA" b="0" dirty="0" smtClean="0"/>
              <a:t>«Курс позитивної філософії» (1830-1842). Ідеолог науки, не лише підніс її статус, а й зробив її своєрідною релігією </a:t>
            </a:r>
            <a:endParaRPr lang="uk-UA" b="0" dirty="0"/>
          </a:p>
        </p:txBody>
      </p:sp>
      <p:sp>
        <p:nvSpPr>
          <p:cNvPr id="6" name="Місце для вмісту 5"/>
          <p:cNvSpPr>
            <a:spLocks noGrp="1"/>
          </p:cNvSpPr>
          <p:nvPr>
            <p:ph sz="quarter" idx="4"/>
          </p:nvPr>
        </p:nvSpPr>
        <p:spPr>
          <a:xfrm>
            <a:off x="6150077" y="2718621"/>
            <a:ext cx="5183188" cy="3684588"/>
          </a:xfrm>
        </p:spPr>
        <p:txBody>
          <a:bodyPr>
            <a:normAutofit fontScale="85000" lnSpcReduction="20000"/>
          </a:bodyPr>
          <a:lstStyle/>
          <a:p>
            <a:pPr marL="0" indent="0">
              <a:buNone/>
            </a:pPr>
            <a:r>
              <a:rPr lang="uk-UA" b="1" dirty="0" smtClean="0"/>
              <a:t>«Закон трьох стадій».</a:t>
            </a:r>
            <a:r>
              <a:rPr lang="uk-UA" dirty="0" smtClean="0"/>
              <a:t> Кожне поняття, а відповідно і знання, долає такі стадії:</a:t>
            </a:r>
          </a:p>
          <a:p>
            <a:pPr marL="514350" indent="-514350">
              <a:buAutoNum type="arabicPeriod"/>
            </a:pPr>
            <a:r>
              <a:rPr lang="uk-UA" dirty="0" smtClean="0"/>
              <a:t>теологічну, або фіктивну (коли за явищами шукають надприродні сили (божество тощо))</a:t>
            </a:r>
          </a:p>
          <a:p>
            <a:pPr marL="514350" indent="-514350">
              <a:buAutoNum type="arabicPeriod"/>
            </a:pPr>
            <a:r>
              <a:rPr lang="uk-UA" dirty="0"/>
              <a:t>м</a:t>
            </a:r>
            <a:r>
              <a:rPr lang="uk-UA" dirty="0" smtClean="0"/>
              <a:t>етафізичну, або абстрактну (за явищами вбачають абстрактні сутності й сили – субстанції тощо)</a:t>
            </a:r>
          </a:p>
          <a:p>
            <a:pPr marL="514350" indent="-514350">
              <a:buAutoNum type="arabicPeriod"/>
            </a:pPr>
            <a:r>
              <a:rPr lang="uk-UA" dirty="0"/>
              <a:t>н</a:t>
            </a:r>
            <a:r>
              <a:rPr lang="uk-UA" dirty="0" smtClean="0"/>
              <a:t>аукову, або позитивну (коли між явищами відкриваються незмінні закони)</a:t>
            </a:r>
            <a:endParaRPr lang="uk-UA" dirty="0"/>
          </a:p>
        </p:txBody>
      </p:sp>
    </p:spTree>
    <p:extLst>
      <p:ext uri="{BB962C8B-B14F-4D97-AF65-F5344CB8AC3E}">
        <p14:creationId xmlns:p14="http://schemas.microsoft.com/office/powerpoint/2010/main" val="3642404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2800" b="1" i="1" dirty="0"/>
              <a:t>Ірраціоналізм у сучасній </a:t>
            </a:r>
            <a:r>
              <a:rPr lang="uk-UA" sz="2800" b="1" i="1" dirty="0" smtClean="0"/>
              <a:t>філософії</a:t>
            </a:r>
            <a:br>
              <a:rPr lang="uk-UA" sz="2800" b="1" i="1" dirty="0" smtClean="0"/>
            </a:br>
            <a:r>
              <a:rPr lang="uk-UA" sz="2000" dirty="0"/>
              <a:t>Починаючи з Ф. Ніцше (1844 – 1900), в європейській філософії поступово на передній план виходить антропологічна і культурно-етична проблематика. Проблема пізнання все більше спеціалізується і відходить на периферію суспільної свідомості</a:t>
            </a:r>
            <a:r>
              <a:rPr lang="uk-UA" sz="2000" dirty="0" smtClean="0"/>
              <a:t>.</a:t>
            </a:r>
            <a:r>
              <a:rPr lang="uk-UA" sz="2800" dirty="0"/>
              <a:t/>
            </a:r>
            <a:br>
              <a:rPr lang="uk-UA" sz="2800" dirty="0"/>
            </a:br>
            <a:endParaRPr lang="uk-UA" sz="2800" dirty="0"/>
          </a:p>
        </p:txBody>
      </p:sp>
      <p:sp>
        <p:nvSpPr>
          <p:cNvPr id="3" name="Місце для вмісту 2"/>
          <p:cNvSpPr>
            <a:spLocks noGrp="1"/>
          </p:cNvSpPr>
          <p:nvPr>
            <p:ph idx="1"/>
          </p:nvPr>
        </p:nvSpPr>
        <p:spPr/>
        <p:txBody>
          <a:bodyPr/>
          <a:lstStyle/>
          <a:p>
            <a:r>
              <a:rPr lang="uk-UA" b="1" dirty="0"/>
              <a:t>Ірраціоналізм</a:t>
            </a:r>
            <a:r>
              <a:rPr lang="uk-UA" dirty="0"/>
              <a:t> (лат. </a:t>
            </a:r>
            <a:r>
              <a:rPr lang="uk-UA" dirty="0" err="1"/>
              <a:t>irrationalis</a:t>
            </a:r>
            <a:r>
              <a:rPr lang="uk-UA" dirty="0"/>
              <a:t> – несвідомий, нерозумовий) – вчення, згідно з яким основою світу є щось нерозумне (воля, інстинкт), а джерелом пізнання – інтуїція, почуття.</a:t>
            </a:r>
            <a:endParaRPr lang="uk-UA" dirty="0" smtClean="0"/>
          </a:p>
          <a:p>
            <a:r>
              <a:rPr lang="uk-UA" dirty="0" smtClean="0"/>
              <a:t>Основа </a:t>
            </a:r>
            <a:r>
              <a:rPr lang="uk-UA" dirty="0"/>
              <a:t>світу і людини (отже, основою світогляду) воля, інстинкти, життєві поривання, як такі, що вислизають з раціоналістичної схеми, непідвладні розумному пізнанню та регулюванню. </a:t>
            </a:r>
          </a:p>
          <a:p>
            <a:r>
              <a:rPr lang="uk-UA" dirty="0"/>
              <a:t>Ірраціоналізм засвідчив кінець класичної європейської філософії Нового часу, яка ґрунтувалась на ідеях раціоналізму.</a:t>
            </a:r>
          </a:p>
          <a:p>
            <a:r>
              <a:rPr lang="uk-UA" dirty="0"/>
              <a:t>Засновник ірраціоналізму Нового часу – датський теолог і філософ </a:t>
            </a:r>
            <a:r>
              <a:rPr lang="uk-UA" b="1" i="1" dirty="0" err="1"/>
              <a:t>Сьорен</a:t>
            </a:r>
            <a:r>
              <a:rPr lang="uk-UA" b="1" i="1" dirty="0"/>
              <a:t> </a:t>
            </a:r>
            <a:r>
              <a:rPr lang="uk-UA" b="1" i="1" dirty="0" err="1"/>
              <a:t>Керкегор</a:t>
            </a:r>
            <a:r>
              <a:rPr lang="uk-UA" dirty="0"/>
              <a:t> (1813–1855). </a:t>
            </a:r>
          </a:p>
          <a:p>
            <a:endParaRPr lang="uk-UA" dirty="0"/>
          </a:p>
        </p:txBody>
      </p:sp>
    </p:spTree>
    <p:extLst>
      <p:ext uri="{BB962C8B-B14F-4D97-AF65-F5344CB8AC3E}">
        <p14:creationId xmlns:p14="http://schemas.microsoft.com/office/powerpoint/2010/main" val="3357108239"/>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334</TotalTime>
  <Words>3433</Words>
  <Application>Microsoft Office PowerPoint</Application>
  <PresentationFormat>Широкий екран</PresentationFormat>
  <Paragraphs>128</Paragraphs>
  <Slides>22</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22</vt:i4>
      </vt:variant>
    </vt:vector>
  </HeadingPairs>
  <TitlesOfParts>
    <vt:vector size="26" baseType="lpstr">
      <vt:lpstr>Arial</vt:lpstr>
      <vt:lpstr>Calibri</vt:lpstr>
      <vt:lpstr>Calibri Light</vt:lpstr>
      <vt:lpstr>Тема Office</vt:lpstr>
      <vt:lpstr>Сучасна світова філософія</vt:lpstr>
      <vt:lpstr>Відмінність від класичної філософії</vt:lpstr>
      <vt:lpstr>Ідеї, які мали вплив на філософську думку  ХХ ст. </vt:lpstr>
      <vt:lpstr>Істотні риси сучасної світової філософії </vt:lpstr>
      <vt:lpstr>Основні типи напрямків</vt:lpstr>
      <vt:lpstr>Основні типи напрямків</vt:lpstr>
      <vt:lpstr>Плюралізм філософських ідей </vt:lpstr>
      <vt:lpstr>Позитивізм  (фр. positivisme – умовний, позитивний, побудований на думці) – філософський напрям, який єдиним джерелом істинного знання проголошує емпіричний досвід, заперечуючи пізнавальну цінність філософських знань, теоретичного мислення (30-ті рр. ХІХ ст.)</vt:lpstr>
      <vt:lpstr>Ірраціоналізм у сучасній філософії Починаючи з Ф. Ніцше (1844 – 1900), в європейській філософії поступово на передній план виходить антропологічна і культурно-етична проблематика. Проблема пізнання все більше спеціалізується і відходить на периферію суспільної свідомості. </vt:lpstr>
      <vt:lpstr> Сьорен Керкегор (1813–1855)- засновник ірраціоналізму</vt:lpstr>
      <vt:lpstr>Волюнтаризм (лат. voluntarius – залежність від волі) – філософська течія, яка проголошує основою світу волю, протиставляючи її розуму.</vt:lpstr>
      <vt:lpstr>Філософія життя – напрям у некласичній філософії кінця XIX – початку XX ст., представники якого проголосили життя (в біологічній, психологічній формах) основним предметом філософії (Ф. Ніцше, 3. Фрейд, А. Бергсон,).</vt:lpstr>
      <vt:lpstr>Людина – біологічна, недовершена, хвора істота, оскільки в ній тваринні інстинкти значною мірою підмінені розумом. Тіло людини є значно більшим розумом, ніж сам розум. Взагалі розум він розглядає лише як засіб, інструмент життя, позбавляє його самоцінності, статусу абсолютної цінності. Життя і воля, яка складає його основу, є вищими цінностями, а все інше – лише засоби, підпорядковані цінності.</vt:lpstr>
      <vt:lpstr>У такий самий спосіб Ніцше здійснив переоцінку основних християнських цінностей – любові до ближнього і співчуття. </vt:lpstr>
      <vt:lpstr>Ніцше і проблеми етики</vt:lpstr>
      <vt:lpstr>Власна система цінностей Ніцше: «Бог помер»</vt:lpstr>
      <vt:lpstr>Психоаналіз (грец. psyche –душа і analysis – розкладання) – один із методів психотерапії та психологічне вчення, в основі якого лежить визнання домінуючої ролі підсвідомого в житті людини. Засновник психоаналізу австрієць Зигмунд Фрейд (1856–1939). </vt:lpstr>
      <vt:lpstr>Екзистенціалізм (лаг. existentia – існування) – суб'єктивістське вчення, в якому вихідні значення сущого (що таке річ, просторовість, часовість, інша людина та ін.) виводяться з існування (екзистенції) людини.</vt:lpstr>
      <vt:lpstr>На формування екзистенціалізму і на поширення його ідей значний вплив мав досвід виживання особи, набутий в соціальних катаклізмах XX ст. – в Першій і Другій світових війнах, досвід наруги над особистістю тоталітарних режимів фашизму і сталінізму. </vt:lpstr>
      <vt:lpstr>Головною темою дослідження екзистенціалістів є існування людини, яке, на їх думку, є джерелом сенсу всього сущого. </vt:lpstr>
      <vt:lpstr>Всупереч такому гносеологічному підходу, коли людина розглядається як суб'єкт, що протистоїть сущому як об'єкту, екзистенціалісти запропонували новий, за словами Гайдеггера, онтологічний підхід. </vt:lpstr>
      <vt:lpstr>Дещо спрощено "екзистенціальний" поворот до світу можна зобразити так: традиційна філософія (т. з. метафізика) і наука, що формується на її основі, на думку екзистенціалістів, ставляться до світу як до сукупності сущого, того, чим можна оволодіти, – спочатку в мисленні, а потім у дії.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Admin</dc:creator>
  <cp:lastModifiedBy>Admin</cp:lastModifiedBy>
  <cp:revision>18</cp:revision>
  <dcterms:created xsi:type="dcterms:W3CDTF">2022-10-12T06:34:50Z</dcterms:created>
  <dcterms:modified xsi:type="dcterms:W3CDTF">2022-10-12T12:09:44Z</dcterms:modified>
</cp:coreProperties>
</file>