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</p:sldIdLst>
  <p:sldSz cy="5143500" cx="9144000"/>
  <p:notesSz cx="6858000" cy="9144000"/>
  <p:embeddedFontLst>
    <p:embeddedFont>
      <p:font typeface="Raleway"/>
      <p:regular r:id="rId137"/>
      <p:bold r:id="rId138"/>
      <p:italic r:id="rId139"/>
      <p:boldItalic r:id="rId140"/>
    </p:embeddedFont>
    <p:embeddedFont>
      <p:font typeface="Roboto"/>
      <p:regular r:id="rId141"/>
      <p:bold r:id="rId142"/>
      <p:italic r:id="rId143"/>
      <p:boldItalic r:id="rId144"/>
    </p:embeddedFont>
    <p:embeddedFont>
      <p:font typeface="Merriweather Light"/>
      <p:regular r:id="rId145"/>
      <p:bold r:id="rId146"/>
      <p:italic r:id="rId147"/>
      <p:boldItalic r:id="rId1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32C679-60EA-46E7-85DC-33E08F079913}">
  <a:tblStyle styleId="{B432C679-60EA-46E7-85DC-33E08F0799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slide" Target="slides/slide122.xml"/><Relationship Id="rId128" Type="http://schemas.openxmlformats.org/officeDocument/2006/relationships/slide" Target="slides/slide121.xml"/><Relationship Id="rId127" Type="http://schemas.openxmlformats.org/officeDocument/2006/relationships/slide" Target="slides/slide120.xml"/><Relationship Id="rId126" Type="http://schemas.openxmlformats.org/officeDocument/2006/relationships/slide" Target="slides/slide119.xml"/><Relationship Id="rId26" Type="http://schemas.openxmlformats.org/officeDocument/2006/relationships/slide" Target="slides/slide19.xml"/><Relationship Id="rId121" Type="http://schemas.openxmlformats.org/officeDocument/2006/relationships/slide" Target="slides/slide114.xml"/><Relationship Id="rId25" Type="http://schemas.openxmlformats.org/officeDocument/2006/relationships/slide" Target="slides/slide18.xml"/><Relationship Id="rId120" Type="http://schemas.openxmlformats.org/officeDocument/2006/relationships/slide" Target="slides/slide113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slide" Target="slides/slide118.xml"/><Relationship Id="rId29" Type="http://schemas.openxmlformats.org/officeDocument/2006/relationships/slide" Target="slides/slide22.xml"/><Relationship Id="rId124" Type="http://schemas.openxmlformats.org/officeDocument/2006/relationships/slide" Target="slides/slide117.xml"/><Relationship Id="rId123" Type="http://schemas.openxmlformats.org/officeDocument/2006/relationships/slide" Target="slides/slide116.xml"/><Relationship Id="rId122" Type="http://schemas.openxmlformats.org/officeDocument/2006/relationships/slide" Target="slides/slide115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slide" Target="slides/slide111.xml"/><Relationship Id="rId117" Type="http://schemas.openxmlformats.org/officeDocument/2006/relationships/slide" Target="slides/slide110.xml"/><Relationship Id="rId116" Type="http://schemas.openxmlformats.org/officeDocument/2006/relationships/slide" Target="slides/slide109.xml"/><Relationship Id="rId115" Type="http://schemas.openxmlformats.org/officeDocument/2006/relationships/slide" Target="slides/slide108.xml"/><Relationship Id="rId119" Type="http://schemas.openxmlformats.org/officeDocument/2006/relationships/slide" Target="slides/slide112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slide" Target="slides/slide107.xml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48" Type="http://schemas.openxmlformats.org/officeDocument/2006/relationships/font" Target="fonts/MerriweatherLight-boldItalic.fntdata"/><Relationship Id="rId9" Type="http://schemas.openxmlformats.org/officeDocument/2006/relationships/slide" Target="slides/slide2.xml"/><Relationship Id="rId143" Type="http://schemas.openxmlformats.org/officeDocument/2006/relationships/font" Target="fonts/Roboto-italic.fntdata"/><Relationship Id="rId142" Type="http://schemas.openxmlformats.org/officeDocument/2006/relationships/font" Target="fonts/Roboto-bold.fntdata"/><Relationship Id="rId141" Type="http://schemas.openxmlformats.org/officeDocument/2006/relationships/font" Target="fonts/Roboto-regular.fntdata"/><Relationship Id="rId140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147" Type="http://schemas.openxmlformats.org/officeDocument/2006/relationships/font" Target="fonts/MerriweatherLight-italic.fntdata"/><Relationship Id="rId6" Type="http://schemas.openxmlformats.org/officeDocument/2006/relationships/slideMaster" Target="slideMasters/slideMaster2.xml"/><Relationship Id="rId146" Type="http://schemas.openxmlformats.org/officeDocument/2006/relationships/font" Target="fonts/MerriweatherLight-bold.fntdata"/><Relationship Id="rId7" Type="http://schemas.openxmlformats.org/officeDocument/2006/relationships/notesMaster" Target="notesMasters/notesMaster1.xml"/><Relationship Id="rId145" Type="http://schemas.openxmlformats.org/officeDocument/2006/relationships/font" Target="fonts/MerriweatherLight-regular.fntdata"/><Relationship Id="rId8" Type="http://schemas.openxmlformats.org/officeDocument/2006/relationships/slide" Target="slides/slide1.xml"/><Relationship Id="rId144" Type="http://schemas.openxmlformats.org/officeDocument/2006/relationships/font" Target="fonts/Roboto-boldItalic.fntdata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139" Type="http://schemas.openxmlformats.org/officeDocument/2006/relationships/font" Target="fonts/Raleway-italic.fntdata"/><Relationship Id="rId138" Type="http://schemas.openxmlformats.org/officeDocument/2006/relationships/font" Target="fonts/Raleway-bold.fntdata"/><Relationship Id="rId137" Type="http://schemas.openxmlformats.org/officeDocument/2006/relationships/font" Target="fonts/Raleway-regular.fntdata"/><Relationship Id="rId132" Type="http://schemas.openxmlformats.org/officeDocument/2006/relationships/slide" Target="slides/slide125.xml"/><Relationship Id="rId131" Type="http://schemas.openxmlformats.org/officeDocument/2006/relationships/slide" Target="slides/slide124.xml"/><Relationship Id="rId130" Type="http://schemas.openxmlformats.org/officeDocument/2006/relationships/slide" Target="slides/slide123.xml"/><Relationship Id="rId136" Type="http://schemas.openxmlformats.org/officeDocument/2006/relationships/slide" Target="slides/slide129.xml"/><Relationship Id="rId135" Type="http://schemas.openxmlformats.org/officeDocument/2006/relationships/slide" Target="slides/slide128.xml"/><Relationship Id="rId134" Type="http://schemas.openxmlformats.org/officeDocument/2006/relationships/slide" Target="slides/slide127.xml"/><Relationship Id="rId133" Type="http://schemas.openxmlformats.org/officeDocument/2006/relationships/slide" Target="slides/slide12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8c4d1328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8c4d1328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8c4d1328e_0_2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8c4d1328e_0_2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68c4d1328e_0_1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368c4d1328e_0_1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68c4d1328e_0_1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368c4d1328e_0_1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368c4d1328e_0_1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368c4d1328e_0_1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368c4d1328e_0_1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368c4d1328e_0_1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368c4d1328e_0_1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368c4d1328e_0_1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368c4d1328e_0_1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368c4d1328e_0_1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368c4d1328e_0_1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368c4d1328e_0_1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368c4d1328e_0_1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368c4d1328e_0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368c4d1328e_0_1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368c4d1328e_0_1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68c4d1328e_0_1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68c4d1328e_0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8c4d1328e_0_2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8c4d1328e_0_2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368c4d1328e_0_1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368c4d1328e_0_1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368c4d1328e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368c4d1328e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368c4d1328e_0_1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368c4d1328e_0_1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368c4d1328e_0_1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368c4d1328e_0_1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68c4d1328e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68c4d1328e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368c4d1328e_0_1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368c4d1328e_0_1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368c4d1328e_0_1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368c4d1328e_0_1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68c4d1328e_0_1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368c4d1328e_0_1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68c4d1328e_0_1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68c4d1328e_0_1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368c4d1328e_0_1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368c4d1328e_0_1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8c4d132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8c4d132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68c4d1328e_0_1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68c4d1328e_0_1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368c4d1328e_0_1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368c4d1328e_0_1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368c4d1328e_0_1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368c4d1328e_0_1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368c4d1328e_0_1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368c4d1328e_0_1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368c4d1328e_0_2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368c4d1328e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368c4d1328e_0_2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368c4d1328e_0_2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368c4d1328e_0_2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368c4d1328e_0_2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368c4d1328e_0_2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368c4d1328e_0_2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368c4d1328e_0_2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368c4d1328e_0_2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3cab9da1c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3cab9da1c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8c4d132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8c4d132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8c4d132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8c4d132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8c4d1328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8c4d1328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8c4d1328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8c4d1328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8c4d1328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8c4d1328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8c4d1328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8c4d1328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8c4d1328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8c4d1328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8c4d1328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8c4d1328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8c4d1328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68c4d1328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8c4d1328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68c4d1328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8c4d1328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8c4d1328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8c4d1328e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8c4d1328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8c4d1328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8c4d1328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8c4d1328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68c4d1328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8c4d1328e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68c4d1328e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8c4d1328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8c4d1328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8c4d1328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68c4d1328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8c4d1328e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8c4d1328e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8c4d1328e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68c4d1328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8c4d1328e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8c4d1328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8c4d1328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68c4d1328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68c4d1328e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68c4d1328e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68c4d1328e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68c4d1328e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8c4d1328e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68c4d1328e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8c4d1328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68c4d1328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8c4d1328e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68c4d1328e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68c4d1328e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68c4d1328e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68c4d1328e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68c4d1328e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8c4d1328e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8c4d1328e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8c4d1328e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68c4d1328e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8c4d1328e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68c4d1328e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8c4d1328e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68c4d1328e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68c4d1328e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68c4d1328e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68c4d1328e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68c4d1328e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8c4d1328e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68c4d1328e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68c4d1328e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68c4d1328e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68c4d1328e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68c4d1328e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68c4d1328e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68c4d1328e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68c4d1328e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68c4d1328e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8c4d1328e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8c4d1328e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68c4d1328e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68c4d1328e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68c4d1328e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68c4d1328e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68c4d1328e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68c4d1328e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68c4d1328e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68c4d1328e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68c4d1328e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68c4d1328e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68c4d1328e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68c4d1328e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8c4d1328e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68c4d1328e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68c4d1328e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68c4d1328e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68c4d1328e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68c4d1328e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68c4d1328e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68c4d1328e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8c4d1328e_0_2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8c4d1328e_0_2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68c4d1328e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68c4d1328e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68c4d1328e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68c4d1328e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68c4d1328e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68c4d1328e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68c4d1328e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68c4d1328e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68c4d1328e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68c4d1328e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68c4d1328e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68c4d1328e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68c4d1328e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68c4d1328e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68c4d1328e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68c4d1328e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68c4d1328e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68c4d1328e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68c4d1328e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68c4d1328e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8c4d1328e_0_2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8c4d1328e_0_2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68c4d1328e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68c4d1328e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68c4d1328e_0_1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68c4d1328e_0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68c4d1328e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68c4d1328e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68c4d1328e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68c4d1328e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68c4d1328e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68c4d1328e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68c4d1328e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68c4d1328e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68c4d1328e_0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68c4d1328e_0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68c4d1328e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68c4d1328e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68c4d1328e_0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368c4d1328e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368c4d1328e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368c4d1328e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8c4d1328e_0_2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8c4d1328e_0_2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68c4d1328e_0_1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68c4d1328e_0_1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68c4d1328e_0_1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368c4d1328e_0_1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68c4d1328e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68c4d1328e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368c4d1328e_0_1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368c4d1328e_0_1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68c4d1328e_0_1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368c4d1328e_0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68c4d1328e_0_1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368c4d1328e_0_1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68c4d1328e_0_1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68c4d1328e_0_1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68c4d1328e_0_1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68c4d1328e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68c4d1328e_0_1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368c4d1328e_0_1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68c4d1328e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68c4d1328e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8c4d1328e_0_2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68c4d1328e_0_2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368c4d1328e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368c4d1328e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368c4d1328e_0_1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368c4d1328e_0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68c4d1328e_0_1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368c4d1328e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68c4d1328e_0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368c4d1328e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368c4d1328e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368c4d1328e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68c4d1328e_0_1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68c4d1328e_0_1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68c4d1328e_0_1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368c4d1328e_0_1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368c4d1328e_0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368c4d1328e_0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68c4d1328e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368c4d1328e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368c4d1328e_0_1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368c4d1328e_0_1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uk.wikipedia.org/wiki/%D0%A2%D0%B5%D1%81%D1%82%D1%83%D0%B2%D0%B0%D0%BD%D0%BD%D1%8F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pairwise.teremokgames.com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app.diagrams.net/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app.diagrams.net/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445025"/>
            <a:ext cx="547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720"/>
              <a:t>Концидайло Андрій Михайлович</a:t>
            </a:r>
            <a:br>
              <a:rPr lang="uk" sz="2720"/>
            </a:br>
            <a:br>
              <a:rPr lang="uk" sz="2720"/>
            </a:br>
            <a:endParaRPr sz="2720"/>
          </a:p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3454975"/>
            <a:ext cx="42603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Quality Assurance Engineer</a:t>
            </a:r>
            <a:br>
              <a:rPr lang="uk" sz="1700"/>
            </a:br>
            <a:r>
              <a:rPr lang="uk" sz="1700"/>
              <a:t>asp_kam1@student.ztu.edu.ua</a:t>
            </a:r>
            <a:br>
              <a:rPr lang="uk"/>
            </a:br>
            <a:r>
              <a:rPr lang="uk"/>
              <a:t>@</a:t>
            </a:r>
            <a:r>
              <a:rPr lang="uk" sz="1500"/>
              <a:t>AndyFox96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50" y="1213825"/>
            <a:ext cx="381034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uk" sz="3600">
                <a:latin typeface="Arial"/>
                <a:ea typeface="Arial"/>
                <a:cs typeface="Arial"/>
                <a:sym typeface="Arial"/>
              </a:rPr>
              <a:t>3. Інші практичні техніки</a:t>
            </a:r>
            <a:endParaRPr sz="3600"/>
          </a:p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(часто застосовуються в реальних проектах разом з основними)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Combinatorial Testing (Pairwise, All-pairs)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Negative Testing (Негативне тестування)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Regression Testing Techniques (Smoke, Sanity, Impact-based)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Risk-based Testing (Ризик-орієнтоване тестування)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A/B Testing (для web та mobile продуктів)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Mutation Testing (для оцінки ефективності тестів)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2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60" name="Google Shape;1260;p124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1261" name="Google Shape;1261;p124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p124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3" name="Google Shape;1263;p124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4" name="Google Shape;1264;p124"/>
          <p:cNvCxnSpPr>
            <a:stCxn id="1261" idx="4"/>
            <a:endCxn id="1262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5" name="Google Shape;1265;p124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6" name="Google Shape;1266;p124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124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8" name="Google Shape;1268;p124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9" name="Google Shape;1269;p124"/>
          <p:cNvCxnSpPr>
            <a:stCxn id="1265" idx="3"/>
            <a:endCxn id="1263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0" name="Google Shape;1270;p124"/>
          <p:cNvCxnSpPr>
            <a:stCxn id="1263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71" name="Google Shape;1271;p124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124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78" name="Google Shape;1278;p125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1279" name="Google Shape;1279;p125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125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125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2" name="Google Shape;1282;p125"/>
          <p:cNvCxnSpPr>
            <a:stCxn id="1279" idx="4"/>
            <a:endCxn id="1280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3" name="Google Shape;1283;p125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125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125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125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7" name="Google Shape;1287;p125"/>
          <p:cNvCxnSpPr>
            <a:stCxn id="1283" idx="3"/>
            <a:endCxn id="1281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8" name="Google Shape;1288;p125"/>
          <p:cNvCxnSpPr>
            <a:stCxn id="1281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89" name="Google Shape;1289;p125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125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1" name="Google Shape;1291;p125"/>
          <p:cNvCxnSpPr/>
          <p:nvPr/>
        </p:nvCxnSpPr>
        <p:spPr>
          <a:xfrm>
            <a:off x="4654925" y="1579175"/>
            <a:ext cx="0" cy="302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2" name="Google Shape;1292;p125"/>
          <p:cNvSpPr txBox="1"/>
          <p:nvPr/>
        </p:nvSpPr>
        <p:spPr>
          <a:xfrm>
            <a:off x="4311525" y="1333900"/>
            <a:ext cx="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2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98" name="Google Shape;1298;p126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1299" name="Google Shape;1299;p126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0" name="Google Shape;1300;p126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126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2" name="Google Shape;1302;p126"/>
          <p:cNvCxnSpPr>
            <a:stCxn id="1299" idx="4"/>
            <a:endCxn id="1300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3" name="Google Shape;1303;p126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126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5" name="Google Shape;1305;p126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6" name="Google Shape;1306;p126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7" name="Google Shape;1307;p126"/>
          <p:cNvCxnSpPr>
            <a:stCxn id="1303" idx="3"/>
            <a:endCxn id="1301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8" name="Google Shape;1308;p126"/>
          <p:cNvCxnSpPr>
            <a:stCxn id="1301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09" name="Google Shape;1309;p126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126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1" name="Google Shape;1311;p126"/>
          <p:cNvCxnSpPr/>
          <p:nvPr/>
        </p:nvCxnSpPr>
        <p:spPr>
          <a:xfrm>
            <a:off x="4654925" y="1579175"/>
            <a:ext cx="0" cy="302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2" name="Google Shape;1312;p126"/>
          <p:cNvSpPr txBox="1"/>
          <p:nvPr/>
        </p:nvSpPr>
        <p:spPr>
          <a:xfrm>
            <a:off x="4311525" y="1333900"/>
            <a:ext cx="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3" name="Google Shape;1313;p126"/>
          <p:cNvCxnSpPr/>
          <p:nvPr/>
        </p:nvCxnSpPr>
        <p:spPr>
          <a:xfrm flipH="1" rot="-5400000">
            <a:off x="6032250" y="2632288"/>
            <a:ext cx="2913900" cy="882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4" name="Google Shape;1314;p126"/>
          <p:cNvSpPr txBox="1"/>
          <p:nvPr/>
        </p:nvSpPr>
        <p:spPr>
          <a:xfrm>
            <a:off x="6773025" y="1332263"/>
            <a:ext cx="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2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320" name="Google Shape;1320;p127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Скільки потрібно створити мінімум тест кейсів на 100% decision покриття?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2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326" name="Google Shape;1326;p128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Скільки потрібно створити мінімум тест кейсів на 100% decision покриття?</a:t>
            </a:r>
            <a:endParaRPr/>
          </a:p>
        </p:txBody>
      </p:sp>
      <p:sp>
        <p:nvSpPr>
          <p:cNvPr id="1327" name="Google Shape;1327;p128"/>
          <p:cNvSpPr/>
          <p:nvPr/>
        </p:nvSpPr>
        <p:spPr>
          <a:xfrm>
            <a:off x="4677875" y="964500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8" name="Google Shape;1328;p128"/>
          <p:cNvSpPr/>
          <p:nvPr/>
        </p:nvSpPr>
        <p:spPr>
          <a:xfrm>
            <a:off x="4677875" y="4249725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9" name="Google Shape;1329;p128"/>
          <p:cNvSpPr/>
          <p:nvPr/>
        </p:nvSpPr>
        <p:spPr>
          <a:xfrm>
            <a:off x="5875525" y="318467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0" name="Google Shape;1330;p128"/>
          <p:cNvCxnSpPr>
            <a:stCxn id="1327" idx="4"/>
            <a:endCxn id="1328" idx="0"/>
          </p:cNvCxnSpPr>
          <p:nvPr/>
        </p:nvCxnSpPr>
        <p:spPr>
          <a:xfrm>
            <a:off x="5099825" y="1588200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1" name="Google Shape;1331;p128"/>
          <p:cNvSpPr/>
          <p:nvPr/>
        </p:nvSpPr>
        <p:spPr>
          <a:xfrm>
            <a:off x="4545425" y="2290513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2" name="Google Shape;1332;p128"/>
          <p:cNvSpPr/>
          <p:nvPr/>
        </p:nvSpPr>
        <p:spPr>
          <a:xfrm>
            <a:off x="4677875" y="177433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3" name="Google Shape;1333;p128"/>
          <p:cNvSpPr/>
          <p:nvPr/>
        </p:nvSpPr>
        <p:spPr>
          <a:xfrm>
            <a:off x="4677875" y="318467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128"/>
          <p:cNvSpPr/>
          <p:nvPr/>
        </p:nvSpPr>
        <p:spPr>
          <a:xfrm>
            <a:off x="4677875" y="374663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5" name="Google Shape;1335;p128"/>
          <p:cNvCxnSpPr>
            <a:stCxn id="1331" idx="3"/>
            <a:endCxn id="1329" idx="0"/>
          </p:cNvCxnSpPr>
          <p:nvPr/>
        </p:nvCxnSpPr>
        <p:spPr>
          <a:xfrm>
            <a:off x="5654225" y="2678113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6" name="Google Shape;1336;p128"/>
          <p:cNvCxnSpPr>
            <a:stCxn id="1329" idx="2"/>
          </p:cNvCxnSpPr>
          <p:nvPr/>
        </p:nvCxnSpPr>
        <p:spPr>
          <a:xfrm rot="5400000">
            <a:off x="5859325" y="3234325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37" name="Google Shape;1337;p128"/>
          <p:cNvSpPr txBox="1"/>
          <p:nvPr/>
        </p:nvSpPr>
        <p:spPr>
          <a:xfrm>
            <a:off x="5727675" y="223300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8" name="Google Shape;1338;p128"/>
          <p:cNvSpPr txBox="1"/>
          <p:nvPr/>
        </p:nvSpPr>
        <p:spPr>
          <a:xfrm>
            <a:off x="4150375" y="287595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9" name="Google Shape;1339;p128"/>
          <p:cNvSpPr txBox="1"/>
          <p:nvPr/>
        </p:nvSpPr>
        <p:spPr>
          <a:xfrm>
            <a:off x="6409300" y="1161388"/>
            <a:ext cx="258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Decision coverage = мін. к-ть шляхів, потрібна для покриття всіх branches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0" name="Google Shape;1340;p128"/>
          <p:cNvSpPr txBox="1"/>
          <p:nvPr/>
        </p:nvSpPr>
        <p:spPr>
          <a:xfrm>
            <a:off x="6409300" y="2171538"/>
            <a:ext cx="24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Decision coverage = 2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29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1346" name="Google Shape;1346;p129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3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1352" name="Google Shape;1352;p130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130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130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130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6" name="Google Shape;1356;p130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7" name="Google Shape;1357;p130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8" name="Google Shape;1358;p130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9" name="Google Shape;1359;p130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0" name="Google Shape;1360;p130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1" name="Google Shape;1361;p130"/>
          <p:cNvCxnSpPr>
            <a:stCxn id="1353" idx="2"/>
            <a:endCxn id="1354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2" name="Google Shape;1362;p130"/>
          <p:cNvCxnSpPr>
            <a:stCxn id="1354" idx="2"/>
            <a:endCxn id="1355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3" name="Google Shape;1363;p130"/>
          <p:cNvCxnSpPr>
            <a:stCxn id="1355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4" name="Google Shape;1364;p130"/>
          <p:cNvCxnSpPr>
            <a:endCxn id="1360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5" name="Google Shape;1365;p130"/>
          <p:cNvCxnSpPr>
            <a:stCxn id="1354" idx="3"/>
            <a:endCxn id="1356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6" name="Google Shape;1366;p130"/>
          <p:cNvCxnSpPr>
            <a:stCxn id="1356" idx="2"/>
            <a:endCxn id="1357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7" name="Google Shape;1367;p130"/>
          <p:cNvCxnSpPr>
            <a:stCxn id="1357" idx="2"/>
            <a:endCxn id="1359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8" name="Google Shape;1368;p130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9" name="Google Shape;1369;p130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0" name="Google Shape;1370;p130"/>
          <p:cNvCxnSpPr>
            <a:stCxn id="1357" idx="3"/>
            <a:endCxn id="1358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1" name="Google Shape;1371;p130"/>
          <p:cNvCxnSpPr>
            <a:stCxn id="1358" idx="2"/>
            <a:endCxn id="1360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3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1377" name="Google Shape;1377;p131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/>
              <a:t>Decision coverage = 3</a:t>
            </a:r>
            <a:endParaRPr b="1"/>
          </a:p>
        </p:txBody>
      </p:sp>
      <p:sp>
        <p:nvSpPr>
          <p:cNvPr id="1378" name="Google Shape;1378;p131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9" name="Google Shape;1379;p131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0" name="Google Shape;1380;p131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131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2" name="Google Shape;1382;p131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131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131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5" name="Google Shape;1385;p131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6" name="Google Shape;1386;p131"/>
          <p:cNvCxnSpPr>
            <a:stCxn id="1378" idx="2"/>
            <a:endCxn id="1379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7" name="Google Shape;1387;p131"/>
          <p:cNvCxnSpPr>
            <a:stCxn id="1379" idx="2"/>
            <a:endCxn id="1380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8" name="Google Shape;1388;p131"/>
          <p:cNvCxnSpPr>
            <a:stCxn id="1380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9" name="Google Shape;1389;p131"/>
          <p:cNvCxnSpPr>
            <a:endCxn id="1385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0" name="Google Shape;1390;p131"/>
          <p:cNvCxnSpPr>
            <a:stCxn id="1379" idx="3"/>
            <a:endCxn id="1381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1" name="Google Shape;1391;p131"/>
          <p:cNvCxnSpPr>
            <a:stCxn id="1381" idx="2"/>
            <a:endCxn id="1382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2" name="Google Shape;1392;p131"/>
          <p:cNvCxnSpPr>
            <a:stCxn id="1382" idx="2"/>
            <a:endCxn id="1384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3" name="Google Shape;1393;p131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4" name="Google Shape;1394;p131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5" name="Google Shape;1395;p131"/>
          <p:cNvCxnSpPr>
            <a:stCxn id="1382" idx="3"/>
            <a:endCxn id="1383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6" name="Google Shape;1396;p131"/>
          <p:cNvCxnSpPr>
            <a:stCxn id="1383" idx="2"/>
            <a:endCxn id="1385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3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1402" name="Google Shape;1402;p132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/>
              <a:t>Decision coverage = 3</a:t>
            </a:r>
            <a:endParaRPr b="1"/>
          </a:p>
        </p:txBody>
      </p:sp>
      <p:sp>
        <p:nvSpPr>
          <p:cNvPr id="1403" name="Google Shape;1403;p132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4" name="Google Shape;1404;p132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132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6" name="Google Shape;1406;p132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p132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8" name="Google Shape;1408;p132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9" name="Google Shape;1409;p132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132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1" name="Google Shape;1411;p132"/>
          <p:cNvCxnSpPr>
            <a:stCxn id="1403" idx="2"/>
            <a:endCxn id="1404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2" name="Google Shape;1412;p132"/>
          <p:cNvCxnSpPr>
            <a:stCxn id="1404" idx="2"/>
            <a:endCxn id="1405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3" name="Google Shape;1413;p132"/>
          <p:cNvCxnSpPr>
            <a:stCxn id="1405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4" name="Google Shape;1414;p132"/>
          <p:cNvCxnSpPr>
            <a:endCxn id="1410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5" name="Google Shape;1415;p132"/>
          <p:cNvCxnSpPr>
            <a:stCxn id="1404" idx="3"/>
            <a:endCxn id="1406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6" name="Google Shape;1416;p132"/>
          <p:cNvCxnSpPr>
            <a:stCxn id="1406" idx="2"/>
            <a:endCxn id="1407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7" name="Google Shape;1417;p132"/>
          <p:cNvCxnSpPr>
            <a:stCxn id="1407" idx="2"/>
            <a:endCxn id="1409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8" name="Google Shape;1418;p132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9" name="Google Shape;1419;p132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0" name="Google Shape;1420;p132"/>
          <p:cNvCxnSpPr>
            <a:stCxn id="1407" idx="3"/>
            <a:endCxn id="1408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1" name="Google Shape;1421;p132"/>
          <p:cNvCxnSpPr>
            <a:stCxn id="1408" idx="2"/>
            <a:endCxn id="1410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2" name="Google Shape;1422;p132"/>
          <p:cNvSpPr txBox="1"/>
          <p:nvPr/>
        </p:nvSpPr>
        <p:spPr>
          <a:xfrm>
            <a:off x="3454400" y="189800"/>
            <a:ext cx="5499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TIP: Decision coverage = 1 + к-ть IF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				(y statement - else)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3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1428" name="Google Shape;1428;p133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950"/>
              <a:t>Техніки тест дизайну</a:t>
            </a:r>
            <a:endParaRPr sz="1700"/>
          </a:p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3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1434" name="Google Shape;1434;p134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34"/>
          <p:cNvSpPr/>
          <p:nvPr/>
        </p:nvSpPr>
        <p:spPr>
          <a:xfrm>
            <a:off x="3953000" y="125287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134"/>
          <p:cNvSpPr/>
          <p:nvPr/>
        </p:nvSpPr>
        <p:spPr>
          <a:xfrm>
            <a:off x="35115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7" name="Google Shape;1437;p134"/>
          <p:cNvSpPr/>
          <p:nvPr/>
        </p:nvSpPr>
        <p:spPr>
          <a:xfrm>
            <a:off x="3953000" y="44532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8" name="Google Shape;1438;p134"/>
          <p:cNvSpPr/>
          <p:nvPr/>
        </p:nvSpPr>
        <p:spPr>
          <a:xfrm>
            <a:off x="58536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=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9" name="Google Shape;1439;p134"/>
          <p:cNvSpPr/>
          <p:nvPr/>
        </p:nvSpPr>
        <p:spPr>
          <a:xfrm>
            <a:off x="7654800" y="31865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0" name="Google Shape;1440;p134"/>
          <p:cNvCxnSpPr>
            <a:stCxn id="1435" idx="2"/>
            <a:endCxn id="1436" idx="0"/>
          </p:cNvCxnSpPr>
          <p:nvPr/>
        </p:nvCxnSpPr>
        <p:spPr>
          <a:xfrm>
            <a:off x="4541750" y="1802175"/>
            <a:ext cx="0" cy="495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1" name="Google Shape;1441;p134"/>
          <p:cNvCxnSpPr>
            <a:stCxn id="1436" idx="2"/>
            <a:endCxn id="1437" idx="0"/>
          </p:cNvCxnSpPr>
          <p:nvPr/>
        </p:nvCxnSpPr>
        <p:spPr>
          <a:xfrm>
            <a:off x="4541750" y="3121725"/>
            <a:ext cx="0" cy="1331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2" name="Google Shape;1442;p134"/>
          <p:cNvCxnSpPr>
            <a:stCxn id="1436" idx="3"/>
          </p:cNvCxnSpPr>
          <p:nvPr/>
        </p:nvCxnSpPr>
        <p:spPr>
          <a:xfrm>
            <a:off x="5571950" y="2709675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3" name="Google Shape;1443;p134"/>
          <p:cNvCxnSpPr>
            <a:stCxn id="1438" idx="2"/>
          </p:cNvCxnSpPr>
          <p:nvPr/>
        </p:nvCxnSpPr>
        <p:spPr>
          <a:xfrm flipH="1">
            <a:off x="6879350" y="3121725"/>
            <a:ext cx="4500" cy="100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4" name="Google Shape;1444;p134"/>
          <p:cNvCxnSpPr>
            <a:stCxn id="1438" idx="3"/>
          </p:cNvCxnSpPr>
          <p:nvPr/>
        </p:nvCxnSpPr>
        <p:spPr>
          <a:xfrm>
            <a:off x="7914050" y="2709675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5" name="Google Shape;1445;p134"/>
          <p:cNvCxnSpPr>
            <a:stCxn id="1439" idx="2"/>
          </p:cNvCxnSpPr>
          <p:nvPr/>
        </p:nvCxnSpPr>
        <p:spPr>
          <a:xfrm flipH="1">
            <a:off x="8241450" y="37358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6" name="Google Shape;1446;p134"/>
          <p:cNvCxnSpPr>
            <a:endCxn id="1439" idx="0"/>
          </p:cNvCxnSpPr>
          <p:nvPr/>
        </p:nvCxnSpPr>
        <p:spPr>
          <a:xfrm>
            <a:off x="8242950" y="2741625"/>
            <a:ext cx="600" cy="444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7" name="Google Shape;1447;p134"/>
          <p:cNvCxnSpPr/>
          <p:nvPr/>
        </p:nvCxnSpPr>
        <p:spPr>
          <a:xfrm rot="10800000">
            <a:off x="4553925" y="4105575"/>
            <a:ext cx="3718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3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1453" name="Google Shape;1453;p135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/>
              <a:t>Decision coverage = 3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135"/>
          <p:cNvSpPr/>
          <p:nvPr/>
        </p:nvSpPr>
        <p:spPr>
          <a:xfrm>
            <a:off x="3953000" y="125287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5" name="Google Shape;1455;p135"/>
          <p:cNvSpPr/>
          <p:nvPr/>
        </p:nvSpPr>
        <p:spPr>
          <a:xfrm>
            <a:off x="35115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135"/>
          <p:cNvSpPr/>
          <p:nvPr/>
        </p:nvSpPr>
        <p:spPr>
          <a:xfrm>
            <a:off x="3953000" y="44532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7" name="Google Shape;1457;p135"/>
          <p:cNvSpPr/>
          <p:nvPr/>
        </p:nvSpPr>
        <p:spPr>
          <a:xfrm>
            <a:off x="58536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=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8" name="Google Shape;1458;p135"/>
          <p:cNvSpPr/>
          <p:nvPr/>
        </p:nvSpPr>
        <p:spPr>
          <a:xfrm>
            <a:off x="7654800" y="31865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9" name="Google Shape;1459;p135"/>
          <p:cNvCxnSpPr>
            <a:stCxn id="1454" idx="2"/>
            <a:endCxn id="1455" idx="0"/>
          </p:cNvCxnSpPr>
          <p:nvPr/>
        </p:nvCxnSpPr>
        <p:spPr>
          <a:xfrm>
            <a:off x="4541750" y="1802175"/>
            <a:ext cx="0" cy="495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0" name="Google Shape;1460;p135"/>
          <p:cNvCxnSpPr>
            <a:stCxn id="1455" idx="2"/>
            <a:endCxn id="1456" idx="0"/>
          </p:cNvCxnSpPr>
          <p:nvPr/>
        </p:nvCxnSpPr>
        <p:spPr>
          <a:xfrm>
            <a:off x="4541750" y="3121725"/>
            <a:ext cx="0" cy="1331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1" name="Google Shape;1461;p135"/>
          <p:cNvCxnSpPr>
            <a:stCxn id="1455" idx="3"/>
          </p:cNvCxnSpPr>
          <p:nvPr/>
        </p:nvCxnSpPr>
        <p:spPr>
          <a:xfrm>
            <a:off x="5571950" y="2709675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2" name="Google Shape;1462;p135"/>
          <p:cNvCxnSpPr>
            <a:stCxn id="1457" idx="2"/>
          </p:cNvCxnSpPr>
          <p:nvPr/>
        </p:nvCxnSpPr>
        <p:spPr>
          <a:xfrm flipH="1">
            <a:off x="6879350" y="3121725"/>
            <a:ext cx="4500" cy="100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3" name="Google Shape;1463;p135"/>
          <p:cNvCxnSpPr>
            <a:stCxn id="1457" idx="3"/>
          </p:cNvCxnSpPr>
          <p:nvPr/>
        </p:nvCxnSpPr>
        <p:spPr>
          <a:xfrm>
            <a:off x="7914050" y="2709675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4" name="Google Shape;1464;p135"/>
          <p:cNvCxnSpPr>
            <a:stCxn id="1458" idx="2"/>
          </p:cNvCxnSpPr>
          <p:nvPr/>
        </p:nvCxnSpPr>
        <p:spPr>
          <a:xfrm flipH="1">
            <a:off x="8241450" y="37358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5" name="Google Shape;1465;p135"/>
          <p:cNvCxnSpPr>
            <a:endCxn id="1458" idx="0"/>
          </p:cNvCxnSpPr>
          <p:nvPr/>
        </p:nvCxnSpPr>
        <p:spPr>
          <a:xfrm>
            <a:off x="8242950" y="2741625"/>
            <a:ext cx="600" cy="444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6" name="Google Shape;1466;p135"/>
          <p:cNvCxnSpPr/>
          <p:nvPr/>
        </p:nvCxnSpPr>
        <p:spPr>
          <a:xfrm rot="10800000">
            <a:off x="4553925" y="4105575"/>
            <a:ext cx="3718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3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1472" name="Google Shape;1472;p136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3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1478" name="Google Shape;1478;p137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  <p:sp>
        <p:nvSpPr>
          <p:cNvPr id="1479" name="Google Shape;1479;p137"/>
          <p:cNvSpPr/>
          <p:nvPr/>
        </p:nvSpPr>
        <p:spPr>
          <a:xfrm>
            <a:off x="3317150" y="133223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0" name="Google Shape;1480;p137"/>
          <p:cNvSpPr/>
          <p:nvPr/>
        </p:nvSpPr>
        <p:spPr>
          <a:xfrm>
            <a:off x="3200063" y="2129913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1" name="Google Shape;1481;p137"/>
          <p:cNvSpPr/>
          <p:nvPr/>
        </p:nvSpPr>
        <p:spPr>
          <a:xfrm>
            <a:off x="3317150" y="459418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137"/>
          <p:cNvSpPr/>
          <p:nvPr/>
        </p:nvSpPr>
        <p:spPr>
          <a:xfrm>
            <a:off x="4894525" y="2129638"/>
            <a:ext cx="13395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=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3" name="Google Shape;1483;p137"/>
          <p:cNvSpPr/>
          <p:nvPr/>
        </p:nvSpPr>
        <p:spPr>
          <a:xfrm>
            <a:off x="6517925" y="22670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4" name="Google Shape;1484;p137"/>
          <p:cNvCxnSpPr>
            <a:stCxn id="1479" idx="2"/>
            <a:endCxn id="1480" idx="0"/>
          </p:cNvCxnSpPr>
          <p:nvPr/>
        </p:nvCxnSpPr>
        <p:spPr>
          <a:xfrm>
            <a:off x="3905900" y="1881538"/>
            <a:ext cx="28800" cy="248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5" name="Google Shape;1485;p137"/>
          <p:cNvCxnSpPr>
            <a:stCxn id="1480" idx="2"/>
            <a:endCxn id="1481" idx="0"/>
          </p:cNvCxnSpPr>
          <p:nvPr/>
        </p:nvCxnSpPr>
        <p:spPr>
          <a:xfrm flipH="1">
            <a:off x="3905963" y="2954013"/>
            <a:ext cx="28800" cy="1640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6" name="Google Shape;1486;p137"/>
          <p:cNvCxnSpPr>
            <a:stCxn id="1480" idx="3"/>
          </p:cNvCxnSpPr>
          <p:nvPr/>
        </p:nvCxnSpPr>
        <p:spPr>
          <a:xfrm>
            <a:off x="4669463" y="2541963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7" name="Google Shape;1487;p137"/>
          <p:cNvCxnSpPr>
            <a:stCxn id="1482" idx="2"/>
            <a:endCxn id="1488" idx="0"/>
          </p:cNvCxnSpPr>
          <p:nvPr/>
        </p:nvCxnSpPr>
        <p:spPr>
          <a:xfrm>
            <a:off x="5564275" y="2953738"/>
            <a:ext cx="0" cy="341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9" name="Google Shape;1489;p137"/>
          <p:cNvCxnSpPr>
            <a:stCxn id="1482" idx="3"/>
          </p:cNvCxnSpPr>
          <p:nvPr/>
        </p:nvCxnSpPr>
        <p:spPr>
          <a:xfrm>
            <a:off x="6234025" y="2541688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0" name="Google Shape;1490;p137"/>
          <p:cNvCxnSpPr>
            <a:stCxn id="1483" idx="2"/>
          </p:cNvCxnSpPr>
          <p:nvPr/>
        </p:nvCxnSpPr>
        <p:spPr>
          <a:xfrm flipH="1">
            <a:off x="7104575" y="28163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1" name="Google Shape;1491;p137"/>
          <p:cNvCxnSpPr/>
          <p:nvPr/>
        </p:nvCxnSpPr>
        <p:spPr>
          <a:xfrm>
            <a:off x="7106375" y="4014825"/>
            <a:ext cx="300" cy="280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2" name="Google Shape;1492;p137"/>
          <p:cNvCxnSpPr/>
          <p:nvPr/>
        </p:nvCxnSpPr>
        <p:spPr>
          <a:xfrm rot="10800000">
            <a:off x="3905875" y="4283050"/>
            <a:ext cx="4613700" cy="12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3" name="Google Shape;1493;p137"/>
          <p:cNvSpPr/>
          <p:nvPr/>
        </p:nvSpPr>
        <p:spPr>
          <a:xfrm>
            <a:off x="6371975" y="3190725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4" name="Google Shape;1494;p137"/>
          <p:cNvSpPr/>
          <p:nvPr/>
        </p:nvSpPr>
        <p:spPr>
          <a:xfrm>
            <a:off x="8146750" y="3328125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8" name="Google Shape;1488;p137"/>
          <p:cNvSpPr/>
          <p:nvPr/>
        </p:nvSpPr>
        <p:spPr>
          <a:xfrm>
            <a:off x="5195563" y="32947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5" name="Google Shape;1495;p137"/>
          <p:cNvCxnSpPr>
            <a:stCxn id="1493" idx="3"/>
            <a:endCxn id="1494" idx="1"/>
          </p:cNvCxnSpPr>
          <p:nvPr/>
        </p:nvCxnSpPr>
        <p:spPr>
          <a:xfrm>
            <a:off x="7841375" y="3602775"/>
            <a:ext cx="305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6" name="Google Shape;1496;p137"/>
          <p:cNvCxnSpPr/>
          <p:nvPr/>
        </p:nvCxnSpPr>
        <p:spPr>
          <a:xfrm>
            <a:off x="5565325" y="3802675"/>
            <a:ext cx="10800" cy="492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7" name="Google Shape;1497;p137"/>
          <p:cNvCxnSpPr/>
          <p:nvPr/>
        </p:nvCxnSpPr>
        <p:spPr>
          <a:xfrm>
            <a:off x="8515300" y="3908725"/>
            <a:ext cx="4200" cy="357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3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1503" name="Google Shape;1503;p138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  <p:sp>
        <p:nvSpPr>
          <p:cNvPr id="1504" name="Google Shape;1504;p138"/>
          <p:cNvSpPr/>
          <p:nvPr/>
        </p:nvSpPr>
        <p:spPr>
          <a:xfrm>
            <a:off x="3317150" y="133223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138"/>
          <p:cNvSpPr/>
          <p:nvPr/>
        </p:nvSpPr>
        <p:spPr>
          <a:xfrm>
            <a:off x="3200063" y="2129913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6" name="Google Shape;1506;p138"/>
          <p:cNvSpPr/>
          <p:nvPr/>
        </p:nvSpPr>
        <p:spPr>
          <a:xfrm>
            <a:off x="3317150" y="459418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7" name="Google Shape;1507;p138"/>
          <p:cNvSpPr/>
          <p:nvPr/>
        </p:nvSpPr>
        <p:spPr>
          <a:xfrm>
            <a:off x="4894525" y="2129638"/>
            <a:ext cx="13395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=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8" name="Google Shape;1508;p138"/>
          <p:cNvSpPr/>
          <p:nvPr/>
        </p:nvSpPr>
        <p:spPr>
          <a:xfrm>
            <a:off x="6517925" y="22670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9" name="Google Shape;1509;p138"/>
          <p:cNvCxnSpPr>
            <a:stCxn id="1504" idx="2"/>
            <a:endCxn id="1505" idx="0"/>
          </p:cNvCxnSpPr>
          <p:nvPr/>
        </p:nvCxnSpPr>
        <p:spPr>
          <a:xfrm>
            <a:off x="3905900" y="1881538"/>
            <a:ext cx="28800" cy="248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0" name="Google Shape;1510;p138"/>
          <p:cNvCxnSpPr>
            <a:stCxn id="1505" idx="2"/>
            <a:endCxn id="1506" idx="0"/>
          </p:cNvCxnSpPr>
          <p:nvPr/>
        </p:nvCxnSpPr>
        <p:spPr>
          <a:xfrm flipH="1">
            <a:off x="3905963" y="2954013"/>
            <a:ext cx="28800" cy="1640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1" name="Google Shape;1511;p138"/>
          <p:cNvCxnSpPr>
            <a:stCxn id="1505" idx="3"/>
          </p:cNvCxnSpPr>
          <p:nvPr/>
        </p:nvCxnSpPr>
        <p:spPr>
          <a:xfrm>
            <a:off x="4669463" y="2541963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2" name="Google Shape;1512;p138"/>
          <p:cNvCxnSpPr>
            <a:stCxn id="1507" idx="2"/>
            <a:endCxn id="1513" idx="0"/>
          </p:cNvCxnSpPr>
          <p:nvPr/>
        </p:nvCxnSpPr>
        <p:spPr>
          <a:xfrm>
            <a:off x="5564275" y="2953738"/>
            <a:ext cx="0" cy="341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4" name="Google Shape;1514;p138"/>
          <p:cNvCxnSpPr>
            <a:stCxn id="1507" idx="3"/>
          </p:cNvCxnSpPr>
          <p:nvPr/>
        </p:nvCxnSpPr>
        <p:spPr>
          <a:xfrm>
            <a:off x="6234025" y="2541688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5" name="Google Shape;1515;p138"/>
          <p:cNvCxnSpPr>
            <a:stCxn id="1508" idx="2"/>
          </p:cNvCxnSpPr>
          <p:nvPr/>
        </p:nvCxnSpPr>
        <p:spPr>
          <a:xfrm flipH="1">
            <a:off x="7104575" y="28163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6" name="Google Shape;1516;p138"/>
          <p:cNvCxnSpPr/>
          <p:nvPr/>
        </p:nvCxnSpPr>
        <p:spPr>
          <a:xfrm>
            <a:off x="7106375" y="4014825"/>
            <a:ext cx="300" cy="280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7" name="Google Shape;1517;p138"/>
          <p:cNvCxnSpPr/>
          <p:nvPr/>
        </p:nvCxnSpPr>
        <p:spPr>
          <a:xfrm rot="10800000">
            <a:off x="3905875" y="4283050"/>
            <a:ext cx="4613700" cy="12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8" name="Google Shape;1518;p138"/>
          <p:cNvSpPr/>
          <p:nvPr/>
        </p:nvSpPr>
        <p:spPr>
          <a:xfrm>
            <a:off x="6371975" y="3190725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9" name="Google Shape;1519;p138"/>
          <p:cNvSpPr/>
          <p:nvPr/>
        </p:nvSpPr>
        <p:spPr>
          <a:xfrm>
            <a:off x="8146750" y="3328125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3" name="Google Shape;1513;p138"/>
          <p:cNvSpPr/>
          <p:nvPr/>
        </p:nvSpPr>
        <p:spPr>
          <a:xfrm>
            <a:off x="5195563" y="32947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0" name="Google Shape;1520;p138"/>
          <p:cNvCxnSpPr>
            <a:stCxn id="1518" idx="3"/>
            <a:endCxn id="1519" idx="1"/>
          </p:cNvCxnSpPr>
          <p:nvPr/>
        </p:nvCxnSpPr>
        <p:spPr>
          <a:xfrm>
            <a:off x="7841375" y="3602775"/>
            <a:ext cx="305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1" name="Google Shape;1521;p138"/>
          <p:cNvCxnSpPr/>
          <p:nvPr/>
        </p:nvCxnSpPr>
        <p:spPr>
          <a:xfrm>
            <a:off x="5565325" y="3802675"/>
            <a:ext cx="10800" cy="492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2" name="Google Shape;1522;p138"/>
          <p:cNvCxnSpPr/>
          <p:nvPr/>
        </p:nvCxnSpPr>
        <p:spPr>
          <a:xfrm>
            <a:off x="8515300" y="3908725"/>
            <a:ext cx="4200" cy="357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3" name="Google Shape;1523;p138"/>
          <p:cNvSpPr txBox="1"/>
          <p:nvPr/>
        </p:nvSpPr>
        <p:spPr>
          <a:xfrm>
            <a:off x="4222075" y="553875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Decision coverage = 4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39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529" name="Google Shape;1529;p139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4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535" name="Google Shape;1535;p140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536" name="Google Shape;1536;p140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7" name="Google Shape;1537;p140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8" name="Google Shape;1538;p140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140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140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1" name="Google Shape;1541;p140"/>
          <p:cNvCxnSpPr>
            <a:stCxn id="1536" idx="3"/>
            <a:endCxn id="1537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2" name="Google Shape;1542;p140"/>
          <p:cNvCxnSpPr>
            <a:stCxn id="1537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3" name="Google Shape;1543;p140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4" name="Google Shape;1544;p140"/>
          <p:cNvCxnSpPr>
            <a:stCxn id="1539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5" name="Google Shape;1545;p140"/>
          <p:cNvCxnSpPr>
            <a:stCxn id="1540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6" name="Google Shape;1546;p140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7" name="Google Shape;1547;p140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8" name="Google Shape;1548;p140"/>
          <p:cNvCxnSpPr>
            <a:stCxn id="1537" idx="2"/>
            <a:endCxn id="1547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9" name="Google Shape;1549;p140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0" name="Google Shape;1550;p140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1" name="Google Shape;1551;p140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2" name="Google Shape;1552;p140"/>
          <p:cNvCxnSpPr>
            <a:stCxn id="1547" idx="2"/>
            <a:endCxn id="1539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3" name="Google Shape;1553;p140"/>
          <p:cNvCxnSpPr>
            <a:stCxn id="1539" idx="2"/>
            <a:endCxn id="1549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4" name="Google Shape;1554;p140"/>
          <p:cNvCxnSpPr>
            <a:stCxn id="1549" idx="2"/>
            <a:endCxn id="1538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4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560" name="Google Shape;1560;p141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561" name="Google Shape;1561;p141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2" name="Google Shape;1562;p141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141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141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5" name="Google Shape;1565;p141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6" name="Google Shape;1566;p141"/>
          <p:cNvCxnSpPr>
            <a:stCxn id="1561" idx="3"/>
            <a:endCxn id="1562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7" name="Google Shape;1567;p141"/>
          <p:cNvCxnSpPr>
            <a:stCxn id="1562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8" name="Google Shape;1568;p141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9" name="Google Shape;1569;p141"/>
          <p:cNvCxnSpPr>
            <a:stCxn id="1564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0" name="Google Shape;1570;p141"/>
          <p:cNvCxnSpPr>
            <a:stCxn id="1565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1" name="Google Shape;1571;p141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2" name="Google Shape;1572;p141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3" name="Google Shape;1573;p141"/>
          <p:cNvCxnSpPr>
            <a:stCxn id="1562" idx="2"/>
            <a:endCxn id="1572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4" name="Google Shape;1574;p141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5" name="Google Shape;1575;p141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6" name="Google Shape;1576;p141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7" name="Google Shape;1577;p141"/>
          <p:cNvCxnSpPr>
            <a:stCxn id="1572" idx="2"/>
            <a:endCxn id="1564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8" name="Google Shape;1578;p141"/>
          <p:cNvCxnSpPr>
            <a:stCxn id="1564" idx="2"/>
            <a:endCxn id="1574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9" name="Google Shape;1579;p141"/>
          <p:cNvCxnSpPr>
            <a:stCxn id="1574" idx="2"/>
            <a:endCxn id="1563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0" name="Google Shape;1580;p141"/>
          <p:cNvSpPr txBox="1"/>
          <p:nvPr/>
        </p:nvSpPr>
        <p:spPr>
          <a:xfrm>
            <a:off x="3194775" y="628100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Decision coverage = 2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4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586" name="Google Shape;1586;p142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587" name="Google Shape;1587;p142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8" name="Google Shape;1588;p142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9" name="Google Shape;1589;p142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0" name="Google Shape;1590;p142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1" name="Google Shape;1591;p142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2" name="Google Shape;1592;p142"/>
          <p:cNvCxnSpPr>
            <a:stCxn id="1587" idx="3"/>
            <a:endCxn id="1588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3" name="Google Shape;1593;p142"/>
          <p:cNvCxnSpPr>
            <a:stCxn id="1588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4" name="Google Shape;1594;p142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5" name="Google Shape;1595;p142"/>
          <p:cNvCxnSpPr>
            <a:stCxn id="1590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6" name="Google Shape;1596;p142"/>
          <p:cNvCxnSpPr>
            <a:stCxn id="1591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7" name="Google Shape;1597;p142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142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9" name="Google Shape;1599;p142"/>
          <p:cNvCxnSpPr>
            <a:stCxn id="1588" idx="2"/>
            <a:endCxn id="1598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0" name="Google Shape;1600;p142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1" name="Google Shape;1601;p142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2" name="Google Shape;1602;p142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3" name="Google Shape;1603;p142"/>
          <p:cNvCxnSpPr>
            <a:stCxn id="1598" idx="2"/>
            <a:endCxn id="1590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4" name="Google Shape;1604;p142"/>
          <p:cNvCxnSpPr>
            <a:stCxn id="1590" idx="2"/>
            <a:endCxn id="1600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5" name="Google Shape;1605;p142"/>
          <p:cNvCxnSpPr>
            <a:stCxn id="1600" idx="2"/>
            <a:endCxn id="1589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6" name="Google Shape;1606;p142"/>
          <p:cNvSpPr txBox="1"/>
          <p:nvPr/>
        </p:nvSpPr>
        <p:spPr>
          <a:xfrm>
            <a:off x="3194775" y="628100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Decision coverage = 2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7" name="Google Shape;1607;p142"/>
          <p:cNvSpPr txBox="1"/>
          <p:nvPr/>
        </p:nvSpPr>
        <p:spPr>
          <a:xfrm>
            <a:off x="6936250" y="1141400"/>
            <a:ext cx="2287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TIP: 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Завжди, незалежно від ELSE або IF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Decision покриття = 2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4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613" name="Google Shape;1613;p143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Для цього фрагмента коду було проведено такі шляхи/тести. Яке decision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62%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Техніки чорного ящика (black box, behavior-based, specification-based techniques)</a:t>
            </a:r>
            <a:endParaRPr/>
          </a:p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311700" y="1432200"/>
            <a:ext cx="83388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Тестові умови, тестові сценарії та тестові дані виходять з базису тестування, який може включати вимоги, специфікації, сценарії використання та user stories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Тестові сценарії можуть використовуватися для визначення невідповідностей та відхилень між вимогами та реалізацією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Еквівалентне розділення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Граничні значення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Діаграма переходу станів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Таблиця прийняття рішень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Діаграма сценаріїв використання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Попарне тестування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4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619" name="Google Shape;1619;p144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decision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62%</a:t>
            </a:r>
            <a:endParaRPr sz="2050"/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620" name="Google Shape;1620;p144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1" name="Google Shape;1621;p144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2" name="Google Shape;1622;p144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3" name="Google Shape;1623;p144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4" name="Google Shape;1624;p144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5" name="Google Shape;1625;p144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6" name="Google Shape;1626;p144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27" name="Google Shape;1627;p144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628" name="Google Shape;1628;p144"/>
          <p:cNvCxnSpPr>
            <a:stCxn id="1620" idx="4"/>
            <a:endCxn id="1621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9" name="Google Shape;1629;p144"/>
          <p:cNvCxnSpPr>
            <a:stCxn id="1621" idx="5"/>
            <a:endCxn id="1622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0" name="Google Shape;1630;p144"/>
          <p:cNvCxnSpPr>
            <a:stCxn id="1621" idx="3"/>
            <a:endCxn id="1624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1" name="Google Shape;1631;p144"/>
          <p:cNvCxnSpPr>
            <a:stCxn id="1624" idx="2"/>
            <a:endCxn id="1623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2" name="Google Shape;1632;p144"/>
          <p:cNvCxnSpPr>
            <a:stCxn id="1623" idx="4"/>
            <a:endCxn id="1626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3" name="Google Shape;1633;p144"/>
          <p:cNvCxnSpPr>
            <a:stCxn id="1624" idx="4"/>
            <a:endCxn id="1626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4" name="Google Shape;1634;p144"/>
          <p:cNvCxnSpPr>
            <a:stCxn id="1626" idx="6"/>
            <a:endCxn id="1625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5" name="Google Shape;1635;p144"/>
          <p:cNvCxnSpPr>
            <a:stCxn id="1626" idx="4"/>
            <a:endCxn id="1627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641" name="Google Shape;1641;p145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decision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62%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642" name="Google Shape;1642;p145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3" name="Google Shape;1643;p145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4" name="Google Shape;1644;p145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5" name="Google Shape;1645;p145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6" name="Google Shape;1646;p145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7" name="Google Shape;1647;p145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8" name="Google Shape;1648;p145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49" name="Google Shape;1649;p145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650" name="Google Shape;1650;p145"/>
          <p:cNvCxnSpPr>
            <a:stCxn id="1642" idx="4"/>
            <a:endCxn id="1643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1" name="Google Shape;1651;p145"/>
          <p:cNvCxnSpPr>
            <a:stCxn id="1643" idx="5"/>
            <a:endCxn id="1644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2" name="Google Shape;1652;p145"/>
          <p:cNvCxnSpPr>
            <a:stCxn id="1643" idx="3"/>
            <a:endCxn id="1646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3" name="Google Shape;1653;p145"/>
          <p:cNvCxnSpPr>
            <a:stCxn id="1646" idx="2"/>
            <a:endCxn id="1645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4" name="Google Shape;1654;p145"/>
          <p:cNvCxnSpPr>
            <a:stCxn id="1645" idx="4"/>
            <a:endCxn id="1648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5" name="Google Shape;1655;p145"/>
          <p:cNvCxnSpPr>
            <a:stCxn id="1646" idx="4"/>
            <a:endCxn id="1648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6" name="Google Shape;1656;p145"/>
          <p:cNvCxnSpPr>
            <a:stCxn id="1648" idx="6"/>
            <a:endCxn id="1647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7" name="Google Shape;1657;p145"/>
          <p:cNvCxnSpPr>
            <a:stCxn id="1648" idx="4"/>
            <a:endCxn id="1649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8" name="Google Shape;1658;p145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 покриття = кількість branches виконано / загальна кількість branches </a:t>
            </a:r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4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664" name="Google Shape;1664;p146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decision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62%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665" name="Google Shape;1665;p146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66" name="Google Shape;1666;p146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67" name="Google Shape;1667;p146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68" name="Google Shape;1668;p146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69" name="Google Shape;1669;p146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70" name="Google Shape;1670;p146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71" name="Google Shape;1671;p146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72" name="Google Shape;1672;p146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673" name="Google Shape;1673;p146"/>
          <p:cNvCxnSpPr>
            <a:stCxn id="1665" idx="4"/>
            <a:endCxn id="1666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4" name="Google Shape;1674;p146"/>
          <p:cNvCxnSpPr>
            <a:stCxn id="1666" idx="5"/>
            <a:endCxn id="1667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5" name="Google Shape;1675;p146"/>
          <p:cNvCxnSpPr>
            <a:stCxn id="1666" idx="3"/>
            <a:endCxn id="1669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6" name="Google Shape;1676;p146"/>
          <p:cNvCxnSpPr>
            <a:stCxn id="1669" idx="2"/>
            <a:endCxn id="1668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7" name="Google Shape;1677;p146"/>
          <p:cNvCxnSpPr>
            <a:stCxn id="1668" idx="4"/>
            <a:endCxn id="1671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8" name="Google Shape;1678;p146"/>
          <p:cNvCxnSpPr>
            <a:stCxn id="1669" idx="4"/>
            <a:endCxn id="1671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9" name="Google Shape;1679;p146"/>
          <p:cNvCxnSpPr>
            <a:stCxn id="1671" idx="6"/>
            <a:endCxn id="1670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0" name="Google Shape;1680;p146"/>
          <p:cNvCxnSpPr>
            <a:stCxn id="1671" idx="4"/>
            <a:endCxn id="1672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1" name="Google Shape;1681;p146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 покриття = кількість branches виконано / загальна кількість branches </a:t>
            </a:r>
            <a:endParaRPr/>
          </a:p>
        </p:txBody>
      </p:sp>
      <p:sp>
        <p:nvSpPr>
          <p:cNvPr id="1682" name="Google Shape;1682;p146"/>
          <p:cNvSpPr txBox="1"/>
          <p:nvPr/>
        </p:nvSpPr>
        <p:spPr>
          <a:xfrm>
            <a:off x="2269375" y="396115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із 8 branches перевірено</a:t>
            </a:r>
            <a:endParaRPr sz="205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4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688" name="Google Shape;1688;p147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decision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b="1" lang="uk" sz="2050"/>
              <a:t>62%</a:t>
            </a:r>
            <a:endParaRPr b="1"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689" name="Google Shape;1689;p147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0" name="Google Shape;1690;p147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1" name="Google Shape;1691;p147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2" name="Google Shape;1692;p147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3" name="Google Shape;1693;p147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4" name="Google Shape;1694;p147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5" name="Google Shape;1695;p147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696" name="Google Shape;1696;p147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697" name="Google Shape;1697;p147"/>
          <p:cNvCxnSpPr>
            <a:stCxn id="1689" idx="4"/>
            <a:endCxn id="1690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8" name="Google Shape;1698;p147"/>
          <p:cNvCxnSpPr>
            <a:stCxn id="1690" idx="5"/>
            <a:endCxn id="1691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9" name="Google Shape;1699;p147"/>
          <p:cNvCxnSpPr>
            <a:stCxn id="1690" idx="3"/>
            <a:endCxn id="1693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0" name="Google Shape;1700;p147"/>
          <p:cNvCxnSpPr>
            <a:stCxn id="1693" idx="2"/>
            <a:endCxn id="1692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1" name="Google Shape;1701;p147"/>
          <p:cNvCxnSpPr>
            <a:stCxn id="1692" idx="4"/>
            <a:endCxn id="1695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2" name="Google Shape;1702;p147"/>
          <p:cNvCxnSpPr>
            <a:stCxn id="1693" idx="4"/>
            <a:endCxn id="1695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3" name="Google Shape;1703;p147"/>
          <p:cNvCxnSpPr>
            <a:stCxn id="1695" idx="6"/>
            <a:endCxn id="1694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4" name="Google Shape;1704;p147"/>
          <p:cNvCxnSpPr>
            <a:stCxn id="1695" idx="4"/>
            <a:endCxn id="1696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5" name="Google Shape;1705;p147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 покриття = кількість branches виконано / загальна кількість branches </a:t>
            </a:r>
            <a:endParaRPr/>
          </a:p>
        </p:txBody>
      </p:sp>
      <p:sp>
        <p:nvSpPr>
          <p:cNvPr id="1706" name="Google Shape;1706;p147"/>
          <p:cNvSpPr txBox="1"/>
          <p:nvPr/>
        </p:nvSpPr>
        <p:spPr>
          <a:xfrm>
            <a:off x="2269375" y="396115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із 8 branches перевірено</a:t>
            </a:r>
            <a:endParaRPr sz="205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48"/>
          <p:cNvSpPr txBox="1"/>
          <p:nvPr>
            <p:ph type="title"/>
          </p:nvPr>
        </p:nvSpPr>
        <p:spPr>
          <a:xfrm>
            <a:off x="311700" y="445025"/>
            <a:ext cx="663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Техніки, що ґрунтуються 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на досвіді</a:t>
            </a:r>
            <a:endParaRPr/>
          </a:p>
        </p:txBody>
      </p:sp>
      <p:sp>
        <p:nvSpPr>
          <p:cNvPr id="1712" name="Google Shape;1712;p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Техніки, засновані на досвіді</a:t>
            </a:r>
            <a:endParaRPr/>
          </a:p>
        </p:txBody>
      </p:sp>
      <p:sp>
        <p:nvSpPr>
          <p:cNvPr id="1718" name="Google Shape;1718;p149"/>
          <p:cNvSpPr txBox="1"/>
          <p:nvPr>
            <p:ph idx="1" type="body"/>
          </p:nvPr>
        </p:nvSpPr>
        <p:spPr>
          <a:xfrm>
            <a:off x="311700" y="1252875"/>
            <a:ext cx="83388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/>
              <a:t>Техніки, засновані на досвіді, використовують уміння тестувальника, інтуїцію та досвід зі схожих додатків та технологій.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/>
              <a:t>Зазвичай, ці техніки використовують після застосування формальних технік.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/>
              <a:t>Є кілька сценаріїв, коли тільки техніки, що базуються на досвіді, можуть бути використані: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Погані специфікації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Мало часу на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Команда тестування погано розуміється на основах тестування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5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Вгадування помилок</a:t>
            </a:r>
            <a:endParaRPr/>
          </a:p>
        </p:txBody>
      </p:sp>
      <p:sp>
        <p:nvSpPr>
          <p:cNvPr id="1724" name="Google Shape;1724;p150"/>
          <p:cNvSpPr txBox="1"/>
          <p:nvPr/>
        </p:nvSpPr>
        <p:spPr>
          <a:xfrm>
            <a:off x="311700" y="1119700"/>
            <a:ext cx="8832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Ця техніка вимагає знання дефектів та досвід у додатку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Потрібно описати можливі дефекти та створити тест кейси, які спробують знайти ці дефекти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Список можливих дефектів може бути створений на основі досвіду, типових дефектів та даних про падіння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Вгадування помилок ґрунтується на: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○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 додаток працював у минулому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○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Які типи помилок можуть припуститися девелопери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○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Помилки, які були знайдені в подібних додатках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5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Дослідницьке тестування</a:t>
            </a:r>
            <a:endParaRPr/>
          </a:p>
        </p:txBody>
      </p:sp>
      <p:sp>
        <p:nvSpPr>
          <p:cNvPr id="1730" name="Google Shape;1730;p151"/>
          <p:cNvSpPr txBox="1"/>
          <p:nvPr/>
        </p:nvSpPr>
        <p:spPr>
          <a:xfrm>
            <a:off x="311700" y="1119700"/>
            <a:ext cx="8832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Дослідницьке тестування перевіряє частину програми, яку необхідно вивчити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 дослідному тестуванні створюються неформальні тести, вони виконуються, створюється звіт і все це робиться у процесі тестування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Тест кейси не вимагають підготовки та виконуються у рандомній або Ad-Hoc манері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Виконання тестів обмежено проміжками часу від 30 до 120 хвилин, залежно від розміру програми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Виконання тестів називають сесіями тестування у проміжках часу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52"/>
          <p:cNvSpPr txBox="1"/>
          <p:nvPr>
            <p:ph type="title"/>
          </p:nvPr>
        </p:nvSpPr>
        <p:spPr>
          <a:xfrm>
            <a:off x="311700" y="170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Тестування, засноване на чек-лістах</a:t>
            </a:r>
            <a:endParaRPr/>
          </a:p>
        </p:txBody>
      </p:sp>
      <p:sp>
        <p:nvSpPr>
          <p:cNvPr id="1736" name="Google Shape;1736;p152"/>
          <p:cNvSpPr txBox="1"/>
          <p:nvPr/>
        </p:nvSpPr>
        <p:spPr>
          <a:xfrm>
            <a:off x="311700" y="833250"/>
            <a:ext cx="88323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 тестуванні за чек-листами тестувальник проектує, реалізує та виконує тести, що покривають тестові умови, зазначені у чек-листі.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 складова аналізу тестувальники можуть створювати нові або розширювати чек-листи, або використовувати готові чек-листи, не змінюючи їх.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Такі списки можуть бути побудовані на досвіді, на історичних даних про помилки, на інформації про пріоритети для користувачів та розуміння, як і чому відбуваються відмови у програмі.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 відсутності детальних тестових сценаріїв, чек-листи допомагають визначити напрями тестування та збільшують узгодженість тестування.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Оскільки чек-листи містять загальний опис, це знижує повторюваність результатів.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Техніки білого ящика (white box techniques, glass box, structure-based)</a:t>
            </a:r>
            <a:endParaRPr/>
          </a:p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382950" y="1579650"/>
            <a:ext cx="8378100" cy="33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Тестові умови, тестові сценарії та тестові дані виходять з базису тестування, який може включати код, архітектуру, детальну архітектуру або будь-яке інше джерело інформації про структуру програмного забезпечення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Вимірювання покриття засноване на елементах структури (код, інтерфейси і т.д.)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Специфікації використовуються як джерело додаткової інформації для визначення очікуваних результатів тестових сценаріїв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Тестування та покриття операторів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/>
              <a:t>Тестування та покриття умов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Техніки, що ґрунтуються на досвіді</a:t>
            </a:r>
            <a:endParaRPr/>
          </a:p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311700" y="1461675"/>
            <a:ext cx="85206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Тестові умови, тестові сценарії та тестові дані виходять з базису тестування, який може включати знання та досвід тестувальників, розробників, користувачів та інших зацікавлених осіб.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Вгадування помилок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Дослідницьке тестування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Тестування на основі чек-лістів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Еквівалентне</a:t>
            </a:r>
            <a:endParaRPr b="1" sz="5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розділення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Еквівалентне розділення</a:t>
            </a:r>
            <a:endParaRPr/>
          </a:p>
        </p:txBody>
      </p:sp>
      <p:sp>
        <p:nvSpPr>
          <p:cNvPr id="197" name="Google Shape;197;p40"/>
          <p:cNvSpPr txBox="1"/>
          <p:nvPr>
            <p:ph idx="1" type="body"/>
          </p:nvPr>
        </p:nvSpPr>
        <p:spPr>
          <a:xfrm>
            <a:off x="311700" y="1461650"/>
            <a:ext cx="83388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Еквівалентне розбиття поділяє дані на групи (класи еквівалентності), які обробляються схожим способом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Для досягнення 100% покриття за допомогою цього методу, тестові сценарії повинні покривати всі позитивні та негативні класи, перевіряючи хоча б одне значення кожного класу.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Тобто в еквівалентному поділі з 1 діапазону створюється 1 тест кейс.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</a:t>
            </a:r>
            <a:endParaRPr/>
          </a:p>
        </p:txBody>
      </p:sp>
      <p:cxnSp>
        <p:nvCxnSpPr>
          <p:cNvPr id="203" name="Google Shape;203;p41"/>
          <p:cNvCxnSpPr/>
          <p:nvPr/>
        </p:nvCxnSpPr>
        <p:spPr>
          <a:xfrm>
            <a:off x="2047500" y="2677688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41"/>
          <p:cNvCxnSpPr/>
          <p:nvPr/>
        </p:nvCxnSpPr>
        <p:spPr>
          <a:xfrm>
            <a:off x="3357925" y="1694863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41"/>
          <p:cNvCxnSpPr/>
          <p:nvPr/>
        </p:nvCxnSpPr>
        <p:spPr>
          <a:xfrm>
            <a:off x="5622250" y="1685238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41"/>
          <p:cNvSpPr/>
          <p:nvPr/>
        </p:nvSpPr>
        <p:spPr>
          <a:xfrm>
            <a:off x="2482450" y="2834438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1"/>
          <p:cNvSpPr/>
          <p:nvPr/>
        </p:nvSpPr>
        <p:spPr>
          <a:xfrm>
            <a:off x="4489350" y="2834438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1"/>
          <p:cNvSpPr/>
          <p:nvPr/>
        </p:nvSpPr>
        <p:spPr>
          <a:xfrm>
            <a:off x="6280400" y="2834438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3954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18-60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валідні</a:t>
            </a:r>
            <a:endParaRPr/>
          </a:p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2029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- ∞-17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не валідні</a:t>
            </a:r>
            <a:endParaRPr/>
          </a:p>
        </p:txBody>
      </p:sp>
      <p:sp>
        <p:nvSpPr>
          <p:cNvPr id="211" name="Google Shape;211;p41"/>
          <p:cNvSpPr txBox="1"/>
          <p:nvPr>
            <p:ph idx="1" type="body"/>
          </p:nvPr>
        </p:nvSpPr>
        <p:spPr>
          <a:xfrm>
            <a:off x="5879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61-∞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не валідні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type="title"/>
          </p:nvPr>
        </p:nvSpPr>
        <p:spPr>
          <a:xfrm>
            <a:off x="311700" y="4745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#1</a:t>
            </a:r>
            <a:endParaRPr/>
          </a:p>
        </p:txBody>
      </p:sp>
      <p:sp>
        <p:nvSpPr>
          <p:cNvPr id="217" name="Google Shape;217;p42"/>
          <p:cNvSpPr txBox="1"/>
          <p:nvPr>
            <p:ph idx="1" type="body"/>
          </p:nvPr>
        </p:nvSpPr>
        <p:spPr>
          <a:xfrm>
            <a:off x="311700" y="1461675"/>
            <a:ext cx="8520600" cy="1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Числове поле має містити значення між 1 та 15. Використовуючи еквівалентний поділ, скільки мінімум тест кейсів потрібно створити для максимального покриття?</a:t>
            </a:r>
            <a:endParaRPr/>
          </a:p>
        </p:txBody>
      </p:sp>
      <p:cxnSp>
        <p:nvCxnSpPr>
          <p:cNvPr id="218" name="Google Shape;218;p42"/>
          <p:cNvCxnSpPr/>
          <p:nvPr/>
        </p:nvCxnSpPr>
        <p:spPr>
          <a:xfrm>
            <a:off x="2946800" y="3895675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42"/>
          <p:cNvCxnSpPr/>
          <p:nvPr/>
        </p:nvCxnSpPr>
        <p:spPr>
          <a:xfrm>
            <a:off x="4257225" y="2912850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42"/>
          <p:cNvCxnSpPr/>
          <p:nvPr/>
        </p:nvCxnSpPr>
        <p:spPr>
          <a:xfrm>
            <a:off x="6521550" y="2903225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42"/>
          <p:cNvSpPr/>
          <p:nvPr/>
        </p:nvSpPr>
        <p:spPr>
          <a:xfrm>
            <a:off x="338175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538865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2"/>
          <p:cNvSpPr/>
          <p:nvPr/>
        </p:nvSpPr>
        <p:spPr>
          <a:xfrm>
            <a:off x="717970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"/>
          <p:cNvSpPr txBox="1"/>
          <p:nvPr/>
        </p:nvSpPr>
        <p:spPr>
          <a:xfrm>
            <a:off x="2784100" y="27059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 1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42"/>
          <p:cNvSpPr txBox="1"/>
          <p:nvPr/>
        </p:nvSpPr>
        <p:spPr>
          <a:xfrm>
            <a:off x="4652825" y="2705950"/>
            <a:ext cx="15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1 - 15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42"/>
          <p:cNvSpPr txBox="1"/>
          <p:nvPr/>
        </p:nvSpPr>
        <p:spPr>
          <a:xfrm>
            <a:off x="6758275" y="27059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16 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#2</a:t>
            </a:r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00"/>
              <a:t>Числове поле має містити значення між 1 та 15. Використовуючи еквівалентний поділ, який із можливих варіантів є валідною колекцією еквівалентних класів у цьому сценарії?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Менше 1, 1-15, більше 15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Негативні числа, 1-15, більше ніж 15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Менше 1, 1-14, більше 15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Менше 0, 1-14, 15 і більше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233" name="Google Shape;233;p43"/>
          <p:cNvCxnSpPr/>
          <p:nvPr/>
        </p:nvCxnSpPr>
        <p:spPr>
          <a:xfrm>
            <a:off x="4338108" y="4340008"/>
            <a:ext cx="4547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43"/>
          <p:cNvCxnSpPr/>
          <p:nvPr/>
        </p:nvCxnSpPr>
        <p:spPr>
          <a:xfrm>
            <a:off x="5518324" y="3471425"/>
            <a:ext cx="0" cy="1558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43"/>
          <p:cNvCxnSpPr/>
          <p:nvPr/>
        </p:nvCxnSpPr>
        <p:spPr>
          <a:xfrm>
            <a:off x="7557656" y="3462919"/>
            <a:ext cx="0" cy="1507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43"/>
          <p:cNvSpPr/>
          <p:nvPr/>
        </p:nvSpPr>
        <p:spPr>
          <a:xfrm>
            <a:off x="4729840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6537326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3"/>
          <p:cNvSpPr/>
          <p:nvPr/>
        </p:nvSpPr>
        <p:spPr>
          <a:xfrm>
            <a:off x="8150410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4191575" y="3288575"/>
            <a:ext cx="125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 1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5874616" y="3288575"/>
            <a:ext cx="140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1 - 15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7770859" y="3288575"/>
            <a:ext cx="125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16 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Техніки тест дизайну</a:t>
            </a:r>
            <a:endParaRPr/>
          </a:p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#2</a:t>
            </a:r>
            <a:endParaRPr/>
          </a:p>
        </p:txBody>
      </p:sp>
      <p:sp>
        <p:nvSpPr>
          <p:cNvPr id="247" name="Google Shape;247;p44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Числове поле має містити значення між 1 та 15. Використовуючи еквівалентний поділ, який із можливих варіантів є валідною колекцією еквівалентних класів у цьому сценарії?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b="1" lang="uk" sz="2000"/>
              <a:t>Менше 1, 1-15, більше 15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Негативні числа, 1-15, більше ніж 15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Менше 1, 1-14, більше 15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Менше 0, 1-14, 15 і більше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248" name="Google Shape;248;p44"/>
          <p:cNvCxnSpPr/>
          <p:nvPr/>
        </p:nvCxnSpPr>
        <p:spPr>
          <a:xfrm>
            <a:off x="4338108" y="4340008"/>
            <a:ext cx="4547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44"/>
          <p:cNvCxnSpPr/>
          <p:nvPr/>
        </p:nvCxnSpPr>
        <p:spPr>
          <a:xfrm>
            <a:off x="5518324" y="3471425"/>
            <a:ext cx="0" cy="1558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44"/>
          <p:cNvCxnSpPr/>
          <p:nvPr/>
        </p:nvCxnSpPr>
        <p:spPr>
          <a:xfrm>
            <a:off x="7557656" y="3462919"/>
            <a:ext cx="0" cy="1507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44"/>
          <p:cNvSpPr/>
          <p:nvPr/>
        </p:nvSpPr>
        <p:spPr>
          <a:xfrm>
            <a:off x="4729840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6537326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4"/>
          <p:cNvSpPr/>
          <p:nvPr/>
        </p:nvSpPr>
        <p:spPr>
          <a:xfrm>
            <a:off x="8150410" y="4478538"/>
            <a:ext cx="148800" cy="1461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4191575" y="3288575"/>
            <a:ext cx="125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 1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44"/>
          <p:cNvSpPr txBox="1"/>
          <p:nvPr/>
        </p:nvSpPr>
        <p:spPr>
          <a:xfrm>
            <a:off x="5874616" y="3288575"/>
            <a:ext cx="140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1 - 15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7770859" y="3288575"/>
            <a:ext cx="125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16 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#3 (для фанатів пажощє)</a:t>
            </a:r>
            <a:endParaRPr/>
          </a:p>
        </p:txBody>
      </p:sp>
      <p:sp>
        <p:nvSpPr>
          <p:cNvPr id="262" name="Google Shape;262;p45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1865"/>
              <a:t>У системі для розрахунку податку, який потрібно сплатити, у працівника 4000 зарплати не оподатковується. Наступні 1500 оподатковуються 10% податку. Наступні 28 тисяч оподатковуються 22% податку. Усі наступні суми оподатковуються 40%. Які з наступних груп зарплат потраплять до одного еквівалентного класу?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4800, 14000, 28000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5200, 5500, 28000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28001, 32000, 35000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5800, 28000, 32000</a:t>
            </a:r>
            <a:endParaRPr sz="18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65"/>
          </a:p>
        </p:txBody>
      </p:sp>
      <p:cxnSp>
        <p:nvCxnSpPr>
          <p:cNvPr id="263" name="Google Shape;263;p45"/>
          <p:cNvCxnSpPr/>
          <p:nvPr/>
        </p:nvCxnSpPr>
        <p:spPr>
          <a:xfrm flipH="1" rot="10800000">
            <a:off x="4186850" y="4293900"/>
            <a:ext cx="4433100" cy="11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45"/>
          <p:cNvCxnSpPr/>
          <p:nvPr/>
        </p:nvCxnSpPr>
        <p:spPr>
          <a:xfrm>
            <a:off x="6586448" y="364697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45"/>
          <p:cNvSpPr txBox="1"/>
          <p:nvPr/>
        </p:nvSpPr>
        <p:spPr>
          <a:xfrm>
            <a:off x="5511423" y="3755875"/>
            <a:ext cx="9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4001 - 5500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6" name="Google Shape;266;p45"/>
          <p:cNvCxnSpPr/>
          <p:nvPr/>
        </p:nvCxnSpPr>
        <p:spPr>
          <a:xfrm>
            <a:off x="7784835" y="364697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45"/>
          <p:cNvCxnSpPr/>
          <p:nvPr/>
        </p:nvCxnSpPr>
        <p:spPr>
          <a:xfrm>
            <a:off x="5300260" y="357892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45"/>
          <p:cNvSpPr txBox="1"/>
          <p:nvPr/>
        </p:nvSpPr>
        <p:spPr>
          <a:xfrm>
            <a:off x="4319625" y="3755875"/>
            <a:ext cx="85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1 - 4000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5"/>
          <p:cNvSpPr txBox="1"/>
          <p:nvPr/>
        </p:nvSpPr>
        <p:spPr>
          <a:xfrm>
            <a:off x="6653488" y="3755875"/>
            <a:ext cx="104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5501 - 33500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45"/>
          <p:cNvSpPr txBox="1"/>
          <p:nvPr/>
        </p:nvSpPr>
        <p:spPr>
          <a:xfrm>
            <a:off x="7940600" y="3755875"/>
            <a:ext cx="85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33501+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#3 (для фанатів пажощє)</a:t>
            </a:r>
            <a:endParaRPr/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865"/>
              <a:t>У системі для розрахунку податку, який потрібно сплатити, у працівника 4000 зарплати не оподатковується. Наступні 1500 оподатковуються 10% податку. Наступні 28 тисяч оподатковуються 22% податку. Усі наступні суми оподатковуються 40%. Які з наступних груп зарплат потраплять до одного еквівалентного класу?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4800, 14000, 28000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5200, 5500, 28000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28001, 32000, 35000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b="1" lang="uk" sz="1865"/>
              <a:t>5800, 28000, 32000</a:t>
            </a:r>
            <a:endParaRPr b="1" sz="18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65"/>
          </a:p>
        </p:txBody>
      </p:sp>
      <p:cxnSp>
        <p:nvCxnSpPr>
          <p:cNvPr id="277" name="Google Shape;277;p46"/>
          <p:cNvCxnSpPr/>
          <p:nvPr/>
        </p:nvCxnSpPr>
        <p:spPr>
          <a:xfrm flipH="1" rot="10800000">
            <a:off x="4186850" y="4293900"/>
            <a:ext cx="4433100" cy="11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46"/>
          <p:cNvCxnSpPr/>
          <p:nvPr/>
        </p:nvCxnSpPr>
        <p:spPr>
          <a:xfrm>
            <a:off x="6586448" y="364697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46"/>
          <p:cNvSpPr txBox="1"/>
          <p:nvPr/>
        </p:nvSpPr>
        <p:spPr>
          <a:xfrm>
            <a:off x="5511423" y="3755875"/>
            <a:ext cx="99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4001 - 5500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0" name="Google Shape;280;p46"/>
          <p:cNvCxnSpPr/>
          <p:nvPr/>
        </p:nvCxnSpPr>
        <p:spPr>
          <a:xfrm>
            <a:off x="7784835" y="364697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46"/>
          <p:cNvCxnSpPr/>
          <p:nvPr/>
        </p:nvCxnSpPr>
        <p:spPr>
          <a:xfrm>
            <a:off x="5300260" y="3578921"/>
            <a:ext cx="0" cy="117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46"/>
          <p:cNvSpPr txBox="1"/>
          <p:nvPr/>
        </p:nvSpPr>
        <p:spPr>
          <a:xfrm>
            <a:off x="4319625" y="3755875"/>
            <a:ext cx="85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1 - 4000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6653488" y="3755875"/>
            <a:ext cx="104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5501 - 33500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7940600" y="3755875"/>
            <a:ext cx="85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33501+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Тут можна не тільки числа!</a:t>
            </a:r>
            <a:endParaRPr/>
          </a:p>
        </p:txBody>
      </p:sp>
      <p:graphicFrame>
        <p:nvGraphicFramePr>
          <p:cNvPr id="290" name="Google Shape;290;p47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Валідні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Не валідні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+38099 999 99 99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+38099 999 99 99 9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099 999 99 99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+38099 999 99 9k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abcdefuuuuu@gmail.com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abc@gmail.com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88005553535@gmail.com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12345@gmail.com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i_love_rocknroll_duzhe_sylno@gmail.com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iloverocknrollgmail.com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uk">
                          <a:solidFill>
                            <a:schemeClr val="dk2"/>
                          </a:solidFill>
                        </a:rPr>
                        <a:t>iloverocknroll@gmailcom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Граничні</a:t>
            </a:r>
            <a:endParaRPr b="1" sz="5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значення</a:t>
            </a:r>
            <a:endParaRPr b="1"/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Еквівалентне розділення</a:t>
            </a:r>
            <a:endParaRPr/>
          </a:p>
        </p:txBody>
      </p:sp>
      <p:sp>
        <p:nvSpPr>
          <p:cNvPr id="302" name="Google Shape;302;p49"/>
          <p:cNvSpPr txBox="1"/>
          <p:nvPr>
            <p:ph idx="1" type="body"/>
          </p:nvPr>
        </p:nvSpPr>
        <p:spPr>
          <a:xfrm>
            <a:off x="311700" y="1461650"/>
            <a:ext cx="83388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Аналіз граничних значень перевіряє межі числового діапазону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Значення з валідного діапазону називаються валідні граничні значення, та якщо з невалідного діапазону - невалідні значення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Граничні значення визначаються як ЛГ, ЛГ-1, ПГ, ПГ+1, де ЛГ та ПГ - це нижня та верхня межі у сценарії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</a:t>
            </a:r>
            <a:endParaRPr/>
          </a:p>
        </p:txBody>
      </p:sp>
      <p:cxnSp>
        <p:nvCxnSpPr>
          <p:cNvPr id="308" name="Google Shape;308;p50"/>
          <p:cNvCxnSpPr/>
          <p:nvPr/>
        </p:nvCxnSpPr>
        <p:spPr>
          <a:xfrm>
            <a:off x="2047500" y="2677688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50"/>
          <p:cNvCxnSpPr/>
          <p:nvPr/>
        </p:nvCxnSpPr>
        <p:spPr>
          <a:xfrm>
            <a:off x="3357925" y="1694863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50"/>
          <p:cNvCxnSpPr/>
          <p:nvPr/>
        </p:nvCxnSpPr>
        <p:spPr>
          <a:xfrm>
            <a:off x="5622250" y="1685238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3954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18-60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валідні</a:t>
            </a:r>
            <a:endParaRPr/>
          </a:p>
        </p:txBody>
      </p:sp>
      <p:sp>
        <p:nvSpPr>
          <p:cNvPr id="312" name="Google Shape;312;p50"/>
          <p:cNvSpPr txBox="1"/>
          <p:nvPr>
            <p:ph idx="1" type="body"/>
          </p:nvPr>
        </p:nvSpPr>
        <p:spPr>
          <a:xfrm>
            <a:off x="2029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- ∞-17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не валідні</a:t>
            </a:r>
            <a:endParaRPr/>
          </a:p>
        </p:txBody>
      </p:sp>
      <p:sp>
        <p:nvSpPr>
          <p:cNvPr id="313" name="Google Shape;313;p50"/>
          <p:cNvSpPr txBox="1"/>
          <p:nvPr>
            <p:ph idx="1" type="body"/>
          </p:nvPr>
        </p:nvSpPr>
        <p:spPr>
          <a:xfrm>
            <a:off x="5879588" y="1685250"/>
            <a:ext cx="1071000" cy="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61-∞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не валідні</a:t>
            </a:r>
            <a:endParaRPr/>
          </a:p>
        </p:txBody>
      </p:sp>
      <p:sp>
        <p:nvSpPr>
          <p:cNvPr id="314" name="Google Shape;314;p50"/>
          <p:cNvSpPr/>
          <p:nvPr/>
        </p:nvSpPr>
        <p:spPr>
          <a:xfrm>
            <a:off x="2800200" y="2727250"/>
            <a:ext cx="245400" cy="2649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0"/>
          <p:cNvSpPr txBox="1"/>
          <p:nvPr/>
        </p:nvSpPr>
        <p:spPr>
          <a:xfrm>
            <a:off x="2529750" y="2992150"/>
            <a:ext cx="78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ЛГ-1</a:t>
            </a:r>
            <a:b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</a:b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17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316" name="Google Shape;316;p50"/>
          <p:cNvSpPr/>
          <p:nvPr/>
        </p:nvSpPr>
        <p:spPr>
          <a:xfrm>
            <a:off x="3546763" y="2727250"/>
            <a:ext cx="245400" cy="2649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0"/>
          <p:cNvSpPr/>
          <p:nvPr/>
        </p:nvSpPr>
        <p:spPr>
          <a:xfrm>
            <a:off x="5138088" y="2727250"/>
            <a:ext cx="245400" cy="2649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0"/>
          <p:cNvSpPr txBox="1"/>
          <p:nvPr/>
        </p:nvSpPr>
        <p:spPr>
          <a:xfrm>
            <a:off x="3337013" y="2992150"/>
            <a:ext cx="78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ЛГ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18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319" name="Google Shape;319;p50"/>
          <p:cNvSpPr txBox="1"/>
          <p:nvPr/>
        </p:nvSpPr>
        <p:spPr>
          <a:xfrm>
            <a:off x="5138088" y="2992150"/>
            <a:ext cx="46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ПГ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60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5861000" y="2727250"/>
            <a:ext cx="245400" cy="2649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5590550" y="2992150"/>
            <a:ext cx="78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ПГ+1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61</a:t>
            </a:r>
            <a:endParaRPr>
              <a:solidFill>
                <a:srgbClr val="666666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type="title"/>
          </p:nvPr>
        </p:nvSpPr>
        <p:spPr>
          <a:xfrm>
            <a:off x="311700" y="4745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#1</a:t>
            </a:r>
            <a:endParaRPr/>
          </a:p>
        </p:txBody>
      </p:sp>
      <p:sp>
        <p:nvSpPr>
          <p:cNvPr id="327" name="Google Shape;327;p51"/>
          <p:cNvSpPr txBox="1"/>
          <p:nvPr>
            <p:ph idx="1" type="body"/>
          </p:nvPr>
        </p:nvSpPr>
        <p:spPr>
          <a:xfrm>
            <a:off x="311700" y="1461675"/>
            <a:ext cx="8520600" cy="1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Текстове поле в програмі приймає введення віку користувача. Значення від 18 до 30, включаючи 18 і 30, будуть прийняті системою. Використовуючи техніку Граничних значень, яка мінімальна кількість тестів кейсів потрібна для максимального покриття?</a:t>
            </a:r>
            <a:endParaRPr/>
          </a:p>
        </p:txBody>
      </p:sp>
      <p:cxnSp>
        <p:nvCxnSpPr>
          <p:cNvPr id="328" name="Google Shape;328;p51"/>
          <p:cNvCxnSpPr/>
          <p:nvPr/>
        </p:nvCxnSpPr>
        <p:spPr>
          <a:xfrm>
            <a:off x="2946800" y="3895675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51"/>
          <p:cNvCxnSpPr/>
          <p:nvPr/>
        </p:nvCxnSpPr>
        <p:spPr>
          <a:xfrm>
            <a:off x="4257225" y="2912850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51"/>
          <p:cNvCxnSpPr/>
          <p:nvPr/>
        </p:nvCxnSpPr>
        <p:spPr>
          <a:xfrm>
            <a:off x="6521550" y="2903225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51"/>
          <p:cNvSpPr/>
          <p:nvPr/>
        </p:nvSpPr>
        <p:spPr>
          <a:xfrm>
            <a:off x="399650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626280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"/>
          <p:cNvSpPr/>
          <p:nvPr/>
        </p:nvSpPr>
        <p:spPr>
          <a:xfrm>
            <a:off x="661500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1"/>
          <p:cNvSpPr txBox="1"/>
          <p:nvPr/>
        </p:nvSpPr>
        <p:spPr>
          <a:xfrm>
            <a:off x="2784100" y="27059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&lt;= 17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1"/>
          <p:cNvSpPr txBox="1"/>
          <p:nvPr/>
        </p:nvSpPr>
        <p:spPr>
          <a:xfrm>
            <a:off x="4652825" y="2705950"/>
            <a:ext cx="15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18-30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51"/>
          <p:cNvSpPr txBox="1"/>
          <p:nvPr/>
        </p:nvSpPr>
        <p:spPr>
          <a:xfrm>
            <a:off x="6758275" y="27059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31&lt;=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4352650" y="40524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#2</a:t>
            </a:r>
            <a:endParaRPr/>
          </a:p>
        </p:txBody>
      </p:sp>
      <p:sp>
        <p:nvSpPr>
          <p:cNvPr id="343" name="Google Shape;343;p52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Текстове поле в програмі приймає введення віку користувача. Значення від 18 до 30, включаючи 18 і 30, будуть прийняті системою. Використовуючи техніку межових значень, який варіант відповіді містить валідну колекцію граничних значень?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16, 17, 19, 30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17, 18, 19, 31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17, 18, 30, 31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18, 19, 20, 31</a:t>
            </a:r>
            <a:endParaRPr sz="2000"/>
          </a:p>
        </p:txBody>
      </p:sp>
      <p:cxnSp>
        <p:nvCxnSpPr>
          <p:cNvPr id="344" name="Google Shape;344;p52"/>
          <p:cNvCxnSpPr/>
          <p:nvPr/>
        </p:nvCxnSpPr>
        <p:spPr>
          <a:xfrm>
            <a:off x="3627625" y="4249275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52"/>
          <p:cNvCxnSpPr/>
          <p:nvPr/>
        </p:nvCxnSpPr>
        <p:spPr>
          <a:xfrm>
            <a:off x="4938050" y="3266450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52"/>
          <p:cNvCxnSpPr/>
          <p:nvPr/>
        </p:nvCxnSpPr>
        <p:spPr>
          <a:xfrm>
            <a:off x="7202375" y="3256825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52"/>
          <p:cNvSpPr/>
          <p:nvPr/>
        </p:nvSpPr>
        <p:spPr>
          <a:xfrm>
            <a:off x="46773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52"/>
          <p:cNvSpPr/>
          <p:nvPr/>
        </p:nvSpPr>
        <p:spPr>
          <a:xfrm>
            <a:off x="69436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2"/>
          <p:cNvSpPr/>
          <p:nvPr/>
        </p:nvSpPr>
        <p:spPr>
          <a:xfrm>
            <a:off x="72958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2"/>
          <p:cNvSpPr txBox="1"/>
          <p:nvPr/>
        </p:nvSpPr>
        <p:spPr>
          <a:xfrm>
            <a:off x="3464925" y="30595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&lt;= 17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5333650" y="3059550"/>
            <a:ext cx="15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18-30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7439100" y="30595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31&lt;=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52"/>
          <p:cNvSpPr/>
          <p:nvPr/>
        </p:nvSpPr>
        <p:spPr>
          <a:xfrm>
            <a:off x="503347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#2</a:t>
            </a:r>
            <a:endParaRPr/>
          </a:p>
        </p:txBody>
      </p:sp>
      <p:sp>
        <p:nvSpPr>
          <p:cNvPr id="359" name="Google Shape;359;p53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Текстове поле в програмі приймає введення віку користувача. Значення від 18 до 30, включаючи 18 і 30, будуть прийняті системою. Використовуючи техніку межових значень, який варіант відповіді містить валідну колекцію граничних значень?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16, 17, 19, 30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17, 18, 19, 31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uk" sz="2000"/>
              <a:t>17, 18, 30, 31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uk" sz="2000"/>
              <a:t>18, 19, 20, 31</a:t>
            </a:r>
            <a:endParaRPr sz="2000"/>
          </a:p>
        </p:txBody>
      </p:sp>
      <p:cxnSp>
        <p:nvCxnSpPr>
          <p:cNvPr id="360" name="Google Shape;360;p53"/>
          <p:cNvCxnSpPr/>
          <p:nvPr/>
        </p:nvCxnSpPr>
        <p:spPr>
          <a:xfrm>
            <a:off x="3627625" y="4249275"/>
            <a:ext cx="5049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53"/>
          <p:cNvCxnSpPr/>
          <p:nvPr/>
        </p:nvCxnSpPr>
        <p:spPr>
          <a:xfrm>
            <a:off x="4938050" y="3266450"/>
            <a:ext cx="0" cy="1763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53"/>
          <p:cNvCxnSpPr/>
          <p:nvPr/>
        </p:nvCxnSpPr>
        <p:spPr>
          <a:xfrm>
            <a:off x="7202375" y="3256825"/>
            <a:ext cx="0" cy="170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53"/>
          <p:cNvSpPr/>
          <p:nvPr/>
        </p:nvSpPr>
        <p:spPr>
          <a:xfrm>
            <a:off x="46773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53"/>
          <p:cNvSpPr/>
          <p:nvPr/>
        </p:nvSpPr>
        <p:spPr>
          <a:xfrm>
            <a:off x="69436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3"/>
          <p:cNvSpPr/>
          <p:nvPr/>
        </p:nvSpPr>
        <p:spPr>
          <a:xfrm>
            <a:off x="729582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3"/>
          <p:cNvSpPr txBox="1"/>
          <p:nvPr/>
        </p:nvSpPr>
        <p:spPr>
          <a:xfrm>
            <a:off x="3464925" y="30595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&lt;= 17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3"/>
          <p:cNvSpPr txBox="1"/>
          <p:nvPr/>
        </p:nvSpPr>
        <p:spPr>
          <a:xfrm>
            <a:off x="5333650" y="3059550"/>
            <a:ext cx="155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18-30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7439100" y="3059550"/>
            <a:ext cx="139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31&lt;=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5033475" y="4406025"/>
            <a:ext cx="165300" cy="165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Тип тестування</a:t>
            </a:r>
            <a:endParaRPr/>
          </a:p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1700" y="1152475"/>
            <a:ext cx="474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81000" lvl="0" marL="76200" marR="162560" rtl="0" algn="l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400">
                <a:solidFill>
                  <a:srgbClr val="292929"/>
                </a:solidFill>
              </a:rPr>
              <a:t>Деякі тестування включають виконання компонента або системи, що тестується; таке тестування називається </a:t>
            </a:r>
            <a:r>
              <a:rPr b="1" i="1" lang="uk" sz="1400">
                <a:solidFill>
                  <a:srgbClr val="292929"/>
                </a:solidFill>
              </a:rPr>
              <a:t>динамічним. </a:t>
            </a:r>
            <a:r>
              <a:rPr i="1" lang="uk" sz="1400">
                <a:solidFill>
                  <a:srgbClr val="292929"/>
                </a:solidFill>
              </a:rPr>
              <a:t>Інше тестування не передбачає виконання компонента або системи, що тестується; таке тестування називається </a:t>
            </a:r>
            <a:r>
              <a:rPr b="1" i="1" lang="uk" sz="1400">
                <a:solidFill>
                  <a:srgbClr val="292929"/>
                </a:solidFill>
              </a:rPr>
              <a:t>статичним тестуванням.</a:t>
            </a:r>
            <a:endParaRPr b="1" i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i="1" sz="1400"/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749" y="109900"/>
            <a:ext cx="3112874" cy="47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#3 </a:t>
            </a:r>
            <a:endParaRPr/>
          </a:p>
        </p:txBody>
      </p:sp>
      <p:sp>
        <p:nvSpPr>
          <p:cNvPr id="375" name="Google Shape;375;p54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65"/>
              <a:t>Текстове поле в програмі приймає введення віку користувача. Значення від 18 до 30, включаючи 18 і 30, будуть прийняті системою. Використовуючи техніку Граничних значень та Еквівалентного поділу, який варіант відповіді містить валідні граничні значення та валідне еквівалентне значення?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17, 18, 20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18, 30, 25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18, 30, 31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19, 20, 31</a:t>
            </a:r>
            <a:endParaRPr sz="18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65"/>
          </a:p>
        </p:txBody>
      </p:sp>
      <p:cxnSp>
        <p:nvCxnSpPr>
          <p:cNvPr id="376" name="Google Shape;376;p54"/>
          <p:cNvCxnSpPr/>
          <p:nvPr/>
        </p:nvCxnSpPr>
        <p:spPr>
          <a:xfrm>
            <a:off x="4021522" y="4304065"/>
            <a:ext cx="3996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54"/>
          <p:cNvCxnSpPr/>
          <p:nvPr/>
        </p:nvCxnSpPr>
        <p:spPr>
          <a:xfrm>
            <a:off x="5058884" y="3575768"/>
            <a:ext cx="0" cy="13068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54"/>
          <p:cNvCxnSpPr/>
          <p:nvPr/>
        </p:nvCxnSpPr>
        <p:spPr>
          <a:xfrm>
            <a:off x="6851375" y="3568636"/>
            <a:ext cx="0" cy="1263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54"/>
          <p:cNvSpPr txBox="1"/>
          <p:nvPr/>
        </p:nvSpPr>
        <p:spPr>
          <a:xfrm>
            <a:off x="3892725" y="3422450"/>
            <a:ext cx="11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&lt;= 17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54"/>
          <p:cNvSpPr txBox="1"/>
          <p:nvPr/>
        </p:nvSpPr>
        <p:spPr>
          <a:xfrm>
            <a:off x="5372050" y="3422451"/>
            <a:ext cx="123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18-30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54"/>
          <p:cNvSpPr txBox="1"/>
          <p:nvPr/>
        </p:nvSpPr>
        <p:spPr>
          <a:xfrm>
            <a:off x="7038772" y="3422451"/>
            <a:ext cx="11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31 &lt;=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54"/>
          <p:cNvSpPr/>
          <p:nvPr/>
        </p:nvSpPr>
        <p:spPr>
          <a:xfrm>
            <a:off x="457200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513655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4"/>
          <p:cNvSpPr/>
          <p:nvPr/>
        </p:nvSpPr>
        <p:spPr>
          <a:xfrm>
            <a:off x="651295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695430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4"/>
          <p:cNvSpPr/>
          <p:nvPr/>
        </p:nvSpPr>
        <p:spPr>
          <a:xfrm>
            <a:off x="4263275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4"/>
          <p:cNvSpPr/>
          <p:nvPr/>
        </p:nvSpPr>
        <p:spPr>
          <a:xfrm>
            <a:off x="5888838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4"/>
          <p:cNvSpPr/>
          <p:nvPr/>
        </p:nvSpPr>
        <p:spPr>
          <a:xfrm>
            <a:off x="7514425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4"/>
          <p:cNvSpPr/>
          <p:nvPr/>
        </p:nvSpPr>
        <p:spPr>
          <a:xfrm>
            <a:off x="5058875" y="4128850"/>
            <a:ext cx="1767600" cy="1014600"/>
          </a:xfrm>
          <a:prstGeom prst="ellipse">
            <a:avLst/>
          </a:prstGeom>
          <a:noFill/>
          <a:ln cap="flat" cmpd="sng" w="9525">
            <a:solidFill>
              <a:srgbClr val="B857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з ISTQB #3 </a:t>
            </a:r>
            <a:endParaRPr/>
          </a:p>
        </p:txBody>
      </p:sp>
      <p:sp>
        <p:nvSpPr>
          <p:cNvPr id="395" name="Google Shape;395;p55"/>
          <p:cNvSpPr txBox="1"/>
          <p:nvPr>
            <p:ph idx="1" type="body"/>
          </p:nvPr>
        </p:nvSpPr>
        <p:spPr>
          <a:xfrm>
            <a:off x="311700" y="1419000"/>
            <a:ext cx="85206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65"/>
              <a:t>Текстове поле в програмі приймає введення віку користувача. Значення від 18 до 30, включаючи 18 і 30, будуть прийняті системою. Використовуючи техніку Граничних значень та Еквівалентного поділу, який варіант відповіді містить валідні граничні значення та валідне еквівалентне значення?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17, 18, 20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b="1" lang="uk" sz="1865"/>
              <a:t>18, 30, 25</a:t>
            </a:r>
            <a:endParaRPr b="1"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18, 30, 31</a:t>
            </a:r>
            <a:endParaRPr sz="1865"/>
          </a:p>
          <a:p>
            <a:pPr indent="-3470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65"/>
              <a:buAutoNum type="arabicPeriod"/>
            </a:pPr>
            <a:r>
              <a:rPr lang="uk" sz="1865"/>
              <a:t>19, 20, 31</a:t>
            </a:r>
            <a:endParaRPr sz="186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65"/>
          </a:p>
        </p:txBody>
      </p:sp>
      <p:cxnSp>
        <p:nvCxnSpPr>
          <p:cNvPr id="396" name="Google Shape;396;p55"/>
          <p:cNvCxnSpPr/>
          <p:nvPr/>
        </p:nvCxnSpPr>
        <p:spPr>
          <a:xfrm>
            <a:off x="4021522" y="4304065"/>
            <a:ext cx="39969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55"/>
          <p:cNvCxnSpPr/>
          <p:nvPr/>
        </p:nvCxnSpPr>
        <p:spPr>
          <a:xfrm>
            <a:off x="5058884" y="3575768"/>
            <a:ext cx="0" cy="13068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55"/>
          <p:cNvCxnSpPr/>
          <p:nvPr/>
        </p:nvCxnSpPr>
        <p:spPr>
          <a:xfrm>
            <a:off x="6851375" y="3568636"/>
            <a:ext cx="0" cy="1263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55"/>
          <p:cNvSpPr txBox="1"/>
          <p:nvPr/>
        </p:nvSpPr>
        <p:spPr>
          <a:xfrm>
            <a:off x="3892725" y="3422450"/>
            <a:ext cx="11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&lt;= 17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55"/>
          <p:cNvSpPr txBox="1"/>
          <p:nvPr/>
        </p:nvSpPr>
        <p:spPr>
          <a:xfrm>
            <a:off x="5372050" y="3422451"/>
            <a:ext cx="123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18-30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55"/>
          <p:cNvSpPr txBox="1"/>
          <p:nvPr/>
        </p:nvSpPr>
        <p:spPr>
          <a:xfrm>
            <a:off x="7038772" y="3422451"/>
            <a:ext cx="11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Не валідні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31 &lt;=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457200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5"/>
          <p:cNvSpPr/>
          <p:nvPr/>
        </p:nvSpPr>
        <p:spPr>
          <a:xfrm>
            <a:off x="513655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5"/>
          <p:cNvSpPr/>
          <p:nvPr/>
        </p:nvSpPr>
        <p:spPr>
          <a:xfrm>
            <a:off x="651295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55"/>
          <p:cNvSpPr/>
          <p:nvPr/>
        </p:nvSpPr>
        <p:spPr>
          <a:xfrm>
            <a:off x="6954300" y="4497100"/>
            <a:ext cx="235500" cy="2355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5"/>
          <p:cNvSpPr/>
          <p:nvPr/>
        </p:nvSpPr>
        <p:spPr>
          <a:xfrm>
            <a:off x="4263275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5"/>
          <p:cNvSpPr/>
          <p:nvPr/>
        </p:nvSpPr>
        <p:spPr>
          <a:xfrm>
            <a:off x="5888838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5"/>
          <p:cNvSpPr/>
          <p:nvPr/>
        </p:nvSpPr>
        <p:spPr>
          <a:xfrm>
            <a:off x="7514425" y="4688750"/>
            <a:ext cx="235500" cy="235500"/>
          </a:xfrm>
          <a:prstGeom prst="ellipse">
            <a:avLst/>
          </a:prstGeom>
          <a:solidFill>
            <a:srgbClr val="002F4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5"/>
          <p:cNvSpPr/>
          <p:nvPr/>
        </p:nvSpPr>
        <p:spPr>
          <a:xfrm>
            <a:off x="5058875" y="4128850"/>
            <a:ext cx="1767600" cy="1014600"/>
          </a:xfrm>
          <a:prstGeom prst="ellipse">
            <a:avLst/>
          </a:prstGeom>
          <a:noFill/>
          <a:ln cap="flat" cmpd="sng" w="9525">
            <a:solidFill>
              <a:srgbClr val="B857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Де можна використовувати цю техніку?</a:t>
            </a:r>
            <a:endParaRPr/>
          </a:p>
        </p:txBody>
      </p:sp>
      <p:sp>
        <p:nvSpPr>
          <p:cNvPr id="415" name="Google Shape;415;p56"/>
          <p:cNvSpPr txBox="1"/>
          <p:nvPr/>
        </p:nvSpPr>
        <p:spPr>
          <a:xfrm>
            <a:off x="276175" y="995400"/>
            <a:ext cx="88323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Всюди, де є числові обмеження: 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вік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довжина паролю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номер телефону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Навіщо потрібна ця техніка?</a:t>
            </a:r>
            <a:endParaRPr b="1"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Для того, щоб люди не тестували 10 символів у паролі, які нікому не потрібні, тому що вони знаходяться на проміжку між 6 і 16. Для того, щоб не тестувати вік 20, 30, 40, тому що всі ці значення знаходяться між 18 і 60. </a:t>
            </a:r>
            <a:r>
              <a:rPr b="1" lang="uk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Тому що всі ці перевірки будуть безглузді, адже ми вже протестували граничні значення.</a:t>
            </a:r>
            <a:endParaRPr b="1"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Таблиця </a:t>
            </a:r>
            <a:endParaRPr b="1" sz="5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uk" sz="5500">
                <a:latin typeface="Raleway"/>
                <a:ea typeface="Raleway"/>
                <a:cs typeface="Raleway"/>
                <a:sym typeface="Raleway"/>
              </a:rPr>
              <a:t>Прийняття рішень</a:t>
            </a:r>
            <a:endParaRPr/>
          </a:p>
        </p:txBody>
      </p:sp>
      <p:sp>
        <p:nvSpPr>
          <p:cNvPr id="421" name="Google Shape;421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Таблиця прийняття рішень</a:t>
            </a:r>
            <a:endParaRPr/>
          </a:p>
        </p:txBody>
      </p:sp>
      <p:sp>
        <p:nvSpPr>
          <p:cNvPr id="427" name="Google Shape;427;p58"/>
          <p:cNvSpPr txBox="1"/>
          <p:nvPr>
            <p:ph idx="1" type="body"/>
          </p:nvPr>
        </p:nvSpPr>
        <p:spPr>
          <a:xfrm>
            <a:off x="311700" y="1252875"/>
            <a:ext cx="83388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Таблиця прийняття рішень покриває системні вимоги, у яких є логічні умови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Специфікації аналізують та зображають Умови та Дії системи у формі таблиці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Найчастіше Умови та Дії подаються у формі “True” та “False”.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28" name="Google Shape;428;p58"/>
          <p:cNvGraphicFramePr/>
          <p:nvPr/>
        </p:nvGraphicFramePr>
        <p:xfrm>
          <a:off x="2675550" y="299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256925"/>
                <a:gridCol w="1256925"/>
                <a:gridCol w="1256925"/>
                <a:gridCol w="1256925"/>
                <a:gridCol w="1256925"/>
              </a:tblGrid>
              <a:tr h="41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Умови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Тест кейс 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Тест кейс 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Тест кейс 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Тест кейс 4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Умова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True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True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False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False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Умова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True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False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True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False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Дії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Дія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/>
          <p:nvPr>
            <p:ph type="title"/>
          </p:nvPr>
        </p:nvSpPr>
        <p:spPr>
          <a:xfrm>
            <a:off x="311700" y="2780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Який очікуваний результат для кожного з 2 тест кейсів?</a:t>
            </a:r>
            <a:endParaRPr/>
          </a:p>
        </p:txBody>
      </p:sp>
      <p:sp>
        <p:nvSpPr>
          <p:cNvPr id="434" name="Google Shape;434;p59"/>
          <p:cNvSpPr txBox="1"/>
          <p:nvPr>
            <p:ph idx="1" type="body"/>
          </p:nvPr>
        </p:nvSpPr>
        <p:spPr>
          <a:xfrm>
            <a:off x="5701600" y="1286050"/>
            <a:ext cx="3398400" cy="3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Тест кейси: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А. Власник картки, знімає Срібну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Б. Не має карти, знімає Платинову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/>
              <a:t>Варіанти відповідей: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А - не покращувати, Б - не покращувати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А - не покращувати, Б - покращити до Золотої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А - покращити до Срібної, Б - покращити до Срібної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А - покращити до Золотої, Б - не покращувати</a:t>
            </a:r>
            <a:endParaRPr/>
          </a:p>
        </p:txBody>
      </p:sp>
      <p:graphicFrame>
        <p:nvGraphicFramePr>
          <p:cNvPr id="435" name="Google Shape;435;p59"/>
          <p:cNvGraphicFramePr/>
          <p:nvPr/>
        </p:nvGraphicFramePr>
        <p:xfrm>
          <a:off x="0" y="1462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437975"/>
                <a:gridCol w="1035725"/>
                <a:gridCol w="1016125"/>
                <a:gridCol w="1006300"/>
                <a:gridCol w="1045550"/>
              </a:tblGrid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4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Умови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Власник картки Сітібанк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Так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Так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Тип кімнати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Срібна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Платина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Срібна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Платина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Дії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Покращити до Золотої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Так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Покращити до Срібної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Так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/>
          <p:nvPr/>
        </p:nvSpPr>
        <p:spPr>
          <a:xfrm>
            <a:off x="311700" y="3271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Дано наступну ТПР. Які з тест кейсів та очікуваних результатів ВАЛІДНІ?</a:t>
            </a:r>
            <a:endParaRPr b="1" sz="2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60"/>
          <p:cNvSpPr txBox="1"/>
          <p:nvPr/>
        </p:nvSpPr>
        <p:spPr>
          <a:xfrm>
            <a:off x="5701600" y="1286050"/>
            <a:ext cx="3398400" cy="3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23 роки, клас A, Преміум- 90, Ультра - 2500</a:t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51 рік, клас C, Преміум- 100, Ультра - 500</a:t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 рік, клас B, Преміум- 70, Ультра - 2500</a:t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43 роки, клас C, Преміум- 100, Ультра - 1000</a:t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2" name="Google Shape;442;p60"/>
          <p:cNvGraphicFramePr/>
          <p:nvPr/>
        </p:nvGraphicFramePr>
        <p:xfrm>
          <a:off x="0" y="1462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437975"/>
                <a:gridCol w="1035725"/>
                <a:gridCol w="1016125"/>
                <a:gridCol w="1006300"/>
                <a:gridCol w="1045550"/>
              </a:tblGrid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Правило 4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Умови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Вік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&lt; 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21-29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30-50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&gt; 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Клас страхівки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A / 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B / C / 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C / 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Дії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9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Преміум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Ультра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Створюємо свою Таблицю прийняття рішень</a:t>
            </a:r>
            <a:endParaRPr/>
          </a:p>
        </p:txBody>
      </p:sp>
      <p:sp>
        <p:nvSpPr>
          <p:cNvPr id="448" name="Google Shape;448;p61"/>
          <p:cNvSpPr txBox="1"/>
          <p:nvPr/>
        </p:nvSpPr>
        <p:spPr>
          <a:xfrm>
            <a:off x="311700" y="1119700"/>
            <a:ext cx="88323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Валідні варіанти ми позначатимемо словом true або буквою t, або цифрою 1.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Невалідні ми позначатимемо або словом false або буквою f, або цифрою 0.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Чому цифри 1 та 0? Так пишуть програмісти. У бінарному коді: 0 – це брехня, 1 – це правда. Наприклад, якщо лампочка горить – це 1, а якщо вона вимкнена – 0.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№1</a:t>
            </a:r>
            <a:endParaRPr/>
          </a:p>
        </p:txBody>
      </p:sp>
      <p:sp>
        <p:nvSpPr>
          <p:cNvPr id="454" name="Google Shape;454;p62"/>
          <p:cNvSpPr txBox="1"/>
          <p:nvPr/>
        </p:nvSpPr>
        <p:spPr>
          <a:xfrm>
            <a:off x="311700" y="1119700"/>
            <a:ext cx="8832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Потрібно завантажити аватарку, і є вимоги: вона має важити менше 1 Гб і бути у форматі фото (jpg, png або gif). У таблиці я роблю два рядки: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Чи це фото?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Чи підходить розмір?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55" name="Google Shape;455;p62"/>
          <p:cNvGraphicFramePr/>
          <p:nvPr/>
        </p:nvGraphicFramePr>
        <p:xfrm>
          <a:off x="569950" y="324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510075"/>
                <a:gridCol w="1510075"/>
                <a:gridCol w="1510075"/>
                <a:gridCol w="1510075"/>
                <a:gridCol w="1510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Формат jpg?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>
                          <a:solidFill>
                            <a:schemeClr val="dk2"/>
                          </a:solidFill>
                        </a:rPr>
                        <a:t>нет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Розмір до 1 Гб?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uk">
                          <a:solidFill>
                            <a:schemeClr val="dk2"/>
                          </a:solidFill>
                        </a:rPr>
                        <a:t>нет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uk">
                          <a:solidFill>
                            <a:schemeClr val="dk2"/>
                          </a:solidFill>
                        </a:rPr>
                        <a:t>нет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Результат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Fail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Pass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56" name="Google Shape;45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125" y="2077375"/>
            <a:ext cx="2044500" cy="8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62" name="Google Shape;462;p63"/>
          <p:cNvSpPr txBox="1"/>
          <p:nvPr/>
        </p:nvSpPr>
        <p:spPr>
          <a:xfrm>
            <a:off x="311700" y="92110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63" name="Google Shape;463;p63"/>
          <p:cNvGraphicFramePr/>
          <p:nvPr/>
        </p:nvGraphicFramePr>
        <p:xfrm>
          <a:off x="303150" y="29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uk" sz="2400">
                <a:solidFill>
                  <a:srgbClr val="0818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Тестування чорної </a:t>
            </a:r>
            <a:r>
              <a:rPr b="1" lang="uk" sz="2400">
                <a:solidFill>
                  <a:srgbClr val="0818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ящика</a:t>
            </a:r>
            <a:endParaRPr b="1" sz="2400"/>
          </a:p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1700" y="1384225"/>
            <a:ext cx="4260300" cy="31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350">
                <a:solidFill>
                  <a:srgbClr val="0818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Тестування чорного ящика приймає масив вхідних даних і шукає генерацію визначених виходів. Ідея цієї назви полягає в тому, що вміст коду, що тестується, невідомий досліднику і, за визначенням, тестувальнику, який займається лише перевіркою функцій.</a:t>
            </a:r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075" y="816000"/>
            <a:ext cx="3587651" cy="34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69" name="Google Shape;469;p64"/>
          <p:cNvSpPr txBox="1"/>
          <p:nvPr/>
        </p:nvSpPr>
        <p:spPr>
          <a:xfrm>
            <a:off x="311700" y="92110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70" name="Google Shape;470;p64"/>
          <p:cNvGraphicFramePr/>
          <p:nvPr/>
        </p:nvGraphicFramePr>
        <p:xfrm>
          <a:off x="303150" y="29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76" name="Google Shape;476;p65"/>
          <p:cNvSpPr txBox="1"/>
          <p:nvPr/>
        </p:nvSpPr>
        <p:spPr>
          <a:xfrm>
            <a:off x="311700" y="92110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77" name="Google Shape;477;p65"/>
          <p:cNvGraphicFramePr/>
          <p:nvPr/>
        </p:nvGraphicFramePr>
        <p:xfrm>
          <a:off x="303150" y="29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83" name="Google Shape;483;p66"/>
          <p:cNvSpPr txBox="1"/>
          <p:nvPr/>
        </p:nvSpPr>
        <p:spPr>
          <a:xfrm>
            <a:off x="311700" y="92110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84" name="Google Shape;484;p66"/>
          <p:cNvGraphicFramePr/>
          <p:nvPr/>
        </p:nvGraphicFramePr>
        <p:xfrm>
          <a:off x="303150" y="29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90" name="Google Shape;490;p67"/>
          <p:cNvSpPr txBox="1"/>
          <p:nvPr/>
        </p:nvSpPr>
        <p:spPr>
          <a:xfrm>
            <a:off x="311700" y="92110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91" name="Google Shape;491;p67"/>
          <p:cNvGraphicFramePr/>
          <p:nvPr/>
        </p:nvGraphicFramePr>
        <p:xfrm>
          <a:off x="303150" y="29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13875"/>
                <a:gridCol w="479400"/>
                <a:gridCol w="382850"/>
                <a:gridCol w="425825"/>
                <a:gridCol w="425825"/>
                <a:gridCol w="425825"/>
                <a:gridCol w="415250"/>
                <a:gridCol w="436400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8"/>
          <p:cNvSpPr txBox="1"/>
          <p:nvPr>
            <p:ph type="title"/>
          </p:nvPr>
        </p:nvSpPr>
        <p:spPr>
          <a:xfrm>
            <a:off x="320225" y="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№2</a:t>
            </a:r>
            <a:endParaRPr/>
          </a:p>
        </p:txBody>
      </p:sp>
      <p:sp>
        <p:nvSpPr>
          <p:cNvPr id="497" name="Google Shape;497;p68"/>
          <p:cNvSpPr txBox="1"/>
          <p:nvPr/>
        </p:nvSpPr>
        <p:spPr>
          <a:xfrm>
            <a:off x="311700" y="549450"/>
            <a:ext cx="88323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прикладі Instagram ми маємо заповнити чотири поля: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мобільний телефон чи електронну адресу;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ім'я та прізвище;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нікнейм користувача;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AutoNum type="arabicPeriod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пароль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98" name="Google Shape;498;p68"/>
          <p:cNvGraphicFramePr/>
          <p:nvPr/>
        </p:nvGraphicFramePr>
        <p:xfrm>
          <a:off x="311675" y="276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41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Електронна адр.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ПІБ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Нікнейм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Пароль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Результат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"/>
          <p:cNvSpPr txBox="1"/>
          <p:nvPr>
            <p:ph type="title"/>
          </p:nvPr>
        </p:nvSpPr>
        <p:spPr>
          <a:xfrm>
            <a:off x="320225" y="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№3</a:t>
            </a:r>
            <a:endParaRPr/>
          </a:p>
        </p:txBody>
      </p:sp>
      <p:sp>
        <p:nvSpPr>
          <p:cNvPr id="504" name="Google Shape;504;p69"/>
          <p:cNvSpPr txBox="1"/>
          <p:nvPr/>
        </p:nvSpPr>
        <p:spPr>
          <a:xfrm>
            <a:off x="311700" y="549450"/>
            <a:ext cx="88323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супермаркеті для залучення покупців власник вигадав систему знижок: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Якщо ти вперше в магазині, то маєш 10% знижки.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Якщо ти постійний клієнт, то у тебе є золота карта та 20% знижки.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Якщо у тебе сьогодні день народження, то тобі дають 50% знижки.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AutoNum type="arabicPeriod"/>
            </a:pPr>
            <a:r>
              <a:rPr lang="uk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Якщо ти, скажімо, розбив там пляшку вина і втік, то тебе кидають у бан і нічого не будуть продавати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05" name="Google Shape;505;p69"/>
          <p:cNvGraphicFramePr/>
          <p:nvPr/>
        </p:nvGraphicFramePr>
        <p:xfrm>
          <a:off x="311675" y="276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72447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  <a:gridCol w="425825"/>
              </a:tblGrid>
              <a:tr h="3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Вперше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Є знижкова карта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День народження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Бан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Результат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х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Попарне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тестування</a:t>
            </a:r>
            <a:endParaRPr/>
          </a:p>
        </p:txBody>
      </p:sp>
      <p:sp>
        <p:nvSpPr>
          <p:cNvPr id="511" name="Google Shape;511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Попарне тестування</a:t>
            </a:r>
            <a:endParaRPr/>
          </a:p>
        </p:txBody>
      </p:sp>
      <p:sp>
        <p:nvSpPr>
          <p:cNvPr id="517" name="Google Shape;517;p71"/>
          <p:cNvSpPr txBox="1"/>
          <p:nvPr>
            <p:ph idx="1" type="body"/>
          </p:nvPr>
        </p:nvSpPr>
        <p:spPr>
          <a:xfrm>
            <a:off x="311700" y="1252875"/>
            <a:ext cx="8338800" cy="31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— це методика систематичної комбінаторики </a:t>
            </a:r>
            <a:r>
              <a:rPr lang="uk">
                <a:uFill>
                  <a:noFill/>
                </a:uFill>
                <a:hlinkClick r:id="rId3"/>
              </a:rPr>
              <a:t>тестів</a:t>
            </a:r>
            <a:r>
              <a:rPr lang="uk"/>
              <a:t>, котра забезпечує ефективне зниження кількості тестів для перевірки реакції системи на можливі комбінації значень її вхідних параметрів.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Методика заснована на статистичному припущенні, що достатньо перевірити усі можливі значення пар вхідних параметрів для того щоб виявити більшість дефектів системи залежних від вхідних параметрів.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Головні цілі Pairwise Testing:</a:t>
            </a:r>
            <a:endParaRPr/>
          </a:p>
        </p:txBody>
      </p:sp>
      <p:sp>
        <p:nvSpPr>
          <p:cNvPr id="523" name="Google Shape;523;p72"/>
          <p:cNvSpPr txBox="1"/>
          <p:nvPr/>
        </p:nvSpPr>
        <p:spPr>
          <a:xfrm>
            <a:off x="311700" y="1119700"/>
            <a:ext cx="8832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прибрати надлишкові перевірки;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забезпечити гарне тестове покриття;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Source Sans Pro"/>
              <a:buChar char="●"/>
            </a:pPr>
            <a:r>
              <a:rPr lang="uk"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виявити найбільшу кількість багів на мінімальному наборі тестів.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" sz="2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http://pairwise.teremokgames.com/</a:t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Діаграма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переходу станів</a:t>
            </a:r>
            <a:endParaRPr/>
          </a:p>
        </p:txBody>
      </p:sp>
      <p:sp>
        <p:nvSpPr>
          <p:cNvPr id="529" name="Google Shape;529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uk" sz="2400">
                <a:solidFill>
                  <a:srgbClr val="0818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Тестування білого ящика</a:t>
            </a:r>
            <a:endParaRPr sz="2400"/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311700" y="1152475"/>
            <a:ext cx="46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0818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Тести білого ящика знаходяться на іншому кінці спектру. Вони засновані на точному знанні того, що відбувається з тестованим кодом, і тести виконуються насамперед для перевірки надійності коду, а не його абсолютної функціональності.</a:t>
            </a:r>
            <a:endParaRPr sz="1350">
              <a:solidFill>
                <a:srgbClr val="0818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350">
                <a:solidFill>
                  <a:srgbClr val="0818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Тестування білого ящика виконується на початку процесу розробки за допомогою модульних тестів і на ранніх етапах фази інтеграції. Тестування чорного ящика є типовим для останніх етапів, де важлива реакція на конкретні сценарії роботи.</a:t>
            </a:r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750" y="1001088"/>
            <a:ext cx="3863400" cy="314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Діаграма переходу станів</a:t>
            </a:r>
            <a:endParaRPr/>
          </a:p>
        </p:txBody>
      </p:sp>
      <p:sp>
        <p:nvSpPr>
          <p:cNvPr id="535" name="Google Shape;535;p74"/>
          <p:cNvSpPr txBox="1"/>
          <p:nvPr>
            <p:ph idx="1" type="body"/>
          </p:nvPr>
        </p:nvSpPr>
        <p:spPr>
          <a:xfrm>
            <a:off x="311700" y="1252875"/>
            <a:ext cx="8338800" cy="20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39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 sz="2262"/>
              <a:t>Діаграма переходу станів показує початковий і кінцевий стан системи, а також описує переходи між станами.</a:t>
            </a:r>
            <a:endParaRPr sz="2262"/>
          </a:p>
          <a:p>
            <a:pPr indent="-339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 sz="2262"/>
              <a:t>Діаграма переходу станів показує лише валідні переходи.</a:t>
            </a:r>
            <a:endParaRPr sz="2262"/>
          </a:p>
          <a:p>
            <a:pPr indent="-339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 sz="2262"/>
              <a:t>Діаграма складається з пар переходів між двома станами.</a:t>
            </a:r>
            <a:endParaRPr sz="2262"/>
          </a:p>
          <a:p>
            <a:pPr indent="-339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uk" sz="2262"/>
              <a:t>Якщо переходу між двома станами немає, то перехід вважається НЕвалідним.</a:t>
            </a:r>
            <a:endParaRPr sz="2262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4"/>
          <p:cNvSpPr/>
          <p:nvPr/>
        </p:nvSpPr>
        <p:spPr>
          <a:xfrm>
            <a:off x="1802800" y="357747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S1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74"/>
          <p:cNvSpPr/>
          <p:nvPr/>
        </p:nvSpPr>
        <p:spPr>
          <a:xfrm>
            <a:off x="3691775" y="357747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S2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74"/>
          <p:cNvSpPr/>
          <p:nvPr/>
        </p:nvSpPr>
        <p:spPr>
          <a:xfrm>
            <a:off x="5580750" y="357747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S3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9" name="Google Shape;539;p74"/>
          <p:cNvCxnSpPr>
            <a:stCxn id="536" idx="7"/>
            <a:endCxn id="537" idx="1"/>
          </p:cNvCxnSpPr>
          <p:nvPr/>
        </p:nvCxnSpPr>
        <p:spPr>
          <a:xfrm>
            <a:off x="2790959" y="3747016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p74"/>
          <p:cNvCxnSpPr>
            <a:stCxn id="537" idx="7"/>
            <a:endCxn id="538" idx="1"/>
          </p:cNvCxnSpPr>
          <p:nvPr/>
        </p:nvCxnSpPr>
        <p:spPr>
          <a:xfrm>
            <a:off x="4679934" y="3747016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1" name="Google Shape;541;p74"/>
          <p:cNvCxnSpPr>
            <a:stCxn id="538" idx="3"/>
            <a:endCxn id="537" idx="5"/>
          </p:cNvCxnSpPr>
          <p:nvPr/>
        </p:nvCxnSpPr>
        <p:spPr>
          <a:xfrm rot="10800000">
            <a:off x="4679891" y="4565634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p74"/>
          <p:cNvCxnSpPr>
            <a:stCxn id="537" idx="3"/>
            <a:endCxn id="536" idx="5"/>
          </p:cNvCxnSpPr>
          <p:nvPr/>
        </p:nvCxnSpPr>
        <p:spPr>
          <a:xfrm rot="10800000">
            <a:off x="2790916" y="4565634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3" name="Google Shape;543;p74"/>
          <p:cNvSpPr txBox="1"/>
          <p:nvPr/>
        </p:nvSpPr>
        <p:spPr>
          <a:xfrm>
            <a:off x="3137100" y="3449925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74"/>
          <p:cNvSpPr txBox="1"/>
          <p:nvPr/>
        </p:nvSpPr>
        <p:spPr>
          <a:xfrm>
            <a:off x="5109850" y="3449925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74"/>
          <p:cNvSpPr txBox="1"/>
          <p:nvPr/>
        </p:nvSpPr>
        <p:spPr>
          <a:xfrm>
            <a:off x="5067963" y="4124950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74"/>
          <p:cNvSpPr txBox="1"/>
          <p:nvPr/>
        </p:nvSpPr>
        <p:spPr>
          <a:xfrm>
            <a:off x="3178988" y="4124950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Діаграма переходу станів</a:t>
            </a:r>
            <a:endParaRPr/>
          </a:p>
        </p:txBody>
      </p:sp>
      <p:sp>
        <p:nvSpPr>
          <p:cNvPr id="552" name="Google Shape;552;p75"/>
          <p:cNvSpPr/>
          <p:nvPr/>
        </p:nvSpPr>
        <p:spPr>
          <a:xfrm>
            <a:off x="2104175" y="151912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Лід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75"/>
          <p:cNvSpPr/>
          <p:nvPr/>
        </p:nvSpPr>
        <p:spPr>
          <a:xfrm>
            <a:off x="3993150" y="151912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Вода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75"/>
          <p:cNvSpPr/>
          <p:nvPr/>
        </p:nvSpPr>
        <p:spPr>
          <a:xfrm>
            <a:off x="5882125" y="1519125"/>
            <a:ext cx="1157700" cy="1157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Пар</a:t>
            </a:r>
            <a:endParaRPr sz="20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5" name="Google Shape;555;p75"/>
          <p:cNvCxnSpPr>
            <a:stCxn id="552" idx="7"/>
            <a:endCxn id="553" idx="1"/>
          </p:cNvCxnSpPr>
          <p:nvPr/>
        </p:nvCxnSpPr>
        <p:spPr>
          <a:xfrm>
            <a:off x="3092334" y="1688666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6" name="Google Shape;556;p75"/>
          <p:cNvCxnSpPr>
            <a:stCxn id="553" idx="7"/>
            <a:endCxn id="554" idx="1"/>
          </p:cNvCxnSpPr>
          <p:nvPr/>
        </p:nvCxnSpPr>
        <p:spPr>
          <a:xfrm>
            <a:off x="4981309" y="1688666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" name="Google Shape;557;p75"/>
          <p:cNvCxnSpPr>
            <a:stCxn id="554" idx="3"/>
            <a:endCxn id="553" idx="5"/>
          </p:cNvCxnSpPr>
          <p:nvPr/>
        </p:nvCxnSpPr>
        <p:spPr>
          <a:xfrm rot="10800000">
            <a:off x="4981266" y="2507284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8" name="Google Shape;558;p75"/>
          <p:cNvCxnSpPr>
            <a:stCxn id="553" idx="3"/>
            <a:endCxn id="552" idx="5"/>
          </p:cNvCxnSpPr>
          <p:nvPr/>
        </p:nvCxnSpPr>
        <p:spPr>
          <a:xfrm rot="10800000">
            <a:off x="3092291" y="2507284"/>
            <a:ext cx="1070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9" name="Google Shape;559;p75"/>
          <p:cNvSpPr txBox="1"/>
          <p:nvPr/>
        </p:nvSpPr>
        <p:spPr>
          <a:xfrm>
            <a:off x="3438475" y="1391575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75"/>
          <p:cNvSpPr txBox="1"/>
          <p:nvPr/>
        </p:nvSpPr>
        <p:spPr>
          <a:xfrm>
            <a:off x="5411225" y="1391575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5369338" y="2066600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480363" y="2066600"/>
            <a:ext cx="2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75"/>
          <p:cNvSpPr/>
          <p:nvPr/>
        </p:nvSpPr>
        <p:spPr>
          <a:xfrm flipH="1" rot="5400000">
            <a:off x="4432375" y="976575"/>
            <a:ext cx="337500" cy="3738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5"/>
          <p:cNvSpPr/>
          <p:nvPr/>
        </p:nvSpPr>
        <p:spPr>
          <a:xfrm flipH="1" rot="-5400000">
            <a:off x="4433925" y="-452175"/>
            <a:ext cx="308700" cy="36339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65" name="Google Shape;565;p75"/>
          <p:cNvGraphicFramePr/>
          <p:nvPr/>
        </p:nvGraphicFramePr>
        <p:xfrm>
          <a:off x="429400" y="343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21851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Test Case ID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TC01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TC02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TC03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TC04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Початковий стан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Лід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Вода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Вода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Перехід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Фінальний стан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Вода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Лід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Пар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/>
                        <a:t>Вода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Грунтуючись на діаграмі переходу станів вмикача, який тест невалідний?</a:t>
            </a:r>
            <a:endParaRPr/>
          </a:p>
        </p:txBody>
      </p:sp>
      <p:sp>
        <p:nvSpPr>
          <p:cNvPr id="571" name="Google Shape;571;p76"/>
          <p:cNvSpPr txBox="1"/>
          <p:nvPr/>
        </p:nvSpPr>
        <p:spPr>
          <a:xfrm>
            <a:off x="311700" y="1505700"/>
            <a:ext cx="38853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Вимкнено-&gt; ввімкнено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вимкнено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Помилка -&gt; ввімкнено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помилка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76"/>
          <p:cNvSpPr/>
          <p:nvPr/>
        </p:nvSpPr>
        <p:spPr>
          <a:xfrm>
            <a:off x="4363675" y="22353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Ввімкнено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4363675" y="366315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Вимкнено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76"/>
          <p:cNvSpPr/>
          <p:nvPr/>
        </p:nvSpPr>
        <p:spPr>
          <a:xfrm>
            <a:off x="7185050" y="22599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Помилка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76"/>
          <p:cNvSpPr/>
          <p:nvPr/>
        </p:nvSpPr>
        <p:spPr>
          <a:xfrm>
            <a:off x="4726650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6"/>
          <p:cNvSpPr/>
          <p:nvPr/>
        </p:nvSpPr>
        <p:spPr>
          <a:xfrm rot="10800000">
            <a:off x="5578225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76"/>
          <p:cNvSpPr/>
          <p:nvPr/>
        </p:nvSpPr>
        <p:spPr>
          <a:xfrm rot="5400000">
            <a:off x="6512350" y="2027250"/>
            <a:ext cx="225600" cy="1089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6"/>
          <p:cNvSpPr/>
          <p:nvPr/>
        </p:nvSpPr>
        <p:spPr>
          <a:xfrm rot="5400000">
            <a:off x="7797550" y="2854050"/>
            <a:ext cx="618000" cy="677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6"/>
          <p:cNvSpPr txBox="1"/>
          <p:nvPr/>
        </p:nvSpPr>
        <p:spPr>
          <a:xfrm>
            <a:off x="5025925" y="4383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S1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76"/>
          <p:cNvSpPr txBox="1"/>
          <p:nvPr/>
        </p:nvSpPr>
        <p:spPr>
          <a:xfrm>
            <a:off x="5025925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S2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76"/>
          <p:cNvSpPr txBox="1"/>
          <p:nvPr/>
        </p:nvSpPr>
        <p:spPr>
          <a:xfrm>
            <a:off x="7768000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S3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Грунтуючись на діаграмі переходу станів вмикача, який тест невалідний?</a:t>
            </a:r>
            <a:endParaRPr/>
          </a:p>
        </p:txBody>
      </p:sp>
      <p:sp>
        <p:nvSpPr>
          <p:cNvPr id="587" name="Google Shape;587;p77"/>
          <p:cNvSpPr txBox="1"/>
          <p:nvPr/>
        </p:nvSpPr>
        <p:spPr>
          <a:xfrm>
            <a:off x="311700" y="1505700"/>
            <a:ext cx="38853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Вимкнено-&gt; ввімкнено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вимкнено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b="1"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Помилка -&gt; ввімкнено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помилка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77"/>
          <p:cNvSpPr/>
          <p:nvPr/>
        </p:nvSpPr>
        <p:spPr>
          <a:xfrm>
            <a:off x="4363675" y="22353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Ввімкнено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77"/>
          <p:cNvSpPr/>
          <p:nvPr/>
        </p:nvSpPr>
        <p:spPr>
          <a:xfrm>
            <a:off x="4363675" y="366315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Вимкнено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77"/>
          <p:cNvSpPr/>
          <p:nvPr/>
        </p:nvSpPr>
        <p:spPr>
          <a:xfrm>
            <a:off x="7185050" y="22599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Помилка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77"/>
          <p:cNvSpPr/>
          <p:nvPr/>
        </p:nvSpPr>
        <p:spPr>
          <a:xfrm>
            <a:off x="4726650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77"/>
          <p:cNvSpPr/>
          <p:nvPr/>
        </p:nvSpPr>
        <p:spPr>
          <a:xfrm rot="10800000">
            <a:off x="5578225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77"/>
          <p:cNvSpPr/>
          <p:nvPr/>
        </p:nvSpPr>
        <p:spPr>
          <a:xfrm rot="5400000">
            <a:off x="6512350" y="2027250"/>
            <a:ext cx="225600" cy="1089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77"/>
          <p:cNvSpPr/>
          <p:nvPr/>
        </p:nvSpPr>
        <p:spPr>
          <a:xfrm rot="5400000">
            <a:off x="7797550" y="2854050"/>
            <a:ext cx="618000" cy="677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77"/>
          <p:cNvSpPr txBox="1"/>
          <p:nvPr/>
        </p:nvSpPr>
        <p:spPr>
          <a:xfrm>
            <a:off x="5025925" y="4383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S1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77"/>
          <p:cNvSpPr txBox="1"/>
          <p:nvPr/>
        </p:nvSpPr>
        <p:spPr>
          <a:xfrm>
            <a:off x="5025925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S2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77"/>
          <p:cNvSpPr txBox="1"/>
          <p:nvPr/>
        </p:nvSpPr>
        <p:spPr>
          <a:xfrm>
            <a:off x="7768000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S3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Грунтуючись на діаграмі переходу станів вмикача, який тест невалідний?</a:t>
            </a:r>
            <a:endParaRPr/>
          </a:p>
        </p:txBody>
      </p:sp>
      <p:sp>
        <p:nvSpPr>
          <p:cNvPr id="603" name="Google Shape;603;p78"/>
          <p:cNvSpPr txBox="1"/>
          <p:nvPr/>
        </p:nvSpPr>
        <p:spPr>
          <a:xfrm>
            <a:off x="311700" y="1505700"/>
            <a:ext cx="38853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Вимкнено-&gt; ввімкнено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вимкнено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b="1"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Помилка -&gt; ввімкнено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●"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Ввімкнено -&gt; помилка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78"/>
          <p:cNvSpPr/>
          <p:nvPr/>
        </p:nvSpPr>
        <p:spPr>
          <a:xfrm>
            <a:off x="4363675" y="22353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Ввімкнено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78"/>
          <p:cNvSpPr/>
          <p:nvPr/>
        </p:nvSpPr>
        <p:spPr>
          <a:xfrm>
            <a:off x="4363675" y="366315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Вимкнено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78"/>
          <p:cNvSpPr/>
          <p:nvPr/>
        </p:nvSpPr>
        <p:spPr>
          <a:xfrm>
            <a:off x="7185050" y="2259900"/>
            <a:ext cx="1716900" cy="623700"/>
          </a:xfrm>
          <a:prstGeom prst="roundRect">
            <a:avLst>
              <a:gd fmla="val 16667" name="adj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Помилка</a:t>
            </a:r>
            <a:endParaRPr sz="1600"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78"/>
          <p:cNvSpPr/>
          <p:nvPr/>
        </p:nvSpPr>
        <p:spPr>
          <a:xfrm>
            <a:off x="4726650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8"/>
          <p:cNvSpPr/>
          <p:nvPr/>
        </p:nvSpPr>
        <p:spPr>
          <a:xfrm rot="10800000">
            <a:off x="5578225" y="2859000"/>
            <a:ext cx="225600" cy="809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78"/>
          <p:cNvSpPr/>
          <p:nvPr/>
        </p:nvSpPr>
        <p:spPr>
          <a:xfrm rot="5400000">
            <a:off x="6512350" y="2027250"/>
            <a:ext cx="225600" cy="1089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8"/>
          <p:cNvSpPr/>
          <p:nvPr/>
        </p:nvSpPr>
        <p:spPr>
          <a:xfrm rot="5400000">
            <a:off x="7797550" y="2854050"/>
            <a:ext cx="618000" cy="6771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8"/>
          <p:cNvSpPr txBox="1"/>
          <p:nvPr/>
        </p:nvSpPr>
        <p:spPr>
          <a:xfrm>
            <a:off x="5025925" y="4383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S1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78"/>
          <p:cNvSpPr txBox="1"/>
          <p:nvPr/>
        </p:nvSpPr>
        <p:spPr>
          <a:xfrm>
            <a:off x="5025925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S2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78"/>
          <p:cNvSpPr txBox="1"/>
          <p:nvPr/>
        </p:nvSpPr>
        <p:spPr>
          <a:xfrm>
            <a:off x="7768000" y="1700225"/>
            <a:ext cx="49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S3</a:t>
            </a:r>
            <a:endParaRPr b="1"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9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з відкритого доступу #1</a:t>
            </a:r>
            <a:endParaRPr/>
          </a:p>
        </p:txBody>
      </p:sp>
      <p:pic>
        <p:nvPicPr>
          <p:cNvPr id="619" name="Google Shape;61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7900"/>
            <a:ext cx="8839204" cy="343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з відкритого доступу #2</a:t>
            </a:r>
            <a:endParaRPr/>
          </a:p>
        </p:txBody>
      </p:sp>
      <p:pic>
        <p:nvPicPr>
          <p:cNvPr id="625" name="Google Shape;62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638" y="921100"/>
            <a:ext cx="5548720" cy="39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з відкритого доступу #3</a:t>
            </a:r>
            <a:endParaRPr/>
          </a:p>
        </p:txBody>
      </p:sp>
      <p:pic>
        <p:nvPicPr>
          <p:cNvPr id="631" name="Google Shape;63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763" y="1029100"/>
            <a:ext cx="6948471" cy="39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2"/>
          <p:cNvSpPr txBox="1"/>
          <p:nvPr>
            <p:ph type="title"/>
          </p:nvPr>
        </p:nvSpPr>
        <p:spPr>
          <a:xfrm>
            <a:off x="311700" y="22600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https://app.diagrams.net/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Діаграма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сценаріїв використання</a:t>
            </a:r>
            <a:endParaRPr/>
          </a:p>
        </p:txBody>
      </p:sp>
      <p:sp>
        <p:nvSpPr>
          <p:cNvPr id="642" name="Google Shape;642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  <a:buNone/>
            </a:pPr>
            <a:r>
              <a:rPr lang="uk" sz="3600">
                <a:latin typeface="Arial"/>
                <a:ea typeface="Arial"/>
                <a:cs typeface="Arial"/>
                <a:sym typeface="Arial"/>
              </a:rPr>
              <a:t>1. Статичні техніки</a:t>
            </a:r>
            <a:endParaRPr sz="3600"/>
          </a:p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(використовуються без виконання коду)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Рецензії (Reviews)</a:t>
            </a: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перевірка документації, коду, тест-кейсів.</a:t>
            </a:r>
            <a:b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Інспекції (Inspections)</a:t>
            </a: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формалізований аналіз артефактів із фіксацією дефектів.</a:t>
            </a:r>
            <a:b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Проведення walkthrough (ознайомчих переглядів)</a:t>
            </a: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спільний розбір документа.</a:t>
            </a:r>
            <a:b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Аналіз (Static Analysis)</a:t>
            </a: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автоматичне виявлення помилок у коді чи моделях.</a:t>
            </a:r>
            <a:b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pic>
        <p:nvPicPr>
          <p:cNvPr id="648" name="Google Shape;64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338" y="1117900"/>
            <a:ext cx="4183314" cy="39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pic>
        <p:nvPicPr>
          <p:cNvPr id="654" name="Google Shape;65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788" y="921100"/>
            <a:ext cx="4728429" cy="42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pic>
        <p:nvPicPr>
          <p:cNvPr id="660" name="Google Shape;66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563" y="1117900"/>
            <a:ext cx="5092881" cy="391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7"/>
          <p:cNvSpPr txBox="1"/>
          <p:nvPr>
            <p:ph type="title"/>
          </p:nvPr>
        </p:nvSpPr>
        <p:spPr>
          <a:xfrm>
            <a:off x="311700" y="276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Тестування сценаріїв використання</a:t>
            </a:r>
            <a:endParaRPr/>
          </a:p>
        </p:txBody>
      </p:sp>
      <p:sp>
        <p:nvSpPr>
          <p:cNvPr id="666" name="Google Shape;666;p87"/>
          <p:cNvSpPr txBox="1"/>
          <p:nvPr>
            <p:ph idx="1" type="body"/>
          </p:nvPr>
        </p:nvSpPr>
        <p:spPr>
          <a:xfrm>
            <a:off x="311700" y="1252875"/>
            <a:ext cx="30288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Сценарії використання описують взаємодію між користувачем (актором) та системою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Це допомагає створювати тест кейси для інтеграційного, системного та приймального тестування.</a:t>
            </a:r>
            <a:endParaRPr/>
          </a:p>
        </p:txBody>
      </p:sp>
      <p:graphicFrame>
        <p:nvGraphicFramePr>
          <p:cNvPr id="667" name="Google Shape;667;p87"/>
          <p:cNvGraphicFramePr/>
          <p:nvPr/>
        </p:nvGraphicFramePr>
        <p:xfrm>
          <a:off x="3789225" y="103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{B432C679-60EA-46E7-85DC-33E08F079913}</a:tableStyleId>
              </a:tblPr>
              <a:tblGrid>
                <a:gridCol w="1343600"/>
                <a:gridCol w="637200"/>
                <a:gridCol w="3148825"/>
              </a:tblGrid>
              <a:tr h="36947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Основний позитивний сценарій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А: актор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С: система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Step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Опис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69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1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А: вставляє картку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69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2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С: перевіряє картку і просить PIN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69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3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А: вводить </a:t>
                      </a:r>
                      <a:r>
                        <a:rPr lang="uk" sz="1200">
                          <a:solidFill>
                            <a:schemeClr val="dk2"/>
                          </a:solidFill>
                        </a:rPr>
                        <a:t>PIN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69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4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С: перевіряє </a:t>
                      </a:r>
                      <a:r>
                        <a:rPr lang="uk" sz="1200">
                          <a:solidFill>
                            <a:schemeClr val="dk2"/>
                          </a:solidFill>
                        </a:rPr>
                        <a:t>PIN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69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С: дає доступ до аккаунту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116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/>
                        <a:t>Доповнення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2а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Карта невалідна. С: показати повідомлення і відхилити картку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11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4а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dk2"/>
                          </a:solidFill>
                        </a:rPr>
                        <a:t>PIN </a:t>
                      </a:r>
                      <a:r>
                        <a:rPr lang="uk" sz="1200"/>
                        <a:t>невалідний. С: показати повідомлення і попросити ввести </a:t>
                      </a:r>
                      <a:r>
                        <a:rPr lang="uk" sz="1200">
                          <a:solidFill>
                            <a:schemeClr val="dk2"/>
                          </a:solidFill>
                        </a:rPr>
                        <a:t>PIN знову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11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4б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2"/>
                          </a:solidFill>
                        </a:rPr>
                        <a:t>PIN невалідний тричі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С: З’їсти картку і вийти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Тестування сценаріїв використання</a:t>
            </a:r>
            <a:endParaRPr/>
          </a:p>
        </p:txBody>
      </p:sp>
      <p:sp>
        <p:nvSpPr>
          <p:cNvPr id="673" name="Google Shape;673;p88"/>
          <p:cNvSpPr txBox="1"/>
          <p:nvPr>
            <p:ph idx="1" type="body"/>
          </p:nvPr>
        </p:nvSpPr>
        <p:spPr>
          <a:xfrm>
            <a:off x="311700" y="1252875"/>
            <a:ext cx="82995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Сценарії використання описують «потоки процесів» у системі з урахуванням її фактичного використання.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Сценарії використання допомагають виявити дефекти у потоці процесу під час реального використання системи.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Вони також допомагають виявити дефекти інтеграції, спричинені взаємодією різних компонентів.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9"/>
          <p:cNvSpPr txBox="1"/>
          <p:nvPr>
            <p:ph type="title"/>
          </p:nvPr>
        </p:nvSpPr>
        <p:spPr>
          <a:xfrm>
            <a:off x="311700" y="22600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https://app.diagrams.net/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Покриття 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операторів</a:t>
            </a:r>
            <a:endParaRPr/>
          </a:p>
        </p:txBody>
      </p:sp>
      <p:sp>
        <p:nvSpPr>
          <p:cNvPr id="684" name="Google Shape;684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Вступ до технік білого ящика</a:t>
            </a:r>
            <a:endParaRPr/>
          </a:p>
        </p:txBody>
      </p:sp>
      <p:sp>
        <p:nvSpPr>
          <p:cNvPr id="690" name="Google Shape;690;p91"/>
          <p:cNvSpPr txBox="1"/>
          <p:nvPr>
            <p:ph idx="1" type="body"/>
          </p:nvPr>
        </p:nvSpPr>
        <p:spPr>
          <a:xfrm>
            <a:off x="311700" y="1252875"/>
            <a:ext cx="82995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Statement testing (тестування операторів) тестує оператори в даному фрагменті коду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Decision testing (тестування умов) тестує умови в даному фрагменті коду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Тестування умов ще відоме як Branch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Тестування умов сильніше, ніж тестування операторів.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100% покриття умов гарантує 100% покриття операторів, але не навпаки.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696" name="Google Shape;696;p92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702" name="Google Shape;702;p93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93"/>
          <p:cNvSpPr/>
          <p:nvPr/>
        </p:nvSpPr>
        <p:spPr>
          <a:xfrm>
            <a:off x="5361625" y="1046950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93"/>
          <p:cNvSpPr/>
          <p:nvPr/>
        </p:nvSpPr>
        <p:spPr>
          <a:xfrm>
            <a:off x="5361625" y="4332175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93"/>
          <p:cNvSpPr/>
          <p:nvPr/>
        </p:nvSpPr>
        <p:spPr>
          <a:xfrm>
            <a:off x="6559275" y="326712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6" name="Google Shape;706;p93"/>
          <p:cNvCxnSpPr>
            <a:stCxn id="703" idx="4"/>
            <a:endCxn id="704" idx="0"/>
          </p:cNvCxnSpPr>
          <p:nvPr/>
        </p:nvCxnSpPr>
        <p:spPr>
          <a:xfrm>
            <a:off x="5783575" y="1670650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7" name="Google Shape;707;p93"/>
          <p:cNvSpPr/>
          <p:nvPr/>
        </p:nvSpPr>
        <p:spPr>
          <a:xfrm>
            <a:off x="5229175" y="2372963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93"/>
          <p:cNvSpPr/>
          <p:nvPr/>
        </p:nvSpPr>
        <p:spPr>
          <a:xfrm>
            <a:off x="5361625" y="18567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93"/>
          <p:cNvSpPr/>
          <p:nvPr/>
        </p:nvSpPr>
        <p:spPr>
          <a:xfrm>
            <a:off x="5361625" y="326712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93"/>
          <p:cNvSpPr/>
          <p:nvPr/>
        </p:nvSpPr>
        <p:spPr>
          <a:xfrm>
            <a:off x="5361625" y="38290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1" name="Google Shape;711;p93"/>
          <p:cNvCxnSpPr>
            <a:stCxn id="707" idx="3"/>
            <a:endCxn id="705" idx="0"/>
          </p:cNvCxnSpPr>
          <p:nvPr/>
        </p:nvCxnSpPr>
        <p:spPr>
          <a:xfrm>
            <a:off x="6337975" y="2760563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93"/>
          <p:cNvCxnSpPr>
            <a:stCxn id="705" idx="2"/>
          </p:cNvCxnSpPr>
          <p:nvPr/>
        </p:nvCxnSpPr>
        <p:spPr>
          <a:xfrm rot="5400000">
            <a:off x="6543075" y="3316775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13" name="Google Shape;713;p93"/>
          <p:cNvSpPr txBox="1"/>
          <p:nvPr/>
        </p:nvSpPr>
        <p:spPr>
          <a:xfrm>
            <a:off x="6411425" y="231545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93"/>
          <p:cNvSpPr txBox="1"/>
          <p:nvPr/>
        </p:nvSpPr>
        <p:spPr>
          <a:xfrm>
            <a:off x="4834125" y="295840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  <a:buNone/>
            </a:pPr>
            <a:r>
              <a:rPr lang="uk" sz="2700">
                <a:latin typeface="Arial"/>
                <a:ea typeface="Arial"/>
                <a:cs typeface="Arial"/>
                <a:sym typeface="Arial"/>
              </a:rPr>
              <a:t>2. Динамічні техніки (на основі виконання коду)</a:t>
            </a:r>
            <a:endParaRPr sz="2700"/>
          </a:p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2.1. Базовані на специфікації (Black-box)</a:t>
            </a: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(перевірка функціональності без знання внутрішньої логіки)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Еквівалентне розбиття (Equivalence Partitioning)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Аналіз граничних значень (Boundary Value Analysis)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Таблиця прийняття рішень (Decision Table Testing)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Тестування переходів станів (State Transition Testing)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Комбінаторне тестування (Pairwise, n-wise)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Cause-Effect Graphing (Граф причинно-наслідкових зв’язків)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Case Testing (Тестування на основі сценаріїв використання)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720" name="Google Shape;720;p94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94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94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94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4" name="Google Shape;724;p94"/>
          <p:cNvCxnSpPr>
            <a:stCxn id="721" idx="4"/>
            <a:endCxn id="722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5" name="Google Shape;725;p94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94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94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94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9" name="Google Shape;729;p94"/>
          <p:cNvCxnSpPr>
            <a:stCxn id="725" idx="3"/>
            <a:endCxn id="723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94"/>
          <p:cNvCxnSpPr>
            <a:stCxn id="723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31" name="Google Shape;731;p94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94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3" name="Google Shape;733;p94"/>
          <p:cNvCxnSpPr/>
          <p:nvPr/>
        </p:nvCxnSpPr>
        <p:spPr>
          <a:xfrm flipH="1">
            <a:off x="6003425" y="1464863"/>
            <a:ext cx="1716900" cy="186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4" name="Google Shape;734;p94"/>
          <p:cNvCxnSpPr/>
          <p:nvPr/>
        </p:nvCxnSpPr>
        <p:spPr>
          <a:xfrm flipH="1">
            <a:off x="7053275" y="1818063"/>
            <a:ext cx="814200" cy="97140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5" name="Google Shape;735;p94"/>
          <p:cNvCxnSpPr/>
          <p:nvPr/>
        </p:nvCxnSpPr>
        <p:spPr>
          <a:xfrm flipH="1">
            <a:off x="6023050" y="1700338"/>
            <a:ext cx="1648200" cy="13245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6" name="Google Shape;736;p94"/>
          <p:cNvSpPr txBox="1"/>
          <p:nvPr/>
        </p:nvSpPr>
        <p:spPr>
          <a:xfrm>
            <a:off x="7798800" y="1300138"/>
            <a:ext cx="11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CC4125"/>
                </a:solidFill>
                <a:latin typeface="Roboto"/>
                <a:ea typeface="Roboto"/>
                <a:cs typeface="Roboto"/>
                <a:sym typeface="Roboto"/>
              </a:rPr>
              <a:t> Branches</a:t>
            </a:r>
            <a:endParaRPr>
              <a:solidFill>
                <a:srgbClr val="CC41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7" name="Google Shape;737;p94"/>
          <p:cNvCxnSpPr>
            <a:endCxn id="726" idx="1"/>
          </p:cNvCxnSpPr>
          <p:nvPr/>
        </p:nvCxnSpPr>
        <p:spPr>
          <a:xfrm>
            <a:off x="4639725" y="1925850"/>
            <a:ext cx="716100" cy="47100"/>
          </a:xfrm>
          <a:prstGeom prst="straightConnector1">
            <a:avLst/>
          </a:prstGeom>
          <a:noFill/>
          <a:ln cap="flat" cmpd="sng" w="9525">
            <a:solidFill>
              <a:srgbClr val="8E7CC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8" name="Google Shape;738;p94"/>
          <p:cNvCxnSpPr>
            <a:endCxn id="725" idx="1"/>
          </p:cNvCxnSpPr>
          <p:nvPr/>
        </p:nvCxnSpPr>
        <p:spPr>
          <a:xfrm>
            <a:off x="4570875" y="2141725"/>
            <a:ext cx="652500" cy="536400"/>
          </a:xfrm>
          <a:prstGeom prst="straightConnector1">
            <a:avLst/>
          </a:prstGeom>
          <a:noFill/>
          <a:ln cap="flat" cmpd="sng" w="9525">
            <a:solidFill>
              <a:srgbClr val="8E7CC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9" name="Google Shape;739;p94"/>
          <p:cNvCxnSpPr/>
          <p:nvPr/>
        </p:nvCxnSpPr>
        <p:spPr>
          <a:xfrm>
            <a:off x="4482625" y="2338063"/>
            <a:ext cx="902700" cy="1079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0" name="Google Shape;740;p94"/>
          <p:cNvSpPr txBox="1"/>
          <p:nvPr/>
        </p:nvSpPr>
        <p:spPr>
          <a:xfrm>
            <a:off x="3429425" y="1818063"/>
            <a:ext cx="13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8E7CC3"/>
                </a:solidFill>
                <a:latin typeface="Roboto"/>
                <a:ea typeface="Roboto"/>
                <a:cs typeface="Roboto"/>
                <a:sym typeface="Roboto"/>
              </a:rPr>
              <a:t>Statements</a:t>
            </a:r>
            <a:endParaRPr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746" name="Google Shape;746;p95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747" name="Google Shape;747;p95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95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95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0" name="Google Shape;750;p95"/>
          <p:cNvCxnSpPr>
            <a:stCxn id="747" idx="4"/>
            <a:endCxn id="748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95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95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95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95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5" name="Google Shape;755;p95"/>
          <p:cNvCxnSpPr>
            <a:stCxn id="751" idx="3"/>
            <a:endCxn id="749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95"/>
          <p:cNvCxnSpPr>
            <a:stCxn id="749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57" name="Google Shape;757;p95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95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764" name="Google Shape;764;p96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765" name="Google Shape;765;p96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96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96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8" name="Google Shape;768;p96"/>
          <p:cNvCxnSpPr>
            <a:stCxn id="765" idx="4"/>
            <a:endCxn id="766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9" name="Google Shape;769;p96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96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96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96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3" name="Google Shape;773;p96"/>
          <p:cNvCxnSpPr>
            <a:stCxn id="769" idx="3"/>
            <a:endCxn id="767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" name="Google Shape;774;p96"/>
          <p:cNvCxnSpPr>
            <a:stCxn id="767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75" name="Google Shape;775;p96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96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7" name="Google Shape;777;p96"/>
          <p:cNvCxnSpPr/>
          <p:nvPr/>
        </p:nvCxnSpPr>
        <p:spPr>
          <a:xfrm>
            <a:off x="4654925" y="1579175"/>
            <a:ext cx="0" cy="302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8" name="Google Shape;778;p96"/>
          <p:cNvSpPr txBox="1"/>
          <p:nvPr/>
        </p:nvSpPr>
        <p:spPr>
          <a:xfrm>
            <a:off x="4311525" y="1333900"/>
            <a:ext cx="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784" name="Google Shape;784;p97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Шлях - це проходження по коду, починаючи з точки старт і закінчуючи точкою кінець.</a:t>
            </a:r>
            <a:endParaRPr/>
          </a:p>
        </p:txBody>
      </p:sp>
      <p:sp>
        <p:nvSpPr>
          <p:cNvPr id="785" name="Google Shape;785;p97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97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97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8" name="Google Shape;788;p97"/>
          <p:cNvCxnSpPr>
            <a:stCxn id="785" idx="4"/>
            <a:endCxn id="786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9" name="Google Shape;789;p97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0" name="Google Shape;790;p97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97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97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3" name="Google Shape;793;p97"/>
          <p:cNvCxnSpPr>
            <a:stCxn id="789" idx="3"/>
            <a:endCxn id="787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4" name="Google Shape;794;p97"/>
          <p:cNvCxnSpPr>
            <a:stCxn id="787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95" name="Google Shape;795;p97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97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7" name="Google Shape;797;p97"/>
          <p:cNvCxnSpPr/>
          <p:nvPr/>
        </p:nvCxnSpPr>
        <p:spPr>
          <a:xfrm>
            <a:off x="4654925" y="1579175"/>
            <a:ext cx="0" cy="3021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8" name="Google Shape;798;p97"/>
          <p:cNvSpPr txBox="1"/>
          <p:nvPr/>
        </p:nvSpPr>
        <p:spPr>
          <a:xfrm>
            <a:off x="4311525" y="1333900"/>
            <a:ext cx="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9" name="Google Shape;799;p97"/>
          <p:cNvCxnSpPr/>
          <p:nvPr/>
        </p:nvCxnSpPr>
        <p:spPr>
          <a:xfrm flipH="1" rot="-5400000">
            <a:off x="6032250" y="2632288"/>
            <a:ext cx="2913900" cy="882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0" name="Google Shape;800;p97"/>
          <p:cNvSpPr txBox="1"/>
          <p:nvPr/>
        </p:nvSpPr>
        <p:spPr>
          <a:xfrm>
            <a:off x="6773025" y="1332263"/>
            <a:ext cx="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806" name="Google Shape;806;p98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Скільки потрібно створити мінімум тест кейсів на 100% statement покриття?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9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812" name="Google Shape;812;p99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/>
              <a:t>Скільки потрібно створити мінімум тест кейсів на 100% statement покриття?</a:t>
            </a:r>
            <a:endParaRPr/>
          </a:p>
        </p:txBody>
      </p:sp>
      <p:sp>
        <p:nvSpPr>
          <p:cNvPr id="813" name="Google Shape;813;p99"/>
          <p:cNvSpPr/>
          <p:nvPr/>
        </p:nvSpPr>
        <p:spPr>
          <a:xfrm>
            <a:off x="4677875" y="964500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99"/>
          <p:cNvSpPr/>
          <p:nvPr/>
        </p:nvSpPr>
        <p:spPr>
          <a:xfrm>
            <a:off x="4677875" y="4249725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99"/>
          <p:cNvSpPr/>
          <p:nvPr/>
        </p:nvSpPr>
        <p:spPr>
          <a:xfrm>
            <a:off x="5875525" y="318467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6" name="Google Shape;816;p99"/>
          <p:cNvCxnSpPr>
            <a:stCxn id="813" idx="4"/>
            <a:endCxn id="814" idx="0"/>
          </p:cNvCxnSpPr>
          <p:nvPr/>
        </p:nvCxnSpPr>
        <p:spPr>
          <a:xfrm>
            <a:off x="5099825" y="1588200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99"/>
          <p:cNvSpPr/>
          <p:nvPr/>
        </p:nvSpPr>
        <p:spPr>
          <a:xfrm>
            <a:off x="4545425" y="2290513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99"/>
          <p:cNvSpPr/>
          <p:nvPr/>
        </p:nvSpPr>
        <p:spPr>
          <a:xfrm>
            <a:off x="4677875" y="177433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99"/>
          <p:cNvSpPr/>
          <p:nvPr/>
        </p:nvSpPr>
        <p:spPr>
          <a:xfrm>
            <a:off x="4677875" y="318467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99"/>
          <p:cNvSpPr/>
          <p:nvPr/>
        </p:nvSpPr>
        <p:spPr>
          <a:xfrm>
            <a:off x="4677875" y="374663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1" name="Google Shape;821;p99"/>
          <p:cNvCxnSpPr>
            <a:stCxn id="817" idx="3"/>
            <a:endCxn id="815" idx="0"/>
          </p:cNvCxnSpPr>
          <p:nvPr/>
        </p:nvCxnSpPr>
        <p:spPr>
          <a:xfrm>
            <a:off x="5654225" y="2678113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99"/>
          <p:cNvCxnSpPr>
            <a:stCxn id="815" idx="2"/>
          </p:cNvCxnSpPr>
          <p:nvPr/>
        </p:nvCxnSpPr>
        <p:spPr>
          <a:xfrm rot="5400000">
            <a:off x="5859325" y="3234325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23" name="Google Shape;823;p99"/>
          <p:cNvSpPr txBox="1"/>
          <p:nvPr/>
        </p:nvSpPr>
        <p:spPr>
          <a:xfrm>
            <a:off x="5727675" y="223300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99"/>
          <p:cNvSpPr txBox="1"/>
          <p:nvPr/>
        </p:nvSpPr>
        <p:spPr>
          <a:xfrm>
            <a:off x="4150375" y="287595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99"/>
          <p:cNvSpPr txBox="1"/>
          <p:nvPr/>
        </p:nvSpPr>
        <p:spPr>
          <a:xfrm>
            <a:off x="6409300" y="1161388"/>
            <a:ext cx="258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Statement coverage = мін. к-ть шляхів, потрібна для покриття всіх statements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99"/>
          <p:cNvSpPr txBox="1"/>
          <p:nvPr/>
        </p:nvSpPr>
        <p:spPr>
          <a:xfrm>
            <a:off x="6409300" y="2171538"/>
            <a:ext cx="24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Statement coverage = 2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0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832" name="Google Shape;832;p100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838" name="Google Shape;838;p101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1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p101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101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101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101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101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101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101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7" name="Google Shape;847;p101"/>
          <p:cNvCxnSpPr>
            <a:stCxn id="839" idx="2"/>
            <a:endCxn id="840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101"/>
          <p:cNvCxnSpPr>
            <a:stCxn id="840" idx="2"/>
            <a:endCxn id="841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101"/>
          <p:cNvCxnSpPr>
            <a:stCxn id="841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0" name="Google Shape;850;p101"/>
          <p:cNvCxnSpPr>
            <a:endCxn id="846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1" name="Google Shape;851;p101"/>
          <p:cNvCxnSpPr>
            <a:stCxn id="840" idx="3"/>
            <a:endCxn id="842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2" name="Google Shape;852;p101"/>
          <p:cNvCxnSpPr>
            <a:stCxn id="842" idx="2"/>
            <a:endCxn id="843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3" name="Google Shape;853;p101"/>
          <p:cNvCxnSpPr>
            <a:stCxn id="843" idx="2"/>
            <a:endCxn id="845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4" name="Google Shape;854;p101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5" name="Google Shape;855;p101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101"/>
          <p:cNvCxnSpPr>
            <a:stCxn id="843" idx="3"/>
            <a:endCxn id="844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7" name="Google Shape;857;p101"/>
          <p:cNvCxnSpPr>
            <a:stCxn id="844" idx="2"/>
            <a:endCxn id="846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863" name="Google Shape;863;p102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/>
              <a:t>Statement coverage = 3</a:t>
            </a:r>
            <a:endParaRPr b="1"/>
          </a:p>
        </p:txBody>
      </p:sp>
      <p:sp>
        <p:nvSpPr>
          <p:cNvPr id="864" name="Google Shape;864;p102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102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102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102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102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102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102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102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2" name="Google Shape;872;p102"/>
          <p:cNvCxnSpPr>
            <a:stCxn id="864" idx="2"/>
            <a:endCxn id="865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3" name="Google Shape;873;p102"/>
          <p:cNvCxnSpPr>
            <a:stCxn id="865" idx="2"/>
            <a:endCxn id="866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4" name="Google Shape;874;p102"/>
          <p:cNvCxnSpPr>
            <a:stCxn id="866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5" name="Google Shape;875;p102"/>
          <p:cNvCxnSpPr>
            <a:endCxn id="871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6" name="Google Shape;876;p102"/>
          <p:cNvCxnSpPr>
            <a:stCxn id="865" idx="3"/>
            <a:endCxn id="867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7" name="Google Shape;877;p102"/>
          <p:cNvCxnSpPr>
            <a:stCxn id="867" idx="2"/>
            <a:endCxn id="868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8" name="Google Shape;878;p102"/>
          <p:cNvCxnSpPr>
            <a:stCxn id="868" idx="2"/>
            <a:endCxn id="870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9" name="Google Shape;879;p102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0" name="Google Shape;880;p102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1" name="Google Shape;881;p102"/>
          <p:cNvCxnSpPr>
            <a:stCxn id="868" idx="3"/>
            <a:endCxn id="869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102"/>
          <p:cNvCxnSpPr>
            <a:stCxn id="869" idx="2"/>
            <a:endCxn id="871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0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uk"/>
              <a:t>Приклад #1</a:t>
            </a:r>
            <a:endParaRPr/>
          </a:p>
        </p:txBody>
      </p:sp>
      <p:sp>
        <p:nvSpPr>
          <p:cNvPr id="888" name="Google Shape;888;p103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Чекати, щоб вставили картку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карта валідна THEN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“Введіть PIN-код”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PIN валідний THEN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вибрати транзакцію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показати “PIN невалідний”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ELSE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відхилити карту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/>
              <a:t>Statement coverage = 3</a:t>
            </a:r>
            <a:endParaRPr b="1"/>
          </a:p>
        </p:txBody>
      </p:sp>
      <p:sp>
        <p:nvSpPr>
          <p:cNvPr id="889" name="Google Shape;889;p103"/>
          <p:cNvSpPr/>
          <p:nvPr/>
        </p:nvSpPr>
        <p:spPr>
          <a:xfrm>
            <a:off x="4121550" y="921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Чекати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103"/>
          <p:cNvSpPr/>
          <p:nvPr/>
        </p:nvSpPr>
        <p:spPr>
          <a:xfrm>
            <a:off x="3680100" y="161770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Валідна картка?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103"/>
          <p:cNvSpPr/>
          <p:nvPr/>
        </p:nvSpPr>
        <p:spPr>
          <a:xfrm>
            <a:off x="41215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Відхилити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карту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103"/>
          <p:cNvSpPr/>
          <p:nvPr/>
        </p:nvSpPr>
        <p:spPr>
          <a:xfrm>
            <a:off x="6022325" y="17551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“Введіть…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103"/>
          <p:cNvSpPr/>
          <p:nvPr/>
        </p:nvSpPr>
        <p:spPr>
          <a:xfrm>
            <a:off x="5580875" y="2483950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Валідний PIN?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103"/>
          <p:cNvSpPr/>
          <p:nvPr/>
        </p:nvSpPr>
        <p:spPr>
          <a:xfrm>
            <a:off x="7775950" y="26433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Обрати транзакц…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103"/>
          <p:cNvSpPr/>
          <p:nvPr/>
        </p:nvSpPr>
        <p:spPr>
          <a:xfrm>
            <a:off x="6022325" y="35095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Показати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“PIN нева…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103"/>
          <p:cNvSpPr/>
          <p:nvPr/>
        </p:nvSpPr>
        <p:spPr>
          <a:xfrm>
            <a:off x="7775950" y="405885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Кінець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7" name="Google Shape;897;p103"/>
          <p:cNvCxnSpPr>
            <a:stCxn id="889" idx="2"/>
            <a:endCxn id="890" idx="0"/>
          </p:cNvCxnSpPr>
          <p:nvPr/>
        </p:nvCxnSpPr>
        <p:spPr>
          <a:xfrm>
            <a:off x="4710300" y="1470400"/>
            <a:ext cx="0" cy="1473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8" name="Google Shape;898;p103"/>
          <p:cNvCxnSpPr>
            <a:stCxn id="890" idx="2"/>
            <a:endCxn id="891" idx="0"/>
          </p:cNvCxnSpPr>
          <p:nvPr/>
        </p:nvCxnSpPr>
        <p:spPr>
          <a:xfrm>
            <a:off x="4710300" y="244180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9" name="Google Shape;899;p103"/>
          <p:cNvCxnSpPr>
            <a:stCxn id="891" idx="2"/>
          </p:cNvCxnSpPr>
          <p:nvPr/>
        </p:nvCxnSpPr>
        <p:spPr>
          <a:xfrm>
            <a:off x="4710300" y="3192600"/>
            <a:ext cx="0" cy="1140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0" name="Google Shape;900;p103"/>
          <p:cNvCxnSpPr>
            <a:endCxn id="896" idx="1"/>
          </p:cNvCxnSpPr>
          <p:nvPr/>
        </p:nvCxnSpPr>
        <p:spPr>
          <a:xfrm>
            <a:off x="4715350" y="4332900"/>
            <a:ext cx="3060600" cy="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1" name="Google Shape;901;p103"/>
          <p:cNvCxnSpPr>
            <a:stCxn id="890" idx="3"/>
            <a:endCxn id="892" idx="1"/>
          </p:cNvCxnSpPr>
          <p:nvPr/>
        </p:nvCxnSpPr>
        <p:spPr>
          <a:xfrm>
            <a:off x="5740500" y="20297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2" name="Google Shape;902;p103"/>
          <p:cNvCxnSpPr>
            <a:stCxn id="892" idx="2"/>
            <a:endCxn id="893" idx="0"/>
          </p:cNvCxnSpPr>
          <p:nvPr/>
        </p:nvCxnSpPr>
        <p:spPr>
          <a:xfrm>
            <a:off x="6611075" y="2304400"/>
            <a:ext cx="0" cy="179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3" name="Google Shape;903;p103"/>
          <p:cNvCxnSpPr>
            <a:stCxn id="893" idx="2"/>
            <a:endCxn id="895" idx="0"/>
          </p:cNvCxnSpPr>
          <p:nvPr/>
        </p:nvCxnSpPr>
        <p:spPr>
          <a:xfrm>
            <a:off x="6611075" y="3308050"/>
            <a:ext cx="0" cy="20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4" name="Google Shape;904;p103"/>
          <p:cNvCxnSpPr/>
          <p:nvPr/>
        </p:nvCxnSpPr>
        <p:spPr>
          <a:xfrm>
            <a:off x="7923500" y="3773800"/>
            <a:ext cx="7800" cy="285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5" name="Google Shape;905;p103"/>
          <p:cNvCxnSpPr/>
          <p:nvPr/>
        </p:nvCxnSpPr>
        <p:spPr>
          <a:xfrm>
            <a:off x="7199825" y="3760425"/>
            <a:ext cx="743400" cy="1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6" name="Google Shape;906;p103"/>
          <p:cNvCxnSpPr>
            <a:stCxn id="893" idx="3"/>
            <a:endCxn id="894" idx="1"/>
          </p:cNvCxnSpPr>
          <p:nvPr/>
        </p:nvCxnSpPr>
        <p:spPr>
          <a:xfrm>
            <a:off x="7641275" y="2896000"/>
            <a:ext cx="134700" cy="21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7" name="Google Shape;907;p103"/>
          <p:cNvCxnSpPr>
            <a:stCxn id="894" idx="2"/>
            <a:endCxn id="896" idx="0"/>
          </p:cNvCxnSpPr>
          <p:nvPr/>
        </p:nvCxnSpPr>
        <p:spPr>
          <a:xfrm>
            <a:off x="8364700" y="3192600"/>
            <a:ext cx="0" cy="86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8" name="Google Shape;908;p103"/>
          <p:cNvSpPr txBox="1"/>
          <p:nvPr/>
        </p:nvSpPr>
        <p:spPr>
          <a:xfrm>
            <a:off x="3454400" y="189800"/>
            <a:ext cx="549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TIP: Statement coverage = 1 + к-ть ELSE</a:t>
            </a:r>
            <a:endParaRPr sz="19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uk" sz="2400">
                <a:latin typeface="Arial"/>
                <a:ea typeface="Arial"/>
                <a:cs typeface="Arial"/>
                <a:sym typeface="Arial"/>
              </a:rPr>
              <a:t>2.2. Базовані на структурі (White-box)</a:t>
            </a:r>
            <a:endParaRPr sz="2400"/>
          </a:p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(перевірка внутрішньої логіки, коду, структури)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Покриття операторів (Statement Coverage)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Покриття гілок (Branch/Decision Coverage)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Покриття умов (Condition Coverage)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Покриття шляхів (Path Coverage)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Testing Loops (перевірка циклів)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914" name="Google Shape;914;p104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920" name="Google Shape;920;p105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05"/>
          <p:cNvSpPr/>
          <p:nvPr/>
        </p:nvSpPr>
        <p:spPr>
          <a:xfrm>
            <a:off x="3953000" y="125287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105"/>
          <p:cNvSpPr/>
          <p:nvPr/>
        </p:nvSpPr>
        <p:spPr>
          <a:xfrm>
            <a:off x="35115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105"/>
          <p:cNvSpPr/>
          <p:nvPr/>
        </p:nvSpPr>
        <p:spPr>
          <a:xfrm>
            <a:off x="3953000" y="44532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105"/>
          <p:cNvSpPr/>
          <p:nvPr/>
        </p:nvSpPr>
        <p:spPr>
          <a:xfrm>
            <a:off x="58536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=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105"/>
          <p:cNvSpPr/>
          <p:nvPr/>
        </p:nvSpPr>
        <p:spPr>
          <a:xfrm>
            <a:off x="7654800" y="31865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6" name="Google Shape;926;p105"/>
          <p:cNvCxnSpPr>
            <a:stCxn id="921" idx="2"/>
            <a:endCxn id="922" idx="0"/>
          </p:cNvCxnSpPr>
          <p:nvPr/>
        </p:nvCxnSpPr>
        <p:spPr>
          <a:xfrm>
            <a:off x="4541750" y="1802175"/>
            <a:ext cx="0" cy="495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7" name="Google Shape;927;p105"/>
          <p:cNvCxnSpPr>
            <a:stCxn id="922" idx="2"/>
            <a:endCxn id="923" idx="0"/>
          </p:cNvCxnSpPr>
          <p:nvPr/>
        </p:nvCxnSpPr>
        <p:spPr>
          <a:xfrm>
            <a:off x="4541750" y="3121725"/>
            <a:ext cx="0" cy="1331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8" name="Google Shape;928;p105"/>
          <p:cNvCxnSpPr>
            <a:stCxn id="922" idx="3"/>
          </p:cNvCxnSpPr>
          <p:nvPr/>
        </p:nvCxnSpPr>
        <p:spPr>
          <a:xfrm>
            <a:off x="5571950" y="2709675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9" name="Google Shape;929;p105"/>
          <p:cNvCxnSpPr>
            <a:stCxn id="924" idx="2"/>
          </p:cNvCxnSpPr>
          <p:nvPr/>
        </p:nvCxnSpPr>
        <p:spPr>
          <a:xfrm flipH="1">
            <a:off x="6879350" y="3121725"/>
            <a:ext cx="4500" cy="100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0" name="Google Shape;930;p105"/>
          <p:cNvCxnSpPr>
            <a:stCxn id="924" idx="3"/>
          </p:cNvCxnSpPr>
          <p:nvPr/>
        </p:nvCxnSpPr>
        <p:spPr>
          <a:xfrm>
            <a:off x="7914050" y="2709675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105"/>
          <p:cNvCxnSpPr>
            <a:stCxn id="925" idx="2"/>
          </p:cNvCxnSpPr>
          <p:nvPr/>
        </p:nvCxnSpPr>
        <p:spPr>
          <a:xfrm flipH="1">
            <a:off x="8241450" y="37358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105"/>
          <p:cNvCxnSpPr>
            <a:endCxn id="925" idx="0"/>
          </p:cNvCxnSpPr>
          <p:nvPr/>
        </p:nvCxnSpPr>
        <p:spPr>
          <a:xfrm>
            <a:off x="8242950" y="2741625"/>
            <a:ext cx="600" cy="444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105"/>
          <p:cNvCxnSpPr/>
          <p:nvPr/>
        </p:nvCxnSpPr>
        <p:spPr>
          <a:xfrm rot="10800000">
            <a:off x="4553925" y="4105575"/>
            <a:ext cx="3718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0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#2</a:t>
            </a:r>
            <a:endParaRPr/>
          </a:p>
        </p:txBody>
      </p:sp>
      <p:sp>
        <p:nvSpPr>
          <p:cNvPr id="939" name="Google Shape;939;p106"/>
          <p:cNvSpPr txBox="1"/>
          <p:nvPr>
            <p:ph idx="1" type="body"/>
          </p:nvPr>
        </p:nvSpPr>
        <p:spPr>
          <a:xfrm>
            <a:off x="311700" y="1252875"/>
            <a:ext cx="33684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Read 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IF A &gt; 0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IF A = 21 THEN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Print “Key”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	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ENDIF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/>
              <a:t>Statement coverage = 1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06"/>
          <p:cNvSpPr/>
          <p:nvPr/>
        </p:nvSpPr>
        <p:spPr>
          <a:xfrm>
            <a:off x="3953000" y="125287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106"/>
          <p:cNvSpPr/>
          <p:nvPr/>
        </p:nvSpPr>
        <p:spPr>
          <a:xfrm>
            <a:off x="35115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106"/>
          <p:cNvSpPr/>
          <p:nvPr/>
        </p:nvSpPr>
        <p:spPr>
          <a:xfrm>
            <a:off x="3953000" y="4453200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106"/>
          <p:cNvSpPr/>
          <p:nvPr/>
        </p:nvSpPr>
        <p:spPr>
          <a:xfrm>
            <a:off x="5853650" y="2297625"/>
            <a:ext cx="2060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=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106"/>
          <p:cNvSpPr/>
          <p:nvPr/>
        </p:nvSpPr>
        <p:spPr>
          <a:xfrm>
            <a:off x="7654800" y="31865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5" name="Google Shape;945;p106"/>
          <p:cNvCxnSpPr>
            <a:stCxn id="940" idx="2"/>
            <a:endCxn id="941" idx="0"/>
          </p:cNvCxnSpPr>
          <p:nvPr/>
        </p:nvCxnSpPr>
        <p:spPr>
          <a:xfrm>
            <a:off x="4541750" y="1802175"/>
            <a:ext cx="0" cy="495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6" name="Google Shape;946;p106"/>
          <p:cNvCxnSpPr>
            <a:stCxn id="941" idx="2"/>
            <a:endCxn id="942" idx="0"/>
          </p:cNvCxnSpPr>
          <p:nvPr/>
        </p:nvCxnSpPr>
        <p:spPr>
          <a:xfrm>
            <a:off x="4541750" y="3121725"/>
            <a:ext cx="0" cy="1331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7" name="Google Shape;947;p106"/>
          <p:cNvCxnSpPr>
            <a:stCxn id="941" idx="3"/>
          </p:cNvCxnSpPr>
          <p:nvPr/>
        </p:nvCxnSpPr>
        <p:spPr>
          <a:xfrm>
            <a:off x="5571950" y="2709675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8" name="Google Shape;948;p106"/>
          <p:cNvCxnSpPr>
            <a:stCxn id="943" idx="2"/>
          </p:cNvCxnSpPr>
          <p:nvPr/>
        </p:nvCxnSpPr>
        <p:spPr>
          <a:xfrm flipH="1">
            <a:off x="6879350" y="3121725"/>
            <a:ext cx="4500" cy="100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9" name="Google Shape;949;p106"/>
          <p:cNvCxnSpPr>
            <a:stCxn id="943" idx="3"/>
          </p:cNvCxnSpPr>
          <p:nvPr/>
        </p:nvCxnSpPr>
        <p:spPr>
          <a:xfrm>
            <a:off x="7914050" y="2709675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106"/>
          <p:cNvCxnSpPr>
            <a:stCxn id="944" idx="2"/>
          </p:cNvCxnSpPr>
          <p:nvPr/>
        </p:nvCxnSpPr>
        <p:spPr>
          <a:xfrm flipH="1">
            <a:off x="8241450" y="37358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1" name="Google Shape;951;p106"/>
          <p:cNvCxnSpPr>
            <a:endCxn id="944" idx="0"/>
          </p:cNvCxnSpPr>
          <p:nvPr/>
        </p:nvCxnSpPr>
        <p:spPr>
          <a:xfrm>
            <a:off x="8242950" y="2741625"/>
            <a:ext cx="600" cy="444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2" name="Google Shape;952;p106"/>
          <p:cNvCxnSpPr/>
          <p:nvPr/>
        </p:nvCxnSpPr>
        <p:spPr>
          <a:xfrm rot="10800000">
            <a:off x="4553925" y="4105575"/>
            <a:ext cx="3718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0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958" name="Google Shape;958;p107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0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964" name="Google Shape;964;p108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  <p:sp>
        <p:nvSpPr>
          <p:cNvPr id="965" name="Google Shape;965;p108"/>
          <p:cNvSpPr/>
          <p:nvPr/>
        </p:nvSpPr>
        <p:spPr>
          <a:xfrm>
            <a:off x="3317150" y="133223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p108"/>
          <p:cNvSpPr/>
          <p:nvPr/>
        </p:nvSpPr>
        <p:spPr>
          <a:xfrm>
            <a:off x="3200063" y="2129913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108"/>
          <p:cNvSpPr/>
          <p:nvPr/>
        </p:nvSpPr>
        <p:spPr>
          <a:xfrm>
            <a:off x="3317150" y="459418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108"/>
          <p:cNvSpPr/>
          <p:nvPr/>
        </p:nvSpPr>
        <p:spPr>
          <a:xfrm>
            <a:off x="4894525" y="2129638"/>
            <a:ext cx="13395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=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108"/>
          <p:cNvSpPr/>
          <p:nvPr/>
        </p:nvSpPr>
        <p:spPr>
          <a:xfrm>
            <a:off x="6517925" y="22670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0" name="Google Shape;970;p108"/>
          <p:cNvCxnSpPr>
            <a:stCxn id="965" idx="2"/>
            <a:endCxn id="966" idx="0"/>
          </p:cNvCxnSpPr>
          <p:nvPr/>
        </p:nvCxnSpPr>
        <p:spPr>
          <a:xfrm>
            <a:off x="3905900" y="1881538"/>
            <a:ext cx="28800" cy="248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1" name="Google Shape;971;p108"/>
          <p:cNvCxnSpPr>
            <a:stCxn id="966" idx="2"/>
            <a:endCxn id="967" idx="0"/>
          </p:cNvCxnSpPr>
          <p:nvPr/>
        </p:nvCxnSpPr>
        <p:spPr>
          <a:xfrm flipH="1">
            <a:off x="3905963" y="2954013"/>
            <a:ext cx="28800" cy="1640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2" name="Google Shape;972;p108"/>
          <p:cNvCxnSpPr>
            <a:stCxn id="966" idx="3"/>
          </p:cNvCxnSpPr>
          <p:nvPr/>
        </p:nvCxnSpPr>
        <p:spPr>
          <a:xfrm>
            <a:off x="4669463" y="2541963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108"/>
          <p:cNvCxnSpPr>
            <a:stCxn id="968" idx="2"/>
            <a:endCxn id="974" idx="0"/>
          </p:cNvCxnSpPr>
          <p:nvPr/>
        </p:nvCxnSpPr>
        <p:spPr>
          <a:xfrm>
            <a:off x="5564275" y="2953738"/>
            <a:ext cx="0" cy="341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p108"/>
          <p:cNvCxnSpPr>
            <a:stCxn id="968" idx="3"/>
          </p:cNvCxnSpPr>
          <p:nvPr/>
        </p:nvCxnSpPr>
        <p:spPr>
          <a:xfrm>
            <a:off x="6234025" y="2541688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6" name="Google Shape;976;p108"/>
          <p:cNvCxnSpPr>
            <a:stCxn id="969" idx="2"/>
          </p:cNvCxnSpPr>
          <p:nvPr/>
        </p:nvCxnSpPr>
        <p:spPr>
          <a:xfrm flipH="1">
            <a:off x="7104575" y="28163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7" name="Google Shape;977;p108"/>
          <p:cNvCxnSpPr/>
          <p:nvPr/>
        </p:nvCxnSpPr>
        <p:spPr>
          <a:xfrm>
            <a:off x="7106375" y="4014825"/>
            <a:ext cx="300" cy="280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8" name="Google Shape;978;p108"/>
          <p:cNvCxnSpPr/>
          <p:nvPr/>
        </p:nvCxnSpPr>
        <p:spPr>
          <a:xfrm rot="10800000">
            <a:off x="3905875" y="4283050"/>
            <a:ext cx="4613700" cy="12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9" name="Google Shape;979;p108"/>
          <p:cNvSpPr/>
          <p:nvPr/>
        </p:nvSpPr>
        <p:spPr>
          <a:xfrm>
            <a:off x="6371975" y="3190725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108"/>
          <p:cNvSpPr/>
          <p:nvPr/>
        </p:nvSpPr>
        <p:spPr>
          <a:xfrm>
            <a:off x="8146750" y="3328125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108"/>
          <p:cNvSpPr/>
          <p:nvPr/>
        </p:nvSpPr>
        <p:spPr>
          <a:xfrm>
            <a:off x="5195563" y="32947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1" name="Google Shape;981;p108"/>
          <p:cNvCxnSpPr>
            <a:stCxn id="979" idx="3"/>
            <a:endCxn id="980" idx="1"/>
          </p:cNvCxnSpPr>
          <p:nvPr/>
        </p:nvCxnSpPr>
        <p:spPr>
          <a:xfrm>
            <a:off x="7841375" y="3602775"/>
            <a:ext cx="305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2" name="Google Shape;982;p108"/>
          <p:cNvCxnSpPr/>
          <p:nvPr/>
        </p:nvCxnSpPr>
        <p:spPr>
          <a:xfrm>
            <a:off x="5565325" y="3802675"/>
            <a:ext cx="10800" cy="492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3" name="Google Shape;983;p108"/>
          <p:cNvCxnSpPr/>
          <p:nvPr/>
        </p:nvCxnSpPr>
        <p:spPr>
          <a:xfrm>
            <a:off x="8515300" y="3908725"/>
            <a:ext cx="4200" cy="357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09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#3</a:t>
            </a:r>
            <a:endParaRPr/>
          </a:p>
        </p:txBody>
      </p:sp>
      <p:sp>
        <p:nvSpPr>
          <p:cNvPr id="989" name="Google Shape;989;p109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&gt;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IF B =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“No values”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Print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IF A &gt; 21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	Print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350"/>
          </a:p>
        </p:txBody>
      </p:sp>
      <p:sp>
        <p:nvSpPr>
          <p:cNvPr id="990" name="Google Shape;990;p109"/>
          <p:cNvSpPr/>
          <p:nvPr/>
        </p:nvSpPr>
        <p:spPr>
          <a:xfrm>
            <a:off x="3317150" y="133223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109"/>
          <p:cNvSpPr/>
          <p:nvPr/>
        </p:nvSpPr>
        <p:spPr>
          <a:xfrm>
            <a:off x="3200063" y="2129913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109"/>
          <p:cNvSpPr/>
          <p:nvPr/>
        </p:nvSpPr>
        <p:spPr>
          <a:xfrm>
            <a:off x="3317150" y="4594188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109"/>
          <p:cNvSpPr/>
          <p:nvPr/>
        </p:nvSpPr>
        <p:spPr>
          <a:xfrm>
            <a:off x="4894525" y="2129638"/>
            <a:ext cx="13395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=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109"/>
          <p:cNvSpPr/>
          <p:nvPr/>
        </p:nvSpPr>
        <p:spPr>
          <a:xfrm>
            <a:off x="6517925" y="2267025"/>
            <a:ext cx="1177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5" name="Google Shape;995;p109"/>
          <p:cNvCxnSpPr>
            <a:stCxn id="990" idx="2"/>
            <a:endCxn id="991" idx="0"/>
          </p:cNvCxnSpPr>
          <p:nvPr/>
        </p:nvCxnSpPr>
        <p:spPr>
          <a:xfrm>
            <a:off x="3905900" y="1881538"/>
            <a:ext cx="28800" cy="248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p109"/>
          <p:cNvCxnSpPr>
            <a:stCxn id="991" idx="2"/>
            <a:endCxn id="992" idx="0"/>
          </p:cNvCxnSpPr>
          <p:nvPr/>
        </p:nvCxnSpPr>
        <p:spPr>
          <a:xfrm flipH="1">
            <a:off x="3905963" y="2954013"/>
            <a:ext cx="28800" cy="1640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7" name="Google Shape;997;p109"/>
          <p:cNvCxnSpPr>
            <a:stCxn id="991" idx="3"/>
          </p:cNvCxnSpPr>
          <p:nvPr/>
        </p:nvCxnSpPr>
        <p:spPr>
          <a:xfrm>
            <a:off x="4669463" y="2541963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8" name="Google Shape;998;p109"/>
          <p:cNvCxnSpPr>
            <a:stCxn id="993" idx="2"/>
            <a:endCxn id="999" idx="0"/>
          </p:cNvCxnSpPr>
          <p:nvPr/>
        </p:nvCxnSpPr>
        <p:spPr>
          <a:xfrm>
            <a:off x="5564275" y="2953738"/>
            <a:ext cx="0" cy="341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0" name="Google Shape;1000;p109"/>
          <p:cNvCxnSpPr>
            <a:stCxn id="993" idx="3"/>
          </p:cNvCxnSpPr>
          <p:nvPr/>
        </p:nvCxnSpPr>
        <p:spPr>
          <a:xfrm>
            <a:off x="6234025" y="2541688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1" name="Google Shape;1001;p109"/>
          <p:cNvCxnSpPr>
            <a:stCxn id="994" idx="2"/>
          </p:cNvCxnSpPr>
          <p:nvPr/>
        </p:nvCxnSpPr>
        <p:spPr>
          <a:xfrm flipH="1">
            <a:off x="7104575" y="2816325"/>
            <a:ext cx="2100" cy="371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2" name="Google Shape;1002;p109"/>
          <p:cNvCxnSpPr/>
          <p:nvPr/>
        </p:nvCxnSpPr>
        <p:spPr>
          <a:xfrm>
            <a:off x="7106375" y="4014825"/>
            <a:ext cx="300" cy="280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3" name="Google Shape;1003;p109"/>
          <p:cNvCxnSpPr/>
          <p:nvPr/>
        </p:nvCxnSpPr>
        <p:spPr>
          <a:xfrm rot="10800000">
            <a:off x="3905875" y="4283050"/>
            <a:ext cx="4613700" cy="12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4" name="Google Shape;1004;p109"/>
          <p:cNvSpPr/>
          <p:nvPr/>
        </p:nvSpPr>
        <p:spPr>
          <a:xfrm>
            <a:off x="6371975" y="3190725"/>
            <a:ext cx="1469400" cy="8241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&gt; 21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109"/>
          <p:cNvSpPr/>
          <p:nvPr/>
        </p:nvSpPr>
        <p:spPr>
          <a:xfrm>
            <a:off x="8146750" y="3328125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109"/>
          <p:cNvSpPr/>
          <p:nvPr/>
        </p:nvSpPr>
        <p:spPr>
          <a:xfrm>
            <a:off x="5195563" y="32947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6" name="Google Shape;1006;p109"/>
          <p:cNvCxnSpPr>
            <a:stCxn id="1004" idx="3"/>
            <a:endCxn id="1005" idx="1"/>
          </p:cNvCxnSpPr>
          <p:nvPr/>
        </p:nvCxnSpPr>
        <p:spPr>
          <a:xfrm>
            <a:off x="7841375" y="3602775"/>
            <a:ext cx="305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7" name="Google Shape;1007;p109"/>
          <p:cNvCxnSpPr/>
          <p:nvPr/>
        </p:nvCxnSpPr>
        <p:spPr>
          <a:xfrm>
            <a:off x="5565325" y="3802675"/>
            <a:ext cx="10800" cy="492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8" name="Google Shape;1008;p109"/>
          <p:cNvCxnSpPr/>
          <p:nvPr/>
        </p:nvCxnSpPr>
        <p:spPr>
          <a:xfrm>
            <a:off x="8515300" y="3908725"/>
            <a:ext cx="4200" cy="357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9" name="Google Shape;1009;p109"/>
          <p:cNvSpPr txBox="1"/>
          <p:nvPr/>
        </p:nvSpPr>
        <p:spPr>
          <a:xfrm>
            <a:off x="4222075" y="553875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Statement coverage = 2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1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015" name="Google Shape;1015;p110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021" name="Google Shape;1021;p111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022" name="Google Shape;1022;p111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111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111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111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111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7" name="Google Shape;1027;p111"/>
          <p:cNvCxnSpPr>
            <a:stCxn id="1022" idx="3"/>
            <a:endCxn id="1023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8" name="Google Shape;1028;p111"/>
          <p:cNvCxnSpPr>
            <a:stCxn id="1023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9" name="Google Shape;1029;p111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0" name="Google Shape;1030;p111"/>
          <p:cNvCxnSpPr>
            <a:stCxn id="1025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1" name="Google Shape;1031;p111"/>
          <p:cNvCxnSpPr>
            <a:stCxn id="1026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2" name="Google Shape;1032;p111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111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4" name="Google Shape;1034;p111"/>
          <p:cNvCxnSpPr>
            <a:stCxn id="1023" idx="2"/>
            <a:endCxn id="1033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5" name="Google Shape;1035;p111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6" name="Google Shape;1036;p111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7" name="Google Shape;1037;p111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8" name="Google Shape;1038;p111"/>
          <p:cNvCxnSpPr>
            <a:stCxn id="1033" idx="2"/>
            <a:endCxn id="1025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9" name="Google Shape;1039;p111"/>
          <p:cNvCxnSpPr>
            <a:stCxn id="1025" idx="2"/>
            <a:endCxn id="1035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0" name="Google Shape;1040;p111"/>
          <p:cNvCxnSpPr>
            <a:stCxn id="1035" idx="2"/>
            <a:endCxn id="1024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046" name="Google Shape;1046;p112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047" name="Google Shape;1047;p112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112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112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112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112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2" name="Google Shape;1052;p112"/>
          <p:cNvCxnSpPr>
            <a:stCxn id="1047" idx="3"/>
            <a:endCxn id="1048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3" name="Google Shape;1053;p112"/>
          <p:cNvCxnSpPr>
            <a:stCxn id="1048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4" name="Google Shape;1054;p112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5" name="Google Shape;1055;p112"/>
          <p:cNvCxnSpPr>
            <a:stCxn id="1050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6" name="Google Shape;1056;p112"/>
          <p:cNvCxnSpPr>
            <a:stCxn id="1051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7" name="Google Shape;1057;p112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112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9" name="Google Shape;1059;p112"/>
          <p:cNvCxnSpPr>
            <a:stCxn id="1048" idx="2"/>
            <a:endCxn id="1058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0" name="Google Shape;1060;p112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1" name="Google Shape;1061;p112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2" name="Google Shape;1062;p112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3" name="Google Shape;1063;p112"/>
          <p:cNvCxnSpPr>
            <a:stCxn id="1058" idx="2"/>
            <a:endCxn id="1050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4" name="Google Shape;1064;p112"/>
          <p:cNvCxnSpPr>
            <a:stCxn id="1050" idx="2"/>
            <a:endCxn id="1060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5" name="Google Shape;1065;p112"/>
          <p:cNvCxnSpPr>
            <a:stCxn id="1060" idx="2"/>
            <a:endCxn id="1049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6" name="Google Shape;1066;p112"/>
          <p:cNvSpPr txBox="1"/>
          <p:nvPr/>
        </p:nvSpPr>
        <p:spPr>
          <a:xfrm>
            <a:off x="3194775" y="628100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Statement coverage = 2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1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#4</a:t>
            </a:r>
            <a:endParaRPr/>
          </a:p>
        </p:txBody>
      </p:sp>
      <p:sp>
        <p:nvSpPr>
          <p:cNvPr id="1072" name="Google Shape;1072;p113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A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Read B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A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“A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IF B &lt; 0 THEN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	Print “B negative”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ELSE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uk" sz="1350"/>
              <a:t>Print “B positive”</a:t>
            </a:r>
            <a:endParaRPr sz="13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uk" sz="1350"/>
              <a:t>ENDIF</a:t>
            </a:r>
            <a:endParaRPr sz="1350"/>
          </a:p>
        </p:txBody>
      </p:sp>
      <p:sp>
        <p:nvSpPr>
          <p:cNvPr id="1073" name="Google Shape;1073;p113"/>
          <p:cNvSpPr/>
          <p:nvPr/>
        </p:nvSpPr>
        <p:spPr>
          <a:xfrm>
            <a:off x="2943850" y="1398900"/>
            <a:ext cx="9345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Read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113"/>
          <p:cNvSpPr/>
          <p:nvPr/>
        </p:nvSpPr>
        <p:spPr>
          <a:xfrm>
            <a:off x="4134550" y="1398900"/>
            <a:ext cx="14694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113"/>
          <p:cNvSpPr/>
          <p:nvPr/>
        </p:nvSpPr>
        <p:spPr>
          <a:xfrm>
            <a:off x="4281475" y="4715595"/>
            <a:ext cx="1177500" cy="3369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113"/>
          <p:cNvSpPr/>
          <p:nvPr/>
        </p:nvSpPr>
        <p:spPr>
          <a:xfrm>
            <a:off x="4200475" y="2998140"/>
            <a:ext cx="1339500" cy="5493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 &lt; 0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113"/>
          <p:cNvSpPr/>
          <p:nvPr/>
        </p:nvSpPr>
        <p:spPr>
          <a:xfrm>
            <a:off x="5885650" y="1398900"/>
            <a:ext cx="7689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8" name="Google Shape;1078;p113"/>
          <p:cNvCxnSpPr>
            <a:stCxn id="1073" idx="3"/>
            <a:endCxn id="1074" idx="1"/>
          </p:cNvCxnSpPr>
          <p:nvPr/>
        </p:nvCxnSpPr>
        <p:spPr>
          <a:xfrm>
            <a:off x="3878350" y="1673550"/>
            <a:ext cx="256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9" name="Google Shape;1079;p113"/>
          <p:cNvCxnSpPr>
            <a:stCxn id="1074" idx="3"/>
          </p:cNvCxnSpPr>
          <p:nvPr/>
        </p:nvCxnSpPr>
        <p:spPr>
          <a:xfrm>
            <a:off x="5603950" y="1673550"/>
            <a:ext cx="281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0" name="Google Shape;1080;p113"/>
          <p:cNvCxnSpPr/>
          <p:nvPr/>
        </p:nvCxnSpPr>
        <p:spPr>
          <a:xfrm flipH="1">
            <a:off x="5029325" y="2879350"/>
            <a:ext cx="1216500" cy="9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1" name="Google Shape;1081;p113"/>
          <p:cNvCxnSpPr>
            <a:stCxn id="1076" idx="3"/>
          </p:cNvCxnSpPr>
          <p:nvPr/>
        </p:nvCxnSpPr>
        <p:spPr>
          <a:xfrm>
            <a:off x="5539975" y="3272790"/>
            <a:ext cx="378000" cy="2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2" name="Google Shape;1082;p113"/>
          <p:cNvCxnSpPr>
            <a:stCxn id="1077" idx="2"/>
          </p:cNvCxnSpPr>
          <p:nvPr/>
        </p:nvCxnSpPr>
        <p:spPr>
          <a:xfrm>
            <a:off x="6270100" y="1948200"/>
            <a:ext cx="15000" cy="931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3" name="Google Shape;1083;p113"/>
          <p:cNvSpPr/>
          <p:nvPr/>
        </p:nvSpPr>
        <p:spPr>
          <a:xfrm>
            <a:off x="5917000" y="3117000"/>
            <a:ext cx="737400" cy="5493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113"/>
          <p:cNvSpPr/>
          <p:nvPr/>
        </p:nvSpPr>
        <p:spPr>
          <a:xfrm>
            <a:off x="4500550" y="22643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5" name="Google Shape;1085;p113"/>
          <p:cNvCxnSpPr>
            <a:stCxn id="1074" idx="2"/>
            <a:endCxn id="1084" idx="0"/>
          </p:cNvCxnSpPr>
          <p:nvPr/>
        </p:nvCxnSpPr>
        <p:spPr>
          <a:xfrm>
            <a:off x="4869250" y="1948200"/>
            <a:ext cx="0" cy="316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6" name="Google Shape;1086;p113"/>
          <p:cNvSpPr/>
          <p:nvPr/>
        </p:nvSpPr>
        <p:spPr>
          <a:xfrm>
            <a:off x="4501500" y="3891500"/>
            <a:ext cx="737400" cy="4374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Print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7" name="Google Shape;1087;p113"/>
          <p:cNvCxnSpPr/>
          <p:nvPr/>
        </p:nvCxnSpPr>
        <p:spPr>
          <a:xfrm flipH="1">
            <a:off x="4960600" y="4468700"/>
            <a:ext cx="1294800" cy="29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8" name="Google Shape;1088;p113"/>
          <p:cNvCxnSpPr/>
          <p:nvPr/>
        </p:nvCxnSpPr>
        <p:spPr>
          <a:xfrm flipH="1">
            <a:off x="6265300" y="3692000"/>
            <a:ext cx="4800" cy="77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9" name="Google Shape;1089;p113"/>
          <p:cNvCxnSpPr>
            <a:stCxn id="1084" idx="2"/>
            <a:endCxn id="1076" idx="0"/>
          </p:cNvCxnSpPr>
          <p:nvPr/>
        </p:nvCxnSpPr>
        <p:spPr>
          <a:xfrm>
            <a:off x="4869250" y="2701700"/>
            <a:ext cx="900" cy="296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0" name="Google Shape;1090;p113"/>
          <p:cNvCxnSpPr>
            <a:stCxn id="1076" idx="2"/>
            <a:endCxn id="1086" idx="0"/>
          </p:cNvCxnSpPr>
          <p:nvPr/>
        </p:nvCxnSpPr>
        <p:spPr>
          <a:xfrm>
            <a:off x="4870225" y="3547440"/>
            <a:ext cx="0" cy="34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1" name="Google Shape;1091;p113"/>
          <p:cNvCxnSpPr>
            <a:stCxn id="1086" idx="2"/>
            <a:endCxn id="1075" idx="0"/>
          </p:cNvCxnSpPr>
          <p:nvPr/>
        </p:nvCxnSpPr>
        <p:spPr>
          <a:xfrm>
            <a:off x="4870200" y="4328900"/>
            <a:ext cx="0" cy="386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2" name="Google Shape;1092;p113"/>
          <p:cNvSpPr txBox="1"/>
          <p:nvPr/>
        </p:nvSpPr>
        <p:spPr>
          <a:xfrm>
            <a:off x="3194775" y="628100"/>
            <a:ext cx="386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latin typeface="Source Sans Pro"/>
                <a:ea typeface="Source Sans Pro"/>
                <a:cs typeface="Source Sans Pro"/>
                <a:sym typeface="Source Sans Pro"/>
              </a:rPr>
              <a:t>Statement coverage = 2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3" name="Google Shape;1093;p113"/>
          <p:cNvSpPr txBox="1"/>
          <p:nvPr/>
        </p:nvSpPr>
        <p:spPr>
          <a:xfrm>
            <a:off x="6936250" y="1141400"/>
            <a:ext cx="2287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TIP: Якщо є ELSE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Statement покриття = 2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Якщо немає ELSE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Statement покриття = 1</a:t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uk" sz="1800">
                <a:latin typeface="Arial"/>
                <a:ea typeface="Arial"/>
                <a:cs typeface="Arial"/>
                <a:sym typeface="Arial"/>
              </a:rPr>
              <a:t>2.3. Базовані на досвіді (Experience-based)</a:t>
            </a:r>
            <a:endParaRPr sz="1800"/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(використання знань, інтуїції та досвіду тестувальника)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Ad-hoc Testing (Імпровізоване тестування)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Exploratory Testing (Дослідницьке тестування)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Error Guessing (Прогнозування помилок)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Checklist-based Testing (Тестування за чеклістами)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</a:pPr>
            <a: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Session-based Testing (Тестування в сесіях)</a:t>
            </a:r>
            <a:br>
              <a:rPr b="1" lang="uk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14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099" name="Google Shape;1099;p114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Для цього фрагмента коду було проведено такі шляхи/тести. Яке statement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90%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15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105" name="Google Shape;1105;p115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statement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90%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106" name="Google Shape;1106;p115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07" name="Google Shape;1107;p115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08" name="Google Shape;1108;p115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09" name="Google Shape;1109;p115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10" name="Google Shape;1110;p115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11" name="Google Shape;1111;p115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12" name="Google Shape;1112;p115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13" name="Google Shape;1113;p115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114" name="Google Shape;1114;p115"/>
          <p:cNvCxnSpPr>
            <a:stCxn id="1106" idx="4"/>
            <a:endCxn id="1107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5" name="Google Shape;1115;p115"/>
          <p:cNvCxnSpPr>
            <a:stCxn id="1107" idx="5"/>
            <a:endCxn id="1108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6" name="Google Shape;1116;p115"/>
          <p:cNvCxnSpPr>
            <a:stCxn id="1107" idx="3"/>
            <a:endCxn id="1110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7" name="Google Shape;1117;p115"/>
          <p:cNvCxnSpPr>
            <a:stCxn id="1110" idx="2"/>
            <a:endCxn id="1109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8" name="Google Shape;1118;p115"/>
          <p:cNvCxnSpPr>
            <a:stCxn id="1109" idx="4"/>
            <a:endCxn id="1112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9" name="Google Shape;1119;p115"/>
          <p:cNvCxnSpPr>
            <a:stCxn id="1110" idx="4"/>
            <a:endCxn id="1112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0" name="Google Shape;1120;p115"/>
          <p:cNvCxnSpPr>
            <a:stCxn id="1112" idx="6"/>
            <a:endCxn id="1111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1" name="Google Shape;1121;p115"/>
          <p:cNvCxnSpPr>
            <a:stCxn id="1112" idx="4"/>
            <a:endCxn id="1113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16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127" name="Google Shape;1127;p116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statement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90%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128" name="Google Shape;1128;p116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29" name="Google Shape;1129;p116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0" name="Google Shape;1130;p116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1" name="Google Shape;1131;p116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2" name="Google Shape;1132;p116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3" name="Google Shape;1133;p116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4" name="Google Shape;1134;p116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35" name="Google Shape;1135;p116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136" name="Google Shape;1136;p116"/>
          <p:cNvCxnSpPr>
            <a:stCxn id="1128" idx="4"/>
            <a:endCxn id="1129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7" name="Google Shape;1137;p116"/>
          <p:cNvCxnSpPr>
            <a:stCxn id="1129" idx="5"/>
            <a:endCxn id="1130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8" name="Google Shape;1138;p116"/>
          <p:cNvCxnSpPr>
            <a:stCxn id="1129" idx="3"/>
            <a:endCxn id="1132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9" name="Google Shape;1139;p116"/>
          <p:cNvCxnSpPr>
            <a:stCxn id="1132" idx="2"/>
            <a:endCxn id="1131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0" name="Google Shape;1140;p116"/>
          <p:cNvCxnSpPr>
            <a:stCxn id="1131" idx="4"/>
            <a:endCxn id="1134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1" name="Google Shape;1141;p116"/>
          <p:cNvCxnSpPr>
            <a:stCxn id="1132" idx="4"/>
            <a:endCxn id="1134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2" name="Google Shape;1142;p116"/>
          <p:cNvCxnSpPr>
            <a:stCxn id="1134" idx="6"/>
            <a:endCxn id="1133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3" name="Google Shape;1143;p116"/>
          <p:cNvCxnSpPr>
            <a:stCxn id="1134" idx="4"/>
            <a:endCxn id="1135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4" name="Google Shape;1144;p116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Statement покриття = кількість тверджень виконано / загальна кількість тверджень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17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150" name="Google Shape;1150;p117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statement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75%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90%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151" name="Google Shape;1151;p117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2" name="Google Shape;1152;p117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3" name="Google Shape;1153;p117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4" name="Google Shape;1154;p117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5" name="Google Shape;1155;p117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6" name="Google Shape;1156;p117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7" name="Google Shape;1157;p117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58" name="Google Shape;1158;p117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159" name="Google Shape;1159;p117"/>
          <p:cNvCxnSpPr>
            <a:stCxn id="1151" idx="4"/>
            <a:endCxn id="1152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0" name="Google Shape;1160;p117"/>
          <p:cNvCxnSpPr>
            <a:stCxn id="1152" idx="5"/>
            <a:endCxn id="1153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1" name="Google Shape;1161;p117"/>
          <p:cNvCxnSpPr>
            <a:stCxn id="1152" idx="3"/>
            <a:endCxn id="1155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2" name="Google Shape;1162;p117"/>
          <p:cNvCxnSpPr>
            <a:stCxn id="1155" idx="2"/>
            <a:endCxn id="1154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3" name="Google Shape;1163;p117"/>
          <p:cNvCxnSpPr>
            <a:stCxn id="1154" idx="4"/>
            <a:endCxn id="1157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4" name="Google Shape;1164;p117"/>
          <p:cNvCxnSpPr>
            <a:stCxn id="1155" idx="4"/>
            <a:endCxn id="1157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5" name="Google Shape;1165;p117"/>
          <p:cNvCxnSpPr>
            <a:stCxn id="1157" idx="6"/>
            <a:endCxn id="1156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6" name="Google Shape;1166;p117"/>
          <p:cNvCxnSpPr>
            <a:stCxn id="1157" idx="4"/>
            <a:endCxn id="1158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7" name="Google Shape;1167;p117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Statement покриття = кількість тверджень виконано / загальна кількість тверджень</a:t>
            </a:r>
            <a:endParaRPr/>
          </a:p>
        </p:txBody>
      </p:sp>
      <p:sp>
        <p:nvSpPr>
          <p:cNvPr id="1168" name="Google Shape;1168;p117"/>
          <p:cNvSpPr txBox="1"/>
          <p:nvPr/>
        </p:nvSpPr>
        <p:spPr>
          <a:xfrm>
            <a:off x="2269375" y="396115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із 8 тверджень перевірено</a:t>
            </a:r>
            <a:endParaRPr sz="205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18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Приклад #5</a:t>
            </a:r>
            <a:endParaRPr/>
          </a:p>
        </p:txBody>
      </p:sp>
      <p:sp>
        <p:nvSpPr>
          <p:cNvPr id="1174" name="Google Shape;1174;p118"/>
          <p:cNvSpPr txBox="1"/>
          <p:nvPr>
            <p:ph idx="1" type="body"/>
          </p:nvPr>
        </p:nvSpPr>
        <p:spPr>
          <a:xfrm>
            <a:off x="311700" y="1000275"/>
            <a:ext cx="3368400" cy="4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Для цього фрагмента коду було проведено такі шляхи/тести. Яке statement покриття досягнуто?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1 - A, B, C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uk" sz="2050"/>
              <a:t>Тест 2 - A, B, D, G, H</a:t>
            </a:r>
            <a:endParaRPr sz="2050"/>
          </a:p>
          <a:p>
            <a: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50%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b="1" lang="uk" sz="2050"/>
              <a:t>75%</a:t>
            </a:r>
            <a:endParaRPr b="1"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90%</a:t>
            </a:r>
            <a:endParaRPr sz="2050"/>
          </a:p>
          <a:p>
            <a:pPr indent="-358775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50"/>
              <a:buAutoNum type="arabicPeriod"/>
            </a:pPr>
            <a:r>
              <a:rPr lang="uk" sz="2050"/>
              <a:t>100%</a:t>
            </a:r>
            <a:endParaRPr sz="2050"/>
          </a:p>
        </p:txBody>
      </p:sp>
      <p:sp>
        <p:nvSpPr>
          <p:cNvPr id="1175" name="Google Shape;1175;p118"/>
          <p:cNvSpPr/>
          <p:nvPr/>
        </p:nvSpPr>
        <p:spPr>
          <a:xfrm>
            <a:off x="7294644" y="1762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A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76" name="Google Shape;1176;p118"/>
          <p:cNvSpPr/>
          <p:nvPr/>
        </p:nvSpPr>
        <p:spPr>
          <a:xfrm>
            <a:off x="7294644" y="1328442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B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77" name="Google Shape;1177;p118"/>
          <p:cNvSpPr/>
          <p:nvPr/>
        </p:nvSpPr>
        <p:spPr>
          <a:xfrm>
            <a:off x="8268760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C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78" name="Google Shape;1178;p118"/>
          <p:cNvSpPr/>
          <p:nvPr/>
        </p:nvSpPr>
        <p:spPr>
          <a:xfrm>
            <a:off x="4831675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F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79" name="Google Shape;1179;p118"/>
          <p:cNvSpPr/>
          <p:nvPr/>
        </p:nvSpPr>
        <p:spPr>
          <a:xfrm>
            <a:off x="6210368" y="2144700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D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80" name="Google Shape;1180;p118"/>
          <p:cNvSpPr/>
          <p:nvPr/>
        </p:nvSpPr>
        <p:spPr>
          <a:xfrm>
            <a:off x="739350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H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81" name="Google Shape;1181;p118"/>
          <p:cNvSpPr/>
          <p:nvPr/>
        </p:nvSpPr>
        <p:spPr>
          <a:xfrm>
            <a:off x="6210368" y="3240634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G</a:t>
            </a:r>
            <a:endParaRPr>
              <a:solidFill>
                <a:srgbClr val="EDE3DA"/>
              </a:solidFill>
            </a:endParaRPr>
          </a:p>
        </p:txBody>
      </p:sp>
      <p:sp>
        <p:nvSpPr>
          <p:cNvPr id="1182" name="Google Shape;1182;p118"/>
          <p:cNvSpPr/>
          <p:nvPr/>
        </p:nvSpPr>
        <p:spPr>
          <a:xfrm>
            <a:off x="6210368" y="4336568"/>
            <a:ext cx="875400" cy="8013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</a:rPr>
              <a:t>I</a:t>
            </a:r>
            <a:endParaRPr>
              <a:solidFill>
                <a:srgbClr val="EDE3DA"/>
              </a:solidFill>
            </a:endParaRPr>
          </a:p>
        </p:txBody>
      </p:sp>
      <p:cxnSp>
        <p:nvCxnSpPr>
          <p:cNvPr id="1183" name="Google Shape;1183;p118"/>
          <p:cNvCxnSpPr>
            <a:stCxn id="1175" idx="4"/>
            <a:endCxn id="1176" idx="0"/>
          </p:cNvCxnSpPr>
          <p:nvPr/>
        </p:nvCxnSpPr>
        <p:spPr>
          <a:xfrm>
            <a:off x="7732344" y="977500"/>
            <a:ext cx="0" cy="351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4" name="Google Shape;1184;p118"/>
          <p:cNvCxnSpPr>
            <a:stCxn id="1176" idx="5"/>
            <a:endCxn id="1177" idx="1"/>
          </p:cNvCxnSpPr>
          <p:nvPr/>
        </p:nvCxnSpPr>
        <p:spPr>
          <a:xfrm>
            <a:off x="8041845" y="2012395"/>
            <a:ext cx="3552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5" name="Google Shape;1185;p118"/>
          <p:cNvCxnSpPr>
            <a:stCxn id="1176" idx="3"/>
            <a:endCxn id="1179" idx="7"/>
          </p:cNvCxnSpPr>
          <p:nvPr/>
        </p:nvCxnSpPr>
        <p:spPr>
          <a:xfrm flipH="1">
            <a:off x="6957543" y="2012395"/>
            <a:ext cx="465300" cy="249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6" name="Google Shape;1186;p118"/>
          <p:cNvCxnSpPr>
            <a:stCxn id="1179" idx="2"/>
            <a:endCxn id="1178" idx="6"/>
          </p:cNvCxnSpPr>
          <p:nvPr/>
        </p:nvCxnSpPr>
        <p:spPr>
          <a:xfrm rot="10800000">
            <a:off x="5706968" y="2545350"/>
            <a:ext cx="5034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7" name="Google Shape;1187;p118"/>
          <p:cNvCxnSpPr>
            <a:stCxn id="1178" idx="4"/>
            <a:endCxn id="1181" idx="2"/>
          </p:cNvCxnSpPr>
          <p:nvPr/>
        </p:nvCxnSpPr>
        <p:spPr>
          <a:xfrm>
            <a:off x="5269375" y="2946000"/>
            <a:ext cx="941100" cy="6954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8" name="Google Shape;1188;p118"/>
          <p:cNvCxnSpPr>
            <a:stCxn id="1179" idx="4"/>
            <a:endCxn id="1181" idx="0"/>
          </p:cNvCxnSpPr>
          <p:nvPr/>
        </p:nvCxnSpPr>
        <p:spPr>
          <a:xfrm>
            <a:off x="6648068" y="2946000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9" name="Google Shape;1189;p118"/>
          <p:cNvCxnSpPr>
            <a:stCxn id="1181" idx="6"/>
            <a:endCxn id="1180" idx="2"/>
          </p:cNvCxnSpPr>
          <p:nvPr/>
        </p:nvCxnSpPr>
        <p:spPr>
          <a:xfrm>
            <a:off x="7085768" y="3641284"/>
            <a:ext cx="3078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0" name="Google Shape;1190;p118"/>
          <p:cNvCxnSpPr>
            <a:stCxn id="1181" idx="4"/>
            <a:endCxn id="1182" idx="0"/>
          </p:cNvCxnSpPr>
          <p:nvPr/>
        </p:nvCxnSpPr>
        <p:spPr>
          <a:xfrm>
            <a:off x="6648068" y="4041934"/>
            <a:ext cx="0" cy="294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1" name="Google Shape;1191;p118"/>
          <p:cNvSpPr txBox="1"/>
          <p:nvPr/>
        </p:nvSpPr>
        <p:spPr>
          <a:xfrm>
            <a:off x="3872100" y="297700"/>
            <a:ext cx="3000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Statement покриття = кількість тверджень виконано / загальна кількість тверджень</a:t>
            </a:r>
            <a:endParaRPr/>
          </a:p>
        </p:txBody>
      </p:sp>
      <p:sp>
        <p:nvSpPr>
          <p:cNvPr id="1192" name="Google Shape;1192;p118"/>
          <p:cNvSpPr txBox="1"/>
          <p:nvPr/>
        </p:nvSpPr>
        <p:spPr>
          <a:xfrm>
            <a:off x="2269375" y="396115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5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із 8 тверджень перевірено</a:t>
            </a:r>
            <a:endParaRPr sz="205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Покриття 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uk" sz="5500"/>
              <a:t>умов</a:t>
            </a:r>
            <a:endParaRPr/>
          </a:p>
        </p:txBody>
      </p:sp>
      <p:sp>
        <p:nvSpPr>
          <p:cNvPr id="1198" name="Google Shape;1198;p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20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Вступ до технік білого ящика</a:t>
            </a:r>
            <a:endParaRPr/>
          </a:p>
        </p:txBody>
      </p:sp>
      <p:sp>
        <p:nvSpPr>
          <p:cNvPr id="1204" name="Google Shape;1204;p120"/>
          <p:cNvSpPr txBox="1"/>
          <p:nvPr>
            <p:ph idx="1" type="body"/>
          </p:nvPr>
        </p:nvSpPr>
        <p:spPr>
          <a:xfrm>
            <a:off x="311700" y="1252875"/>
            <a:ext cx="82995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Statement testing (тестування операторів) тестує оператори в даному фрагменті коду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Decision testing (тестування умов) тестує умови в даному фрагменті коду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Тестування умов ще відоме як Branch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Тестування умов сильніше, ніж тестування операторів.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uk"/>
              <a:t>100% покриття умов гарантує 100% покриття операторів, але не навпаки.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21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10" name="Google Shape;1210;p121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2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16" name="Google Shape;1216;p122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22"/>
          <p:cNvSpPr/>
          <p:nvPr/>
        </p:nvSpPr>
        <p:spPr>
          <a:xfrm>
            <a:off x="5361625" y="1046950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122"/>
          <p:cNvSpPr/>
          <p:nvPr/>
        </p:nvSpPr>
        <p:spPr>
          <a:xfrm>
            <a:off x="5361625" y="4332175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122"/>
          <p:cNvSpPr/>
          <p:nvPr/>
        </p:nvSpPr>
        <p:spPr>
          <a:xfrm>
            <a:off x="6559275" y="326712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0" name="Google Shape;1220;p122"/>
          <p:cNvCxnSpPr>
            <a:stCxn id="1217" idx="4"/>
            <a:endCxn id="1218" idx="0"/>
          </p:cNvCxnSpPr>
          <p:nvPr/>
        </p:nvCxnSpPr>
        <p:spPr>
          <a:xfrm>
            <a:off x="5783575" y="1670650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1" name="Google Shape;1221;p122"/>
          <p:cNvSpPr/>
          <p:nvPr/>
        </p:nvSpPr>
        <p:spPr>
          <a:xfrm>
            <a:off x="5229175" y="2372963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p122"/>
          <p:cNvSpPr/>
          <p:nvPr/>
        </p:nvSpPr>
        <p:spPr>
          <a:xfrm>
            <a:off x="5361625" y="18567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122"/>
          <p:cNvSpPr/>
          <p:nvPr/>
        </p:nvSpPr>
        <p:spPr>
          <a:xfrm>
            <a:off x="5361625" y="3267125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p122"/>
          <p:cNvSpPr/>
          <p:nvPr/>
        </p:nvSpPr>
        <p:spPr>
          <a:xfrm>
            <a:off x="5361625" y="38290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5" name="Google Shape;1225;p122"/>
          <p:cNvCxnSpPr>
            <a:stCxn id="1221" idx="3"/>
            <a:endCxn id="1219" idx="0"/>
          </p:cNvCxnSpPr>
          <p:nvPr/>
        </p:nvCxnSpPr>
        <p:spPr>
          <a:xfrm>
            <a:off x="6337975" y="2760563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6" name="Google Shape;1226;p122"/>
          <p:cNvCxnSpPr>
            <a:stCxn id="1219" idx="2"/>
          </p:cNvCxnSpPr>
          <p:nvPr/>
        </p:nvCxnSpPr>
        <p:spPr>
          <a:xfrm rot="5400000">
            <a:off x="6543075" y="3316775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27" name="Google Shape;1227;p122"/>
          <p:cNvSpPr txBox="1"/>
          <p:nvPr/>
        </p:nvSpPr>
        <p:spPr>
          <a:xfrm>
            <a:off x="6411425" y="231545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122"/>
          <p:cNvSpPr txBox="1"/>
          <p:nvPr/>
        </p:nvSpPr>
        <p:spPr>
          <a:xfrm>
            <a:off x="4834125" y="2958400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23"/>
          <p:cNvSpPr txBox="1"/>
          <p:nvPr>
            <p:ph type="title"/>
          </p:nvPr>
        </p:nvSpPr>
        <p:spPr>
          <a:xfrm>
            <a:off x="311700" y="297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Пояснювальна бригада - блок-схеми</a:t>
            </a:r>
            <a:endParaRPr/>
          </a:p>
        </p:txBody>
      </p:sp>
      <p:sp>
        <p:nvSpPr>
          <p:cNvPr id="1234" name="Google Shape;1234;p123"/>
          <p:cNvSpPr txBox="1"/>
          <p:nvPr>
            <p:ph idx="1" type="body"/>
          </p:nvPr>
        </p:nvSpPr>
        <p:spPr>
          <a:xfrm>
            <a:off x="667025" y="1101425"/>
            <a:ext cx="3008700" cy="3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A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Read B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If A&gt;B then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“A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Else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	Print “B більше”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23"/>
          <p:cNvSpPr/>
          <p:nvPr/>
        </p:nvSpPr>
        <p:spPr>
          <a:xfrm>
            <a:off x="5355825" y="964513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123"/>
          <p:cNvSpPr/>
          <p:nvPr/>
        </p:nvSpPr>
        <p:spPr>
          <a:xfrm>
            <a:off x="5355825" y="4249738"/>
            <a:ext cx="843900" cy="623700"/>
          </a:xfrm>
          <a:prstGeom prst="ellipse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p123"/>
          <p:cNvSpPr/>
          <p:nvPr/>
        </p:nvSpPr>
        <p:spPr>
          <a:xfrm>
            <a:off x="655347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8" name="Google Shape;1238;p123"/>
          <p:cNvCxnSpPr>
            <a:stCxn id="1235" idx="4"/>
            <a:endCxn id="1236" idx="0"/>
          </p:cNvCxnSpPr>
          <p:nvPr/>
        </p:nvCxnSpPr>
        <p:spPr>
          <a:xfrm>
            <a:off x="5777775" y="1588213"/>
            <a:ext cx="0" cy="2661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9" name="Google Shape;1239;p123"/>
          <p:cNvSpPr/>
          <p:nvPr/>
        </p:nvSpPr>
        <p:spPr>
          <a:xfrm>
            <a:off x="5223375" y="2290525"/>
            <a:ext cx="1108800" cy="775200"/>
          </a:xfrm>
          <a:prstGeom prst="diamond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A&gt;B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123"/>
          <p:cNvSpPr/>
          <p:nvPr/>
        </p:nvSpPr>
        <p:spPr>
          <a:xfrm>
            <a:off x="5355825" y="17743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A, B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123"/>
          <p:cNvSpPr/>
          <p:nvPr/>
        </p:nvSpPr>
        <p:spPr>
          <a:xfrm>
            <a:off x="5355825" y="3184688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123"/>
          <p:cNvSpPr/>
          <p:nvPr/>
        </p:nvSpPr>
        <p:spPr>
          <a:xfrm>
            <a:off x="5355825" y="3746650"/>
            <a:ext cx="843900" cy="397200"/>
          </a:xfrm>
          <a:prstGeom prst="rect">
            <a:avLst/>
          </a:prstGeom>
          <a:solidFill>
            <a:srgbClr val="626B7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DE3DA"/>
                </a:solidFill>
                <a:latin typeface="Roboto"/>
                <a:ea typeface="Roboto"/>
                <a:cs typeface="Roboto"/>
                <a:sym typeface="Roboto"/>
              </a:rPr>
              <a:t>End if</a:t>
            </a:r>
            <a:endParaRPr>
              <a:solidFill>
                <a:srgbClr val="EDE3D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3" name="Google Shape;1243;p123"/>
          <p:cNvCxnSpPr>
            <a:stCxn id="1239" idx="3"/>
            <a:endCxn id="1237" idx="0"/>
          </p:cNvCxnSpPr>
          <p:nvPr/>
        </p:nvCxnSpPr>
        <p:spPr>
          <a:xfrm>
            <a:off x="6332175" y="2678125"/>
            <a:ext cx="643200" cy="506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4" name="Google Shape;1244;p123"/>
          <p:cNvCxnSpPr>
            <a:stCxn id="1237" idx="2"/>
          </p:cNvCxnSpPr>
          <p:nvPr/>
        </p:nvCxnSpPr>
        <p:spPr>
          <a:xfrm rot="5400000">
            <a:off x="6537275" y="3234338"/>
            <a:ext cx="90600" cy="785700"/>
          </a:xfrm>
          <a:prstGeom prst="bent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45" name="Google Shape;1245;p123"/>
          <p:cNvSpPr txBox="1"/>
          <p:nvPr/>
        </p:nvSpPr>
        <p:spPr>
          <a:xfrm>
            <a:off x="6405625" y="223301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123"/>
          <p:cNvSpPr txBox="1"/>
          <p:nvPr/>
        </p:nvSpPr>
        <p:spPr>
          <a:xfrm>
            <a:off x="4828325" y="2875963"/>
            <a:ext cx="7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7" name="Google Shape;1247;p123"/>
          <p:cNvCxnSpPr/>
          <p:nvPr/>
        </p:nvCxnSpPr>
        <p:spPr>
          <a:xfrm flipH="1">
            <a:off x="6003425" y="1464863"/>
            <a:ext cx="1716900" cy="186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8" name="Google Shape;1248;p123"/>
          <p:cNvCxnSpPr/>
          <p:nvPr/>
        </p:nvCxnSpPr>
        <p:spPr>
          <a:xfrm flipH="1">
            <a:off x="7053275" y="1818063"/>
            <a:ext cx="814200" cy="971400"/>
          </a:xfrm>
          <a:prstGeom prst="straightConnector1">
            <a:avLst/>
          </a:prstGeom>
          <a:noFill/>
          <a:ln cap="flat" cmpd="sng" w="9525">
            <a:solidFill>
              <a:srgbClr val="CC412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9" name="Google Shape;1249;p123"/>
          <p:cNvCxnSpPr/>
          <p:nvPr/>
        </p:nvCxnSpPr>
        <p:spPr>
          <a:xfrm flipH="1">
            <a:off x="6023050" y="1700338"/>
            <a:ext cx="1648200" cy="1324500"/>
          </a:xfrm>
          <a:prstGeom prst="straightConnector1">
            <a:avLst/>
          </a:prstGeom>
          <a:noFill/>
          <a:ln cap="flat" cmpd="sng" w="9525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0" name="Google Shape;1250;p123"/>
          <p:cNvSpPr txBox="1"/>
          <p:nvPr/>
        </p:nvSpPr>
        <p:spPr>
          <a:xfrm>
            <a:off x="7798800" y="1300138"/>
            <a:ext cx="11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CC4125"/>
                </a:solidFill>
                <a:latin typeface="Roboto"/>
                <a:ea typeface="Roboto"/>
                <a:cs typeface="Roboto"/>
                <a:sym typeface="Roboto"/>
              </a:rPr>
              <a:t> Branches</a:t>
            </a:r>
            <a:endParaRPr>
              <a:solidFill>
                <a:srgbClr val="CC41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1" name="Google Shape;1251;p123"/>
          <p:cNvCxnSpPr>
            <a:endCxn id="1240" idx="1"/>
          </p:cNvCxnSpPr>
          <p:nvPr/>
        </p:nvCxnSpPr>
        <p:spPr>
          <a:xfrm>
            <a:off x="4639725" y="1925850"/>
            <a:ext cx="716100" cy="47100"/>
          </a:xfrm>
          <a:prstGeom prst="straightConnector1">
            <a:avLst/>
          </a:prstGeom>
          <a:noFill/>
          <a:ln cap="flat" cmpd="sng" w="9525">
            <a:solidFill>
              <a:srgbClr val="8E7CC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2" name="Google Shape;1252;p123"/>
          <p:cNvCxnSpPr>
            <a:endCxn id="1239" idx="1"/>
          </p:cNvCxnSpPr>
          <p:nvPr/>
        </p:nvCxnSpPr>
        <p:spPr>
          <a:xfrm>
            <a:off x="4570875" y="2141725"/>
            <a:ext cx="652500" cy="536400"/>
          </a:xfrm>
          <a:prstGeom prst="straightConnector1">
            <a:avLst/>
          </a:prstGeom>
          <a:noFill/>
          <a:ln cap="flat" cmpd="sng" w="9525">
            <a:solidFill>
              <a:srgbClr val="8E7CC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3" name="Google Shape;1253;p123"/>
          <p:cNvCxnSpPr/>
          <p:nvPr/>
        </p:nvCxnSpPr>
        <p:spPr>
          <a:xfrm>
            <a:off x="4482625" y="2338063"/>
            <a:ext cx="902700" cy="1079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4" name="Google Shape;1254;p123"/>
          <p:cNvSpPr txBox="1"/>
          <p:nvPr/>
        </p:nvSpPr>
        <p:spPr>
          <a:xfrm>
            <a:off x="3429425" y="1818063"/>
            <a:ext cx="13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8E7CC3"/>
                </a:solidFill>
                <a:latin typeface="Roboto"/>
                <a:ea typeface="Roboto"/>
                <a:cs typeface="Roboto"/>
                <a:sym typeface="Roboto"/>
              </a:rPr>
              <a:t>Statements</a:t>
            </a:r>
            <a:endParaRPr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