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125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117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1.xml"/>
  <Override ContentType="application/vnd.openxmlformats-officedocument.presentationml.notesSlide+xml" PartName="/ppt/notesSlides/notesSlide109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07.xml"/>
  <Override ContentType="application/vnd.openxmlformats-officedocument.presentationml.notesSlide+xml" PartName="/ppt/notesSlides/notesSlide100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8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77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73.xml"/>
  <Override ContentType="application/vnd.openxmlformats-officedocument.presentationml.notesSlide+xml" PartName="/ppt/notesSlides/notesSlide119.xml"/>
  <Override ContentType="application/vnd.openxmlformats-officedocument.presentationml.notesSlide+xml" PartName="/ppt/notesSlides/notesSlide8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69.xml"/>
  <Override ContentType="application/vnd.openxmlformats-officedocument.presentationml.notesSlide+xml" PartName="/ppt/notesSlides/notesSlide105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93.xml"/>
  <Override ContentType="application/vnd.openxmlformats-officedocument.presentationml.notesSlide+xml" PartName="/ppt/notesSlides/notesSlide87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123.xml"/>
  <Override ContentType="application/vnd.openxmlformats-officedocument.presentationml.notesSlide+xml" PartName="/ppt/notesSlides/notesSlide11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75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112.xml"/>
  <Override ContentType="application/vnd.openxmlformats-officedocument.presentationml.notesSlide+xml" PartName="/ppt/notesSlides/notesSlide103.xml"/>
  <Override ContentType="application/vnd.openxmlformats-officedocument.presentationml.notesSlide+xml" PartName="/ppt/notesSlides/notesSlide97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9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120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29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127.xml"/>
  <Override ContentType="application/vnd.openxmlformats-officedocument.presentationml.notesSlide+xml" PartName="/ppt/notesSlides/notesSlide114.xml"/>
  <Override ContentType="application/vnd.openxmlformats-officedocument.presentationml.notesSlide+xml" PartName="/ppt/notesSlides/notesSlide101.xml"/>
  <Override ContentType="application/vnd.openxmlformats-officedocument.presentationml.notesSlide+xml" PartName="/ppt/notesSlides/notesSlide95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78.xml"/>
  <Override ContentType="application/vnd.openxmlformats-officedocument.presentationml.notesSlide+xml" PartName="/ppt/notesSlides/notesSlide71.xml"/>
  <Override ContentType="application/vnd.openxmlformats-officedocument.presentationml.notesSlide+xml" PartName="/ppt/notesSlides/notesSlide92.xml"/>
  <Override ContentType="application/vnd.openxmlformats-officedocument.presentationml.notesSlide+xml" PartName="/ppt/notesSlides/notesSlide84.xml"/>
  <Override ContentType="application/vnd.openxmlformats-officedocument.presentationml.notesSlide+xml" PartName="/ppt/notesSlides/notesSlide116.xml"/>
  <Override ContentType="application/vnd.openxmlformats-officedocument.presentationml.notesSlide+xml" PartName="/ppt/notesSlides/notesSlide76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24.xml"/>
  <Override ContentType="application/vnd.openxmlformats-officedocument.presentationml.notesSlide+xml" PartName="/ppt/notesSlides/notesSlide126.xml"/>
  <Override ContentType="application/vnd.openxmlformats-officedocument.presentationml.notesSlide+xml" PartName="/ppt/notesSlides/notesSlide68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82.xml"/>
  <Override ContentType="application/vnd.openxmlformats-officedocument.presentationml.notesSlide+xml" PartName="/ppt/notesSlides/notesSlide9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108.xml"/>
  <Override ContentType="application/vnd.openxmlformats-officedocument.presentationml.notesSlide+xml" PartName="/ppt/notesSlides/notesSlide90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86.xml"/>
  <Override ContentType="application/vnd.openxmlformats-officedocument.presentationml.notesSlide+xml" PartName="/ppt/notesSlides/notesSlide106.xml"/>
  <Override ContentType="application/vnd.openxmlformats-officedocument.presentationml.notesSlide+xml" PartName="/ppt/notesSlides/notesSlide99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122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80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118.xml"/>
  <Override ContentType="application/vnd.openxmlformats-officedocument.presentationml.notesSlide+xml" PartName="/ppt/notesSlides/notesSlide7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8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70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1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13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72.xml"/>
  <Override ContentType="application/vnd.openxmlformats-officedocument.presentationml.notesSlide+xml" PartName="/ppt/notesSlides/notesSlide98.xml"/>
  <Override ContentType="application/vnd.openxmlformats-officedocument.presentationml.notesSlide+xml" PartName="/ppt/notesSlides/notesSlide104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121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8.xml"/>
  <Override ContentType="application/vnd.openxmlformats-officedocument.presentationml.notesSlide+xml" PartName="/ppt/notesSlides/notesSlide79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96.xml"/>
  <Override ContentType="application/vnd.openxmlformats-officedocument.presentationml.notesSlide+xml" PartName="/ppt/notesSlides/notesSlide102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83.xml"/>
  <Override ContentType="application/vnd.openxmlformats-officedocument.presentationml.notesSlide+xml" PartName="/ppt/notesSlides/notesSlide115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1.xml"/>
  <Override ContentType="application/vnd.openxmlformats-officedocument.presentationml.slide+xml" PartName="/ppt/slides/slide43.xml"/>
  <Override ContentType="application/vnd.openxmlformats-officedocument.presentationml.slide+xml" PartName="/ppt/slides/slide78.xml"/>
  <Override ContentType="application/vnd.openxmlformats-officedocument.presentationml.slide+xml" PartName="/ppt/slides/slide86.xml"/>
  <Override ContentType="application/vnd.openxmlformats-officedocument.presentationml.slide+xml" PartName="/ppt/slides/slide35.xml"/>
  <Override ContentType="application/vnd.openxmlformats-officedocument.presentationml.slide+xml" PartName="/ppt/slides/slide105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13.xml"/>
  <Override ContentType="application/vnd.openxmlformats-officedocument.presentationml.slide+xml" PartName="/ppt/slides/slide68.xml"/>
  <Override ContentType="application/vnd.openxmlformats-officedocument.presentationml.slide+xml" PartName="/ppt/slides/slide94.xml"/>
  <Override ContentType="application/vnd.openxmlformats-officedocument.presentationml.slide+xml" PartName="/ppt/slides/slide84.xml"/>
  <Override ContentType="application/vnd.openxmlformats-officedocument.presentationml.slide+xml" PartName="/ppt/slides/slide107.xml"/>
  <Override ContentType="application/vnd.openxmlformats-officedocument.presentationml.slide+xml" PartName="/ppt/slides/slide37.xml"/>
  <Override ContentType="application/vnd.openxmlformats-officedocument.presentationml.slide+xml" PartName="/ppt/slides/slide123.xml"/>
  <Override ContentType="application/vnd.openxmlformats-officedocument.presentationml.slide+xml" PartName="/ppt/slides/slide71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66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111.xml"/>
  <Override ContentType="application/vnd.openxmlformats-officedocument.presentationml.slide+xml" PartName="/ppt/slides/slide53.xml"/>
  <Override ContentType="application/vnd.openxmlformats-officedocument.presentationml.slide+xml" PartName="/ppt/slides/slide96.xml"/>
  <Override ContentType="application/vnd.openxmlformats-officedocument.presentationml.slide+xml" PartName="/ppt/slides/slide48.xml"/>
  <Override ContentType="application/vnd.openxmlformats-officedocument.presentationml.slide+xml" PartName="/ppt/slides/slide22.xml"/>
  <Override ContentType="application/vnd.openxmlformats-officedocument.presentationml.slide+xml" PartName="/ppt/slides/slide82.xml"/>
  <Override ContentType="application/vnd.openxmlformats-officedocument.presentationml.slide+xml" PartName="/ppt/slides/slide65.xml"/>
  <Override ContentType="application/vnd.openxmlformats-officedocument.presentationml.slide+xml" PartName="/ppt/slides/slide9.xml"/>
  <Override ContentType="application/vnd.openxmlformats-officedocument.presentationml.slide+xml" PartName="/ppt/slides/slide118.xml"/>
  <Override ContentType="application/vnd.openxmlformats-officedocument.presentationml.slide+xml" PartName="/ppt/slides/slide12.xml"/>
  <Override ContentType="application/vnd.openxmlformats-officedocument.presentationml.slide+xml" PartName="/ppt/slides/slide108.xml"/>
  <Override ContentType="application/vnd.openxmlformats-officedocument.presentationml.slide+xml" PartName="/ppt/slides/slide98.xml"/>
  <Override ContentType="application/vnd.openxmlformats-officedocument.presentationml.slide+xml" PartName="/ppt/slides/slide125.xml"/>
  <Override ContentType="application/vnd.openxmlformats-officedocument.presentationml.slide+xml" PartName="/ppt/slides/slide72.xml"/>
  <Override ContentType="application/vnd.openxmlformats-officedocument.presentationml.slide+xml" PartName="/ppt/slides/slide20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89.xml"/>
  <Override ContentType="application/vnd.openxmlformats-officedocument.presentationml.slide+xml" PartName="/ppt/slides/slide76.xml"/>
  <Override ContentType="application/vnd.openxmlformats-officedocument.presentationml.slide+xml" PartName="/ppt/slides/slide129.xml"/>
  <Override ContentType="application/vnd.openxmlformats-officedocument.presentationml.slide+xml" PartName="/ppt/slides/slide63.xml"/>
  <Override ContentType="application/vnd.openxmlformats-officedocument.presentationml.slide+xml" PartName="/ppt/slides/slide93.xml"/>
  <Override ContentType="application/vnd.openxmlformats-officedocument.presentationml.slide+xml" PartName="/ppt/slides/slide101.xml"/>
  <Override ContentType="application/vnd.openxmlformats-officedocument.presentationml.slide+xml" PartName="/ppt/slides/slide116.xml"/>
  <Override ContentType="application/vnd.openxmlformats-officedocument.presentationml.slide+xml" PartName="/ppt/slides/slide80.xml"/>
  <Override ContentType="application/vnd.openxmlformats-officedocument.presentationml.slide+xml" PartName="/ppt/slides/slide103.xml"/>
  <Override ContentType="application/vnd.openxmlformats-officedocument.presentationml.slide+xml" PartName="/ppt/slides/slide61.xml"/>
  <Override ContentType="application/vnd.openxmlformats-officedocument.presentationml.slide+xml" PartName="/ppt/slides/slide91.xml"/>
  <Override ContentType="application/vnd.openxmlformats-officedocument.presentationml.slide+xml" PartName="/ppt/slides/slide114.xml"/>
  <Override ContentType="application/vnd.openxmlformats-officedocument.presentationml.slide+xml" PartName="/ppt/slides/slide31.xml"/>
  <Override ContentType="application/vnd.openxmlformats-officedocument.presentationml.slide+xml" PartName="/ppt/slides/slide127.xml"/>
  <Override ContentType="application/vnd.openxmlformats-officedocument.presentationml.slide+xml" PartName="/ppt/slides/slide120.xml"/>
  <Override ContentType="application/vnd.openxmlformats-officedocument.presentationml.slide+xml" PartName="/ppt/slides/slide87.xml"/>
  <Override ContentType="application/vnd.openxmlformats-officedocument.presentationml.slide+xml" PartName="/ppt/slides/slide74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12.xml"/>
  <Override ContentType="application/vnd.openxmlformats-officedocument.presentationml.slide+xml" PartName="/ppt/slides/slide95.xml"/>
  <Override ContentType="application/vnd.openxmlformats-officedocument.presentationml.slide+xml" PartName="/ppt/slides/slide69.xml"/>
  <Override ContentType="application/vnd.openxmlformats-officedocument.presentationml.slide+xml" PartName="/ppt/slides/slide85.xml"/>
  <Override ContentType="application/vnd.openxmlformats-officedocument.presentationml.slide+xml" PartName="/ppt/slides/slide42.xml"/>
  <Override ContentType="application/vnd.openxmlformats-officedocument.presentationml.slide+xml" PartName="/ppt/slides/slide50.xml"/>
  <Override ContentType="application/vnd.openxmlformats-officedocument.presentationml.slide+xml" PartName="/ppt/slides/slide77.xml"/>
  <Override ContentType="application/vnd.openxmlformats-officedocument.presentationml.slide+xml" PartName="/ppt/slides/slide34.xml"/>
  <Override ContentType="application/vnd.openxmlformats-officedocument.presentationml.slide+xml" PartName="/ppt/slides/slide122.xml"/>
  <Override ContentType="application/vnd.openxmlformats-officedocument.presentationml.slide+xml" PartName="/ppt/slides/slide16.xml"/>
  <Override ContentType="application/vnd.openxmlformats-officedocument.presentationml.slide+xml" PartName="/ppt/slides/slide104.xml"/>
  <Override ContentType="application/vnd.openxmlformats-officedocument.presentationml.slide+xml" PartName="/ppt/slides/slide24.xml"/>
  <Override ContentType="application/vnd.openxmlformats-officedocument.presentationml.slide+xml" PartName="/ppt/slides/slide97.xml"/>
  <Override ContentType="application/vnd.openxmlformats-officedocument.presentationml.slide+xml" PartName="/ppt/slides/slide11.xml"/>
  <Override ContentType="application/vnd.openxmlformats-officedocument.presentationml.slide+xml" PartName="/ppt/slides/slide110.xml"/>
  <Override ContentType="application/vnd.openxmlformats-officedocument.presentationml.slide+xml" PartName="/ppt/slides/slide6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79.xml"/>
  <Override ContentType="application/vnd.openxmlformats-officedocument.presentationml.slide+xml" PartName="/ppt/slides/slide49.xml"/>
  <Override ContentType="application/vnd.openxmlformats-officedocument.presentationml.slide+xml" PartName="/ppt/slides/slide124.xml"/>
  <Override ContentType="application/vnd.openxmlformats-officedocument.presentationml.slide+xml" PartName="/ppt/slides/slide83.xml"/>
  <Override ContentType="application/vnd.openxmlformats-officedocument.presentationml.slide+xml" PartName="/ppt/slides/slide106.xml"/>
  <Override ContentType="application/vnd.openxmlformats-officedocument.presentationml.slide+xml" PartName="/ppt/slides/slide70.xml"/>
  <Override ContentType="application/vnd.openxmlformats-officedocument.presentationml.slide+xml" PartName="/ppt/slides/slide6.xml"/>
  <Override ContentType="application/vnd.openxmlformats-officedocument.presentationml.slide+xml" PartName="/ppt/slides/slide119.xml"/>
  <Override ContentType="application/vnd.openxmlformats-officedocument.presentationml.slide+xml" PartName="/ppt/slides/slide40.xml"/>
  <Override ContentType="application/vnd.openxmlformats-officedocument.presentationml.slide+xml" PartName="/ppt/slides/slide73.xml"/>
  <Override ContentType="application/vnd.openxmlformats-officedocument.presentationml.slide+xml" PartName="/ppt/slides/slide30.xml"/>
  <Override ContentType="application/vnd.openxmlformats-officedocument.presentationml.slide+xml" PartName="/ppt/slides/slide126.xml"/>
  <Override ContentType="application/vnd.openxmlformats-officedocument.presentationml.slide+xml" PartName="/ppt/slides/slide109.xml"/>
  <Override ContentType="application/vnd.openxmlformats-officedocument.presentationml.slide+xml" PartName="/ppt/slides/slide99.xml"/>
  <Override ContentType="application/vnd.openxmlformats-officedocument.presentationml.slide+xml" PartName="/ppt/slides/slide3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47.xml"/>
  <Override ContentType="application/vnd.openxmlformats-officedocument.presentationml.slide+xml" PartName="/ppt/slides/slide21.xml"/>
  <Override ContentType="application/vnd.openxmlformats-officedocument.presentationml.slide+xml" PartName="/ppt/slides/slide100.xml"/>
  <Override ContentType="application/vnd.openxmlformats-officedocument.presentationml.slide+xml" PartName="/ppt/slides/slide64.xml"/>
  <Override ContentType="application/vnd.openxmlformats-officedocument.presentationml.slide+xml" PartName="/ppt/slides/slide81.xml"/>
  <Override ContentType="application/vnd.openxmlformats-officedocument.presentationml.slide+xml" PartName="/ppt/slides/slide90.xml"/>
  <Override ContentType="application/vnd.openxmlformats-officedocument.presentationml.slide+xml" PartName="/ppt/slides/slide8.xml"/>
  <Override ContentType="application/vnd.openxmlformats-officedocument.presentationml.slide+xml" PartName="/ppt/slides/slide117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75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88.xml"/>
  <Override ContentType="application/vnd.openxmlformats-officedocument.presentationml.slide+xml" PartName="/ppt/slides/slide128.xml"/>
  <Override ContentType="application/vnd.openxmlformats-officedocument.presentationml.slide+xml" PartName="/ppt/slides/slide92.xml"/>
  <Override ContentType="application/vnd.openxmlformats-officedocument.presentationml.slide+xml" PartName="/ppt/slides/slide115.xml"/>
  <Override ContentType="application/vnd.openxmlformats-officedocument.presentationml.slide+xml" PartName="/ppt/slides/slide10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0" r:id="rId5"/>
    <p:sldMasterId id="2147483671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297" r:id="rId49"/>
    <p:sldId id="298" r:id="rId50"/>
    <p:sldId id="299" r:id="rId51"/>
    <p:sldId id="300" r:id="rId52"/>
    <p:sldId id="301" r:id="rId53"/>
    <p:sldId id="302" r:id="rId54"/>
    <p:sldId id="303" r:id="rId55"/>
    <p:sldId id="304" r:id="rId56"/>
    <p:sldId id="305" r:id="rId57"/>
    <p:sldId id="306" r:id="rId58"/>
    <p:sldId id="307" r:id="rId59"/>
    <p:sldId id="308" r:id="rId60"/>
    <p:sldId id="309" r:id="rId61"/>
    <p:sldId id="310" r:id="rId62"/>
    <p:sldId id="311" r:id="rId63"/>
    <p:sldId id="312" r:id="rId64"/>
    <p:sldId id="313" r:id="rId65"/>
    <p:sldId id="314" r:id="rId66"/>
    <p:sldId id="315" r:id="rId67"/>
    <p:sldId id="316" r:id="rId68"/>
    <p:sldId id="317" r:id="rId69"/>
    <p:sldId id="318" r:id="rId70"/>
    <p:sldId id="319" r:id="rId71"/>
    <p:sldId id="320" r:id="rId72"/>
    <p:sldId id="321" r:id="rId73"/>
    <p:sldId id="322" r:id="rId74"/>
    <p:sldId id="323" r:id="rId75"/>
    <p:sldId id="324" r:id="rId76"/>
    <p:sldId id="325" r:id="rId77"/>
    <p:sldId id="326" r:id="rId78"/>
    <p:sldId id="327" r:id="rId79"/>
    <p:sldId id="328" r:id="rId80"/>
    <p:sldId id="329" r:id="rId81"/>
    <p:sldId id="330" r:id="rId82"/>
    <p:sldId id="331" r:id="rId83"/>
    <p:sldId id="332" r:id="rId84"/>
    <p:sldId id="333" r:id="rId85"/>
    <p:sldId id="334" r:id="rId86"/>
    <p:sldId id="335" r:id="rId87"/>
    <p:sldId id="336" r:id="rId88"/>
    <p:sldId id="337" r:id="rId89"/>
    <p:sldId id="338" r:id="rId90"/>
    <p:sldId id="339" r:id="rId91"/>
    <p:sldId id="340" r:id="rId92"/>
    <p:sldId id="341" r:id="rId93"/>
    <p:sldId id="342" r:id="rId94"/>
    <p:sldId id="343" r:id="rId95"/>
    <p:sldId id="344" r:id="rId96"/>
    <p:sldId id="345" r:id="rId97"/>
    <p:sldId id="346" r:id="rId98"/>
    <p:sldId id="347" r:id="rId99"/>
    <p:sldId id="348" r:id="rId100"/>
    <p:sldId id="349" r:id="rId101"/>
    <p:sldId id="350" r:id="rId102"/>
    <p:sldId id="351" r:id="rId103"/>
    <p:sldId id="352" r:id="rId104"/>
    <p:sldId id="353" r:id="rId105"/>
    <p:sldId id="354" r:id="rId106"/>
    <p:sldId id="355" r:id="rId107"/>
    <p:sldId id="356" r:id="rId108"/>
    <p:sldId id="357" r:id="rId109"/>
    <p:sldId id="358" r:id="rId110"/>
    <p:sldId id="359" r:id="rId111"/>
    <p:sldId id="360" r:id="rId112"/>
    <p:sldId id="361" r:id="rId113"/>
    <p:sldId id="362" r:id="rId114"/>
    <p:sldId id="363" r:id="rId115"/>
    <p:sldId id="364" r:id="rId116"/>
    <p:sldId id="365" r:id="rId117"/>
    <p:sldId id="366" r:id="rId118"/>
    <p:sldId id="367" r:id="rId119"/>
    <p:sldId id="368" r:id="rId120"/>
    <p:sldId id="369" r:id="rId121"/>
    <p:sldId id="370" r:id="rId122"/>
    <p:sldId id="371" r:id="rId123"/>
    <p:sldId id="372" r:id="rId124"/>
    <p:sldId id="373" r:id="rId125"/>
    <p:sldId id="374" r:id="rId126"/>
    <p:sldId id="375" r:id="rId127"/>
    <p:sldId id="376" r:id="rId128"/>
    <p:sldId id="377" r:id="rId129"/>
    <p:sldId id="378" r:id="rId130"/>
    <p:sldId id="379" r:id="rId131"/>
    <p:sldId id="380" r:id="rId132"/>
    <p:sldId id="381" r:id="rId133"/>
    <p:sldId id="382" r:id="rId134"/>
    <p:sldId id="383" r:id="rId135"/>
    <p:sldId id="384" r:id="rId136"/>
  </p:sldIdLst>
  <p:sldSz cy="5143500" cx="9144000"/>
  <p:notesSz cx="6858000" cy="9144000"/>
  <p:embeddedFontLst>
    <p:embeddedFont>
      <p:font typeface="Raleway"/>
      <p:regular r:id="rId137"/>
      <p:bold r:id="rId138"/>
      <p:italic r:id="rId139"/>
      <p:boldItalic r:id="rId140"/>
    </p:embeddedFont>
    <p:embeddedFont>
      <p:font typeface="Roboto"/>
      <p:regular r:id="rId141"/>
      <p:bold r:id="rId142"/>
      <p:italic r:id="rId143"/>
      <p:boldItalic r:id="rId144"/>
    </p:embeddedFont>
    <p:embeddedFont>
      <p:font typeface="Merriweather Light"/>
      <p:regular r:id="rId145"/>
      <p:bold r:id="rId146"/>
      <p:italic r:id="rId147"/>
      <p:boldItalic r:id="rId14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B432C679-60EA-46E7-85DC-33E08F079913}">
  <a:tblStyle styleId="{B432C679-60EA-46E7-85DC-33E08F07991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3.xml"/><Relationship Id="rId42" Type="http://schemas.openxmlformats.org/officeDocument/2006/relationships/slide" Target="slides/slide35.xml"/><Relationship Id="rId41" Type="http://schemas.openxmlformats.org/officeDocument/2006/relationships/slide" Target="slides/slide34.xml"/><Relationship Id="rId44" Type="http://schemas.openxmlformats.org/officeDocument/2006/relationships/slide" Target="slides/slide37.xml"/><Relationship Id="rId43" Type="http://schemas.openxmlformats.org/officeDocument/2006/relationships/slide" Target="slides/slide36.xml"/><Relationship Id="rId46" Type="http://schemas.openxmlformats.org/officeDocument/2006/relationships/slide" Target="slides/slide39.xml"/><Relationship Id="rId45" Type="http://schemas.openxmlformats.org/officeDocument/2006/relationships/slide" Target="slides/slide38.xml"/><Relationship Id="rId107" Type="http://schemas.openxmlformats.org/officeDocument/2006/relationships/slide" Target="slides/slide100.xml"/><Relationship Id="rId106" Type="http://schemas.openxmlformats.org/officeDocument/2006/relationships/slide" Target="slides/slide99.xml"/><Relationship Id="rId105" Type="http://schemas.openxmlformats.org/officeDocument/2006/relationships/slide" Target="slides/slide98.xml"/><Relationship Id="rId104" Type="http://schemas.openxmlformats.org/officeDocument/2006/relationships/slide" Target="slides/slide97.xml"/><Relationship Id="rId109" Type="http://schemas.openxmlformats.org/officeDocument/2006/relationships/slide" Target="slides/slide102.xml"/><Relationship Id="rId108" Type="http://schemas.openxmlformats.org/officeDocument/2006/relationships/slide" Target="slides/slide101.xml"/><Relationship Id="rId48" Type="http://schemas.openxmlformats.org/officeDocument/2006/relationships/slide" Target="slides/slide41.xml"/><Relationship Id="rId47" Type="http://schemas.openxmlformats.org/officeDocument/2006/relationships/slide" Target="slides/slide40.xml"/><Relationship Id="rId49" Type="http://schemas.openxmlformats.org/officeDocument/2006/relationships/slide" Target="slides/slide42.xml"/><Relationship Id="rId103" Type="http://schemas.openxmlformats.org/officeDocument/2006/relationships/slide" Target="slides/slide96.xml"/><Relationship Id="rId102" Type="http://schemas.openxmlformats.org/officeDocument/2006/relationships/slide" Target="slides/slide95.xml"/><Relationship Id="rId101" Type="http://schemas.openxmlformats.org/officeDocument/2006/relationships/slide" Target="slides/slide94.xml"/><Relationship Id="rId100" Type="http://schemas.openxmlformats.org/officeDocument/2006/relationships/slide" Target="slides/slide93.xml"/><Relationship Id="rId31" Type="http://schemas.openxmlformats.org/officeDocument/2006/relationships/slide" Target="slides/slide24.xml"/><Relationship Id="rId30" Type="http://schemas.openxmlformats.org/officeDocument/2006/relationships/slide" Target="slides/slide23.xml"/><Relationship Id="rId33" Type="http://schemas.openxmlformats.org/officeDocument/2006/relationships/slide" Target="slides/slide26.xml"/><Relationship Id="rId32" Type="http://schemas.openxmlformats.org/officeDocument/2006/relationships/slide" Target="slides/slide25.xml"/><Relationship Id="rId35" Type="http://schemas.openxmlformats.org/officeDocument/2006/relationships/slide" Target="slides/slide28.xml"/><Relationship Id="rId34" Type="http://schemas.openxmlformats.org/officeDocument/2006/relationships/slide" Target="slides/slide27.xml"/><Relationship Id="rId37" Type="http://schemas.openxmlformats.org/officeDocument/2006/relationships/slide" Target="slides/slide30.xml"/><Relationship Id="rId36" Type="http://schemas.openxmlformats.org/officeDocument/2006/relationships/slide" Target="slides/slide29.xml"/><Relationship Id="rId39" Type="http://schemas.openxmlformats.org/officeDocument/2006/relationships/slide" Target="slides/slide32.xml"/><Relationship Id="rId38" Type="http://schemas.openxmlformats.org/officeDocument/2006/relationships/slide" Target="slides/slide31.xml"/><Relationship Id="rId20" Type="http://schemas.openxmlformats.org/officeDocument/2006/relationships/slide" Target="slides/slide13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129" Type="http://schemas.openxmlformats.org/officeDocument/2006/relationships/slide" Target="slides/slide122.xml"/><Relationship Id="rId128" Type="http://schemas.openxmlformats.org/officeDocument/2006/relationships/slide" Target="slides/slide121.xml"/><Relationship Id="rId127" Type="http://schemas.openxmlformats.org/officeDocument/2006/relationships/slide" Target="slides/slide120.xml"/><Relationship Id="rId126" Type="http://schemas.openxmlformats.org/officeDocument/2006/relationships/slide" Target="slides/slide119.xml"/><Relationship Id="rId26" Type="http://schemas.openxmlformats.org/officeDocument/2006/relationships/slide" Target="slides/slide19.xml"/><Relationship Id="rId121" Type="http://schemas.openxmlformats.org/officeDocument/2006/relationships/slide" Target="slides/slide114.xml"/><Relationship Id="rId25" Type="http://schemas.openxmlformats.org/officeDocument/2006/relationships/slide" Target="slides/slide18.xml"/><Relationship Id="rId120" Type="http://schemas.openxmlformats.org/officeDocument/2006/relationships/slide" Target="slides/slide113.xml"/><Relationship Id="rId28" Type="http://schemas.openxmlformats.org/officeDocument/2006/relationships/slide" Target="slides/slide21.xml"/><Relationship Id="rId27" Type="http://schemas.openxmlformats.org/officeDocument/2006/relationships/slide" Target="slides/slide20.xml"/><Relationship Id="rId125" Type="http://schemas.openxmlformats.org/officeDocument/2006/relationships/slide" Target="slides/slide118.xml"/><Relationship Id="rId29" Type="http://schemas.openxmlformats.org/officeDocument/2006/relationships/slide" Target="slides/slide22.xml"/><Relationship Id="rId124" Type="http://schemas.openxmlformats.org/officeDocument/2006/relationships/slide" Target="slides/slide117.xml"/><Relationship Id="rId123" Type="http://schemas.openxmlformats.org/officeDocument/2006/relationships/slide" Target="slides/slide116.xml"/><Relationship Id="rId122" Type="http://schemas.openxmlformats.org/officeDocument/2006/relationships/slide" Target="slides/slide115.xml"/><Relationship Id="rId95" Type="http://schemas.openxmlformats.org/officeDocument/2006/relationships/slide" Target="slides/slide88.xml"/><Relationship Id="rId94" Type="http://schemas.openxmlformats.org/officeDocument/2006/relationships/slide" Target="slides/slide87.xml"/><Relationship Id="rId97" Type="http://schemas.openxmlformats.org/officeDocument/2006/relationships/slide" Target="slides/slide90.xml"/><Relationship Id="rId96" Type="http://schemas.openxmlformats.org/officeDocument/2006/relationships/slide" Target="slides/slide89.xml"/><Relationship Id="rId11" Type="http://schemas.openxmlformats.org/officeDocument/2006/relationships/slide" Target="slides/slide4.xml"/><Relationship Id="rId99" Type="http://schemas.openxmlformats.org/officeDocument/2006/relationships/slide" Target="slides/slide92.xml"/><Relationship Id="rId10" Type="http://schemas.openxmlformats.org/officeDocument/2006/relationships/slide" Target="slides/slide3.xml"/><Relationship Id="rId98" Type="http://schemas.openxmlformats.org/officeDocument/2006/relationships/slide" Target="slides/slide91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91" Type="http://schemas.openxmlformats.org/officeDocument/2006/relationships/slide" Target="slides/slide84.xml"/><Relationship Id="rId90" Type="http://schemas.openxmlformats.org/officeDocument/2006/relationships/slide" Target="slides/slide83.xml"/><Relationship Id="rId93" Type="http://schemas.openxmlformats.org/officeDocument/2006/relationships/slide" Target="slides/slide86.xml"/><Relationship Id="rId92" Type="http://schemas.openxmlformats.org/officeDocument/2006/relationships/slide" Target="slides/slide85.xml"/><Relationship Id="rId118" Type="http://schemas.openxmlformats.org/officeDocument/2006/relationships/slide" Target="slides/slide111.xml"/><Relationship Id="rId117" Type="http://schemas.openxmlformats.org/officeDocument/2006/relationships/slide" Target="slides/slide110.xml"/><Relationship Id="rId116" Type="http://schemas.openxmlformats.org/officeDocument/2006/relationships/slide" Target="slides/slide109.xml"/><Relationship Id="rId115" Type="http://schemas.openxmlformats.org/officeDocument/2006/relationships/slide" Target="slides/slide108.xml"/><Relationship Id="rId119" Type="http://schemas.openxmlformats.org/officeDocument/2006/relationships/slide" Target="slides/slide112.xml"/><Relationship Id="rId15" Type="http://schemas.openxmlformats.org/officeDocument/2006/relationships/slide" Target="slides/slide8.xml"/><Relationship Id="rId110" Type="http://schemas.openxmlformats.org/officeDocument/2006/relationships/slide" Target="slides/slide103.xml"/><Relationship Id="rId14" Type="http://schemas.openxmlformats.org/officeDocument/2006/relationships/slide" Target="slides/slide7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9" Type="http://schemas.openxmlformats.org/officeDocument/2006/relationships/slide" Target="slides/slide12.xml"/><Relationship Id="rId114" Type="http://schemas.openxmlformats.org/officeDocument/2006/relationships/slide" Target="slides/slide107.xml"/><Relationship Id="rId18" Type="http://schemas.openxmlformats.org/officeDocument/2006/relationships/slide" Target="slides/slide11.xml"/><Relationship Id="rId113" Type="http://schemas.openxmlformats.org/officeDocument/2006/relationships/slide" Target="slides/slide106.xml"/><Relationship Id="rId112" Type="http://schemas.openxmlformats.org/officeDocument/2006/relationships/slide" Target="slides/slide105.xml"/><Relationship Id="rId111" Type="http://schemas.openxmlformats.org/officeDocument/2006/relationships/slide" Target="slides/slide104.xml"/><Relationship Id="rId84" Type="http://schemas.openxmlformats.org/officeDocument/2006/relationships/slide" Target="slides/slide77.xml"/><Relationship Id="rId83" Type="http://schemas.openxmlformats.org/officeDocument/2006/relationships/slide" Target="slides/slide76.xml"/><Relationship Id="rId86" Type="http://schemas.openxmlformats.org/officeDocument/2006/relationships/slide" Target="slides/slide79.xml"/><Relationship Id="rId85" Type="http://schemas.openxmlformats.org/officeDocument/2006/relationships/slide" Target="slides/slide78.xml"/><Relationship Id="rId88" Type="http://schemas.openxmlformats.org/officeDocument/2006/relationships/slide" Target="slides/slide81.xml"/><Relationship Id="rId87" Type="http://schemas.openxmlformats.org/officeDocument/2006/relationships/slide" Target="slides/slide80.xml"/><Relationship Id="rId89" Type="http://schemas.openxmlformats.org/officeDocument/2006/relationships/slide" Target="slides/slide82.xml"/><Relationship Id="rId80" Type="http://schemas.openxmlformats.org/officeDocument/2006/relationships/slide" Target="slides/slide73.xml"/><Relationship Id="rId82" Type="http://schemas.openxmlformats.org/officeDocument/2006/relationships/slide" Target="slides/slide75.xml"/><Relationship Id="rId81" Type="http://schemas.openxmlformats.org/officeDocument/2006/relationships/slide" Target="slides/slide74.xml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148" Type="http://schemas.openxmlformats.org/officeDocument/2006/relationships/font" Target="fonts/MerriweatherLight-boldItalic.fntdata"/><Relationship Id="rId9" Type="http://schemas.openxmlformats.org/officeDocument/2006/relationships/slide" Target="slides/slide2.xml"/><Relationship Id="rId143" Type="http://schemas.openxmlformats.org/officeDocument/2006/relationships/font" Target="fonts/Roboto-italic.fntdata"/><Relationship Id="rId142" Type="http://schemas.openxmlformats.org/officeDocument/2006/relationships/font" Target="fonts/Roboto-bold.fntdata"/><Relationship Id="rId141" Type="http://schemas.openxmlformats.org/officeDocument/2006/relationships/font" Target="fonts/Roboto-regular.fntdata"/><Relationship Id="rId140" Type="http://schemas.openxmlformats.org/officeDocument/2006/relationships/font" Target="fonts/Raleway-boldItalic.fntdata"/><Relationship Id="rId5" Type="http://schemas.openxmlformats.org/officeDocument/2006/relationships/slideMaster" Target="slideMasters/slideMaster1.xml"/><Relationship Id="rId147" Type="http://schemas.openxmlformats.org/officeDocument/2006/relationships/font" Target="fonts/MerriweatherLight-italic.fntdata"/><Relationship Id="rId6" Type="http://schemas.openxmlformats.org/officeDocument/2006/relationships/slideMaster" Target="slideMasters/slideMaster2.xml"/><Relationship Id="rId146" Type="http://schemas.openxmlformats.org/officeDocument/2006/relationships/font" Target="fonts/MerriweatherLight-bold.fntdata"/><Relationship Id="rId7" Type="http://schemas.openxmlformats.org/officeDocument/2006/relationships/notesMaster" Target="notesMasters/notesMaster1.xml"/><Relationship Id="rId145" Type="http://schemas.openxmlformats.org/officeDocument/2006/relationships/font" Target="fonts/MerriweatherLight-regular.fntdata"/><Relationship Id="rId8" Type="http://schemas.openxmlformats.org/officeDocument/2006/relationships/slide" Target="slides/slide1.xml"/><Relationship Id="rId144" Type="http://schemas.openxmlformats.org/officeDocument/2006/relationships/font" Target="fonts/Roboto-boldItalic.fntdata"/><Relationship Id="rId73" Type="http://schemas.openxmlformats.org/officeDocument/2006/relationships/slide" Target="slides/slide66.xml"/><Relationship Id="rId72" Type="http://schemas.openxmlformats.org/officeDocument/2006/relationships/slide" Target="slides/slide65.xml"/><Relationship Id="rId75" Type="http://schemas.openxmlformats.org/officeDocument/2006/relationships/slide" Target="slides/slide68.xml"/><Relationship Id="rId74" Type="http://schemas.openxmlformats.org/officeDocument/2006/relationships/slide" Target="slides/slide67.xml"/><Relationship Id="rId77" Type="http://schemas.openxmlformats.org/officeDocument/2006/relationships/slide" Target="slides/slide70.xml"/><Relationship Id="rId76" Type="http://schemas.openxmlformats.org/officeDocument/2006/relationships/slide" Target="slides/slide69.xml"/><Relationship Id="rId79" Type="http://schemas.openxmlformats.org/officeDocument/2006/relationships/slide" Target="slides/slide72.xml"/><Relationship Id="rId78" Type="http://schemas.openxmlformats.org/officeDocument/2006/relationships/slide" Target="slides/slide71.xml"/><Relationship Id="rId71" Type="http://schemas.openxmlformats.org/officeDocument/2006/relationships/slide" Target="slides/slide64.xml"/><Relationship Id="rId70" Type="http://schemas.openxmlformats.org/officeDocument/2006/relationships/slide" Target="slides/slide63.xml"/><Relationship Id="rId139" Type="http://schemas.openxmlformats.org/officeDocument/2006/relationships/font" Target="fonts/Raleway-italic.fntdata"/><Relationship Id="rId138" Type="http://schemas.openxmlformats.org/officeDocument/2006/relationships/font" Target="fonts/Raleway-bold.fntdata"/><Relationship Id="rId137" Type="http://schemas.openxmlformats.org/officeDocument/2006/relationships/font" Target="fonts/Raleway-regular.fntdata"/><Relationship Id="rId132" Type="http://schemas.openxmlformats.org/officeDocument/2006/relationships/slide" Target="slides/slide125.xml"/><Relationship Id="rId131" Type="http://schemas.openxmlformats.org/officeDocument/2006/relationships/slide" Target="slides/slide124.xml"/><Relationship Id="rId130" Type="http://schemas.openxmlformats.org/officeDocument/2006/relationships/slide" Target="slides/slide123.xml"/><Relationship Id="rId136" Type="http://schemas.openxmlformats.org/officeDocument/2006/relationships/slide" Target="slides/slide129.xml"/><Relationship Id="rId135" Type="http://schemas.openxmlformats.org/officeDocument/2006/relationships/slide" Target="slides/slide128.xml"/><Relationship Id="rId134" Type="http://schemas.openxmlformats.org/officeDocument/2006/relationships/slide" Target="slides/slide127.xml"/><Relationship Id="rId133" Type="http://schemas.openxmlformats.org/officeDocument/2006/relationships/slide" Target="slides/slide126.xml"/><Relationship Id="rId62" Type="http://schemas.openxmlformats.org/officeDocument/2006/relationships/slide" Target="slides/slide55.xml"/><Relationship Id="rId61" Type="http://schemas.openxmlformats.org/officeDocument/2006/relationships/slide" Target="slides/slide54.xml"/><Relationship Id="rId64" Type="http://schemas.openxmlformats.org/officeDocument/2006/relationships/slide" Target="slides/slide57.xml"/><Relationship Id="rId63" Type="http://schemas.openxmlformats.org/officeDocument/2006/relationships/slide" Target="slides/slide56.xml"/><Relationship Id="rId66" Type="http://schemas.openxmlformats.org/officeDocument/2006/relationships/slide" Target="slides/slide59.xml"/><Relationship Id="rId65" Type="http://schemas.openxmlformats.org/officeDocument/2006/relationships/slide" Target="slides/slide58.xml"/><Relationship Id="rId68" Type="http://schemas.openxmlformats.org/officeDocument/2006/relationships/slide" Target="slides/slide61.xml"/><Relationship Id="rId67" Type="http://schemas.openxmlformats.org/officeDocument/2006/relationships/slide" Target="slides/slide60.xml"/><Relationship Id="rId60" Type="http://schemas.openxmlformats.org/officeDocument/2006/relationships/slide" Target="slides/slide53.xml"/><Relationship Id="rId69" Type="http://schemas.openxmlformats.org/officeDocument/2006/relationships/slide" Target="slides/slide62.xml"/><Relationship Id="rId51" Type="http://schemas.openxmlformats.org/officeDocument/2006/relationships/slide" Target="slides/slide44.xml"/><Relationship Id="rId50" Type="http://schemas.openxmlformats.org/officeDocument/2006/relationships/slide" Target="slides/slide43.xml"/><Relationship Id="rId53" Type="http://schemas.openxmlformats.org/officeDocument/2006/relationships/slide" Target="slides/slide46.xml"/><Relationship Id="rId52" Type="http://schemas.openxmlformats.org/officeDocument/2006/relationships/slide" Target="slides/slide45.xml"/><Relationship Id="rId55" Type="http://schemas.openxmlformats.org/officeDocument/2006/relationships/slide" Target="slides/slide48.xml"/><Relationship Id="rId54" Type="http://schemas.openxmlformats.org/officeDocument/2006/relationships/slide" Target="slides/slide47.xml"/><Relationship Id="rId57" Type="http://schemas.openxmlformats.org/officeDocument/2006/relationships/slide" Target="slides/slide50.xml"/><Relationship Id="rId56" Type="http://schemas.openxmlformats.org/officeDocument/2006/relationships/slide" Target="slides/slide49.xml"/><Relationship Id="rId59" Type="http://schemas.openxmlformats.org/officeDocument/2006/relationships/slide" Target="slides/slide52.xml"/><Relationship Id="rId58" Type="http://schemas.openxmlformats.org/officeDocument/2006/relationships/slide" Target="slides/slide5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68c4d1328e_1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368c4d1328e_1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68c4d1328e_0_21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368c4d1328e_0_21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5" name="Shape 1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6" name="Google Shape;1256;g368c4d1328e_0_15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7" name="Google Shape;1257;g368c4d1328e_0_15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3" name="Shape 1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4" name="Google Shape;1274;g368c4d1328e_0_15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5" name="Google Shape;1275;g368c4d1328e_0_15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3" name="Shape 1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4" name="Google Shape;1294;g368c4d1328e_0_15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5" name="Google Shape;1295;g368c4d1328e_0_15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5" name="Shape 1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6" name="Google Shape;1316;g368c4d1328e_0_16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7" name="Google Shape;1317;g368c4d1328e_0_16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1" name="Shape 1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2" name="Google Shape;1322;g368c4d1328e_0_16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3" name="Google Shape;1323;g368c4d1328e_0_16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1" name="Shape 1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2" name="Google Shape;1342;g368c4d1328e_0_16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3" name="Google Shape;1343;g368c4d1328e_0_16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7" name="Shape 1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8" name="Google Shape;1348;g368c4d1328e_0_16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9" name="Google Shape;1349;g368c4d1328e_0_16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g368c4d1328e_0_16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4" name="Google Shape;1374;g368c4d1328e_0_16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7" name="Shape 1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8" name="Google Shape;1398;g368c4d1328e_0_16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9" name="Google Shape;1399;g368c4d1328e_0_16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3" name="Shape 1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4" name="Google Shape;1424;g368c4d1328e_0_17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5" name="Google Shape;1425;g368c4d1328e_0_17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68c4d1328e_0_21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368c4d1328e_0_21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9" name="Shape 1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0" name="Google Shape;1430;g368c4d1328e_0_17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1" name="Google Shape;1431;g368c4d1328e_0_17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8" name="Shape 1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9" name="Google Shape;1449;g368c4d1328e_0_17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0" name="Google Shape;1450;g368c4d1328e_0_17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7" name="Shape 1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8" name="Google Shape;1468;g368c4d1328e_0_17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9" name="Google Shape;1469;g368c4d1328e_0_17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3" name="Shape 1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" name="Google Shape;1474;g368c4d1328e_0_17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5" name="Google Shape;1475;g368c4d1328e_0_17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8" name="Shape 1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9" name="Google Shape;1499;g368c4d1328e_0_17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0" name="Google Shape;1500;g368c4d1328e_0_17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4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" name="Google Shape;1525;g368c4d1328e_0_18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6" name="Google Shape;1526;g368c4d1328e_0_18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0" name="Shape 1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1" name="Google Shape;1531;g368c4d1328e_0_18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2" name="Google Shape;1532;g368c4d1328e_0_18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5" name="Shape 1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" name="Google Shape;1556;g368c4d1328e_0_18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7" name="Google Shape;1557;g368c4d1328e_0_18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1" name="Shape 1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2" name="Google Shape;1582;g368c4d1328e_0_18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3" name="Google Shape;1583;g368c4d1328e_0_18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8" name="Shape 1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9" name="Google Shape;1609;g368c4d1328e_0_18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0" name="Google Shape;1610;g368c4d1328e_0_18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368c4d1328e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368c4d1328e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4" name="Shape 1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5" name="Google Shape;1615;g368c4d1328e_0_19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6" name="Google Shape;1616;g368c4d1328e_0_19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6" name="Shape 1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7" name="Google Shape;1637;g368c4d1328e_0_19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8" name="Google Shape;1638;g368c4d1328e_0_19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9" name="Shape 1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0" name="Google Shape;1660;g368c4d1328e_0_19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1" name="Google Shape;1661;g368c4d1328e_0_19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3" name="Shape 1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4" name="Google Shape;1684;g368c4d1328e_0_19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5" name="Google Shape;1685;g368c4d1328e_0_19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7" name="Shape 1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8" name="Google Shape;1708;g368c4d1328e_0_20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9" name="Google Shape;1709;g368c4d1328e_0_20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3" name="Shape 1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4" name="Google Shape;1714;g368c4d1328e_0_20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5" name="Google Shape;1715;g368c4d1328e_0_20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9" name="Shape 1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" name="Google Shape;1720;g368c4d1328e_0_20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1" name="Google Shape;1721;g368c4d1328e_0_20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5" name="Shape 1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6" name="Google Shape;1726;g368c4d1328e_0_20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7" name="Google Shape;1727;g368c4d1328e_0_20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1" name="Shape 1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2" name="Google Shape;1732;g368c4d1328e_0_20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3" name="Google Shape;1733;g368c4d1328e_0_20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7" name="Shape 1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8" name="Google Shape;1738;g3cab9da1c2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9" name="Google Shape;1739;g3cab9da1c2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68c4d1328e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368c4d1328e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368c4d1328e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368c4d1328e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368c4d1328e_0_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368c4d1328e_0_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68c4d1328e_0_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368c4d1328e_0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68c4d1328e_0_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368c4d1328e_0_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368c4d1328e_0_1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368c4d1328e_0_1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368c4d1328e_0_1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368c4d1328e_0_1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368c4d1328e_0_1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368c4d1328e_0_1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368c4d1328e_0_1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368c4d1328e_0_1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368c4d1328e_0_1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" name="Google Shape;273;g368c4d1328e_0_1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368c4d1328e_0_1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Google Shape;287;g368c4d1328e_0_1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368c4d1328e_0_2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368c4d1328e_0_2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368c4d1328e_0_2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9" name="Google Shape;299;g368c4d1328e_0_2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368c4d1328e_0_2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" name="Google Shape;305;g368c4d1328e_0_2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368c4d1328e_0_2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4" name="Google Shape;324;g368c4d1328e_0_2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368c4d1328e_0_2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0" name="Google Shape;340;g368c4d1328e_0_2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368c4d1328e_0_2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6" name="Google Shape;356;g368c4d1328e_0_2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68c4d1328e_1_1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368c4d1328e_1_1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g368c4d1328e_0_3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2" name="Google Shape;372;g368c4d1328e_0_3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g368c4d1328e_0_3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2" name="Google Shape;392;g368c4d1328e_0_3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g368c4d1328e_0_3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2" name="Google Shape;412;g368c4d1328e_0_3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g368c4d1328e_0_4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8" name="Google Shape;418;g368c4d1328e_0_4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g368c4d1328e_0_5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4" name="Google Shape;424;g368c4d1328e_0_5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g368c4d1328e_0_5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1" name="Google Shape;431;g368c4d1328e_0_5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g368c4d1328e_0_5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8" name="Google Shape;438;g368c4d1328e_0_5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g368c4d1328e_0_5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5" name="Google Shape;445;g368c4d1328e_0_5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g368c4d1328e_0_5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1" name="Google Shape;451;g368c4d1328e_0_5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7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g368c4d1328e_0_5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9" name="Google Shape;459;g368c4d1328e_0_5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68c4d1328e_1_1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368c4d1328e_1_1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g368c4d1328e_0_5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6" name="Google Shape;466;g368c4d1328e_0_5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g368c4d1328e_0_5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3" name="Google Shape;473;g368c4d1328e_0_5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8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g368c4d1328e_0_5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0" name="Google Shape;480;g368c4d1328e_0_5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g368c4d1328e_0_5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7" name="Google Shape;487;g368c4d1328e_0_5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2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g368c4d1328e_0_5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4" name="Google Shape;494;g368c4d1328e_0_5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9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g368c4d1328e_0_6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1" name="Google Shape;501;g368c4d1328e_0_6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6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g368c4d1328e_0_6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8" name="Google Shape;508;g368c4d1328e_0_6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2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g368c4d1328e_0_6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4" name="Google Shape;514;g368c4d1328e_0_6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8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g368c4d1328e_0_6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0" name="Google Shape;520;g368c4d1328e_0_6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4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g368c4d1328e_0_7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6" name="Google Shape;526;g368c4d1328e_0_7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68c4d1328e_1_1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368c4d1328e_1_1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0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g368c4d1328e_0_7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2" name="Google Shape;532;g368c4d1328e_0_7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7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g368c4d1328e_0_7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9" name="Google Shape;549;g368c4d1328e_0_7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6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g368c4d1328e_0_7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8" name="Google Shape;568;g368c4d1328e_0_7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2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Google Shape;583;g368c4d1328e_0_7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4" name="Google Shape;584;g368c4d1328e_0_7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Google Shape;599;g368c4d1328e_0_7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0" name="Google Shape;600;g368c4d1328e_0_7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4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g368c4d1328e_0_8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6" name="Google Shape;616;g368c4d1328e_0_8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0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g368c4d1328e_0_8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2" name="Google Shape;622;g368c4d1328e_0_8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6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g368c4d1328e_0_8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8" name="Google Shape;628;g368c4d1328e_0_8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2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Google Shape;633;g368c4d1328e_0_8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4" name="Google Shape;634;g368c4d1328e_0_8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7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g368c4d1328e_0_8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9" name="Google Shape;639;g368c4d1328e_0_8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68c4d1328e_0_21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368c4d1328e_0_21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g368c4d1328e_0_8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5" name="Google Shape;645;g368c4d1328e_0_8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9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Google Shape;650;g368c4d1328e_0_8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1" name="Google Shape;651;g368c4d1328e_0_8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5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g368c4d1328e_0_8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7" name="Google Shape;657;g368c4d1328e_0_8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Google Shape;662;g368c4d1328e_0_9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3" name="Google Shape;663;g368c4d1328e_0_9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g368c4d1328e_0_9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0" name="Google Shape;670;g368c4d1328e_0_9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4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Google Shape;675;g368c4d1328e_0_9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6" name="Google Shape;676;g368c4d1328e_0_9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9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Google Shape;680;g368c4d1328e_0_8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1" name="Google Shape;681;g368c4d1328e_0_8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5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g368c4d1328e_0_9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7" name="Google Shape;687;g368c4d1328e_0_9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g368c4d1328e_0_9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3" name="Google Shape;693;g368c4d1328e_0_9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7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Google Shape;698;g368c4d1328e_0_9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9" name="Google Shape;699;g368c4d1328e_0_9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68c4d1328e_0_21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368c4d1328e_0_21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5" name="Shape 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" name="Google Shape;716;g368c4d1328e_0_9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7" name="Google Shape;717;g368c4d1328e_0_9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1" name="Shape 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" name="Google Shape;742;g368c4d1328e_0_10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3" name="Google Shape;743;g368c4d1328e_0_10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9" name="Shape 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" name="Google Shape;760;g368c4d1328e_0_10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1" name="Google Shape;761;g368c4d1328e_0_10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9" name="Shape 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0" name="Google Shape;780;g368c4d1328e_0_10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1" name="Google Shape;781;g368c4d1328e_0_10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Google Shape;802;g368c4d1328e_0_10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3" name="Google Shape;803;g368c4d1328e_0_10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7" name="Shape 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" name="Google Shape;808;g368c4d1328e_0_10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9" name="Google Shape;809;g368c4d1328e_0_10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7" name="Shape 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8" name="Google Shape;828;g368c4d1328e_0_11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9" name="Google Shape;829;g368c4d1328e_0_11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3" name="Shape 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4" name="Google Shape;834;g368c4d1328e_0_11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5" name="Google Shape;835;g368c4d1328e_0_11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8" name="Shape 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9" name="Google Shape;859;g368c4d1328e_0_11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0" name="Google Shape;860;g368c4d1328e_0_1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3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Google Shape;884;g368c4d1328e_0_11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5" name="Google Shape;885;g368c4d1328e_0_11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68c4d1328e_0_21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368c4d1328e_0_21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9" name="Shape 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0" name="Google Shape;910;g368c4d1328e_0_11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1" name="Google Shape;911;g368c4d1328e_0_11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g368c4d1328e_0_11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7" name="Google Shape;917;g368c4d1328e_0_11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4" name="Shape 9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5" name="Google Shape;935;g368c4d1328e_0_12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6" name="Google Shape;936;g368c4d1328e_0_12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3" name="Shape 9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4" name="Google Shape;954;g368c4d1328e_0_12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5" name="Google Shape;955;g368c4d1328e_0_12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9" name="Shape 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0" name="Google Shape;960;g368c4d1328e_0_12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1" name="Google Shape;961;g368c4d1328e_0_12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g368c4d1328e_0_12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6" name="Google Shape;986;g368c4d1328e_0_12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0" name="Shape 10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1" name="Google Shape;1011;g368c4d1328e_0_12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2" name="Google Shape;1012;g368c4d1328e_0_12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6" name="Shape 10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7" name="Google Shape;1017;g368c4d1328e_0_12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8" name="Google Shape;1018;g368c4d1328e_0_12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g368c4d1328e_0_13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3" name="Google Shape;1043;g368c4d1328e_0_13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7" name="Shape 10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8" name="Google Shape;1068;g368c4d1328e_0_13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9" name="Google Shape;1069;g368c4d1328e_0_13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68c4d1328e_0_21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368c4d1328e_0_21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4" name="Shape 10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" name="Google Shape;1095;g368c4d1328e_0_13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6" name="Google Shape;1096;g368c4d1328e_0_13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g368c4d1328e_0_13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2" name="Google Shape;1102;g368c4d1328e_0_13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2" name="Shape 1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3" name="Google Shape;1123;g368c4d1328e_0_13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4" name="Google Shape;1124;g368c4d1328e_0_13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g368c4d1328e_0_14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7" name="Google Shape;1147;g368c4d1328e_0_14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g368c4d1328e_0_14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1" name="Google Shape;1171;g368c4d1328e_0_14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3" name="Shape 1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4" name="Google Shape;1194;g368c4d1328e_0_15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5" name="Google Shape;1195;g368c4d1328e_0_15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9" name="Shape 1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0" name="Google Shape;1200;g368c4d1328e_0_15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1" name="Google Shape;1201;g368c4d1328e_0_15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5" name="Shape 1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6" name="Google Shape;1206;g368c4d1328e_0_15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7" name="Google Shape;1207;g368c4d1328e_0_15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1" name="Shape 1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2" name="Google Shape;1212;g368c4d1328e_0_15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3" name="Google Shape;1213;g368c4d1328e_0_15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9" name="Shape 1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0" name="Google Shape;1230;g368c4d1328e_0_15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1" name="Google Shape;1231;g368c4d1328e_0_15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Google Shape;56;p14"/>
          <p:cNvSpPr txBox="1"/>
          <p:nvPr>
            <p:ph type="ctrTitle"/>
          </p:nvPr>
        </p:nvSpPr>
        <p:spPr>
          <a:xfrm>
            <a:off x="485875" y="264475"/>
            <a:ext cx="8183700" cy="147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57" name="Google Shape;57;p14"/>
          <p:cNvSpPr txBox="1"/>
          <p:nvPr>
            <p:ph idx="1" type="subTitle"/>
          </p:nvPr>
        </p:nvSpPr>
        <p:spPr>
          <a:xfrm>
            <a:off x="485875" y="1738075"/>
            <a:ext cx="8183700" cy="86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58" name="Google Shape;58;p14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5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" name="Google Shape;61;p15"/>
          <p:cNvSpPr txBox="1"/>
          <p:nvPr>
            <p:ph type="title"/>
          </p:nvPr>
        </p:nvSpPr>
        <p:spPr>
          <a:xfrm>
            <a:off x="485875" y="1714500"/>
            <a:ext cx="8183700" cy="78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62" name="Google Shape;62;p15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6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65" name="Google Shape;65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6" name="Google Shape;66;p16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7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69" name="Google Shape;69;p17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0" name="Google Shape;70;p17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1" name="Google Shape;71;p17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8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74" name="Google Shape;74;p18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77" name="Google Shape;77;p19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8" name="Google Shape;78;p19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2"/>
        </a:solidFill>
      </p:bgPr>
    </p:bg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0"/>
          <p:cNvSpPr txBox="1"/>
          <p:nvPr>
            <p:ph type="title"/>
          </p:nvPr>
        </p:nvSpPr>
        <p:spPr>
          <a:xfrm>
            <a:off x="490250" y="526350"/>
            <a:ext cx="56040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1" name="Google Shape;81;p20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1"/>
          <p:cNvSpPr/>
          <p:nvPr/>
        </p:nvSpPr>
        <p:spPr>
          <a:xfrm>
            <a:off x="4636800" y="80700"/>
            <a:ext cx="4426500" cy="4982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84" name="Google Shape;84;p21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5" name="Google Shape;85;p21"/>
          <p:cNvSpPr txBox="1"/>
          <p:nvPr>
            <p:ph type="title"/>
          </p:nvPr>
        </p:nvSpPr>
        <p:spPr>
          <a:xfrm>
            <a:off x="265500" y="1181700"/>
            <a:ext cx="4045200" cy="153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86" name="Google Shape;86;p21"/>
          <p:cNvSpPr txBox="1"/>
          <p:nvPr>
            <p:ph idx="1" type="subTitle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87" name="Google Shape;87;p21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8" name="Google Shape;88;p2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</a:lstStyle>
          <a:p/>
        </p:txBody>
      </p:sp>
      <p:sp>
        <p:nvSpPr>
          <p:cNvPr id="91" name="Google Shape;91;p2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3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23"/>
          <p:cNvSpPr txBox="1"/>
          <p:nvPr>
            <p:ph hasCustomPrompt="1" type="title"/>
          </p:nvPr>
        </p:nvSpPr>
        <p:spPr>
          <a:xfrm>
            <a:off x="311700" y="743001"/>
            <a:ext cx="8520600" cy="2006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r>
              <a:t>xx%</a:t>
            </a:r>
          </a:p>
        </p:txBody>
      </p:sp>
      <p:sp>
        <p:nvSpPr>
          <p:cNvPr id="95" name="Google Shape;95;p23"/>
          <p:cNvSpPr txBox="1"/>
          <p:nvPr>
            <p:ph idx="1" type="body"/>
          </p:nvPr>
        </p:nvSpPr>
        <p:spPr>
          <a:xfrm>
            <a:off x="311700" y="2845182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96" name="Google Shape;96;p23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4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plum"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Source Sans Pro"/>
              <a:buChar char="●"/>
              <a:defRPr sz="18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●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●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0.xml"/></Relationships>
</file>

<file path=ppt/slides/_rels/slide10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00.xml"/></Relationships>
</file>

<file path=ppt/slides/_rels/slide10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01.xml"/></Relationships>
</file>

<file path=ppt/slides/_rels/slide10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02.xml"/></Relationships>
</file>

<file path=ppt/slides/_rels/slide10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03.xml"/></Relationships>
</file>

<file path=ppt/slides/_rels/slide10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04.xml"/></Relationships>
</file>

<file path=ppt/slides/_rels/slide10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05.xml"/></Relationships>
</file>

<file path=ppt/slides/_rels/slide10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06.xml"/></Relationships>
</file>

<file path=ppt/slides/_rels/slide10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07.xml"/></Relationships>
</file>

<file path=ppt/slides/_rels/slide10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08.xml"/></Relationships>
</file>

<file path=ppt/slides/_rels/slide10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09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1.xml"/></Relationships>
</file>

<file path=ppt/slides/_rels/slide1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10.xml"/></Relationships>
</file>

<file path=ppt/slides/_rels/slide1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11.xml"/></Relationships>
</file>

<file path=ppt/slides/_rels/slide1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12.xml"/></Relationships>
</file>

<file path=ppt/slides/_rels/slide1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13.xml"/></Relationships>
</file>

<file path=ppt/slides/_rels/slide1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14.xml"/></Relationships>
</file>

<file path=ppt/slides/_rels/slide1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15.xml"/></Relationships>
</file>

<file path=ppt/slides/_rels/slide1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16.xml"/></Relationships>
</file>

<file path=ppt/slides/_rels/slide1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17.xml"/></Relationships>
</file>

<file path=ppt/slides/_rels/slide1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18.xml"/></Relationships>
</file>

<file path=ppt/slides/_rels/slide1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19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20.xml"/></Relationships>
</file>

<file path=ppt/slides/_rels/slide1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21.xml"/></Relationships>
</file>

<file path=ppt/slides/_rels/slide1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22.xml"/></Relationships>
</file>

<file path=ppt/slides/_rels/slide1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23.xml"/></Relationships>
</file>

<file path=ppt/slides/_rels/slide1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24.xml"/></Relationships>
</file>

<file path=ppt/slides/_rels/slide1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25.xml"/></Relationships>
</file>

<file path=ppt/slides/_rels/slide1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26.xml"/></Relationships>
</file>

<file path=ppt/slides/_rels/slide1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27.xml"/></Relationships>
</file>

<file path=ppt/slides/_rels/slide1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28.xml"/></Relationships>
</file>

<file path=ppt/slides/_rels/slide1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29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3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6.xml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7.xml"/><Relationship Id="rId3" Type="http://schemas.openxmlformats.org/officeDocument/2006/relationships/hyperlink" Target="https://uk.wikipedia.org/wiki/%D0%A2%D0%B5%D1%81%D1%82%D1%83%D0%B2%D0%B0%D0%BD%D0%BD%D1%8F" TargetMode="External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8.xml"/><Relationship Id="rId3" Type="http://schemas.openxmlformats.org/officeDocument/2006/relationships/hyperlink" Target="http://pairwise.teremokgames.com/" TargetMode="External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9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0.xml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1.xml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2.xml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3.xml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4.xml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5.pn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11.png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8.png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8.xml"/><Relationship Id="rId3" Type="http://schemas.openxmlformats.org/officeDocument/2006/relationships/hyperlink" Target="https://app.diagrams.net/" TargetMode="External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9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.xml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0.xml"/><Relationship Id="rId3" Type="http://schemas.openxmlformats.org/officeDocument/2006/relationships/image" Target="../media/image9.png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1.xml"/><Relationship Id="rId3" Type="http://schemas.openxmlformats.org/officeDocument/2006/relationships/image" Target="../media/image7.png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2.xml"/><Relationship Id="rId3" Type="http://schemas.openxmlformats.org/officeDocument/2006/relationships/image" Target="../media/image6.png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3.xml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4.xml"/></Relationships>
</file>

<file path=ppt/slides/_rels/slide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5.xml"/><Relationship Id="rId3" Type="http://schemas.openxmlformats.org/officeDocument/2006/relationships/hyperlink" Target="https://app.diagrams.net/" TargetMode="External"/></Relationships>
</file>

<file path=ppt/slides/_rels/slide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6.xml"/></Relationships>
</file>

<file path=ppt/slides/_rels/slide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7.xml"/></Relationships>
</file>

<file path=ppt/slides/_rels/slide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8.xml"/></Relationships>
</file>

<file path=ppt/slides/_rels/slide6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9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.xml"/></Relationships>
</file>

<file path=ppt/slides/_rels/slide7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0.xml"/></Relationships>
</file>

<file path=ppt/slides/_rels/slide7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1.xml"/></Relationships>
</file>

<file path=ppt/slides/_rels/slide7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2.xml"/></Relationships>
</file>

<file path=ppt/slides/_rels/slide7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3.xml"/></Relationships>
</file>

<file path=ppt/slides/_rels/slide7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4.xml"/></Relationships>
</file>

<file path=ppt/slides/_rels/slide7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5.xml"/></Relationships>
</file>

<file path=ppt/slides/_rels/slide7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6.xml"/></Relationships>
</file>

<file path=ppt/slides/_rels/slide7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7.xml"/></Relationships>
</file>

<file path=ppt/slides/_rels/slide7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8.xml"/></Relationships>
</file>

<file path=ppt/slides/_rels/slide7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9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8.xml"/></Relationships>
</file>

<file path=ppt/slides/_rels/slide8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80.xml"/></Relationships>
</file>

<file path=ppt/slides/_rels/slide8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81.xml"/></Relationships>
</file>

<file path=ppt/slides/_rels/slide8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82.xml"/></Relationships>
</file>

<file path=ppt/slides/_rels/slide8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83.xml"/></Relationships>
</file>

<file path=ppt/slides/_rels/slide8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84.xml"/></Relationships>
</file>

<file path=ppt/slides/_rels/slide8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85.xml"/></Relationships>
</file>

<file path=ppt/slides/_rels/slide8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86.xml"/></Relationships>
</file>

<file path=ppt/slides/_rels/slide8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87.xml"/></Relationships>
</file>

<file path=ppt/slides/_rels/slide8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88.xml"/></Relationships>
</file>

<file path=ppt/slides/_rels/slide8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89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9.xml"/></Relationships>
</file>

<file path=ppt/slides/_rels/slide9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90.xml"/></Relationships>
</file>

<file path=ppt/slides/_rels/slide9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91.xml"/></Relationships>
</file>

<file path=ppt/slides/_rels/slide9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92.xml"/></Relationships>
</file>

<file path=ppt/slides/_rels/slide9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93.xml"/></Relationships>
</file>

<file path=ppt/slides/_rels/slide9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94.xml"/></Relationships>
</file>

<file path=ppt/slides/_rels/slide9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95.xml"/></Relationships>
</file>

<file path=ppt/slides/_rels/slide9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96.xml"/></Relationships>
</file>

<file path=ppt/slides/_rels/slide9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97.xml"/></Relationships>
</file>

<file path=ppt/slides/_rels/slide9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98.xml"/></Relationships>
</file>

<file path=ppt/slides/_rels/slide9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9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5"/>
          <p:cNvSpPr txBox="1"/>
          <p:nvPr>
            <p:ph type="title"/>
          </p:nvPr>
        </p:nvSpPr>
        <p:spPr>
          <a:xfrm>
            <a:off x="311700" y="445025"/>
            <a:ext cx="5472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uk" sz="2720"/>
              <a:t>Концидайло Андрій Михайлович</a:t>
            </a:r>
            <a:br>
              <a:rPr lang="uk" sz="2720"/>
            </a:br>
            <a:br>
              <a:rPr lang="uk" sz="2720"/>
            </a:br>
            <a:endParaRPr sz="2720"/>
          </a:p>
        </p:txBody>
      </p:sp>
      <p:sp>
        <p:nvSpPr>
          <p:cNvPr id="104" name="Google Shape;104;p25"/>
          <p:cNvSpPr txBox="1"/>
          <p:nvPr>
            <p:ph idx="1" type="body"/>
          </p:nvPr>
        </p:nvSpPr>
        <p:spPr>
          <a:xfrm>
            <a:off x="311700" y="3454975"/>
            <a:ext cx="4260300" cy="113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uk" sz="1600">
                <a:solidFill>
                  <a:srgbClr val="0000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Quality Assurance Engineer</a:t>
            </a:r>
            <a:br>
              <a:rPr lang="uk" sz="1700"/>
            </a:br>
            <a:r>
              <a:rPr lang="uk" sz="1700"/>
              <a:t>asp_kam1@student.ztu.edu.ua</a:t>
            </a:r>
            <a:br>
              <a:rPr lang="uk"/>
            </a:br>
            <a:r>
              <a:rPr lang="uk"/>
              <a:t>@</a:t>
            </a:r>
            <a:r>
              <a:rPr lang="uk" sz="1500"/>
              <a:t>AndyFox96</a:t>
            </a:r>
            <a:endParaRPr sz="2500">
              <a:solidFill>
                <a:schemeClr val="dk1"/>
              </a:solidFill>
            </a:endParaRPr>
          </a:p>
        </p:txBody>
      </p:sp>
      <p:pic>
        <p:nvPicPr>
          <p:cNvPr id="105" name="Google Shape;105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33650" y="1213825"/>
            <a:ext cx="3810346" cy="3820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34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400"/>
              </a:spcAft>
              <a:buNone/>
            </a:pPr>
            <a:r>
              <a:rPr lang="uk" sz="3600">
                <a:latin typeface="Arial"/>
                <a:ea typeface="Arial"/>
                <a:cs typeface="Arial"/>
                <a:sym typeface="Arial"/>
              </a:rPr>
              <a:t>3. Інші практичні техніки</a:t>
            </a:r>
            <a:endParaRPr sz="3600"/>
          </a:p>
        </p:txBody>
      </p:sp>
      <p:sp>
        <p:nvSpPr>
          <p:cNvPr id="162" name="Google Shape;162;p3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uk" sz="11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(часто застосовуються в реальних проектах разом з основними)</a:t>
            </a:r>
            <a:endParaRPr sz="11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●"/>
            </a:pPr>
            <a:r>
              <a:rPr b="1" lang="uk" sz="11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Combinatorial Testing (Pairwise, All-pairs)</a:t>
            </a:r>
            <a:br>
              <a:rPr b="1" lang="uk" sz="11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 b="1" sz="11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●"/>
            </a:pPr>
            <a:r>
              <a:rPr b="1" lang="uk" sz="11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Negative Testing (Негативне тестування)</a:t>
            </a:r>
            <a:br>
              <a:rPr b="1" lang="uk" sz="11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 b="1" sz="11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●"/>
            </a:pPr>
            <a:r>
              <a:rPr b="1" lang="uk" sz="11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Regression Testing Techniques (Smoke, Sanity, Impact-based)</a:t>
            </a:r>
            <a:br>
              <a:rPr b="1" lang="uk" sz="11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 b="1" sz="11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●"/>
            </a:pPr>
            <a:r>
              <a:rPr b="1" lang="uk" sz="11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Risk-based Testing (Ризик-орієнтоване тестування)</a:t>
            </a:r>
            <a:br>
              <a:rPr b="1" lang="uk" sz="11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 b="1" sz="11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●"/>
            </a:pPr>
            <a:r>
              <a:rPr b="1" lang="uk" sz="11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A/B Testing (для web та mobile продуктів)</a:t>
            </a:r>
            <a:br>
              <a:rPr b="1" lang="uk" sz="11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 b="1" sz="11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●"/>
            </a:pPr>
            <a:r>
              <a:rPr b="1" lang="uk" sz="11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Mutation Testing (для оцінки ефективності тестів)</a:t>
            </a:r>
            <a:br>
              <a:rPr b="1" lang="uk" sz="11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8" name="Shape 1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" name="Google Shape;1259;p124"/>
          <p:cNvSpPr txBox="1"/>
          <p:nvPr>
            <p:ph type="title"/>
          </p:nvPr>
        </p:nvSpPr>
        <p:spPr>
          <a:xfrm>
            <a:off x="311700" y="297700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Пояснювальна бригада - блок-схеми</a:t>
            </a:r>
            <a:endParaRPr/>
          </a:p>
        </p:txBody>
      </p:sp>
      <p:sp>
        <p:nvSpPr>
          <p:cNvPr id="1260" name="Google Shape;1260;p124"/>
          <p:cNvSpPr txBox="1"/>
          <p:nvPr>
            <p:ph idx="1" type="body"/>
          </p:nvPr>
        </p:nvSpPr>
        <p:spPr>
          <a:xfrm>
            <a:off x="667025" y="1101425"/>
            <a:ext cx="3008700" cy="36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Read A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Read B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If A&gt;B then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	Print “A більше”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Else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	Print “B більше”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End if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uk"/>
              <a:t>Шлях - це проходження по коду, починаючи з точки старт і закінчуючи точкою кінець.</a:t>
            </a:r>
            <a:endParaRPr/>
          </a:p>
        </p:txBody>
      </p:sp>
      <p:sp>
        <p:nvSpPr>
          <p:cNvPr id="1261" name="Google Shape;1261;p124"/>
          <p:cNvSpPr/>
          <p:nvPr/>
        </p:nvSpPr>
        <p:spPr>
          <a:xfrm>
            <a:off x="5355825" y="964513"/>
            <a:ext cx="843900" cy="6237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start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62" name="Google Shape;1262;p124"/>
          <p:cNvSpPr/>
          <p:nvPr/>
        </p:nvSpPr>
        <p:spPr>
          <a:xfrm>
            <a:off x="5355825" y="4249738"/>
            <a:ext cx="843900" cy="6237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end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63" name="Google Shape;1263;p124"/>
          <p:cNvSpPr/>
          <p:nvPr/>
        </p:nvSpPr>
        <p:spPr>
          <a:xfrm>
            <a:off x="6553475" y="3184688"/>
            <a:ext cx="843900" cy="3972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B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264" name="Google Shape;1264;p124"/>
          <p:cNvCxnSpPr>
            <a:stCxn id="1261" idx="4"/>
            <a:endCxn id="1262" idx="0"/>
          </p:cNvCxnSpPr>
          <p:nvPr/>
        </p:nvCxnSpPr>
        <p:spPr>
          <a:xfrm>
            <a:off x="5777775" y="1588213"/>
            <a:ext cx="0" cy="26616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65" name="Google Shape;1265;p124"/>
          <p:cNvSpPr/>
          <p:nvPr/>
        </p:nvSpPr>
        <p:spPr>
          <a:xfrm>
            <a:off x="5223375" y="2290525"/>
            <a:ext cx="1108800" cy="775200"/>
          </a:xfrm>
          <a:prstGeom prst="diamond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A&gt;B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66" name="Google Shape;1266;p124"/>
          <p:cNvSpPr/>
          <p:nvPr/>
        </p:nvSpPr>
        <p:spPr>
          <a:xfrm>
            <a:off x="5355825" y="1774350"/>
            <a:ext cx="843900" cy="3972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A, B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67" name="Google Shape;1267;p124"/>
          <p:cNvSpPr/>
          <p:nvPr/>
        </p:nvSpPr>
        <p:spPr>
          <a:xfrm>
            <a:off x="5355825" y="3184688"/>
            <a:ext cx="843900" cy="3972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A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68" name="Google Shape;1268;p124"/>
          <p:cNvSpPr/>
          <p:nvPr/>
        </p:nvSpPr>
        <p:spPr>
          <a:xfrm>
            <a:off x="5355825" y="3746650"/>
            <a:ext cx="843900" cy="3972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End if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269" name="Google Shape;1269;p124"/>
          <p:cNvCxnSpPr>
            <a:stCxn id="1265" idx="3"/>
            <a:endCxn id="1263" idx="0"/>
          </p:cNvCxnSpPr>
          <p:nvPr/>
        </p:nvCxnSpPr>
        <p:spPr>
          <a:xfrm>
            <a:off x="6332175" y="2678125"/>
            <a:ext cx="643200" cy="506700"/>
          </a:xfrm>
          <a:prstGeom prst="bentConnector2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270" name="Google Shape;1270;p124"/>
          <p:cNvCxnSpPr>
            <a:stCxn id="1263" idx="2"/>
          </p:cNvCxnSpPr>
          <p:nvPr/>
        </p:nvCxnSpPr>
        <p:spPr>
          <a:xfrm rot="5400000">
            <a:off x="6537275" y="3234338"/>
            <a:ext cx="90600" cy="785700"/>
          </a:xfrm>
          <a:prstGeom prst="bentConnector2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stealth"/>
          </a:ln>
        </p:spPr>
      </p:cxnSp>
      <p:sp>
        <p:nvSpPr>
          <p:cNvPr id="1271" name="Google Shape;1271;p124"/>
          <p:cNvSpPr txBox="1"/>
          <p:nvPr/>
        </p:nvSpPr>
        <p:spPr>
          <a:xfrm>
            <a:off x="6405625" y="2233013"/>
            <a:ext cx="716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6AA84F"/>
                </a:solidFill>
                <a:latin typeface="Roboto"/>
                <a:ea typeface="Roboto"/>
                <a:cs typeface="Roboto"/>
                <a:sym typeface="Roboto"/>
              </a:rPr>
              <a:t>False</a:t>
            </a:r>
            <a:endParaRPr>
              <a:solidFill>
                <a:srgbClr val="6AA84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72" name="Google Shape;1272;p124"/>
          <p:cNvSpPr txBox="1"/>
          <p:nvPr/>
        </p:nvSpPr>
        <p:spPr>
          <a:xfrm>
            <a:off x="4828325" y="2875963"/>
            <a:ext cx="716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6AA84F"/>
                </a:solidFill>
                <a:latin typeface="Roboto"/>
                <a:ea typeface="Roboto"/>
                <a:cs typeface="Roboto"/>
                <a:sym typeface="Roboto"/>
              </a:rPr>
              <a:t>True</a:t>
            </a:r>
            <a:endParaRPr>
              <a:solidFill>
                <a:srgbClr val="6AA84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6" name="Shape 1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7" name="Google Shape;1277;p125"/>
          <p:cNvSpPr txBox="1"/>
          <p:nvPr>
            <p:ph type="title"/>
          </p:nvPr>
        </p:nvSpPr>
        <p:spPr>
          <a:xfrm>
            <a:off x="311700" y="297700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Пояснювальна бригада - блок-схеми</a:t>
            </a:r>
            <a:endParaRPr/>
          </a:p>
        </p:txBody>
      </p:sp>
      <p:sp>
        <p:nvSpPr>
          <p:cNvPr id="1278" name="Google Shape;1278;p125"/>
          <p:cNvSpPr txBox="1"/>
          <p:nvPr>
            <p:ph idx="1" type="body"/>
          </p:nvPr>
        </p:nvSpPr>
        <p:spPr>
          <a:xfrm>
            <a:off x="667025" y="1101425"/>
            <a:ext cx="3008700" cy="36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Read A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Read B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If A&gt;B then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	Print “A більше”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Else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	Print “B більше”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End if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uk"/>
              <a:t>Шлях - це проходження по коду, починаючи з точки старт і закінчуючи точкою кінець.</a:t>
            </a:r>
            <a:endParaRPr/>
          </a:p>
        </p:txBody>
      </p:sp>
      <p:sp>
        <p:nvSpPr>
          <p:cNvPr id="1279" name="Google Shape;1279;p125"/>
          <p:cNvSpPr/>
          <p:nvPr/>
        </p:nvSpPr>
        <p:spPr>
          <a:xfrm>
            <a:off x="5355825" y="964513"/>
            <a:ext cx="843900" cy="6237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start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80" name="Google Shape;1280;p125"/>
          <p:cNvSpPr/>
          <p:nvPr/>
        </p:nvSpPr>
        <p:spPr>
          <a:xfrm>
            <a:off x="5355825" y="4249738"/>
            <a:ext cx="843900" cy="6237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end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81" name="Google Shape;1281;p125"/>
          <p:cNvSpPr/>
          <p:nvPr/>
        </p:nvSpPr>
        <p:spPr>
          <a:xfrm>
            <a:off x="6553475" y="3184688"/>
            <a:ext cx="843900" cy="3972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B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282" name="Google Shape;1282;p125"/>
          <p:cNvCxnSpPr>
            <a:stCxn id="1279" idx="4"/>
            <a:endCxn id="1280" idx="0"/>
          </p:cNvCxnSpPr>
          <p:nvPr/>
        </p:nvCxnSpPr>
        <p:spPr>
          <a:xfrm>
            <a:off x="5777775" y="1588213"/>
            <a:ext cx="0" cy="26616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83" name="Google Shape;1283;p125"/>
          <p:cNvSpPr/>
          <p:nvPr/>
        </p:nvSpPr>
        <p:spPr>
          <a:xfrm>
            <a:off x="5223375" y="2290525"/>
            <a:ext cx="1108800" cy="775200"/>
          </a:xfrm>
          <a:prstGeom prst="diamond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A&gt;B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84" name="Google Shape;1284;p125"/>
          <p:cNvSpPr/>
          <p:nvPr/>
        </p:nvSpPr>
        <p:spPr>
          <a:xfrm>
            <a:off x="5355825" y="1774350"/>
            <a:ext cx="843900" cy="3972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A, B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85" name="Google Shape;1285;p125"/>
          <p:cNvSpPr/>
          <p:nvPr/>
        </p:nvSpPr>
        <p:spPr>
          <a:xfrm>
            <a:off x="5355825" y="3184688"/>
            <a:ext cx="843900" cy="3972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A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86" name="Google Shape;1286;p125"/>
          <p:cNvSpPr/>
          <p:nvPr/>
        </p:nvSpPr>
        <p:spPr>
          <a:xfrm>
            <a:off x="5355825" y="3746650"/>
            <a:ext cx="843900" cy="3972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End if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287" name="Google Shape;1287;p125"/>
          <p:cNvCxnSpPr>
            <a:stCxn id="1283" idx="3"/>
            <a:endCxn id="1281" idx="0"/>
          </p:cNvCxnSpPr>
          <p:nvPr/>
        </p:nvCxnSpPr>
        <p:spPr>
          <a:xfrm>
            <a:off x="6332175" y="2678125"/>
            <a:ext cx="643200" cy="506700"/>
          </a:xfrm>
          <a:prstGeom prst="bentConnector2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288" name="Google Shape;1288;p125"/>
          <p:cNvCxnSpPr>
            <a:stCxn id="1281" idx="2"/>
          </p:cNvCxnSpPr>
          <p:nvPr/>
        </p:nvCxnSpPr>
        <p:spPr>
          <a:xfrm rot="5400000">
            <a:off x="6537275" y="3234338"/>
            <a:ext cx="90600" cy="785700"/>
          </a:xfrm>
          <a:prstGeom prst="bentConnector2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stealth"/>
          </a:ln>
        </p:spPr>
      </p:cxnSp>
      <p:sp>
        <p:nvSpPr>
          <p:cNvPr id="1289" name="Google Shape;1289;p125"/>
          <p:cNvSpPr txBox="1"/>
          <p:nvPr/>
        </p:nvSpPr>
        <p:spPr>
          <a:xfrm>
            <a:off x="6405625" y="2233013"/>
            <a:ext cx="716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6AA84F"/>
                </a:solidFill>
                <a:latin typeface="Roboto"/>
                <a:ea typeface="Roboto"/>
                <a:cs typeface="Roboto"/>
                <a:sym typeface="Roboto"/>
              </a:rPr>
              <a:t>False</a:t>
            </a:r>
            <a:endParaRPr>
              <a:solidFill>
                <a:srgbClr val="6AA84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90" name="Google Shape;1290;p125"/>
          <p:cNvSpPr txBox="1"/>
          <p:nvPr/>
        </p:nvSpPr>
        <p:spPr>
          <a:xfrm>
            <a:off x="4828325" y="2875963"/>
            <a:ext cx="716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6AA84F"/>
                </a:solidFill>
                <a:latin typeface="Roboto"/>
                <a:ea typeface="Roboto"/>
                <a:cs typeface="Roboto"/>
                <a:sym typeface="Roboto"/>
              </a:rPr>
              <a:t>True</a:t>
            </a:r>
            <a:endParaRPr>
              <a:solidFill>
                <a:srgbClr val="6AA84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291" name="Google Shape;1291;p125"/>
          <p:cNvCxnSpPr/>
          <p:nvPr/>
        </p:nvCxnSpPr>
        <p:spPr>
          <a:xfrm>
            <a:off x="4654925" y="1579175"/>
            <a:ext cx="0" cy="3021900"/>
          </a:xfrm>
          <a:prstGeom prst="straightConnector1">
            <a:avLst/>
          </a:prstGeom>
          <a:noFill/>
          <a:ln cap="flat" cmpd="sng" w="28575">
            <a:solidFill>
              <a:srgbClr val="666666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292" name="Google Shape;1292;p125"/>
          <p:cNvSpPr txBox="1"/>
          <p:nvPr/>
        </p:nvSpPr>
        <p:spPr>
          <a:xfrm>
            <a:off x="4311525" y="1333900"/>
            <a:ext cx="471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latin typeface="Roboto"/>
                <a:ea typeface="Roboto"/>
                <a:cs typeface="Roboto"/>
                <a:sym typeface="Roboto"/>
              </a:rPr>
              <a:t>1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6" name="Shape 1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7" name="Google Shape;1297;p126"/>
          <p:cNvSpPr txBox="1"/>
          <p:nvPr>
            <p:ph type="title"/>
          </p:nvPr>
        </p:nvSpPr>
        <p:spPr>
          <a:xfrm>
            <a:off x="311700" y="297700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Пояснювальна бригада - блок-схеми</a:t>
            </a:r>
            <a:endParaRPr/>
          </a:p>
        </p:txBody>
      </p:sp>
      <p:sp>
        <p:nvSpPr>
          <p:cNvPr id="1298" name="Google Shape;1298;p126"/>
          <p:cNvSpPr txBox="1"/>
          <p:nvPr>
            <p:ph idx="1" type="body"/>
          </p:nvPr>
        </p:nvSpPr>
        <p:spPr>
          <a:xfrm>
            <a:off x="667025" y="1101425"/>
            <a:ext cx="3008700" cy="36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Read A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Read B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If A&gt;B then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	Print “A більше”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Else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	Print “B більше”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End if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uk"/>
              <a:t>Шлях - це проходження по коду, починаючи з точки старт і закінчуючи точкою кінець.</a:t>
            </a:r>
            <a:endParaRPr/>
          </a:p>
        </p:txBody>
      </p:sp>
      <p:sp>
        <p:nvSpPr>
          <p:cNvPr id="1299" name="Google Shape;1299;p126"/>
          <p:cNvSpPr/>
          <p:nvPr/>
        </p:nvSpPr>
        <p:spPr>
          <a:xfrm>
            <a:off x="5355825" y="964513"/>
            <a:ext cx="843900" cy="6237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start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00" name="Google Shape;1300;p126"/>
          <p:cNvSpPr/>
          <p:nvPr/>
        </p:nvSpPr>
        <p:spPr>
          <a:xfrm>
            <a:off x="5355825" y="4249738"/>
            <a:ext cx="843900" cy="6237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end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01" name="Google Shape;1301;p126"/>
          <p:cNvSpPr/>
          <p:nvPr/>
        </p:nvSpPr>
        <p:spPr>
          <a:xfrm>
            <a:off x="6553475" y="3184688"/>
            <a:ext cx="843900" cy="3972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B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302" name="Google Shape;1302;p126"/>
          <p:cNvCxnSpPr>
            <a:stCxn id="1299" idx="4"/>
            <a:endCxn id="1300" idx="0"/>
          </p:cNvCxnSpPr>
          <p:nvPr/>
        </p:nvCxnSpPr>
        <p:spPr>
          <a:xfrm>
            <a:off x="5777775" y="1588213"/>
            <a:ext cx="0" cy="26616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303" name="Google Shape;1303;p126"/>
          <p:cNvSpPr/>
          <p:nvPr/>
        </p:nvSpPr>
        <p:spPr>
          <a:xfrm>
            <a:off x="5223375" y="2290525"/>
            <a:ext cx="1108800" cy="775200"/>
          </a:xfrm>
          <a:prstGeom prst="diamond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A&gt;B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04" name="Google Shape;1304;p126"/>
          <p:cNvSpPr/>
          <p:nvPr/>
        </p:nvSpPr>
        <p:spPr>
          <a:xfrm>
            <a:off x="5355825" y="1774350"/>
            <a:ext cx="843900" cy="3972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A, B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05" name="Google Shape;1305;p126"/>
          <p:cNvSpPr/>
          <p:nvPr/>
        </p:nvSpPr>
        <p:spPr>
          <a:xfrm>
            <a:off x="5355825" y="3184688"/>
            <a:ext cx="843900" cy="3972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A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06" name="Google Shape;1306;p126"/>
          <p:cNvSpPr/>
          <p:nvPr/>
        </p:nvSpPr>
        <p:spPr>
          <a:xfrm>
            <a:off x="5355825" y="3746650"/>
            <a:ext cx="843900" cy="3972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End if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307" name="Google Shape;1307;p126"/>
          <p:cNvCxnSpPr>
            <a:stCxn id="1303" idx="3"/>
            <a:endCxn id="1301" idx="0"/>
          </p:cNvCxnSpPr>
          <p:nvPr/>
        </p:nvCxnSpPr>
        <p:spPr>
          <a:xfrm>
            <a:off x="6332175" y="2678125"/>
            <a:ext cx="643200" cy="506700"/>
          </a:xfrm>
          <a:prstGeom prst="bentConnector2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308" name="Google Shape;1308;p126"/>
          <p:cNvCxnSpPr>
            <a:stCxn id="1301" idx="2"/>
          </p:cNvCxnSpPr>
          <p:nvPr/>
        </p:nvCxnSpPr>
        <p:spPr>
          <a:xfrm rot="5400000">
            <a:off x="6537275" y="3234338"/>
            <a:ext cx="90600" cy="785700"/>
          </a:xfrm>
          <a:prstGeom prst="bentConnector2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stealth"/>
          </a:ln>
        </p:spPr>
      </p:cxnSp>
      <p:sp>
        <p:nvSpPr>
          <p:cNvPr id="1309" name="Google Shape;1309;p126"/>
          <p:cNvSpPr txBox="1"/>
          <p:nvPr/>
        </p:nvSpPr>
        <p:spPr>
          <a:xfrm>
            <a:off x="6405625" y="2233013"/>
            <a:ext cx="716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6AA84F"/>
                </a:solidFill>
                <a:latin typeface="Roboto"/>
                <a:ea typeface="Roboto"/>
                <a:cs typeface="Roboto"/>
                <a:sym typeface="Roboto"/>
              </a:rPr>
              <a:t>False</a:t>
            </a:r>
            <a:endParaRPr>
              <a:solidFill>
                <a:srgbClr val="6AA84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10" name="Google Shape;1310;p126"/>
          <p:cNvSpPr txBox="1"/>
          <p:nvPr/>
        </p:nvSpPr>
        <p:spPr>
          <a:xfrm>
            <a:off x="4828325" y="2875963"/>
            <a:ext cx="716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6AA84F"/>
                </a:solidFill>
                <a:latin typeface="Roboto"/>
                <a:ea typeface="Roboto"/>
                <a:cs typeface="Roboto"/>
                <a:sym typeface="Roboto"/>
              </a:rPr>
              <a:t>True</a:t>
            </a:r>
            <a:endParaRPr>
              <a:solidFill>
                <a:srgbClr val="6AA84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311" name="Google Shape;1311;p126"/>
          <p:cNvCxnSpPr/>
          <p:nvPr/>
        </p:nvCxnSpPr>
        <p:spPr>
          <a:xfrm>
            <a:off x="4654925" y="1579175"/>
            <a:ext cx="0" cy="3021900"/>
          </a:xfrm>
          <a:prstGeom prst="straightConnector1">
            <a:avLst/>
          </a:prstGeom>
          <a:noFill/>
          <a:ln cap="flat" cmpd="sng" w="28575">
            <a:solidFill>
              <a:srgbClr val="666666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312" name="Google Shape;1312;p126"/>
          <p:cNvSpPr txBox="1"/>
          <p:nvPr/>
        </p:nvSpPr>
        <p:spPr>
          <a:xfrm>
            <a:off x="4311525" y="1333900"/>
            <a:ext cx="471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latin typeface="Roboto"/>
                <a:ea typeface="Roboto"/>
                <a:cs typeface="Roboto"/>
                <a:sym typeface="Roboto"/>
              </a:rPr>
              <a:t>1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313" name="Google Shape;1313;p126"/>
          <p:cNvCxnSpPr/>
          <p:nvPr/>
        </p:nvCxnSpPr>
        <p:spPr>
          <a:xfrm flipH="1" rot="-5400000">
            <a:off x="6032250" y="2632288"/>
            <a:ext cx="2913900" cy="882900"/>
          </a:xfrm>
          <a:prstGeom prst="curvedConnector3">
            <a:avLst>
              <a:gd fmla="val 50000" name="adj1"/>
            </a:avLst>
          </a:prstGeom>
          <a:noFill/>
          <a:ln cap="flat" cmpd="sng" w="28575">
            <a:solidFill>
              <a:srgbClr val="666666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314" name="Google Shape;1314;p126"/>
          <p:cNvSpPr txBox="1"/>
          <p:nvPr/>
        </p:nvSpPr>
        <p:spPr>
          <a:xfrm>
            <a:off x="6773025" y="1332263"/>
            <a:ext cx="196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latin typeface="Roboto"/>
                <a:ea typeface="Roboto"/>
                <a:cs typeface="Roboto"/>
                <a:sym typeface="Roboto"/>
              </a:rPr>
              <a:t>2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8" name="Shape 1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9" name="Google Shape;1319;p127"/>
          <p:cNvSpPr txBox="1"/>
          <p:nvPr>
            <p:ph type="title"/>
          </p:nvPr>
        </p:nvSpPr>
        <p:spPr>
          <a:xfrm>
            <a:off x="311700" y="297700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Пояснювальна бригада - блок-схеми</a:t>
            </a:r>
            <a:endParaRPr/>
          </a:p>
        </p:txBody>
      </p:sp>
      <p:sp>
        <p:nvSpPr>
          <p:cNvPr id="1320" name="Google Shape;1320;p127"/>
          <p:cNvSpPr txBox="1"/>
          <p:nvPr>
            <p:ph idx="1" type="body"/>
          </p:nvPr>
        </p:nvSpPr>
        <p:spPr>
          <a:xfrm>
            <a:off x="667025" y="1101425"/>
            <a:ext cx="3008700" cy="36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Read A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Read B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If A&gt;B then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	Print “A більше”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Else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	Print “B більше”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End if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uk"/>
              <a:t>Скільки потрібно створити мінімум тест кейсів на 100% decision покриття?</a:t>
            </a:r>
            <a:endParaRPr/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4" name="Shape 1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5" name="Google Shape;1325;p128"/>
          <p:cNvSpPr txBox="1"/>
          <p:nvPr>
            <p:ph type="title"/>
          </p:nvPr>
        </p:nvSpPr>
        <p:spPr>
          <a:xfrm>
            <a:off x="311700" y="297700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Пояснювальна бригада - блок-схеми</a:t>
            </a:r>
            <a:endParaRPr/>
          </a:p>
        </p:txBody>
      </p:sp>
      <p:sp>
        <p:nvSpPr>
          <p:cNvPr id="1326" name="Google Shape;1326;p128"/>
          <p:cNvSpPr txBox="1"/>
          <p:nvPr>
            <p:ph idx="1" type="body"/>
          </p:nvPr>
        </p:nvSpPr>
        <p:spPr>
          <a:xfrm>
            <a:off x="667025" y="1101425"/>
            <a:ext cx="3008700" cy="36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Read A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Read B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If A&gt;B then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	Print “A більше”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Else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	Print “B більше”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End if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uk"/>
              <a:t>Скільки потрібно створити мінімум тест кейсів на 100% decision покриття?</a:t>
            </a:r>
            <a:endParaRPr/>
          </a:p>
        </p:txBody>
      </p:sp>
      <p:sp>
        <p:nvSpPr>
          <p:cNvPr id="1327" name="Google Shape;1327;p128"/>
          <p:cNvSpPr/>
          <p:nvPr/>
        </p:nvSpPr>
        <p:spPr>
          <a:xfrm>
            <a:off x="4677875" y="964500"/>
            <a:ext cx="843900" cy="6237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start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28" name="Google Shape;1328;p128"/>
          <p:cNvSpPr/>
          <p:nvPr/>
        </p:nvSpPr>
        <p:spPr>
          <a:xfrm>
            <a:off x="4677875" y="4249725"/>
            <a:ext cx="843900" cy="6237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end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29" name="Google Shape;1329;p128"/>
          <p:cNvSpPr/>
          <p:nvPr/>
        </p:nvSpPr>
        <p:spPr>
          <a:xfrm>
            <a:off x="5875525" y="3184675"/>
            <a:ext cx="843900" cy="3972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B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330" name="Google Shape;1330;p128"/>
          <p:cNvCxnSpPr>
            <a:stCxn id="1327" idx="4"/>
            <a:endCxn id="1328" idx="0"/>
          </p:cNvCxnSpPr>
          <p:nvPr/>
        </p:nvCxnSpPr>
        <p:spPr>
          <a:xfrm>
            <a:off x="5099825" y="1588200"/>
            <a:ext cx="0" cy="26616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331" name="Google Shape;1331;p128"/>
          <p:cNvSpPr/>
          <p:nvPr/>
        </p:nvSpPr>
        <p:spPr>
          <a:xfrm>
            <a:off x="4545425" y="2290513"/>
            <a:ext cx="1108800" cy="775200"/>
          </a:xfrm>
          <a:prstGeom prst="diamond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A&gt;B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32" name="Google Shape;1332;p128"/>
          <p:cNvSpPr/>
          <p:nvPr/>
        </p:nvSpPr>
        <p:spPr>
          <a:xfrm>
            <a:off x="4677875" y="1774338"/>
            <a:ext cx="843900" cy="3972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A, B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33" name="Google Shape;1333;p128"/>
          <p:cNvSpPr/>
          <p:nvPr/>
        </p:nvSpPr>
        <p:spPr>
          <a:xfrm>
            <a:off x="4677875" y="3184675"/>
            <a:ext cx="843900" cy="3972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A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34" name="Google Shape;1334;p128"/>
          <p:cNvSpPr/>
          <p:nvPr/>
        </p:nvSpPr>
        <p:spPr>
          <a:xfrm>
            <a:off x="4677875" y="3746638"/>
            <a:ext cx="843900" cy="3972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End if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335" name="Google Shape;1335;p128"/>
          <p:cNvCxnSpPr>
            <a:stCxn id="1331" idx="3"/>
            <a:endCxn id="1329" idx="0"/>
          </p:cNvCxnSpPr>
          <p:nvPr/>
        </p:nvCxnSpPr>
        <p:spPr>
          <a:xfrm>
            <a:off x="5654225" y="2678113"/>
            <a:ext cx="643200" cy="506700"/>
          </a:xfrm>
          <a:prstGeom prst="bentConnector2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336" name="Google Shape;1336;p128"/>
          <p:cNvCxnSpPr>
            <a:stCxn id="1329" idx="2"/>
          </p:cNvCxnSpPr>
          <p:nvPr/>
        </p:nvCxnSpPr>
        <p:spPr>
          <a:xfrm rot="5400000">
            <a:off x="5859325" y="3234325"/>
            <a:ext cx="90600" cy="785700"/>
          </a:xfrm>
          <a:prstGeom prst="bentConnector2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stealth"/>
          </a:ln>
        </p:spPr>
      </p:cxnSp>
      <p:sp>
        <p:nvSpPr>
          <p:cNvPr id="1337" name="Google Shape;1337;p128"/>
          <p:cNvSpPr txBox="1"/>
          <p:nvPr/>
        </p:nvSpPr>
        <p:spPr>
          <a:xfrm>
            <a:off x="5727675" y="2233000"/>
            <a:ext cx="716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6AA84F"/>
                </a:solidFill>
                <a:latin typeface="Roboto"/>
                <a:ea typeface="Roboto"/>
                <a:cs typeface="Roboto"/>
                <a:sym typeface="Roboto"/>
              </a:rPr>
              <a:t>False</a:t>
            </a:r>
            <a:endParaRPr>
              <a:solidFill>
                <a:srgbClr val="6AA84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38" name="Google Shape;1338;p128"/>
          <p:cNvSpPr txBox="1"/>
          <p:nvPr/>
        </p:nvSpPr>
        <p:spPr>
          <a:xfrm>
            <a:off x="4150375" y="2875950"/>
            <a:ext cx="716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6AA84F"/>
                </a:solidFill>
                <a:latin typeface="Roboto"/>
                <a:ea typeface="Roboto"/>
                <a:cs typeface="Roboto"/>
                <a:sym typeface="Roboto"/>
              </a:rPr>
              <a:t>True</a:t>
            </a:r>
            <a:endParaRPr>
              <a:solidFill>
                <a:srgbClr val="6AA84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39" name="Google Shape;1339;p128"/>
          <p:cNvSpPr txBox="1"/>
          <p:nvPr/>
        </p:nvSpPr>
        <p:spPr>
          <a:xfrm>
            <a:off x="6409300" y="1161388"/>
            <a:ext cx="25803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Decision coverage = мін. к-ть шляхів, потрібна для покриття всіх branches</a:t>
            </a:r>
            <a:endParaRPr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40" name="Google Shape;1340;p128"/>
          <p:cNvSpPr txBox="1"/>
          <p:nvPr/>
        </p:nvSpPr>
        <p:spPr>
          <a:xfrm>
            <a:off x="6409300" y="2171538"/>
            <a:ext cx="2423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Decision coverage = 2</a:t>
            </a:r>
            <a:endParaRPr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4" name="Shape 1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5" name="Google Shape;1345;p129"/>
          <p:cNvSpPr txBox="1"/>
          <p:nvPr>
            <p:ph type="title"/>
          </p:nvPr>
        </p:nvSpPr>
        <p:spPr>
          <a:xfrm>
            <a:off x="311700" y="297700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Приклад #1</a:t>
            </a:r>
            <a:endParaRPr/>
          </a:p>
        </p:txBody>
      </p:sp>
      <p:sp>
        <p:nvSpPr>
          <p:cNvPr id="1346" name="Google Shape;1346;p129"/>
          <p:cNvSpPr txBox="1"/>
          <p:nvPr>
            <p:ph idx="1" type="body"/>
          </p:nvPr>
        </p:nvSpPr>
        <p:spPr>
          <a:xfrm>
            <a:off x="311700" y="1252875"/>
            <a:ext cx="3368400" cy="36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7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Чекати, щоб вставили картку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IF карта валідна THEN</a:t>
            </a:r>
            <a:endParaRPr/>
          </a:p>
          <a:p>
            <a:pPr indent="45720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показати “Введіть PIN-код”</a:t>
            </a:r>
            <a:endParaRPr/>
          </a:p>
          <a:p>
            <a:pPr indent="45720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IF PIN валідний THEN</a:t>
            </a:r>
            <a:endParaRPr/>
          </a:p>
          <a:p>
            <a:pPr indent="45720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вибрати транзакцію</a:t>
            </a:r>
            <a:endParaRPr/>
          </a:p>
          <a:p>
            <a:pPr indent="45720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ELSE</a:t>
            </a:r>
            <a:endParaRPr/>
          </a:p>
          <a:p>
            <a:pPr indent="45720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показати “PIN невалідний”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ELSE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відхилити карту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130"/>
          <p:cNvSpPr txBox="1"/>
          <p:nvPr>
            <p:ph type="title"/>
          </p:nvPr>
        </p:nvSpPr>
        <p:spPr>
          <a:xfrm>
            <a:off x="311700" y="297700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Приклад #1</a:t>
            </a:r>
            <a:endParaRPr/>
          </a:p>
        </p:txBody>
      </p:sp>
      <p:sp>
        <p:nvSpPr>
          <p:cNvPr id="1352" name="Google Shape;1352;p130"/>
          <p:cNvSpPr txBox="1"/>
          <p:nvPr>
            <p:ph idx="1" type="body"/>
          </p:nvPr>
        </p:nvSpPr>
        <p:spPr>
          <a:xfrm>
            <a:off x="311700" y="1252875"/>
            <a:ext cx="3368400" cy="36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7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Чекати, щоб вставили картку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IF карта валідна THEN</a:t>
            </a:r>
            <a:endParaRPr/>
          </a:p>
          <a:p>
            <a:pPr indent="45720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показати “Введіть PIN-код”</a:t>
            </a:r>
            <a:endParaRPr/>
          </a:p>
          <a:p>
            <a:pPr indent="45720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IF PIN валідний THEN</a:t>
            </a:r>
            <a:endParaRPr/>
          </a:p>
          <a:p>
            <a:pPr indent="45720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вибрати транзакцію</a:t>
            </a:r>
            <a:endParaRPr/>
          </a:p>
          <a:p>
            <a:pPr indent="45720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ELSE</a:t>
            </a:r>
            <a:endParaRPr/>
          </a:p>
          <a:p>
            <a:pPr indent="45720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показати “PIN невалідний”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ELSE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відхилити карту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1353" name="Google Shape;1353;p130"/>
          <p:cNvSpPr/>
          <p:nvPr/>
        </p:nvSpPr>
        <p:spPr>
          <a:xfrm>
            <a:off x="4121550" y="921100"/>
            <a:ext cx="1177500" cy="5493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Чекати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54" name="Google Shape;1354;p130"/>
          <p:cNvSpPr/>
          <p:nvPr/>
        </p:nvSpPr>
        <p:spPr>
          <a:xfrm>
            <a:off x="3680100" y="1617700"/>
            <a:ext cx="2060400" cy="824100"/>
          </a:xfrm>
          <a:prstGeom prst="diamond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Валідна картка?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55" name="Google Shape;1355;p130"/>
          <p:cNvSpPr/>
          <p:nvPr/>
        </p:nvSpPr>
        <p:spPr>
          <a:xfrm>
            <a:off x="4121550" y="2643300"/>
            <a:ext cx="1177500" cy="5493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Відхилити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карту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56" name="Google Shape;1356;p130"/>
          <p:cNvSpPr/>
          <p:nvPr/>
        </p:nvSpPr>
        <p:spPr>
          <a:xfrm>
            <a:off x="6022325" y="1755100"/>
            <a:ext cx="1177500" cy="5493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Показати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“Введіть…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57" name="Google Shape;1357;p130"/>
          <p:cNvSpPr/>
          <p:nvPr/>
        </p:nvSpPr>
        <p:spPr>
          <a:xfrm>
            <a:off x="5580875" y="2483950"/>
            <a:ext cx="2060400" cy="824100"/>
          </a:xfrm>
          <a:prstGeom prst="diamond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Валідний PIN?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58" name="Google Shape;1358;p130"/>
          <p:cNvSpPr/>
          <p:nvPr/>
        </p:nvSpPr>
        <p:spPr>
          <a:xfrm>
            <a:off x="7775950" y="2643300"/>
            <a:ext cx="1177500" cy="5493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Обрати транзакц…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59" name="Google Shape;1359;p130"/>
          <p:cNvSpPr/>
          <p:nvPr/>
        </p:nvSpPr>
        <p:spPr>
          <a:xfrm>
            <a:off x="6022325" y="3509550"/>
            <a:ext cx="1177500" cy="5493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Показати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“PIN нева…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60" name="Google Shape;1360;p130"/>
          <p:cNvSpPr/>
          <p:nvPr/>
        </p:nvSpPr>
        <p:spPr>
          <a:xfrm>
            <a:off x="7775950" y="4058850"/>
            <a:ext cx="1177500" cy="549300"/>
          </a:xfrm>
          <a:prstGeom prst="rect">
            <a:avLst/>
          </a:prstGeom>
          <a:solidFill>
            <a:srgbClr val="626B73"/>
          </a:solidFill>
          <a:ln cap="flat" cmpd="sng" w="28575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Кінець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361" name="Google Shape;1361;p130"/>
          <p:cNvCxnSpPr>
            <a:stCxn id="1353" idx="2"/>
            <a:endCxn id="1354" idx="0"/>
          </p:cNvCxnSpPr>
          <p:nvPr/>
        </p:nvCxnSpPr>
        <p:spPr>
          <a:xfrm>
            <a:off x="4710300" y="1470400"/>
            <a:ext cx="0" cy="1473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362" name="Google Shape;1362;p130"/>
          <p:cNvCxnSpPr>
            <a:stCxn id="1354" idx="2"/>
            <a:endCxn id="1355" idx="0"/>
          </p:cNvCxnSpPr>
          <p:nvPr/>
        </p:nvCxnSpPr>
        <p:spPr>
          <a:xfrm>
            <a:off x="4710300" y="2441800"/>
            <a:ext cx="0" cy="2016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363" name="Google Shape;1363;p130"/>
          <p:cNvCxnSpPr>
            <a:stCxn id="1355" idx="2"/>
          </p:cNvCxnSpPr>
          <p:nvPr/>
        </p:nvCxnSpPr>
        <p:spPr>
          <a:xfrm>
            <a:off x="4710300" y="3192600"/>
            <a:ext cx="0" cy="11406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364" name="Google Shape;1364;p130"/>
          <p:cNvCxnSpPr>
            <a:endCxn id="1360" idx="1"/>
          </p:cNvCxnSpPr>
          <p:nvPr/>
        </p:nvCxnSpPr>
        <p:spPr>
          <a:xfrm>
            <a:off x="4715350" y="4332900"/>
            <a:ext cx="3060600" cy="6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365" name="Google Shape;1365;p130"/>
          <p:cNvCxnSpPr>
            <a:stCxn id="1354" idx="3"/>
            <a:endCxn id="1356" idx="1"/>
          </p:cNvCxnSpPr>
          <p:nvPr/>
        </p:nvCxnSpPr>
        <p:spPr>
          <a:xfrm>
            <a:off x="5740500" y="2029750"/>
            <a:ext cx="281700" cy="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366" name="Google Shape;1366;p130"/>
          <p:cNvCxnSpPr>
            <a:stCxn id="1356" idx="2"/>
            <a:endCxn id="1357" idx="0"/>
          </p:cNvCxnSpPr>
          <p:nvPr/>
        </p:nvCxnSpPr>
        <p:spPr>
          <a:xfrm>
            <a:off x="6611075" y="2304400"/>
            <a:ext cx="0" cy="1797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367" name="Google Shape;1367;p130"/>
          <p:cNvCxnSpPr>
            <a:stCxn id="1357" idx="2"/>
            <a:endCxn id="1359" idx="0"/>
          </p:cNvCxnSpPr>
          <p:nvPr/>
        </p:nvCxnSpPr>
        <p:spPr>
          <a:xfrm>
            <a:off x="6611075" y="3308050"/>
            <a:ext cx="0" cy="2016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368" name="Google Shape;1368;p130"/>
          <p:cNvCxnSpPr/>
          <p:nvPr/>
        </p:nvCxnSpPr>
        <p:spPr>
          <a:xfrm>
            <a:off x="7923500" y="3773800"/>
            <a:ext cx="7800" cy="2850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369" name="Google Shape;1369;p130"/>
          <p:cNvCxnSpPr/>
          <p:nvPr/>
        </p:nvCxnSpPr>
        <p:spPr>
          <a:xfrm>
            <a:off x="7199825" y="3760425"/>
            <a:ext cx="743400" cy="135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370" name="Google Shape;1370;p130"/>
          <p:cNvCxnSpPr>
            <a:stCxn id="1357" idx="3"/>
            <a:endCxn id="1358" idx="1"/>
          </p:cNvCxnSpPr>
          <p:nvPr/>
        </p:nvCxnSpPr>
        <p:spPr>
          <a:xfrm>
            <a:off x="7641275" y="2896000"/>
            <a:ext cx="134700" cy="219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371" name="Google Shape;1371;p130"/>
          <p:cNvCxnSpPr>
            <a:stCxn id="1358" idx="2"/>
            <a:endCxn id="1360" idx="0"/>
          </p:cNvCxnSpPr>
          <p:nvPr/>
        </p:nvCxnSpPr>
        <p:spPr>
          <a:xfrm>
            <a:off x="8364700" y="3192600"/>
            <a:ext cx="0" cy="8664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5" name="Shape 1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6" name="Google Shape;1376;p131"/>
          <p:cNvSpPr txBox="1"/>
          <p:nvPr>
            <p:ph type="title"/>
          </p:nvPr>
        </p:nvSpPr>
        <p:spPr>
          <a:xfrm>
            <a:off x="311700" y="297700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Приклад #1</a:t>
            </a:r>
            <a:endParaRPr/>
          </a:p>
        </p:txBody>
      </p:sp>
      <p:sp>
        <p:nvSpPr>
          <p:cNvPr id="1377" name="Google Shape;1377;p131"/>
          <p:cNvSpPr txBox="1"/>
          <p:nvPr>
            <p:ph idx="1" type="body"/>
          </p:nvPr>
        </p:nvSpPr>
        <p:spPr>
          <a:xfrm>
            <a:off x="311700" y="1252875"/>
            <a:ext cx="3368400" cy="36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7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Чекати, щоб вставили картку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IF карта валідна THEN</a:t>
            </a:r>
            <a:endParaRPr/>
          </a:p>
          <a:p>
            <a:pPr indent="45720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показати “Введіть PIN-код”</a:t>
            </a:r>
            <a:endParaRPr/>
          </a:p>
          <a:p>
            <a:pPr indent="45720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IF PIN валідний THEN</a:t>
            </a:r>
            <a:endParaRPr/>
          </a:p>
          <a:p>
            <a:pPr indent="45720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вибрати транзакцію</a:t>
            </a:r>
            <a:endParaRPr/>
          </a:p>
          <a:p>
            <a:pPr indent="45720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ELSE</a:t>
            </a:r>
            <a:endParaRPr/>
          </a:p>
          <a:p>
            <a:pPr indent="45720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показати “PIN невалідний”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ELSE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відхилити карту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uk"/>
              <a:t>Decision coverage = 3</a:t>
            </a:r>
            <a:endParaRPr b="1"/>
          </a:p>
        </p:txBody>
      </p:sp>
      <p:sp>
        <p:nvSpPr>
          <p:cNvPr id="1378" name="Google Shape;1378;p131"/>
          <p:cNvSpPr/>
          <p:nvPr/>
        </p:nvSpPr>
        <p:spPr>
          <a:xfrm>
            <a:off x="4121550" y="921100"/>
            <a:ext cx="1177500" cy="5493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Чекати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79" name="Google Shape;1379;p131"/>
          <p:cNvSpPr/>
          <p:nvPr/>
        </p:nvSpPr>
        <p:spPr>
          <a:xfrm>
            <a:off x="3680100" y="1617700"/>
            <a:ext cx="2060400" cy="824100"/>
          </a:xfrm>
          <a:prstGeom prst="diamond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Валідна картка?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80" name="Google Shape;1380;p131"/>
          <p:cNvSpPr/>
          <p:nvPr/>
        </p:nvSpPr>
        <p:spPr>
          <a:xfrm>
            <a:off x="4121550" y="2643300"/>
            <a:ext cx="1177500" cy="5493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Відхилити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карту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81" name="Google Shape;1381;p131"/>
          <p:cNvSpPr/>
          <p:nvPr/>
        </p:nvSpPr>
        <p:spPr>
          <a:xfrm>
            <a:off x="6022325" y="1755100"/>
            <a:ext cx="1177500" cy="5493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Показати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“Введіть…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82" name="Google Shape;1382;p131"/>
          <p:cNvSpPr/>
          <p:nvPr/>
        </p:nvSpPr>
        <p:spPr>
          <a:xfrm>
            <a:off x="5580875" y="2483950"/>
            <a:ext cx="2060400" cy="824100"/>
          </a:xfrm>
          <a:prstGeom prst="diamond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Валідний PIN?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83" name="Google Shape;1383;p131"/>
          <p:cNvSpPr/>
          <p:nvPr/>
        </p:nvSpPr>
        <p:spPr>
          <a:xfrm>
            <a:off x="7775950" y="2643300"/>
            <a:ext cx="1177500" cy="5493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Обрати транзакц…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84" name="Google Shape;1384;p131"/>
          <p:cNvSpPr/>
          <p:nvPr/>
        </p:nvSpPr>
        <p:spPr>
          <a:xfrm>
            <a:off x="6022325" y="3509550"/>
            <a:ext cx="1177500" cy="5493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Показати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“PIN нева…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85" name="Google Shape;1385;p131"/>
          <p:cNvSpPr/>
          <p:nvPr/>
        </p:nvSpPr>
        <p:spPr>
          <a:xfrm>
            <a:off x="7775950" y="4058850"/>
            <a:ext cx="1177500" cy="549300"/>
          </a:xfrm>
          <a:prstGeom prst="rect">
            <a:avLst/>
          </a:prstGeom>
          <a:solidFill>
            <a:srgbClr val="626B73"/>
          </a:solidFill>
          <a:ln cap="flat" cmpd="sng" w="28575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Кінець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386" name="Google Shape;1386;p131"/>
          <p:cNvCxnSpPr>
            <a:stCxn id="1378" idx="2"/>
            <a:endCxn id="1379" idx="0"/>
          </p:cNvCxnSpPr>
          <p:nvPr/>
        </p:nvCxnSpPr>
        <p:spPr>
          <a:xfrm>
            <a:off x="4710300" y="1470400"/>
            <a:ext cx="0" cy="1473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387" name="Google Shape;1387;p131"/>
          <p:cNvCxnSpPr>
            <a:stCxn id="1379" idx="2"/>
            <a:endCxn id="1380" idx="0"/>
          </p:cNvCxnSpPr>
          <p:nvPr/>
        </p:nvCxnSpPr>
        <p:spPr>
          <a:xfrm>
            <a:off x="4710300" y="2441800"/>
            <a:ext cx="0" cy="2016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388" name="Google Shape;1388;p131"/>
          <p:cNvCxnSpPr>
            <a:stCxn id="1380" idx="2"/>
          </p:cNvCxnSpPr>
          <p:nvPr/>
        </p:nvCxnSpPr>
        <p:spPr>
          <a:xfrm>
            <a:off x="4710300" y="3192600"/>
            <a:ext cx="0" cy="11406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389" name="Google Shape;1389;p131"/>
          <p:cNvCxnSpPr>
            <a:endCxn id="1385" idx="1"/>
          </p:cNvCxnSpPr>
          <p:nvPr/>
        </p:nvCxnSpPr>
        <p:spPr>
          <a:xfrm>
            <a:off x="4715350" y="4332900"/>
            <a:ext cx="3060600" cy="6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390" name="Google Shape;1390;p131"/>
          <p:cNvCxnSpPr>
            <a:stCxn id="1379" idx="3"/>
            <a:endCxn id="1381" idx="1"/>
          </p:cNvCxnSpPr>
          <p:nvPr/>
        </p:nvCxnSpPr>
        <p:spPr>
          <a:xfrm>
            <a:off x="5740500" y="2029750"/>
            <a:ext cx="281700" cy="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391" name="Google Shape;1391;p131"/>
          <p:cNvCxnSpPr>
            <a:stCxn id="1381" idx="2"/>
            <a:endCxn id="1382" idx="0"/>
          </p:cNvCxnSpPr>
          <p:nvPr/>
        </p:nvCxnSpPr>
        <p:spPr>
          <a:xfrm>
            <a:off x="6611075" y="2304400"/>
            <a:ext cx="0" cy="1797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392" name="Google Shape;1392;p131"/>
          <p:cNvCxnSpPr>
            <a:stCxn id="1382" idx="2"/>
            <a:endCxn id="1384" idx="0"/>
          </p:cNvCxnSpPr>
          <p:nvPr/>
        </p:nvCxnSpPr>
        <p:spPr>
          <a:xfrm>
            <a:off x="6611075" y="3308050"/>
            <a:ext cx="0" cy="2016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393" name="Google Shape;1393;p131"/>
          <p:cNvCxnSpPr/>
          <p:nvPr/>
        </p:nvCxnSpPr>
        <p:spPr>
          <a:xfrm>
            <a:off x="7923500" y="3773800"/>
            <a:ext cx="7800" cy="2850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394" name="Google Shape;1394;p131"/>
          <p:cNvCxnSpPr/>
          <p:nvPr/>
        </p:nvCxnSpPr>
        <p:spPr>
          <a:xfrm>
            <a:off x="7199825" y="3760425"/>
            <a:ext cx="743400" cy="135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395" name="Google Shape;1395;p131"/>
          <p:cNvCxnSpPr>
            <a:stCxn id="1382" idx="3"/>
            <a:endCxn id="1383" idx="1"/>
          </p:cNvCxnSpPr>
          <p:nvPr/>
        </p:nvCxnSpPr>
        <p:spPr>
          <a:xfrm>
            <a:off x="7641275" y="2896000"/>
            <a:ext cx="134700" cy="219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396" name="Google Shape;1396;p131"/>
          <p:cNvCxnSpPr>
            <a:stCxn id="1383" idx="2"/>
            <a:endCxn id="1385" idx="0"/>
          </p:cNvCxnSpPr>
          <p:nvPr/>
        </p:nvCxnSpPr>
        <p:spPr>
          <a:xfrm>
            <a:off x="8364700" y="3192600"/>
            <a:ext cx="0" cy="8664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132"/>
          <p:cNvSpPr txBox="1"/>
          <p:nvPr>
            <p:ph type="title"/>
          </p:nvPr>
        </p:nvSpPr>
        <p:spPr>
          <a:xfrm>
            <a:off x="311700" y="297700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36666"/>
              <a:buFont typeface="Arial"/>
              <a:buNone/>
            </a:pPr>
            <a:r>
              <a:rPr lang="uk"/>
              <a:t>Приклад #1</a:t>
            </a:r>
            <a:endParaRPr/>
          </a:p>
        </p:txBody>
      </p:sp>
      <p:sp>
        <p:nvSpPr>
          <p:cNvPr id="1402" name="Google Shape;1402;p132"/>
          <p:cNvSpPr txBox="1"/>
          <p:nvPr>
            <p:ph idx="1" type="body"/>
          </p:nvPr>
        </p:nvSpPr>
        <p:spPr>
          <a:xfrm>
            <a:off x="311700" y="1252875"/>
            <a:ext cx="3368400" cy="36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7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Чекати, щоб вставили картку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IF карта валідна THEN</a:t>
            </a:r>
            <a:endParaRPr/>
          </a:p>
          <a:p>
            <a:pPr indent="45720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показати “Введіть PIN-код”</a:t>
            </a:r>
            <a:endParaRPr/>
          </a:p>
          <a:p>
            <a:pPr indent="45720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IF PIN валідний THEN</a:t>
            </a:r>
            <a:endParaRPr/>
          </a:p>
          <a:p>
            <a:pPr indent="45720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вибрати транзакцію</a:t>
            </a:r>
            <a:endParaRPr/>
          </a:p>
          <a:p>
            <a:pPr indent="45720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ELSE</a:t>
            </a:r>
            <a:endParaRPr/>
          </a:p>
          <a:p>
            <a:pPr indent="45720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показати “PIN невалідний”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ELSE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відхилити карту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uk"/>
              <a:t>Decision coverage = 3</a:t>
            </a:r>
            <a:endParaRPr b="1"/>
          </a:p>
        </p:txBody>
      </p:sp>
      <p:sp>
        <p:nvSpPr>
          <p:cNvPr id="1403" name="Google Shape;1403;p132"/>
          <p:cNvSpPr/>
          <p:nvPr/>
        </p:nvSpPr>
        <p:spPr>
          <a:xfrm>
            <a:off x="4121550" y="921100"/>
            <a:ext cx="1177500" cy="5493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Чекати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04" name="Google Shape;1404;p132"/>
          <p:cNvSpPr/>
          <p:nvPr/>
        </p:nvSpPr>
        <p:spPr>
          <a:xfrm>
            <a:off x="3680100" y="1617700"/>
            <a:ext cx="2060400" cy="824100"/>
          </a:xfrm>
          <a:prstGeom prst="diamond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Валідна картка?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05" name="Google Shape;1405;p132"/>
          <p:cNvSpPr/>
          <p:nvPr/>
        </p:nvSpPr>
        <p:spPr>
          <a:xfrm>
            <a:off x="4121550" y="2643300"/>
            <a:ext cx="1177500" cy="5493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Відхилити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карту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06" name="Google Shape;1406;p132"/>
          <p:cNvSpPr/>
          <p:nvPr/>
        </p:nvSpPr>
        <p:spPr>
          <a:xfrm>
            <a:off x="6022325" y="1755100"/>
            <a:ext cx="1177500" cy="5493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Показати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“Введіть…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07" name="Google Shape;1407;p132"/>
          <p:cNvSpPr/>
          <p:nvPr/>
        </p:nvSpPr>
        <p:spPr>
          <a:xfrm>
            <a:off x="5580875" y="2483950"/>
            <a:ext cx="2060400" cy="824100"/>
          </a:xfrm>
          <a:prstGeom prst="diamond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Валідний PIN?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08" name="Google Shape;1408;p132"/>
          <p:cNvSpPr/>
          <p:nvPr/>
        </p:nvSpPr>
        <p:spPr>
          <a:xfrm>
            <a:off x="7775950" y="2643300"/>
            <a:ext cx="1177500" cy="5493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Обрати транзакц…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09" name="Google Shape;1409;p132"/>
          <p:cNvSpPr/>
          <p:nvPr/>
        </p:nvSpPr>
        <p:spPr>
          <a:xfrm>
            <a:off x="6022325" y="3509550"/>
            <a:ext cx="1177500" cy="5493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Показати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“PIN нева…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10" name="Google Shape;1410;p132"/>
          <p:cNvSpPr/>
          <p:nvPr/>
        </p:nvSpPr>
        <p:spPr>
          <a:xfrm>
            <a:off x="7775950" y="4058850"/>
            <a:ext cx="1177500" cy="549300"/>
          </a:xfrm>
          <a:prstGeom prst="rect">
            <a:avLst/>
          </a:prstGeom>
          <a:solidFill>
            <a:srgbClr val="626B73"/>
          </a:solidFill>
          <a:ln cap="flat" cmpd="sng" w="28575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Кінець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411" name="Google Shape;1411;p132"/>
          <p:cNvCxnSpPr>
            <a:stCxn id="1403" idx="2"/>
            <a:endCxn id="1404" idx="0"/>
          </p:cNvCxnSpPr>
          <p:nvPr/>
        </p:nvCxnSpPr>
        <p:spPr>
          <a:xfrm>
            <a:off x="4710300" y="1470400"/>
            <a:ext cx="0" cy="1473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412" name="Google Shape;1412;p132"/>
          <p:cNvCxnSpPr>
            <a:stCxn id="1404" idx="2"/>
            <a:endCxn id="1405" idx="0"/>
          </p:cNvCxnSpPr>
          <p:nvPr/>
        </p:nvCxnSpPr>
        <p:spPr>
          <a:xfrm>
            <a:off x="4710300" y="2441800"/>
            <a:ext cx="0" cy="2016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413" name="Google Shape;1413;p132"/>
          <p:cNvCxnSpPr>
            <a:stCxn id="1405" idx="2"/>
          </p:cNvCxnSpPr>
          <p:nvPr/>
        </p:nvCxnSpPr>
        <p:spPr>
          <a:xfrm>
            <a:off x="4710300" y="3192600"/>
            <a:ext cx="0" cy="11406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414" name="Google Shape;1414;p132"/>
          <p:cNvCxnSpPr>
            <a:endCxn id="1410" idx="1"/>
          </p:cNvCxnSpPr>
          <p:nvPr/>
        </p:nvCxnSpPr>
        <p:spPr>
          <a:xfrm>
            <a:off x="4715350" y="4332900"/>
            <a:ext cx="3060600" cy="6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415" name="Google Shape;1415;p132"/>
          <p:cNvCxnSpPr>
            <a:stCxn id="1404" idx="3"/>
            <a:endCxn id="1406" idx="1"/>
          </p:cNvCxnSpPr>
          <p:nvPr/>
        </p:nvCxnSpPr>
        <p:spPr>
          <a:xfrm>
            <a:off x="5740500" y="2029750"/>
            <a:ext cx="281700" cy="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416" name="Google Shape;1416;p132"/>
          <p:cNvCxnSpPr>
            <a:stCxn id="1406" idx="2"/>
            <a:endCxn id="1407" idx="0"/>
          </p:cNvCxnSpPr>
          <p:nvPr/>
        </p:nvCxnSpPr>
        <p:spPr>
          <a:xfrm>
            <a:off x="6611075" y="2304400"/>
            <a:ext cx="0" cy="1797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417" name="Google Shape;1417;p132"/>
          <p:cNvCxnSpPr>
            <a:stCxn id="1407" idx="2"/>
            <a:endCxn id="1409" idx="0"/>
          </p:cNvCxnSpPr>
          <p:nvPr/>
        </p:nvCxnSpPr>
        <p:spPr>
          <a:xfrm>
            <a:off x="6611075" y="3308050"/>
            <a:ext cx="0" cy="2016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418" name="Google Shape;1418;p132"/>
          <p:cNvCxnSpPr/>
          <p:nvPr/>
        </p:nvCxnSpPr>
        <p:spPr>
          <a:xfrm>
            <a:off x="7923500" y="3773800"/>
            <a:ext cx="7800" cy="2850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419" name="Google Shape;1419;p132"/>
          <p:cNvCxnSpPr/>
          <p:nvPr/>
        </p:nvCxnSpPr>
        <p:spPr>
          <a:xfrm>
            <a:off x="7199825" y="3760425"/>
            <a:ext cx="743400" cy="135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420" name="Google Shape;1420;p132"/>
          <p:cNvCxnSpPr>
            <a:stCxn id="1407" idx="3"/>
            <a:endCxn id="1408" idx="1"/>
          </p:cNvCxnSpPr>
          <p:nvPr/>
        </p:nvCxnSpPr>
        <p:spPr>
          <a:xfrm>
            <a:off x="7641275" y="2896000"/>
            <a:ext cx="134700" cy="219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421" name="Google Shape;1421;p132"/>
          <p:cNvCxnSpPr>
            <a:stCxn id="1408" idx="2"/>
            <a:endCxn id="1410" idx="0"/>
          </p:cNvCxnSpPr>
          <p:nvPr/>
        </p:nvCxnSpPr>
        <p:spPr>
          <a:xfrm>
            <a:off x="8364700" y="3192600"/>
            <a:ext cx="0" cy="8664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422" name="Google Shape;1422;p132"/>
          <p:cNvSpPr txBox="1"/>
          <p:nvPr/>
        </p:nvSpPr>
        <p:spPr>
          <a:xfrm>
            <a:off x="3454400" y="189800"/>
            <a:ext cx="54990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21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TIP: Decision coverage = 1 + к-ть IF</a:t>
            </a:r>
            <a:endParaRPr b="1" sz="2100">
              <a:solidFill>
                <a:srgbClr val="CC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21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				(y statement - else)</a:t>
            </a:r>
            <a:endParaRPr b="1" sz="2100">
              <a:solidFill>
                <a:srgbClr val="CC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6" name="Shape 1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7" name="Google Shape;1427;p133"/>
          <p:cNvSpPr txBox="1"/>
          <p:nvPr>
            <p:ph type="title"/>
          </p:nvPr>
        </p:nvSpPr>
        <p:spPr>
          <a:xfrm>
            <a:off x="311700" y="297700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Приклад #2</a:t>
            </a:r>
            <a:endParaRPr/>
          </a:p>
        </p:txBody>
      </p:sp>
      <p:sp>
        <p:nvSpPr>
          <p:cNvPr id="1428" name="Google Shape;1428;p133"/>
          <p:cNvSpPr txBox="1"/>
          <p:nvPr>
            <p:ph idx="1" type="body"/>
          </p:nvPr>
        </p:nvSpPr>
        <p:spPr>
          <a:xfrm>
            <a:off x="311700" y="1252875"/>
            <a:ext cx="3368400" cy="36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Read A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IF A &gt; 0 THEN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	IF A = 21 THEN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	Print “Key”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	ENDIF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ENDIF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35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uk" sz="3950"/>
              <a:t>Техніки тест дизайну</a:t>
            </a:r>
            <a:endParaRPr sz="1700"/>
          </a:p>
        </p:txBody>
      </p:sp>
      <p:sp>
        <p:nvSpPr>
          <p:cNvPr id="168" name="Google Shape;168;p3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2" name="Shape 1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" name="Google Shape;1433;p134"/>
          <p:cNvSpPr txBox="1"/>
          <p:nvPr>
            <p:ph type="title"/>
          </p:nvPr>
        </p:nvSpPr>
        <p:spPr>
          <a:xfrm>
            <a:off x="311700" y="297700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Приклад #2</a:t>
            </a:r>
            <a:endParaRPr/>
          </a:p>
        </p:txBody>
      </p:sp>
      <p:sp>
        <p:nvSpPr>
          <p:cNvPr id="1434" name="Google Shape;1434;p134"/>
          <p:cNvSpPr txBox="1"/>
          <p:nvPr>
            <p:ph idx="1" type="body"/>
          </p:nvPr>
        </p:nvSpPr>
        <p:spPr>
          <a:xfrm>
            <a:off x="311700" y="1252875"/>
            <a:ext cx="3368400" cy="36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Read A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IF A &gt; 0 THEN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	IF A = 21 THEN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	Print “Key”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	ENDIF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ENDIF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1435" name="Google Shape;1435;p134"/>
          <p:cNvSpPr/>
          <p:nvPr/>
        </p:nvSpPr>
        <p:spPr>
          <a:xfrm>
            <a:off x="3953000" y="1252875"/>
            <a:ext cx="1177500" cy="5493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Read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36" name="Google Shape;1436;p134"/>
          <p:cNvSpPr/>
          <p:nvPr/>
        </p:nvSpPr>
        <p:spPr>
          <a:xfrm>
            <a:off x="3511550" y="2297625"/>
            <a:ext cx="2060400" cy="824100"/>
          </a:xfrm>
          <a:prstGeom prst="diamond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A &gt; 0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37" name="Google Shape;1437;p134"/>
          <p:cNvSpPr/>
          <p:nvPr/>
        </p:nvSpPr>
        <p:spPr>
          <a:xfrm>
            <a:off x="3953000" y="4453200"/>
            <a:ext cx="1177500" cy="5493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End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38" name="Google Shape;1438;p134"/>
          <p:cNvSpPr/>
          <p:nvPr/>
        </p:nvSpPr>
        <p:spPr>
          <a:xfrm>
            <a:off x="5853650" y="2297625"/>
            <a:ext cx="2060400" cy="824100"/>
          </a:xfrm>
          <a:prstGeom prst="diamond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A = 21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39" name="Google Shape;1439;p134"/>
          <p:cNvSpPr/>
          <p:nvPr/>
        </p:nvSpPr>
        <p:spPr>
          <a:xfrm>
            <a:off x="7654800" y="3186525"/>
            <a:ext cx="1177500" cy="5493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Print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440" name="Google Shape;1440;p134"/>
          <p:cNvCxnSpPr>
            <a:stCxn id="1435" idx="2"/>
            <a:endCxn id="1436" idx="0"/>
          </p:cNvCxnSpPr>
          <p:nvPr/>
        </p:nvCxnSpPr>
        <p:spPr>
          <a:xfrm>
            <a:off x="4541750" y="1802175"/>
            <a:ext cx="0" cy="4956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441" name="Google Shape;1441;p134"/>
          <p:cNvCxnSpPr>
            <a:stCxn id="1436" idx="2"/>
            <a:endCxn id="1437" idx="0"/>
          </p:cNvCxnSpPr>
          <p:nvPr/>
        </p:nvCxnSpPr>
        <p:spPr>
          <a:xfrm>
            <a:off x="4541750" y="3121725"/>
            <a:ext cx="0" cy="13314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442" name="Google Shape;1442;p134"/>
          <p:cNvCxnSpPr>
            <a:stCxn id="1436" idx="3"/>
          </p:cNvCxnSpPr>
          <p:nvPr/>
        </p:nvCxnSpPr>
        <p:spPr>
          <a:xfrm>
            <a:off x="5571950" y="2709675"/>
            <a:ext cx="281700" cy="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443" name="Google Shape;1443;p134"/>
          <p:cNvCxnSpPr>
            <a:stCxn id="1438" idx="2"/>
          </p:cNvCxnSpPr>
          <p:nvPr/>
        </p:nvCxnSpPr>
        <p:spPr>
          <a:xfrm flipH="1">
            <a:off x="6879350" y="3121725"/>
            <a:ext cx="4500" cy="10035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444" name="Google Shape;1444;p134"/>
          <p:cNvCxnSpPr>
            <a:stCxn id="1438" idx="3"/>
          </p:cNvCxnSpPr>
          <p:nvPr/>
        </p:nvCxnSpPr>
        <p:spPr>
          <a:xfrm>
            <a:off x="7914050" y="2709675"/>
            <a:ext cx="378000" cy="27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445" name="Google Shape;1445;p134"/>
          <p:cNvCxnSpPr>
            <a:stCxn id="1439" idx="2"/>
          </p:cNvCxnSpPr>
          <p:nvPr/>
        </p:nvCxnSpPr>
        <p:spPr>
          <a:xfrm flipH="1">
            <a:off x="8241450" y="3735825"/>
            <a:ext cx="2100" cy="3717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446" name="Google Shape;1446;p134"/>
          <p:cNvCxnSpPr>
            <a:endCxn id="1439" idx="0"/>
          </p:cNvCxnSpPr>
          <p:nvPr/>
        </p:nvCxnSpPr>
        <p:spPr>
          <a:xfrm>
            <a:off x="8242950" y="2741625"/>
            <a:ext cx="600" cy="4449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447" name="Google Shape;1447;p134"/>
          <p:cNvCxnSpPr/>
          <p:nvPr/>
        </p:nvCxnSpPr>
        <p:spPr>
          <a:xfrm rot="10800000">
            <a:off x="4553925" y="4105575"/>
            <a:ext cx="3718500" cy="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1" name="Shape 1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2" name="Google Shape;1452;p135"/>
          <p:cNvSpPr txBox="1"/>
          <p:nvPr>
            <p:ph type="title"/>
          </p:nvPr>
        </p:nvSpPr>
        <p:spPr>
          <a:xfrm>
            <a:off x="311700" y="297700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Приклад #2</a:t>
            </a:r>
            <a:endParaRPr/>
          </a:p>
        </p:txBody>
      </p:sp>
      <p:sp>
        <p:nvSpPr>
          <p:cNvPr id="1453" name="Google Shape;1453;p135"/>
          <p:cNvSpPr txBox="1"/>
          <p:nvPr>
            <p:ph idx="1" type="body"/>
          </p:nvPr>
        </p:nvSpPr>
        <p:spPr>
          <a:xfrm>
            <a:off x="311700" y="1252875"/>
            <a:ext cx="3368400" cy="36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Read A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IF A &gt; 0 THEN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	IF A = 21 THEN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	Print “Key”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	ENDIF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ENDIF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uk"/>
              <a:t>Decision coverage = 3</a:t>
            </a:r>
            <a:endParaRPr b="1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1454" name="Google Shape;1454;p135"/>
          <p:cNvSpPr/>
          <p:nvPr/>
        </p:nvSpPr>
        <p:spPr>
          <a:xfrm>
            <a:off x="3953000" y="1252875"/>
            <a:ext cx="1177500" cy="5493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Read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55" name="Google Shape;1455;p135"/>
          <p:cNvSpPr/>
          <p:nvPr/>
        </p:nvSpPr>
        <p:spPr>
          <a:xfrm>
            <a:off x="3511550" y="2297625"/>
            <a:ext cx="2060400" cy="824100"/>
          </a:xfrm>
          <a:prstGeom prst="diamond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A &gt; 0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56" name="Google Shape;1456;p135"/>
          <p:cNvSpPr/>
          <p:nvPr/>
        </p:nvSpPr>
        <p:spPr>
          <a:xfrm>
            <a:off x="3953000" y="4453200"/>
            <a:ext cx="1177500" cy="5493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End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57" name="Google Shape;1457;p135"/>
          <p:cNvSpPr/>
          <p:nvPr/>
        </p:nvSpPr>
        <p:spPr>
          <a:xfrm>
            <a:off x="5853650" y="2297625"/>
            <a:ext cx="2060400" cy="824100"/>
          </a:xfrm>
          <a:prstGeom prst="diamond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A = 21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58" name="Google Shape;1458;p135"/>
          <p:cNvSpPr/>
          <p:nvPr/>
        </p:nvSpPr>
        <p:spPr>
          <a:xfrm>
            <a:off x="7654800" y="3186525"/>
            <a:ext cx="1177500" cy="5493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Print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459" name="Google Shape;1459;p135"/>
          <p:cNvCxnSpPr>
            <a:stCxn id="1454" idx="2"/>
            <a:endCxn id="1455" idx="0"/>
          </p:cNvCxnSpPr>
          <p:nvPr/>
        </p:nvCxnSpPr>
        <p:spPr>
          <a:xfrm>
            <a:off x="4541750" y="1802175"/>
            <a:ext cx="0" cy="4956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460" name="Google Shape;1460;p135"/>
          <p:cNvCxnSpPr>
            <a:stCxn id="1455" idx="2"/>
            <a:endCxn id="1456" idx="0"/>
          </p:cNvCxnSpPr>
          <p:nvPr/>
        </p:nvCxnSpPr>
        <p:spPr>
          <a:xfrm>
            <a:off x="4541750" y="3121725"/>
            <a:ext cx="0" cy="13314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461" name="Google Shape;1461;p135"/>
          <p:cNvCxnSpPr>
            <a:stCxn id="1455" idx="3"/>
          </p:cNvCxnSpPr>
          <p:nvPr/>
        </p:nvCxnSpPr>
        <p:spPr>
          <a:xfrm>
            <a:off x="5571950" y="2709675"/>
            <a:ext cx="281700" cy="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462" name="Google Shape;1462;p135"/>
          <p:cNvCxnSpPr>
            <a:stCxn id="1457" idx="2"/>
          </p:cNvCxnSpPr>
          <p:nvPr/>
        </p:nvCxnSpPr>
        <p:spPr>
          <a:xfrm flipH="1">
            <a:off x="6879350" y="3121725"/>
            <a:ext cx="4500" cy="10035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463" name="Google Shape;1463;p135"/>
          <p:cNvCxnSpPr>
            <a:stCxn id="1457" idx="3"/>
          </p:cNvCxnSpPr>
          <p:nvPr/>
        </p:nvCxnSpPr>
        <p:spPr>
          <a:xfrm>
            <a:off x="7914050" y="2709675"/>
            <a:ext cx="378000" cy="27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464" name="Google Shape;1464;p135"/>
          <p:cNvCxnSpPr>
            <a:stCxn id="1458" idx="2"/>
          </p:cNvCxnSpPr>
          <p:nvPr/>
        </p:nvCxnSpPr>
        <p:spPr>
          <a:xfrm flipH="1">
            <a:off x="8241450" y="3735825"/>
            <a:ext cx="2100" cy="3717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465" name="Google Shape;1465;p135"/>
          <p:cNvCxnSpPr>
            <a:endCxn id="1458" idx="0"/>
          </p:cNvCxnSpPr>
          <p:nvPr/>
        </p:nvCxnSpPr>
        <p:spPr>
          <a:xfrm>
            <a:off x="8242950" y="2741625"/>
            <a:ext cx="600" cy="4449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466" name="Google Shape;1466;p135"/>
          <p:cNvCxnSpPr/>
          <p:nvPr/>
        </p:nvCxnSpPr>
        <p:spPr>
          <a:xfrm rot="10800000">
            <a:off x="4553925" y="4105575"/>
            <a:ext cx="3718500" cy="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136"/>
          <p:cNvSpPr txBox="1"/>
          <p:nvPr>
            <p:ph type="title"/>
          </p:nvPr>
        </p:nvSpPr>
        <p:spPr>
          <a:xfrm>
            <a:off x="311700" y="297700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Приклад #3</a:t>
            </a:r>
            <a:endParaRPr/>
          </a:p>
        </p:txBody>
      </p:sp>
      <p:sp>
        <p:nvSpPr>
          <p:cNvPr id="1472" name="Google Shape;1472;p136"/>
          <p:cNvSpPr txBox="1"/>
          <p:nvPr>
            <p:ph idx="1" type="body"/>
          </p:nvPr>
        </p:nvSpPr>
        <p:spPr>
          <a:xfrm>
            <a:off x="311700" y="1000275"/>
            <a:ext cx="3368400" cy="432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Read A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Read B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IF A &gt; 0 THEN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	IF B = 0 THEN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		Print “No values”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	ELSE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		Print B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	IF A &gt; 21 THEN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		Print A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	ENDIF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	ENDIF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ENDIF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t/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t/>
            </a:r>
            <a:endParaRPr sz="1350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t/>
            </a:r>
            <a:endParaRPr sz="1350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275"/>
              <a:buNone/>
            </a:pPr>
            <a:r>
              <a:t/>
            </a:r>
            <a:endParaRPr sz="1350"/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6" name="Shape 1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7" name="Google Shape;1477;p137"/>
          <p:cNvSpPr txBox="1"/>
          <p:nvPr>
            <p:ph type="title"/>
          </p:nvPr>
        </p:nvSpPr>
        <p:spPr>
          <a:xfrm>
            <a:off x="311700" y="297700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Приклад #3</a:t>
            </a:r>
            <a:endParaRPr/>
          </a:p>
        </p:txBody>
      </p:sp>
      <p:sp>
        <p:nvSpPr>
          <p:cNvPr id="1478" name="Google Shape;1478;p137"/>
          <p:cNvSpPr txBox="1"/>
          <p:nvPr>
            <p:ph idx="1" type="body"/>
          </p:nvPr>
        </p:nvSpPr>
        <p:spPr>
          <a:xfrm>
            <a:off x="311700" y="1000275"/>
            <a:ext cx="3368400" cy="432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Read A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Read B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IF A &gt; 0 THEN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	IF B = 0 THEN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		Print “No values”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	ELSE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		Print B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	IF A &gt; 21 THEN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		Print A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	ENDIF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	ENDIF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ENDIF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t/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t/>
            </a:r>
            <a:endParaRPr sz="1350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t/>
            </a:r>
            <a:endParaRPr sz="1350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275"/>
              <a:buNone/>
            </a:pPr>
            <a:r>
              <a:t/>
            </a:r>
            <a:endParaRPr sz="1350"/>
          </a:p>
        </p:txBody>
      </p:sp>
      <p:sp>
        <p:nvSpPr>
          <p:cNvPr id="1479" name="Google Shape;1479;p137"/>
          <p:cNvSpPr/>
          <p:nvPr/>
        </p:nvSpPr>
        <p:spPr>
          <a:xfrm>
            <a:off x="3317150" y="1332238"/>
            <a:ext cx="1177500" cy="5493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Read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80" name="Google Shape;1480;p137"/>
          <p:cNvSpPr/>
          <p:nvPr/>
        </p:nvSpPr>
        <p:spPr>
          <a:xfrm>
            <a:off x="3200063" y="2129913"/>
            <a:ext cx="1469400" cy="824100"/>
          </a:xfrm>
          <a:prstGeom prst="diamond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A &gt; 0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81" name="Google Shape;1481;p137"/>
          <p:cNvSpPr/>
          <p:nvPr/>
        </p:nvSpPr>
        <p:spPr>
          <a:xfrm>
            <a:off x="3317150" y="4594188"/>
            <a:ext cx="1177500" cy="5493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End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82" name="Google Shape;1482;p137"/>
          <p:cNvSpPr/>
          <p:nvPr/>
        </p:nvSpPr>
        <p:spPr>
          <a:xfrm>
            <a:off x="4894525" y="2129638"/>
            <a:ext cx="1339500" cy="824100"/>
          </a:xfrm>
          <a:prstGeom prst="diamond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B = 0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83" name="Google Shape;1483;p137"/>
          <p:cNvSpPr/>
          <p:nvPr/>
        </p:nvSpPr>
        <p:spPr>
          <a:xfrm>
            <a:off x="6517925" y="2267025"/>
            <a:ext cx="1177500" cy="5493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Print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484" name="Google Shape;1484;p137"/>
          <p:cNvCxnSpPr>
            <a:stCxn id="1479" idx="2"/>
            <a:endCxn id="1480" idx="0"/>
          </p:cNvCxnSpPr>
          <p:nvPr/>
        </p:nvCxnSpPr>
        <p:spPr>
          <a:xfrm>
            <a:off x="3905900" y="1881538"/>
            <a:ext cx="28800" cy="2484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485" name="Google Shape;1485;p137"/>
          <p:cNvCxnSpPr>
            <a:stCxn id="1480" idx="2"/>
            <a:endCxn id="1481" idx="0"/>
          </p:cNvCxnSpPr>
          <p:nvPr/>
        </p:nvCxnSpPr>
        <p:spPr>
          <a:xfrm flipH="1">
            <a:off x="3905963" y="2954013"/>
            <a:ext cx="28800" cy="16401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486" name="Google Shape;1486;p137"/>
          <p:cNvCxnSpPr>
            <a:stCxn id="1480" idx="3"/>
          </p:cNvCxnSpPr>
          <p:nvPr/>
        </p:nvCxnSpPr>
        <p:spPr>
          <a:xfrm>
            <a:off x="4669463" y="2541963"/>
            <a:ext cx="281700" cy="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487" name="Google Shape;1487;p137"/>
          <p:cNvCxnSpPr>
            <a:stCxn id="1482" idx="2"/>
            <a:endCxn id="1488" idx="0"/>
          </p:cNvCxnSpPr>
          <p:nvPr/>
        </p:nvCxnSpPr>
        <p:spPr>
          <a:xfrm>
            <a:off x="5564275" y="2953738"/>
            <a:ext cx="0" cy="3411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489" name="Google Shape;1489;p137"/>
          <p:cNvCxnSpPr>
            <a:stCxn id="1482" idx="3"/>
          </p:cNvCxnSpPr>
          <p:nvPr/>
        </p:nvCxnSpPr>
        <p:spPr>
          <a:xfrm>
            <a:off x="6234025" y="2541688"/>
            <a:ext cx="378000" cy="27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490" name="Google Shape;1490;p137"/>
          <p:cNvCxnSpPr>
            <a:stCxn id="1483" idx="2"/>
          </p:cNvCxnSpPr>
          <p:nvPr/>
        </p:nvCxnSpPr>
        <p:spPr>
          <a:xfrm flipH="1">
            <a:off x="7104575" y="2816325"/>
            <a:ext cx="2100" cy="3717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491" name="Google Shape;1491;p137"/>
          <p:cNvCxnSpPr/>
          <p:nvPr/>
        </p:nvCxnSpPr>
        <p:spPr>
          <a:xfrm>
            <a:off x="7106375" y="4014825"/>
            <a:ext cx="300" cy="2808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492" name="Google Shape;1492;p137"/>
          <p:cNvCxnSpPr/>
          <p:nvPr/>
        </p:nvCxnSpPr>
        <p:spPr>
          <a:xfrm rot="10800000">
            <a:off x="3905875" y="4283050"/>
            <a:ext cx="4613700" cy="126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493" name="Google Shape;1493;p137"/>
          <p:cNvSpPr/>
          <p:nvPr/>
        </p:nvSpPr>
        <p:spPr>
          <a:xfrm>
            <a:off x="6371975" y="3190725"/>
            <a:ext cx="1469400" cy="824100"/>
          </a:xfrm>
          <a:prstGeom prst="diamond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A &gt; 21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94" name="Google Shape;1494;p137"/>
          <p:cNvSpPr/>
          <p:nvPr/>
        </p:nvSpPr>
        <p:spPr>
          <a:xfrm>
            <a:off x="8146750" y="3328125"/>
            <a:ext cx="737400" cy="5493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Print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88" name="Google Shape;1488;p137"/>
          <p:cNvSpPr/>
          <p:nvPr/>
        </p:nvSpPr>
        <p:spPr>
          <a:xfrm>
            <a:off x="5195563" y="3294700"/>
            <a:ext cx="737400" cy="5493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Print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495" name="Google Shape;1495;p137"/>
          <p:cNvCxnSpPr>
            <a:stCxn id="1493" idx="3"/>
            <a:endCxn id="1494" idx="1"/>
          </p:cNvCxnSpPr>
          <p:nvPr/>
        </p:nvCxnSpPr>
        <p:spPr>
          <a:xfrm>
            <a:off x="7841375" y="3602775"/>
            <a:ext cx="305400" cy="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496" name="Google Shape;1496;p137"/>
          <p:cNvCxnSpPr/>
          <p:nvPr/>
        </p:nvCxnSpPr>
        <p:spPr>
          <a:xfrm>
            <a:off x="5565325" y="3802675"/>
            <a:ext cx="10800" cy="4929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497" name="Google Shape;1497;p137"/>
          <p:cNvCxnSpPr/>
          <p:nvPr/>
        </p:nvCxnSpPr>
        <p:spPr>
          <a:xfrm>
            <a:off x="8515300" y="3908725"/>
            <a:ext cx="4200" cy="3576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1" name="Shape 1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2" name="Google Shape;1502;p138"/>
          <p:cNvSpPr txBox="1"/>
          <p:nvPr>
            <p:ph type="title"/>
          </p:nvPr>
        </p:nvSpPr>
        <p:spPr>
          <a:xfrm>
            <a:off x="311700" y="297700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Приклад #3</a:t>
            </a:r>
            <a:endParaRPr/>
          </a:p>
        </p:txBody>
      </p:sp>
      <p:sp>
        <p:nvSpPr>
          <p:cNvPr id="1503" name="Google Shape;1503;p138"/>
          <p:cNvSpPr txBox="1"/>
          <p:nvPr>
            <p:ph idx="1" type="body"/>
          </p:nvPr>
        </p:nvSpPr>
        <p:spPr>
          <a:xfrm>
            <a:off x="311700" y="1000275"/>
            <a:ext cx="3368400" cy="432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Read A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Read B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IF A &gt; 0 THEN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	IF B = 0 THEN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		Print “No values”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	ELSE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		Print B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	IF A &gt; 21 THEN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		Print A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	ENDIF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	ENDIF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ENDIF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t/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t/>
            </a:r>
            <a:endParaRPr sz="1350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t/>
            </a:r>
            <a:endParaRPr sz="1350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275"/>
              <a:buNone/>
            </a:pPr>
            <a:r>
              <a:t/>
            </a:r>
            <a:endParaRPr sz="1350"/>
          </a:p>
        </p:txBody>
      </p:sp>
      <p:sp>
        <p:nvSpPr>
          <p:cNvPr id="1504" name="Google Shape;1504;p138"/>
          <p:cNvSpPr/>
          <p:nvPr/>
        </p:nvSpPr>
        <p:spPr>
          <a:xfrm>
            <a:off x="3317150" y="1332238"/>
            <a:ext cx="1177500" cy="5493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Read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05" name="Google Shape;1505;p138"/>
          <p:cNvSpPr/>
          <p:nvPr/>
        </p:nvSpPr>
        <p:spPr>
          <a:xfrm>
            <a:off x="3200063" y="2129913"/>
            <a:ext cx="1469400" cy="824100"/>
          </a:xfrm>
          <a:prstGeom prst="diamond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A &gt; 0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06" name="Google Shape;1506;p138"/>
          <p:cNvSpPr/>
          <p:nvPr/>
        </p:nvSpPr>
        <p:spPr>
          <a:xfrm>
            <a:off x="3317150" y="4594188"/>
            <a:ext cx="1177500" cy="5493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End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07" name="Google Shape;1507;p138"/>
          <p:cNvSpPr/>
          <p:nvPr/>
        </p:nvSpPr>
        <p:spPr>
          <a:xfrm>
            <a:off x="4894525" y="2129638"/>
            <a:ext cx="1339500" cy="824100"/>
          </a:xfrm>
          <a:prstGeom prst="diamond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B = 0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08" name="Google Shape;1508;p138"/>
          <p:cNvSpPr/>
          <p:nvPr/>
        </p:nvSpPr>
        <p:spPr>
          <a:xfrm>
            <a:off x="6517925" y="2267025"/>
            <a:ext cx="1177500" cy="5493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Print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509" name="Google Shape;1509;p138"/>
          <p:cNvCxnSpPr>
            <a:stCxn id="1504" idx="2"/>
            <a:endCxn id="1505" idx="0"/>
          </p:cNvCxnSpPr>
          <p:nvPr/>
        </p:nvCxnSpPr>
        <p:spPr>
          <a:xfrm>
            <a:off x="3905900" y="1881538"/>
            <a:ext cx="28800" cy="2484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510" name="Google Shape;1510;p138"/>
          <p:cNvCxnSpPr>
            <a:stCxn id="1505" idx="2"/>
            <a:endCxn id="1506" idx="0"/>
          </p:cNvCxnSpPr>
          <p:nvPr/>
        </p:nvCxnSpPr>
        <p:spPr>
          <a:xfrm flipH="1">
            <a:off x="3905963" y="2954013"/>
            <a:ext cx="28800" cy="16401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511" name="Google Shape;1511;p138"/>
          <p:cNvCxnSpPr>
            <a:stCxn id="1505" idx="3"/>
          </p:cNvCxnSpPr>
          <p:nvPr/>
        </p:nvCxnSpPr>
        <p:spPr>
          <a:xfrm>
            <a:off x="4669463" y="2541963"/>
            <a:ext cx="281700" cy="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512" name="Google Shape;1512;p138"/>
          <p:cNvCxnSpPr>
            <a:stCxn id="1507" idx="2"/>
            <a:endCxn id="1513" idx="0"/>
          </p:cNvCxnSpPr>
          <p:nvPr/>
        </p:nvCxnSpPr>
        <p:spPr>
          <a:xfrm>
            <a:off x="5564275" y="2953738"/>
            <a:ext cx="0" cy="3411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514" name="Google Shape;1514;p138"/>
          <p:cNvCxnSpPr>
            <a:stCxn id="1507" idx="3"/>
          </p:cNvCxnSpPr>
          <p:nvPr/>
        </p:nvCxnSpPr>
        <p:spPr>
          <a:xfrm>
            <a:off x="6234025" y="2541688"/>
            <a:ext cx="378000" cy="27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515" name="Google Shape;1515;p138"/>
          <p:cNvCxnSpPr>
            <a:stCxn id="1508" idx="2"/>
          </p:cNvCxnSpPr>
          <p:nvPr/>
        </p:nvCxnSpPr>
        <p:spPr>
          <a:xfrm flipH="1">
            <a:off x="7104575" y="2816325"/>
            <a:ext cx="2100" cy="3717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516" name="Google Shape;1516;p138"/>
          <p:cNvCxnSpPr/>
          <p:nvPr/>
        </p:nvCxnSpPr>
        <p:spPr>
          <a:xfrm>
            <a:off x="7106375" y="4014825"/>
            <a:ext cx="300" cy="2808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517" name="Google Shape;1517;p138"/>
          <p:cNvCxnSpPr/>
          <p:nvPr/>
        </p:nvCxnSpPr>
        <p:spPr>
          <a:xfrm rot="10800000">
            <a:off x="3905875" y="4283050"/>
            <a:ext cx="4613700" cy="126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518" name="Google Shape;1518;p138"/>
          <p:cNvSpPr/>
          <p:nvPr/>
        </p:nvSpPr>
        <p:spPr>
          <a:xfrm>
            <a:off x="6371975" y="3190725"/>
            <a:ext cx="1469400" cy="824100"/>
          </a:xfrm>
          <a:prstGeom prst="diamond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A &gt; 21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19" name="Google Shape;1519;p138"/>
          <p:cNvSpPr/>
          <p:nvPr/>
        </p:nvSpPr>
        <p:spPr>
          <a:xfrm>
            <a:off x="8146750" y="3328125"/>
            <a:ext cx="737400" cy="5493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Print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13" name="Google Shape;1513;p138"/>
          <p:cNvSpPr/>
          <p:nvPr/>
        </p:nvSpPr>
        <p:spPr>
          <a:xfrm>
            <a:off x="5195563" y="3294700"/>
            <a:ext cx="737400" cy="5493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Print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520" name="Google Shape;1520;p138"/>
          <p:cNvCxnSpPr>
            <a:stCxn id="1518" idx="3"/>
            <a:endCxn id="1519" idx="1"/>
          </p:cNvCxnSpPr>
          <p:nvPr/>
        </p:nvCxnSpPr>
        <p:spPr>
          <a:xfrm>
            <a:off x="7841375" y="3602775"/>
            <a:ext cx="305400" cy="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521" name="Google Shape;1521;p138"/>
          <p:cNvCxnSpPr/>
          <p:nvPr/>
        </p:nvCxnSpPr>
        <p:spPr>
          <a:xfrm>
            <a:off x="5565325" y="3802675"/>
            <a:ext cx="10800" cy="4929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522" name="Google Shape;1522;p138"/>
          <p:cNvCxnSpPr/>
          <p:nvPr/>
        </p:nvCxnSpPr>
        <p:spPr>
          <a:xfrm>
            <a:off x="8515300" y="3908725"/>
            <a:ext cx="4200" cy="3576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523" name="Google Shape;1523;p138"/>
          <p:cNvSpPr txBox="1"/>
          <p:nvPr/>
        </p:nvSpPr>
        <p:spPr>
          <a:xfrm>
            <a:off x="4222075" y="553875"/>
            <a:ext cx="38607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700">
                <a:latin typeface="Source Sans Pro"/>
                <a:ea typeface="Source Sans Pro"/>
                <a:cs typeface="Source Sans Pro"/>
                <a:sym typeface="Source Sans Pro"/>
              </a:rPr>
              <a:t>Decision coverage = 4</a:t>
            </a:r>
            <a:endParaRPr b="1" sz="170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7" name="Shape 1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8" name="Google Shape;1528;p139"/>
          <p:cNvSpPr txBox="1"/>
          <p:nvPr>
            <p:ph type="title"/>
          </p:nvPr>
        </p:nvSpPr>
        <p:spPr>
          <a:xfrm>
            <a:off x="311700" y="297700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Приклад #4</a:t>
            </a:r>
            <a:endParaRPr/>
          </a:p>
        </p:txBody>
      </p:sp>
      <p:sp>
        <p:nvSpPr>
          <p:cNvPr id="1529" name="Google Shape;1529;p139"/>
          <p:cNvSpPr txBox="1"/>
          <p:nvPr>
            <p:ph idx="1" type="body"/>
          </p:nvPr>
        </p:nvSpPr>
        <p:spPr>
          <a:xfrm>
            <a:off x="311700" y="1000275"/>
            <a:ext cx="3368400" cy="432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5"/>
              <a:buFont typeface="Arial"/>
              <a:buNone/>
            </a:pPr>
            <a:r>
              <a:rPr lang="uk" sz="1350"/>
              <a:t>Read A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75"/>
              <a:buFont typeface="Arial"/>
              <a:buNone/>
            </a:pPr>
            <a:r>
              <a:rPr lang="uk" sz="1350"/>
              <a:t>Read B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75"/>
              <a:buFont typeface="Arial"/>
              <a:buNone/>
            </a:pPr>
            <a:r>
              <a:rPr lang="uk" sz="1350"/>
              <a:t>IF A &lt; 0 THEN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75"/>
              <a:buFont typeface="Arial"/>
              <a:buNone/>
            </a:pPr>
            <a:r>
              <a:rPr lang="uk" sz="1350"/>
              <a:t>	Print “A negative”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75"/>
              <a:buFont typeface="Arial"/>
              <a:buNone/>
            </a:pPr>
            <a:r>
              <a:rPr lang="uk" sz="1350"/>
              <a:t>ELSE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75"/>
              <a:buFont typeface="Arial"/>
              <a:buNone/>
            </a:pPr>
            <a:r>
              <a:rPr lang="uk" sz="1350"/>
              <a:t>	Print “A positive”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75"/>
              <a:buFont typeface="Arial"/>
              <a:buNone/>
            </a:pPr>
            <a:r>
              <a:rPr lang="uk" sz="1350"/>
              <a:t>ENDIF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75"/>
              <a:buFont typeface="Arial"/>
              <a:buNone/>
            </a:pPr>
            <a:r>
              <a:rPr lang="uk" sz="1350"/>
              <a:t>IF B &lt; 0 THEN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75"/>
              <a:buFont typeface="Arial"/>
              <a:buNone/>
            </a:pPr>
            <a:r>
              <a:rPr lang="uk" sz="1350"/>
              <a:t>	Print “B negative”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75"/>
              <a:buFont typeface="Arial"/>
              <a:buNone/>
            </a:pPr>
            <a:r>
              <a:rPr lang="uk" sz="1350"/>
              <a:t>ELSE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75"/>
              <a:buFont typeface="Arial"/>
              <a:buNone/>
            </a:pPr>
            <a:r>
              <a:rPr lang="uk" sz="1350"/>
              <a:t>Print “B positive”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275"/>
              <a:buNone/>
            </a:pPr>
            <a:r>
              <a:rPr lang="uk" sz="1350"/>
              <a:t>ENDIF</a:t>
            </a:r>
            <a:endParaRPr sz="1350"/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3" name="Shape 1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4" name="Google Shape;1534;p140"/>
          <p:cNvSpPr txBox="1"/>
          <p:nvPr>
            <p:ph type="title"/>
          </p:nvPr>
        </p:nvSpPr>
        <p:spPr>
          <a:xfrm>
            <a:off x="311700" y="297700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Приклад #4</a:t>
            </a:r>
            <a:endParaRPr/>
          </a:p>
        </p:txBody>
      </p:sp>
      <p:sp>
        <p:nvSpPr>
          <p:cNvPr id="1535" name="Google Shape;1535;p140"/>
          <p:cNvSpPr txBox="1"/>
          <p:nvPr>
            <p:ph idx="1" type="body"/>
          </p:nvPr>
        </p:nvSpPr>
        <p:spPr>
          <a:xfrm>
            <a:off x="311700" y="1000275"/>
            <a:ext cx="3368400" cy="432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Read A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Read B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IF A &lt; 0 THEN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	Print “A negative”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ELSE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	Print “A positive”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ENDIF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IF B &lt; 0 THEN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	Print “B negative”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ELSE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Print “B positive”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275"/>
              <a:buNone/>
            </a:pPr>
            <a:r>
              <a:rPr lang="uk" sz="1350"/>
              <a:t>ENDIF</a:t>
            </a:r>
            <a:endParaRPr sz="1350"/>
          </a:p>
        </p:txBody>
      </p:sp>
      <p:sp>
        <p:nvSpPr>
          <p:cNvPr id="1536" name="Google Shape;1536;p140"/>
          <p:cNvSpPr/>
          <p:nvPr/>
        </p:nvSpPr>
        <p:spPr>
          <a:xfrm>
            <a:off x="2943850" y="1398900"/>
            <a:ext cx="934500" cy="5493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Read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37" name="Google Shape;1537;p140"/>
          <p:cNvSpPr/>
          <p:nvPr/>
        </p:nvSpPr>
        <p:spPr>
          <a:xfrm>
            <a:off x="4134550" y="1398900"/>
            <a:ext cx="1469400" cy="549300"/>
          </a:xfrm>
          <a:prstGeom prst="diamond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A &lt; 0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38" name="Google Shape;1538;p140"/>
          <p:cNvSpPr/>
          <p:nvPr/>
        </p:nvSpPr>
        <p:spPr>
          <a:xfrm>
            <a:off x="4281475" y="4715595"/>
            <a:ext cx="1177500" cy="3369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End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39" name="Google Shape;1539;p140"/>
          <p:cNvSpPr/>
          <p:nvPr/>
        </p:nvSpPr>
        <p:spPr>
          <a:xfrm>
            <a:off x="4200475" y="2998140"/>
            <a:ext cx="1339500" cy="549300"/>
          </a:xfrm>
          <a:prstGeom prst="diamond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B &lt; 0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40" name="Google Shape;1540;p140"/>
          <p:cNvSpPr/>
          <p:nvPr/>
        </p:nvSpPr>
        <p:spPr>
          <a:xfrm>
            <a:off x="5885650" y="1398900"/>
            <a:ext cx="768900" cy="5493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Print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541" name="Google Shape;1541;p140"/>
          <p:cNvCxnSpPr>
            <a:stCxn id="1536" idx="3"/>
            <a:endCxn id="1537" idx="1"/>
          </p:cNvCxnSpPr>
          <p:nvPr/>
        </p:nvCxnSpPr>
        <p:spPr>
          <a:xfrm>
            <a:off x="3878350" y="1673550"/>
            <a:ext cx="256200" cy="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542" name="Google Shape;1542;p140"/>
          <p:cNvCxnSpPr>
            <a:stCxn id="1537" idx="3"/>
          </p:cNvCxnSpPr>
          <p:nvPr/>
        </p:nvCxnSpPr>
        <p:spPr>
          <a:xfrm>
            <a:off x="5603950" y="1673550"/>
            <a:ext cx="281700" cy="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543" name="Google Shape;1543;p140"/>
          <p:cNvCxnSpPr/>
          <p:nvPr/>
        </p:nvCxnSpPr>
        <p:spPr>
          <a:xfrm flipH="1">
            <a:off x="5029325" y="2879350"/>
            <a:ext cx="1216500" cy="99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544" name="Google Shape;1544;p140"/>
          <p:cNvCxnSpPr>
            <a:stCxn id="1539" idx="3"/>
          </p:cNvCxnSpPr>
          <p:nvPr/>
        </p:nvCxnSpPr>
        <p:spPr>
          <a:xfrm>
            <a:off x="5539975" y="3272790"/>
            <a:ext cx="378000" cy="27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545" name="Google Shape;1545;p140"/>
          <p:cNvCxnSpPr>
            <a:stCxn id="1540" idx="2"/>
          </p:cNvCxnSpPr>
          <p:nvPr/>
        </p:nvCxnSpPr>
        <p:spPr>
          <a:xfrm>
            <a:off x="6270100" y="1948200"/>
            <a:ext cx="15000" cy="9312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546" name="Google Shape;1546;p140"/>
          <p:cNvSpPr/>
          <p:nvPr/>
        </p:nvSpPr>
        <p:spPr>
          <a:xfrm>
            <a:off x="5917000" y="3117000"/>
            <a:ext cx="737400" cy="5493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Print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47" name="Google Shape;1547;p140"/>
          <p:cNvSpPr/>
          <p:nvPr/>
        </p:nvSpPr>
        <p:spPr>
          <a:xfrm>
            <a:off x="4500550" y="2264300"/>
            <a:ext cx="737400" cy="4374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Print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548" name="Google Shape;1548;p140"/>
          <p:cNvCxnSpPr>
            <a:stCxn id="1537" idx="2"/>
            <a:endCxn id="1547" idx="0"/>
          </p:cNvCxnSpPr>
          <p:nvPr/>
        </p:nvCxnSpPr>
        <p:spPr>
          <a:xfrm>
            <a:off x="4869250" y="1948200"/>
            <a:ext cx="0" cy="3162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549" name="Google Shape;1549;p140"/>
          <p:cNvSpPr/>
          <p:nvPr/>
        </p:nvSpPr>
        <p:spPr>
          <a:xfrm>
            <a:off x="4501500" y="3891500"/>
            <a:ext cx="737400" cy="4374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Print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550" name="Google Shape;1550;p140"/>
          <p:cNvCxnSpPr/>
          <p:nvPr/>
        </p:nvCxnSpPr>
        <p:spPr>
          <a:xfrm flipH="1">
            <a:off x="4960600" y="4468700"/>
            <a:ext cx="1294800" cy="294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551" name="Google Shape;1551;p140"/>
          <p:cNvCxnSpPr/>
          <p:nvPr/>
        </p:nvCxnSpPr>
        <p:spPr>
          <a:xfrm flipH="1">
            <a:off x="6265300" y="3692000"/>
            <a:ext cx="4800" cy="7767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552" name="Google Shape;1552;p140"/>
          <p:cNvCxnSpPr>
            <a:stCxn id="1547" idx="2"/>
            <a:endCxn id="1539" idx="0"/>
          </p:cNvCxnSpPr>
          <p:nvPr/>
        </p:nvCxnSpPr>
        <p:spPr>
          <a:xfrm>
            <a:off x="4869250" y="2701700"/>
            <a:ext cx="900" cy="2964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553" name="Google Shape;1553;p140"/>
          <p:cNvCxnSpPr>
            <a:stCxn id="1539" idx="2"/>
            <a:endCxn id="1549" idx="0"/>
          </p:cNvCxnSpPr>
          <p:nvPr/>
        </p:nvCxnSpPr>
        <p:spPr>
          <a:xfrm>
            <a:off x="4870225" y="3547440"/>
            <a:ext cx="0" cy="3441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554" name="Google Shape;1554;p140"/>
          <p:cNvCxnSpPr>
            <a:stCxn id="1549" idx="2"/>
            <a:endCxn id="1538" idx="0"/>
          </p:cNvCxnSpPr>
          <p:nvPr/>
        </p:nvCxnSpPr>
        <p:spPr>
          <a:xfrm>
            <a:off x="4870200" y="4328900"/>
            <a:ext cx="0" cy="3867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8" name="Shape 1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9" name="Google Shape;1559;p141"/>
          <p:cNvSpPr txBox="1"/>
          <p:nvPr>
            <p:ph type="title"/>
          </p:nvPr>
        </p:nvSpPr>
        <p:spPr>
          <a:xfrm>
            <a:off x="311700" y="297700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Приклад #4</a:t>
            </a:r>
            <a:endParaRPr/>
          </a:p>
        </p:txBody>
      </p:sp>
      <p:sp>
        <p:nvSpPr>
          <p:cNvPr id="1560" name="Google Shape;1560;p141"/>
          <p:cNvSpPr txBox="1"/>
          <p:nvPr>
            <p:ph idx="1" type="body"/>
          </p:nvPr>
        </p:nvSpPr>
        <p:spPr>
          <a:xfrm>
            <a:off x="311700" y="1000275"/>
            <a:ext cx="3368400" cy="432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Read A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Read B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IF A &lt; 0 THEN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	Print “A negative”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ELSE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	Print “A positive”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ENDIF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IF B &lt; 0 THEN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	Print “B negative”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ELSE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Print “B positive”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275"/>
              <a:buNone/>
            </a:pPr>
            <a:r>
              <a:rPr lang="uk" sz="1350"/>
              <a:t>ENDIF</a:t>
            </a:r>
            <a:endParaRPr sz="1350"/>
          </a:p>
        </p:txBody>
      </p:sp>
      <p:sp>
        <p:nvSpPr>
          <p:cNvPr id="1561" name="Google Shape;1561;p141"/>
          <p:cNvSpPr/>
          <p:nvPr/>
        </p:nvSpPr>
        <p:spPr>
          <a:xfrm>
            <a:off x="2943850" y="1398900"/>
            <a:ext cx="934500" cy="5493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Read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62" name="Google Shape;1562;p141"/>
          <p:cNvSpPr/>
          <p:nvPr/>
        </p:nvSpPr>
        <p:spPr>
          <a:xfrm>
            <a:off x="4134550" y="1398900"/>
            <a:ext cx="1469400" cy="549300"/>
          </a:xfrm>
          <a:prstGeom prst="diamond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A &lt; 0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63" name="Google Shape;1563;p141"/>
          <p:cNvSpPr/>
          <p:nvPr/>
        </p:nvSpPr>
        <p:spPr>
          <a:xfrm>
            <a:off x="4281475" y="4715595"/>
            <a:ext cx="1177500" cy="3369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End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64" name="Google Shape;1564;p141"/>
          <p:cNvSpPr/>
          <p:nvPr/>
        </p:nvSpPr>
        <p:spPr>
          <a:xfrm>
            <a:off x="4200475" y="2998140"/>
            <a:ext cx="1339500" cy="549300"/>
          </a:xfrm>
          <a:prstGeom prst="diamond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B &lt; 0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65" name="Google Shape;1565;p141"/>
          <p:cNvSpPr/>
          <p:nvPr/>
        </p:nvSpPr>
        <p:spPr>
          <a:xfrm>
            <a:off x="5885650" y="1398900"/>
            <a:ext cx="768900" cy="5493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Print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566" name="Google Shape;1566;p141"/>
          <p:cNvCxnSpPr>
            <a:stCxn id="1561" idx="3"/>
            <a:endCxn id="1562" idx="1"/>
          </p:cNvCxnSpPr>
          <p:nvPr/>
        </p:nvCxnSpPr>
        <p:spPr>
          <a:xfrm>
            <a:off x="3878350" y="1673550"/>
            <a:ext cx="256200" cy="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567" name="Google Shape;1567;p141"/>
          <p:cNvCxnSpPr>
            <a:stCxn id="1562" idx="3"/>
          </p:cNvCxnSpPr>
          <p:nvPr/>
        </p:nvCxnSpPr>
        <p:spPr>
          <a:xfrm>
            <a:off x="5603950" y="1673550"/>
            <a:ext cx="281700" cy="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568" name="Google Shape;1568;p141"/>
          <p:cNvCxnSpPr/>
          <p:nvPr/>
        </p:nvCxnSpPr>
        <p:spPr>
          <a:xfrm flipH="1">
            <a:off x="5029325" y="2879350"/>
            <a:ext cx="1216500" cy="99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569" name="Google Shape;1569;p141"/>
          <p:cNvCxnSpPr>
            <a:stCxn id="1564" idx="3"/>
          </p:cNvCxnSpPr>
          <p:nvPr/>
        </p:nvCxnSpPr>
        <p:spPr>
          <a:xfrm>
            <a:off x="5539975" y="3272790"/>
            <a:ext cx="378000" cy="27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570" name="Google Shape;1570;p141"/>
          <p:cNvCxnSpPr>
            <a:stCxn id="1565" idx="2"/>
          </p:cNvCxnSpPr>
          <p:nvPr/>
        </p:nvCxnSpPr>
        <p:spPr>
          <a:xfrm>
            <a:off x="6270100" y="1948200"/>
            <a:ext cx="15000" cy="9312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571" name="Google Shape;1571;p141"/>
          <p:cNvSpPr/>
          <p:nvPr/>
        </p:nvSpPr>
        <p:spPr>
          <a:xfrm>
            <a:off x="5917000" y="3117000"/>
            <a:ext cx="737400" cy="5493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Print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72" name="Google Shape;1572;p141"/>
          <p:cNvSpPr/>
          <p:nvPr/>
        </p:nvSpPr>
        <p:spPr>
          <a:xfrm>
            <a:off x="4500550" y="2264300"/>
            <a:ext cx="737400" cy="4374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Print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573" name="Google Shape;1573;p141"/>
          <p:cNvCxnSpPr>
            <a:stCxn id="1562" idx="2"/>
            <a:endCxn id="1572" idx="0"/>
          </p:cNvCxnSpPr>
          <p:nvPr/>
        </p:nvCxnSpPr>
        <p:spPr>
          <a:xfrm>
            <a:off x="4869250" y="1948200"/>
            <a:ext cx="0" cy="3162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574" name="Google Shape;1574;p141"/>
          <p:cNvSpPr/>
          <p:nvPr/>
        </p:nvSpPr>
        <p:spPr>
          <a:xfrm>
            <a:off x="4501500" y="3891500"/>
            <a:ext cx="737400" cy="4374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Print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575" name="Google Shape;1575;p141"/>
          <p:cNvCxnSpPr/>
          <p:nvPr/>
        </p:nvCxnSpPr>
        <p:spPr>
          <a:xfrm flipH="1">
            <a:off x="4960600" y="4468700"/>
            <a:ext cx="1294800" cy="294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576" name="Google Shape;1576;p141"/>
          <p:cNvCxnSpPr/>
          <p:nvPr/>
        </p:nvCxnSpPr>
        <p:spPr>
          <a:xfrm flipH="1">
            <a:off x="6265300" y="3692000"/>
            <a:ext cx="4800" cy="7767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577" name="Google Shape;1577;p141"/>
          <p:cNvCxnSpPr>
            <a:stCxn id="1572" idx="2"/>
            <a:endCxn id="1564" idx="0"/>
          </p:cNvCxnSpPr>
          <p:nvPr/>
        </p:nvCxnSpPr>
        <p:spPr>
          <a:xfrm>
            <a:off x="4869250" y="2701700"/>
            <a:ext cx="900" cy="2964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578" name="Google Shape;1578;p141"/>
          <p:cNvCxnSpPr>
            <a:stCxn id="1564" idx="2"/>
            <a:endCxn id="1574" idx="0"/>
          </p:cNvCxnSpPr>
          <p:nvPr/>
        </p:nvCxnSpPr>
        <p:spPr>
          <a:xfrm>
            <a:off x="4870225" y="3547440"/>
            <a:ext cx="0" cy="3441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579" name="Google Shape;1579;p141"/>
          <p:cNvCxnSpPr>
            <a:stCxn id="1574" idx="2"/>
            <a:endCxn id="1563" idx="0"/>
          </p:cNvCxnSpPr>
          <p:nvPr/>
        </p:nvCxnSpPr>
        <p:spPr>
          <a:xfrm>
            <a:off x="4870200" y="4328900"/>
            <a:ext cx="0" cy="3867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580" name="Google Shape;1580;p141"/>
          <p:cNvSpPr txBox="1"/>
          <p:nvPr/>
        </p:nvSpPr>
        <p:spPr>
          <a:xfrm>
            <a:off x="3194775" y="628100"/>
            <a:ext cx="38607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700">
                <a:latin typeface="Source Sans Pro"/>
                <a:ea typeface="Source Sans Pro"/>
                <a:cs typeface="Source Sans Pro"/>
                <a:sym typeface="Source Sans Pro"/>
              </a:rPr>
              <a:t>Decision coverage = 2</a:t>
            </a:r>
            <a:endParaRPr b="1" sz="170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4" name="Shape 1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5" name="Google Shape;1585;p142"/>
          <p:cNvSpPr txBox="1"/>
          <p:nvPr>
            <p:ph type="title"/>
          </p:nvPr>
        </p:nvSpPr>
        <p:spPr>
          <a:xfrm>
            <a:off x="311700" y="297700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Приклад #4</a:t>
            </a:r>
            <a:endParaRPr/>
          </a:p>
        </p:txBody>
      </p:sp>
      <p:sp>
        <p:nvSpPr>
          <p:cNvPr id="1586" name="Google Shape;1586;p142"/>
          <p:cNvSpPr txBox="1"/>
          <p:nvPr>
            <p:ph idx="1" type="body"/>
          </p:nvPr>
        </p:nvSpPr>
        <p:spPr>
          <a:xfrm>
            <a:off x="311700" y="1000275"/>
            <a:ext cx="3368400" cy="432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Read A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Read B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IF A &lt; 0 THEN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	Print “A negative”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ELSE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	Print “A positive”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ENDIF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IF B &lt; 0 THEN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	Print “B negative”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ELSE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Print “B positive”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275"/>
              <a:buNone/>
            </a:pPr>
            <a:r>
              <a:rPr lang="uk" sz="1350"/>
              <a:t>ENDIF</a:t>
            </a:r>
            <a:endParaRPr sz="1350"/>
          </a:p>
        </p:txBody>
      </p:sp>
      <p:sp>
        <p:nvSpPr>
          <p:cNvPr id="1587" name="Google Shape;1587;p142"/>
          <p:cNvSpPr/>
          <p:nvPr/>
        </p:nvSpPr>
        <p:spPr>
          <a:xfrm>
            <a:off x="2943850" y="1398900"/>
            <a:ext cx="934500" cy="5493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Read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88" name="Google Shape;1588;p142"/>
          <p:cNvSpPr/>
          <p:nvPr/>
        </p:nvSpPr>
        <p:spPr>
          <a:xfrm>
            <a:off x="4134550" y="1398900"/>
            <a:ext cx="1469400" cy="549300"/>
          </a:xfrm>
          <a:prstGeom prst="diamond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A &lt; 0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89" name="Google Shape;1589;p142"/>
          <p:cNvSpPr/>
          <p:nvPr/>
        </p:nvSpPr>
        <p:spPr>
          <a:xfrm>
            <a:off x="4281475" y="4715595"/>
            <a:ext cx="1177500" cy="3369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End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90" name="Google Shape;1590;p142"/>
          <p:cNvSpPr/>
          <p:nvPr/>
        </p:nvSpPr>
        <p:spPr>
          <a:xfrm>
            <a:off x="4200475" y="2998140"/>
            <a:ext cx="1339500" cy="549300"/>
          </a:xfrm>
          <a:prstGeom prst="diamond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B &lt; 0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91" name="Google Shape;1591;p142"/>
          <p:cNvSpPr/>
          <p:nvPr/>
        </p:nvSpPr>
        <p:spPr>
          <a:xfrm>
            <a:off x="5885650" y="1398900"/>
            <a:ext cx="768900" cy="5493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Print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592" name="Google Shape;1592;p142"/>
          <p:cNvCxnSpPr>
            <a:stCxn id="1587" idx="3"/>
            <a:endCxn id="1588" idx="1"/>
          </p:cNvCxnSpPr>
          <p:nvPr/>
        </p:nvCxnSpPr>
        <p:spPr>
          <a:xfrm>
            <a:off x="3878350" y="1673550"/>
            <a:ext cx="256200" cy="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593" name="Google Shape;1593;p142"/>
          <p:cNvCxnSpPr>
            <a:stCxn id="1588" idx="3"/>
          </p:cNvCxnSpPr>
          <p:nvPr/>
        </p:nvCxnSpPr>
        <p:spPr>
          <a:xfrm>
            <a:off x="5603950" y="1673550"/>
            <a:ext cx="281700" cy="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594" name="Google Shape;1594;p142"/>
          <p:cNvCxnSpPr/>
          <p:nvPr/>
        </p:nvCxnSpPr>
        <p:spPr>
          <a:xfrm flipH="1">
            <a:off x="5029325" y="2879350"/>
            <a:ext cx="1216500" cy="99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595" name="Google Shape;1595;p142"/>
          <p:cNvCxnSpPr>
            <a:stCxn id="1590" idx="3"/>
          </p:cNvCxnSpPr>
          <p:nvPr/>
        </p:nvCxnSpPr>
        <p:spPr>
          <a:xfrm>
            <a:off x="5539975" y="3272790"/>
            <a:ext cx="378000" cy="27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596" name="Google Shape;1596;p142"/>
          <p:cNvCxnSpPr>
            <a:stCxn id="1591" idx="2"/>
          </p:cNvCxnSpPr>
          <p:nvPr/>
        </p:nvCxnSpPr>
        <p:spPr>
          <a:xfrm>
            <a:off x="6270100" y="1948200"/>
            <a:ext cx="15000" cy="9312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597" name="Google Shape;1597;p142"/>
          <p:cNvSpPr/>
          <p:nvPr/>
        </p:nvSpPr>
        <p:spPr>
          <a:xfrm>
            <a:off x="5917000" y="3117000"/>
            <a:ext cx="737400" cy="5493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Print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98" name="Google Shape;1598;p142"/>
          <p:cNvSpPr/>
          <p:nvPr/>
        </p:nvSpPr>
        <p:spPr>
          <a:xfrm>
            <a:off x="4500550" y="2264300"/>
            <a:ext cx="737400" cy="4374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Print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599" name="Google Shape;1599;p142"/>
          <p:cNvCxnSpPr>
            <a:stCxn id="1588" idx="2"/>
            <a:endCxn id="1598" idx="0"/>
          </p:cNvCxnSpPr>
          <p:nvPr/>
        </p:nvCxnSpPr>
        <p:spPr>
          <a:xfrm>
            <a:off x="4869250" y="1948200"/>
            <a:ext cx="0" cy="3162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600" name="Google Shape;1600;p142"/>
          <p:cNvSpPr/>
          <p:nvPr/>
        </p:nvSpPr>
        <p:spPr>
          <a:xfrm>
            <a:off x="4501500" y="3891500"/>
            <a:ext cx="737400" cy="4374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Print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601" name="Google Shape;1601;p142"/>
          <p:cNvCxnSpPr/>
          <p:nvPr/>
        </p:nvCxnSpPr>
        <p:spPr>
          <a:xfrm flipH="1">
            <a:off x="4960600" y="4468700"/>
            <a:ext cx="1294800" cy="294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602" name="Google Shape;1602;p142"/>
          <p:cNvCxnSpPr/>
          <p:nvPr/>
        </p:nvCxnSpPr>
        <p:spPr>
          <a:xfrm flipH="1">
            <a:off x="6265300" y="3692000"/>
            <a:ext cx="4800" cy="7767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603" name="Google Shape;1603;p142"/>
          <p:cNvCxnSpPr>
            <a:stCxn id="1598" idx="2"/>
            <a:endCxn id="1590" idx="0"/>
          </p:cNvCxnSpPr>
          <p:nvPr/>
        </p:nvCxnSpPr>
        <p:spPr>
          <a:xfrm>
            <a:off x="4869250" y="2701700"/>
            <a:ext cx="900" cy="2964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604" name="Google Shape;1604;p142"/>
          <p:cNvCxnSpPr>
            <a:stCxn id="1590" idx="2"/>
            <a:endCxn id="1600" idx="0"/>
          </p:cNvCxnSpPr>
          <p:nvPr/>
        </p:nvCxnSpPr>
        <p:spPr>
          <a:xfrm>
            <a:off x="4870225" y="3547440"/>
            <a:ext cx="0" cy="3441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605" name="Google Shape;1605;p142"/>
          <p:cNvCxnSpPr>
            <a:stCxn id="1600" idx="2"/>
            <a:endCxn id="1589" idx="0"/>
          </p:cNvCxnSpPr>
          <p:nvPr/>
        </p:nvCxnSpPr>
        <p:spPr>
          <a:xfrm>
            <a:off x="4870200" y="4328900"/>
            <a:ext cx="0" cy="3867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606" name="Google Shape;1606;p142"/>
          <p:cNvSpPr txBox="1"/>
          <p:nvPr/>
        </p:nvSpPr>
        <p:spPr>
          <a:xfrm>
            <a:off x="3194775" y="628100"/>
            <a:ext cx="38607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700">
                <a:latin typeface="Source Sans Pro"/>
                <a:ea typeface="Source Sans Pro"/>
                <a:cs typeface="Source Sans Pro"/>
                <a:sym typeface="Source Sans Pro"/>
              </a:rPr>
              <a:t>Decision coverage = 2</a:t>
            </a:r>
            <a:endParaRPr b="1" sz="170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607" name="Google Shape;1607;p142"/>
          <p:cNvSpPr txBox="1"/>
          <p:nvPr/>
        </p:nvSpPr>
        <p:spPr>
          <a:xfrm>
            <a:off x="6936250" y="1141400"/>
            <a:ext cx="2287800" cy="244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21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TIP: </a:t>
            </a:r>
            <a:endParaRPr b="1" sz="2100">
              <a:solidFill>
                <a:srgbClr val="CC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21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Завжди, незалежно від ELSE або IF</a:t>
            </a:r>
            <a:endParaRPr b="1" sz="2100">
              <a:solidFill>
                <a:srgbClr val="CC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21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Decision покриття = 2</a:t>
            </a:r>
            <a:endParaRPr b="1" sz="2100">
              <a:solidFill>
                <a:srgbClr val="CC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rgbClr val="CC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1" name="Shape 1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2" name="Google Shape;1612;p143"/>
          <p:cNvSpPr txBox="1"/>
          <p:nvPr>
            <p:ph type="title"/>
          </p:nvPr>
        </p:nvSpPr>
        <p:spPr>
          <a:xfrm>
            <a:off x="311700" y="297700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Приклад #5</a:t>
            </a:r>
            <a:endParaRPr/>
          </a:p>
        </p:txBody>
      </p:sp>
      <p:sp>
        <p:nvSpPr>
          <p:cNvPr id="1613" name="Google Shape;1613;p143"/>
          <p:cNvSpPr txBox="1"/>
          <p:nvPr>
            <p:ph idx="1" type="body"/>
          </p:nvPr>
        </p:nvSpPr>
        <p:spPr>
          <a:xfrm>
            <a:off x="311700" y="1000275"/>
            <a:ext cx="3368400" cy="432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uk" sz="2050"/>
              <a:t>Для цього фрагмента коду було проведено такі шляхи/тести. Яке decision покриття досягнуто?</a:t>
            </a:r>
            <a:endParaRPr sz="20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uk" sz="2050"/>
              <a:t>Тест 1 - A, B, C</a:t>
            </a:r>
            <a:endParaRPr sz="20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uk" sz="2050"/>
              <a:t>Тест 2 - A, B, D, G, H</a:t>
            </a:r>
            <a:endParaRPr sz="20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t/>
            </a:r>
            <a:endParaRPr sz="2050"/>
          </a:p>
          <a:p>
            <a:pPr indent="-358775" lvl="0" marL="45720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050"/>
              <a:buAutoNum type="arabicPeriod"/>
            </a:pPr>
            <a:r>
              <a:rPr lang="uk" sz="2050"/>
              <a:t>50%</a:t>
            </a:r>
            <a:endParaRPr sz="2050"/>
          </a:p>
          <a:p>
            <a:pPr indent="-358775" lvl="0" marL="45720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050"/>
              <a:buAutoNum type="arabicPeriod"/>
            </a:pPr>
            <a:r>
              <a:rPr lang="uk" sz="2050"/>
              <a:t>62%</a:t>
            </a:r>
            <a:endParaRPr sz="2050"/>
          </a:p>
          <a:p>
            <a:pPr indent="-358775" lvl="0" marL="45720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050"/>
              <a:buAutoNum type="arabicPeriod"/>
            </a:pPr>
            <a:r>
              <a:rPr lang="uk" sz="2050"/>
              <a:t>75%</a:t>
            </a:r>
            <a:endParaRPr sz="2050"/>
          </a:p>
          <a:p>
            <a:pPr indent="-358775" lvl="0" marL="45720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050"/>
              <a:buAutoNum type="arabicPeriod"/>
            </a:pPr>
            <a:r>
              <a:rPr lang="uk" sz="2050"/>
              <a:t>100%</a:t>
            </a:r>
            <a:endParaRPr sz="205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3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Техніки чорного ящика (black box, behavior-based, specification-based techniques)</a:t>
            </a:r>
            <a:endParaRPr/>
          </a:p>
        </p:txBody>
      </p:sp>
      <p:sp>
        <p:nvSpPr>
          <p:cNvPr id="174" name="Google Shape;174;p36"/>
          <p:cNvSpPr txBox="1"/>
          <p:nvPr>
            <p:ph idx="1" type="body"/>
          </p:nvPr>
        </p:nvSpPr>
        <p:spPr>
          <a:xfrm>
            <a:off x="311700" y="1432200"/>
            <a:ext cx="8338800" cy="3467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uk"/>
              <a:t>Тестові умови, тестові сценарії та тестові дані виходять з базису тестування, який може включати вимоги, специфікації, сценарії використання та user stories</a:t>
            </a:r>
            <a:endParaRPr/>
          </a:p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uk"/>
              <a:t>Тестові сценарії можуть використовуватися для визначення невідповідностей та відхилень між вимогами та реалізацією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34327" lvl="0" marL="457200" rtl="0" algn="l"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uk"/>
              <a:t>Еквівалентне розділення</a:t>
            </a:r>
            <a:endParaRPr/>
          </a:p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uk"/>
              <a:t>Граничні значення</a:t>
            </a:r>
            <a:endParaRPr/>
          </a:p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uk"/>
              <a:t>Діаграма переходу станів</a:t>
            </a:r>
            <a:endParaRPr/>
          </a:p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uk"/>
              <a:t>Таблиця прийняття рішень</a:t>
            </a:r>
            <a:endParaRPr/>
          </a:p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uk"/>
              <a:t>Діаграма сценаріїв використання</a:t>
            </a:r>
            <a:endParaRPr/>
          </a:p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uk"/>
              <a:t>Попарне тестування</a:t>
            </a:r>
            <a:endParaRPr/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7" name="Shape 1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8" name="Google Shape;1618;p144"/>
          <p:cNvSpPr txBox="1"/>
          <p:nvPr>
            <p:ph type="title"/>
          </p:nvPr>
        </p:nvSpPr>
        <p:spPr>
          <a:xfrm>
            <a:off x="311700" y="297700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Приклад #5</a:t>
            </a:r>
            <a:endParaRPr/>
          </a:p>
        </p:txBody>
      </p:sp>
      <p:sp>
        <p:nvSpPr>
          <p:cNvPr id="1619" name="Google Shape;1619;p144"/>
          <p:cNvSpPr txBox="1"/>
          <p:nvPr>
            <p:ph idx="1" type="body"/>
          </p:nvPr>
        </p:nvSpPr>
        <p:spPr>
          <a:xfrm>
            <a:off x="311700" y="1000275"/>
            <a:ext cx="3368400" cy="432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uk" sz="2050"/>
              <a:t>Для цього фрагмента коду було проведено такі шляхи/тести. Яке decision покриття досягнуто?</a:t>
            </a:r>
            <a:endParaRPr sz="20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lang="uk" sz="2050"/>
              <a:t>Тест 1 - A, B, C</a:t>
            </a:r>
            <a:endParaRPr sz="20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lang="uk" sz="2050"/>
              <a:t>Тест 2 - A, B, D, G, H</a:t>
            </a:r>
            <a:endParaRPr sz="20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2050"/>
          </a:p>
          <a:p>
            <a:pPr indent="-358775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050"/>
              <a:buAutoNum type="arabicPeriod"/>
            </a:pPr>
            <a:r>
              <a:rPr lang="uk" sz="2050"/>
              <a:t>50%</a:t>
            </a:r>
            <a:endParaRPr sz="2050"/>
          </a:p>
          <a:p>
            <a:pPr indent="-358775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050"/>
              <a:buAutoNum type="arabicPeriod"/>
            </a:pPr>
            <a:r>
              <a:rPr lang="uk" sz="2050"/>
              <a:t>62%</a:t>
            </a:r>
            <a:endParaRPr sz="2050"/>
          </a:p>
          <a:p>
            <a:pPr indent="-358775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050"/>
              <a:buAutoNum type="arabicPeriod"/>
            </a:pPr>
            <a:r>
              <a:rPr lang="uk" sz="2050"/>
              <a:t>75%</a:t>
            </a:r>
            <a:endParaRPr sz="2050"/>
          </a:p>
          <a:p>
            <a:pPr indent="-358775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050"/>
              <a:buAutoNum type="arabicPeriod"/>
            </a:pPr>
            <a:r>
              <a:rPr lang="uk" sz="2050"/>
              <a:t>100%</a:t>
            </a:r>
            <a:endParaRPr sz="2050"/>
          </a:p>
        </p:txBody>
      </p:sp>
      <p:sp>
        <p:nvSpPr>
          <p:cNvPr id="1620" name="Google Shape;1620;p144"/>
          <p:cNvSpPr/>
          <p:nvPr/>
        </p:nvSpPr>
        <p:spPr>
          <a:xfrm>
            <a:off x="7294644" y="176200"/>
            <a:ext cx="875400" cy="8013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</a:rPr>
              <a:t>A</a:t>
            </a:r>
            <a:endParaRPr>
              <a:solidFill>
                <a:srgbClr val="EDE3DA"/>
              </a:solidFill>
            </a:endParaRPr>
          </a:p>
        </p:txBody>
      </p:sp>
      <p:sp>
        <p:nvSpPr>
          <p:cNvPr id="1621" name="Google Shape;1621;p144"/>
          <p:cNvSpPr/>
          <p:nvPr/>
        </p:nvSpPr>
        <p:spPr>
          <a:xfrm>
            <a:off x="7294644" y="1328442"/>
            <a:ext cx="875400" cy="8013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</a:rPr>
              <a:t>B</a:t>
            </a:r>
            <a:endParaRPr>
              <a:solidFill>
                <a:srgbClr val="EDE3DA"/>
              </a:solidFill>
            </a:endParaRPr>
          </a:p>
        </p:txBody>
      </p:sp>
      <p:sp>
        <p:nvSpPr>
          <p:cNvPr id="1622" name="Google Shape;1622;p144"/>
          <p:cNvSpPr/>
          <p:nvPr/>
        </p:nvSpPr>
        <p:spPr>
          <a:xfrm>
            <a:off x="8268760" y="2144700"/>
            <a:ext cx="875400" cy="8013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</a:rPr>
              <a:t>C</a:t>
            </a:r>
            <a:endParaRPr>
              <a:solidFill>
                <a:srgbClr val="EDE3DA"/>
              </a:solidFill>
            </a:endParaRPr>
          </a:p>
        </p:txBody>
      </p:sp>
      <p:sp>
        <p:nvSpPr>
          <p:cNvPr id="1623" name="Google Shape;1623;p144"/>
          <p:cNvSpPr/>
          <p:nvPr/>
        </p:nvSpPr>
        <p:spPr>
          <a:xfrm>
            <a:off x="4831675" y="2144700"/>
            <a:ext cx="875400" cy="8013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</a:rPr>
              <a:t>F</a:t>
            </a:r>
            <a:endParaRPr>
              <a:solidFill>
                <a:srgbClr val="EDE3DA"/>
              </a:solidFill>
            </a:endParaRPr>
          </a:p>
        </p:txBody>
      </p:sp>
      <p:sp>
        <p:nvSpPr>
          <p:cNvPr id="1624" name="Google Shape;1624;p144"/>
          <p:cNvSpPr/>
          <p:nvPr/>
        </p:nvSpPr>
        <p:spPr>
          <a:xfrm>
            <a:off x="6210368" y="2144700"/>
            <a:ext cx="875400" cy="8013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</a:rPr>
              <a:t>D</a:t>
            </a:r>
            <a:endParaRPr>
              <a:solidFill>
                <a:srgbClr val="EDE3DA"/>
              </a:solidFill>
            </a:endParaRPr>
          </a:p>
        </p:txBody>
      </p:sp>
      <p:sp>
        <p:nvSpPr>
          <p:cNvPr id="1625" name="Google Shape;1625;p144"/>
          <p:cNvSpPr/>
          <p:nvPr/>
        </p:nvSpPr>
        <p:spPr>
          <a:xfrm>
            <a:off x="7393508" y="3240634"/>
            <a:ext cx="875400" cy="8013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</a:rPr>
              <a:t>H</a:t>
            </a:r>
            <a:endParaRPr>
              <a:solidFill>
                <a:srgbClr val="EDE3DA"/>
              </a:solidFill>
            </a:endParaRPr>
          </a:p>
        </p:txBody>
      </p:sp>
      <p:sp>
        <p:nvSpPr>
          <p:cNvPr id="1626" name="Google Shape;1626;p144"/>
          <p:cNvSpPr/>
          <p:nvPr/>
        </p:nvSpPr>
        <p:spPr>
          <a:xfrm>
            <a:off x="6210368" y="3240634"/>
            <a:ext cx="875400" cy="8013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</a:rPr>
              <a:t>G</a:t>
            </a:r>
            <a:endParaRPr>
              <a:solidFill>
                <a:srgbClr val="EDE3DA"/>
              </a:solidFill>
            </a:endParaRPr>
          </a:p>
        </p:txBody>
      </p:sp>
      <p:sp>
        <p:nvSpPr>
          <p:cNvPr id="1627" name="Google Shape;1627;p144"/>
          <p:cNvSpPr/>
          <p:nvPr/>
        </p:nvSpPr>
        <p:spPr>
          <a:xfrm>
            <a:off x="6210368" y="4336568"/>
            <a:ext cx="875400" cy="8013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</a:rPr>
              <a:t>I</a:t>
            </a:r>
            <a:endParaRPr>
              <a:solidFill>
                <a:srgbClr val="EDE3DA"/>
              </a:solidFill>
            </a:endParaRPr>
          </a:p>
        </p:txBody>
      </p:sp>
      <p:cxnSp>
        <p:nvCxnSpPr>
          <p:cNvPr id="1628" name="Google Shape;1628;p144"/>
          <p:cNvCxnSpPr>
            <a:stCxn id="1620" idx="4"/>
            <a:endCxn id="1621" idx="0"/>
          </p:cNvCxnSpPr>
          <p:nvPr/>
        </p:nvCxnSpPr>
        <p:spPr>
          <a:xfrm>
            <a:off x="7732344" y="977500"/>
            <a:ext cx="0" cy="3510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629" name="Google Shape;1629;p144"/>
          <p:cNvCxnSpPr>
            <a:stCxn id="1621" idx="5"/>
            <a:endCxn id="1622" idx="1"/>
          </p:cNvCxnSpPr>
          <p:nvPr/>
        </p:nvCxnSpPr>
        <p:spPr>
          <a:xfrm>
            <a:off x="8041845" y="2012395"/>
            <a:ext cx="355200" cy="2496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630" name="Google Shape;1630;p144"/>
          <p:cNvCxnSpPr>
            <a:stCxn id="1621" idx="3"/>
            <a:endCxn id="1624" idx="7"/>
          </p:cNvCxnSpPr>
          <p:nvPr/>
        </p:nvCxnSpPr>
        <p:spPr>
          <a:xfrm flipH="1">
            <a:off x="6957543" y="2012395"/>
            <a:ext cx="465300" cy="2496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631" name="Google Shape;1631;p144"/>
          <p:cNvCxnSpPr>
            <a:stCxn id="1624" idx="2"/>
            <a:endCxn id="1623" idx="6"/>
          </p:cNvCxnSpPr>
          <p:nvPr/>
        </p:nvCxnSpPr>
        <p:spPr>
          <a:xfrm rot="10800000">
            <a:off x="5706968" y="2545350"/>
            <a:ext cx="503400" cy="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632" name="Google Shape;1632;p144"/>
          <p:cNvCxnSpPr>
            <a:stCxn id="1623" idx="4"/>
            <a:endCxn id="1626" idx="2"/>
          </p:cNvCxnSpPr>
          <p:nvPr/>
        </p:nvCxnSpPr>
        <p:spPr>
          <a:xfrm>
            <a:off x="5269375" y="2946000"/>
            <a:ext cx="941100" cy="6954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633" name="Google Shape;1633;p144"/>
          <p:cNvCxnSpPr>
            <a:stCxn id="1624" idx="4"/>
            <a:endCxn id="1626" idx="0"/>
          </p:cNvCxnSpPr>
          <p:nvPr/>
        </p:nvCxnSpPr>
        <p:spPr>
          <a:xfrm>
            <a:off x="6648068" y="2946000"/>
            <a:ext cx="0" cy="2946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634" name="Google Shape;1634;p144"/>
          <p:cNvCxnSpPr>
            <a:stCxn id="1626" idx="6"/>
            <a:endCxn id="1625" idx="2"/>
          </p:cNvCxnSpPr>
          <p:nvPr/>
        </p:nvCxnSpPr>
        <p:spPr>
          <a:xfrm>
            <a:off x="7085768" y="3641284"/>
            <a:ext cx="307800" cy="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635" name="Google Shape;1635;p144"/>
          <p:cNvCxnSpPr>
            <a:stCxn id="1626" idx="4"/>
            <a:endCxn id="1627" idx="0"/>
          </p:cNvCxnSpPr>
          <p:nvPr/>
        </p:nvCxnSpPr>
        <p:spPr>
          <a:xfrm>
            <a:off x="6648068" y="4041934"/>
            <a:ext cx="0" cy="2946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9" name="Shape 1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0" name="Google Shape;1640;p145"/>
          <p:cNvSpPr txBox="1"/>
          <p:nvPr>
            <p:ph type="title"/>
          </p:nvPr>
        </p:nvSpPr>
        <p:spPr>
          <a:xfrm>
            <a:off x="311700" y="297700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Приклад #5</a:t>
            </a:r>
            <a:endParaRPr/>
          </a:p>
        </p:txBody>
      </p:sp>
      <p:sp>
        <p:nvSpPr>
          <p:cNvPr id="1641" name="Google Shape;1641;p145"/>
          <p:cNvSpPr txBox="1"/>
          <p:nvPr>
            <p:ph idx="1" type="body"/>
          </p:nvPr>
        </p:nvSpPr>
        <p:spPr>
          <a:xfrm>
            <a:off x="311700" y="1000275"/>
            <a:ext cx="3368400" cy="432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uk" sz="2050"/>
              <a:t>Для цього фрагмента коду було проведено такі шляхи/тести. Яке decision покриття досягнуто?</a:t>
            </a:r>
            <a:endParaRPr sz="20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lang="uk" sz="2050"/>
              <a:t>Тест 1 - A, B, C</a:t>
            </a:r>
            <a:endParaRPr sz="20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lang="uk" sz="2050"/>
              <a:t>Тест 2 - A, B, D, G, H</a:t>
            </a:r>
            <a:endParaRPr sz="20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2050"/>
          </a:p>
          <a:p>
            <a:pPr indent="-358775" lvl="0" marL="45720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050"/>
              <a:buAutoNum type="arabicPeriod"/>
            </a:pPr>
            <a:r>
              <a:rPr lang="uk" sz="2050"/>
              <a:t>50%</a:t>
            </a:r>
            <a:endParaRPr sz="2050"/>
          </a:p>
          <a:p>
            <a:pPr indent="-358775" lvl="0" marL="45720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050"/>
              <a:buAutoNum type="arabicPeriod"/>
            </a:pPr>
            <a:r>
              <a:rPr lang="uk" sz="2050"/>
              <a:t>62%</a:t>
            </a:r>
            <a:endParaRPr sz="2050"/>
          </a:p>
          <a:p>
            <a:pPr indent="-358775" lvl="0" marL="45720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050"/>
              <a:buAutoNum type="arabicPeriod"/>
            </a:pPr>
            <a:r>
              <a:rPr lang="uk" sz="2050"/>
              <a:t>75%</a:t>
            </a:r>
            <a:endParaRPr sz="2050"/>
          </a:p>
          <a:p>
            <a:pPr indent="-358775" lvl="0" marL="45720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050"/>
              <a:buAutoNum type="arabicPeriod"/>
            </a:pPr>
            <a:r>
              <a:rPr lang="uk" sz="2050"/>
              <a:t>100%</a:t>
            </a:r>
            <a:endParaRPr sz="2050"/>
          </a:p>
        </p:txBody>
      </p:sp>
      <p:sp>
        <p:nvSpPr>
          <p:cNvPr id="1642" name="Google Shape;1642;p145"/>
          <p:cNvSpPr/>
          <p:nvPr/>
        </p:nvSpPr>
        <p:spPr>
          <a:xfrm>
            <a:off x="7294644" y="176200"/>
            <a:ext cx="875400" cy="8013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</a:rPr>
              <a:t>A</a:t>
            </a:r>
            <a:endParaRPr>
              <a:solidFill>
                <a:srgbClr val="EDE3DA"/>
              </a:solidFill>
            </a:endParaRPr>
          </a:p>
        </p:txBody>
      </p:sp>
      <p:sp>
        <p:nvSpPr>
          <p:cNvPr id="1643" name="Google Shape;1643;p145"/>
          <p:cNvSpPr/>
          <p:nvPr/>
        </p:nvSpPr>
        <p:spPr>
          <a:xfrm>
            <a:off x="7294644" y="1328442"/>
            <a:ext cx="875400" cy="8013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</a:rPr>
              <a:t>B</a:t>
            </a:r>
            <a:endParaRPr>
              <a:solidFill>
                <a:srgbClr val="EDE3DA"/>
              </a:solidFill>
            </a:endParaRPr>
          </a:p>
        </p:txBody>
      </p:sp>
      <p:sp>
        <p:nvSpPr>
          <p:cNvPr id="1644" name="Google Shape;1644;p145"/>
          <p:cNvSpPr/>
          <p:nvPr/>
        </p:nvSpPr>
        <p:spPr>
          <a:xfrm>
            <a:off x="8268760" y="2144700"/>
            <a:ext cx="875400" cy="8013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</a:rPr>
              <a:t>C</a:t>
            </a:r>
            <a:endParaRPr>
              <a:solidFill>
                <a:srgbClr val="EDE3DA"/>
              </a:solidFill>
            </a:endParaRPr>
          </a:p>
        </p:txBody>
      </p:sp>
      <p:sp>
        <p:nvSpPr>
          <p:cNvPr id="1645" name="Google Shape;1645;p145"/>
          <p:cNvSpPr/>
          <p:nvPr/>
        </p:nvSpPr>
        <p:spPr>
          <a:xfrm>
            <a:off x="4831675" y="2144700"/>
            <a:ext cx="875400" cy="8013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</a:rPr>
              <a:t>F</a:t>
            </a:r>
            <a:endParaRPr>
              <a:solidFill>
                <a:srgbClr val="EDE3DA"/>
              </a:solidFill>
            </a:endParaRPr>
          </a:p>
        </p:txBody>
      </p:sp>
      <p:sp>
        <p:nvSpPr>
          <p:cNvPr id="1646" name="Google Shape;1646;p145"/>
          <p:cNvSpPr/>
          <p:nvPr/>
        </p:nvSpPr>
        <p:spPr>
          <a:xfrm>
            <a:off x="6210368" y="2144700"/>
            <a:ext cx="875400" cy="8013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</a:rPr>
              <a:t>D</a:t>
            </a:r>
            <a:endParaRPr>
              <a:solidFill>
                <a:srgbClr val="EDE3DA"/>
              </a:solidFill>
            </a:endParaRPr>
          </a:p>
        </p:txBody>
      </p:sp>
      <p:sp>
        <p:nvSpPr>
          <p:cNvPr id="1647" name="Google Shape;1647;p145"/>
          <p:cNvSpPr/>
          <p:nvPr/>
        </p:nvSpPr>
        <p:spPr>
          <a:xfrm>
            <a:off x="7393508" y="3240634"/>
            <a:ext cx="875400" cy="8013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</a:rPr>
              <a:t>H</a:t>
            </a:r>
            <a:endParaRPr>
              <a:solidFill>
                <a:srgbClr val="EDE3DA"/>
              </a:solidFill>
            </a:endParaRPr>
          </a:p>
        </p:txBody>
      </p:sp>
      <p:sp>
        <p:nvSpPr>
          <p:cNvPr id="1648" name="Google Shape;1648;p145"/>
          <p:cNvSpPr/>
          <p:nvPr/>
        </p:nvSpPr>
        <p:spPr>
          <a:xfrm>
            <a:off x="6210368" y="3240634"/>
            <a:ext cx="875400" cy="8013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</a:rPr>
              <a:t>G</a:t>
            </a:r>
            <a:endParaRPr>
              <a:solidFill>
                <a:srgbClr val="EDE3DA"/>
              </a:solidFill>
            </a:endParaRPr>
          </a:p>
        </p:txBody>
      </p:sp>
      <p:sp>
        <p:nvSpPr>
          <p:cNvPr id="1649" name="Google Shape;1649;p145"/>
          <p:cNvSpPr/>
          <p:nvPr/>
        </p:nvSpPr>
        <p:spPr>
          <a:xfrm>
            <a:off x="6210368" y="4336568"/>
            <a:ext cx="875400" cy="8013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</a:rPr>
              <a:t>I</a:t>
            </a:r>
            <a:endParaRPr>
              <a:solidFill>
                <a:srgbClr val="EDE3DA"/>
              </a:solidFill>
            </a:endParaRPr>
          </a:p>
        </p:txBody>
      </p:sp>
      <p:cxnSp>
        <p:nvCxnSpPr>
          <p:cNvPr id="1650" name="Google Shape;1650;p145"/>
          <p:cNvCxnSpPr>
            <a:stCxn id="1642" idx="4"/>
            <a:endCxn id="1643" idx="0"/>
          </p:cNvCxnSpPr>
          <p:nvPr/>
        </p:nvCxnSpPr>
        <p:spPr>
          <a:xfrm>
            <a:off x="7732344" y="977500"/>
            <a:ext cx="0" cy="3510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651" name="Google Shape;1651;p145"/>
          <p:cNvCxnSpPr>
            <a:stCxn id="1643" idx="5"/>
            <a:endCxn id="1644" idx="1"/>
          </p:cNvCxnSpPr>
          <p:nvPr/>
        </p:nvCxnSpPr>
        <p:spPr>
          <a:xfrm>
            <a:off x="8041845" y="2012395"/>
            <a:ext cx="355200" cy="2496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652" name="Google Shape;1652;p145"/>
          <p:cNvCxnSpPr>
            <a:stCxn id="1643" idx="3"/>
            <a:endCxn id="1646" idx="7"/>
          </p:cNvCxnSpPr>
          <p:nvPr/>
        </p:nvCxnSpPr>
        <p:spPr>
          <a:xfrm flipH="1">
            <a:off x="6957543" y="2012395"/>
            <a:ext cx="465300" cy="2496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653" name="Google Shape;1653;p145"/>
          <p:cNvCxnSpPr>
            <a:stCxn id="1646" idx="2"/>
            <a:endCxn id="1645" idx="6"/>
          </p:cNvCxnSpPr>
          <p:nvPr/>
        </p:nvCxnSpPr>
        <p:spPr>
          <a:xfrm rot="10800000">
            <a:off x="5706968" y="2545350"/>
            <a:ext cx="503400" cy="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654" name="Google Shape;1654;p145"/>
          <p:cNvCxnSpPr>
            <a:stCxn id="1645" idx="4"/>
            <a:endCxn id="1648" idx="2"/>
          </p:cNvCxnSpPr>
          <p:nvPr/>
        </p:nvCxnSpPr>
        <p:spPr>
          <a:xfrm>
            <a:off x="5269375" y="2946000"/>
            <a:ext cx="941100" cy="6954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655" name="Google Shape;1655;p145"/>
          <p:cNvCxnSpPr>
            <a:stCxn id="1646" idx="4"/>
            <a:endCxn id="1648" idx="0"/>
          </p:cNvCxnSpPr>
          <p:nvPr/>
        </p:nvCxnSpPr>
        <p:spPr>
          <a:xfrm>
            <a:off x="6648068" y="2946000"/>
            <a:ext cx="0" cy="2946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656" name="Google Shape;1656;p145"/>
          <p:cNvCxnSpPr>
            <a:stCxn id="1648" idx="6"/>
            <a:endCxn id="1647" idx="2"/>
          </p:cNvCxnSpPr>
          <p:nvPr/>
        </p:nvCxnSpPr>
        <p:spPr>
          <a:xfrm>
            <a:off x="7085768" y="3641284"/>
            <a:ext cx="307800" cy="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657" name="Google Shape;1657;p145"/>
          <p:cNvCxnSpPr>
            <a:stCxn id="1648" idx="4"/>
            <a:endCxn id="1649" idx="0"/>
          </p:cNvCxnSpPr>
          <p:nvPr/>
        </p:nvCxnSpPr>
        <p:spPr>
          <a:xfrm>
            <a:off x="6648068" y="4041934"/>
            <a:ext cx="0" cy="2946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658" name="Google Shape;1658;p145"/>
          <p:cNvSpPr txBox="1"/>
          <p:nvPr/>
        </p:nvSpPr>
        <p:spPr>
          <a:xfrm>
            <a:off x="3872100" y="297700"/>
            <a:ext cx="3000000" cy="144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5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Decision покриття = кількість branches виконано / загальна кількість branches </a:t>
            </a:r>
            <a:endParaRPr/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2" name="Shape 1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3" name="Google Shape;1663;p146"/>
          <p:cNvSpPr txBox="1"/>
          <p:nvPr>
            <p:ph type="title"/>
          </p:nvPr>
        </p:nvSpPr>
        <p:spPr>
          <a:xfrm>
            <a:off x="311700" y="297700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Приклад #5</a:t>
            </a:r>
            <a:endParaRPr/>
          </a:p>
        </p:txBody>
      </p:sp>
      <p:sp>
        <p:nvSpPr>
          <p:cNvPr id="1664" name="Google Shape;1664;p146"/>
          <p:cNvSpPr txBox="1"/>
          <p:nvPr>
            <p:ph idx="1" type="body"/>
          </p:nvPr>
        </p:nvSpPr>
        <p:spPr>
          <a:xfrm>
            <a:off x="311700" y="1000275"/>
            <a:ext cx="3368400" cy="432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uk" sz="2050"/>
              <a:t>Для цього фрагмента коду було проведено такі шляхи/тести. Яке decision покриття досягнуто?</a:t>
            </a:r>
            <a:endParaRPr sz="20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lang="uk" sz="2050"/>
              <a:t>Тест 1 - A, B, C</a:t>
            </a:r>
            <a:endParaRPr sz="20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lang="uk" sz="2050"/>
              <a:t>Тест 2 - A, B, D, G, H</a:t>
            </a:r>
            <a:endParaRPr sz="20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2050"/>
          </a:p>
          <a:p>
            <a:pPr indent="-358775" lvl="0" marL="45720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050"/>
              <a:buAutoNum type="arabicPeriod"/>
            </a:pPr>
            <a:r>
              <a:rPr lang="uk" sz="2050"/>
              <a:t>50%</a:t>
            </a:r>
            <a:endParaRPr sz="2050"/>
          </a:p>
          <a:p>
            <a:pPr indent="-358775" lvl="0" marL="45720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050"/>
              <a:buAutoNum type="arabicPeriod"/>
            </a:pPr>
            <a:r>
              <a:rPr lang="uk" sz="2050"/>
              <a:t>62%</a:t>
            </a:r>
            <a:endParaRPr sz="2050"/>
          </a:p>
          <a:p>
            <a:pPr indent="-358775" lvl="0" marL="45720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050"/>
              <a:buAutoNum type="arabicPeriod"/>
            </a:pPr>
            <a:r>
              <a:rPr lang="uk" sz="2050"/>
              <a:t>75%</a:t>
            </a:r>
            <a:endParaRPr sz="2050"/>
          </a:p>
          <a:p>
            <a:pPr indent="-358775" lvl="0" marL="45720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050"/>
              <a:buAutoNum type="arabicPeriod"/>
            </a:pPr>
            <a:r>
              <a:rPr lang="uk" sz="2050"/>
              <a:t>100%</a:t>
            </a:r>
            <a:endParaRPr sz="2050"/>
          </a:p>
        </p:txBody>
      </p:sp>
      <p:sp>
        <p:nvSpPr>
          <p:cNvPr id="1665" name="Google Shape;1665;p146"/>
          <p:cNvSpPr/>
          <p:nvPr/>
        </p:nvSpPr>
        <p:spPr>
          <a:xfrm>
            <a:off x="7294644" y="176200"/>
            <a:ext cx="875400" cy="8013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</a:rPr>
              <a:t>A</a:t>
            </a:r>
            <a:endParaRPr>
              <a:solidFill>
                <a:srgbClr val="EDE3DA"/>
              </a:solidFill>
            </a:endParaRPr>
          </a:p>
        </p:txBody>
      </p:sp>
      <p:sp>
        <p:nvSpPr>
          <p:cNvPr id="1666" name="Google Shape;1666;p146"/>
          <p:cNvSpPr/>
          <p:nvPr/>
        </p:nvSpPr>
        <p:spPr>
          <a:xfrm>
            <a:off x="7294644" y="1328442"/>
            <a:ext cx="875400" cy="8013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</a:rPr>
              <a:t>B</a:t>
            </a:r>
            <a:endParaRPr>
              <a:solidFill>
                <a:srgbClr val="EDE3DA"/>
              </a:solidFill>
            </a:endParaRPr>
          </a:p>
        </p:txBody>
      </p:sp>
      <p:sp>
        <p:nvSpPr>
          <p:cNvPr id="1667" name="Google Shape;1667;p146"/>
          <p:cNvSpPr/>
          <p:nvPr/>
        </p:nvSpPr>
        <p:spPr>
          <a:xfrm>
            <a:off x="8268760" y="2144700"/>
            <a:ext cx="875400" cy="8013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</a:rPr>
              <a:t>C</a:t>
            </a:r>
            <a:endParaRPr>
              <a:solidFill>
                <a:srgbClr val="EDE3DA"/>
              </a:solidFill>
            </a:endParaRPr>
          </a:p>
        </p:txBody>
      </p:sp>
      <p:sp>
        <p:nvSpPr>
          <p:cNvPr id="1668" name="Google Shape;1668;p146"/>
          <p:cNvSpPr/>
          <p:nvPr/>
        </p:nvSpPr>
        <p:spPr>
          <a:xfrm>
            <a:off x="4831675" y="2144700"/>
            <a:ext cx="875400" cy="8013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</a:rPr>
              <a:t>F</a:t>
            </a:r>
            <a:endParaRPr>
              <a:solidFill>
                <a:srgbClr val="EDE3DA"/>
              </a:solidFill>
            </a:endParaRPr>
          </a:p>
        </p:txBody>
      </p:sp>
      <p:sp>
        <p:nvSpPr>
          <p:cNvPr id="1669" name="Google Shape;1669;p146"/>
          <p:cNvSpPr/>
          <p:nvPr/>
        </p:nvSpPr>
        <p:spPr>
          <a:xfrm>
            <a:off x="6210368" y="2144700"/>
            <a:ext cx="875400" cy="8013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</a:rPr>
              <a:t>D</a:t>
            </a:r>
            <a:endParaRPr>
              <a:solidFill>
                <a:srgbClr val="EDE3DA"/>
              </a:solidFill>
            </a:endParaRPr>
          </a:p>
        </p:txBody>
      </p:sp>
      <p:sp>
        <p:nvSpPr>
          <p:cNvPr id="1670" name="Google Shape;1670;p146"/>
          <p:cNvSpPr/>
          <p:nvPr/>
        </p:nvSpPr>
        <p:spPr>
          <a:xfrm>
            <a:off x="7393508" y="3240634"/>
            <a:ext cx="875400" cy="8013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</a:rPr>
              <a:t>H</a:t>
            </a:r>
            <a:endParaRPr>
              <a:solidFill>
                <a:srgbClr val="EDE3DA"/>
              </a:solidFill>
            </a:endParaRPr>
          </a:p>
        </p:txBody>
      </p:sp>
      <p:sp>
        <p:nvSpPr>
          <p:cNvPr id="1671" name="Google Shape;1671;p146"/>
          <p:cNvSpPr/>
          <p:nvPr/>
        </p:nvSpPr>
        <p:spPr>
          <a:xfrm>
            <a:off x="6210368" y="3240634"/>
            <a:ext cx="875400" cy="8013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</a:rPr>
              <a:t>G</a:t>
            </a:r>
            <a:endParaRPr>
              <a:solidFill>
                <a:srgbClr val="EDE3DA"/>
              </a:solidFill>
            </a:endParaRPr>
          </a:p>
        </p:txBody>
      </p:sp>
      <p:sp>
        <p:nvSpPr>
          <p:cNvPr id="1672" name="Google Shape;1672;p146"/>
          <p:cNvSpPr/>
          <p:nvPr/>
        </p:nvSpPr>
        <p:spPr>
          <a:xfrm>
            <a:off x="6210368" y="4336568"/>
            <a:ext cx="875400" cy="8013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</a:rPr>
              <a:t>I</a:t>
            </a:r>
            <a:endParaRPr>
              <a:solidFill>
                <a:srgbClr val="EDE3DA"/>
              </a:solidFill>
            </a:endParaRPr>
          </a:p>
        </p:txBody>
      </p:sp>
      <p:cxnSp>
        <p:nvCxnSpPr>
          <p:cNvPr id="1673" name="Google Shape;1673;p146"/>
          <p:cNvCxnSpPr>
            <a:stCxn id="1665" idx="4"/>
            <a:endCxn id="1666" idx="0"/>
          </p:cNvCxnSpPr>
          <p:nvPr/>
        </p:nvCxnSpPr>
        <p:spPr>
          <a:xfrm>
            <a:off x="7732344" y="977500"/>
            <a:ext cx="0" cy="3510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674" name="Google Shape;1674;p146"/>
          <p:cNvCxnSpPr>
            <a:stCxn id="1666" idx="5"/>
            <a:endCxn id="1667" idx="1"/>
          </p:cNvCxnSpPr>
          <p:nvPr/>
        </p:nvCxnSpPr>
        <p:spPr>
          <a:xfrm>
            <a:off x="8041845" y="2012395"/>
            <a:ext cx="355200" cy="2496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675" name="Google Shape;1675;p146"/>
          <p:cNvCxnSpPr>
            <a:stCxn id="1666" idx="3"/>
            <a:endCxn id="1669" idx="7"/>
          </p:cNvCxnSpPr>
          <p:nvPr/>
        </p:nvCxnSpPr>
        <p:spPr>
          <a:xfrm flipH="1">
            <a:off x="6957543" y="2012395"/>
            <a:ext cx="465300" cy="2496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676" name="Google Shape;1676;p146"/>
          <p:cNvCxnSpPr>
            <a:stCxn id="1669" idx="2"/>
            <a:endCxn id="1668" idx="6"/>
          </p:cNvCxnSpPr>
          <p:nvPr/>
        </p:nvCxnSpPr>
        <p:spPr>
          <a:xfrm rot="10800000">
            <a:off x="5706968" y="2545350"/>
            <a:ext cx="503400" cy="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677" name="Google Shape;1677;p146"/>
          <p:cNvCxnSpPr>
            <a:stCxn id="1668" idx="4"/>
            <a:endCxn id="1671" idx="2"/>
          </p:cNvCxnSpPr>
          <p:nvPr/>
        </p:nvCxnSpPr>
        <p:spPr>
          <a:xfrm>
            <a:off x="5269375" y="2946000"/>
            <a:ext cx="941100" cy="6954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678" name="Google Shape;1678;p146"/>
          <p:cNvCxnSpPr>
            <a:stCxn id="1669" idx="4"/>
            <a:endCxn id="1671" idx="0"/>
          </p:cNvCxnSpPr>
          <p:nvPr/>
        </p:nvCxnSpPr>
        <p:spPr>
          <a:xfrm>
            <a:off x="6648068" y="2946000"/>
            <a:ext cx="0" cy="2946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679" name="Google Shape;1679;p146"/>
          <p:cNvCxnSpPr>
            <a:stCxn id="1671" idx="6"/>
            <a:endCxn id="1670" idx="2"/>
          </p:cNvCxnSpPr>
          <p:nvPr/>
        </p:nvCxnSpPr>
        <p:spPr>
          <a:xfrm>
            <a:off x="7085768" y="3641284"/>
            <a:ext cx="307800" cy="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680" name="Google Shape;1680;p146"/>
          <p:cNvCxnSpPr>
            <a:stCxn id="1671" idx="4"/>
            <a:endCxn id="1672" idx="0"/>
          </p:cNvCxnSpPr>
          <p:nvPr/>
        </p:nvCxnSpPr>
        <p:spPr>
          <a:xfrm>
            <a:off x="6648068" y="4041934"/>
            <a:ext cx="0" cy="2946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681" name="Google Shape;1681;p146"/>
          <p:cNvSpPr txBox="1"/>
          <p:nvPr/>
        </p:nvSpPr>
        <p:spPr>
          <a:xfrm>
            <a:off x="3872100" y="297700"/>
            <a:ext cx="3000000" cy="144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5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Decision покриття = кількість branches виконано / загальна кількість branches </a:t>
            </a:r>
            <a:endParaRPr/>
          </a:p>
        </p:txBody>
      </p:sp>
      <p:sp>
        <p:nvSpPr>
          <p:cNvPr id="1682" name="Google Shape;1682;p146"/>
          <p:cNvSpPr txBox="1"/>
          <p:nvPr/>
        </p:nvSpPr>
        <p:spPr>
          <a:xfrm>
            <a:off x="2269375" y="3961150"/>
            <a:ext cx="3000000" cy="8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5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5 із 8 branches перевірено</a:t>
            </a:r>
            <a:endParaRPr sz="2050">
              <a:solidFill>
                <a:schemeClr val="l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6" name="Shape 1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7" name="Google Shape;1687;p147"/>
          <p:cNvSpPr txBox="1"/>
          <p:nvPr>
            <p:ph type="title"/>
          </p:nvPr>
        </p:nvSpPr>
        <p:spPr>
          <a:xfrm>
            <a:off x="311700" y="297700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Приклад #5</a:t>
            </a:r>
            <a:endParaRPr/>
          </a:p>
        </p:txBody>
      </p:sp>
      <p:sp>
        <p:nvSpPr>
          <p:cNvPr id="1688" name="Google Shape;1688;p147"/>
          <p:cNvSpPr txBox="1"/>
          <p:nvPr>
            <p:ph idx="1" type="body"/>
          </p:nvPr>
        </p:nvSpPr>
        <p:spPr>
          <a:xfrm>
            <a:off x="311700" y="1000275"/>
            <a:ext cx="3368400" cy="432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uk" sz="2050"/>
              <a:t>Для цього фрагмента коду було проведено такі шляхи/тести. Яке decision покриття досягнуто?</a:t>
            </a:r>
            <a:endParaRPr sz="20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lang="uk" sz="2050"/>
              <a:t>Тест 1 - A, B, C</a:t>
            </a:r>
            <a:endParaRPr sz="20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lang="uk" sz="2050"/>
              <a:t>Тест 2 - A, B, D, G, H</a:t>
            </a:r>
            <a:endParaRPr sz="20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2050"/>
          </a:p>
          <a:p>
            <a:pPr indent="-358775" lvl="0" marL="45720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050"/>
              <a:buAutoNum type="arabicPeriod"/>
            </a:pPr>
            <a:r>
              <a:rPr lang="uk" sz="2050"/>
              <a:t>50%</a:t>
            </a:r>
            <a:endParaRPr sz="2050"/>
          </a:p>
          <a:p>
            <a:pPr indent="-358775" lvl="0" marL="45720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050"/>
              <a:buAutoNum type="arabicPeriod"/>
            </a:pPr>
            <a:r>
              <a:rPr b="1" lang="uk" sz="2050"/>
              <a:t>62%</a:t>
            </a:r>
            <a:endParaRPr b="1" sz="2050"/>
          </a:p>
          <a:p>
            <a:pPr indent="-358775" lvl="0" marL="45720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050"/>
              <a:buAutoNum type="arabicPeriod"/>
            </a:pPr>
            <a:r>
              <a:rPr lang="uk" sz="2050"/>
              <a:t>75%</a:t>
            </a:r>
            <a:endParaRPr sz="2050"/>
          </a:p>
          <a:p>
            <a:pPr indent="-358775" lvl="0" marL="45720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050"/>
              <a:buAutoNum type="arabicPeriod"/>
            </a:pPr>
            <a:r>
              <a:rPr lang="uk" sz="2050"/>
              <a:t>100%</a:t>
            </a:r>
            <a:endParaRPr sz="2050"/>
          </a:p>
        </p:txBody>
      </p:sp>
      <p:sp>
        <p:nvSpPr>
          <p:cNvPr id="1689" name="Google Shape;1689;p147"/>
          <p:cNvSpPr/>
          <p:nvPr/>
        </p:nvSpPr>
        <p:spPr>
          <a:xfrm>
            <a:off x="7294644" y="176200"/>
            <a:ext cx="875400" cy="8013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</a:rPr>
              <a:t>A</a:t>
            </a:r>
            <a:endParaRPr>
              <a:solidFill>
                <a:srgbClr val="EDE3DA"/>
              </a:solidFill>
            </a:endParaRPr>
          </a:p>
        </p:txBody>
      </p:sp>
      <p:sp>
        <p:nvSpPr>
          <p:cNvPr id="1690" name="Google Shape;1690;p147"/>
          <p:cNvSpPr/>
          <p:nvPr/>
        </p:nvSpPr>
        <p:spPr>
          <a:xfrm>
            <a:off x="7294644" y="1328442"/>
            <a:ext cx="875400" cy="8013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</a:rPr>
              <a:t>B</a:t>
            </a:r>
            <a:endParaRPr>
              <a:solidFill>
                <a:srgbClr val="EDE3DA"/>
              </a:solidFill>
            </a:endParaRPr>
          </a:p>
        </p:txBody>
      </p:sp>
      <p:sp>
        <p:nvSpPr>
          <p:cNvPr id="1691" name="Google Shape;1691;p147"/>
          <p:cNvSpPr/>
          <p:nvPr/>
        </p:nvSpPr>
        <p:spPr>
          <a:xfrm>
            <a:off x="8268760" y="2144700"/>
            <a:ext cx="875400" cy="8013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</a:rPr>
              <a:t>C</a:t>
            </a:r>
            <a:endParaRPr>
              <a:solidFill>
                <a:srgbClr val="EDE3DA"/>
              </a:solidFill>
            </a:endParaRPr>
          </a:p>
        </p:txBody>
      </p:sp>
      <p:sp>
        <p:nvSpPr>
          <p:cNvPr id="1692" name="Google Shape;1692;p147"/>
          <p:cNvSpPr/>
          <p:nvPr/>
        </p:nvSpPr>
        <p:spPr>
          <a:xfrm>
            <a:off x="4831675" y="2144700"/>
            <a:ext cx="875400" cy="8013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</a:rPr>
              <a:t>F</a:t>
            </a:r>
            <a:endParaRPr>
              <a:solidFill>
                <a:srgbClr val="EDE3DA"/>
              </a:solidFill>
            </a:endParaRPr>
          </a:p>
        </p:txBody>
      </p:sp>
      <p:sp>
        <p:nvSpPr>
          <p:cNvPr id="1693" name="Google Shape;1693;p147"/>
          <p:cNvSpPr/>
          <p:nvPr/>
        </p:nvSpPr>
        <p:spPr>
          <a:xfrm>
            <a:off x="6210368" y="2144700"/>
            <a:ext cx="875400" cy="8013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</a:rPr>
              <a:t>D</a:t>
            </a:r>
            <a:endParaRPr>
              <a:solidFill>
                <a:srgbClr val="EDE3DA"/>
              </a:solidFill>
            </a:endParaRPr>
          </a:p>
        </p:txBody>
      </p:sp>
      <p:sp>
        <p:nvSpPr>
          <p:cNvPr id="1694" name="Google Shape;1694;p147"/>
          <p:cNvSpPr/>
          <p:nvPr/>
        </p:nvSpPr>
        <p:spPr>
          <a:xfrm>
            <a:off x="7393508" y="3240634"/>
            <a:ext cx="875400" cy="8013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</a:rPr>
              <a:t>H</a:t>
            </a:r>
            <a:endParaRPr>
              <a:solidFill>
                <a:srgbClr val="EDE3DA"/>
              </a:solidFill>
            </a:endParaRPr>
          </a:p>
        </p:txBody>
      </p:sp>
      <p:sp>
        <p:nvSpPr>
          <p:cNvPr id="1695" name="Google Shape;1695;p147"/>
          <p:cNvSpPr/>
          <p:nvPr/>
        </p:nvSpPr>
        <p:spPr>
          <a:xfrm>
            <a:off x="6210368" y="3240634"/>
            <a:ext cx="875400" cy="8013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</a:rPr>
              <a:t>G</a:t>
            </a:r>
            <a:endParaRPr>
              <a:solidFill>
                <a:srgbClr val="EDE3DA"/>
              </a:solidFill>
            </a:endParaRPr>
          </a:p>
        </p:txBody>
      </p:sp>
      <p:sp>
        <p:nvSpPr>
          <p:cNvPr id="1696" name="Google Shape;1696;p147"/>
          <p:cNvSpPr/>
          <p:nvPr/>
        </p:nvSpPr>
        <p:spPr>
          <a:xfrm>
            <a:off x="6210368" y="4336568"/>
            <a:ext cx="875400" cy="8013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</a:rPr>
              <a:t>I</a:t>
            </a:r>
            <a:endParaRPr>
              <a:solidFill>
                <a:srgbClr val="EDE3DA"/>
              </a:solidFill>
            </a:endParaRPr>
          </a:p>
        </p:txBody>
      </p:sp>
      <p:cxnSp>
        <p:nvCxnSpPr>
          <p:cNvPr id="1697" name="Google Shape;1697;p147"/>
          <p:cNvCxnSpPr>
            <a:stCxn id="1689" idx="4"/>
            <a:endCxn id="1690" idx="0"/>
          </p:cNvCxnSpPr>
          <p:nvPr/>
        </p:nvCxnSpPr>
        <p:spPr>
          <a:xfrm>
            <a:off x="7732344" y="977500"/>
            <a:ext cx="0" cy="3510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698" name="Google Shape;1698;p147"/>
          <p:cNvCxnSpPr>
            <a:stCxn id="1690" idx="5"/>
            <a:endCxn id="1691" idx="1"/>
          </p:cNvCxnSpPr>
          <p:nvPr/>
        </p:nvCxnSpPr>
        <p:spPr>
          <a:xfrm>
            <a:off x="8041845" y="2012395"/>
            <a:ext cx="355200" cy="2496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699" name="Google Shape;1699;p147"/>
          <p:cNvCxnSpPr>
            <a:stCxn id="1690" idx="3"/>
            <a:endCxn id="1693" idx="7"/>
          </p:cNvCxnSpPr>
          <p:nvPr/>
        </p:nvCxnSpPr>
        <p:spPr>
          <a:xfrm flipH="1">
            <a:off x="6957543" y="2012395"/>
            <a:ext cx="465300" cy="2496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700" name="Google Shape;1700;p147"/>
          <p:cNvCxnSpPr>
            <a:stCxn id="1693" idx="2"/>
            <a:endCxn id="1692" idx="6"/>
          </p:cNvCxnSpPr>
          <p:nvPr/>
        </p:nvCxnSpPr>
        <p:spPr>
          <a:xfrm rot="10800000">
            <a:off x="5706968" y="2545350"/>
            <a:ext cx="503400" cy="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701" name="Google Shape;1701;p147"/>
          <p:cNvCxnSpPr>
            <a:stCxn id="1692" idx="4"/>
            <a:endCxn id="1695" idx="2"/>
          </p:cNvCxnSpPr>
          <p:nvPr/>
        </p:nvCxnSpPr>
        <p:spPr>
          <a:xfrm>
            <a:off x="5269375" y="2946000"/>
            <a:ext cx="941100" cy="6954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702" name="Google Shape;1702;p147"/>
          <p:cNvCxnSpPr>
            <a:stCxn id="1693" idx="4"/>
            <a:endCxn id="1695" idx="0"/>
          </p:cNvCxnSpPr>
          <p:nvPr/>
        </p:nvCxnSpPr>
        <p:spPr>
          <a:xfrm>
            <a:off x="6648068" y="2946000"/>
            <a:ext cx="0" cy="2946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703" name="Google Shape;1703;p147"/>
          <p:cNvCxnSpPr>
            <a:stCxn id="1695" idx="6"/>
            <a:endCxn id="1694" idx="2"/>
          </p:cNvCxnSpPr>
          <p:nvPr/>
        </p:nvCxnSpPr>
        <p:spPr>
          <a:xfrm>
            <a:off x="7085768" y="3641284"/>
            <a:ext cx="307800" cy="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704" name="Google Shape;1704;p147"/>
          <p:cNvCxnSpPr>
            <a:stCxn id="1695" idx="4"/>
            <a:endCxn id="1696" idx="0"/>
          </p:cNvCxnSpPr>
          <p:nvPr/>
        </p:nvCxnSpPr>
        <p:spPr>
          <a:xfrm>
            <a:off x="6648068" y="4041934"/>
            <a:ext cx="0" cy="2946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705" name="Google Shape;1705;p147"/>
          <p:cNvSpPr txBox="1"/>
          <p:nvPr/>
        </p:nvSpPr>
        <p:spPr>
          <a:xfrm>
            <a:off x="3872100" y="297700"/>
            <a:ext cx="3000000" cy="144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5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Decision покриття = кількість branches виконано / загальна кількість branches </a:t>
            </a:r>
            <a:endParaRPr/>
          </a:p>
        </p:txBody>
      </p:sp>
      <p:sp>
        <p:nvSpPr>
          <p:cNvPr id="1706" name="Google Shape;1706;p147"/>
          <p:cNvSpPr txBox="1"/>
          <p:nvPr/>
        </p:nvSpPr>
        <p:spPr>
          <a:xfrm>
            <a:off x="2269375" y="3961150"/>
            <a:ext cx="3000000" cy="8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5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5 із 8 branches перевірено</a:t>
            </a:r>
            <a:endParaRPr sz="2050">
              <a:solidFill>
                <a:schemeClr val="l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0" name="Shape 1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1" name="Google Shape;1711;p148"/>
          <p:cNvSpPr txBox="1"/>
          <p:nvPr>
            <p:ph type="title"/>
          </p:nvPr>
        </p:nvSpPr>
        <p:spPr>
          <a:xfrm>
            <a:off x="311700" y="445025"/>
            <a:ext cx="663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90"/>
              <a:buFont typeface="Arial"/>
              <a:buNone/>
            </a:pPr>
            <a:r>
              <a:rPr lang="uk" sz="5500"/>
              <a:t>Техніки, що ґрунтуються </a:t>
            </a:r>
            <a:endParaRPr sz="5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90"/>
              <a:buFont typeface="Arial"/>
              <a:buNone/>
            </a:pPr>
            <a:r>
              <a:rPr lang="uk" sz="5500"/>
              <a:t>на досвіді</a:t>
            </a:r>
            <a:endParaRPr/>
          </a:p>
        </p:txBody>
      </p:sp>
      <p:sp>
        <p:nvSpPr>
          <p:cNvPr id="1712" name="Google Shape;1712;p14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6" name="Shape 1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7" name="Google Shape;1717;p149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Техніки, засновані на досвіді</a:t>
            </a:r>
            <a:endParaRPr/>
          </a:p>
        </p:txBody>
      </p:sp>
      <p:sp>
        <p:nvSpPr>
          <p:cNvPr id="1718" name="Google Shape;1718;p149"/>
          <p:cNvSpPr txBox="1"/>
          <p:nvPr>
            <p:ph idx="1" type="body"/>
          </p:nvPr>
        </p:nvSpPr>
        <p:spPr>
          <a:xfrm>
            <a:off x="311700" y="1252875"/>
            <a:ext cx="8338800" cy="313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uk"/>
              <a:t>Техніки, засновані на досвіді, використовують уміння тестувальника, інтуїцію та досвід зі схожих додатків та технологій.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uk"/>
              <a:t>Зазвичай, ці техніки використовують після застосування формальних технік.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uk"/>
              <a:t>Є кілька сценаріїв, коли тільки техніки, що базуються на досвіді, можуть бути використані: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uk"/>
              <a:t>Погані специфікації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uk"/>
              <a:t>Мало часу на тестування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uk"/>
              <a:t>Команда тестування погано розуміється на основах тестування</a:t>
            </a:r>
            <a:endParaRPr/>
          </a:p>
        </p:txBody>
      </p:sp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2" name="Shape 1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3" name="Google Shape;1723;p150"/>
          <p:cNvSpPr txBox="1"/>
          <p:nvPr>
            <p:ph type="title"/>
          </p:nvPr>
        </p:nvSpPr>
        <p:spPr>
          <a:xfrm>
            <a:off x="311700" y="297700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Вгадування помилок</a:t>
            </a:r>
            <a:endParaRPr/>
          </a:p>
        </p:txBody>
      </p:sp>
      <p:sp>
        <p:nvSpPr>
          <p:cNvPr id="1724" name="Google Shape;1724;p150"/>
          <p:cNvSpPr txBox="1"/>
          <p:nvPr/>
        </p:nvSpPr>
        <p:spPr>
          <a:xfrm>
            <a:off x="311700" y="1119700"/>
            <a:ext cx="8832300" cy="332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Source Sans Pro"/>
              <a:buChar char="●"/>
            </a:pPr>
            <a:r>
              <a:rPr lang="uk" sz="2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Ця техніка вимагає знання дефектів та досвід у додатку</a:t>
            </a:r>
            <a:endParaRPr sz="2000">
              <a:solidFill>
                <a:schemeClr val="l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Source Sans Pro"/>
              <a:buChar char="●"/>
            </a:pPr>
            <a:r>
              <a:rPr lang="uk" sz="2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Потрібно описати можливі дефекти та створити тест кейси, які спробують знайти ці дефекти</a:t>
            </a:r>
            <a:endParaRPr sz="2000">
              <a:solidFill>
                <a:schemeClr val="l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Source Sans Pro"/>
              <a:buChar char="●"/>
            </a:pPr>
            <a:r>
              <a:rPr lang="uk" sz="2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Список можливих дефектів може бути створений на основі досвіду, типових дефектів та даних про падіння</a:t>
            </a:r>
            <a:endParaRPr sz="2000">
              <a:solidFill>
                <a:schemeClr val="l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Source Sans Pro"/>
              <a:buChar char="●"/>
            </a:pPr>
            <a:r>
              <a:rPr lang="uk" sz="2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Вгадування помилок ґрунтується на:</a:t>
            </a:r>
            <a:endParaRPr sz="2000">
              <a:solidFill>
                <a:schemeClr val="l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556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Source Sans Pro"/>
              <a:buChar char="○"/>
            </a:pPr>
            <a:r>
              <a:rPr lang="uk" sz="2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Як додаток працював у минулому</a:t>
            </a:r>
            <a:endParaRPr sz="2000">
              <a:solidFill>
                <a:schemeClr val="l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556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Source Sans Pro"/>
              <a:buChar char="○"/>
            </a:pPr>
            <a:r>
              <a:rPr lang="uk" sz="2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Які типи помилок можуть припуститися девелопери</a:t>
            </a:r>
            <a:endParaRPr sz="2000">
              <a:solidFill>
                <a:schemeClr val="l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556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Source Sans Pro"/>
              <a:buChar char="○"/>
            </a:pPr>
            <a:r>
              <a:rPr lang="uk" sz="2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Помилки, які були знайдені в подібних додатках</a:t>
            </a:r>
            <a:endParaRPr sz="2000">
              <a:solidFill>
                <a:schemeClr val="l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8" name="Shape 1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9" name="Google Shape;1729;p151"/>
          <p:cNvSpPr txBox="1"/>
          <p:nvPr>
            <p:ph type="title"/>
          </p:nvPr>
        </p:nvSpPr>
        <p:spPr>
          <a:xfrm>
            <a:off x="311700" y="297700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Дослідницьке тестування</a:t>
            </a:r>
            <a:endParaRPr/>
          </a:p>
        </p:txBody>
      </p:sp>
      <p:sp>
        <p:nvSpPr>
          <p:cNvPr id="1730" name="Google Shape;1730;p151"/>
          <p:cNvSpPr txBox="1"/>
          <p:nvPr/>
        </p:nvSpPr>
        <p:spPr>
          <a:xfrm>
            <a:off x="311700" y="1119700"/>
            <a:ext cx="8832300" cy="332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Source Sans Pro"/>
              <a:buChar char="●"/>
            </a:pPr>
            <a:r>
              <a:rPr lang="uk" sz="2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Дослідницьке тестування перевіряє частину програми, яку необхідно вивчити</a:t>
            </a:r>
            <a:endParaRPr sz="2000">
              <a:solidFill>
                <a:schemeClr val="l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Source Sans Pro"/>
              <a:buChar char="●"/>
            </a:pPr>
            <a:r>
              <a:rPr lang="uk" sz="2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У дослідному тестуванні створюються неформальні тести, вони виконуються, створюється звіт і все це робиться у процесі тестування</a:t>
            </a:r>
            <a:endParaRPr sz="2000">
              <a:solidFill>
                <a:schemeClr val="l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Source Sans Pro"/>
              <a:buChar char="●"/>
            </a:pPr>
            <a:r>
              <a:rPr lang="uk" sz="2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Тест кейси не вимагають підготовки та виконуються у рандомній або Ad-Hoc манері</a:t>
            </a:r>
            <a:endParaRPr sz="2000">
              <a:solidFill>
                <a:schemeClr val="l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Source Sans Pro"/>
              <a:buChar char="●"/>
            </a:pPr>
            <a:r>
              <a:rPr lang="uk" sz="2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Виконання тестів обмежено проміжками часу від 30 до 120 хвилин, залежно від розміру програми</a:t>
            </a:r>
            <a:endParaRPr sz="2000">
              <a:solidFill>
                <a:schemeClr val="l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Source Sans Pro"/>
              <a:buChar char="●"/>
            </a:pPr>
            <a:r>
              <a:rPr lang="uk" sz="2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Виконання тестів називають сесіями тестування у проміжках часу</a:t>
            </a:r>
            <a:endParaRPr sz="2000">
              <a:solidFill>
                <a:schemeClr val="l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4" name="Shape 1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5" name="Google Shape;1735;p152"/>
          <p:cNvSpPr txBox="1"/>
          <p:nvPr>
            <p:ph type="title"/>
          </p:nvPr>
        </p:nvSpPr>
        <p:spPr>
          <a:xfrm>
            <a:off x="311700" y="170700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Тестування, засноване на чек-лістах</a:t>
            </a:r>
            <a:endParaRPr/>
          </a:p>
        </p:txBody>
      </p:sp>
      <p:sp>
        <p:nvSpPr>
          <p:cNvPr id="1736" name="Google Shape;1736;p152"/>
          <p:cNvSpPr txBox="1"/>
          <p:nvPr/>
        </p:nvSpPr>
        <p:spPr>
          <a:xfrm>
            <a:off x="311700" y="833250"/>
            <a:ext cx="8832300" cy="438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Source Sans Pro"/>
              <a:buChar char="●"/>
            </a:pPr>
            <a:r>
              <a:rPr lang="uk" sz="2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При тестуванні за чек-листами тестувальник проектує, реалізує та виконує тести, що покривають тестові умови, зазначені у чек-листі.</a:t>
            </a:r>
            <a:endParaRPr sz="2000">
              <a:solidFill>
                <a:schemeClr val="l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Source Sans Pro"/>
              <a:buChar char="●"/>
            </a:pPr>
            <a:r>
              <a:rPr lang="uk" sz="2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Як складова аналізу тестувальники можуть створювати нові або розширювати чек-листи, або використовувати готові чек-листи, не змінюючи їх.</a:t>
            </a:r>
            <a:endParaRPr sz="2000">
              <a:solidFill>
                <a:schemeClr val="l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Source Sans Pro"/>
              <a:buChar char="●"/>
            </a:pPr>
            <a:r>
              <a:rPr lang="uk" sz="2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Такі списки можуть бути побудовані на досвіді, на історичних даних про помилки, на інформації про пріоритети для користувачів та розуміння, як і чому відбуваються відмови у програмі.</a:t>
            </a:r>
            <a:endParaRPr sz="2000">
              <a:solidFill>
                <a:schemeClr val="l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Source Sans Pro"/>
              <a:buChar char="●"/>
            </a:pPr>
            <a:r>
              <a:rPr lang="uk" sz="2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За відсутності детальних тестових сценаріїв, чек-листи допомагають визначити напрями тестування та збільшують узгодженість тестування.</a:t>
            </a:r>
            <a:endParaRPr sz="2000">
              <a:solidFill>
                <a:schemeClr val="l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Source Sans Pro"/>
              <a:buChar char="●"/>
            </a:pPr>
            <a:r>
              <a:rPr lang="uk" sz="2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Оскільки чек-листи містять загальний опис, це знижує повторюваність результатів.</a:t>
            </a:r>
            <a:endParaRPr sz="2000">
              <a:solidFill>
                <a:schemeClr val="l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0" name="Shape 1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" name="Google Shape;1741;p153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2" name="Google Shape;1742;p15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3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Техніки білого ящика (white box techniques, glass box, structure-based)</a:t>
            </a:r>
            <a:endParaRPr/>
          </a:p>
        </p:txBody>
      </p:sp>
      <p:sp>
        <p:nvSpPr>
          <p:cNvPr id="180" name="Google Shape;180;p37"/>
          <p:cNvSpPr txBox="1"/>
          <p:nvPr>
            <p:ph idx="1" type="body"/>
          </p:nvPr>
        </p:nvSpPr>
        <p:spPr>
          <a:xfrm>
            <a:off x="382950" y="1579650"/>
            <a:ext cx="8378100" cy="331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10000"/>
          </a:bodyPr>
          <a:lstStyle/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uk"/>
              <a:t>Тестові умови, тестові сценарії та тестові дані виходять з базису тестування, який може включати код, архітектуру, детальну архітектуру або будь-яке інше джерело інформації про структуру програмного забезпечення</a:t>
            </a:r>
            <a:endParaRPr/>
          </a:p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uk"/>
              <a:t>Вимірювання покриття засноване на елементах структури (код, інтерфейси і т.д.)</a:t>
            </a:r>
            <a:endParaRPr/>
          </a:p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uk"/>
              <a:t>Специфікації використовуються як джерело додаткової інформації для визначення очікуваних результатів тестових сценаріїв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34327" lvl="0" marL="457200" rtl="0" algn="l"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uk"/>
              <a:t>Тестування та покриття операторів</a:t>
            </a:r>
            <a:endParaRPr/>
          </a:p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uk"/>
              <a:t>Тестування та покриття умов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Техніки, що ґрунтуються на досвіді</a:t>
            </a:r>
            <a:endParaRPr/>
          </a:p>
        </p:txBody>
      </p:sp>
      <p:sp>
        <p:nvSpPr>
          <p:cNvPr id="186" name="Google Shape;186;p38"/>
          <p:cNvSpPr txBox="1"/>
          <p:nvPr>
            <p:ph idx="1" type="body"/>
          </p:nvPr>
        </p:nvSpPr>
        <p:spPr>
          <a:xfrm>
            <a:off x="311700" y="1461675"/>
            <a:ext cx="8520600" cy="3107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uk"/>
              <a:t>Тестові умови, тестові сценарії та тестові дані виходять з базису тестування, який може включати знання та досвід тестувальників, розробників, користувачів та інших зацікавлених осіб.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uk"/>
              <a:t>Вгадування помилок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uk"/>
              <a:t>Дослідницьке тестування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uk"/>
              <a:t>Тестування на основі чек-лістів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b="1" lang="uk" sz="5500">
                <a:latin typeface="Raleway"/>
                <a:ea typeface="Raleway"/>
                <a:cs typeface="Raleway"/>
                <a:sym typeface="Raleway"/>
              </a:rPr>
              <a:t>Еквівалентне</a:t>
            </a:r>
            <a:endParaRPr b="1" sz="5500"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b="1" lang="uk" sz="5500">
                <a:latin typeface="Raleway"/>
                <a:ea typeface="Raleway"/>
                <a:cs typeface="Raleway"/>
                <a:sym typeface="Raleway"/>
              </a:rPr>
              <a:t>розділення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Еквівалентне розділення</a:t>
            </a:r>
            <a:endParaRPr/>
          </a:p>
        </p:txBody>
      </p:sp>
      <p:sp>
        <p:nvSpPr>
          <p:cNvPr id="197" name="Google Shape;197;p40"/>
          <p:cNvSpPr txBox="1"/>
          <p:nvPr>
            <p:ph idx="1" type="body"/>
          </p:nvPr>
        </p:nvSpPr>
        <p:spPr>
          <a:xfrm>
            <a:off x="311700" y="1461650"/>
            <a:ext cx="8338800" cy="313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uk"/>
              <a:t>Еквівалентне розбиття поділяє дані на групи (класи еквівалентності), які обробляються схожим способом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uk"/>
              <a:t>Для досягнення 100% покриття за допомогою цього методу, тестові сценарії повинні покривати всі позитивні та негативні класи, перевіряючи хоча б одне значення кожного класу.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uk"/>
              <a:t>Тобто в еквівалентному поділі з 1 діапазону створюється 1 тест кейс.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4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Пояснювальна бригада</a:t>
            </a:r>
            <a:endParaRPr/>
          </a:p>
        </p:txBody>
      </p:sp>
      <p:cxnSp>
        <p:nvCxnSpPr>
          <p:cNvPr id="203" name="Google Shape;203;p41"/>
          <p:cNvCxnSpPr/>
          <p:nvPr/>
        </p:nvCxnSpPr>
        <p:spPr>
          <a:xfrm>
            <a:off x="2047500" y="2677688"/>
            <a:ext cx="5049000" cy="0"/>
          </a:xfrm>
          <a:prstGeom prst="straightConnector1">
            <a:avLst/>
          </a:prstGeom>
          <a:noFill/>
          <a:ln cap="flat" cmpd="sng" w="9525">
            <a:solidFill>
              <a:srgbClr val="666666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04" name="Google Shape;204;p41"/>
          <p:cNvCxnSpPr/>
          <p:nvPr/>
        </p:nvCxnSpPr>
        <p:spPr>
          <a:xfrm>
            <a:off x="3357925" y="1694863"/>
            <a:ext cx="0" cy="1763400"/>
          </a:xfrm>
          <a:prstGeom prst="straightConnector1">
            <a:avLst/>
          </a:prstGeom>
          <a:noFill/>
          <a:ln cap="flat" cmpd="sng" w="9525">
            <a:solidFill>
              <a:srgbClr val="666666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05" name="Google Shape;205;p41"/>
          <p:cNvCxnSpPr/>
          <p:nvPr/>
        </p:nvCxnSpPr>
        <p:spPr>
          <a:xfrm>
            <a:off x="5622250" y="1685238"/>
            <a:ext cx="0" cy="1705500"/>
          </a:xfrm>
          <a:prstGeom prst="straightConnector1">
            <a:avLst/>
          </a:prstGeom>
          <a:noFill/>
          <a:ln cap="flat" cmpd="sng" w="9525">
            <a:solidFill>
              <a:srgbClr val="666666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06" name="Google Shape;206;p41"/>
          <p:cNvSpPr/>
          <p:nvPr/>
        </p:nvSpPr>
        <p:spPr>
          <a:xfrm>
            <a:off x="2482450" y="2834438"/>
            <a:ext cx="165300" cy="1653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p41"/>
          <p:cNvSpPr/>
          <p:nvPr/>
        </p:nvSpPr>
        <p:spPr>
          <a:xfrm>
            <a:off x="4489350" y="2834438"/>
            <a:ext cx="165300" cy="1653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p41"/>
          <p:cNvSpPr/>
          <p:nvPr/>
        </p:nvSpPr>
        <p:spPr>
          <a:xfrm>
            <a:off x="6280400" y="2834438"/>
            <a:ext cx="165300" cy="1653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41"/>
          <p:cNvSpPr txBox="1"/>
          <p:nvPr>
            <p:ph idx="1" type="body"/>
          </p:nvPr>
        </p:nvSpPr>
        <p:spPr>
          <a:xfrm>
            <a:off x="3954588" y="1685250"/>
            <a:ext cx="1071000" cy="94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18-60</a:t>
            </a:r>
            <a:endParaRPr/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uk"/>
              <a:t>валідні</a:t>
            </a:r>
            <a:endParaRPr/>
          </a:p>
        </p:txBody>
      </p:sp>
      <p:sp>
        <p:nvSpPr>
          <p:cNvPr id="210" name="Google Shape;210;p41"/>
          <p:cNvSpPr txBox="1"/>
          <p:nvPr>
            <p:ph idx="1" type="body"/>
          </p:nvPr>
        </p:nvSpPr>
        <p:spPr>
          <a:xfrm>
            <a:off x="2029588" y="1685250"/>
            <a:ext cx="1071000" cy="94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75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- ∞-17</a:t>
            </a:r>
            <a:endParaRPr/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uk"/>
              <a:t>не валідні</a:t>
            </a:r>
            <a:endParaRPr/>
          </a:p>
        </p:txBody>
      </p:sp>
      <p:sp>
        <p:nvSpPr>
          <p:cNvPr id="211" name="Google Shape;211;p41"/>
          <p:cNvSpPr txBox="1"/>
          <p:nvPr>
            <p:ph idx="1" type="body"/>
          </p:nvPr>
        </p:nvSpPr>
        <p:spPr>
          <a:xfrm>
            <a:off x="5879588" y="1685250"/>
            <a:ext cx="1071000" cy="94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75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61-∞</a:t>
            </a:r>
            <a:endParaRPr/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uk"/>
              <a:t>не валідні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42"/>
          <p:cNvSpPr txBox="1"/>
          <p:nvPr>
            <p:ph type="title"/>
          </p:nvPr>
        </p:nvSpPr>
        <p:spPr>
          <a:xfrm>
            <a:off x="311700" y="474500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Питання з ISTQB #1</a:t>
            </a:r>
            <a:endParaRPr/>
          </a:p>
        </p:txBody>
      </p:sp>
      <p:sp>
        <p:nvSpPr>
          <p:cNvPr id="217" name="Google Shape;217;p42"/>
          <p:cNvSpPr txBox="1"/>
          <p:nvPr>
            <p:ph idx="1" type="body"/>
          </p:nvPr>
        </p:nvSpPr>
        <p:spPr>
          <a:xfrm>
            <a:off x="311700" y="1461675"/>
            <a:ext cx="8520600" cy="1244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uk"/>
              <a:t>Числове поле має містити значення між 1 та 15. Використовуючи еквівалентний поділ, скільки мінімум тест кейсів потрібно створити для максимального покриття?</a:t>
            </a:r>
            <a:endParaRPr/>
          </a:p>
        </p:txBody>
      </p:sp>
      <p:cxnSp>
        <p:nvCxnSpPr>
          <p:cNvPr id="218" name="Google Shape;218;p42"/>
          <p:cNvCxnSpPr/>
          <p:nvPr/>
        </p:nvCxnSpPr>
        <p:spPr>
          <a:xfrm>
            <a:off x="2946800" y="3895675"/>
            <a:ext cx="5049000" cy="0"/>
          </a:xfrm>
          <a:prstGeom prst="straightConnector1">
            <a:avLst/>
          </a:prstGeom>
          <a:noFill/>
          <a:ln cap="flat" cmpd="sng" w="9525">
            <a:solidFill>
              <a:srgbClr val="666666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19" name="Google Shape;219;p42"/>
          <p:cNvCxnSpPr/>
          <p:nvPr/>
        </p:nvCxnSpPr>
        <p:spPr>
          <a:xfrm>
            <a:off x="4257225" y="2912850"/>
            <a:ext cx="0" cy="1763400"/>
          </a:xfrm>
          <a:prstGeom prst="straightConnector1">
            <a:avLst/>
          </a:prstGeom>
          <a:noFill/>
          <a:ln cap="flat" cmpd="sng" w="9525">
            <a:solidFill>
              <a:srgbClr val="666666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20" name="Google Shape;220;p42"/>
          <p:cNvCxnSpPr/>
          <p:nvPr/>
        </p:nvCxnSpPr>
        <p:spPr>
          <a:xfrm>
            <a:off x="6521550" y="2903225"/>
            <a:ext cx="0" cy="1705500"/>
          </a:xfrm>
          <a:prstGeom prst="straightConnector1">
            <a:avLst/>
          </a:prstGeom>
          <a:noFill/>
          <a:ln cap="flat" cmpd="sng" w="9525">
            <a:solidFill>
              <a:srgbClr val="666666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21" name="Google Shape;221;p42"/>
          <p:cNvSpPr/>
          <p:nvPr/>
        </p:nvSpPr>
        <p:spPr>
          <a:xfrm>
            <a:off x="3381750" y="4052425"/>
            <a:ext cx="165300" cy="1653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2" name="Google Shape;222;p42"/>
          <p:cNvSpPr/>
          <p:nvPr/>
        </p:nvSpPr>
        <p:spPr>
          <a:xfrm>
            <a:off x="5388650" y="4052425"/>
            <a:ext cx="165300" cy="1653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3" name="Google Shape;223;p42"/>
          <p:cNvSpPr/>
          <p:nvPr/>
        </p:nvSpPr>
        <p:spPr>
          <a:xfrm>
            <a:off x="7179700" y="4052425"/>
            <a:ext cx="165300" cy="1653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p42"/>
          <p:cNvSpPr txBox="1"/>
          <p:nvPr/>
        </p:nvSpPr>
        <p:spPr>
          <a:xfrm>
            <a:off x="2784100" y="2705950"/>
            <a:ext cx="13932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Не валідні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&lt; 1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5" name="Google Shape;225;p42"/>
          <p:cNvSpPr txBox="1"/>
          <p:nvPr/>
        </p:nvSpPr>
        <p:spPr>
          <a:xfrm>
            <a:off x="4652825" y="2705950"/>
            <a:ext cx="15552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Валідні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1 - 15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6" name="Google Shape;226;p42"/>
          <p:cNvSpPr txBox="1"/>
          <p:nvPr/>
        </p:nvSpPr>
        <p:spPr>
          <a:xfrm>
            <a:off x="6758275" y="2705950"/>
            <a:ext cx="13932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Не валідні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16 &lt;=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4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Питання з ISTQB #2</a:t>
            </a:r>
            <a:endParaRPr/>
          </a:p>
        </p:txBody>
      </p:sp>
      <p:sp>
        <p:nvSpPr>
          <p:cNvPr id="232" name="Google Shape;232;p43"/>
          <p:cNvSpPr txBox="1"/>
          <p:nvPr>
            <p:ph idx="1" type="body"/>
          </p:nvPr>
        </p:nvSpPr>
        <p:spPr>
          <a:xfrm>
            <a:off x="311700" y="1419000"/>
            <a:ext cx="8520600" cy="314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uk" sz="2000"/>
              <a:t>Числове поле має містити значення між 1 та 15. Використовуючи еквівалентний поділ, який із можливих варіантів є валідною колекцією еквівалентних класів у цьому сценарії?</a:t>
            </a:r>
            <a:endParaRPr sz="2000"/>
          </a:p>
          <a:p>
            <a:pPr indent="-355600" lvl="0" marL="457200" rtl="0" algn="l">
              <a:spcBef>
                <a:spcPts val="1200"/>
              </a:spcBef>
              <a:spcAft>
                <a:spcPts val="0"/>
              </a:spcAft>
              <a:buSzPts val="2000"/>
              <a:buAutoNum type="arabicPeriod"/>
            </a:pPr>
            <a:r>
              <a:rPr lang="uk" sz="2000"/>
              <a:t>Менше 1, 1-15, більше 15</a:t>
            </a:r>
            <a:endParaRPr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uk" sz="2000"/>
              <a:t>Негативні числа, 1-15, більше ніж 15</a:t>
            </a:r>
            <a:endParaRPr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uk" sz="2000"/>
              <a:t>Менше 1, 1-14, більше 15</a:t>
            </a:r>
            <a:endParaRPr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uk" sz="2000"/>
              <a:t>Менше 0, 1-14, 15 і більше</a:t>
            </a:r>
            <a:endParaRPr sz="20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2000"/>
          </a:p>
        </p:txBody>
      </p:sp>
      <p:cxnSp>
        <p:nvCxnSpPr>
          <p:cNvPr id="233" name="Google Shape;233;p43"/>
          <p:cNvCxnSpPr/>
          <p:nvPr/>
        </p:nvCxnSpPr>
        <p:spPr>
          <a:xfrm>
            <a:off x="4338108" y="4340008"/>
            <a:ext cx="4547400" cy="0"/>
          </a:xfrm>
          <a:prstGeom prst="straightConnector1">
            <a:avLst/>
          </a:prstGeom>
          <a:noFill/>
          <a:ln cap="flat" cmpd="sng" w="9525">
            <a:solidFill>
              <a:srgbClr val="666666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34" name="Google Shape;234;p43"/>
          <p:cNvCxnSpPr/>
          <p:nvPr/>
        </p:nvCxnSpPr>
        <p:spPr>
          <a:xfrm>
            <a:off x="5518324" y="3471425"/>
            <a:ext cx="0" cy="1558500"/>
          </a:xfrm>
          <a:prstGeom prst="straightConnector1">
            <a:avLst/>
          </a:prstGeom>
          <a:noFill/>
          <a:ln cap="flat" cmpd="sng" w="9525">
            <a:solidFill>
              <a:srgbClr val="666666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35" name="Google Shape;235;p43"/>
          <p:cNvCxnSpPr/>
          <p:nvPr/>
        </p:nvCxnSpPr>
        <p:spPr>
          <a:xfrm>
            <a:off x="7557656" y="3462919"/>
            <a:ext cx="0" cy="1507200"/>
          </a:xfrm>
          <a:prstGeom prst="straightConnector1">
            <a:avLst/>
          </a:prstGeom>
          <a:noFill/>
          <a:ln cap="flat" cmpd="sng" w="9525">
            <a:solidFill>
              <a:srgbClr val="666666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36" name="Google Shape;236;p43"/>
          <p:cNvSpPr/>
          <p:nvPr/>
        </p:nvSpPr>
        <p:spPr>
          <a:xfrm>
            <a:off x="4729840" y="4478538"/>
            <a:ext cx="148800" cy="1461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7" name="Google Shape;237;p43"/>
          <p:cNvSpPr/>
          <p:nvPr/>
        </p:nvSpPr>
        <p:spPr>
          <a:xfrm>
            <a:off x="6537326" y="4478538"/>
            <a:ext cx="148800" cy="1461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p43"/>
          <p:cNvSpPr/>
          <p:nvPr/>
        </p:nvSpPr>
        <p:spPr>
          <a:xfrm>
            <a:off x="8150410" y="4478538"/>
            <a:ext cx="148800" cy="1461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p43"/>
          <p:cNvSpPr txBox="1"/>
          <p:nvPr/>
        </p:nvSpPr>
        <p:spPr>
          <a:xfrm>
            <a:off x="4191575" y="3288575"/>
            <a:ext cx="12549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Не валідні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&lt; 1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0" name="Google Shape;240;p43"/>
          <p:cNvSpPr txBox="1"/>
          <p:nvPr/>
        </p:nvSpPr>
        <p:spPr>
          <a:xfrm>
            <a:off x="5874616" y="3288575"/>
            <a:ext cx="14007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Валідні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1 - 15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1" name="Google Shape;241;p43"/>
          <p:cNvSpPr txBox="1"/>
          <p:nvPr/>
        </p:nvSpPr>
        <p:spPr>
          <a:xfrm>
            <a:off x="7770859" y="3288575"/>
            <a:ext cx="12549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Не валідні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16 &lt;=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6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uk" sz="5500">
                <a:latin typeface="Raleway"/>
                <a:ea typeface="Raleway"/>
                <a:cs typeface="Raleway"/>
                <a:sym typeface="Raleway"/>
              </a:rPr>
              <a:t>Техніки тест дизайну</a:t>
            </a:r>
            <a:endParaRPr/>
          </a:p>
        </p:txBody>
      </p:sp>
      <p:sp>
        <p:nvSpPr>
          <p:cNvPr id="111" name="Google Shape;111;p26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4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Питання з ISTQB #2</a:t>
            </a:r>
            <a:endParaRPr/>
          </a:p>
        </p:txBody>
      </p:sp>
      <p:sp>
        <p:nvSpPr>
          <p:cNvPr id="247" name="Google Shape;247;p44"/>
          <p:cNvSpPr txBox="1"/>
          <p:nvPr>
            <p:ph idx="1" type="body"/>
          </p:nvPr>
        </p:nvSpPr>
        <p:spPr>
          <a:xfrm>
            <a:off x="311700" y="1419000"/>
            <a:ext cx="8520600" cy="314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/>
              <a:t>Числове поле має містити значення між 1 та 15. Використовуючи еквівалентний поділ, який із можливих варіантів є валідною колекцією еквівалентних класів у цьому сценарії?</a:t>
            </a:r>
            <a:endParaRPr sz="2000"/>
          </a:p>
          <a:p>
            <a:pPr indent="-355600" lvl="0" marL="457200" rtl="0" algn="l">
              <a:spcBef>
                <a:spcPts val="1200"/>
              </a:spcBef>
              <a:spcAft>
                <a:spcPts val="0"/>
              </a:spcAft>
              <a:buSzPts val="2000"/>
              <a:buAutoNum type="arabicPeriod"/>
            </a:pPr>
            <a:r>
              <a:rPr b="1" lang="uk" sz="2000"/>
              <a:t>Менше 1, 1-15, більше 15</a:t>
            </a:r>
            <a:endParaRPr b="1"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uk" sz="2000"/>
              <a:t>Негативні числа, 1-15, більше ніж 15</a:t>
            </a:r>
            <a:endParaRPr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uk" sz="2000"/>
              <a:t>Менше 1, 1-14, більше 15</a:t>
            </a:r>
            <a:endParaRPr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uk" sz="2000"/>
              <a:t>Менше 0, 1-14, 15 і більше</a:t>
            </a:r>
            <a:endParaRPr sz="20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2000"/>
          </a:p>
        </p:txBody>
      </p:sp>
      <p:cxnSp>
        <p:nvCxnSpPr>
          <p:cNvPr id="248" name="Google Shape;248;p44"/>
          <p:cNvCxnSpPr/>
          <p:nvPr/>
        </p:nvCxnSpPr>
        <p:spPr>
          <a:xfrm>
            <a:off x="4338108" y="4340008"/>
            <a:ext cx="4547400" cy="0"/>
          </a:xfrm>
          <a:prstGeom prst="straightConnector1">
            <a:avLst/>
          </a:prstGeom>
          <a:noFill/>
          <a:ln cap="flat" cmpd="sng" w="9525">
            <a:solidFill>
              <a:srgbClr val="666666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49" name="Google Shape;249;p44"/>
          <p:cNvCxnSpPr/>
          <p:nvPr/>
        </p:nvCxnSpPr>
        <p:spPr>
          <a:xfrm>
            <a:off x="5518324" y="3471425"/>
            <a:ext cx="0" cy="1558500"/>
          </a:xfrm>
          <a:prstGeom prst="straightConnector1">
            <a:avLst/>
          </a:prstGeom>
          <a:noFill/>
          <a:ln cap="flat" cmpd="sng" w="9525">
            <a:solidFill>
              <a:srgbClr val="666666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50" name="Google Shape;250;p44"/>
          <p:cNvCxnSpPr/>
          <p:nvPr/>
        </p:nvCxnSpPr>
        <p:spPr>
          <a:xfrm>
            <a:off x="7557656" y="3462919"/>
            <a:ext cx="0" cy="1507200"/>
          </a:xfrm>
          <a:prstGeom prst="straightConnector1">
            <a:avLst/>
          </a:prstGeom>
          <a:noFill/>
          <a:ln cap="flat" cmpd="sng" w="9525">
            <a:solidFill>
              <a:srgbClr val="666666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51" name="Google Shape;251;p44"/>
          <p:cNvSpPr/>
          <p:nvPr/>
        </p:nvSpPr>
        <p:spPr>
          <a:xfrm>
            <a:off x="4729840" y="4478538"/>
            <a:ext cx="148800" cy="1461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2" name="Google Shape;252;p44"/>
          <p:cNvSpPr/>
          <p:nvPr/>
        </p:nvSpPr>
        <p:spPr>
          <a:xfrm>
            <a:off x="6537326" y="4478538"/>
            <a:ext cx="148800" cy="1461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p44"/>
          <p:cNvSpPr/>
          <p:nvPr/>
        </p:nvSpPr>
        <p:spPr>
          <a:xfrm>
            <a:off x="8150410" y="4478538"/>
            <a:ext cx="148800" cy="1461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" name="Google Shape;254;p44"/>
          <p:cNvSpPr txBox="1"/>
          <p:nvPr/>
        </p:nvSpPr>
        <p:spPr>
          <a:xfrm>
            <a:off x="4191575" y="3288575"/>
            <a:ext cx="12549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Не валідні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&lt; 1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5" name="Google Shape;255;p44"/>
          <p:cNvSpPr txBox="1"/>
          <p:nvPr/>
        </p:nvSpPr>
        <p:spPr>
          <a:xfrm>
            <a:off x="5874616" y="3288575"/>
            <a:ext cx="14007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Валідні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1 - 15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6" name="Google Shape;256;p44"/>
          <p:cNvSpPr txBox="1"/>
          <p:nvPr/>
        </p:nvSpPr>
        <p:spPr>
          <a:xfrm>
            <a:off x="7770859" y="3288575"/>
            <a:ext cx="12549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Не валідні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16 &lt;=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4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Питання з ISTQB #3 (для фанатів пажощє)</a:t>
            </a:r>
            <a:endParaRPr/>
          </a:p>
        </p:txBody>
      </p:sp>
      <p:sp>
        <p:nvSpPr>
          <p:cNvPr id="262" name="Google Shape;262;p45"/>
          <p:cNvSpPr txBox="1"/>
          <p:nvPr>
            <p:ph idx="1" type="body"/>
          </p:nvPr>
        </p:nvSpPr>
        <p:spPr>
          <a:xfrm>
            <a:off x="311700" y="1419000"/>
            <a:ext cx="8520600" cy="314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uk" sz="1865"/>
              <a:t>У системі для розрахунку податку, який потрібно сплатити, у працівника 4000 зарплати не оподатковується. Наступні 1500 оподатковуються 10% податку. Наступні 28 тисяч оподатковуються 22% податку. Усі наступні суми оподатковуються 40%. Які з наступних груп зарплат потраплять до одного еквівалентного класу?</a:t>
            </a:r>
            <a:endParaRPr sz="1865"/>
          </a:p>
          <a:p>
            <a:pPr indent="-347027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865"/>
              <a:buAutoNum type="arabicPeriod"/>
            </a:pPr>
            <a:r>
              <a:rPr lang="uk" sz="1865"/>
              <a:t>4800, 14000, 28000</a:t>
            </a:r>
            <a:endParaRPr sz="1865"/>
          </a:p>
          <a:p>
            <a:pPr indent="-347027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865"/>
              <a:buAutoNum type="arabicPeriod"/>
            </a:pPr>
            <a:r>
              <a:rPr lang="uk" sz="1865"/>
              <a:t>5200, 5500, 28000</a:t>
            </a:r>
            <a:endParaRPr sz="1865"/>
          </a:p>
          <a:p>
            <a:pPr indent="-347027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865"/>
              <a:buAutoNum type="arabicPeriod"/>
            </a:pPr>
            <a:r>
              <a:rPr lang="uk" sz="1865"/>
              <a:t>28001, 32000, 35000</a:t>
            </a:r>
            <a:endParaRPr sz="1865"/>
          </a:p>
          <a:p>
            <a:pPr indent="-347027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865"/>
              <a:buAutoNum type="arabicPeriod"/>
            </a:pPr>
            <a:r>
              <a:rPr lang="uk" sz="1865"/>
              <a:t>5800, 28000, 32000</a:t>
            </a:r>
            <a:endParaRPr sz="1865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1018"/>
              <a:buNone/>
            </a:pPr>
            <a:r>
              <a:t/>
            </a:r>
            <a:endParaRPr sz="1865"/>
          </a:p>
        </p:txBody>
      </p:sp>
      <p:cxnSp>
        <p:nvCxnSpPr>
          <p:cNvPr id="263" name="Google Shape;263;p45"/>
          <p:cNvCxnSpPr/>
          <p:nvPr/>
        </p:nvCxnSpPr>
        <p:spPr>
          <a:xfrm flipH="1" rot="10800000">
            <a:off x="4186850" y="4293900"/>
            <a:ext cx="4433100" cy="11400"/>
          </a:xfrm>
          <a:prstGeom prst="straightConnector1">
            <a:avLst/>
          </a:prstGeom>
          <a:noFill/>
          <a:ln cap="flat" cmpd="sng" w="9525">
            <a:solidFill>
              <a:srgbClr val="666666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64" name="Google Shape;264;p45"/>
          <p:cNvCxnSpPr/>
          <p:nvPr/>
        </p:nvCxnSpPr>
        <p:spPr>
          <a:xfrm>
            <a:off x="6586448" y="3646971"/>
            <a:ext cx="0" cy="1179000"/>
          </a:xfrm>
          <a:prstGeom prst="straightConnector1">
            <a:avLst/>
          </a:prstGeom>
          <a:noFill/>
          <a:ln cap="flat" cmpd="sng" w="9525">
            <a:solidFill>
              <a:srgbClr val="666666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65" name="Google Shape;265;p45"/>
          <p:cNvSpPr txBox="1"/>
          <p:nvPr/>
        </p:nvSpPr>
        <p:spPr>
          <a:xfrm>
            <a:off x="5511423" y="3755875"/>
            <a:ext cx="9909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11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4001 - 5500</a:t>
            </a:r>
            <a:endParaRPr sz="11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266" name="Google Shape;266;p45"/>
          <p:cNvCxnSpPr/>
          <p:nvPr/>
        </p:nvCxnSpPr>
        <p:spPr>
          <a:xfrm>
            <a:off x="7784835" y="3646971"/>
            <a:ext cx="0" cy="1179000"/>
          </a:xfrm>
          <a:prstGeom prst="straightConnector1">
            <a:avLst/>
          </a:prstGeom>
          <a:noFill/>
          <a:ln cap="flat" cmpd="sng" w="9525">
            <a:solidFill>
              <a:srgbClr val="666666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67" name="Google Shape;267;p45"/>
          <p:cNvCxnSpPr/>
          <p:nvPr/>
        </p:nvCxnSpPr>
        <p:spPr>
          <a:xfrm>
            <a:off x="5300260" y="3578921"/>
            <a:ext cx="0" cy="1179000"/>
          </a:xfrm>
          <a:prstGeom prst="straightConnector1">
            <a:avLst/>
          </a:prstGeom>
          <a:noFill/>
          <a:ln cap="flat" cmpd="sng" w="9525">
            <a:solidFill>
              <a:srgbClr val="666666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68" name="Google Shape;268;p45"/>
          <p:cNvSpPr txBox="1"/>
          <p:nvPr/>
        </p:nvSpPr>
        <p:spPr>
          <a:xfrm>
            <a:off x="4319625" y="3755875"/>
            <a:ext cx="8520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11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1 - 4000</a:t>
            </a:r>
            <a:endParaRPr sz="11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9" name="Google Shape;269;p45"/>
          <p:cNvSpPr txBox="1"/>
          <p:nvPr/>
        </p:nvSpPr>
        <p:spPr>
          <a:xfrm>
            <a:off x="6653488" y="3755875"/>
            <a:ext cx="10407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11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5501 - 33500</a:t>
            </a:r>
            <a:endParaRPr sz="11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70" name="Google Shape;270;p45"/>
          <p:cNvSpPr txBox="1"/>
          <p:nvPr/>
        </p:nvSpPr>
        <p:spPr>
          <a:xfrm>
            <a:off x="7940600" y="3755875"/>
            <a:ext cx="8520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11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33501+</a:t>
            </a:r>
            <a:endParaRPr sz="11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4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Питання з ISTQB #3 (для фанатів пажощє)</a:t>
            </a:r>
            <a:endParaRPr/>
          </a:p>
        </p:txBody>
      </p:sp>
      <p:sp>
        <p:nvSpPr>
          <p:cNvPr id="276" name="Google Shape;276;p46"/>
          <p:cNvSpPr txBox="1"/>
          <p:nvPr>
            <p:ph idx="1" type="body"/>
          </p:nvPr>
        </p:nvSpPr>
        <p:spPr>
          <a:xfrm>
            <a:off x="311700" y="1419000"/>
            <a:ext cx="8520600" cy="314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uk" sz="1865"/>
              <a:t>У системі для розрахунку податку, який потрібно сплатити, у працівника 4000 зарплати не оподатковується. Наступні 1500 оподатковуються 10% податку. Наступні 28 тисяч оподатковуються 22% податку. Усі наступні суми оподатковуються 40%. Які з наступних груп зарплат потраплять до одного еквівалентного класу?</a:t>
            </a:r>
            <a:endParaRPr sz="1865"/>
          </a:p>
          <a:p>
            <a:pPr indent="-347027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865"/>
              <a:buAutoNum type="arabicPeriod"/>
            </a:pPr>
            <a:r>
              <a:rPr lang="uk" sz="1865"/>
              <a:t>4800, 14000, 28000</a:t>
            </a:r>
            <a:endParaRPr sz="1865"/>
          </a:p>
          <a:p>
            <a:pPr indent="-347027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865"/>
              <a:buAutoNum type="arabicPeriod"/>
            </a:pPr>
            <a:r>
              <a:rPr lang="uk" sz="1865"/>
              <a:t>5200, 5500, 28000</a:t>
            </a:r>
            <a:endParaRPr sz="1865"/>
          </a:p>
          <a:p>
            <a:pPr indent="-347027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865"/>
              <a:buAutoNum type="arabicPeriod"/>
            </a:pPr>
            <a:r>
              <a:rPr lang="uk" sz="1865"/>
              <a:t>28001, 32000, 35000</a:t>
            </a:r>
            <a:endParaRPr sz="1865"/>
          </a:p>
          <a:p>
            <a:pPr indent="-347027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865"/>
              <a:buAutoNum type="arabicPeriod"/>
            </a:pPr>
            <a:r>
              <a:rPr b="1" lang="uk" sz="1865"/>
              <a:t>5800, 28000, 32000</a:t>
            </a:r>
            <a:endParaRPr b="1" sz="1865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1018"/>
              <a:buNone/>
            </a:pPr>
            <a:r>
              <a:t/>
            </a:r>
            <a:endParaRPr sz="1865"/>
          </a:p>
        </p:txBody>
      </p:sp>
      <p:cxnSp>
        <p:nvCxnSpPr>
          <p:cNvPr id="277" name="Google Shape;277;p46"/>
          <p:cNvCxnSpPr/>
          <p:nvPr/>
        </p:nvCxnSpPr>
        <p:spPr>
          <a:xfrm flipH="1" rot="10800000">
            <a:off x="4186850" y="4293900"/>
            <a:ext cx="4433100" cy="11400"/>
          </a:xfrm>
          <a:prstGeom prst="straightConnector1">
            <a:avLst/>
          </a:prstGeom>
          <a:noFill/>
          <a:ln cap="flat" cmpd="sng" w="9525">
            <a:solidFill>
              <a:srgbClr val="666666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78" name="Google Shape;278;p46"/>
          <p:cNvCxnSpPr/>
          <p:nvPr/>
        </p:nvCxnSpPr>
        <p:spPr>
          <a:xfrm>
            <a:off x="6586448" y="3646971"/>
            <a:ext cx="0" cy="1179000"/>
          </a:xfrm>
          <a:prstGeom prst="straightConnector1">
            <a:avLst/>
          </a:prstGeom>
          <a:noFill/>
          <a:ln cap="flat" cmpd="sng" w="9525">
            <a:solidFill>
              <a:srgbClr val="666666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79" name="Google Shape;279;p46"/>
          <p:cNvSpPr txBox="1"/>
          <p:nvPr/>
        </p:nvSpPr>
        <p:spPr>
          <a:xfrm>
            <a:off x="5511423" y="3755875"/>
            <a:ext cx="9909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11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4001 - 5500</a:t>
            </a:r>
            <a:endParaRPr sz="11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280" name="Google Shape;280;p46"/>
          <p:cNvCxnSpPr/>
          <p:nvPr/>
        </p:nvCxnSpPr>
        <p:spPr>
          <a:xfrm>
            <a:off x="7784835" y="3646971"/>
            <a:ext cx="0" cy="1179000"/>
          </a:xfrm>
          <a:prstGeom prst="straightConnector1">
            <a:avLst/>
          </a:prstGeom>
          <a:noFill/>
          <a:ln cap="flat" cmpd="sng" w="9525">
            <a:solidFill>
              <a:srgbClr val="666666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81" name="Google Shape;281;p46"/>
          <p:cNvCxnSpPr/>
          <p:nvPr/>
        </p:nvCxnSpPr>
        <p:spPr>
          <a:xfrm>
            <a:off x="5300260" y="3578921"/>
            <a:ext cx="0" cy="1179000"/>
          </a:xfrm>
          <a:prstGeom prst="straightConnector1">
            <a:avLst/>
          </a:prstGeom>
          <a:noFill/>
          <a:ln cap="flat" cmpd="sng" w="9525">
            <a:solidFill>
              <a:srgbClr val="666666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82" name="Google Shape;282;p46"/>
          <p:cNvSpPr txBox="1"/>
          <p:nvPr/>
        </p:nvSpPr>
        <p:spPr>
          <a:xfrm>
            <a:off x="4319625" y="3755875"/>
            <a:ext cx="8520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11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1 - 4000</a:t>
            </a:r>
            <a:endParaRPr sz="11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83" name="Google Shape;283;p46"/>
          <p:cNvSpPr txBox="1"/>
          <p:nvPr/>
        </p:nvSpPr>
        <p:spPr>
          <a:xfrm>
            <a:off x="6653488" y="3755875"/>
            <a:ext cx="10407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11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5501 - 33500</a:t>
            </a:r>
            <a:endParaRPr sz="11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84" name="Google Shape;284;p46"/>
          <p:cNvSpPr txBox="1"/>
          <p:nvPr/>
        </p:nvSpPr>
        <p:spPr>
          <a:xfrm>
            <a:off x="7940600" y="3755875"/>
            <a:ext cx="8520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11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33501+</a:t>
            </a:r>
            <a:endParaRPr sz="11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4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Тут можна не тільки числа!</a:t>
            </a:r>
            <a:endParaRPr/>
          </a:p>
        </p:txBody>
      </p:sp>
      <p:graphicFrame>
        <p:nvGraphicFramePr>
          <p:cNvPr id="290" name="Google Shape;290;p47"/>
          <p:cNvGraphicFramePr/>
          <p:nvPr/>
        </p:nvGraphicFramePr>
        <p:xfrm>
          <a:off x="952500" y="12382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{B432C679-60EA-46E7-85DC-33E08F079913}</a:tableStyleId>
              </a:tblPr>
              <a:tblGrid>
                <a:gridCol w="3619500"/>
                <a:gridCol w="3619500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Валідні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Не валідні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+38099 999 99 99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+38099 999 99 99 9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099 999 99 99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+38099 999 99 9k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abcdefuuuuu@gmail.com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abc@gmail.com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88005553535@gmail.com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12345@gmail.com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i_love_rocknroll_duzhe_sylno@gmail.com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iloverocknrollgmail.com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100"/>
                        <a:buFont typeface="Arial"/>
                        <a:buNone/>
                      </a:pPr>
                      <a:r>
                        <a:rPr lang="uk">
                          <a:solidFill>
                            <a:schemeClr val="dk2"/>
                          </a:solidFill>
                        </a:rPr>
                        <a:t>iloverocknroll@gmailcom</a:t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4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b="1" lang="uk" sz="5500">
                <a:latin typeface="Raleway"/>
                <a:ea typeface="Raleway"/>
                <a:cs typeface="Raleway"/>
                <a:sym typeface="Raleway"/>
              </a:rPr>
              <a:t>Граничні</a:t>
            </a:r>
            <a:endParaRPr b="1" sz="5500"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b="1" lang="uk" sz="5500">
                <a:latin typeface="Raleway"/>
                <a:ea typeface="Raleway"/>
                <a:cs typeface="Raleway"/>
                <a:sym typeface="Raleway"/>
              </a:rPr>
              <a:t>значення</a:t>
            </a:r>
            <a:endParaRPr b="1"/>
          </a:p>
        </p:txBody>
      </p:sp>
      <p:sp>
        <p:nvSpPr>
          <p:cNvPr id="296" name="Google Shape;296;p4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4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Еквівалентне розділення</a:t>
            </a:r>
            <a:endParaRPr/>
          </a:p>
        </p:txBody>
      </p:sp>
      <p:sp>
        <p:nvSpPr>
          <p:cNvPr id="302" name="Google Shape;302;p49"/>
          <p:cNvSpPr txBox="1"/>
          <p:nvPr>
            <p:ph idx="1" type="body"/>
          </p:nvPr>
        </p:nvSpPr>
        <p:spPr>
          <a:xfrm>
            <a:off x="311700" y="1461650"/>
            <a:ext cx="8338800" cy="313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uk"/>
              <a:t>Аналіз граничних значень перевіряє межі числового діапазону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uk"/>
              <a:t>Значення з валідного діапазону називаються валідні граничні значення, та якщо з невалідного діапазону - невалідні значення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uk"/>
              <a:t>Граничні значення визначаються як ЛГ, ЛГ-1, ПГ, ПГ+1, де ЛГ та ПГ - це нижня та верхня межі у сценарії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5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Пояснювальна бригада</a:t>
            </a:r>
            <a:endParaRPr/>
          </a:p>
        </p:txBody>
      </p:sp>
      <p:cxnSp>
        <p:nvCxnSpPr>
          <p:cNvPr id="308" name="Google Shape;308;p50"/>
          <p:cNvCxnSpPr/>
          <p:nvPr/>
        </p:nvCxnSpPr>
        <p:spPr>
          <a:xfrm>
            <a:off x="2047500" y="2677688"/>
            <a:ext cx="5049000" cy="0"/>
          </a:xfrm>
          <a:prstGeom prst="straightConnector1">
            <a:avLst/>
          </a:prstGeom>
          <a:noFill/>
          <a:ln cap="flat" cmpd="sng" w="9525">
            <a:solidFill>
              <a:srgbClr val="666666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09" name="Google Shape;309;p50"/>
          <p:cNvCxnSpPr/>
          <p:nvPr/>
        </p:nvCxnSpPr>
        <p:spPr>
          <a:xfrm>
            <a:off x="3357925" y="1694863"/>
            <a:ext cx="0" cy="1763400"/>
          </a:xfrm>
          <a:prstGeom prst="straightConnector1">
            <a:avLst/>
          </a:prstGeom>
          <a:noFill/>
          <a:ln cap="flat" cmpd="sng" w="9525">
            <a:solidFill>
              <a:srgbClr val="666666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10" name="Google Shape;310;p50"/>
          <p:cNvCxnSpPr/>
          <p:nvPr/>
        </p:nvCxnSpPr>
        <p:spPr>
          <a:xfrm>
            <a:off x="5622250" y="1685238"/>
            <a:ext cx="0" cy="1705500"/>
          </a:xfrm>
          <a:prstGeom prst="straightConnector1">
            <a:avLst/>
          </a:prstGeom>
          <a:noFill/>
          <a:ln cap="flat" cmpd="sng" w="9525">
            <a:solidFill>
              <a:srgbClr val="666666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11" name="Google Shape;311;p50"/>
          <p:cNvSpPr txBox="1"/>
          <p:nvPr>
            <p:ph idx="1" type="body"/>
          </p:nvPr>
        </p:nvSpPr>
        <p:spPr>
          <a:xfrm>
            <a:off x="3954588" y="1685250"/>
            <a:ext cx="1071000" cy="94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18-60</a:t>
            </a:r>
            <a:endParaRPr/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uk"/>
              <a:t>валідні</a:t>
            </a:r>
            <a:endParaRPr/>
          </a:p>
        </p:txBody>
      </p:sp>
      <p:sp>
        <p:nvSpPr>
          <p:cNvPr id="312" name="Google Shape;312;p50"/>
          <p:cNvSpPr txBox="1"/>
          <p:nvPr>
            <p:ph idx="1" type="body"/>
          </p:nvPr>
        </p:nvSpPr>
        <p:spPr>
          <a:xfrm>
            <a:off x="2029588" y="1685250"/>
            <a:ext cx="1071000" cy="94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75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- ∞-17</a:t>
            </a:r>
            <a:endParaRPr/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uk"/>
              <a:t>не валідні</a:t>
            </a:r>
            <a:endParaRPr/>
          </a:p>
        </p:txBody>
      </p:sp>
      <p:sp>
        <p:nvSpPr>
          <p:cNvPr id="313" name="Google Shape;313;p50"/>
          <p:cNvSpPr txBox="1"/>
          <p:nvPr>
            <p:ph idx="1" type="body"/>
          </p:nvPr>
        </p:nvSpPr>
        <p:spPr>
          <a:xfrm>
            <a:off x="5879588" y="1685250"/>
            <a:ext cx="1071000" cy="94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75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61-∞</a:t>
            </a:r>
            <a:endParaRPr/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uk"/>
              <a:t>не валідні</a:t>
            </a:r>
            <a:endParaRPr/>
          </a:p>
        </p:txBody>
      </p:sp>
      <p:sp>
        <p:nvSpPr>
          <p:cNvPr id="314" name="Google Shape;314;p50"/>
          <p:cNvSpPr/>
          <p:nvPr/>
        </p:nvSpPr>
        <p:spPr>
          <a:xfrm>
            <a:off x="2800200" y="2727250"/>
            <a:ext cx="245400" cy="2649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5" name="Google Shape;315;p50"/>
          <p:cNvSpPr txBox="1"/>
          <p:nvPr/>
        </p:nvSpPr>
        <p:spPr>
          <a:xfrm>
            <a:off x="2529750" y="2992150"/>
            <a:ext cx="786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666666"/>
                </a:solidFill>
                <a:latin typeface="Merriweather Light"/>
                <a:ea typeface="Merriweather Light"/>
                <a:cs typeface="Merriweather Light"/>
                <a:sym typeface="Merriweather Light"/>
              </a:rPr>
              <a:t>ЛГ-1</a:t>
            </a:r>
            <a:br>
              <a:rPr lang="uk">
                <a:solidFill>
                  <a:srgbClr val="666666"/>
                </a:solidFill>
                <a:latin typeface="Merriweather Light"/>
                <a:ea typeface="Merriweather Light"/>
                <a:cs typeface="Merriweather Light"/>
                <a:sym typeface="Merriweather Light"/>
              </a:rPr>
            </a:br>
            <a:r>
              <a:rPr lang="uk">
                <a:solidFill>
                  <a:srgbClr val="666666"/>
                </a:solidFill>
                <a:latin typeface="Merriweather Light"/>
                <a:ea typeface="Merriweather Light"/>
                <a:cs typeface="Merriweather Light"/>
                <a:sym typeface="Merriweather Light"/>
              </a:rPr>
              <a:t>17</a:t>
            </a:r>
            <a:endParaRPr>
              <a:solidFill>
                <a:srgbClr val="666666"/>
              </a:solidFill>
              <a:latin typeface="Merriweather Light"/>
              <a:ea typeface="Merriweather Light"/>
              <a:cs typeface="Merriweather Light"/>
              <a:sym typeface="Merriweather Light"/>
            </a:endParaRPr>
          </a:p>
        </p:txBody>
      </p:sp>
      <p:sp>
        <p:nvSpPr>
          <p:cNvPr id="316" name="Google Shape;316;p50"/>
          <p:cNvSpPr/>
          <p:nvPr/>
        </p:nvSpPr>
        <p:spPr>
          <a:xfrm>
            <a:off x="3546763" y="2727250"/>
            <a:ext cx="245400" cy="2649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7" name="Google Shape;317;p50"/>
          <p:cNvSpPr/>
          <p:nvPr/>
        </p:nvSpPr>
        <p:spPr>
          <a:xfrm>
            <a:off x="5138088" y="2727250"/>
            <a:ext cx="245400" cy="2649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8" name="Google Shape;318;p50"/>
          <p:cNvSpPr txBox="1"/>
          <p:nvPr/>
        </p:nvSpPr>
        <p:spPr>
          <a:xfrm>
            <a:off x="3337013" y="2992150"/>
            <a:ext cx="786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666666"/>
                </a:solidFill>
                <a:latin typeface="Merriweather Light"/>
                <a:ea typeface="Merriweather Light"/>
                <a:cs typeface="Merriweather Light"/>
                <a:sym typeface="Merriweather Light"/>
              </a:rPr>
              <a:t>ЛГ</a:t>
            </a:r>
            <a:endParaRPr>
              <a:solidFill>
                <a:srgbClr val="666666"/>
              </a:solidFill>
              <a:latin typeface="Merriweather Light"/>
              <a:ea typeface="Merriweather Light"/>
              <a:cs typeface="Merriweather Light"/>
              <a:sym typeface="Merriweather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666666"/>
                </a:solidFill>
                <a:latin typeface="Merriweather Light"/>
                <a:ea typeface="Merriweather Light"/>
                <a:cs typeface="Merriweather Light"/>
                <a:sym typeface="Merriweather Light"/>
              </a:rPr>
              <a:t>18</a:t>
            </a:r>
            <a:endParaRPr>
              <a:solidFill>
                <a:srgbClr val="666666"/>
              </a:solidFill>
              <a:latin typeface="Merriweather Light"/>
              <a:ea typeface="Merriweather Light"/>
              <a:cs typeface="Merriweather Light"/>
              <a:sym typeface="Merriweather Light"/>
            </a:endParaRPr>
          </a:p>
        </p:txBody>
      </p:sp>
      <p:sp>
        <p:nvSpPr>
          <p:cNvPr id="319" name="Google Shape;319;p50"/>
          <p:cNvSpPr txBox="1"/>
          <p:nvPr/>
        </p:nvSpPr>
        <p:spPr>
          <a:xfrm>
            <a:off x="5138088" y="2992150"/>
            <a:ext cx="4632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666666"/>
                </a:solidFill>
                <a:latin typeface="Merriweather Light"/>
                <a:ea typeface="Merriweather Light"/>
                <a:cs typeface="Merriweather Light"/>
                <a:sym typeface="Merriweather Light"/>
              </a:rPr>
              <a:t>ПГ</a:t>
            </a:r>
            <a:endParaRPr>
              <a:solidFill>
                <a:srgbClr val="666666"/>
              </a:solidFill>
              <a:latin typeface="Merriweather Light"/>
              <a:ea typeface="Merriweather Light"/>
              <a:cs typeface="Merriweather Light"/>
              <a:sym typeface="Merriweather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666666"/>
                </a:solidFill>
                <a:latin typeface="Merriweather Light"/>
                <a:ea typeface="Merriweather Light"/>
                <a:cs typeface="Merriweather Light"/>
                <a:sym typeface="Merriweather Light"/>
              </a:rPr>
              <a:t>60</a:t>
            </a:r>
            <a:endParaRPr>
              <a:solidFill>
                <a:srgbClr val="666666"/>
              </a:solidFill>
              <a:latin typeface="Merriweather Light"/>
              <a:ea typeface="Merriweather Light"/>
              <a:cs typeface="Merriweather Light"/>
              <a:sym typeface="Merriweather Light"/>
            </a:endParaRPr>
          </a:p>
        </p:txBody>
      </p:sp>
      <p:sp>
        <p:nvSpPr>
          <p:cNvPr id="320" name="Google Shape;320;p50"/>
          <p:cNvSpPr/>
          <p:nvPr/>
        </p:nvSpPr>
        <p:spPr>
          <a:xfrm>
            <a:off x="5861000" y="2727250"/>
            <a:ext cx="245400" cy="2649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1" name="Google Shape;321;p50"/>
          <p:cNvSpPr txBox="1"/>
          <p:nvPr/>
        </p:nvSpPr>
        <p:spPr>
          <a:xfrm>
            <a:off x="5590550" y="2992150"/>
            <a:ext cx="786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666666"/>
                </a:solidFill>
                <a:latin typeface="Merriweather Light"/>
                <a:ea typeface="Merriweather Light"/>
                <a:cs typeface="Merriweather Light"/>
                <a:sym typeface="Merriweather Light"/>
              </a:rPr>
              <a:t>ПГ+1</a:t>
            </a:r>
            <a:endParaRPr>
              <a:solidFill>
                <a:srgbClr val="666666"/>
              </a:solidFill>
              <a:latin typeface="Merriweather Light"/>
              <a:ea typeface="Merriweather Light"/>
              <a:cs typeface="Merriweather Light"/>
              <a:sym typeface="Merriweather Ligh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666666"/>
                </a:solidFill>
                <a:latin typeface="Merriweather Light"/>
                <a:ea typeface="Merriweather Light"/>
                <a:cs typeface="Merriweather Light"/>
                <a:sym typeface="Merriweather Light"/>
              </a:rPr>
              <a:t>61</a:t>
            </a:r>
            <a:endParaRPr>
              <a:solidFill>
                <a:srgbClr val="666666"/>
              </a:solidFill>
              <a:latin typeface="Merriweather Light"/>
              <a:ea typeface="Merriweather Light"/>
              <a:cs typeface="Merriweather Light"/>
              <a:sym typeface="Merriweather Light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51"/>
          <p:cNvSpPr txBox="1"/>
          <p:nvPr>
            <p:ph type="title"/>
          </p:nvPr>
        </p:nvSpPr>
        <p:spPr>
          <a:xfrm>
            <a:off x="311700" y="474500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Питання з ISTQB #1</a:t>
            </a:r>
            <a:endParaRPr/>
          </a:p>
        </p:txBody>
      </p:sp>
      <p:sp>
        <p:nvSpPr>
          <p:cNvPr id="327" name="Google Shape;327;p51"/>
          <p:cNvSpPr txBox="1"/>
          <p:nvPr>
            <p:ph idx="1" type="body"/>
          </p:nvPr>
        </p:nvSpPr>
        <p:spPr>
          <a:xfrm>
            <a:off x="311700" y="1461675"/>
            <a:ext cx="8520600" cy="1244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uk"/>
              <a:t>Текстове поле в програмі приймає введення віку користувача. Значення від 18 до 30, включаючи 18 і 30, будуть прийняті системою. Використовуючи техніку Граничних значень, яка мінімальна кількість тестів кейсів потрібна для максимального покриття?</a:t>
            </a:r>
            <a:endParaRPr/>
          </a:p>
        </p:txBody>
      </p:sp>
      <p:cxnSp>
        <p:nvCxnSpPr>
          <p:cNvPr id="328" name="Google Shape;328;p51"/>
          <p:cNvCxnSpPr/>
          <p:nvPr/>
        </p:nvCxnSpPr>
        <p:spPr>
          <a:xfrm>
            <a:off x="2946800" y="3895675"/>
            <a:ext cx="5049000" cy="0"/>
          </a:xfrm>
          <a:prstGeom prst="straightConnector1">
            <a:avLst/>
          </a:prstGeom>
          <a:noFill/>
          <a:ln cap="flat" cmpd="sng" w="9525">
            <a:solidFill>
              <a:srgbClr val="666666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29" name="Google Shape;329;p51"/>
          <p:cNvCxnSpPr/>
          <p:nvPr/>
        </p:nvCxnSpPr>
        <p:spPr>
          <a:xfrm>
            <a:off x="4257225" y="2912850"/>
            <a:ext cx="0" cy="1763400"/>
          </a:xfrm>
          <a:prstGeom prst="straightConnector1">
            <a:avLst/>
          </a:prstGeom>
          <a:noFill/>
          <a:ln cap="flat" cmpd="sng" w="9525">
            <a:solidFill>
              <a:srgbClr val="666666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30" name="Google Shape;330;p51"/>
          <p:cNvCxnSpPr/>
          <p:nvPr/>
        </p:nvCxnSpPr>
        <p:spPr>
          <a:xfrm>
            <a:off x="6521550" y="2903225"/>
            <a:ext cx="0" cy="1705500"/>
          </a:xfrm>
          <a:prstGeom prst="straightConnector1">
            <a:avLst/>
          </a:prstGeom>
          <a:noFill/>
          <a:ln cap="flat" cmpd="sng" w="9525">
            <a:solidFill>
              <a:srgbClr val="666666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31" name="Google Shape;331;p51"/>
          <p:cNvSpPr/>
          <p:nvPr/>
        </p:nvSpPr>
        <p:spPr>
          <a:xfrm>
            <a:off x="3996500" y="4052425"/>
            <a:ext cx="165300" cy="1653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2" name="Google Shape;332;p51"/>
          <p:cNvSpPr/>
          <p:nvPr/>
        </p:nvSpPr>
        <p:spPr>
          <a:xfrm>
            <a:off x="6262800" y="4052425"/>
            <a:ext cx="165300" cy="1653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3" name="Google Shape;333;p51"/>
          <p:cNvSpPr/>
          <p:nvPr/>
        </p:nvSpPr>
        <p:spPr>
          <a:xfrm>
            <a:off x="6615000" y="4052425"/>
            <a:ext cx="165300" cy="1653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4" name="Google Shape;334;p51"/>
          <p:cNvSpPr txBox="1"/>
          <p:nvPr/>
        </p:nvSpPr>
        <p:spPr>
          <a:xfrm>
            <a:off x="2784100" y="2705950"/>
            <a:ext cx="13932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Не валідні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&lt;= 17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5" name="Google Shape;335;p51"/>
          <p:cNvSpPr txBox="1"/>
          <p:nvPr/>
        </p:nvSpPr>
        <p:spPr>
          <a:xfrm>
            <a:off x="4652825" y="2705950"/>
            <a:ext cx="15552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Валідні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18-30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6" name="Google Shape;336;p51"/>
          <p:cNvSpPr txBox="1"/>
          <p:nvPr/>
        </p:nvSpPr>
        <p:spPr>
          <a:xfrm>
            <a:off x="6758275" y="2705950"/>
            <a:ext cx="13932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Не валідні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31&lt;=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7" name="Google Shape;337;p51"/>
          <p:cNvSpPr/>
          <p:nvPr/>
        </p:nvSpPr>
        <p:spPr>
          <a:xfrm>
            <a:off x="4352650" y="4052425"/>
            <a:ext cx="165300" cy="1653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5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Питання з ISTQB #2</a:t>
            </a:r>
            <a:endParaRPr/>
          </a:p>
        </p:txBody>
      </p:sp>
      <p:sp>
        <p:nvSpPr>
          <p:cNvPr id="343" name="Google Shape;343;p52"/>
          <p:cNvSpPr txBox="1"/>
          <p:nvPr>
            <p:ph idx="1" type="body"/>
          </p:nvPr>
        </p:nvSpPr>
        <p:spPr>
          <a:xfrm>
            <a:off x="311700" y="1419000"/>
            <a:ext cx="8520600" cy="314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/>
              <a:t>Текстове поле в програмі приймає введення віку користувача. Значення від 18 до 30, включаючи 18 і 30, будуть прийняті системою. Використовуючи техніку межових значень, який варіант відповіді містить валідну колекцію граничних значень?</a:t>
            </a:r>
            <a:endParaRPr sz="2000"/>
          </a:p>
          <a:p>
            <a:pPr indent="-355600" lvl="0" marL="457200" rtl="0" algn="l">
              <a:spcBef>
                <a:spcPts val="1200"/>
              </a:spcBef>
              <a:spcAft>
                <a:spcPts val="0"/>
              </a:spcAft>
              <a:buSzPts val="2000"/>
              <a:buAutoNum type="arabicPeriod"/>
            </a:pPr>
            <a:r>
              <a:rPr lang="uk" sz="2000"/>
              <a:t>16, 17, 19, 30</a:t>
            </a:r>
            <a:endParaRPr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uk" sz="2000"/>
              <a:t>17, 18, 19, 31</a:t>
            </a:r>
            <a:endParaRPr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uk" sz="2000"/>
              <a:t>17, 18, 30, 31</a:t>
            </a:r>
            <a:endParaRPr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uk" sz="2000"/>
              <a:t>18, 19, 20, 31</a:t>
            </a:r>
            <a:endParaRPr sz="2000"/>
          </a:p>
        </p:txBody>
      </p:sp>
      <p:cxnSp>
        <p:nvCxnSpPr>
          <p:cNvPr id="344" name="Google Shape;344;p52"/>
          <p:cNvCxnSpPr/>
          <p:nvPr/>
        </p:nvCxnSpPr>
        <p:spPr>
          <a:xfrm>
            <a:off x="3627625" y="4249275"/>
            <a:ext cx="5049000" cy="0"/>
          </a:xfrm>
          <a:prstGeom prst="straightConnector1">
            <a:avLst/>
          </a:prstGeom>
          <a:noFill/>
          <a:ln cap="flat" cmpd="sng" w="9525">
            <a:solidFill>
              <a:srgbClr val="666666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45" name="Google Shape;345;p52"/>
          <p:cNvCxnSpPr/>
          <p:nvPr/>
        </p:nvCxnSpPr>
        <p:spPr>
          <a:xfrm>
            <a:off x="4938050" y="3266450"/>
            <a:ext cx="0" cy="1763400"/>
          </a:xfrm>
          <a:prstGeom prst="straightConnector1">
            <a:avLst/>
          </a:prstGeom>
          <a:noFill/>
          <a:ln cap="flat" cmpd="sng" w="9525">
            <a:solidFill>
              <a:srgbClr val="666666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46" name="Google Shape;346;p52"/>
          <p:cNvCxnSpPr/>
          <p:nvPr/>
        </p:nvCxnSpPr>
        <p:spPr>
          <a:xfrm>
            <a:off x="7202375" y="3256825"/>
            <a:ext cx="0" cy="1705500"/>
          </a:xfrm>
          <a:prstGeom prst="straightConnector1">
            <a:avLst/>
          </a:prstGeom>
          <a:noFill/>
          <a:ln cap="flat" cmpd="sng" w="9525">
            <a:solidFill>
              <a:srgbClr val="666666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47" name="Google Shape;347;p52"/>
          <p:cNvSpPr/>
          <p:nvPr/>
        </p:nvSpPr>
        <p:spPr>
          <a:xfrm>
            <a:off x="4677325" y="4406025"/>
            <a:ext cx="165300" cy="1653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8" name="Google Shape;348;p52"/>
          <p:cNvSpPr/>
          <p:nvPr/>
        </p:nvSpPr>
        <p:spPr>
          <a:xfrm>
            <a:off x="6943625" y="4406025"/>
            <a:ext cx="165300" cy="1653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9" name="Google Shape;349;p52"/>
          <p:cNvSpPr/>
          <p:nvPr/>
        </p:nvSpPr>
        <p:spPr>
          <a:xfrm>
            <a:off x="7295825" y="4406025"/>
            <a:ext cx="165300" cy="1653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0" name="Google Shape;350;p52"/>
          <p:cNvSpPr txBox="1"/>
          <p:nvPr/>
        </p:nvSpPr>
        <p:spPr>
          <a:xfrm>
            <a:off x="3464925" y="3059550"/>
            <a:ext cx="13932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Не валідні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&lt;= 17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51" name="Google Shape;351;p52"/>
          <p:cNvSpPr txBox="1"/>
          <p:nvPr/>
        </p:nvSpPr>
        <p:spPr>
          <a:xfrm>
            <a:off x="5333650" y="3059550"/>
            <a:ext cx="15552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Валідні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18-30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52" name="Google Shape;352;p52"/>
          <p:cNvSpPr txBox="1"/>
          <p:nvPr/>
        </p:nvSpPr>
        <p:spPr>
          <a:xfrm>
            <a:off x="7439100" y="3059550"/>
            <a:ext cx="13932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Не валідні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31&lt;=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53" name="Google Shape;353;p52"/>
          <p:cNvSpPr/>
          <p:nvPr/>
        </p:nvSpPr>
        <p:spPr>
          <a:xfrm>
            <a:off x="5033475" y="4406025"/>
            <a:ext cx="165300" cy="1653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5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Питання з ISTQB #2</a:t>
            </a:r>
            <a:endParaRPr/>
          </a:p>
        </p:txBody>
      </p:sp>
      <p:sp>
        <p:nvSpPr>
          <p:cNvPr id="359" name="Google Shape;359;p53"/>
          <p:cNvSpPr txBox="1"/>
          <p:nvPr>
            <p:ph idx="1" type="body"/>
          </p:nvPr>
        </p:nvSpPr>
        <p:spPr>
          <a:xfrm>
            <a:off x="311700" y="1419000"/>
            <a:ext cx="8520600" cy="314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/>
              <a:t>Текстове поле в програмі приймає введення віку користувача. Значення від 18 до 30, включаючи 18 і 30, будуть прийняті системою. Використовуючи техніку межових значень, який варіант відповіді містить валідну колекцію граничних значень?</a:t>
            </a:r>
            <a:endParaRPr sz="2000"/>
          </a:p>
          <a:p>
            <a:pPr indent="-355600" lvl="0" marL="457200" rtl="0" algn="l">
              <a:spcBef>
                <a:spcPts val="1200"/>
              </a:spcBef>
              <a:spcAft>
                <a:spcPts val="0"/>
              </a:spcAft>
              <a:buSzPts val="2000"/>
              <a:buAutoNum type="arabicPeriod"/>
            </a:pPr>
            <a:r>
              <a:rPr lang="uk" sz="2000"/>
              <a:t>16, 17, 19, 30</a:t>
            </a:r>
            <a:endParaRPr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uk" sz="2000"/>
              <a:t>17, 18, 19, 31</a:t>
            </a:r>
            <a:endParaRPr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b="1" lang="uk" sz="2000"/>
              <a:t>17, 18, 30, 31</a:t>
            </a:r>
            <a:endParaRPr b="1"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uk" sz="2000"/>
              <a:t>18, 19, 20, 31</a:t>
            </a:r>
            <a:endParaRPr sz="2000"/>
          </a:p>
        </p:txBody>
      </p:sp>
      <p:cxnSp>
        <p:nvCxnSpPr>
          <p:cNvPr id="360" name="Google Shape;360;p53"/>
          <p:cNvCxnSpPr/>
          <p:nvPr/>
        </p:nvCxnSpPr>
        <p:spPr>
          <a:xfrm>
            <a:off x="3627625" y="4249275"/>
            <a:ext cx="5049000" cy="0"/>
          </a:xfrm>
          <a:prstGeom prst="straightConnector1">
            <a:avLst/>
          </a:prstGeom>
          <a:noFill/>
          <a:ln cap="flat" cmpd="sng" w="9525">
            <a:solidFill>
              <a:srgbClr val="666666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61" name="Google Shape;361;p53"/>
          <p:cNvCxnSpPr/>
          <p:nvPr/>
        </p:nvCxnSpPr>
        <p:spPr>
          <a:xfrm>
            <a:off x="4938050" y="3266450"/>
            <a:ext cx="0" cy="1763400"/>
          </a:xfrm>
          <a:prstGeom prst="straightConnector1">
            <a:avLst/>
          </a:prstGeom>
          <a:noFill/>
          <a:ln cap="flat" cmpd="sng" w="9525">
            <a:solidFill>
              <a:srgbClr val="666666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62" name="Google Shape;362;p53"/>
          <p:cNvCxnSpPr/>
          <p:nvPr/>
        </p:nvCxnSpPr>
        <p:spPr>
          <a:xfrm>
            <a:off x="7202375" y="3256825"/>
            <a:ext cx="0" cy="1705500"/>
          </a:xfrm>
          <a:prstGeom prst="straightConnector1">
            <a:avLst/>
          </a:prstGeom>
          <a:noFill/>
          <a:ln cap="flat" cmpd="sng" w="9525">
            <a:solidFill>
              <a:srgbClr val="666666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63" name="Google Shape;363;p53"/>
          <p:cNvSpPr/>
          <p:nvPr/>
        </p:nvSpPr>
        <p:spPr>
          <a:xfrm>
            <a:off x="4677325" y="4406025"/>
            <a:ext cx="165300" cy="1653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64" name="Google Shape;364;p53"/>
          <p:cNvSpPr/>
          <p:nvPr/>
        </p:nvSpPr>
        <p:spPr>
          <a:xfrm>
            <a:off x="6943625" y="4406025"/>
            <a:ext cx="165300" cy="1653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5" name="Google Shape;365;p53"/>
          <p:cNvSpPr/>
          <p:nvPr/>
        </p:nvSpPr>
        <p:spPr>
          <a:xfrm>
            <a:off x="7295825" y="4406025"/>
            <a:ext cx="165300" cy="1653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6" name="Google Shape;366;p53"/>
          <p:cNvSpPr txBox="1"/>
          <p:nvPr/>
        </p:nvSpPr>
        <p:spPr>
          <a:xfrm>
            <a:off x="3464925" y="3059550"/>
            <a:ext cx="13932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Не валідні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&lt;= 17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67" name="Google Shape;367;p53"/>
          <p:cNvSpPr txBox="1"/>
          <p:nvPr/>
        </p:nvSpPr>
        <p:spPr>
          <a:xfrm>
            <a:off x="5333650" y="3059550"/>
            <a:ext cx="15552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Валідні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18-30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68" name="Google Shape;368;p53"/>
          <p:cNvSpPr txBox="1"/>
          <p:nvPr/>
        </p:nvSpPr>
        <p:spPr>
          <a:xfrm>
            <a:off x="7439100" y="3059550"/>
            <a:ext cx="13932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Не валідні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31&lt;=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69" name="Google Shape;369;p53"/>
          <p:cNvSpPr/>
          <p:nvPr/>
        </p:nvSpPr>
        <p:spPr>
          <a:xfrm>
            <a:off x="5033475" y="4406025"/>
            <a:ext cx="165300" cy="1653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Тип тестування</a:t>
            </a:r>
            <a:endParaRPr/>
          </a:p>
        </p:txBody>
      </p:sp>
      <p:sp>
        <p:nvSpPr>
          <p:cNvPr id="117" name="Google Shape;117;p27"/>
          <p:cNvSpPr txBox="1"/>
          <p:nvPr>
            <p:ph idx="1" type="body"/>
          </p:nvPr>
        </p:nvSpPr>
        <p:spPr>
          <a:xfrm>
            <a:off x="311700" y="1152475"/>
            <a:ext cx="47460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381000" lvl="0" marL="76200" marR="162560" rtl="0" algn="l">
              <a:lnSpc>
                <a:spcPct val="128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uk" sz="1400">
                <a:solidFill>
                  <a:srgbClr val="292929"/>
                </a:solidFill>
              </a:rPr>
              <a:t>Деякі тестування включають виконання компонента або системи, що тестується; таке тестування називається </a:t>
            </a:r>
            <a:r>
              <a:rPr b="1" i="1" lang="uk" sz="1400">
                <a:solidFill>
                  <a:srgbClr val="292929"/>
                </a:solidFill>
              </a:rPr>
              <a:t>динамічним. </a:t>
            </a:r>
            <a:r>
              <a:rPr i="1" lang="uk" sz="1400">
                <a:solidFill>
                  <a:srgbClr val="292929"/>
                </a:solidFill>
              </a:rPr>
              <a:t>Інше тестування не передбачає виконання компонента або системи, що тестується; таке тестування називається </a:t>
            </a:r>
            <a:r>
              <a:rPr b="1" i="1" lang="uk" sz="1400">
                <a:solidFill>
                  <a:srgbClr val="292929"/>
                </a:solidFill>
              </a:rPr>
              <a:t>статичним тестуванням.</a:t>
            </a:r>
            <a:endParaRPr b="1" i="1" sz="14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i="1" sz="1400"/>
          </a:p>
        </p:txBody>
      </p:sp>
      <p:pic>
        <p:nvPicPr>
          <p:cNvPr id="118" name="Google Shape;118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60749" y="109900"/>
            <a:ext cx="3112874" cy="4771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5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Питання з ISTQB #3 </a:t>
            </a:r>
            <a:endParaRPr/>
          </a:p>
        </p:txBody>
      </p:sp>
      <p:sp>
        <p:nvSpPr>
          <p:cNvPr id="375" name="Google Shape;375;p54"/>
          <p:cNvSpPr txBox="1"/>
          <p:nvPr>
            <p:ph idx="1" type="body"/>
          </p:nvPr>
        </p:nvSpPr>
        <p:spPr>
          <a:xfrm>
            <a:off x="311700" y="1419000"/>
            <a:ext cx="8520600" cy="314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865"/>
              <a:t>Текстове поле в програмі приймає введення віку користувача. Значення від 18 до 30, включаючи 18 і 30, будуть прийняті системою. Використовуючи техніку Граничних значень та Еквівалентного поділу, який варіант відповіді містить валідні граничні значення та валідне еквівалентне значення?</a:t>
            </a:r>
            <a:endParaRPr sz="1865"/>
          </a:p>
          <a:p>
            <a:pPr indent="-347027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865"/>
              <a:buAutoNum type="arabicPeriod"/>
            </a:pPr>
            <a:r>
              <a:rPr lang="uk" sz="1865"/>
              <a:t>17, 18, 20</a:t>
            </a:r>
            <a:endParaRPr sz="1865"/>
          </a:p>
          <a:p>
            <a:pPr indent="-347027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865"/>
              <a:buAutoNum type="arabicPeriod"/>
            </a:pPr>
            <a:r>
              <a:rPr lang="uk" sz="1865"/>
              <a:t>18, 30, 25</a:t>
            </a:r>
            <a:endParaRPr sz="1865"/>
          </a:p>
          <a:p>
            <a:pPr indent="-347027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865"/>
              <a:buAutoNum type="arabicPeriod"/>
            </a:pPr>
            <a:r>
              <a:rPr lang="uk" sz="1865"/>
              <a:t>18, 30, 31</a:t>
            </a:r>
            <a:endParaRPr sz="1865"/>
          </a:p>
          <a:p>
            <a:pPr indent="-347027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865"/>
              <a:buAutoNum type="arabicPeriod"/>
            </a:pPr>
            <a:r>
              <a:rPr lang="uk" sz="1865"/>
              <a:t>19, 20, 31</a:t>
            </a:r>
            <a:endParaRPr sz="1865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1018"/>
              <a:buNone/>
            </a:pPr>
            <a:r>
              <a:t/>
            </a:r>
            <a:endParaRPr sz="1865"/>
          </a:p>
        </p:txBody>
      </p:sp>
      <p:cxnSp>
        <p:nvCxnSpPr>
          <p:cNvPr id="376" name="Google Shape;376;p54"/>
          <p:cNvCxnSpPr/>
          <p:nvPr/>
        </p:nvCxnSpPr>
        <p:spPr>
          <a:xfrm>
            <a:off x="4021522" y="4304065"/>
            <a:ext cx="3996900" cy="0"/>
          </a:xfrm>
          <a:prstGeom prst="straightConnector1">
            <a:avLst/>
          </a:prstGeom>
          <a:noFill/>
          <a:ln cap="flat" cmpd="sng" w="9525">
            <a:solidFill>
              <a:srgbClr val="666666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77" name="Google Shape;377;p54"/>
          <p:cNvCxnSpPr/>
          <p:nvPr/>
        </p:nvCxnSpPr>
        <p:spPr>
          <a:xfrm>
            <a:off x="5058884" y="3575768"/>
            <a:ext cx="0" cy="1306800"/>
          </a:xfrm>
          <a:prstGeom prst="straightConnector1">
            <a:avLst/>
          </a:prstGeom>
          <a:noFill/>
          <a:ln cap="flat" cmpd="sng" w="9525">
            <a:solidFill>
              <a:srgbClr val="666666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78" name="Google Shape;378;p54"/>
          <p:cNvCxnSpPr/>
          <p:nvPr/>
        </p:nvCxnSpPr>
        <p:spPr>
          <a:xfrm>
            <a:off x="6851375" y="3568636"/>
            <a:ext cx="0" cy="1263600"/>
          </a:xfrm>
          <a:prstGeom prst="straightConnector1">
            <a:avLst/>
          </a:prstGeom>
          <a:noFill/>
          <a:ln cap="flat" cmpd="sng" w="9525">
            <a:solidFill>
              <a:srgbClr val="666666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79" name="Google Shape;379;p54"/>
          <p:cNvSpPr txBox="1"/>
          <p:nvPr/>
        </p:nvSpPr>
        <p:spPr>
          <a:xfrm>
            <a:off x="3892725" y="3422450"/>
            <a:ext cx="11028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Не валідні</a:t>
            </a:r>
            <a:endParaRPr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&lt;= 17</a:t>
            </a:r>
            <a:endParaRPr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80" name="Google Shape;380;p54"/>
          <p:cNvSpPr txBox="1"/>
          <p:nvPr/>
        </p:nvSpPr>
        <p:spPr>
          <a:xfrm>
            <a:off x="5372050" y="3422451"/>
            <a:ext cx="12312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Валідні</a:t>
            </a:r>
            <a:endParaRPr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18-30</a:t>
            </a:r>
            <a:endParaRPr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81" name="Google Shape;381;p54"/>
          <p:cNvSpPr txBox="1"/>
          <p:nvPr/>
        </p:nvSpPr>
        <p:spPr>
          <a:xfrm>
            <a:off x="7038772" y="3422451"/>
            <a:ext cx="11028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Не валідні</a:t>
            </a:r>
            <a:endParaRPr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31 &lt;=</a:t>
            </a:r>
            <a:endParaRPr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82" name="Google Shape;382;p54"/>
          <p:cNvSpPr/>
          <p:nvPr/>
        </p:nvSpPr>
        <p:spPr>
          <a:xfrm>
            <a:off x="4572000" y="4497100"/>
            <a:ext cx="235500" cy="2355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3" name="Google Shape;383;p54"/>
          <p:cNvSpPr/>
          <p:nvPr/>
        </p:nvSpPr>
        <p:spPr>
          <a:xfrm>
            <a:off x="5136550" y="4497100"/>
            <a:ext cx="235500" cy="2355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4" name="Google Shape;384;p54"/>
          <p:cNvSpPr/>
          <p:nvPr/>
        </p:nvSpPr>
        <p:spPr>
          <a:xfrm>
            <a:off x="6512950" y="4497100"/>
            <a:ext cx="235500" cy="2355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5" name="Google Shape;385;p54"/>
          <p:cNvSpPr/>
          <p:nvPr/>
        </p:nvSpPr>
        <p:spPr>
          <a:xfrm>
            <a:off x="6954300" y="4497100"/>
            <a:ext cx="235500" cy="2355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6" name="Google Shape;386;p54"/>
          <p:cNvSpPr/>
          <p:nvPr/>
        </p:nvSpPr>
        <p:spPr>
          <a:xfrm>
            <a:off x="4263275" y="4688750"/>
            <a:ext cx="235500" cy="235500"/>
          </a:xfrm>
          <a:prstGeom prst="ellipse">
            <a:avLst/>
          </a:prstGeom>
          <a:solidFill>
            <a:srgbClr val="002F4A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7" name="Google Shape;387;p54"/>
          <p:cNvSpPr/>
          <p:nvPr/>
        </p:nvSpPr>
        <p:spPr>
          <a:xfrm>
            <a:off x="5888838" y="4688750"/>
            <a:ext cx="235500" cy="235500"/>
          </a:xfrm>
          <a:prstGeom prst="ellipse">
            <a:avLst/>
          </a:prstGeom>
          <a:solidFill>
            <a:srgbClr val="002F4A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8" name="Google Shape;388;p54"/>
          <p:cNvSpPr/>
          <p:nvPr/>
        </p:nvSpPr>
        <p:spPr>
          <a:xfrm>
            <a:off x="7514425" y="4688750"/>
            <a:ext cx="235500" cy="235500"/>
          </a:xfrm>
          <a:prstGeom prst="ellipse">
            <a:avLst/>
          </a:prstGeom>
          <a:solidFill>
            <a:srgbClr val="002F4A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9" name="Google Shape;389;p54"/>
          <p:cNvSpPr/>
          <p:nvPr/>
        </p:nvSpPr>
        <p:spPr>
          <a:xfrm>
            <a:off x="5058875" y="4128850"/>
            <a:ext cx="1767600" cy="1014600"/>
          </a:xfrm>
          <a:prstGeom prst="ellipse">
            <a:avLst/>
          </a:prstGeom>
          <a:noFill/>
          <a:ln cap="flat" cmpd="sng" w="9525">
            <a:solidFill>
              <a:srgbClr val="B8574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5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Питання з ISTQB #3 </a:t>
            </a:r>
            <a:endParaRPr/>
          </a:p>
        </p:txBody>
      </p:sp>
      <p:sp>
        <p:nvSpPr>
          <p:cNvPr id="395" name="Google Shape;395;p55"/>
          <p:cNvSpPr txBox="1"/>
          <p:nvPr>
            <p:ph idx="1" type="body"/>
          </p:nvPr>
        </p:nvSpPr>
        <p:spPr>
          <a:xfrm>
            <a:off x="311700" y="1419000"/>
            <a:ext cx="8520600" cy="314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865"/>
              <a:t>Текстове поле в програмі приймає введення віку користувача. Значення від 18 до 30, включаючи 18 і 30, будуть прийняті системою. Використовуючи техніку Граничних значень та Еквівалентного поділу, який варіант відповіді містить валідні граничні значення та валідне еквівалентне значення?</a:t>
            </a:r>
            <a:endParaRPr sz="1865"/>
          </a:p>
          <a:p>
            <a:pPr indent="-347027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865"/>
              <a:buAutoNum type="arabicPeriod"/>
            </a:pPr>
            <a:r>
              <a:rPr lang="uk" sz="1865"/>
              <a:t>17, 18, 20</a:t>
            </a:r>
            <a:endParaRPr sz="1865"/>
          </a:p>
          <a:p>
            <a:pPr indent="-347027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865"/>
              <a:buAutoNum type="arabicPeriod"/>
            </a:pPr>
            <a:r>
              <a:rPr b="1" lang="uk" sz="1865"/>
              <a:t>18, 30, 25</a:t>
            </a:r>
            <a:endParaRPr b="1" sz="1865"/>
          </a:p>
          <a:p>
            <a:pPr indent="-347027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865"/>
              <a:buAutoNum type="arabicPeriod"/>
            </a:pPr>
            <a:r>
              <a:rPr lang="uk" sz="1865"/>
              <a:t>18, 30, 31</a:t>
            </a:r>
            <a:endParaRPr sz="1865"/>
          </a:p>
          <a:p>
            <a:pPr indent="-347027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865"/>
              <a:buAutoNum type="arabicPeriod"/>
            </a:pPr>
            <a:r>
              <a:rPr lang="uk" sz="1865"/>
              <a:t>19, 20, 31</a:t>
            </a:r>
            <a:endParaRPr sz="1865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1018"/>
              <a:buNone/>
            </a:pPr>
            <a:r>
              <a:t/>
            </a:r>
            <a:endParaRPr sz="1865"/>
          </a:p>
        </p:txBody>
      </p:sp>
      <p:cxnSp>
        <p:nvCxnSpPr>
          <p:cNvPr id="396" name="Google Shape;396;p55"/>
          <p:cNvCxnSpPr/>
          <p:nvPr/>
        </p:nvCxnSpPr>
        <p:spPr>
          <a:xfrm>
            <a:off x="4021522" y="4304065"/>
            <a:ext cx="3996900" cy="0"/>
          </a:xfrm>
          <a:prstGeom prst="straightConnector1">
            <a:avLst/>
          </a:prstGeom>
          <a:noFill/>
          <a:ln cap="flat" cmpd="sng" w="9525">
            <a:solidFill>
              <a:srgbClr val="666666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97" name="Google Shape;397;p55"/>
          <p:cNvCxnSpPr/>
          <p:nvPr/>
        </p:nvCxnSpPr>
        <p:spPr>
          <a:xfrm>
            <a:off x="5058884" y="3575768"/>
            <a:ext cx="0" cy="1306800"/>
          </a:xfrm>
          <a:prstGeom prst="straightConnector1">
            <a:avLst/>
          </a:prstGeom>
          <a:noFill/>
          <a:ln cap="flat" cmpd="sng" w="9525">
            <a:solidFill>
              <a:srgbClr val="666666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98" name="Google Shape;398;p55"/>
          <p:cNvCxnSpPr/>
          <p:nvPr/>
        </p:nvCxnSpPr>
        <p:spPr>
          <a:xfrm>
            <a:off x="6851375" y="3568636"/>
            <a:ext cx="0" cy="1263600"/>
          </a:xfrm>
          <a:prstGeom prst="straightConnector1">
            <a:avLst/>
          </a:prstGeom>
          <a:noFill/>
          <a:ln cap="flat" cmpd="sng" w="9525">
            <a:solidFill>
              <a:srgbClr val="666666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99" name="Google Shape;399;p55"/>
          <p:cNvSpPr txBox="1"/>
          <p:nvPr/>
        </p:nvSpPr>
        <p:spPr>
          <a:xfrm>
            <a:off x="3892725" y="3422450"/>
            <a:ext cx="11028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Не валідні</a:t>
            </a:r>
            <a:endParaRPr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&lt;= 17</a:t>
            </a:r>
            <a:endParaRPr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00" name="Google Shape;400;p55"/>
          <p:cNvSpPr txBox="1"/>
          <p:nvPr/>
        </p:nvSpPr>
        <p:spPr>
          <a:xfrm>
            <a:off x="5372050" y="3422451"/>
            <a:ext cx="12312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Валідні</a:t>
            </a:r>
            <a:endParaRPr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18-30</a:t>
            </a:r>
            <a:endParaRPr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01" name="Google Shape;401;p55"/>
          <p:cNvSpPr txBox="1"/>
          <p:nvPr/>
        </p:nvSpPr>
        <p:spPr>
          <a:xfrm>
            <a:off x="7038772" y="3422451"/>
            <a:ext cx="11028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Не валідні</a:t>
            </a:r>
            <a:endParaRPr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31 &lt;=</a:t>
            </a:r>
            <a:endParaRPr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02" name="Google Shape;402;p55"/>
          <p:cNvSpPr/>
          <p:nvPr/>
        </p:nvSpPr>
        <p:spPr>
          <a:xfrm>
            <a:off x="4572000" y="4497100"/>
            <a:ext cx="235500" cy="2355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3" name="Google Shape;403;p55"/>
          <p:cNvSpPr/>
          <p:nvPr/>
        </p:nvSpPr>
        <p:spPr>
          <a:xfrm>
            <a:off x="5136550" y="4497100"/>
            <a:ext cx="235500" cy="2355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4" name="Google Shape;404;p55"/>
          <p:cNvSpPr/>
          <p:nvPr/>
        </p:nvSpPr>
        <p:spPr>
          <a:xfrm>
            <a:off x="6512950" y="4497100"/>
            <a:ext cx="235500" cy="2355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5" name="Google Shape;405;p55"/>
          <p:cNvSpPr/>
          <p:nvPr/>
        </p:nvSpPr>
        <p:spPr>
          <a:xfrm>
            <a:off x="6954300" y="4497100"/>
            <a:ext cx="235500" cy="2355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6" name="Google Shape;406;p55"/>
          <p:cNvSpPr/>
          <p:nvPr/>
        </p:nvSpPr>
        <p:spPr>
          <a:xfrm>
            <a:off x="4263275" y="4688750"/>
            <a:ext cx="235500" cy="235500"/>
          </a:xfrm>
          <a:prstGeom prst="ellipse">
            <a:avLst/>
          </a:prstGeom>
          <a:solidFill>
            <a:srgbClr val="002F4A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7" name="Google Shape;407;p55"/>
          <p:cNvSpPr/>
          <p:nvPr/>
        </p:nvSpPr>
        <p:spPr>
          <a:xfrm>
            <a:off x="5888838" y="4688750"/>
            <a:ext cx="235500" cy="235500"/>
          </a:xfrm>
          <a:prstGeom prst="ellipse">
            <a:avLst/>
          </a:prstGeom>
          <a:solidFill>
            <a:srgbClr val="002F4A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8" name="Google Shape;408;p55"/>
          <p:cNvSpPr/>
          <p:nvPr/>
        </p:nvSpPr>
        <p:spPr>
          <a:xfrm>
            <a:off x="7514425" y="4688750"/>
            <a:ext cx="235500" cy="235500"/>
          </a:xfrm>
          <a:prstGeom prst="ellipse">
            <a:avLst/>
          </a:prstGeom>
          <a:solidFill>
            <a:srgbClr val="002F4A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9" name="Google Shape;409;p55"/>
          <p:cNvSpPr/>
          <p:nvPr/>
        </p:nvSpPr>
        <p:spPr>
          <a:xfrm>
            <a:off x="5058875" y="4128850"/>
            <a:ext cx="1767600" cy="1014600"/>
          </a:xfrm>
          <a:prstGeom prst="ellipse">
            <a:avLst/>
          </a:prstGeom>
          <a:noFill/>
          <a:ln cap="flat" cmpd="sng" w="9525">
            <a:solidFill>
              <a:srgbClr val="B8574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56"/>
          <p:cNvSpPr txBox="1"/>
          <p:nvPr>
            <p:ph type="title"/>
          </p:nvPr>
        </p:nvSpPr>
        <p:spPr>
          <a:xfrm>
            <a:off x="311700" y="297700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Де можна використовувати цю техніку?</a:t>
            </a:r>
            <a:endParaRPr/>
          </a:p>
        </p:txBody>
      </p:sp>
      <p:sp>
        <p:nvSpPr>
          <p:cNvPr id="415" name="Google Shape;415;p56"/>
          <p:cNvSpPr txBox="1"/>
          <p:nvPr/>
        </p:nvSpPr>
        <p:spPr>
          <a:xfrm>
            <a:off x="276175" y="995400"/>
            <a:ext cx="8832300" cy="46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Всюди, де є числові обмеження: </a:t>
            </a:r>
            <a:endParaRPr sz="20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Source Sans Pro"/>
              <a:buChar char="●"/>
            </a:pPr>
            <a:r>
              <a:rPr lang="uk" sz="20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вік</a:t>
            </a:r>
            <a:endParaRPr sz="20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Source Sans Pro"/>
              <a:buChar char="●"/>
            </a:pPr>
            <a:r>
              <a:rPr lang="uk" sz="20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довжина паролю</a:t>
            </a:r>
            <a:endParaRPr sz="20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Source Sans Pro"/>
              <a:buChar char="●"/>
            </a:pPr>
            <a:r>
              <a:rPr lang="uk" sz="20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номер телефону</a:t>
            </a:r>
            <a:endParaRPr sz="20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uk" sz="20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Навіщо потрібна ця техніка?</a:t>
            </a:r>
            <a:endParaRPr b="1" sz="20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" sz="20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Для того, щоб люди не тестували 10 символів у паролі, які нікому не потрібні, тому що вони знаходяться на проміжку між 6 і 16. Для того, щоб не тестувати вік 20, 30, 40, тому що всі ці значення знаходяться між 18 і 60. </a:t>
            </a:r>
            <a:r>
              <a:rPr b="1" lang="uk" sz="20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Тому що всі ці перевірки будуть безглузді, адже ми вже протестували граничні значення.</a:t>
            </a:r>
            <a:endParaRPr b="1" sz="20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5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b="1" lang="uk" sz="5500">
                <a:latin typeface="Raleway"/>
                <a:ea typeface="Raleway"/>
                <a:cs typeface="Raleway"/>
                <a:sym typeface="Raleway"/>
              </a:rPr>
              <a:t>Таблиця </a:t>
            </a:r>
            <a:endParaRPr b="1" sz="5500"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b="1" lang="uk" sz="5500">
                <a:latin typeface="Raleway"/>
                <a:ea typeface="Raleway"/>
                <a:cs typeface="Raleway"/>
                <a:sym typeface="Raleway"/>
              </a:rPr>
              <a:t>Прийняття рішень</a:t>
            </a:r>
            <a:endParaRPr/>
          </a:p>
        </p:txBody>
      </p:sp>
      <p:sp>
        <p:nvSpPr>
          <p:cNvPr id="421" name="Google Shape;421;p5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58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Таблиця прийняття рішень</a:t>
            </a:r>
            <a:endParaRPr/>
          </a:p>
        </p:txBody>
      </p:sp>
      <p:sp>
        <p:nvSpPr>
          <p:cNvPr id="427" name="Google Shape;427;p58"/>
          <p:cNvSpPr txBox="1"/>
          <p:nvPr>
            <p:ph idx="1" type="body"/>
          </p:nvPr>
        </p:nvSpPr>
        <p:spPr>
          <a:xfrm>
            <a:off x="311700" y="1252875"/>
            <a:ext cx="8338800" cy="313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uk"/>
              <a:t>Таблиця прийняття рішень покриває системні вимоги, у яких є логічні умови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uk"/>
              <a:t>Специфікації аналізують та зображають Умови та Дії системи у формі таблиці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uk"/>
              <a:t>Найчастіше Умови та Дії подаються у формі “True” та “False”.</a:t>
            </a:r>
            <a:endParaRPr/>
          </a:p>
          <a:p>
            <a:pPr indent="0" lvl="0" marL="9144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428" name="Google Shape;428;p58"/>
          <p:cNvGraphicFramePr/>
          <p:nvPr/>
        </p:nvGraphicFramePr>
        <p:xfrm>
          <a:off x="2675550" y="29973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{B432C679-60EA-46E7-85DC-33E08F079913}</a:tableStyleId>
              </a:tblPr>
              <a:tblGrid>
                <a:gridCol w="1256925"/>
                <a:gridCol w="1256925"/>
                <a:gridCol w="1256925"/>
                <a:gridCol w="1256925"/>
                <a:gridCol w="1256925"/>
              </a:tblGrid>
              <a:tr h="4133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uk"/>
                        <a:t>Умови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uk"/>
                        <a:t>Тест кейс 1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uk"/>
                        <a:t>Тест кейс 2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uk"/>
                        <a:t>Тест кейс 3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uk"/>
                        <a:t>Тест кейс 4</a:t>
                      </a:r>
                      <a:endParaRPr b="1"/>
                    </a:p>
                  </a:txBody>
                  <a:tcPr marT="91425" marB="91425" marR="91425" marL="91425"/>
                </a:tc>
              </a:tr>
              <a:tr h="3962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Умова 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True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True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False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False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962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Умова 2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True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False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True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False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962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uk"/>
                        <a:t>Дії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3962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Дія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х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х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х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х</a:t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59"/>
          <p:cNvSpPr txBox="1"/>
          <p:nvPr>
            <p:ph type="title"/>
          </p:nvPr>
        </p:nvSpPr>
        <p:spPr>
          <a:xfrm>
            <a:off x="311700" y="27807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Який очікуваний результат для кожного з 2 тест кейсів?</a:t>
            </a:r>
            <a:endParaRPr/>
          </a:p>
        </p:txBody>
      </p:sp>
      <p:sp>
        <p:nvSpPr>
          <p:cNvPr id="434" name="Google Shape;434;p59"/>
          <p:cNvSpPr txBox="1"/>
          <p:nvPr>
            <p:ph idx="1" type="body"/>
          </p:nvPr>
        </p:nvSpPr>
        <p:spPr>
          <a:xfrm>
            <a:off x="5701600" y="1286050"/>
            <a:ext cx="3398400" cy="385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7500"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/>
              <a:t>Тест кейси:</a:t>
            </a:r>
            <a:endParaRPr b="1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А. Власник картки, знімає Срібну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Б. Не має карти, знімає Платинову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uk"/>
              <a:t>Варіанти відповідей:</a:t>
            </a:r>
            <a:endParaRPr b="1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А - не покращувати, Б - не покращувати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А - не покращувати, Б - покращити до Золотої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А - покращити до Срібної, Б - покращити до Срібної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uk"/>
              <a:t>А - покращити до Золотої, Б - не покращувати</a:t>
            </a:r>
            <a:endParaRPr/>
          </a:p>
        </p:txBody>
      </p:sp>
      <p:graphicFrame>
        <p:nvGraphicFramePr>
          <p:cNvPr id="435" name="Google Shape;435;p59"/>
          <p:cNvGraphicFramePr/>
          <p:nvPr/>
        </p:nvGraphicFramePr>
        <p:xfrm>
          <a:off x="0" y="146296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{B432C679-60EA-46E7-85DC-33E08F079913}</a:tableStyleId>
              </a:tblPr>
              <a:tblGrid>
                <a:gridCol w="1437975"/>
                <a:gridCol w="1035725"/>
                <a:gridCol w="1016125"/>
                <a:gridCol w="1006300"/>
                <a:gridCol w="1045550"/>
              </a:tblGrid>
              <a:tr h="5993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uk"/>
                        <a:t>Правило 1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uk"/>
                        <a:t>Правило 2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uk"/>
                        <a:t>Правило 3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uk"/>
                        <a:t>Правило 4</a:t>
                      </a:r>
                      <a:endParaRPr b="1"/>
                    </a:p>
                  </a:txBody>
                  <a:tcPr marT="91425" marB="91425" marR="91425" marL="91425"/>
                </a:tc>
              </a:tr>
              <a:tr h="38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uk"/>
                        <a:t>Умови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5993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Власник картки Сітібанк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Так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Так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Ні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Ні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Тип кімнати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Срібна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Платина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Срібна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Платина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uk"/>
                        <a:t>Дії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5993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Покращити до Золотої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Так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Ні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Ні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Ні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6632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Покращити до Срібної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N/A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Так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N/A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Ні</a:t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60"/>
          <p:cNvSpPr txBox="1"/>
          <p:nvPr/>
        </p:nvSpPr>
        <p:spPr>
          <a:xfrm>
            <a:off x="311700" y="327175"/>
            <a:ext cx="8520600" cy="6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270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Дано наступну ТПР. Які з тест кейсів та очікуваних результатів ВАЛІДНІ?</a:t>
            </a:r>
            <a:endParaRPr b="1" sz="2700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41" name="Google Shape;441;p60"/>
          <p:cNvSpPr txBox="1"/>
          <p:nvPr/>
        </p:nvSpPr>
        <p:spPr>
          <a:xfrm>
            <a:off x="5701600" y="1286050"/>
            <a:ext cx="3398400" cy="38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800"/>
              <a:buFont typeface="Source Sans Pro"/>
              <a:buAutoNum type="arabicPeriod"/>
            </a:pPr>
            <a:r>
              <a:rPr lang="uk" sz="1800">
                <a:solidFill>
                  <a:srgbClr val="7F7F7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23 роки, клас A, Преміум- 90, Ультра - 2500</a:t>
            </a:r>
            <a:endParaRPr sz="1800">
              <a:solidFill>
                <a:srgbClr val="7F7F7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800"/>
              <a:buFont typeface="Source Sans Pro"/>
              <a:buAutoNum type="arabicPeriod"/>
            </a:pPr>
            <a:r>
              <a:rPr lang="uk" sz="1800">
                <a:solidFill>
                  <a:srgbClr val="7F7F7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51 рік, клас C, Преміум- 100, Ультра - 500</a:t>
            </a:r>
            <a:endParaRPr sz="1800">
              <a:solidFill>
                <a:srgbClr val="7F7F7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800"/>
              <a:buFont typeface="Source Sans Pro"/>
              <a:buAutoNum type="arabicPeriod"/>
            </a:pPr>
            <a:r>
              <a:rPr lang="uk" sz="1800">
                <a:solidFill>
                  <a:srgbClr val="7F7F7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31 рік, клас B, Преміум- 70, Ультра - 2500</a:t>
            </a:r>
            <a:endParaRPr sz="1800">
              <a:solidFill>
                <a:srgbClr val="7F7F7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800"/>
              <a:buFont typeface="Source Sans Pro"/>
              <a:buAutoNum type="arabicPeriod"/>
            </a:pPr>
            <a:r>
              <a:rPr lang="uk" sz="1800">
                <a:solidFill>
                  <a:srgbClr val="7F7F7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43 роки, клас C, Преміум- 100, Ультра - 1000</a:t>
            </a:r>
            <a:endParaRPr sz="1800">
              <a:solidFill>
                <a:srgbClr val="7F7F7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graphicFrame>
        <p:nvGraphicFramePr>
          <p:cNvPr id="442" name="Google Shape;442;p60"/>
          <p:cNvGraphicFramePr/>
          <p:nvPr/>
        </p:nvGraphicFramePr>
        <p:xfrm>
          <a:off x="0" y="146296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{B432C679-60EA-46E7-85DC-33E08F079913}</a:tableStyleId>
              </a:tblPr>
              <a:tblGrid>
                <a:gridCol w="1437975"/>
                <a:gridCol w="1035725"/>
                <a:gridCol w="1016125"/>
                <a:gridCol w="1006300"/>
                <a:gridCol w="1045550"/>
              </a:tblGrid>
              <a:tr h="5993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uk"/>
                        <a:t>Правило 1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uk"/>
                        <a:t>Правило 2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uk"/>
                        <a:t>Правило 3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uk"/>
                        <a:t>Правило 4</a:t>
                      </a:r>
                      <a:endParaRPr b="1"/>
                    </a:p>
                  </a:txBody>
                  <a:tcPr marT="91425" marB="91425" marR="91425" marL="91425"/>
                </a:tc>
              </a:tr>
              <a:tr h="38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uk"/>
                        <a:t>Умови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5993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Вік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&lt; 21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21-29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30-50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&gt; 50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Клас страхівки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A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A / B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B / C / D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C / D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95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uk"/>
                        <a:t>Дії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5993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Преміум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100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90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70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70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6632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Ультра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2500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2500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500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1000</a:t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6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61"/>
          <p:cNvSpPr txBox="1"/>
          <p:nvPr>
            <p:ph type="title"/>
          </p:nvPr>
        </p:nvSpPr>
        <p:spPr>
          <a:xfrm>
            <a:off x="311700" y="297700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Створюємо свою Таблицю прийняття рішень</a:t>
            </a:r>
            <a:endParaRPr/>
          </a:p>
        </p:txBody>
      </p:sp>
      <p:sp>
        <p:nvSpPr>
          <p:cNvPr id="448" name="Google Shape;448;p61"/>
          <p:cNvSpPr txBox="1"/>
          <p:nvPr/>
        </p:nvSpPr>
        <p:spPr>
          <a:xfrm>
            <a:off x="311700" y="1119700"/>
            <a:ext cx="8832300" cy="327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Source Sans Pro"/>
              <a:buChar char="●"/>
            </a:pPr>
            <a:r>
              <a:rPr lang="uk" sz="2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Валідні варіанти ми позначатимемо словом true або буквою t, або цифрою 1.</a:t>
            </a:r>
            <a:endParaRPr sz="2000">
              <a:solidFill>
                <a:schemeClr val="l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Source Sans Pro"/>
              <a:buChar char="●"/>
            </a:pPr>
            <a:r>
              <a:rPr lang="uk" sz="2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Невалідні ми позначатимемо або словом false або буквою f, або цифрою 0.</a:t>
            </a:r>
            <a:endParaRPr sz="2000">
              <a:solidFill>
                <a:schemeClr val="l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uk" sz="2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Чому цифри 1 та 0? Так пишуть програмісти. У бінарному коді: 0 – це брехня, 1 – це правда. Наприклад, якщо лампочка горить – це 1, а якщо вона вимкнена – 0.</a:t>
            </a:r>
            <a:endParaRPr sz="2000">
              <a:solidFill>
                <a:schemeClr val="l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2000">
              <a:solidFill>
                <a:schemeClr val="l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62"/>
          <p:cNvSpPr txBox="1"/>
          <p:nvPr>
            <p:ph type="title"/>
          </p:nvPr>
        </p:nvSpPr>
        <p:spPr>
          <a:xfrm>
            <a:off x="311700" y="297700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Приклад №1</a:t>
            </a:r>
            <a:endParaRPr/>
          </a:p>
        </p:txBody>
      </p:sp>
      <p:sp>
        <p:nvSpPr>
          <p:cNvPr id="454" name="Google Shape;454;p62"/>
          <p:cNvSpPr txBox="1"/>
          <p:nvPr/>
        </p:nvSpPr>
        <p:spPr>
          <a:xfrm>
            <a:off x="311700" y="1119700"/>
            <a:ext cx="8832300" cy="170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uk" sz="2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Потрібно завантажити аватарку, і є вимоги: вона має важити менше 1 Гб і бути у форматі фото (jpg, png або gif). У таблиці я роблю два рядки:</a:t>
            </a:r>
            <a:endParaRPr sz="2000">
              <a:solidFill>
                <a:schemeClr val="l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Source Sans Pro"/>
              <a:buAutoNum type="arabicPeriod"/>
            </a:pPr>
            <a:r>
              <a:rPr lang="uk" sz="2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Чи це фото?</a:t>
            </a:r>
            <a:endParaRPr sz="2000">
              <a:solidFill>
                <a:schemeClr val="l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Source Sans Pro"/>
              <a:buAutoNum type="arabicPeriod"/>
            </a:pPr>
            <a:r>
              <a:rPr lang="uk" sz="2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Чи підходить розмір?</a:t>
            </a:r>
            <a:endParaRPr sz="2000">
              <a:solidFill>
                <a:schemeClr val="l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graphicFrame>
        <p:nvGraphicFramePr>
          <p:cNvPr id="455" name="Google Shape;455;p62"/>
          <p:cNvGraphicFramePr/>
          <p:nvPr/>
        </p:nvGraphicFramePr>
        <p:xfrm>
          <a:off x="569950" y="32455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{B432C679-60EA-46E7-85DC-33E08F079913}</a:tableStyleId>
              </a:tblPr>
              <a:tblGrid>
                <a:gridCol w="1510075"/>
                <a:gridCol w="1510075"/>
                <a:gridCol w="1510075"/>
                <a:gridCol w="1510075"/>
                <a:gridCol w="1510075"/>
              </a:tblGrid>
              <a:tr h="3962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2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3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4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962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Формат jpg?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нет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>
                          <a:solidFill>
                            <a:schemeClr val="dk2"/>
                          </a:solidFill>
                        </a:rPr>
                        <a:t>нет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да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да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901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Розмір до 1 Гб?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100"/>
                        <a:buFont typeface="Arial"/>
                        <a:buNone/>
                      </a:pPr>
                      <a:r>
                        <a:rPr lang="uk">
                          <a:solidFill>
                            <a:schemeClr val="dk2"/>
                          </a:solidFill>
                        </a:rPr>
                        <a:t>нет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да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100"/>
                        <a:buFont typeface="Arial"/>
                        <a:buNone/>
                      </a:pPr>
                      <a:r>
                        <a:rPr lang="uk">
                          <a:solidFill>
                            <a:schemeClr val="dk2"/>
                          </a:solidFill>
                        </a:rPr>
                        <a:t>нет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да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Результат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Fail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Fail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Fail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Pass</a:t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pic>
        <p:nvPicPr>
          <p:cNvPr id="456" name="Google Shape;456;p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23125" y="2077375"/>
            <a:ext cx="2044500" cy="87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63"/>
          <p:cNvSpPr txBox="1"/>
          <p:nvPr>
            <p:ph type="title"/>
          </p:nvPr>
        </p:nvSpPr>
        <p:spPr>
          <a:xfrm>
            <a:off x="311700" y="297700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Приклад №2</a:t>
            </a:r>
            <a:endParaRPr/>
          </a:p>
        </p:txBody>
      </p:sp>
      <p:sp>
        <p:nvSpPr>
          <p:cNvPr id="462" name="Google Shape;462;p63"/>
          <p:cNvSpPr txBox="1"/>
          <p:nvPr/>
        </p:nvSpPr>
        <p:spPr>
          <a:xfrm>
            <a:off x="311700" y="921100"/>
            <a:ext cx="8832300" cy="20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На прикладі Instagram ми маємо заповнити чотири поля:</a:t>
            </a:r>
            <a:endParaRPr sz="2000">
              <a:solidFill>
                <a:schemeClr val="l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Source Sans Pro"/>
              <a:buAutoNum type="arabicPeriod"/>
            </a:pPr>
            <a:r>
              <a:rPr lang="uk" sz="2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мобільний телефон чи електронну адресу;</a:t>
            </a:r>
            <a:endParaRPr sz="2000">
              <a:solidFill>
                <a:schemeClr val="l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Source Sans Pro"/>
              <a:buAutoNum type="arabicPeriod"/>
            </a:pPr>
            <a:r>
              <a:rPr lang="uk" sz="2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ім'я та прізвище;</a:t>
            </a:r>
            <a:endParaRPr sz="2000">
              <a:solidFill>
                <a:schemeClr val="l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Source Sans Pro"/>
              <a:buAutoNum type="arabicPeriod"/>
            </a:pPr>
            <a:r>
              <a:rPr lang="uk" sz="2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нікнейм користувача;</a:t>
            </a:r>
            <a:endParaRPr sz="2000">
              <a:solidFill>
                <a:schemeClr val="l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Source Sans Pro"/>
              <a:buAutoNum type="arabicPeriod"/>
            </a:pPr>
            <a:r>
              <a:rPr lang="uk" sz="2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пароль</a:t>
            </a:r>
            <a:endParaRPr sz="2000">
              <a:solidFill>
                <a:schemeClr val="l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graphicFrame>
        <p:nvGraphicFramePr>
          <p:cNvPr id="463" name="Google Shape;463;p63"/>
          <p:cNvGraphicFramePr/>
          <p:nvPr/>
        </p:nvGraphicFramePr>
        <p:xfrm>
          <a:off x="303150" y="2983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{B432C679-60EA-46E7-85DC-33E08F079913}</a:tableStyleId>
              </a:tblPr>
              <a:tblGrid>
                <a:gridCol w="1724475"/>
                <a:gridCol w="425825"/>
                <a:gridCol w="425825"/>
                <a:gridCol w="425825"/>
                <a:gridCol w="425825"/>
                <a:gridCol w="425825"/>
                <a:gridCol w="425825"/>
                <a:gridCol w="425825"/>
                <a:gridCol w="425825"/>
                <a:gridCol w="425825"/>
                <a:gridCol w="425825"/>
                <a:gridCol w="425825"/>
                <a:gridCol w="425825"/>
                <a:gridCol w="425825"/>
                <a:gridCol w="425825"/>
                <a:gridCol w="425825"/>
                <a:gridCol w="425825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2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3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4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5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6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7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8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9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12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13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14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15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16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Електронна адр.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ПІБ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Нікнейм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Пароль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8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b="1" lang="uk" sz="2400">
                <a:solidFill>
                  <a:srgbClr val="08182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Тестування чорної </a:t>
            </a:r>
            <a:r>
              <a:rPr b="1" lang="uk" sz="2400">
                <a:solidFill>
                  <a:srgbClr val="081828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ящика</a:t>
            </a:r>
            <a:endParaRPr b="1" sz="2400"/>
          </a:p>
        </p:txBody>
      </p:sp>
      <p:sp>
        <p:nvSpPr>
          <p:cNvPr id="124" name="Google Shape;124;p28"/>
          <p:cNvSpPr txBox="1"/>
          <p:nvPr>
            <p:ph idx="1" type="body"/>
          </p:nvPr>
        </p:nvSpPr>
        <p:spPr>
          <a:xfrm>
            <a:off x="311700" y="1384225"/>
            <a:ext cx="4260300" cy="31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uk" sz="1350">
                <a:solidFill>
                  <a:srgbClr val="08182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Тестування чорного ящика приймає масив вхідних даних і шукає генерацію визначених виходів. Ідея цієї назви полягає в тому, що вміст коду, що тестується, невідомий досліднику і, за визначенням, тестувальнику, який займається лише перевіркою функцій.</a:t>
            </a:r>
            <a:endParaRPr/>
          </a:p>
        </p:txBody>
      </p:sp>
      <p:pic>
        <p:nvPicPr>
          <p:cNvPr id="125" name="Google Shape;125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52075" y="816000"/>
            <a:ext cx="3587651" cy="3424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64"/>
          <p:cNvSpPr txBox="1"/>
          <p:nvPr>
            <p:ph type="title"/>
          </p:nvPr>
        </p:nvSpPr>
        <p:spPr>
          <a:xfrm>
            <a:off x="311700" y="297700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Приклад №2</a:t>
            </a:r>
            <a:endParaRPr/>
          </a:p>
        </p:txBody>
      </p:sp>
      <p:sp>
        <p:nvSpPr>
          <p:cNvPr id="469" name="Google Shape;469;p64"/>
          <p:cNvSpPr txBox="1"/>
          <p:nvPr/>
        </p:nvSpPr>
        <p:spPr>
          <a:xfrm>
            <a:off x="311700" y="921100"/>
            <a:ext cx="8832300" cy="20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На прикладі Instagram ми маємо заповнити чотири поля:</a:t>
            </a:r>
            <a:endParaRPr sz="2000">
              <a:solidFill>
                <a:schemeClr val="l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Source Sans Pro"/>
              <a:buAutoNum type="arabicPeriod"/>
            </a:pPr>
            <a:r>
              <a:rPr lang="uk" sz="2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мобільний телефон чи електронну адресу;</a:t>
            </a:r>
            <a:endParaRPr sz="2000">
              <a:solidFill>
                <a:schemeClr val="l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Source Sans Pro"/>
              <a:buAutoNum type="arabicPeriod"/>
            </a:pPr>
            <a:r>
              <a:rPr lang="uk" sz="2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ім'я та прізвище;</a:t>
            </a:r>
            <a:endParaRPr sz="2000">
              <a:solidFill>
                <a:schemeClr val="l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Source Sans Pro"/>
              <a:buAutoNum type="arabicPeriod"/>
            </a:pPr>
            <a:r>
              <a:rPr lang="uk" sz="2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нікнейм користувача;</a:t>
            </a:r>
            <a:endParaRPr sz="2000">
              <a:solidFill>
                <a:schemeClr val="l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Source Sans Pro"/>
              <a:buAutoNum type="arabicPeriod"/>
            </a:pPr>
            <a:r>
              <a:rPr lang="uk" sz="2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пароль</a:t>
            </a:r>
            <a:endParaRPr sz="2000">
              <a:solidFill>
                <a:schemeClr val="l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graphicFrame>
        <p:nvGraphicFramePr>
          <p:cNvPr id="470" name="Google Shape;470;p64"/>
          <p:cNvGraphicFramePr/>
          <p:nvPr/>
        </p:nvGraphicFramePr>
        <p:xfrm>
          <a:off x="303150" y="2983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{B432C679-60EA-46E7-85DC-33E08F079913}</a:tableStyleId>
              </a:tblPr>
              <a:tblGrid>
                <a:gridCol w="1724475"/>
                <a:gridCol w="425825"/>
                <a:gridCol w="425825"/>
                <a:gridCol w="425825"/>
                <a:gridCol w="425825"/>
                <a:gridCol w="425825"/>
                <a:gridCol w="425825"/>
                <a:gridCol w="425825"/>
                <a:gridCol w="425825"/>
                <a:gridCol w="425825"/>
                <a:gridCol w="425825"/>
                <a:gridCol w="425825"/>
                <a:gridCol w="425825"/>
                <a:gridCol w="425825"/>
                <a:gridCol w="425825"/>
                <a:gridCol w="425825"/>
                <a:gridCol w="425825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2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3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4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5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6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7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8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9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12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13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14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15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16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Електронна адр.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ПІБ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Нікнейм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Пароль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4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65"/>
          <p:cNvSpPr txBox="1"/>
          <p:nvPr>
            <p:ph type="title"/>
          </p:nvPr>
        </p:nvSpPr>
        <p:spPr>
          <a:xfrm>
            <a:off x="311700" y="297700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Приклад №2</a:t>
            </a:r>
            <a:endParaRPr/>
          </a:p>
        </p:txBody>
      </p:sp>
      <p:sp>
        <p:nvSpPr>
          <p:cNvPr id="476" name="Google Shape;476;p65"/>
          <p:cNvSpPr txBox="1"/>
          <p:nvPr/>
        </p:nvSpPr>
        <p:spPr>
          <a:xfrm>
            <a:off x="311700" y="921100"/>
            <a:ext cx="8832300" cy="20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На прикладі Instagram ми маємо заповнити чотири поля:</a:t>
            </a:r>
            <a:endParaRPr sz="2000">
              <a:solidFill>
                <a:schemeClr val="l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Source Sans Pro"/>
              <a:buAutoNum type="arabicPeriod"/>
            </a:pPr>
            <a:r>
              <a:rPr lang="uk" sz="2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мобільний телефон чи електронну адресу;</a:t>
            </a:r>
            <a:endParaRPr sz="2000">
              <a:solidFill>
                <a:schemeClr val="l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Source Sans Pro"/>
              <a:buAutoNum type="arabicPeriod"/>
            </a:pPr>
            <a:r>
              <a:rPr lang="uk" sz="2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ім'я та прізвище;</a:t>
            </a:r>
            <a:endParaRPr sz="2000">
              <a:solidFill>
                <a:schemeClr val="l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Source Sans Pro"/>
              <a:buAutoNum type="arabicPeriod"/>
            </a:pPr>
            <a:r>
              <a:rPr lang="uk" sz="2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нікнейм користувача;</a:t>
            </a:r>
            <a:endParaRPr sz="2000">
              <a:solidFill>
                <a:schemeClr val="l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Source Sans Pro"/>
              <a:buAutoNum type="arabicPeriod"/>
            </a:pPr>
            <a:r>
              <a:rPr lang="uk" sz="2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пароль</a:t>
            </a:r>
            <a:endParaRPr sz="2000">
              <a:solidFill>
                <a:schemeClr val="l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graphicFrame>
        <p:nvGraphicFramePr>
          <p:cNvPr id="477" name="Google Shape;477;p65"/>
          <p:cNvGraphicFramePr/>
          <p:nvPr/>
        </p:nvGraphicFramePr>
        <p:xfrm>
          <a:off x="303150" y="2983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{B432C679-60EA-46E7-85DC-33E08F079913}</a:tableStyleId>
              </a:tblPr>
              <a:tblGrid>
                <a:gridCol w="1724475"/>
                <a:gridCol w="425825"/>
                <a:gridCol w="425825"/>
                <a:gridCol w="425825"/>
                <a:gridCol w="425825"/>
                <a:gridCol w="425825"/>
                <a:gridCol w="425825"/>
                <a:gridCol w="425825"/>
                <a:gridCol w="425825"/>
                <a:gridCol w="425825"/>
                <a:gridCol w="425825"/>
                <a:gridCol w="425825"/>
                <a:gridCol w="425825"/>
                <a:gridCol w="425825"/>
                <a:gridCol w="425825"/>
                <a:gridCol w="425825"/>
                <a:gridCol w="425825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2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3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4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5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6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7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8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9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12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13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14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15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16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Електронна адр.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ПІБ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Нікнейм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Пароль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66"/>
          <p:cNvSpPr txBox="1"/>
          <p:nvPr>
            <p:ph type="title"/>
          </p:nvPr>
        </p:nvSpPr>
        <p:spPr>
          <a:xfrm>
            <a:off x="311700" y="297700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Приклад №2</a:t>
            </a:r>
            <a:endParaRPr/>
          </a:p>
        </p:txBody>
      </p:sp>
      <p:sp>
        <p:nvSpPr>
          <p:cNvPr id="483" name="Google Shape;483;p66"/>
          <p:cNvSpPr txBox="1"/>
          <p:nvPr/>
        </p:nvSpPr>
        <p:spPr>
          <a:xfrm>
            <a:off x="311700" y="921100"/>
            <a:ext cx="8832300" cy="20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На прикладі Instagram ми маємо заповнити чотири поля:</a:t>
            </a:r>
            <a:endParaRPr sz="2000">
              <a:solidFill>
                <a:schemeClr val="l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Source Sans Pro"/>
              <a:buAutoNum type="arabicPeriod"/>
            </a:pPr>
            <a:r>
              <a:rPr lang="uk" sz="2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мобільний телефон чи електронну адресу;</a:t>
            </a:r>
            <a:endParaRPr sz="2000">
              <a:solidFill>
                <a:schemeClr val="l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Source Sans Pro"/>
              <a:buAutoNum type="arabicPeriod"/>
            </a:pPr>
            <a:r>
              <a:rPr lang="uk" sz="2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ім'я та прізвище;</a:t>
            </a:r>
            <a:endParaRPr sz="2000">
              <a:solidFill>
                <a:schemeClr val="l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Source Sans Pro"/>
              <a:buAutoNum type="arabicPeriod"/>
            </a:pPr>
            <a:r>
              <a:rPr lang="uk" sz="2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нікнейм користувача;</a:t>
            </a:r>
            <a:endParaRPr sz="2000">
              <a:solidFill>
                <a:schemeClr val="l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Source Sans Pro"/>
              <a:buAutoNum type="arabicPeriod"/>
            </a:pPr>
            <a:r>
              <a:rPr lang="uk" sz="2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пароль</a:t>
            </a:r>
            <a:endParaRPr sz="2000">
              <a:solidFill>
                <a:schemeClr val="l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graphicFrame>
        <p:nvGraphicFramePr>
          <p:cNvPr id="484" name="Google Shape;484;p66"/>
          <p:cNvGraphicFramePr/>
          <p:nvPr/>
        </p:nvGraphicFramePr>
        <p:xfrm>
          <a:off x="303150" y="2983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{B432C679-60EA-46E7-85DC-33E08F079913}</a:tableStyleId>
              </a:tblPr>
              <a:tblGrid>
                <a:gridCol w="1724475"/>
                <a:gridCol w="425825"/>
                <a:gridCol w="425825"/>
                <a:gridCol w="425825"/>
                <a:gridCol w="425825"/>
                <a:gridCol w="425825"/>
                <a:gridCol w="425825"/>
                <a:gridCol w="425825"/>
                <a:gridCol w="425825"/>
                <a:gridCol w="425825"/>
                <a:gridCol w="425825"/>
                <a:gridCol w="425825"/>
                <a:gridCol w="425825"/>
                <a:gridCol w="425825"/>
                <a:gridCol w="425825"/>
                <a:gridCol w="425825"/>
                <a:gridCol w="425825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2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3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4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5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6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7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8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9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12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13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14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15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16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Електронна адр.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ПІБ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Нікнейм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Пароль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67"/>
          <p:cNvSpPr txBox="1"/>
          <p:nvPr>
            <p:ph type="title"/>
          </p:nvPr>
        </p:nvSpPr>
        <p:spPr>
          <a:xfrm>
            <a:off x="311700" y="297700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Приклад №2</a:t>
            </a:r>
            <a:endParaRPr/>
          </a:p>
        </p:txBody>
      </p:sp>
      <p:sp>
        <p:nvSpPr>
          <p:cNvPr id="490" name="Google Shape;490;p67"/>
          <p:cNvSpPr txBox="1"/>
          <p:nvPr/>
        </p:nvSpPr>
        <p:spPr>
          <a:xfrm>
            <a:off x="311700" y="921100"/>
            <a:ext cx="8832300" cy="20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На прикладі Instagram ми маємо заповнити чотири поля:</a:t>
            </a:r>
            <a:endParaRPr sz="2000">
              <a:solidFill>
                <a:schemeClr val="l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Source Sans Pro"/>
              <a:buAutoNum type="arabicPeriod"/>
            </a:pPr>
            <a:r>
              <a:rPr lang="uk" sz="2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мобільний телефон чи електронну адресу;</a:t>
            </a:r>
            <a:endParaRPr sz="2000">
              <a:solidFill>
                <a:schemeClr val="l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Source Sans Pro"/>
              <a:buAutoNum type="arabicPeriod"/>
            </a:pPr>
            <a:r>
              <a:rPr lang="uk" sz="2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ім'я та прізвище;</a:t>
            </a:r>
            <a:endParaRPr sz="2000">
              <a:solidFill>
                <a:schemeClr val="l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Source Sans Pro"/>
              <a:buAutoNum type="arabicPeriod"/>
            </a:pPr>
            <a:r>
              <a:rPr lang="uk" sz="2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нікнейм користувача;</a:t>
            </a:r>
            <a:endParaRPr sz="2000">
              <a:solidFill>
                <a:schemeClr val="l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Source Sans Pro"/>
              <a:buAutoNum type="arabicPeriod"/>
            </a:pPr>
            <a:r>
              <a:rPr lang="uk" sz="2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пароль</a:t>
            </a:r>
            <a:endParaRPr sz="2000">
              <a:solidFill>
                <a:schemeClr val="l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graphicFrame>
        <p:nvGraphicFramePr>
          <p:cNvPr id="491" name="Google Shape;491;p67"/>
          <p:cNvGraphicFramePr/>
          <p:nvPr/>
        </p:nvGraphicFramePr>
        <p:xfrm>
          <a:off x="303150" y="2983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{B432C679-60EA-46E7-85DC-33E08F079913}</a:tableStyleId>
              </a:tblPr>
              <a:tblGrid>
                <a:gridCol w="1713875"/>
                <a:gridCol w="479400"/>
                <a:gridCol w="382850"/>
                <a:gridCol w="425825"/>
                <a:gridCol w="425825"/>
                <a:gridCol w="425825"/>
                <a:gridCol w="415250"/>
                <a:gridCol w="436400"/>
                <a:gridCol w="425825"/>
                <a:gridCol w="425825"/>
                <a:gridCol w="425825"/>
                <a:gridCol w="425825"/>
                <a:gridCol w="425825"/>
                <a:gridCol w="425825"/>
                <a:gridCol w="425825"/>
                <a:gridCol w="425825"/>
                <a:gridCol w="425825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6AA84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2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3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4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5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6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7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8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solidFill>
                      <a:srgbClr val="6AA84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9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12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93C47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13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14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6AA84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15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6AA84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16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93C47D"/>
                    </a:solidFill>
                  </a:tcPr>
                </a:tc>
              </a:tr>
              <a:tr h="100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Електронна адр.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6AA84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solidFill>
                      <a:srgbClr val="6AA84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93C47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6AA84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6AA84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93C47D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ПІБ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6AA84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solidFill>
                      <a:srgbClr val="6AA84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93C47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6AA84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6AA84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93C47D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Нікнейм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6AA84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6AA84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93C47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6AA84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6AA84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93C47D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Пароль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6AA84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6AA84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93C47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6AA84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6AA84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93C47D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5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68"/>
          <p:cNvSpPr txBox="1"/>
          <p:nvPr>
            <p:ph type="title"/>
          </p:nvPr>
        </p:nvSpPr>
        <p:spPr>
          <a:xfrm>
            <a:off x="320225" y="0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Приклад №2</a:t>
            </a:r>
            <a:endParaRPr/>
          </a:p>
        </p:txBody>
      </p:sp>
      <p:sp>
        <p:nvSpPr>
          <p:cNvPr id="497" name="Google Shape;497;p68"/>
          <p:cNvSpPr txBox="1"/>
          <p:nvPr/>
        </p:nvSpPr>
        <p:spPr>
          <a:xfrm>
            <a:off x="311700" y="549450"/>
            <a:ext cx="8832300" cy="20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На прикладі Instagram ми маємо заповнити чотири поля:</a:t>
            </a:r>
            <a:endParaRPr sz="2000">
              <a:solidFill>
                <a:schemeClr val="l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Source Sans Pro"/>
              <a:buAutoNum type="arabicPeriod"/>
            </a:pPr>
            <a:r>
              <a:rPr lang="uk" sz="2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мобільний телефон чи електронну адресу;</a:t>
            </a:r>
            <a:endParaRPr sz="2000">
              <a:solidFill>
                <a:schemeClr val="l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Source Sans Pro"/>
              <a:buAutoNum type="arabicPeriod"/>
            </a:pPr>
            <a:r>
              <a:rPr lang="uk" sz="2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ім'я та прізвище;</a:t>
            </a:r>
            <a:endParaRPr sz="2000">
              <a:solidFill>
                <a:schemeClr val="l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Source Sans Pro"/>
              <a:buAutoNum type="arabicPeriod"/>
            </a:pPr>
            <a:r>
              <a:rPr lang="uk" sz="2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нікнейм користувача;</a:t>
            </a:r>
            <a:endParaRPr sz="2000">
              <a:solidFill>
                <a:schemeClr val="l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Source Sans Pro"/>
              <a:buAutoNum type="arabicPeriod"/>
            </a:pPr>
            <a:r>
              <a:rPr lang="uk" sz="2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пароль</a:t>
            </a:r>
            <a:endParaRPr sz="2000">
              <a:solidFill>
                <a:schemeClr val="l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graphicFrame>
        <p:nvGraphicFramePr>
          <p:cNvPr id="498" name="Google Shape;498;p68"/>
          <p:cNvGraphicFramePr/>
          <p:nvPr/>
        </p:nvGraphicFramePr>
        <p:xfrm>
          <a:off x="311675" y="27662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{B432C679-60EA-46E7-85DC-33E08F079913}</a:tableStyleId>
              </a:tblPr>
              <a:tblGrid>
                <a:gridCol w="1724475"/>
                <a:gridCol w="425825"/>
                <a:gridCol w="425825"/>
                <a:gridCol w="425825"/>
                <a:gridCol w="425825"/>
                <a:gridCol w="425825"/>
                <a:gridCol w="425825"/>
                <a:gridCol w="425825"/>
                <a:gridCol w="425825"/>
                <a:gridCol w="425825"/>
                <a:gridCol w="425825"/>
                <a:gridCol w="425825"/>
                <a:gridCol w="425825"/>
                <a:gridCol w="425825"/>
                <a:gridCol w="425825"/>
                <a:gridCol w="425825"/>
                <a:gridCol w="425825"/>
              </a:tblGrid>
              <a:tr h="4101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2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3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4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5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6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7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8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9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12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13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14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15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16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Електронна адр.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ПІБ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Нікнейм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Пароль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Результат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F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F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F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F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F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F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F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F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F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F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F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F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F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F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F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T</a:t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2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69"/>
          <p:cNvSpPr txBox="1"/>
          <p:nvPr>
            <p:ph type="title"/>
          </p:nvPr>
        </p:nvSpPr>
        <p:spPr>
          <a:xfrm>
            <a:off x="320225" y="0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Приклад №3</a:t>
            </a:r>
            <a:endParaRPr/>
          </a:p>
        </p:txBody>
      </p:sp>
      <p:sp>
        <p:nvSpPr>
          <p:cNvPr id="504" name="Google Shape;504;p69"/>
          <p:cNvSpPr txBox="1"/>
          <p:nvPr/>
        </p:nvSpPr>
        <p:spPr>
          <a:xfrm>
            <a:off x="311700" y="549450"/>
            <a:ext cx="8832300" cy="224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В супермаркеті для залучення покупців власник вигадав систему знижок:</a:t>
            </a:r>
            <a:endParaRPr sz="2000">
              <a:solidFill>
                <a:schemeClr val="l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Source Sans Pro"/>
              <a:buAutoNum type="arabicPeriod"/>
            </a:pPr>
            <a:r>
              <a:rPr lang="uk" sz="18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Якщо ти вперше в магазині, то маєш 10% знижки.</a:t>
            </a:r>
            <a:endParaRPr sz="1800">
              <a:solidFill>
                <a:schemeClr val="l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Source Sans Pro"/>
              <a:buAutoNum type="arabicPeriod"/>
            </a:pPr>
            <a:r>
              <a:rPr lang="uk" sz="18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Якщо ти постійний клієнт, то у тебе є золота карта та 20% знижки.</a:t>
            </a:r>
            <a:endParaRPr sz="1800">
              <a:solidFill>
                <a:schemeClr val="l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Source Sans Pro"/>
              <a:buAutoNum type="arabicPeriod"/>
            </a:pPr>
            <a:r>
              <a:rPr lang="uk" sz="18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Якщо у тебе сьогодні день народження, то тобі дають 50% знижки.</a:t>
            </a:r>
            <a:endParaRPr sz="1800">
              <a:solidFill>
                <a:schemeClr val="l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Source Sans Pro"/>
              <a:buAutoNum type="arabicPeriod"/>
            </a:pPr>
            <a:r>
              <a:rPr lang="uk" sz="18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Якщо ти, скажімо, розбив там пляшку вина і втік, то тебе кидають у бан і нічого не будуть продавати</a:t>
            </a:r>
            <a:endParaRPr sz="1800">
              <a:solidFill>
                <a:schemeClr val="l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graphicFrame>
        <p:nvGraphicFramePr>
          <p:cNvPr id="505" name="Google Shape;505;p69"/>
          <p:cNvGraphicFramePr/>
          <p:nvPr/>
        </p:nvGraphicFramePr>
        <p:xfrm>
          <a:off x="311675" y="27662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{B432C679-60EA-46E7-85DC-33E08F079913}</a:tableStyleId>
              </a:tblPr>
              <a:tblGrid>
                <a:gridCol w="1724475"/>
                <a:gridCol w="425825"/>
                <a:gridCol w="425825"/>
                <a:gridCol w="425825"/>
                <a:gridCol w="425825"/>
                <a:gridCol w="425825"/>
                <a:gridCol w="425825"/>
                <a:gridCol w="425825"/>
                <a:gridCol w="425825"/>
                <a:gridCol w="425825"/>
                <a:gridCol w="425825"/>
                <a:gridCol w="425825"/>
                <a:gridCol w="425825"/>
                <a:gridCol w="425825"/>
                <a:gridCol w="425825"/>
                <a:gridCol w="425825"/>
                <a:gridCol w="425825"/>
              </a:tblGrid>
              <a:tr h="3823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2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3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4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5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6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7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8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9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12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13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14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15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16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Вперше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Є знижкова карта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День народження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Бан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Результат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х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50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х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20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х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50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х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10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х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50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х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х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х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х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х</a:t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70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90"/>
              <a:buFont typeface="Arial"/>
              <a:buNone/>
            </a:pPr>
            <a:r>
              <a:rPr lang="uk" sz="5500"/>
              <a:t>Попарне</a:t>
            </a:r>
            <a:endParaRPr sz="5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90"/>
              <a:buFont typeface="Arial"/>
              <a:buNone/>
            </a:pPr>
            <a:r>
              <a:rPr lang="uk" sz="5500"/>
              <a:t>тестування</a:t>
            </a:r>
            <a:endParaRPr/>
          </a:p>
        </p:txBody>
      </p:sp>
      <p:sp>
        <p:nvSpPr>
          <p:cNvPr id="511" name="Google Shape;511;p7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71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Попарне тестування</a:t>
            </a:r>
            <a:endParaRPr/>
          </a:p>
        </p:txBody>
      </p:sp>
      <p:sp>
        <p:nvSpPr>
          <p:cNvPr id="517" name="Google Shape;517;p71"/>
          <p:cNvSpPr txBox="1"/>
          <p:nvPr>
            <p:ph idx="1" type="body"/>
          </p:nvPr>
        </p:nvSpPr>
        <p:spPr>
          <a:xfrm>
            <a:off x="311700" y="1252875"/>
            <a:ext cx="8338800" cy="313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 — це методика систематичної комбінаторики </a:t>
            </a:r>
            <a:r>
              <a:rPr lang="uk">
                <a:uFill>
                  <a:noFill/>
                </a:uFill>
                <a:hlinkClick r:id="rId3"/>
              </a:rPr>
              <a:t>тестів</a:t>
            </a:r>
            <a:r>
              <a:rPr lang="uk"/>
              <a:t>, котра забезпечує ефективне зниження кількості тестів для перевірки реакції системи на можливі комбінації значень її вхідних параметрів. 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Методика заснована на статистичному припущенні, що достатньо перевірити усі можливі значення пар вхідних параметрів для того щоб виявити більшість дефектів системи залежних від вхідних параметрів.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72"/>
          <p:cNvSpPr txBox="1"/>
          <p:nvPr>
            <p:ph type="title"/>
          </p:nvPr>
        </p:nvSpPr>
        <p:spPr>
          <a:xfrm>
            <a:off x="311700" y="297700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Головні цілі Pairwise Testing:</a:t>
            </a:r>
            <a:endParaRPr/>
          </a:p>
        </p:txBody>
      </p:sp>
      <p:sp>
        <p:nvSpPr>
          <p:cNvPr id="523" name="Google Shape;523;p72"/>
          <p:cNvSpPr txBox="1"/>
          <p:nvPr/>
        </p:nvSpPr>
        <p:spPr>
          <a:xfrm>
            <a:off x="311700" y="1119700"/>
            <a:ext cx="8832300" cy="257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Source Sans Pro"/>
              <a:buChar char="●"/>
            </a:pPr>
            <a:r>
              <a:rPr lang="uk" sz="2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прибрати надлишкові перевірки;</a:t>
            </a:r>
            <a:endParaRPr sz="2000">
              <a:solidFill>
                <a:schemeClr val="l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Source Sans Pro"/>
              <a:buChar char="●"/>
            </a:pPr>
            <a:r>
              <a:rPr lang="uk" sz="2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забезпечити гарне тестове покриття;</a:t>
            </a:r>
            <a:endParaRPr sz="2000">
              <a:solidFill>
                <a:schemeClr val="l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Source Sans Pro"/>
              <a:buChar char="●"/>
            </a:pPr>
            <a:r>
              <a:rPr lang="uk" sz="2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виявити найбільшу кількість багів на мінімальному наборі тестів.</a:t>
            </a:r>
            <a:endParaRPr sz="2000">
              <a:solidFill>
                <a:schemeClr val="l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457200" rtl="0" algn="ct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uk" sz="2000" u="sng">
                <a:solidFill>
                  <a:schemeClr val="hlink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3"/>
              </a:rPr>
              <a:t>http://pairwise.teremokgames.com/</a:t>
            </a:r>
            <a:endParaRPr sz="2000">
              <a:solidFill>
                <a:schemeClr val="l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1200"/>
              </a:spcAft>
              <a:buNone/>
            </a:pPr>
            <a:r>
              <a:t/>
            </a:r>
            <a:endParaRPr sz="2000">
              <a:solidFill>
                <a:schemeClr val="l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73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90"/>
              <a:buFont typeface="Arial"/>
              <a:buNone/>
            </a:pPr>
            <a:r>
              <a:rPr lang="uk" sz="5500"/>
              <a:t>Діаграма</a:t>
            </a:r>
            <a:endParaRPr sz="5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90"/>
              <a:buFont typeface="Arial"/>
              <a:buNone/>
            </a:pPr>
            <a:r>
              <a:rPr lang="uk" sz="5500"/>
              <a:t>переходу станів</a:t>
            </a:r>
            <a:endParaRPr/>
          </a:p>
        </p:txBody>
      </p:sp>
      <p:sp>
        <p:nvSpPr>
          <p:cNvPr id="529" name="Google Shape;529;p7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9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b="1" lang="uk" sz="2400">
                <a:solidFill>
                  <a:srgbClr val="08182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Тестування білого ящика</a:t>
            </a:r>
            <a:endParaRPr sz="2400"/>
          </a:p>
        </p:txBody>
      </p:sp>
      <p:sp>
        <p:nvSpPr>
          <p:cNvPr id="131" name="Google Shape;131;p29"/>
          <p:cNvSpPr txBox="1"/>
          <p:nvPr>
            <p:ph idx="1" type="body"/>
          </p:nvPr>
        </p:nvSpPr>
        <p:spPr>
          <a:xfrm>
            <a:off x="311700" y="1152475"/>
            <a:ext cx="46641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1350">
                <a:solidFill>
                  <a:srgbClr val="08182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Тести білого ящика знаходяться на іншому кінці спектру. Вони засновані на точному знанні того, що відбувається з тестованим кодом, і тести виконуються насамперед для перевірки надійності коду, а не його абсолютної функціональності.</a:t>
            </a:r>
            <a:endParaRPr sz="1350">
              <a:solidFill>
                <a:srgbClr val="081828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uk" sz="1350">
                <a:solidFill>
                  <a:srgbClr val="08182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Тестування білого ящика виконується на початку процесу розробки за допомогою модульних тестів і на ранніх етапах фази інтеграції. Тестування чорного ящика є типовим для останніх етапів, де важлива реакція на конкретні сценарії роботи.</a:t>
            </a:r>
            <a:endParaRPr/>
          </a:p>
        </p:txBody>
      </p:sp>
      <p:pic>
        <p:nvPicPr>
          <p:cNvPr id="132" name="Google Shape;132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42750" y="1001088"/>
            <a:ext cx="3863400" cy="31413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74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Діаграма переходу станів</a:t>
            </a:r>
            <a:endParaRPr/>
          </a:p>
        </p:txBody>
      </p:sp>
      <p:sp>
        <p:nvSpPr>
          <p:cNvPr id="535" name="Google Shape;535;p74"/>
          <p:cNvSpPr txBox="1"/>
          <p:nvPr>
            <p:ph idx="1" type="body"/>
          </p:nvPr>
        </p:nvSpPr>
        <p:spPr>
          <a:xfrm>
            <a:off x="311700" y="1252875"/>
            <a:ext cx="8338800" cy="201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7500" lnSpcReduction="10000"/>
          </a:bodyPr>
          <a:lstStyle/>
          <a:p>
            <a:pPr indent="-339962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uk" sz="2262"/>
              <a:t>Діаграма переходу станів показує початковий і кінцевий стан системи, а також описує переходи між станами.</a:t>
            </a:r>
            <a:endParaRPr sz="2262"/>
          </a:p>
          <a:p>
            <a:pPr indent="-339962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uk" sz="2262"/>
              <a:t>Діаграма переходу станів показує лише валідні переходи.</a:t>
            </a:r>
            <a:endParaRPr sz="2262"/>
          </a:p>
          <a:p>
            <a:pPr indent="-339962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uk" sz="2262"/>
              <a:t>Діаграма складається з пар переходів між двома станами.</a:t>
            </a:r>
            <a:endParaRPr sz="2262"/>
          </a:p>
          <a:p>
            <a:pPr indent="-339962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uk" sz="2262"/>
              <a:t>Якщо переходу між двома станами немає, то перехід вважається НЕвалідним.</a:t>
            </a:r>
            <a:endParaRPr sz="2262"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536" name="Google Shape;536;p74"/>
          <p:cNvSpPr/>
          <p:nvPr/>
        </p:nvSpPr>
        <p:spPr>
          <a:xfrm>
            <a:off x="1802800" y="3577475"/>
            <a:ext cx="1157700" cy="11577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S1</a:t>
            </a:r>
            <a:endParaRPr sz="2000"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37" name="Google Shape;537;p74"/>
          <p:cNvSpPr/>
          <p:nvPr/>
        </p:nvSpPr>
        <p:spPr>
          <a:xfrm>
            <a:off x="3691775" y="3577475"/>
            <a:ext cx="1157700" cy="11577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S2</a:t>
            </a:r>
            <a:endParaRPr sz="2000"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38" name="Google Shape;538;p74"/>
          <p:cNvSpPr/>
          <p:nvPr/>
        </p:nvSpPr>
        <p:spPr>
          <a:xfrm>
            <a:off x="5580750" y="3577475"/>
            <a:ext cx="1157700" cy="11577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S3</a:t>
            </a:r>
            <a:endParaRPr sz="2000"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539" name="Google Shape;539;p74"/>
          <p:cNvCxnSpPr>
            <a:stCxn id="536" idx="7"/>
            <a:endCxn id="537" idx="1"/>
          </p:cNvCxnSpPr>
          <p:nvPr/>
        </p:nvCxnSpPr>
        <p:spPr>
          <a:xfrm>
            <a:off x="2790959" y="3747016"/>
            <a:ext cx="1070400" cy="0"/>
          </a:xfrm>
          <a:prstGeom prst="straightConnector1">
            <a:avLst/>
          </a:prstGeom>
          <a:noFill/>
          <a:ln cap="flat" cmpd="sng" w="9525">
            <a:solidFill>
              <a:srgbClr val="666666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540" name="Google Shape;540;p74"/>
          <p:cNvCxnSpPr>
            <a:stCxn id="537" idx="7"/>
            <a:endCxn id="538" idx="1"/>
          </p:cNvCxnSpPr>
          <p:nvPr/>
        </p:nvCxnSpPr>
        <p:spPr>
          <a:xfrm>
            <a:off x="4679934" y="3747016"/>
            <a:ext cx="1070400" cy="0"/>
          </a:xfrm>
          <a:prstGeom prst="straightConnector1">
            <a:avLst/>
          </a:prstGeom>
          <a:noFill/>
          <a:ln cap="flat" cmpd="sng" w="9525">
            <a:solidFill>
              <a:srgbClr val="666666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541" name="Google Shape;541;p74"/>
          <p:cNvCxnSpPr>
            <a:stCxn id="538" idx="3"/>
            <a:endCxn id="537" idx="5"/>
          </p:cNvCxnSpPr>
          <p:nvPr/>
        </p:nvCxnSpPr>
        <p:spPr>
          <a:xfrm rot="10800000">
            <a:off x="4679891" y="4565634"/>
            <a:ext cx="1070400" cy="0"/>
          </a:xfrm>
          <a:prstGeom prst="straightConnector1">
            <a:avLst/>
          </a:prstGeom>
          <a:noFill/>
          <a:ln cap="flat" cmpd="sng" w="9525">
            <a:solidFill>
              <a:srgbClr val="666666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542" name="Google Shape;542;p74"/>
          <p:cNvCxnSpPr>
            <a:stCxn id="537" idx="3"/>
            <a:endCxn id="536" idx="5"/>
          </p:cNvCxnSpPr>
          <p:nvPr/>
        </p:nvCxnSpPr>
        <p:spPr>
          <a:xfrm rot="10800000">
            <a:off x="2790916" y="4565634"/>
            <a:ext cx="1070400" cy="0"/>
          </a:xfrm>
          <a:prstGeom prst="straightConnector1">
            <a:avLst/>
          </a:prstGeom>
          <a:noFill/>
          <a:ln cap="flat" cmpd="sng" w="9525">
            <a:solidFill>
              <a:srgbClr val="666666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543" name="Google Shape;543;p74"/>
          <p:cNvSpPr txBox="1"/>
          <p:nvPr/>
        </p:nvSpPr>
        <p:spPr>
          <a:xfrm>
            <a:off x="3137100" y="3449925"/>
            <a:ext cx="294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latin typeface="Roboto"/>
                <a:ea typeface="Roboto"/>
                <a:cs typeface="Roboto"/>
                <a:sym typeface="Roboto"/>
              </a:rPr>
              <a:t>A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44" name="Google Shape;544;p74"/>
          <p:cNvSpPr txBox="1"/>
          <p:nvPr/>
        </p:nvSpPr>
        <p:spPr>
          <a:xfrm>
            <a:off x="5109850" y="3449925"/>
            <a:ext cx="294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latin typeface="Roboto"/>
                <a:ea typeface="Roboto"/>
                <a:cs typeface="Roboto"/>
                <a:sym typeface="Roboto"/>
              </a:rPr>
              <a:t>B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45" name="Google Shape;545;p74"/>
          <p:cNvSpPr txBox="1"/>
          <p:nvPr/>
        </p:nvSpPr>
        <p:spPr>
          <a:xfrm>
            <a:off x="5067963" y="4124950"/>
            <a:ext cx="294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latin typeface="Roboto"/>
                <a:ea typeface="Roboto"/>
                <a:cs typeface="Roboto"/>
                <a:sym typeface="Roboto"/>
              </a:rPr>
              <a:t>C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46" name="Google Shape;546;p74"/>
          <p:cNvSpPr txBox="1"/>
          <p:nvPr/>
        </p:nvSpPr>
        <p:spPr>
          <a:xfrm>
            <a:off x="3178988" y="4124950"/>
            <a:ext cx="294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latin typeface="Roboto"/>
                <a:ea typeface="Roboto"/>
                <a:cs typeface="Roboto"/>
                <a:sym typeface="Roboto"/>
              </a:rPr>
              <a:t>D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0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75"/>
          <p:cNvSpPr txBox="1"/>
          <p:nvPr>
            <p:ph type="title"/>
          </p:nvPr>
        </p:nvSpPr>
        <p:spPr>
          <a:xfrm>
            <a:off x="311700" y="297700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Діаграма переходу станів</a:t>
            </a:r>
            <a:endParaRPr/>
          </a:p>
        </p:txBody>
      </p:sp>
      <p:sp>
        <p:nvSpPr>
          <p:cNvPr id="552" name="Google Shape;552;p75"/>
          <p:cNvSpPr/>
          <p:nvPr/>
        </p:nvSpPr>
        <p:spPr>
          <a:xfrm>
            <a:off x="2104175" y="1519125"/>
            <a:ext cx="1157700" cy="11577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Лід</a:t>
            </a:r>
            <a:endParaRPr sz="2000"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53" name="Google Shape;553;p75"/>
          <p:cNvSpPr/>
          <p:nvPr/>
        </p:nvSpPr>
        <p:spPr>
          <a:xfrm>
            <a:off x="3993150" y="1519125"/>
            <a:ext cx="1157700" cy="11577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Вода</a:t>
            </a:r>
            <a:endParaRPr sz="2000"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54" name="Google Shape;554;p75"/>
          <p:cNvSpPr/>
          <p:nvPr/>
        </p:nvSpPr>
        <p:spPr>
          <a:xfrm>
            <a:off x="5882125" y="1519125"/>
            <a:ext cx="1157700" cy="11577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Пар</a:t>
            </a:r>
            <a:endParaRPr sz="2000"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555" name="Google Shape;555;p75"/>
          <p:cNvCxnSpPr>
            <a:stCxn id="552" idx="7"/>
            <a:endCxn id="553" idx="1"/>
          </p:cNvCxnSpPr>
          <p:nvPr/>
        </p:nvCxnSpPr>
        <p:spPr>
          <a:xfrm>
            <a:off x="3092334" y="1688666"/>
            <a:ext cx="1070400" cy="0"/>
          </a:xfrm>
          <a:prstGeom prst="straightConnector1">
            <a:avLst/>
          </a:prstGeom>
          <a:noFill/>
          <a:ln cap="flat" cmpd="sng" w="9525">
            <a:solidFill>
              <a:srgbClr val="666666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556" name="Google Shape;556;p75"/>
          <p:cNvCxnSpPr>
            <a:stCxn id="553" idx="7"/>
            <a:endCxn id="554" idx="1"/>
          </p:cNvCxnSpPr>
          <p:nvPr/>
        </p:nvCxnSpPr>
        <p:spPr>
          <a:xfrm>
            <a:off x="4981309" y="1688666"/>
            <a:ext cx="1070400" cy="0"/>
          </a:xfrm>
          <a:prstGeom prst="straightConnector1">
            <a:avLst/>
          </a:prstGeom>
          <a:noFill/>
          <a:ln cap="flat" cmpd="sng" w="9525">
            <a:solidFill>
              <a:srgbClr val="666666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557" name="Google Shape;557;p75"/>
          <p:cNvCxnSpPr>
            <a:stCxn id="554" idx="3"/>
            <a:endCxn id="553" idx="5"/>
          </p:cNvCxnSpPr>
          <p:nvPr/>
        </p:nvCxnSpPr>
        <p:spPr>
          <a:xfrm rot="10800000">
            <a:off x="4981266" y="2507284"/>
            <a:ext cx="1070400" cy="0"/>
          </a:xfrm>
          <a:prstGeom prst="straightConnector1">
            <a:avLst/>
          </a:prstGeom>
          <a:noFill/>
          <a:ln cap="flat" cmpd="sng" w="9525">
            <a:solidFill>
              <a:srgbClr val="666666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558" name="Google Shape;558;p75"/>
          <p:cNvCxnSpPr>
            <a:stCxn id="553" idx="3"/>
            <a:endCxn id="552" idx="5"/>
          </p:cNvCxnSpPr>
          <p:nvPr/>
        </p:nvCxnSpPr>
        <p:spPr>
          <a:xfrm rot="10800000">
            <a:off x="3092291" y="2507284"/>
            <a:ext cx="1070400" cy="0"/>
          </a:xfrm>
          <a:prstGeom prst="straightConnector1">
            <a:avLst/>
          </a:prstGeom>
          <a:noFill/>
          <a:ln cap="flat" cmpd="sng" w="9525">
            <a:solidFill>
              <a:srgbClr val="666666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559" name="Google Shape;559;p75"/>
          <p:cNvSpPr txBox="1"/>
          <p:nvPr/>
        </p:nvSpPr>
        <p:spPr>
          <a:xfrm>
            <a:off x="3438475" y="1391575"/>
            <a:ext cx="294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latin typeface="Roboto"/>
                <a:ea typeface="Roboto"/>
                <a:cs typeface="Roboto"/>
                <a:sym typeface="Roboto"/>
              </a:rPr>
              <a:t>A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60" name="Google Shape;560;p75"/>
          <p:cNvSpPr txBox="1"/>
          <p:nvPr/>
        </p:nvSpPr>
        <p:spPr>
          <a:xfrm>
            <a:off x="5411225" y="1391575"/>
            <a:ext cx="294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latin typeface="Roboto"/>
                <a:ea typeface="Roboto"/>
                <a:cs typeface="Roboto"/>
                <a:sym typeface="Roboto"/>
              </a:rPr>
              <a:t>B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61" name="Google Shape;561;p75"/>
          <p:cNvSpPr txBox="1"/>
          <p:nvPr/>
        </p:nvSpPr>
        <p:spPr>
          <a:xfrm>
            <a:off x="5369338" y="2066600"/>
            <a:ext cx="294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latin typeface="Roboto"/>
                <a:ea typeface="Roboto"/>
                <a:cs typeface="Roboto"/>
                <a:sym typeface="Roboto"/>
              </a:rPr>
              <a:t>C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62" name="Google Shape;562;p75"/>
          <p:cNvSpPr txBox="1"/>
          <p:nvPr/>
        </p:nvSpPr>
        <p:spPr>
          <a:xfrm>
            <a:off x="3480363" y="2066600"/>
            <a:ext cx="294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latin typeface="Roboto"/>
                <a:ea typeface="Roboto"/>
                <a:cs typeface="Roboto"/>
                <a:sym typeface="Roboto"/>
              </a:rPr>
              <a:t>D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63" name="Google Shape;563;p75"/>
          <p:cNvSpPr/>
          <p:nvPr/>
        </p:nvSpPr>
        <p:spPr>
          <a:xfrm flipH="1" rot="5400000">
            <a:off x="4432375" y="976575"/>
            <a:ext cx="337500" cy="3738000"/>
          </a:xfrm>
          <a:prstGeom prst="curvedRightArrow">
            <a:avLst>
              <a:gd fmla="val 25000" name="adj1"/>
              <a:gd fmla="val 50000" name="adj2"/>
              <a:gd fmla="val 25000" name="adj3"/>
            </a:avLst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4" name="Google Shape;564;p75"/>
          <p:cNvSpPr/>
          <p:nvPr/>
        </p:nvSpPr>
        <p:spPr>
          <a:xfrm flipH="1" rot="-5400000">
            <a:off x="4433925" y="-452175"/>
            <a:ext cx="308700" cy="3633900"/>
          </a:xfrm>
          <a:prstGeom prst="curvedRightArrow">
            <a:avLst>
              <a:gd fmla="val 25000" name="adj1"/>
              <a:gd fmla="val 50000" name="adj2"/>
              <a:gd fmla="val 25000" name="adj3"/>
            </a:avLst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565" name="Google Shape;565;p75"/>
          <p:cNvGraphicFramePr/>
          <p:nvPr/>
        </p:nvGraphicFramePr>
        <p:xfrm>
          <a:off x="429400" y="34337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{B432C679-60EA-46E7-85DC-33E08F079913}</a:tableStyleId>
              </a:tblPr>
              <a:tblGrid>
                <a:gridCol w="2185100"/>
                <a:gridCol w="1447800"/>
                <a:gridCol w="1447800"/>
                <a:gridCol w="1447800"/>
                <a:gridCol w="1447800"/>
              </a:tblGrid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uk"/>
                        <a:t>Test Case ID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uk"/>
                        <a:t>TC01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uk"/>
                        <a:t>TC02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uk"/>
                        <a:t>TC03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uk"/>
                        <a:t>TC04</a:t>
                      </a:r>
                      <a:endParaRPr b="1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Початковий стан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Лід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Вода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Вода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Пар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Перехід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A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D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B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C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Фінальний стан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Вода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Лід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Пар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/>
                        <a:t>Вода</a:t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9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p76"/>
          <p:cNvSpPr txBox="1"/>
          <p:nvPr>
            <p:ph type="title"/>
          </p:nvPr>
        </p:nvSpPr>
        <p:spPr>
          <a:xfrm>
            <a:off x="311700" y="297700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Грунтуючись на діаграмі переходу станів вмикача, який тест невалідний?</a:t>
            </a:r>
            <a:endParaRPr/>
          </a:p>
        </p:txBody>
      </p:sp>
      <p:sp>
        <p:nvSpPr>
          <p:cNvPr id="571" name="Google Shape;571;p76"/>
          <p:cNvSpPr txBox="1"/>
          <p:nvPr/>
        </p:nvSpPr>
        <p:spPr>
          <a:xfrm>
            <a:off x="311700" y="1505700"/>
            <a:ext cx="3885300" cy="197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000"/>
              <a:buFont typeface="Roboto"/>
              <a:buChar char="●"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Вимкнено-&gt; ввімкнено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000"/>
              <a:buFont typeface="Roboto"/>
              <a:buChar char="●"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Ввімкнено -&gt; вимкнено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000"/>
              <a:buFont typeface="Roboto"/>
              <a:buChar char="●"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Помилка -&gt; ввімкнено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000"/>
              <a:buFont typeface="Roboto"/>
              <a:buChar char="●"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Ввімкнено -&gt; помилка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72" name="Google Shape;572;p76"/>
          <p:cNvSpPr/>
          <p:nvPr/>
        </p:nvSpPr>
        <p:spPr>
          <a:xfrm>
            <a:off x="4363675" y="2235300"/>
            <a:ext cx="1716900" cy="623700"/>
          </a:xfrm>
          <a:prstGeom prst="roundRect">
            <a:avLst>
              <a:gd fmla="val 16667" name="adj"/>
            </a:avLst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 sz="1600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Ввімкнено</a:t>
            </a:r>
            <a:endParaRPr sz="1600"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73" name="Google Shape;573;p76"/>
          <p:cNvSpPr/>
          <p:nvPr/>
        </p:nvSpPr>
        <p:spPr>
          <a:xfrm>
            <a:off x="4363675" y="3663150"/>
            <a:ext cx="1716900" cy="623700"/>
          </a:xfrm>
          <a:prstGeom prst="roundRect">
            <a:avLst>
              <a:gd fmla="val 16667" name="adj"/>
            </a:avLst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 sz="1600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Вимкнено</a:t>
            </a:r>
            <a:endParaRPr sz="1600"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74" name="Google Shape;574;p76"/>
          <p:cNvSpPr/>
          <p:nvPr/>
        </p:nvSpPr>
        <p:spPr>
          <a:xfrm>
            <a:off x="7185050" y="2259900"/>
            <a:ext cx="1716900" cy="623700"/>
          </a:xfrm>
          <a:prstGeom prst="roundRect">
            <a:avLst>
              <a:gd fmla="val 16667" name="adj"/>
            </a:avLst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 sz="1600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Помилка</a:t>
            </a:r>
            <a:endParaRPr sz="1600"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75" name="Google Shape;575;p76"/>
          <p:cNvSpPr/>
          <p:nvPr/>
        </p:nvSpPr>
        <p:spPr>
          <a:xfrm>
            <a:off x="4726650" y="2859000"/>
            <a:ext cx="225600" cy="809700"/>
          </a:xfrm>
          <a:prstGeom prst="upArrow">
            <a:avLst>
              <a:gd fmla="val 50000" name="adj1"/>
              <a:gd fmla="val 50000" name="adj2"/>
            </a:avLst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6" name="Google Shape;576;p76"/>
          <p:cNvSpPr/>
          <p:nvPr/>
        </p:nvSpPr>
        <p:spPr>
          <a:xfrm rot="10800000">
            <a:off x="5578225" y="2859000"/>
            <a:ext cx="225600" cy="809700"/>
          </a:xfrm>
          <a:prstGeom prst="upArrow">
            <a:avLst>
              <a:gd fmla="val 50000" name="adj1"/>
              <a:gd fmla="val 50000" name="adj2"/>
            </a:avLst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7" name="Google Shape;577;p76"/>
          <p:cNvSpPr/>
          <p:nvPr/>
        </p:nvSpPr>
        <p:spPr>
          <a:xfrm rot="5400000">
            <a:off x="6512350" y="2027250"/>
            <a:ext cx="225600" cy="1089000"/>
          </a:xfrm>
          <a:prstGeom prst="upArrow">
            <a:avLst>
              <a:gd fmla="val 50000" name="adj1"/>
              <a:gd fmla="val 50000" name="adj2"/>
            </a:avLst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8" name="Google Shape;578;p76"/>
          <p:cNvSpPr/>
          <p:nvPr/>
        </p:nvSpPr>
        <p:spPr>
          <a:xfrm rot="5400000">
            <a:off x="7797550" y="2854050"/>
            <a:ext cx="618000" cy="677100"/>
          </a:xfrm>
          <a:prstGeom prst="curvedLeftArrow">
            <a:avLst>
              <a:gd fmla="val 25000" name="adj1"/>
              <a:gd fmla="val 50000" name="adj2"/>
              <a:gd fmla="val 25000" name="adj3"/>
            </a:avLst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9" name="Google Shape;579;p76"/>
          <p:cNvSpPr txBox="1"/>
          <p:nvPr/>
        </p:nvSpPr>
        <p:spPr>
          <a:xfrm>
            <a:off x="5025925" y="4383225"/>
            <a:ext cx="4905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7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S1</a:t>
            </a:r>
            <a:endParaRPr b="1" sz="17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80" name="Google Shape;580;p76"/>
          <p:cNvSpPr txBox="1"/>
          <p:nvPr/>
        </p:nvSpPr>
        <p:spPr>
          <a:xfrm>
            <a:off x="5025925" y="1700225"/>
            <a:ext cx="4905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7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S2</a:t>
            </a:r>
            <a:endParaRPr b="1" sz="17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81" name="Google Shape;581;p76"/>
          <p:cNvSpPr txBox="1"/>
          <p:nvPr/>
        </p:nvSpPr>
        <p:spPr>
          <a:xfrm>
            <a:off x="7768000" y="1700225"/>
            <a:ext cx="4905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7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S3</a:t>
            </a:r>
            <a:endParaRPr b="1" sz="17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5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p77"/>
          <p:cNvSpPr txBox="1"/>
          <p:nvPr>
            <p:ph type="title"/>
          </p:nvPr>
        </p:nvSpPr>
        <p:spPr>
          <a:xfrm>
            <a:off x="311700" y="297700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Грунтуючись на діаграмі переходу станів вмикача, який тест невалідний?</a:t>
            </a:r>
            <a:endParaRPr/>
          </a:p>
        </p:txBody>
      </p:sp>
      <p:sp>
        <p:nvSpPr>
          <p:cNvPr id="587" name="Google Shape;587;p77"/>
          <p:cNvSpPr txBox="1"/>
          <p:nvPr/>
        </p:nvSpPr>
        <p:spPr>
          <a:xfrm>
            <a:off x="311700" y="1505700"/>
            <a:ext cx="3885300" cy="197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000"/>
              <a:buFont typeface="Roboto"/>
              <a:buChar char="●"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Вимкнено-&gt; ввімкнено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000"/>
              <a:buFont typeface="Roboto"/>
              <a:buChar char="●"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Ввімкнено -&gt; вимкнено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000"/>
              <a:buFont typeface="Roboto"/>
              <a:buChar char="●"/>
            </a:pPr>
            <a:r>
              <a:rPr b="1"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Помилка -&gt; ввімкнено</a:t>
            </a:r>
            <a:endParaRPr b="1"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000"/>
              <a:buFont typeface="Roboto"/>
              <a:buChar char="●"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Ввімкнено -&gt; помилка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88" name="Google Shape;588;p77"/>
          <p:cNvSpPr/>
          <p:nvPr/>
        </p:nvSpPr>
        <p:spPr>
          <a:xfrm>
            <a:off x="4363675" y="2235300"/>
            <a:ext cx="1716900" cy="623700"/>
          </a:xfrm>
          <a:prstGeom prst="roundRect">
            <a:avLst>
              <a:gd fmla="val 16667" name="adj"/>
            </a:avLst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 sz="1600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Ввімкнено</a:t>
            </a:r>
            <a:endParaRPr sz="1600"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89" name="Google Shape;589;p77"/>
          <p:cNvSpPr/>
          <p:nvPr/>
        </p:nvSpPr>
        <p:spPr>
          <a:xfrm>
            <a:off x="4363675" y="3663150"/>
            <a:ext cx="1716900" cy="623700"/>
          </a:xfrm>
          <a:prstGeom prst="roundRect">
            <a:avLst>
              <a:gd fmla="val 16667" name="adj"/>
            </a:avLst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 sz="1600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Вимкнено</a:t>
            </a:r>
            <a:endParaRPr sz="1600"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90" name="Google Shape;590;p77"/>
          <p:cNvSpPr/>
          <p:nvPr/>
        </p:nvSpPr>
        <p:spPr>
          <a:xfrm>
            <a:off x="7185050" y="2259900"/>
            <a:ext cx="1716900" cy="623700"/>
          </a:xfrm>
          <a:prstGeom prst="roundRect">
            <a:avLst>
              <a:gd fmla="val 16667" name="adj"/>
            </a:avLst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 sz="1600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Помилка</a:t>
            </a:r>
            <a:endParaRPr sz="1600"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91" name="Google Shape;591;p77"/>
          <p:cNvSpPr/>
          <p:nvPr/>
        </p:nvSpPr>
        <p:spPr>
          <a:xfrm>
            <a:off x="4726650" y="2859000"/>
            <a:ext cx="225600" cy="809700"/>
          </a:xfrm>
          <a:prstGeom prst="upArrow">
            <a:avLst>
              <a:gd fmla="val 50000" name="adj1"/>
              <a:gd fmla="val 50000" name="adj2"/>
            </a:avLst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2" name="Google Shape;592;p77"/>
          <p:cNvSpPr/>
          <p:nvPr/>
        </p:nvSpPr>
        <p:spPr>
          <a:xfrm rot="10800000">
            <a:off x="5578225" y="2859000"/>
            <a:ext cx="225600" cy="809700"/>
          </a:xfrm>
          <a:prstGeom prst="upArrow">
            <a:avLst>
              <a:gd fmla="val 50000" name="adj1"/>
              <a:gd fmla="val 50000" name="adj2"/>
            </a:avLst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3" name="Google Shape;593;p77"/>
          <p:cNvSpPr/>
          <p:nvPr/>
        </p:nvSpPr>
        <p:spPr>
          <a:xfrm rot="5400000">
            <a:off x="6512350" y="2027250"/>
            <a:ext cx="225600" cy="1089000"/>
          </a:xfrm>
          <a:prstGeom prst="upArrow">
            <a:avLst>
              <a:gd fmla="val 50000" name="adj1"/>
              <a:gd fmla="val 50000" name="adj2"/>
            </a:avLst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4" name="Google Shape;594;p77"/>
          <p:cNvSpPr/>
          <p:nvPr/>
        </p:nvSpPr>
        <p:spPr>
          <a:xfrm rot="5400000">
            <a:off x="7797550" y="2854050"/>
            <a:ext cx="618000" cy="677100"/>
          </a:xfrm>
          <a:prstGeom prst="curvedLeftArrow">
            <a:avLst>
              <a:gd fmla="val 25000" name="adj1"/>
              <a:gd fmla="val 50000" name="adj2"/>
              <a:gd fmla="val 25000" name="adj3"/>
            </a:avLst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5" name="Google Shape;595;p77"/>
          <p:cNvSpPr txBox="1"/>
          <p:nvPr/>
        </p:nvSpPr>
        <p:spPr>
          <a:xfrm>
            <a:off x="5025925" y="4383225"/>
            <a:ext cx="4905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7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S1</a:t>
            </a:r>
            <a:endParaRPr b="1" sz="17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96" name="Google Shape;596;p77"/>
          <p:cNvSpPr txBox="1"/>
          <p:nvPr/>
        </p:nvSpPr>
        <p:spPr>
          <a:xfrm>
            <a:off x="5025925" y="1700225"/>
            <a:ext cx="4905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7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S2</a:t>
            </a:r>
            <a:endParaRPr b="1" sz="17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97" name="Google Shape;597;p77"/>
          <p:cNvSpPr txBox="1"/>
          <p:nvPr/>
        </p:nvSpPr>
        <p:spPr>
          <a:xfrm>
            <a:off x="7768000" y="1700225"/>
            <a:ext cx="4905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7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S3</a:t>
            </a:r>
            <a:endParaRPr b="1" sz="17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p78"/>
          <p:cNvSpPr txBox="1"/>
          <p:nvPr>
            <p:ph type="title"/>
          </p:nvPr>
        </p:nvSpPr>
        <p:spPr>
          <a:xfrm>
            <a:off x="311700" y="297700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Грунтуючись на діаграмі переходу станів вмикача, який тест невалідний?</a:t>
            </a:r>
            <a:endParaRPr/>
          </a:p>
        </p:txBody>
      </p:sp>
      <p:sp>
        <p:nvSpPr>
          <p:cNvPr id="603" name="Google Shape;603;p78"/>
          <p:cNvSpPr txBox="1"/>
          <p:nvPr/>
        </p:nvSpPr>
        <p:spPr>
          <a:xfrm>
            <a:off x="311700" y="1505700"/>
            <a:ext cx="3885300" cy="197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000"/>
              <a:buFont typeface="Roboto"/>
              <a:buChar char="●"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Вимкнено-&gt; ввімкнено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000"/>
              <a:buFont typeface="Roboto"/>
              <a:buChar char="●"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Ввімкнено -&gt; вимкнено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000"/>
              <a:buFont typeface="Roboto"/>
              <a:buChar char="●"/>
            </a:pPr>
            <a:r>
              <a:rPr b="1"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Помилка -&gt; ввімкнено</a:t>
            </a:r>
            <a:endParaRPr b="1"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000"/>
              <a:buFont typeface="Roboto"/>
              <a:buChar char="●"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Ввімкнено -&gt; помилка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04" name="Google Shape;604;p78"/>
          <p:cNvSpPr/>
          <p:nvPr/>
        </p:nvSpPr>
        <p:spPr>
          <a:xfrm>
            <a:off x="4363675" y="2235300"/>
            <a:ext cx="1716900" cy="623700"/>
          </a:xfrm>
          <a:prstGeom prst="roundRect">
            <a:avLst>
              <a:gd fmla="val 16667" name="adj"/>
            </a:avLst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 sz="1600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Ввімкнено</a:t>
            </a:r>
            <a:endParaRPr sz="1600"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05" name="Google Shape;605;p78"/>
          <p:cNvSpPr/>
          <p:nvPr/>
        </p:nvSpPr>
        <p:spPr>
          <a:xfrm>
            <a:off x="4363675" y="3663150"/>
            <a:ext cx="1716900" cy="623700"/>
          </a:xfrm>
          <a:prstGeom prst="roundRect">
            <a:avLst>
              <a:gd fmla="val 16667" name="adj"/>
            </a:avLst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 sz="1600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Вимкнено</a:t>
            </a:r>
            <a:endParaRPr sz="1600"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06" name="Google Shape;606;p78"/>
          <p:cNvSpPr/>
          <p:nvPr/>
        </p:nvSpPr>
        <p:spPr>
          <a:xfrm>
            <a:off x="7185050" y="2259900"/>
            <a:ext cx="1716900" cy="623700"/>
          </a:xfrm>
          <a:prstGeom prst="roundRect">
            <a:avLst>
              <a:gd fmla="val 16667" name="adj"/>
            </a:avLst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 sz="1600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Помилка</a:t>
            </a:r>
            <a:endParaRPr sz="1600"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07" name="Google Shape;607;p78"/>
          <p:cNvSpPr/>
          <p:nvPr/>
        </p:nvSpPr>
        <p:spPr>
          <a:xfrm>
            <a:off x="4726650" y="2859000"/>
            <a:ext cx="225600" cy="809700"/>
          </a:xfrm>
          <a:prstGeom prst="upArrow">
            <a:avLst>
              <a:gd fmla="val 50000" name="adj1"/>
              <a:gd fmla="val 50000" name="adj2"/>
            </a:avLst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8" name="Google Shape;608;p78"/>
          <p:cNvSpPr/>
          <p:nvPr/>
        </p:nvSpPr>
        <p:spPr>
          <a:xfrm rot="10800000">
            <a:off x="5578225" y="2859000"/>
            <a:ext cx="225600" cy="809700"/>
          </a:xfrm>
          <a:prstGeom prst="upArrow">
            <a:avLst>
              <a:gd fmla="val 50000" name="adj1"/>
              <a:gd fmla="val 50000" name="adj2"/>
            </a:avLst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9" name="Google Shape;609;p78"/>
          <p:cNvSpPr/>
          <p:nvPr/>
        </p:nvSpPr>
        <p:spPr>
          <a:xfrm rot="5400000">
            <a:off x="6512350" y="2027250"/>
            <a:ext cx="225600" cy="1089000"/>
          </a:xfrm>
          <a:prstGeom prst="upArrow">
            <a:avLst>
              <a:gd fmla="val 50000" name="adj1"/>
              <a:gd fmla="val 50000" name="adj2"/>
            </a:avLst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0" name="Google Shape;610;p78"/>
          <p:cNvSpPr/>
          <p:nvPr/>
        </p:nvSpPr>
        <p:spPr>
          <a:xfrm rot="5400000">
            <a:off x="7797550" y="2854050"/>
            <a:ext cx="618000" cy="677100"/>
          </a:xfrm>
          <a:prstGeom prst="curvedLeftArrow">
            <a:avLst>
              <a:gd fmla="val 25000" name="adj1"/>
              <a:gd fmla="val 50000" name="adj2"/>
              <a:gd fmla="val 25000" name="adj3"/>
            </a:avLst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1" name="Google Shape;611;p78"/>
          <p:cNvSpPr txBox="1"/>
          <p:nvPr/>
        </p:nvSpPr>
        <p:spPr>
          <a:xfrm>
            <a:off x="5025925" y="4383225"/>
            <a:ext cx="4905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7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S1</a:t>
            </a:r>
            <a:endParaRPr b="1" sz="17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12" name="Google Shape;612;p78"/>
          <p:cNvSpPr txBox="1"/>
          <p:nvPr/>
        </p:nvSpPr>
        <p:spPr>
          <a:xfrm>
            <a:off x="5025925" y="1700225"/>
            <a:ext cx="4905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7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S2</a:t>
            </a:r>
            <a:endParaRPr b="1" sz="17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13" name="Google Shape;613;p78"/>
          <p:cNvSpPr txBox="1"/>
          <p:nvPr/>
        </p:nvSpPr>
        <p:spPr>
          <a:xfrm>
            <a:off x="7768000" y="1700225"/>
            <a:ext cx="4905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7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S3</a:t>
            </a:r>
            <a:endParaRPr b="1" sz="17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7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p79"/>
          <p:cNvSpPr txBox="1"/>
          <p:nvPr>
            <p:ph type="title"/>
          </p:nvPr>
        </p:nvSpPr>
        <p:spPr>
          <a:xfrm>
            <a:off x="311700" y="297700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Приклад з відкритого доступу #1</a:t>
            </a:r>
            <a:endParaRPr/>
          </a:p>
        </p:txBody>
      </p:sp>
      <p:pic>
        <p:nvPicPr>
          <p:cNvPr id="619" name="Google Shape;619;p7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117900"/>
            <a:ext cx="8839204" cy="34312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3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p80"/>
          <p:cNvSpPr txBox="1"/>
          <p:nvPr>
            <p:ph type="title"/>
          </p:nvPr>
        </p:nvSpPr>
        <p:spPr>
          <a:xfrm>
            <a:off x="311700" y="297700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Приклад з відкритого доступу #2</a:t>
            </a:r>
            <a:endParaRPr/>
          </a:p>
        </p:txBody>
      </p:sp>
      <p:pic>
        <p:nvPicPr>
          <p:cNvPr id="625" name="Google Shape;625;p8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97638" y="921100"/>
            <a:ext cx="5548720" cy="391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9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Google Shape;630;p81"/>
          <p:cNvSpPr txBox="1"/>
          <p:nvPr>
            <p:ph type="title"/>
          </p:nvPr>
        </p:nvSpPr>
        <p:spPr>
          <a:xfrm>
            <a:off x="311700" y="297700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Приклад з відкритого доступу #3</a:t>
            </a:r>
            <a:endParaRPr/>
          </a:p>
        </p:txBody>
      </p:sp>
      <p:pic>
        <p:nvPicPr>
          <p:cNvPr id="631" name="Google Shape;631;p8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97763" y="1029100"/>
            <a:ext cx="6948471" cy="391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5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p82"/>
          <p:cNvSpPr txBox="1"/>
          <p:nvPr>
            <p:ph type="title"/>
          </p:nvPr>
        </p:nvSpPr>
        <p:spPr>
          <a:xfrm>
            <a:off x="311700" y="2260050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 u="sng">
                <a:solidFill>
                  <a:schemeClr val="hlink"/>
                </a:solidFill>
                <a:hlinkClick r:id="rId3"/>
              </a:rPr>
              <a:t>https://app.diagrams.net/</a:t>
            </a:r>
            <a:endParaRPr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0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p83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90"/>
              <a:buFont typeface="Arial"/>
              <a:buNone/>
            </a:pPr>
            <a:r>
              <a:rPr lang="uk" sz="5500"/>
              <a:t>Діаграма</a:t>
            </a:r>
            <a:endParaRPr sz="5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90"/>
              <a:buFont typeface="Arial"/>
              <a:buNone/>
            </a:pPr>
            <a:r>
              <a:rPr lang="uk" sz="5500"/>
              <a:t>сценаріїв використання</a:t>
            </a:r>
            <a:endParaRPr/>
          </a:p>
        </p:txBody>
      </p:sp>
      <p:sp>
        <p:nvSpPr>
          <p:cNvPr id="642" name="Google Shape;642;p8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30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400"/>
              </a:spcAft>
              <a:buSzPts val="1100"/>
              <a:buNone/>
            </a:pPr>
            <a:r>
              <a:rPr lang="uk" sz="3600">
                <a:latin typeface="Arial"/>
                <a:ea typeface="Arial"/>
                <a:cs typeface="Arial"/>
                <a:sym typeface="Arial"/>
              </a:rPr>
              <a:t>1. Статичні техніки</a:t>
            </a:r>
            <a:endParaRPr sz="3600"/>
          </a:p>
        </p:txBody>
      </p:sp>
      <p:sp>
        <p:nvSpPr>
          <p:cNvPr id="138" name="Google Shape;138;p3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uk" sz="11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(використовуються без виконання коду)</a:t>
            </a:r>
            <a:endParaRPr sz="11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●"/>
            </a:pPr>
            <a:r>
              <a:rPr b="1" lang="uk" sz="11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Рецензії (Reviews)</a:t>
            </a:r>
            <a:r>
              <a:rPr lang="uk" sz="11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— перевірка документації, коду, тест-кейсів.</a:t>
            </a:r>
            <a:br>
              <a:rPr lang="uk" sz="11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 sz="11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●"/>
            </a:pPr>
            <a:r>
              <a:rPr b="1" lang="uk" sz="11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Інспекції (Inspections)</a:t>
            </a:r>
            <a:r>
              <a:rPr lang="uk" sz="11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— формалізований аналіз артефактів із фіксацією дефектів.</a:t>
            </a:r>
            <a:br>
              <a:rPr lang="uk" sz="11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 sz="11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●"/>
            </a:pPr>
            <a:r>
              <a:rPr b="1" lang="uk" sz="11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Проведення walkthrough (ознайомчих переглядів)</a:t>
            </a:r>
            <a:r>
              <a:rPr lang="uk" sz="11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— спільний розбір документа.</a:t>
            </a:r>
            <a:br>
              <a:rPr lang="uk" sz="11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 sz="11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●"/>
            </a:pPr>
            <a:r>
              <a:rPr b="1" lang="uk" sz="11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Аналіз (Static Analysis)</a:t>
            </a:r>
            <a:r>
              <a:rPr lang="uk" sz="11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— автоматичне виявлення помилок у коді чи моделях.</a:t>
            </a:r>
            <a:br>
              <a:rPr lang="uk" sz="11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 sz="11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6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Google Shape;647;p84"/>
          <p:cNvSpPr txBox="1"/>
          <p:nvPr>
            <p:ph type="title"/>
          </p:nvPr>
        </p:nvSpPr>
        <p:spPr>
          <a:xfrm>
            <a:off x="311700" y="297700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Приклад #1</a:t>
            </a:r>
            <a:endParaRPr/>
          </a:p>
        </p:txBody>
      </p:sp>
      <p:pic>
        <p:nvPicPr>
          <p:cNvPr id="648" name="Google Shape;648;p8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80338" y="1117900"/>
            <a:ext cx="4183314" cy="3917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2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p85"/>
          <p:cNvSpPr txBox="1"/>
          <p:nvPr>
            <p:ph type="title"/>
          </p:nvPr>
        </p:nvSpPr>
        <p:spPr>
          <a:xfrm>
            <a:off x="311700" y="297700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Приклад #2</a:t>
            </a:r>
            <a:endParaRPr/>
          </a:p>
        </p:txBody>
      </p:sp>
      <p:pic>
        <p:nvPicPr>
          <p:cNvPr id="654" name="Google Shape;654;p8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07788" y="921100"/>
            <a:ext cx="4728429" cy="4222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8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86"/>
          <p:cNvSpPr txBox="1"/>
          <p:nvPr>
            <p:ph type="title"/>
          </p:nvPr>
        </p:nvSpPr>
        <p:spPr>
          <a:xfrm>
            <a:off x="311700" y="297700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Приклад #3</a:t>
            </a:r>
            <a:endParaRPr/>
          </a:p>
        </p:txBody>
      </p:sp>
      <p:pic>
        <p:nvPicPr>
          <p:cNvPr id="660" name="Google Shape;660;p8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25563" y="1117900"/>
            <a:ext cx="5092881" cy="39176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4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Google Shape;665;p87"/>
          <p:cNvSpPr txBox="1"/>
          <p:nvPr>
            <p:ph type="title"/>
          </p:nvPr>
        </p:nvSpPr>
        <p:spPr>
          <a:xfrm>
            <a:off x="311700" y="276400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Тестування сценаріїв використання</a:t>
            </a:r>
            <a:endParaRPr/>
          </a:p>
        </p:txBody>
      </p:sp>
      <p:sp>
        <p:nvSpPr>
          <p:cNvPr id="666" name="Google Shape;666;p87"/>
          <p:cNvSpPr txBox="1"/>
          <p:nvPr>
            <p:ph idx="1" type="body"/>
          </p:nvPr>
        </p:nvSpPr>
        <p:spPr>
          <a:xfrm>
            <a:off x="311700" y="1252875"/>
            <a:ext cx="3028800" cy="36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uk"/>
              <a:t>Сценарії використання описують взаємодію між користувачем (актором) та системою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uk"/>
              <a:t>Це допомагає створювати тест кейси для інтеграційного, системного та приймального тестування.</a:t>
            </a:r>
            <a:endParaRPr/>
          </a:p>
        </p:txBody>
      </p:sp>
      <p:graphicFrame>
        <p:nvGraphicFramePr>
          <p:cNvPr id="667" name="Google Shape;667;p87"/>
          <p:cNvGraphicFramePr/>
          <p:nvPr/>
        </p:nvGraphicFramePr>
        <p:xfrm>
          <a:off x="3789225" y="10342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{B432C679-60EA-46E7-85DC-33E08F079913}</a:tableStyleId>
              </a:tblPr>
              <a:tblGrid>
                <a:gridCol w="1343600"/>
                <a:gridCol w="637200"/>
                <a:gridCol w="3148825"/>
              </a:tblGrid>
              <a:tr h="369475">
                <a:tc rowSpan="6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uk"/>
                        <a:t>Основний позитивний сценарій</a:t>
                      </a:r>
                      <a:endParaRPr b="1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uk"/>
                        <a:t>А: актор</a:t>
                      </a:r>
                      <a:endParaRPr b="1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uk"/>
                        <a:t>С: система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uk"/>
                        <a:t>Step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uk"/>
                        <a:t>Опис</a:t>
                      </a:r>
                      <a:endParaRPr b="1"/>
                    </a:p>
                  </a:txBody>
                  <a:tcPr marT="91425" marB="91425" marR="91425" marL="91425"/>
                </a:tc>
              </a:tr>
              <a:tr h="369475">
                <a:tc v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 sz="1200"/>
                        <a:t>1</a:t>
                      </a:r>
                      <a:endParaRPr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 sz="1200"/>
                        <a:t>А: вставляє картку</a:t>
                      </a:r>
                      <a:endParaRPr sz="1200"/>
                    </a:p>
                  </a:txBody>
                  <a:tcPr marT="91425" marB="91425" marR="91425" marL="91425"/>
                </a:tc>
              </a:tr>
              <a:tr h="369475">
                <a:tc v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 sz="1200"/>
                        <a:t>2</a:t>
                      </a:r>
                      <a:endParaRPr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 sz="1200"/>
                        <a:t>С: перевіряє картку і просить PIN</a:t>
                      </a:r>
                      <a:endParaRPr sz="1200"/>
                    </a:p>
                  </a:txBody>
                  <a:tcPr marT="91425" marB="91425" marR="91425" marL="91425"/>
                </a:tc>
              </a:tr>
              <a:tr h="369475">
                <a:tc v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 sz="1200"/>
                        <a:t>3</a:t>
                      </a:r>
                      <a:endParaRPr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 sz="1200"/>
                        <a:t>А: вводить </a:t>
                      </a:r>
                      <a:r>
                        <a:rPr lang="uk" sz="1200">
                          <a:solidFill>
                            <a:schemeClr val="dk2"/>
                          </a:solidFill>
                        </a:rPr>
                        <a:t>PIN</a:t>
                      </a:r>
                      <a:endParaRPr sz="1200"/>
                    </a:p>
                  </a:txBody>
                  <a:tcPr marT="91425" marB="91425" marR="91425" marL="91425"/>
                </a:tc>
              </a:tr>
              <a:tr h="369475">
                <a:tc v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 sz="1200"/>
                        <a:t>4</a:t>
                      </a:r>
                      <a:endParaRPr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 sz="1200"/>
                        <a:t>С: перевіряє </a:t>
                      </a:r>
                      <a:r>
                        <a:rPr lang="uk" sz="1200">
                          <a:solidFill>
                            <a:schemeClr val="dk2"/>
                          </a:solidFill>
                        </a:rPr>
                        <a:t>PIN</a:t>
                      </a:r>
                      <a:endParaRPr sz="1200"/>
                    </a:p>
                  </a:txBody>
                  <a:tcPr marT="91425" marB="91425" marR="91425" marL="91425"/>
                </a:tc>
              </a:tr>
              <a:tr h="369475">
                <a:tc v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 sz="1200"/>
                        <a:t>5</a:t>
                      </a:r>
                      <a:endParaRPr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 sz="1200"/>
                        <a:t>С: дає доступ до аккаунту</a:t>
                      </a:r>
                      <a:endParaRPr sz="1200"/>
                    </a:p>
                  </a:txBody>
                  <a:tcPr marT="91425" marB="91425" marR="91425" marL="91425"/>
                </a:tc>
              </a:tr>
              <a:tr h="511600">
                <a:tc row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uk"/>
                        <a:t>Доповнення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 sz="1200"/>
                        <a:t>2а</a:t>
                      </a:r>
                      <a:endParaRPr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 sz="1200"/>
                        <a:t>Карта невалідна. С: показати повідомлення і відхилити картку</a:t>
                      </a:r>
                      <a:endParaRPr sz="1200"/>
                    </a:p>
                  </a:txBody>
                  <a:tcPr marT="91425" marB="91425" marR="91425" marL="91425"/>
                </a:tc>
              </a:tr>
              <a:tr h="511600">
                <a:tc v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 sz="1200"/>
                        <a:t>4а</a:t>
                      </a:r>
                      <a:endParaRPr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 sz="1200">
                          <a:solidFill>
                            <a:schemeClr val="dk2"/>
                          </a:solidFill>
                        </a:rPr>
                        <a:t>PIN </a:t>
                      </a:r>
                      <a:r>
                        <a:rPr lang="uk" sz="1200"/>
                        <a:t>невалідний. С: показати повідомлення і попросити ввести </a:t>
                      </a:r>
                      <a:r>
                        <a:rPr lang="uk" sz="1200">
                          <a:solidFill>
                            <a:schemeClr val="dk2"/>
                          </a:solidFill>
                        </a:rPr>
                        <a:t>PIN знову</a:t>
                      </a:r>
                      <a:endParaRPr sz="1200"/>
                    </a:p>
                  </a:txBody>
                  <a:tcPr marT="91425" marB="91425" marR="91425" marL="91425"/>
                </a:tc>
              </a:tr>
              <a:tr h="511600">
                <a:tc v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 sz="1200"/>
                        <a:t>4б</a:t>
                      </a:r>
                      <a:endParaRPr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100"/>
                        <a:buFont typeface="Arial"/>
                        <a:buNone/>
                      </a:pPr>
                      <a:r>
                        <a:rPr lang="uk" sz="1200">
                          <a:solidFill>
                            <a:schemeClr val="dk2"/>
                          </a:solidFill>
                        </a:rPr>
                        <a:t>PIN невалідний тричі</a:t>
                      </a:r>
                      <a:endParaRPr sz="12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 sz="1200"/>
                        <a:t>С: З’їсти картку і вийти</a:t>
                      </a:r>
                      <a:endParaRPr sz="1200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Google Shape;672;p88"/>
          <p:cNvSpPr txBox="1"/>
          <p:nvPr>
            <p:ph type="title"/>
          </p:nvPr>
        </p:nvSpPr>
        <p:spPr>
          <a:xfrm>
            <a:off x="311700" y="297700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Тестування сценаріїв використання</a:t>
            </a:r>
            <a:endParaRPr/>
          </a:p>
        </p:txBody>
      </p:sp>
      <p:sp>
        <p:nvSpPr>
          <p:cNvPr id="673" name="Google Shape;673;p88"/>
          <p:cNvSpPr txBox="1"/>
          <p:nvPr>
            <p:ph idx="1" type="body"/>
          </p:nvPr>
        </p:nvSpPr>
        <p:spPr>
          <a:xfrm>
            <a:off x="311700" y="1252875"/>
            <a:ext cx="8299500" cy="36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uk"/>
              <a:t>Сценарії використання описують «потоки процесів» у системі з урахуванням її фактичного використання.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uk"/>
              <a:t>Сценарії використання допомагають виявити дефекти у потоці процесу під час реального використання системи.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uk"/>
              <a:t>Вони також допомагають виявити дефекти інтеграції, спричинені взаємодією різних компонентів.</a:t>
            </a:r>
            <a:endParaRPr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7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Google Shape;678;p89"/>
          <p:cNvSpPr txBox="1"/>
          <p:nvPr>
            <p:ph type="title"/>
          </p:nvPr>
        </p:nvSpPr>
        <p:spPr>
          <a:xfrm>
            <a:off x="311700" y="2260050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 u="sng">
                <a:solidFill>
                  <a:schemeClr val="hlink"/>
                </a:solidFill>
                <a:hlinkClick r:id="rId3"/>
              </a:rPr>
              <a:t>https://app.diagrams.net/</a:t>
            </a:r>
            <a:endParaRPr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2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p90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90"/>
              <a:buFont typeface="Arial"/>
              <a:buNone/>
            </a:pPr>
            <a:r>
              <a:rPr lang="uk" sz="5500"/>
              <a:t>Покриття </a:t>
            </a:r>
            <a:endParaRPr sz="5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90"/>
              <a:buFont typeface="Arial"/>
              <a:buNone/>
            </a:pPr>
            <a:r>
              <a:rPr lang="uk" sz="5500"/>
              <a:t>операторів</a:t>
            </a:r>
            <a:endParaRPr/>
          </a:p>
        </p:txBody>
      </p:sp>
      <p:sp>
        <p:nvSpPr>
          <p:cNvPr id="684" name="Google Shape;684;p9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8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Google Shape;689;p91"/>
          <p:cNvSpPr txBox="1"/>
          <p:nvPr>
            <p:ph type="title"/>
          </p:nvPr>
        </p:nvSpPr>
        <p:spPr>
          <a:xfrm>
            <a:off x="311700" y="297700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Вступ до технік білого ящика</a:t>
            </a:r>
            <a:endParaRPr/>
          </a:p>
        </p:txBody>
      </p:sp>
      <p:sp>
        <p:nvSpPr>
          <p:cNvPr id="690" name="Google Shape;690;p91"/>
          <p:cNvSpPr txBox="1"/>
          <p:nvPr>
            <p:ph idx="1" type="body"/>
          </p:nvPr>
        </p:nvSpPr>
        <p:spPr>
          <a:xfrm>
            <a:off x="311700" y="1252875"/>
            <a:ext cx="8299500" cy="36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uk"/>
              <a:t>Statement testing (тестування операторів) тестує оператори в даному фрагменті коду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uk"/>
              <a:t>Decision testing (тестування умов) тестує умови в даному фрагменті коду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uk"/>
              <a:t>Тестування умов ще відоме як Branch testing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uk"/>
              <a:t>Тестування умов сильніше, ніж тестування операторів.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uk"/>
              <a:t>100% покриття умов гарантує 100% покриття операторів, але не навпаки.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4" name="Shape 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" name="Google Shape;695;p92"/>
          <p:cNvSpPr txBox="1"/>
          <p:nvPr>
            <p:ph type="title"/>
          </p:nvPr>
        </p:nvSpPr>
        <p:spPr>
          <a:xfrm>
            <a:off x="311700" y="297700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Пояснювальна бригада - блок-схеми</a:t>
            </a:r>
            <a:endParaRPr/>
          </a:p>
        </p:txBody>
      </p:sp>
      <p:sp>
        <p:nvSpPr>
          <p:cNvPr id="696" name="Google Shape;696;p92"/>
          <p:cNvSpPr txBox="1"/>
          <p:nvPr>
            <p:ph idx="1" type="body"/>
          </p:nvPr>
        </p:nvSpPr>
        <p:spPr>
          <a:xfrm>
            <a:off x="667025" y="1101425"/>
            <a:ext cx="3008700" cy="36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Read A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Read B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If A&gt;B then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	Print “A більше”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Else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	Print “B більше”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End if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91440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0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Google Shape;701;p93"/>
          <p:cNvSpPr txBox="1"/>
          <p:nvPr>
            <p:ph type="title"/>
          </p:nvPr>
        </p:nvSpPr>
        <p:spPr>
          <a:xfrm>
            <a:off x="311700" y="297700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Пояснювальна бригада - блок-схеми</a:t>
            </a:r>
            <a:endParaRPr/>
          </a:p>
        </p:txBody>
      </p:sp>
      <p:sp>
        <p:nvSpPr>
          <p:cNvPr id="702" name="Google Shape;702;p93"/>
          <p:cNvSpPr txBox="1"/>
          <p:nvPr>
            <p:ph idx="1" type="body"/>
          </p:nvPr>
        </p:nvSpPr>
        <p:spPr>
          <a:xfrm>
            <a:off x="667025" y="1101425"/>
            <a:ext cx="3008700" cy="36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Read A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Read B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If A&gt;B then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	Print “A більше”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Else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	Print “B більше”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End if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91440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703" name="Google Shape;703;p93"/>
          <p:cNvSpPr/>
          <p:nvPr/>
        </p:nvSpPr>
        <p:spPr>
          <a:xfrm>
            <a:off x="5361625" y="1046950"/>
            <a:ext cx="843900" cy="6237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start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04" name="Google Shape;704;p93"/>
          <p:cNvSpPr/>
          <p:nvPr/>
        </p:nvSpPr>
        <p:spPr>
          <a:xfrm>
            <a:off x="5361625" y="4332175"/>
            <a:ext cx="843900" cy="6237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end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05" name="Google Shape;705;p93"/>
          <p:cNvSpPr/>
          <p:nvPr/>
        </p:nvSpPr>
        <p:spPr>
          <a:xfrm>
            <a:off x="6559275" y="3267125"/>
            <a:ext cx="843900" cy="3972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B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706" name="Google Shape;706;p93"/>
          <p:cNvCxnSpPr>
            <a:stCxn id="703" idx="4"/>
            <a:endCxn id="704" idx="0"/>
          </p:cNvCxnSpPr>
          <p:nvPr/>
        </p:nvCxnSpPr>
        <p:spPr>
          <a:xfrm>
            <a:off x="5783575" y="1670650"/>
            <a:ext cx="0" cy="26616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707" name="Google Shape;707;p93"/>
          <p:cNvSpPr/>
          <p:nvPr/>
        </p:nvSpPr>
        <p:spPr>
          <a:xfrm>
            <a:off x="5229175" y="2372963"/>
            <a:ext cx="1108800" cy="775200"/>
          </a:xfrm>
          <a:prstGeom prst="diamond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A&gt;B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08" name="Google Shape;708;p93"/>
          <p:cNvSpPr/>
          <p:nvPr/>
        </p:nvSpPr>
        <p:spPr>
          <a:xfrm>
            <a:off x="5361625" y="1856788"/>
            <a:ext cx="843900" cy="3972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A, B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09" name="Google Shape;709;p93"/>
          <p:cNvSpPr/>
          <p:nvPr/>
        </p:nvSpPr>
        <p:spPr>
          <a:xfrm>
            <a:off x="5361625" y="3267125"/>
            <a:ext cx="843900" cy="3972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A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10" name="Google Shape;710;p93"/>
          <p:cNvSpPr/>
          <p:nvPr/>
        </p:nvSpPr>
        <p:spPr>
          <a:xfrm>
            <a:off x="5361625" y="3829088"/>
            <a:ext cx="843900" cy="3972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End if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711" name="Google Shape;711;p93"/>
          <p:cNvCxnSpPr>
            <a:stCxn id="707" idx="3"/>
            <a:endCxn id="705" idx="0"/>
          </p:cNvCxnSpPr>
          <p:nvPr/>
        </p:nvCxnSpPr>
        <p:spPr>
          <a:xfrm>
            <a:off x="6337975" y="2760563"/>
            <a:ext cx="643200" cy="506700"/>
          </a:xfrm>
          <a:prstGeom prst="bentConnector2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712" name="Google Shape;712;p93"/>
          <p:cNvCxnSpPr>
            <a:stCxn id="705" idx="2"/>
          </p:cNvCxnSpPr>
          <p:nvPr/>
        </p:nvCxnSpPr>
        <p:spPr>
          <a:xfrm rot="5400000">
            <a:off x="6543075" y="3316775"/>
            <a:ext cx="90600" cy="785700"/>
          </a:xfrm>
          <a:prstGeom prst="bentConnector2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stealth"/>
          </a:ln>
        </p:spPr>
      </p:cxnSp>
      <p:sp>
        <p:nvSpPr>
          <p:cNvPr id="713" name="Google Shape;713;p93"/>
          <p:cNvSpPr txBox="1"/>
          <p:nvPr/>
        </p:nvSpPr>
        <p:spPr>
          <a:xfrm>
            <a:off x="6411425" y="2315450"/>
            <a:ext cx="716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6AA84F"/>
                </a:solidFill>
                <a:latin typeface="Roboto"/>
                <a:ea typeface="Roboto"/>
                <a:cs typeface="Roboto"/>
                <a:sym typeface="Roboto"/>
              </a:rPr>
              <a:t>False</a:t>
            </a:r>
            <a:endParaRPr>
              <a:solidFill>
                <a:srgbClr val="6AA84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14" name="Google Shape;714;p93"/>
          <p:cNvSpPr txBox="1"/>
          <p:nvPr/>
        </p:nvSpPr>
        <p:spPr>
          <a:xfrm>
            <a:off x="4834125" y="2958400"/>
            <a:ext cx="716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6AA84F"/>
                </a:solidFill>
                <a:latin typeface="Roboto"/>
                <a:ea typeface="Roboto"/>
                <a:cs typeface="Roboto"/>
                <a:sym typeface="Roboto"/>
              </a:rPr>
              <a:t>True</a:t>
            </a:r>
            <a:endParaRPr>
              <a:solidFill>
                <a:srgbClr val="6AA84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1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400"/>
              </a:spcAft>
              <a:buSzPts val="1100"/>
              <a:buNone/>
            </a:pPr>
            <a:r>
              <a:rPr lang="uk" sz="2700">
                <a:latin typeface="Arial"/>
                <a:ea typeface="Arial"/>
                <a:cs typeface="Arial"/>
                <a:sym typeface="Arial"/>
              </a:rPr>
              <a:t>2. Динамічні техніки (на основі виконання коду)</a:t>
            </a:r>
            <a:endParaRPr sz="2700"/>
          </a:p>
        </p:txBody>
      </p:sp>
      <p:sp>
        <p:nvSpPr>
          <p:cNvPr id="144" name="Google Shape;144;p3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uk" sz="11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2.1. Базовані на специфікації (Black-box)</a:t>
            </a:r>
            <a:endParaRPr b="1" sz="11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uk" sz="11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(перевірка функціональності без знання внутрішньої логіки)</a:t>
            </a:r>
            <a:endParaRPr sz="11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●"/>
            </a:pPr>
            <a:r>
              <a:rPr b="1" lang="uk" sz="11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Еквівалентне розбиття (Equivalence Partitioning)</a:t>
            </a:r>
            <a:br>
              <a:rPr b="1" lang="uk" sz="11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 b="1" sz="11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●"/>
            </a:pPr>
            <a:r>
              <a:rPr b="1" lang="uk" sz="11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Аналіз граничних значень (Boundary Value Analysis)</a:t>
            </a:r>
            <a:br>
              <a:rPr b="1" lang="uk" sz="11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 b="1" sz="11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●"/>
            </a:pPr>
            <a:r>
              <a:rPr b="1" lang="uk" sz="11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Таблиця прийняття рішень (Decision Table Testing)</a:t>
            </a:r>
            <a:br>
              <a:rPr b="1" lang="uk" sz="11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 b="1" sz="11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●"/>
            </a:pPr>
            <a:r>
              <a:rPr b="1" lang="uk" sz="11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Тестування переходів станів (State Transition Testing)</a:t>
            </a:r>
            <a:br>
              <a:rPr b="1" lang="uk" sz="11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 b="1" sz="11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●"/>
            </a:pPr>
            <a:r>
              <a:rPr b="1" lang="uk" sz="11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Комбінаторне тестування (Pairwise, n-wise)</a:t>
            </a:r>
            <a:br>
              <a:rPr b="1" lang="uk" sz="11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 b="1" sz="11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●"/>
            </a:pPr>
            <a:r>
              <a:rPr b="1" lang="uk" sz="11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Cause-Effect Graphing (Граф причинно-наслідкових зв’язків)</a:t>
            </a:r>
            <a:br>
              <a:rPr b="1" lang="uk" sz="11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 b="1" sz="11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●"/>
            </a:pPr>
            <a:r>
              <a:rPr b="1" lang="uk" sz="11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Use Case Testing (Тестування на основі сценаріїв використання)</a:t>
            </a:r>
            <a:endParaRPr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8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Google Shape;719;p94"/>
          <p:cNvSpPr txBox="1"/>
          <p:nvPr>
            <p:ph type="title"/>
          </p:nvPr>
        </p:nvSpPr>
        <p:spPr>
          <a:xfrm>
            <a:off x="311700" y="297700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Пояснювальна бригада - блок-схеми</a:t>
            </a:r>
            <a:endParaRPr/>
          </a:p>
        </p:txBody>
      </p:sp>
      <p:sp>
        <p:nvSpPr>
          <p:cNvPr id="720" name="Google Shape;720;p94"/>
          <p:cNvSpPr txBox="1"/>
          <p:nvPr>
            <p:ph idx="1" type="body"/>
          </p:nvPr>
        </p:nvSpPr>
        <p:spPr>
          <a:xfrm>
            <a:off x="667025" y="1101425"/>
            <a:ext cx="3008700" cy="36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Read A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Read B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If A&gt;B then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	Print “A більше”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Else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	Print “B більше”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End if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91440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721" name="Google Shape;721;p94"/>
          <p:cNvSpPr/>
          <p:nvPr/>
        </p:nvSpPr>
        <p:spPr>
          <a:xfrm>
            <a:off x="5355825" y="964513"/>
            <a:ext cx="843900" cy="6237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start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22" name="Google Shape;722;p94"/>
          <p:cNvSpPr/>
          <p:nvPr/>
        </p:nvSpPr>
        <p:spPr>
          <a:xfrm>
            <a:off x="5355825" y="4249738"/>
            <a:ext cx="843900" cy="6237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end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23" name="Google Shape;723;p94"/>
          <p:cNvSpPr/>
          <p:nvPr/>
        </p:nvSpPr>
        <p:spPr>
          <a:xfrm>
            <a:off x="6553475" y="3184688"/>
            <a:ext cx="843900" cy="3972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B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724" name="Google Shape;724;p94"/>
          <p:cNvCxnSpPr>
            <a:stCxn id="721" idx="4"/>
            <a:endCxn id="722" idx="0"/>
          </p:cNvCxnSpPr>
          <p:nvPr/>
        </p:nvCxnSpPr>
        <p:spPr>
          <a:xfrm>
            <a:off x="5777775" y="1588213"/>
            <a:ext cx="0" cy="26616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725" name="Google Shape;725;p94"/>
          <p:cNvSpPr/>
          <p:nvPr/>
        </p:nvSpPr>
        <p:spPr>
          <a:xfrm>
            <a:off x="5223375" y="2290525"/>
            <a:ext cx="1108800" cy="775200"/>
          </a:xfrm>
          <a:prstGeom prst="diamond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A&gt;B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26" name="Google Shape;726;p94"/>
          <p:cNvSpPr/>
          <p:nvPr/>
        </p:nvSpPr>
        <p:spPr>
          <a:xfrm>
            <a:off x="5355825" y="1774350"/>
            <a:ext cx="843900" cy="3972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A, B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27" name="Google Shape;727;p94"/>
          <p:cNvSpPr/>
          <p:nvPr/>
        </p:nvSpPr>
        <p:spPr>
          <a:xfrm>
            <a:off x="5355825" y="3184688"/>
            <a:ext cx="843900" cy="3972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A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28" name="Google Shape;728;p94"/>
          <p:cNvSpPr/>
          <p:nvPr/>
        </p:nvSpPr>
        <p:spPr>
          <a:xfrm>
            <a:off x="5355825" y="3746650"/>
            <a:ext cx="843900" cy="3972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End if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729" name="Google Shape;729;p94"/>
          <p:cNvCxnSpPr>
            <a:stCxn id="725" idx="3"/>
            <a:endCxn id="723" idx="0"/>
          </p:cNvCxnSpPr>
          <p:nvPr/>
        </p:nvCxnSpPr>
        <p:spPr>
          <a:xfrm>
            <a:off x="6332175" y="2678125"/>
            <a:ext cx="643200" cy="506700"/>
          </a:xfrm>
          <a:prstGeom prst="bentConnector2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730" name="Google Shape;730;p94"/>
          <p:cNvCxnSpPr>
            <a:stCxn id="723" idx="2"/>
          </p:cNvCxnSpPr>
          <p:nvPr/>
        </p:nvCxnSpPr>
        <p:spPr>
          <a:xfrm rot="5400000">
            <a:off x="6537275" y="3234338"/>
            <a:ext cx="90600" cy="785700"/>
          </a:xfrm>
          <a:prstGeom prst="bentConnector2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stealth"/>
          </a:ln>
        </p:spPr>
      </p:cxnSp>
      <p:sp>
        <p:nvSpPr>
          <p:cNvPr id="731" name="Google Shape;731;p94"/>
          <p:cNvSpPr txBox="1"/>
          <p:nvPr/>
        </p:nvSpPr>
        <p:spPr>
          <a:xfrm>
            <a:off x="6405625" y="2233013"/>
            <a:ext cx="716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6AA84F"/>
                </a:solidFill>
                <a:latin typeface="Roboto"/>
                <a:ea typeface="Roboto"/>
                <a:cs typeface="Roboto"/>
                <a:sym typeface="Roboto"/>
              </a:rPr>
              <a:t>False</a:t>
            </a:r>
            <a:endParaRPr>
              <a:solidFill>
                <a:srgbClr val="6AA84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32" name="Google Shape;732;p94"/>
          <p:cNvSpPr txBox="1"/>
          <p:nvPr/>
        </p:nvSpPr>
        <p:spPr>
          <a:xfrm>
            <a:off x="4828325" y="2875963"/>
            <a:ext cx="716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6AA84F"/>
                </a:solidFill>
                <a:latin typeface="Roboto"/>
                <a:ea typeface="Roboto"/>
                <a:cs typeface="Roboto"/>
                <a:sym typeface="Roboto"/>
              </a:rPr>
              <a:t>True</a:t>
            </a:r>
            <a:endParaRPr>
              <a:solidFill>
                <a:srgbClr val="6AA84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733" name="Google Shape;733;p94"/>
          <p:cNvCxnSpPr/>
          <p:nvPr/>
        </p:nvCxnSpPr>
        <p:spPr>
          <a:xfrm flipH="1">
            <a:off x="6003425" y="1464863"/>
            <a:ext cx="1716900" cy="186300"/>
          </a:xfrm>
          <a:prstGeom prst="straightConnector1">
            <a:avLst/>
          </a:prstGeom>
          <a:noFill/>
          <a:ln cap="flat" cmpd="sng" w="9525">
            <a:solidFill>
              <a:srgbClr val="CC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734" name="Google Shape;734;p94"/>
          <p:cNvCxnSpPr/>
          <p:nvPr/>
        </p:nvCxnSpPr>
        <p:spPr>
          <a:xfrm flipH="1">
            <a:off x="7053275" y="1818063"/>
            <a:ext cx="814200" cy="971400"/>
          </a:xfrm>
          <a:prstGeom prst="straightConnector1">
            <a:avLst/>
          </a:prstGeom>
          <a:noFill/>
          <a:ln cap="flat" cmpd="sng" w="9525">
            <a:solidFill>
              <a:srgbClr val="CC4125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735" name="Google Shape;735;p94"/>
          <p:cNvCxnSpPr/>
          <p:nvPr/>
        </p:nvCxnSpPr>
        <p:spPr>
          <a:xfrm flipH="1">
            <a:off x="6023050" y="1700338"/>
            <a:ext cx="1648200" cy="1324500"/>
          </a:xfrm>
          <a:prstGeom prst="straightConnector1">
            <a:avLst/>
          </a:prstGeom>
          <a:noFill/>
          <a:ln cap="flat" cmpd="sng" w="9525">
            <a:solidFill>
              <a:srgbClr val="A61C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736" name="Google Shape;736;p94"/>
          <p:cNvSpPr txBox="1"/>
          <p:nvPr/>
        </p:nvSpPr>
        <p:spPr>
          <a:xfrm>
            <a:off x="7798800" y="1300138"/>
            <a:ext cx="1108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CC4125"/>
                </a:solidFill>
                <a:latin typeface="Roboto"/>
                <a:ea typeface="Roboto"/>
                <a:cs typeface="Roboto"/>
                <a:sym typeface="Roboto"/>
              </a:rPr>
              <a:t> Branches</a:t>
            </a:r>
            <a:endParaRPr>
              <a:solidFill>
                <a:srgbClr val="CC412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737" name="Google Shape;737;p94"/>
          <p:cNvCxnSpPr>
            <a:endCxn id="726" idx="1"/>
          </p:cNvCxnSpPr>
          <p:nvPr/>
        </p:nvCxnSpPr>
        <p:spPr>
          <a:xfrm>
            <a:off x="4639725" y="1925850"/>
            <a:ext cx="716100" cy="47100"/>
          </a:xfrm>
          <a:prstGeom prst="straightConnector1">
            <a:avLst/>
          </a:prstGeom>
          <a:noFill/>
          <a:ln cap="flat" cmpd="sng" w="9525">
            <a:solidFill>
              <a:srgbClr val="8E7CC3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738" name="Google Shape;738;p94"/>
          <p:cNvCxnSpPr>
            <a:endCxn id="725" idx="1"/>
          </p:cNvCxnSpPr>
          <p:nvPr/>
        </p:nvCxnSpPr>
        <p:spPr>
          <a:xfrm>
            <a:off x="4570875" y="2141725"/>
            <a:ext cx="652500" cy="536400"/>
          </a:xfrm>
          <a:prstGeom prst="straightConnector1">
            <a:avLst/>
          </a:prstGeom>
          <a:noFill/>
          <a:ln cap="flat" cmpd="sng" w="9525">
            <a:solidFill>
              <a:srgbClr val="8E7CC3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739" name="Google Shape;739;p94"/>
          <p:cNvCxnSpPr/>
          <p:nvPr/>
        </p:nvCxnSpPr>
        <p:spPr>
          <a:xfrm>
            <a:off x="4482625" y="2338063"/>
            <a:ext cx="902700" cy="1079100"/>
          </a:xfrm>
          <a:prstGeom prst="straightConnector1">
            <a:avLst/>
          </a:prstGeom>
          <a:noFill/>
          <a:ln cap="flat" cmpd="sng" w="9525">
            <a:solidFill>
              <a:srgbClr val="666666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740" name="Google Shape;740;p94"/>
          <p:cNvSpPr txBox="1"/>
          <p:nvPr/>
        </p:nvSpPr>
        <p:spPr>
          <a:xfrm>
            <a:off x="3429425" y="1818063"/>
            <a:ext cx="1398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8E7CC3"/>
                </a:solidFill>
                <a:latin typeface="Roboto"/>
                <a:ea typeface="Roboto"/>
                <a:cs typeface="Roboto"/>
                <a:sym typeface="Roboto"/>
              </a:rPr>
              <a:t>Statements</a:t>
            </a:r>
            <a:endParaRPr>
              <a:solidFill>
                <a:srgbClr val="8E7CC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4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Google Shape;745;p95"/>
          <p:cNvSpPr txBox="1"/>
          <p:nvPr>
            <p:ph type="title"/>
          </p:nvPr>
        </p:nvSpPr>
        <p:spPr>
          <a:xfrm>
            <a:off x="311700" y="297700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Пояснювальна бригада - блок-схеми</a:t>
            </a:r>
            <a:endParaRPr/>
          </a:p>
        </p:txBody>
      </p:sp>
      <p:sp>
        <p:nvSpPr>
          <p:cNvPr id="746" name="Google Shape;746;p95"/>
          <p:cNvSpPr txBox="1"/>
          <p:nvPr>
            <p:ph idx="1" type="body"/>
          </p:nvPr>
        </p:nvSpPr>
        <p:spPr>
          <a:xfrm>
            <a:off x="667025" y="1101425"/>
            <a:ext cx="3008700" cy="36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Read A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Read B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If A&gt;B then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	Print “A більше”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Else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	Print “B більше”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End if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uk"/>
              <a:t>Шлях - це проходження по коду, починаючи з точки старт і закінчуючи точкою кінець.</a:t>
            </a:r>
            <a:endParaRPr/>
          </a:p>
        </p:txBody>
      </p:sp>
      <p:sp>
        <p:nvSpPr>
          <p:cNvPr id="747" name="Google Shape;747;p95"/>
          <p:cNvSpPr/>
          <p:nvPr/>
        </p:nvSpPr>
        <p:spPr>
          <a:xfrm>
            <a:off x="5355825" y="964513"/>
            <a:ext cx="843900" cy="6237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start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48" name="Google Shape;748;p95"/>
          <p:cNvSpPr/>
          <p:nvPr/>
        </p:nvSpPr>
        <p:spPr>
          <a:xfrm>
            <a:off x="5355825" y="4249738"/>
            <a:ext cx="843900" cy="6237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end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49" name="Google Shape;749;p95"/>
          <p:cNvSpPr/>
          <p:nvPr/>
        </p:nvSpPr>
        <p:spPr>
          <a:xfrm>
            <a:off x="6553475" y="3184688"/>
            <a:ext cx="843900" cy="3972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B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750" name="Google Shape;750;p95"/>
          <p:cNvCxnSpPr>
            <a:stCxn id="747" idx="4"/>
            <a:endCxn id="748" idx="0"/>
          </p:cNvCxnSpPr>
          <p:nvPr/>
        </p:nvCxnSpPr>
        <p:spPr>
          <a:xfrm>
            <a:off x="5777775" y="1588213"/>
            <a:ext cx="0" cy="26616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751" name="Google Shape;751;p95"/>
          <p:cNvSpPr/>
          <p:nvPr/>
        </p:nvSpPr>
        <p:spPr>
          <a:xfrm>
            <a:off x="5223375" y="2290525"/>
            <a:ext cx="1108800" cy="775200"/>
          </a:xfrm>
          <a:prstGeom prst="diamond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A&gt;B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52" name="Google Shape;752;p95"/>
          <p:cNvSpPr/>
          <p:nvPr/>
        </p:nvSpPr>
        <p:spPr>
          <a:xfrm>
            <a:off x="5355825" y="1774350"/>
            <a:ext cx="843900" cy="3972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A, B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53" name="Google Shape;753;p95"/>
          <p:cNvSpPr/>
          <p:nvPr/>
        </p:nvSpPr>
        <p:spPr>
          <a:xfrm>
            <a:off x="5355825" y="3184688"/>
            <a:ext cx="843900" cy="3972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A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54" name="Google Shape;754;p95"/>
          <p:cNvSpPr/>
          <p:nvPr/>
        </p:nvSpPr>
        <p:spPr>
          <a:xfrm>
            <a:off x="5355825" y="3746650"/>
            <a:ext cx="843900" cy="3972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End if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755" name="Google Shape;755;p95"/>
          <p:cNvCxnSpPr>
            <a:stCxn id="751" idx="3"/>
            <a:endCxn id="749" idx="0"/>
          </p:cNvCxnSpPr>
          <p:nvPr/>
        </p:nvCxnSpPr>
        <p:spPr>
          <a:xfrm>
            <a:off x="6332175" y="2678125"/>
            <a:ext cx="643200" cy="506700"/>
          </a:xfrm>
          <a:prstGeom prst="bentConnector2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756" name="Google Shape;756;p95"/>
          <p:cNvCxnSpPr>
            <a:stCxn id="749" idx="2"/>
          </p:cNvCxnSpPr>
          <p:nvPr/>
        </p:nvCxnSpPr>
        <p:spPr>
          <a:xfrm rot="5400000">
            <a:off x="6537275" y="3234338"/>
            <a:ext cx="90600" cy="785700"/>
          </a:xfrm>
          <a:prstGeom prst="bentConnector2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stealth"/>
          </a:ln>
        </p:spPr>
      </p:cxnSp>
      <p:sp>
        <p:nvSpPr>
          <p:cNvPr id="757" name="Google Shape;757;p95"/>
          <p:cNvSpPr txBox="1"/>
          <p:nvPr/>
        </p:nvSpPr>
        <p:spPr>
          <a:xfrm>
            <a:off x="6405625" y="2233013"/>
            <a:ext cx="716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6AA84F"/>
                </a:solidFill>
                <a:latin typeface="Roboto"/>
                <a:ea typeface="Roboto"/>
                <a:cs typeface="Roboto"/>
                <a:sym typeface="Roboto"/>
              </a:rPr>
              <a:t>False</a:t>
            </a:r>
            <a:endParaRPr>
              <a:solidFill>
                <a:srgbClr val="6AA84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58" name="Google Shape;758;p95"/>
          <p:cNvSpPr txBox="1"/>
          <p:nvPr/>
        </p:nvSpPr>
        <p:spPr>
          <a:xfrm>
            <a:off x="4828325" y="2875963"/>
            <a:ext cx="716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6AA84F"/>
                </a:solidFill>
                <a:latin typeface="Roboto"/>
                <a:ea typeface="Roboto"/>
                <a:cs typeface="Roboto"/>
                <a:sym typeface="Roboto"/>
              </a:rPr>
              <a:t>True</a:t>
            </a:r>
            <a:endParaRPr>
              <a:solidFill>
                <a:srgbClr val="6AA84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2" name="Shape 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" name="Google Shape;763;p96"/>
          <p:cNvSpPr txBox="1"/>
          <p:nvPr>
            <p:ph type="title"/>
          </p:nvPr>
        </p:nvSpPr>
        <p:spPr>
          <a:xfrm>
            <a:off x="311700" y="297700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Пояснювальна бригада - блок-схеми</a:t>
            </a:r>
            <a:endParaRPr/>
          </a:p>
        </p:txBody>
      </p:sp>
      <p:sp>
        <p:nvSpPr>
          <p:cNvPr id="764" name="Google Shape;764;p96"/>
          <p:cNvSpPr txBox="1"/>
          <p:nvPr>
            <p:ph idx="1" type="body"/>
          </p:nvPr>
        </p:nvSpPr>
        <p:spPr>
          <a:xfrm>
            <a:off x="667025" y="1101425"/>
            <a:ext cx="3008700" cy="36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Read A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Read B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If A&gt;B then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	Print “A більше”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Else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	Print “B більше”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End if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uk"/>
              <a:t>Шлях - це проходження по коду, починаючи з точки старт і закінчуючи точкою кінець.</a:t>
            </a:r>
            <a:endParaRPr/>
          </a:p>
        </p:txBody>
      </p:sp>
      <p:sp>
        <p:nvSpPr>
          <p:cNvPr id="765" name="Google Shape;765;p96"/>
          <p:cNvSpPr/>
          <p:nvPr/>
        </p:nvSpPr>
        <p:spPr>
          <a:xfrm>
            <a:off x="5355825" y="964513"/>
            <a:ext cx="843900" cy="6237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start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66" name="Google Shape;766;p96"/>
          <p:cNvSpPr/>
          <p:nvPr/>
        </p:nvSpPr>
        <p:spPr>
          <a:xfrm>
            <a:off x="5355825" y="4249738"/>
            <a:ext cx="843900" cy="6237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end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67" name="Google Shape;767;p96"/>
          <p:cNvSpPr/>
          <p:nvPr/>
        </p:nvSpPr>
        <p:spPr>
          <a:xfrm>
            <a:off x="6553475" y="3184688"/>
            <a:ext cx="843900" cy="3972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B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768" name="Google Shape;768;p96"/>
          <p:cNvCxnSpPr>
            <a:stCxn id="765" idx="4"/>
            <a:endCxn id="766" idx="0"/>
          </p:cNvCxnSpPr>
          <p:nvPr/>
        </p:nvCxnSpPr>
        <p:spPr>
          <a:xfrm>
            <a:off x="5777775" y="1588213"/>
            <a:ext cx="0" cy="26616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769" name="Google Shape;769;p96"/>
          <p:cNvSpPr/>
          <p:nvPr/>
        </p:nvSpPr>
        <p:spPr>
          <a:xfrm>
            <a:off x="5223375" y="2290525"/>
            <a:ext cx="1108800" cy="775200"/>
          </a:xfrm>
          <a:prstGeom prst="diamond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A&gt;B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70" name="Google Shape;770;p96"/>
          <p:cNvSpPr/>
          <p:nvPr/>
        </p:nvSpPr>
        <p:spPr>
          <a:xfrm>
            <a:off x="5355825" y="1774350"/>
            <a:ext cx="843900" cy="3972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A, B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71" name="Google Shape;771;p96"/>
          <p:cNvSpPr/>
          <p:nvPr/>
        </p:nvSpPr>
        <p:spPr>
          <a:xfrm>
            <a:off x="5355825" y="3184688"/>
            <a:ext cx="843900" cy="3972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A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72" name="Google Shape;772;p96"/>
          <p:cNvSpPr/>
          <p:nvPr/>
        </p:nvSpPr>
        <p:spPr>
          <a:xfrm>
            <a:off x="5355825" y="3746650"/>
            <a:ext cx="843900" cy="3972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End if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773" name="Google Shape;773;p96"/>
          <p:cNvCxnSpPr>
            <a:stCxn id="769" idx="3"/>
            <a:endCxn id="767" idx="0"/>
          </p:cNvCxnSpPr>
          <p:nvPr/>
        </p:nvCxnSpPr>
        <p:spPr>
          <a:xfrm>
            <a:off x="6332175" y="2678125"/>
            <a:ext cx="643200" cy="506700"/>
          </a:xfrm>
          <a:prstGeom prst="bentConnector2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774" name="Google Shape;774;p96"/>
          <p:cNvCxnSpPr>
            <a:stCxn id="767" idx="2"/>
          </p:cNvCxnSpPr>
          <p:nvPr/>
        </p:nvCxnSpPr>
        <p:spPr>
          <a:xfrm rot="5400000">
            <a:off x="6537275" y="3234338"/>
            <a:ext cx="90600" cy="785700"/>
          </a:xfrm>
          <a:prstGeom prst="bentConnector2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stealth"/>
          </a:ln>
        </p:spPr>
      </p:cxnSp>
      <p:sp>
        <p:nvSpPr>
          <p:cNvPr id="775" name="Google Shape;775;p96"/>
          <p:cNvSpPr txBox="1"/>
          <p:nvPr/>
        </p:nvSpPr>
        <p:spPr>
          <a:xfrm>
            <a:off x="6405625" y="2233013"/>
            <a:ext cx="716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6AA84F"/>
                </a:solidFill>
                <a:latin typeface="Roboto"/>
                <a:ea typeface="Roboto"/>
                <a:cs typeface="Roboto"/>
                <a:sym typeface="Roboto"/>
              </a:rPr>
              <a:t>False</a:t>
            </a:r>
            <a:endParaRPr>
              <a:solidFill>
                <a:srgbClr val="6AA84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76" name="Google Shape;776;p96"/>
          <p:cNvSpPr txBox="1"/>
          <p:nvPr/>
        </p:nvSpPr>
        <p:spPr>
          <a:xfrm>
            <a:off x="4828325" y="2875963"/>
            <a:ext cx="716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6AA84F"/>
                </a:solidFill>
                <a:latin typeface="Roboto"/>
                <a:ea typeface="Roboto"/>
                <a:cs typeface="Roboto"/>
                <a:sym typeface="Roboto"/>
              </a:rPr>
              <a:t>True</a:t>
            </a:r>
            <a:endParaRPr>
              <a:solidFill>
                <a:srgbClr val="6AA84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777" name="Google Shape;777;p96"/>
          <p:cNvCxnSpPr/>
          <p:nvPr/>
        </p:nvCxnSpPr>
        <p:spPr>
          <a:xfrm>
            <a:off x="4654925" y="1579175"/>
            <a:ext cx="0" cy="3021900"/>
          </a:xfrm>
          <a:prstGeom prst="straightConnector1">
            <a:avLst/>
          </a:prstGeom>
          <a:noFill/>
          <a:ln cap="flat" cmpd="sng" w="28575">
            <a:solidFill>
              <a:srgbClr val="666666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778" name="Google Shape;778;p96"/>
          <p:cNvSpPr txBox="1"/>
          <p:nvPr/>
        </p:nvSpPr>
        <p:spPr>
          <a:xfrm>
            <a:off x="4311525" y="1333900"/>
            <a:ext cx="471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latin typeface="Roboto"/>
                <a:ea typeface="Roboto"/>
                <a:cs typeface="Roboto"/>
                <a:sym typeface="Roboto"/>
              </a:rPr>
              <a:t>1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2" name="Shape 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" name="Google Shape;783;p97"/>
          <p:cNvSpPr txBox="1"/>
          <p:nvPr>
            <p:ph type="title"/>
          </p:nvPr>
        </p:nvSpPr>
        <p:spPr>
          <a:xfrm>
            <a:off x="311700" y="297700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Пояснювальна бригада - блок-схеми</a:t>
            </a:r>
            <a:endParaRPr/>
          </a:p>
        </p:txBody>
      </p:sp>
      <p:sp>
        <p:nvSpPr>
          <p:cNvPr id="784" name="Google Shape;784;p97"/>
          <p:cNvSpPr txBox="1"/>
          <p:nvPr>
            <p:ph idx="1" type="body"/>
          </p:nvPr>
        </p:nvSpPr>
        <p:spPr>
          <a:xfrm>
            <a:off x="667025" y="1101425"/>
            <a:ext cx="3008700" cy="36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Read A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Read B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If A&gt;B then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	Print “A більше”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Else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	Print “B більше”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End if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uk"/>
              <a:t>Шлях - це проходження по коду, починаючи з точки старт і закінчуючи точкою кінець.</a:t>
            </a:r>
            <a:endParaRPr/>
          </a:p>
        </p:txBody>
      </p:sp>
      <p:sp>
        <p:nvSpPr>
          <p:cNvPr id="785" name="Google Shape;785;p97"/>
          <p:cNvSpPr/>
          <p:nvPr/>
        </p:nvSpPr>
        <p:spPr>
          <a:xfrm>
            <a:off x="5355825" y="964513"/>
            <a:ext cx="843900" cy="6237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start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86" name="Google Shape;786;p97"/>
          <p:cNvSpPr/>
          <p:nvPr/>
        </p:nvSpPr>
        <p:spPr>
          <a:xfrm>
            <a:off x="5355825" y="4249738"/>
            <a:ext cx="843900" cy="6237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end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87" name="Google Shape;787;p97"/>
          <p:cNvSpPr/>
          <p:nvPr/>
        </p:nvSpPr>
        <p:spPr>
          <a:xfrm>
            <a:off x="6553475" y="3184688"/>
            <a:ext cx="843900" cy="3972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B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788" name="Google Shape;788;p97"/>
          <p:cNvCxnSpPr>
            <a:stCxn id="785" idx="4"/>
            <a:endCxn id="786" idx="0"/>
          </p:cNvCxnSpPr>
          <p:nvPr/>
        </p:nvCxnSpPr>
        <p:spPr>
          <a:xfrm>
            <a:off x="5777775" y="1588213"/>
            <a:ext cx="0" cy="26616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789" name="Google Shape;789;p97"/>
          <p:cNvSpPr/>
          <p:nvPr/>
        </p:nvSpPr>
        <p:spPr>
          <a:xfrm>
            <a:off x="5223375" y="2290525"/>
            <a:ext cx="1108800" cy="775200"/>
          </a:xfrm>
          <a:prstGeom prst="diamond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A&gt;B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90" name="Google Shape;790;p97"/>
          <p:cNvSpPr/>
          <p:nvPr/>
        </p:nvSpPr>
        <p:spPr>
          <a:xfrm>
            <a:off x="5355825" y="1774350"/>
            <a:ext cx="843900" cy="3972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A, B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91" name="Google Shape;791;p97"/>
          <p:cNvSpPr/>
          <p:nvPr/>
        </p:nvSpPr>
        <p:spPr>
          <a:xfrm>
            <a:off x="5355825" y="3184688"/>
            <a:ext cx="843900" cy="3972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A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92" name="Google Shape;792;p97"/>
          <p:cNvSpPr/>
          <p:nvPr/>
        </p:nvSpPr>
        <p:spPr>
          <a:xfrm>
            <a:off x="5355825" y="3746650"/>
            <a:ext cx="843900" cy="3972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End if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793" name="Google Shape;793;p97"/>
          <p:cNvCxnSpPr>
            <a:stCxn id="789" idx="3"/>
            <a:endCxn id="787" idx="0"/>
          </p:cNvCxnSpPr>
          <p:nvPr/>
        </p:nvCxnSpPr>
        <p:spPr>
          <a:xfrm>
            <a:off x="6332175" y="2678125"/>
            <a:ext cx="643200" cy="506700"/>
          </a:xfrm>
          <a:prstGeom prst="bentConnector2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794" name="Google Shape;794;p97"/>
          <p:cNvCxnSpPr>
            <a:stCxn id="787" idx="2"/>
          </p:cNvCxnSpPr>
          <p:nvPr/>
        </p:nvCxnSpPr>
        <p:spPr>
          <a:xfrm rot="5400000">
            <a:off x="6537275" y="3234338"/>
            <a:ext cx="90600" cy="785700"/>
          </a:xfrm>
          <a:prstGeom prst="bentConnector2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stealth"/>
          </a:ln>
        </p:spPr>
      </p:cxnSp>
      <p:sp>
        <p:nvSpPr>
          <p:cNvPr id="795" name="Google Shape;795;p97"/>
          <p:cNvSpPr txBox="1"/>
          <p:nvPr/>
        </p:nvSpPr>
        <p:spPr>
          <a:xfrm>
            <a:off x="6405625" y="2233013"/>
            <a:ext cx="716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6AA84F"/>
                </a:solidFill>
                <a:latin typeface="Roboto"/>
                <a:ea typeface="Roboto"/>
                <a:cs typeface="Roboto"/>
                <a:sym typeface="Roboto"/>
              </a:rPr>
              <a:t>False</a:t>
            </a:r>
            <a:endParaRPr>
              <a:solidFill>
                <a:srgbClr val="6AA84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96" name="Google Shape;796;p97"/>
          <p:cNvSpPr txBox="1"/>
          <p:nvPr/>
        </p:nvSpPr>
        <p:spPr>
          <a:xfrm>
            <a:off x="4828325" y="2875963"/>
            <a:ext cx="716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6AA84F"/>
                </a:solidFill>
                <a:latin typeface="Roboto"/>
                <a:ea typeface="Roboto"/>
                <a:cs typeface="Roboto"/>
                <a:sym typeface="Roboto"/>
              </a:rPr>
              <a:t>True</a:t>
            </a:r>
            <a:endParaRPr>
              <a:solidFill>
                <a:srgbClr val="6AA84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797" name="Google Shape;797;p97"/>
          <p:cNvCxnSpPr/>
          <p:nvPr/>
        </p:nvCxnSpPr>
        <p:spPr>
          <a:xfrm>
            <a:off x="4654925" y="1579175"/>
            <a:ext cx="0" cy="3021900"/>
          </a:xfrm>
          <a:prstGeom prst="straightConnector1">
            <a:avLst/>
          </a:prstGeom>
          <a:noFill/>
          <a:ln cap="flat" cmpd="sng" w="28575">
            <a:solidFill>
              <a:srgbClr val="666666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798" name="Google Shape;798;p97"/>
          <p:cNvSpPr txBox="1"/>
          <p:nvPr/>
        </p:nvSpPr>
        <p:spPr>
          <a:xfrm>
            <a:off x="4311525" y="1333900"/>
            <a:ext cx="471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latin typeface="Roboto"/>
                <a:ea typeface="Roboto"/>
                <a:cs typeface="Roboto"/>
                <a:sym typeface="Roboto"/>
              </a:rPr>
              <a:t>1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799" name="Google Shape;799;p97"/>
          <p:cNvCxnSpPr/>
          <p:nvPr/>
        </p:nvCxnSpPr>
        <p:spPr>
          <a:xfrm flipH="1" rot="-5400000">
            <a:off x="6032250" y="2632288"/>
            <a:ext cx="2913900" cy="882900"/>
          </a:xfrm>
          <a:prstGeom prst="curvedConnector3">
            <a:avLst>
              <a:gd fmla="val 50000" name="adj1"/>
            </a:avLst>
          </a:prstGeom>
          <a:noFill/>
          <a:ln cap="flat" cmpd="sng" w="28575">
            <a:solidFill>
              <a:srgbClr val="666666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800" name="Google Shape;800;p97"/>
          <p:cNvSpPr txBox="1"/>
          <p:nvPr/>
        </p:nvSpPr>
        <p:spPr>
          <a:xfrm>
            <a:off x="6773025" y="1332263"/>
            <a:ext cx="196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latin typeface="Roboto"/>
                <a:ea typeface="Roboto"/>
                <a:cs typeface="Roboto"/>
                <a:sym typeface="Roboto"/>
              </a:rPr>
              <a:t>2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4" name="Shape 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5" name="Google Shape;805;p98"/>
          <p:cNvSpPr txBox="1"/>
          <p:nvPr>
            <p:ph type="title"/>
          </p:nvPr>
        </p:nvSpPr>
        <p:spPr>
          <a:xfrm>
            <a:off x="311700" y="297700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Пояснювальна бригада - блок-схеми</a:t>
            </a:r>
            <a:endParaRPr/>
          </a:p>
        </p:txBody>
      </p:sp>
      <p:sp>
        <p:nvSpPr>
          <p:cNvPr id="806" name="Google Shape;806;p98"/>
          <p:cNvSpPr txBox="1"/>
          <p:nvPr>
            <p:ph idx="1" type="body"/>
          </p:nvPr>
        </p:nvSpPr>
        <p:spPr>
          <a:xfrm>
            <a:off x="667025" y="1101425"/>
            <a:ext cx="3008700" cy="36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Read A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Read B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If A&gt;B then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	Print “A більше”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Else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	Print “B більше”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End if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uk"/>
              <a:t>Скільки потрібно створити мінімум тест кейсів на 100% statement покриття?</a:t>
            </a:r>
            <a:endParaRPr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0" name="Shape 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" name="Google Shape;811;p99"/>
          <p:cNvSpPr txBox="1"/>
          <p:nvPr>
            <p:ph type="title"/>
          </p:nvPr>
        </p:nvSpPr>
        <p:spPr>
          <a:xfrm>
            <a:off x="311700" y="297700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Пояснювальна бригада - блок-схеми</a:t>
            </a:r>
            <a:endParaRPr/>
          </a:p>
        </p:txBody>
      </p:sp>
      <p:sp>
        <p:nvSpPr>
          <p:cNvPr id="812" name="Google Shape;812;p99"/>
          <p:cNvSpPr txBox="1"/>
          <p:nvPr>
            <p:ph idx="1" type="body"/>
          </p:nvPr>
        </p:nvSpPr>
        <p:spPr>
          <a:xfrm>
            <a:off x="667025" y="1101425"/>
            <a:ext cx="3008700" cy="36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Read A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Read B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If A&gt;B then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	Print “A більше”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Else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	Print “B більше”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End if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uk"/>
              <a:t>Скільки потрібно створити мінімум тест кейсів на 100% statement покриття?</a:t>
            </a:r>
            <a:endParaRPr/>
          </a:p>
        </p:txBody>
      </p:sp>
      <p:sp>
        <p:nvSpPr>
          <p:cNvPr id="813" name="Google Shape;813;p99"/>
          <p:cNvSpPr/>
          <p:nvPr/>
        </p:nvSpPr>
        <p:spPr>
          <a:xfrm>
            <a:off x="4677875" y="964500"/>
            <a:ext cx="843900" cy="6237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start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14" name="Google Shape;814;p99"/>
          <p:cNvSpPr/>
          <p:nvPr/>
        </p:nvSpPr>
        <p:spPr>
          <a:xfrm>
            <a:off x="4677875" y="4249725"/>
            <a:ext cx="843900" cy="6237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end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15" name="Google Shape;815;p99"/>
          <p:cNvSpPr/>
          <p:nvPr/>
        </p:nvSpPr>
        <p:spPr>
          <a:xfrm>
            <a:off x="5875525" y="3184675"/>
            <a:ext cx="843900" cy="3972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B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816" name="Google Shape;816;p99"/>
          <p:cNvCxnSpPr>
            <a:stCxn id="813" idx="4"/>
            <a:endCxn id="814" idx="0"/>
          </p:cNvCxnSpPr>
          <p:nvPr/>
        </p:nvCxnSpPr>
        <p:spPr>
          <a:xfrm>
            <a:off x="5099825" y="1588200"/>
            <a:ext cx="0" cy="26616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17" name="Google Shape;817;p99"/>
          <p:cNvSpPr/>
          <p:nvPr/>
        </p:nvSpPr>
        <p:spPr>
          <a:xfrm>
            <a:off x="4545425" y="2290513"/>
            <a:ext cx="1108800" cy="775200"/>
          </a:xfrm>
          <a:prstGeom prst="diamond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A&gt;B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18" name="Google Shape;818;p99"/>
          <p:cNvSpPr/>
          <p:nvPr/>
        </p:nvSpPr>
        <p:spPr>
          <a:xfrm>
            <a:off x="4677875" y="1774338"/>
            <a:ext cx="843900" cy="3972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A, B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19" name="Google Shape;819;p99"/>
          <p:cNvSpPr/>
          <p:nvPr/>
        </p:nvSpPr>
        <p:spPr>
          <a:xfrm>
            <a:off x="4677875" y="3184675"/>
            <a:ext cx="843900" cy="3972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A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20" name="Google Shape;820;p99"/>
          <p:cNvSpPr/>
          <p:nvPr/>
        </p:nvSpPr>
        <p:spPr>
          <a:xfrm>
            <a:off x="4677875" y="3746638"/>
            <a:ext cx="843900" cy="3972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End if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821" name="Google Shape;821;p99"/>
          <p:cNvCxnSpPr>
            <a:stCxn id="817" idx="3"/>
            <a:endCxn id="815" idx="0"/>
          </p:cNvCxnSpPr>
          <p:nvPr/>
        </p:nvCxnSpPr>
        <p:spPr>
          <a:xfrm>
            <a:off x="5654225" y="2678113"/>
            <a:ext cx="643200" cy="506700"/>
          </a:xfrm>
          <a:prstGeom prst="bentConnector2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822" name="Google Shape;822;p99"/>
          <p:cNvCxnSpPr>
            <a:stCxn id="815" idx="2"/>
          </p:cNvCxnSpPr>
          <p:nvPr/>
        </p:nvCxnSpPr>
        <p:spPr>
          <a:xfrm rot="5400000">
            <a:off x="5859325" y="3234325"/>
            <a:ext cx="90600" cy="785700"/>
          </a:xfrm>
          <a:prstGeom prst="bentConnector2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stealth"/>
          </a:ln>
        </p:spPr>
      </p:cxnSp>
      <p:sp>
        <p:nvSpPr>
          <p:cNvPr id="823" name="Google Shape;823;p99"/>
          <p:cNvSpPr txBox="1"/>
          <p:nvPr/>
        </p:nvSpPr>
        <p:spPr>
          <a:xfrm>
            <a:off x="5727675" y="2233000"/>
            <a:ext cx="716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6AA84F"/>
                </a:solidFill>
                <a:latin typeface="Roboto"/>
                <a:ea typeface="Roboto"/>
                <a:cs typeface="Roboto"/>
                <a:sym typeface="Roboto"/>
              </a:rPr>
              <a:t>False</a:t>
            </a:r>
            <a:endParaRPr>
              <a:solidFill>
                <a:srgbClr val="6AA84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24" name="Google Shape;824;p99"/>
          <p:cNvSpPr txBox="1"/>
          <p:nvPr/>
        </p:nvSpPr>
        <p:spPr>
          <a:xfrm>
            <a:off x="4150375" y="2875950"/>
            <a:ext cx="716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6AA84F"/>
                </a:solidFill>
                <a:latin typeface="Roboto"/>
                <a:ea typeface="Roboto"/>
                <a:cs typeface="Roboto"/>
                <a:sym typeface="Roboto"/>
              </a:rPr>
              <a:t>True</a:t>
            </a:r>
            <a:endParaRPr>
              <a:solidFill>
                <a:srgbClr val="6AA84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25" name="Google Shape;825;p99"/>
          <p:cNvSpPr txBox="1"/>
          <p:nvPr/>
        </p:nvSpPr>
        <p:spPr>
          <a:xfrm>
            <a:off x="6409300" y="1161388"/>
            <a:ext cx="25803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Statement coverage = мін. к-ть шляхів, потрібна для покриття всіх statements</a:t>
            </a:r>
            <a:endParaRPr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26" name="Google Shape;826;p99"/>
          <p:cNvSpPr txBox="1"/>
          <p:nvPr/>
        </p:nvSpPr>
        <p:spPr>
          <a:xfrm>
            <a:off x="6409300" y="2171538"/>
            <a:ext cx="2423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Statement coverage = 2</a:t>
            </a:r>
            <a:endParaRPr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0" name="Shape 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" name="Google Shape;831;p100"/>
          <p:cNvSpPr txBox="1"/>
          <p:nvPr>
            <p:ph type="title"/>
          </p:nvPr>
        </p:nvSpPr>
        <p:spPr>
          <a:xfrm>
            <a:off x="311700" y="297700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Приклад #1</a:t>
            </a:r>
            <a:endParaRPr/>
          </a:p>
        </p:txBody>
      </p:sp>
      <p:sp>
        <p:nvSpPr>
          <p:cNvPr id="832" name="Google Shape;832;p100"/>
          <p:cNvSpPr txBox="1"/>
          <p:nvPr>
            <p:ph idx="1" type="body"/>
          </p:nvPr>
        </p:nvSpPr>
        <p:spPr>
          <a:xfrm>
            <a:off x="311700" y="1252875"/>
            <a:ext cx="3368400" cy="36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7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Чекати, щоб вставили картку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IF карта валідна THEN</a:t>
            </a:r>
            <a:endParaRPr/>
          </a:p>
          <a:p>
            <a:pPr indent="45720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показати “Введіть PIN-код”</a:t>
            </a:r>
            <a:endParaRPr/>
          </a:p>
          <a:p>
            <a:pPr indent="45720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IF PIN валідний THEN</a:t>
            </a:r>
            <a:endParaRPr/>
          </a:p>
          <a:p>
            <a:pPr indent="45720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вибрати транзакцію</a:t>
            </a:r>
            <a:endParaRPr/>
          </a:p>
          <a:p>
            <a:pPr indent="45720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ELSE</a:t>
            </a:r>
            <a:endParaRPr/>
          </a:p>
          <a:p>
            <a:pPr indent="45720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показати “PIN невалідний”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ELSE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відхилити карту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6" name="Shape 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" name="Google Shape;837;p101"/>
          <p:cNvSpPr txBox="1"/>
          <p:nvPr>
            <p:ph type="title"/>
          </p:nvPr>
        </p:nvSpPr>
        <p:spPr>
          <a:xfrm>
            <a:off x="311700" y="297700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Приклад #1</a:t>
            </a:r>
            <a:endParaRPr/>
          </a:p>
        </p:txBody>
      </p:sp>
      <p:sp>
        <p:nvSpPr>
          <p:cNvPr id="838" name="Google Shape;838;p101"/>
          <p:cNvSpPr txBox="1"/>
          <p:nvPr>
            <p:ph idx="1" type="body"/>
          </p:nvPr>
        </p:nvSpPr>
        <p:spPr>
          <a:xfrm>
            <a:off x="311700" y="1252875"/>
            <a:ext cx="3368400" cy="36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7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Чекати, щоб вставили картку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IF карта валідна THEN</a:t>
            </a:r>
            <a:endParaRPr/>
          </a:p>
          <a:p>
            <a:pPr indent="45720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показати “Введіть PIN-код”</a:t>
            </a:r>
            <a:endParaRPr/>
          </a:p>
          <a:p>
            <a:pPr indent="45720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IF PIN валідний THEN</a:t>
            </a:r>
            <a:endParaRPr/>
          </a:p>
          <a:p>
            <a:pPr indent="45720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вибрати транзакцію</a:t>
            </a:r>
            <a:endParaRPr/>
          </a:p>
          <a:p>
            <a:pPr indent="45720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ELSE</a:t>
            </a:r>
            <a:endParaRPr/>
          </a:p>
          <a:p>
            <a:pPr indent="45720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показати “PIN невалідний”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ELSE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відхилити карту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839" name="Google Shape;839;p101"/>
          <p:cNvSpPr/>
          <p:nvPr/>
        </p:nvSpPr>
        <p:spPr>
          <a:xfrm>
            <a:off x="4121550" y="921100"/>
            <a:ext cx="1177500" cy="5493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Чекати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40" name="Google Shape;840;p101"/>
          <p:cNvSpPr/>
          <p:nvPr/>
        </p:nvSpPr>
        <p:spPr>
          <a:xfrm>
            <a:off x="3680100" y="1617700"/>
            <a:ext cx="2060400" cy="824100"/>
          </a:xfrm>
          <a:prstGeom prst="diamond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Валідна картка?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41" name="Google Shape;841;p101"/>
          <p:cNvSpPr/>
          <p:nvPr/>
        </p:nvSpPr>
        <p:spPr>
          <a:xfrm>
            <a:off x="4121550" y="2643300"/>
            <a:ext cx="1177500" cy="5493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Відхилити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карту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42" name="Google Shape;842;p101"/>
          <p:cNvSpPr/>
          <p:nvPr/>
        </p:nvSpPr>
        <p:spPr>
          <a:xfrm>
            <a:off x="6022325" y="1755100"/>
            <a:ext cx="1177500" cy="5493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Показати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“Введіть…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43" name="Google Shape;843;p101"/>
          <p:cNvSpPr/>
          <p:nvPr/>
        </p:nvSpPr>
        <p:spPr>
          <a:xfrm>
            <a:off x="5580875" y="2483950"/>
            <a:ext cx="2060400" cy="824100"/>
          </a:xfrm>
          <a:prstGeom prst="diamond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Валідний PIN?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44" name="Google Shape;844;p101"/>
          <p:cNvSpPr/>
          <p:nvPr/>
        </p:nvSpPr>
        <p:spPr>
          <a:xfrm>
            <a:off x="7775950" y="2643300"/>
            <a:ext cx="1177500" cy="5493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Обрати транзакц…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45" name="Google Shape;845;p101"/>
          <p:cNvSpPr/>
          <p:nvPr/>
        </p:nvSpPr>
        <p:spPr>
          <a:xfrm>
            <a:off x="6022325" y="3509550"/>
            <a:ext cx="1177500" cy="5493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Показати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“PIN нева…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46" name="Google Shape;846;p101"/>
          <p:cNvSpPr/>
          <p:nvPr/>
        </p:nvSpPr>
        <p:spPr>
          <a:xfrm>
            <a:off x="7775950" y="4058850"/>
            <a:ext cx="1177500" cy="549300"/>
          </a:xfrm>
          <a:prstGeom prst="rect">
            <a:avLst/>
          </a:prstGeom>
          <a:solidFill>
            <a:srgbClr val="626B73"/>
          </a:solidFill>
          <a:ln cap="flat" cmpd="sng" w="28575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Кінець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847" name="Google Shape;847;p101"/>
          <p:cNvCxnSpPr>
            <a:stCxn id="839" idx="2"/>
            <a:endCxn id="840" idx="0"/>
          </p:cNvCxnSpPr>
          <p:nvPr/>
        </p:nvCxnSpPr>
        <p:spPr>
          <a:xfrm>
            <a:off x="4710300" y="1470400"/>
            <a:ext cx="0" cy="1473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848" name="Google Shape;848;p101"/>
          <p:cNvCxnSpPr>
            <a:stCxn id="840" idx="2"/>
            <a:endCxn id="841" idx="0"/>
          </p:cNvCxnSpPr>
          <p:nvPr/>
        </p:nvCxnSpPr>
        <p:spPr>
          <a:xfrm>
            <a:off x="4710300" y="2441800"/>
            <a:ext cx="0" cy="2016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849" name="Google Shape;849;p101"/>
          <p:cNvCxnSpPr>
            <a:stCxn id="841" idx="2"/>
          </p:cNvCxnSpPr>
          <p:nvPr/>
        </p:nvCxnSpPr>
        <p:spPr>
          <a:xfrm>
            <a:off x="4710300" y="3192600"/>
            <a:ext cx="0" cy="11406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850" name="Google Shape;850;p101"/>
          <p:cNvCxnSpPr>
            <a:endCxn id="846" idx="1"/>
          </p:cNvCxnSpPr>
          <p:nvPr/>
        </p:nvCxnSpPr>
        <p:spPr>
          <a:xfrm>
            <a:off x="4715350" y="4332900"/>
            <a:ext cx="3060600" cy="6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851" name="Google Shape;851;p101"/>
          <p:cNvCxnSpPr>
            <a:stCxn id="840" idx="3"/>
            <a:endCxn id="842" idx="1"/>
          </p:cNvCxnSpPr>
          <p:nvPr/>
        </p:nvCxnSpPr>
        <p:spPr>
          <a:xfrm>
            <a:off x="5740500" y="2029750"/>
            <a:ext cx="281700" cy="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852" name="Google Shape;852;p101"/>
          <p:cNvCxnSpPr>
            <a:stCxn id="842" idx="2"/>
            <a:endCxn id="843" idx="0"/>
          </p:cNvCxnSpPr>
          <p:nvPr/>
        </p:nvCxnSpPr>
        <p:spPr>
          <a:xfrm>
            <a:off x="6611075" y="2304400"/>
            <a:ext cx="0" cy="1797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853" name="Google Shape;853;p101"/>
          <p:cNvCxnSpPr>
            <a:stCxn id="843" idx="2"/>
            <a:endCxn id="845" idx="0"/>
          </p:cNvCxnSpPr>
          <p:nvPr/>
        </p:nvCxnSpPr>
        <p:spPr>
          <a:xfrm>
            <a:off x="6611075" y="3308050"/>
            <a:ext cx="0" cy="2016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854" name="Google Shape;854;p101"/>
          <p:cNvCxnSpPr/>
          <p:nvPr/>
        </p:nvCxnSpPr>
        <p:spPr>
          <a:xfrm>
            <a:off x="7923500" y="3773800"/>
            <a:ext cx="7800" cy="2850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855" name="Google Shape;855;p101"/>
          <p:cNvCxnSpPr/>
          <p:nvPr/>
        </p:nvCxnSpPr>
        <p:spPr>
          <a:xfrm>
            <a:off x="7199825" y="3760425"/>
            <a:ext cx="743400" cy="135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856" name="Google Shape;856;p101"/>
          <p:cNvCxnSpPr>
            <a:stCxn id="843" idx="3"/>
            <a:endCxn id="844" idx="1"/>
          </p:cNvCxnSpPr>
          <p:nvPr/>
        </p:nvCxnSpPr>
        <p:spPr>
          <a:xfrm>
            <a:off x="7641275" y="2896000"/>
            <a:ext cx="134700" cy="219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857" name="Google Shape;857;p101"/>
          <p:cNvCxnSpPr>
            <a:stCxn id="844" idx="2"/>
            <a:endCxn id="846" idx="0"/>
          </p:cNvCxnSpPr>
          <p:nvPr/>
        </p:nvCxnSpPr>
        <p:spPr>
          <a:xfrm>
            <a:off x="8364700" y="3192600"/>
            <a:ext cx="0" cy="8664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1" name="Shape 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2" name="Google Shape;862;p102"/>
          <p:cNvSpPr txBox="1"/>
          <p:nvPr>
            <p:ph type="title"/>
          </p:nvPr>
        </p:nvSpPr>
        <p:spPr>
          <a:xfrm>
            <a:off x="311700" y="297700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Приклад #1</a:t>
            </a:r>
            <a:endParaRPr/>
          </a:p>
        </p:txBody>
      </p:sp>
      <p:sp>
        <p:nvSpPr>
          <p:cNvPr id="863" name="Google Shape;863;p102"/>
          <p:cNvSpPr txBox="1"/>
          <p:nvPr>
            <p:ph idx="1" type="body"/>
          </p:nvPr>
        </p:nvSpPr>
        <p:spPr>
          <a:xfrm>
            <a:off x="311700" y="1252875"/>
            <a:ext cx="3368400" cy="36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7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Чекати, щоб вставили картку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IF карта валідна THEN</a:t>
            </a:r>
            <a:endParaRPr/>
          </a:p>
          <a:p>
            <a:pPr indent="45720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показати “Введіть PIN-код”</a:t>
            </a:r>
            <a:endParaRPr/>
          </a:p>
          <a:p>
            <a:pPr indent="45720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IF PIN валідний THEN</a:t>
            </a:r>
            <a:endParaRPr/>
          </a:p>
          <a:p>
            <a:pPr indent="45720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вибрати транзакцію</a:t>
            </a:r>
            <a:endParaRPr/>
          </a:p>
          <a:p>
            <a:pPr indent="45720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ELSE</a:t>
            </a:r>
            <a:endParaRPr/>
          </a:p>
          <a:p>
            <a:pPr indent="45720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показати “PIN невалідний”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ELSE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відхилити карту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uk"/>
              <a:t>Statement coverage = 3</a:t>
            </a:r>
            <a:endParaRPr b="1"/>
          </a:p>
        </p:txBody>
      </p:sp>
      <p:sp>
        <p:nvSpPr>
          <p:cNvPr id="864" name="Google Shape;864;p102"/>
          <p:cNvSpPr/>
          <p:nvPr/>
        </p:nvSpPr>
        <p:spPr>
          <a:xfrm>
            <a:off x="4121550" y="921100"/>
            <a:ext cx="1177500" cy="5493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Чекати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65" name="Google Shape;865;p102"/>
          <p:cNvSpPr/>
          <p:nvPr/>
        </p:nvSpPr>
        <p:spPr>
          <a:xfrm>
            <a:off x="3680100" y="1617700"/>
            <a:ext cx="2060400" cy="824100"/>
          </a:xfrm>
          <a:prstGeom prst="diamond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Валідна картка?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66" name="Google Shape;866;p102"/>
          <p:cNvSpPr/>
          <p:nvPr/>
        </p:nvSpPr>
        <p:spPr>
          <a:xfrm>
            <a:off x="4121550" y="2643300"/>
            <a:ext cx="1177500" cy="5493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Відхилити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карту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67" name="Google Shape;867;p102"/>
          <p:cNvSpPr/>
          <p:nvPr/>
        </p:nvSpPr>
        <p:spPr>
          <a:xfrm>
            <a:off x="6022325" y="1755100"/>
            <a:ext cx="1177500" cy="5493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Показати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“Введіть…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68" name="Google Shape;868;p102"/>
          <p:cNvSpPr/>
          <p:nvPr/>
        </p:nvSpPr>
        <p:spPr>
          <a:xfrm>
            <a:off x="5580875" y="2483950"/>
            <a:ext cx="2060400" cy="824100"/>
          </a:xfrm>
          <a:prstGeom prst="diamond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Валідний PIN?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69" name="Google Shape;869;p102"/>
          <p:cNvSpPr/>
          <p:nvPr/>
        </p:nvSpPr>
        <p:spPr>
          <a:xfrm>
            <a:off x="7775950" y="2643300"/>
            <a:ext cx="1177500" cy="5493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Обрати транзакц…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70" name="Google Shape;870;p102"/>
          <p:cNvSpPr/>
          <p:nvPr/>
        </p:nvSpPr>
        <p:spPr>
          <a:xfrm>
            <a:off x="6022325" y="3509550"/>
            <a:ext cx="1177500" cy="5493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Показати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“PIN нева…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71" name="Google Shape;871;p102"/>
          <p:cNvSpPr/>
          <p:nvPr/>
        </p:nvSpPr>
        <p:spPr>
          <a:xfrm>
            <a:off x="7775950" y="4058850"/>
            <a:ext cx="1177500" cy="549300"/>
          </a:xfrm>
          <a:prstGeom prst="rect">
            <a:avLst/>
          </a:prstGeom>
          <a:solidFill>
            <a:srgbClr val="626B73"/>
          </a:solidFill>
          <a:ln cap="flat" cmpd="sng" w="28575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Кінець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872" name="Google Shape;872;p102"/>
          <p:cNvCxnSpPr>
            <a:stCxn id="864" idx="2"/>
            <a:endCxn id="865" idx="0"/>
          </p:cNvCxnSpPr>
          <p:nvPr/>
        </p:nvCxnSpPr>
        <p:spPr>
          <a:xfrm>
            <a:off x="4710300" y="1470400"/>
            <a:ext cx="0" cy="1473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873" name="Google Shape;873;p102"/>
          <p:cNvCxnSpPr>
            <a:stCxn id="865" idx="2"/>
            <a:endCxn id="866" idx="0"/>
          </p:cNvCxnSpPr>
          <p:nvPr/>
        </p:nvCxnSpPr>
        <p:spPr>
          <a:xfrm>
            <a:off x="4710300" y="2441800"/>
            <a:ext cx="0" cy="2016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874" name="Google Shape;874;p102"/>
          <p:cNvCxnSpPr>
            <a:stCxn id="866" idx="2"/>
          </p:cNvCxnSpPr>
          <p:nvPr/>
        </p:nvCxnSpPr>
        <p:spPr>
          <a:xfrm>
            <a:off x="4710300" y="3192600"/>
            <a:ext cx="0" cy="11406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875" name="Google Shape;875;p102"/>
          <p:cNvCxnSpPr>
            <a:endCxn id="871" idx="1"/>
          </p:cNvCxnSpPr>
          <p:nvPr/>
        </p:nvCxnSpPr>
        <p:spPr>
          <a:xfrm>
            <a:off x="4715350" y="4332900"/>
            <a:ext cx="3060600" cy="6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876" name="Google Shape;876;p102"/>
          <p:cNvCxnSpPr>
            <a:stCxn id="865" idx="3"/>
            <a:endCxn id="867" idx="1"/>
          </p:cNvCxnSpPr>
          <p:nvPr/>
        </p:nvCxnSpPr>
        <p:spPr>
          <a:xfrm>
            <a:off x="5740500" y="2029750"/>
            <a:ext cx="281700" cy="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877" name="Google Shape;877;p102"/>
          <p:cNvCxnSpPr>
            <a:stCxn id="867" idx="2"/>
            <a:endCxn id="868" idx="0"/>
          </p:cNvCxnSpPr>
          <p:nvPr/>
        </p:nvCxnSpPr>
        <p:spPr>
          <a:xfrm>
            <a:off x="6611075" y="2304400"/>
            <a:ext cx="0" cy="1797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878" name="Google Shape;878;p102"/>
          <p:cNvCxnSpPr>
            <a:stCxn id="868" idx="2"/>
            <a:endCxn id="870" idx="0"/>
          </p:cNvCxnSpPr>
          <p:nvPr/>
        </p:nvCxnSpPr>
        <p:spPr>
          <a:xfrm>
            <a:off x="6611075" y="3308050"/>
            <a:ext cx="0" cy="2016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879" name="Google Shape;879;p102"/>
          <p:cNvCxnSpPr/>
          <p:nvPr/>
        </p:nvCxnSpPr>
        <p:spPr>
          <a:xfrm>
            <a:off x="7923500" y="3773800"/>
            <a:ext cx="7800" cy="2850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880" name="Google Shape;880;p102"/>
          <p:cNvCxnSpPr/>
          <p:nvPr/>
        </p:nvCxnSpPr>
        <p:spPr>
          <a:xfrm>
            <a:off x="7199825" y="3760425"/>
            <a:ext cx="743400" cy="135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881" name="Google Shape;881;p102"/>
          <p:cNvCxnSpPr>
            <a:stCxn id="868" idx="3"/>
            <a:endCxn id="869" idx="1"/>
          </p:cNvCxnSpPr>
          <p:nvPr/>
        </p:nvCxnSpPr>
        <p:spPr>
          <a:xfrm>
            <a:off x="7641275" y="2896000"/>
            <a:ext cx="134700" cy="219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882" name="Google Shape;882;p102"/>
          <p:cNvCxnSpPr>
            <a:stCxn id="869" idx="2"/>
            <a:endCxn id="871" idx="0"/>
          </p:cNvCxnSpPr>
          <p:nvPr/>
        </p:nvCxnSpPr>
        <p:spPr>
          <a:xfrm>
            <a:off x="8364700" y="3192600"/>
            <a:ext cx="0" cy="8664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6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p103"/>
          <p:cNvSpPr txBox="1"/>
          <p:nvPr>
            <p:ph type="title"/>
          </p:nvPr>
        </p:nvSpPr>
        <p:spPr>
          <a:xfrm>
            <a:off x="311700" y="297700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36666"/>
              <a:buFont typeface="Arial"/>
              <a:buNone/>
            </a:pPr>
            <a:r>
              <a:rPr lang="uk"/>
              <a:t>Приклад #1</a:t>
            </a:r>
            <a:endParaRPr/>
          </a:p>
        </p:txBody>
      </p:sp>
      <p:sp>
        <p:nvSpPr>
          <p:cNvPr id="888" name="Google Shape;888;p103"/>
          <p:cNvSpPr txBox="1"/>
          <p:nvPr>
            <p:ph idx="1" type="body"/>
          </p:nvPr>
        </p:nvSpPr>
        <p:spPr>
          <a:xfrm>
            <a:off x="311700" y="1252875"/>
            <a:ext cx="3368400" cy="36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7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Чекати, щоб вставили картку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IF карта валідна THEN</a:t>
            </a:r>
            <a:endParaRPr/>
          </a:p>
          <a:p>
            <a:pPr indent="45720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показати “Введіть PIN-код”</a:t>
            </a:r>
            <a:endParaRPr/>
          </a:p>
          <a:p>
            <a:pPr indent="45720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IF PIN валідний THEN</a:t>
            </a:r>
            <a:endParaRPr/>
          </a:p>
          <a:p>
            <a:pPr indent="45720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вибрати транзакцію</a:t>
            </a:r>
            <a:endParaRPr/>
          </a:p>
          <a:p>
            <a:pPr indent="45720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ELSE</a:t>
            </a:r>
            <a:endParaRPr/>
          </a:p>
          <a:p>
            <a:pPr indent="45720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показати “PIN невалідний”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ELSE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відхилити карту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uk"/>
              <a:t>Statement coverage = 3</a:t>
            </a:r>
            <a:endParaRPr b="1"/>
          </a:p>
        </p:txBody>
      </p:sp>
      <p:sp>
        <p:nvSpPr>
          <p:cNvPr id="889" name="Google Shape;889;p103"/>
          <p:cNvSpPr/>
          <p:nvPr/>
        </p:nvSpPr>
        <p:spPr>
          <a:xfrm>
            <a:off x="4121550" y="921100"/>
            <a:ext cx="1177500" cy="5493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Чекати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90" name="Google Shape;890;p103"/>
          <p:cNvSpPr/>
          <p:nvPr/>
        </p:nvSpPr>
        <p:spPr>
          <a:xfrm>
            <a:off x="3680100" y="1617700"/>
            <a:ext cx="2060400" cy="824100"/>
          </a:xfrm>
          <a:prstGeom prst="diamond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Валідна картка?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91" name="Google Shape;891;p103"/>
          <p:cNvSpPr/>
          <p:nvPr/>
        </p:nvSpPr>
        <p:spPr>
          <a:xfrm>
            <a:off x="4121550" y="2643300"/>
            <a:ext cx="1177500" cy="5493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Відхилити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карту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92" name="Google Shape;892;p103"/>
          <p:cNvSpPr/>
          <p:nvPr/>
        </p:nvSpPr>
        <p:spPr>
          <a:xfrm>
            <a:off x="6022325" y="1755100"/>
            <a:ext cx="1177500" cy="5493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Показати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“Введіть…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93" name="Google Shape;893;p103"/>
          <p:cNvSpPr/>
          <p:nvPr/>
        </p:nvSpPr>
        <p:spPr>
          <a:xfrm>
            <a:off x="5580875" y="2483950"/>
            <a:ext cx="2060400" cy="824100"/>
          </a:xfrm>
          <a:prstGeom prst="diamond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Валідний PIN?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94" name="Google Shape;894;p103"/>
          <p:cNvSpPr/>
          <p:nvPr/>
        </p:nvSpPr>
        <p:spPr>
          <a:xfrm>
            <a:off x="7775950" y="2643300"/>
            <a:ext cx="1177500" cy="5493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Обрати транзакц…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95" name="Google Shape;895;p103"/>
          <p:cNvSpPr/>
          <p:nvPr/>
        </p:nvSpPr>
        <p:spPr>
          <a:xfrm>
            <a:off x="6022325" y="3509550"/>
            <a:ext cx="1177500" cy="5493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Показати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“PIN нева…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96" name="Google Shape;896;p103"/>
          <p:cNvSpPr/>
          <p:nvPr/>
        </p:nvSpPr>
        <p:spPr>
          <a:xfrm>
            <a:off x="7775950" y="4058850"/>
            <a:ext cx="1177500" cy="549300"/>
          </a:xfrm>
          <a:prstGeom prst="rect">
            <a:avLst/>
          </a:prstGeom>
          <a:solidFill>
            <a:srgbClr val="626B73"/>
          </a:solidFill>
          <a:ln cap="flat" cmpd="sng" w="28575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Кінець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897" name="Google Shape;897;p103"/>
          <p:cNvCxnSpPr>
            <a:stCxn id="889" idx="2"/>
            <a:endCxn id="890" idx="0"/>
          </p:cNvCxnSpPr>
          <p:nvPr/>
        </p:nvCxnSpPr>
        <p:spPr>
          <a:xfrm>
            <a:off x="4710300" y="1470400"/>
            <a:ext cx="0" cy="1473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898" name="Google Shape;898;p103"/>
          <p:cNvCxnSpPr>
            <a:stCxn id="890" idx="2"/>
            <a:endCxn id="891" idx="0"/>
          </p:cNvCxnSpPr>
          <p:nvPr/>
        </p:nvCxnSpPr>
        <p:spPr>
          <a:xfrm>
            <a:off x="4710300" y="2441800"/>
            <a:ext cx="0" cy="2016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899" name="Google Shape;899;p103"/>
          <p:cNvCxnSpPr>
            <a:stCxn id="891" idx="2"/>
          </p:cNvCxnSpPr>
          <p:nvPr/>
        </p:nvCxnSpPr>
        <p:spPr>
          <a:xfrm>
            <a:off x="4710300" y="3192600"/>
            <a:ext cx="0" cy="11406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900" name="Google Shape;900;p103"/>
          <p:cNvCxnSpPr>
            <a:endCxn id="896" idx="1"/>
          </p:cNvCxnSpPr>
          <p:nvPr/>
        </p:nvCxnSpPr>
        <p:spPr>
          <a:xfrm>
            <a:off x="4715350" y="4332900"/>
            <a:ext cx="3060600" cy="6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901" name="Google Shape;901;p103"/>
          <p:cNvCxnSpPr>
            <a:stCxn id="890" idx="3"/>
            <a:endCxn id="892" idx="1"/>
          </p:cNvCxnSpPr>
          <p:nvPr/>
        </p:nvCxnSpPr>
        <p:spPr>
          <a:xfrm>
            <a:off x="5740500" y="2029750"/>
            <a:ext cx="281700" cy="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902" name="Google Shape;902;p103"/>
          <p:cNvCxnSpPr>
            <a:stCxn id="892" idx="2"/>
            <a:endCxn id="893" idx="0"/>
          </p:cNvCxnSpPr>
          <p:nvPr/>
        </p:nvCxnSpPr>
        <p:spPr>
          <a:xfrm>
            <a:off x="6611075" y="2304400"/>
            <a:ext cx="0" cy="1797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903" name="Google Shape;903;p103"/>
          <p:cNvCxnSpPr>
            <a:stCxn id="893" idx="2"/>
            <a:endCxn id="895" idx="0"/>
          </p:cNvCxnSpPr>
          <p:nvPr/>
        </p:nvCxnSpPr>
        <p:spPr>
          <a:xfrm>
            <a:off x="6611075" y="3308050"/>
            <a:ext cx="0" cy="2016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904" name="Google Shape;904;p103"/>
          <p:cNvCxnSpPr/>
          <p:nvPr/>
        </p:nvCxnSpPr>
        <p:spPr>
          <a:xfrm>
            <a:off x="7923500" y="3773800"/>
            <a:ext cx="7800" cy="2850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905" name="Google Shape;905;p103"/>
          <p:cNvCxnSpPr/>
          <p:nvPr/>
        </p:nvCxnSpPr>
        <p:spPr>
          <a:xfrm>
            <a:off x="7199825" y="3760425"/>
            <a:ext cx="743400" cy="135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906" name="Google Shape;906;p103"/>
          <p:cNvCxnSpPr>
            <a:stCxn id="893" idx="3"/>
            <a:endCxn id="894" idx="1"/>
          </p:cNvCxnSpPr>
          <p:nvPr/>
        </p:nvCxnSpPr>
        <p:spPr>
          <a:xfrm>
            <a:off x="7641275" y="2896000"/>
            <a:ext cx="134700" cy="219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907" name="Google Shape;907;p103"/>
          <p:cNvCxnSpPr>
            <a:stCxn id="894" idx="2"/>
            <a:endCxn id="896" idx="0"/>
          </p:cNvCxnSpPr>
          <p:nvPr/>
        </p:nvCxnSpPr>
        <p:spPr>
          <a:xfrm>
            <a:off x="8364700" y="3192600"/>
            <a:ext cx="0" cy="8664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908" name="Google Shape;908;p103"/>
          <p:cNvSpPr txBox="1"/>
          <p:nvPr/>
        </p:nvSpPr>
        <p:spPr>
          <a:xfrm>
            <a:off x="3454400" y="189800"/>
            <a:ext cx="54990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21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TIP: Statement coverage = 1 + к-ть ELSE</a:t>
            </a:r>
            <a:endParaRPr sz="1900">
              <a:solidFill>
                <a:srgbClr val="CC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32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200"/>
              </a:spcAft>
              <a:buNone/>
            </a:pPr>
            <a:r>
              <a:rPr lang="uk" sz="2400">
                <a:latin typeface="Arial"/>
                <a:ea typeface="Arial"/>
                <a:cs typeface="Arial"/>
                <a:sym typeface="Arial"/>
              </a:rPr>
              <a:t>2.2. Базовані на структурі (White-box)</a:t>
            </a:r>
            <a:endParaRPr sz="2400"/>
          </a:p>
        </p:txBody>
      </p:sp>
      <p:sp>
        <p:nvSpPr>
          <p:cNvPr id="150" name="Google Shape;150;p3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uk" sz="11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(перевірка внутрішньої логіки, коду, структури)</a:t>
            </a:r>
            <a:endParaRPr sz="11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●"/>
            </a:pPr>
            <a:r>
              <a:rPr b="1" lang="uk" sz="11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Покриття операторів (Statement Coverage)</a:t>
            </a:r>
            <a:br>
              <a:rPr b="1" lang="uk" sz="11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 b="1" sz="11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●"/>
            </a:pPr>
            <a:r>
              <a:rPr b="1" lang="uk" sz="11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Покриття гілок (Branch/Decision Coverage)</a:t>
            </a:r>
            <a:br>
              <a:rPr b="1" lang="uk" sz="11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 b="1" sz="11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●"/>
            </a:pPr>
            <a:r>
              <a:rPr b="1" lang="uk" sz="11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Покриття умов (Condition Coverage)</a:t>
            </a:r>
            <a:br>
              <a:rPr b="1" lang="uk" sz="11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 b="1" sz="11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●"/>
            </a:pPr>
            <a:r>
              <a:rPr b="1" lang="uk" sz="11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Покриття шляхів (Path Coverage)</a:t>
            </a:r>
            <a:br>
              <a:rPr b="1" lang="uk" sz="11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 b="1" sz="11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●"/>
            </a:pPr>
            <a:r>
              <a:rPr b="1" lang="uk" sz="11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Testing Loops (перевірка циклів)</a:t>
            </a:r>
            <a:br>
              <a:rPr b="1" lang="uk" sz="11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 b="1" sz="11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2" name="Shape 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" name="Google Shape;913;p104"/>
          <p:cNvSpPr txBox="1"/>
          <p:nvPr>
            <p:ph type="title"/>
          </p:nvPr>
        </p:nvSpPr>
        <p:spPr>
          <a:xfrm>
            <a:off x="311700" y="297700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Приклад #2</a:t>
            </a:r>
            <a:endParaRPr/>
          </a:p>
        </p:txBody>
      </p:sp>
      <p:sp>
        <p:nvSpPr>
          <p:cNvPr id="914" name="Google Shape;914;p104"/>
          <p:cNvSpPr txBox="1"/>
          <p:nvPr>
            <p:ph idx="1" type="body"/>
          </p:nvPr>
        </p:nvSpPr>
        <p:spPr>
          <a:xfrm>
            <a:off x="311700" y="1252875"/>
            <a:ext cx="3368400" cy="36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Read A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IF A &gt; 0 THEN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	IF A = 21 THEN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	Print “Key”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	ENDIF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ENDIF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8" name="Shape 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9" name="Google Shape;919;p105"/>
          <p:cNvSpPr txBox="1"/>
          <p:nvPr>
            <p:ph type="title"/>
          </p:nvPr>
        </p:nvSpPr>
        <p:spPr>
          <a:xfrm>
            <a:off x="311700" y="297700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Приклад #2</a:t>
            </a:r>
            <a:endParaRPr/>
          </a:p>
        </p:txBody>
      </p:sp>
      <p:sp>
        <p:nvSpPr>
          <p:cNvPr id="920" name="Google Shape;920;p105"/>
          <p:cNvSpPr txBox="1"/>
          <p:nvPr>
            <p:ph idx="1" type="body"/>
          </p:nvPr>
        </p:nvSpPr>
        <p:spPr>
          <a:xfrm>
            <a:off x="311700" y="1252875"/>
            <a:ext cx="3368400" cy="36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Read A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IF A &gt; 0 THEN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	IF A = 21 THEN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	Print “Key”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	ENDIF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ENDIF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921" name="Google Shape;921;p105"/>
          <p:cNvSpPr/>
          <p:nvPr/>
        </p:nvSpPr>
        <p:spPr>
          <a:xfrm>
            <a:off x="3953000" y="1252875"/>
            <a:ext cx="1177500" cy="5493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Read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22" name="Google Shape;922;p105"/>
          <p:cNvSpPr/>
          <p:nvPr/>
        </p:nvSpPr>
        <p:spPr>
          <a:xfrm>
            <a:off x="3511550" y="2297625"/>
            <a:ext cx="2060400" cy="824100"/>
          </a:xfrm>
          <a:prstGeom prst="diamond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A &gt; 0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23" name="Google Shape;923;p105"/>
          <p:cNvSpPr/>
          <p:nvPr/>
        </p:nvSpPr>
        <p:spPr>
          <a:xfrm>
            <a:off x="3953000" y="4453200"/>
            <a:ext cx="1177500" cy="5493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End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24" name="Google Shape;924;p105"/>
          <p:cNvSpPr/>
          <p:nvPr/>
        </p:nvSpPr>
        <p:spPr>
          <a:xfrm>
            <a:off x="5853650" y="2297625"/>
            <a:ext cx="2060400" cy="824100"/>
          </a:xfrm>
          <a:prstGeom prst="diamond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A = 21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25" name="Google Shape;925;p105"/>
          <p:cNvSpPr/>
          <p:nvPr/>
        </p:nvSpPr>
        <p:spPr>
          <a:xfrm>
            <a:off x="7654800" y="3186525"/>
            <a:ext cx="1177500" cy="5493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Print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926" name="Google Shape;926;p105"/>
          <p:cNvCxnSpPr>
            <a:stCxn id="921" idx="2"/>
            <a:endCxn id="922" idx="0"/>
          </p:cNvCxnSpPr>
          <p:nvPr/>
        </p:nvCxnSpPr>
        <p:spPr>
          <a:xfrm>
            <a:off x="4541750" y="1802175"/>
            <a:ext cx="0" cy="4956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927" name="Google Shape;927;p105"/>
          <p:cNvCxnSpPr>
            <a:stCxn id="922" idx="2"/>
            <a:endCxn id="923" idx="0"/>
          </p:cNvCxnSpPr>
          <p:nvPr/>
        </p:nvCxnSpPr>
        <p:spPr>
          <a:xfrm>
            <a:off x="4541750" y="3121725"/>
            <a:ext cx="0" cy="13314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928" name="Google Shape;928;p105"/>
          <p:cNvCxnSpPr>
            <a:stCxn id="922" idx="3"/>
          </p:cNvCxnSpPr>
          <p:nvPr/>
        </p:nvCxnSpPr>
        <p:spPr>
          <a:xfrm>
            <a:off x="5571950" y="2709675"/>
            <a:ext cx="281700" cy="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929" name="Google Shape;929;p105"/>
          <p:cNvCxnSpPr>
            <a:stCxn id="924" idx="2"/>
          </p:cNvCxnSpPr>
          <p:nvPr/>
        </p:nvCxnSpPr>
        <p:spPr>
          <a:xfrm flipH="1">
            <a:off x="6879350" y="3121725"/>
            <a:ext cx="4500" cy="10035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930" name="Google Shape;930;p105"/>
          <p:cNvCxnSpPr>
            <a:stCxn id="924" idx="3"/>
          </p:cNvCxnSpPr>
          <p:nvPr/>
        </p:nvCxnSpPr>
        <p:spPr>
          <a:xfrm>
            <a:off x="7914050" y="2709675"/>
            <a:ext cx="378000" cy="27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931" name="Google Shape;931;p105"/>
          <p:cNvCxnSpPr>
            <a:stCxn id="925" idx="2"/>
          </p:cNvCxnSpPr>
          <p:nvPr/>
        </p:nvCxnSpPr>
        <p:spPr>
          <a:xfrm flipH="1">
            <a:off x="8241450" y="3735825"/>
            <a:ext cx="2100" cy="3717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932" name="Google Shape;932;p105"/>
          <p:cNvCxnSpPr>
            <a:endCxn id="925" idx="0"/>
          </p:cNvCxnSpPr>
          <p:nvPr/>
        </p:nvCxnSpPr>
        <p:spPr>
          <a:xfrm>
            <a:off x="8242950" y="2741625"/>
            <a:ext cx="600" cy="4449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933" name="Google Shape;933;p105"/>
          <p:cNvCxnSpPr/>
          <p:nvPr/>
        </p:nvCxnSpPr>
        <p:spPr>
          <a:xfrm rot="10800000">
            <a:off x="4553925" y="4105575"/>
            <a:ext cx="3718500" cy="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7" name="Shape 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8" name="Google Shape;938;p106"/>
          <p:cNvSpPr txBox="1"/>
          <p:nvPr>
            <p:ph type="title"/>
          </p:nvPr>
        </p:nvSpPr>
        <p:spPr>
          <a:xfrm>
            <a:off x="311700" y="297700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Приклад #2</a:t>
            </a:r>
            <a:endParaRPr/>
          </a:p>
        </p:txBody>
      </p:sp>
      <p:sp>
        <p:nvSpPr>
          <p:cNvPr id="939" name="Google Shape;939;p106"/>
          <p:cNvSpPr txBox="1"/>
          <p:nvPr>
            <p:ph idx="1" type="body"/>
          </p:nvPr>
        </p:nvSpPr>
        <p:spPr>
          <a:xfrm>
            <a:off x="311700" y="1252875"/>
            <a:ext cx="3368400" cy="36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Read A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IF A &gt; 0 THEN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	IF A = 21 THEN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	Print “Key”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	ENDIF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"/>
              <a:t>ENDIF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uk"/>
              <a:t>Statement coverage = 1</a:t>
            </a:r>
            <a:endParaRPr b="1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940" name="Google Shape;940;p106"/>
          <p:cNvSpPr/>
          <p:nvPr/>
        </p:nvSpPr>
        <p:spPr>
          <a:xfrm>
            <a:off x="3953000" y="1252875"/>
            <a:ext cx="1177500" cy="5493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Read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41" name="Google Shape;941;p106"/>
          <p:cNvSpPr/>
          <p:nvPr/>
        </p:nvSpPr>
        <p:spPr>
          <a:xfrm>
            <a:off x="3511550" y="2297625"/>
            <a:ext cx="2060400" cy="824100"/>
          </a:xfrm>
          <a:prstGeom prst="diamond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A &gt; 0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42" name="Google Shape;942;p106"/>
          <p:cNvSpPr/>
          <p:nvPr/>
        </p:nvSpPr>
        <p:spPr>
          <a:xfrm>
            <a:off x="3953000" y="4453200"/>
            <a:ext cx="1177500" cy="5493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End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43" name="Google Shape;943;p106"/>
          <p:cNvSpPr/>
          <p:nvPr/>
        </p:nvSpPr>
        <p:spPr>
          <a:xfrm>
            <a:off x="5853650" y="2297625"/>
            <a:ext cx="2060400" cy="824100"/>
          </a:xfrm>
          <a:prstGeom prst="diamond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A = 21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44" name="Google Shape;944;p106"/>
          <p:cNvSpPr/>
          <p:nvPr/>
        </p:nvSpPr>
        <p:spPr>
          <a:xfrm>
            <a:off x="7654800" y="3186525"/>
            <a:ext cx="1177500" cy="5493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Print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945" name="Google Shape;945;p106"/>
          <p:cNvCxnSpPr>
            <a:stCxn id="940" idx="2"/>
            <a:endCxn id="941" idx="0"/>
          </p:cNvCxnSpPr>
          <p:nvPr/>
        </p:nvCxnSpPr>
        <p:spPr>
          <a:xfrm>
            <a:off x="4541750" y="1802175"/>
            <a:ext cx="0" cy="4956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946" name="Google Shape;946;p106"/>
          <p:cNvCxnSpPr>
            <a:stCxn id="941" idx="2"/>
            <a:endCxn id="942" idx="0"/>
          </p:cNvCxnSpPr>
          <p:nvPr/>
        </p:nvCxnSpPr>
        <p:spPr>
          <a:xfrm>
            <a:off x="4541750" y="3121725"/>
            <a:ext cx="0" cy="13314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947" name="Google Shape;947;p106"/>
          <p:cNvCxnSpPr>
            <a:stCxn id="941" idx="3"/>
          </p:cNvCxnSpPr>
          <p:nvPr/>
        </p:nvCxnSpPr>
        <p:spPr>
          <a:xfrm>
            <a:off x="5571950" y="2709675"/>
            <a:ext cx="281700" cy="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948" name="Google Shape;948;p106"/>
          <p:cNvCxnSpPr>
            <a:stCxn id="943" idx="2"/>
          </p:cNvCxnSpPr>
          <p:nvPr/>
        </p:nvCxnSpPr>
        <p:spPr>
          <a:xfrm flipH="1">
            <a:off x="6879350" y="3121725"/>
            <a:ext cx="4500" cy="10035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949" name="Google Shape;949;p106"/>
          <p:cNvCxnSpPr>
            <a:stCxn id="943" idx="3"/>
          </p:cNvCxnSpPr>
          <p:nvPr/>
        </p:nvCxnSpPr>
        <p:spPr>
          <a:xfrm>
            <a:off x="7914050" y="2709675"/>
            <a:ext cx="378000" cy="27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950" name="Google Shape;950;p106"/>
          <p:cNvCxnSpPr>
            <a:stCxn id="944" idx="2"/>
          </p:cNvCxnSpPr>
          <p:nvPr/>
        </p:nvCxnSpPr>
        <p:spPr>
          <a:xfrm flipH="1">
            <a:off x="8241450" y="3735825"/>
            <a:ext cx="2100" cy="3717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951" name="Google Shape;951;p106"/>
          <p:cNvCxnSpPr>
            <a:endCxn id="944" idx="0"/>
          </p:cNvCxnSpPr>
          <p:nvPr/>
        </p:nvCxnSpPr>
        <p:spPr>
          <a:xfrm>
            <a:off x="8242950" y="2741625"/>
            <a:ext cx="600" cy="4449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952" name="Google Shape;952;p106"/>
          <p:cNvCxnSpPr/>
          <p:nvPr/>
        </p:nvCxnSpPr>
        <p:spPr>
          <a:xfrm rot="10800000">
            <a:off x="4553925" y="4105575"/>
            <a:ext cx="3718500" cy="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6" name="Shape 9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7" name="Google Shape;957;p107"/>
          <p:cNvSpPr txBox="1"/>
          <p:nvPr>
            <p:ph type="title"/>
          </p:nvPr>
        </p:nvSpPr>
        <p:spPr>
          <a:xfrm>
            <a:off x="311700" y="297700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Приклад #3</a:t>
            </a:r>
            <a:endParaRPr/>
          </a:p>
        </p:txBody>
      </p:sp>
      <p:sp>
        <p:nvSpPr>
          <p:cNvPr id="958" name="Google Shape;958;p107"/>
          <p:cNvSpPr txBox="1"/>
          <p:nvPr>
            <p:ph idx="1" type="body"/>
          </p:nvPr>
        </p:nvSpPr>
        <p:spPr>
          <a:xfrm>
            <a:off x="311700" y="1000275"/>
            <a:ext cx="3368400" cy="432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Read A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Read B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IF A &gt; 0 THEN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	IF B = 0 THEN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		Print “No values”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	ELSE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		Print B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		IF A &gt; 21 THEN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			Print A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		ENDIF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	ENDIF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ENDIF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t/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t/>
            </a:r>
            <a:endParaRPr sz="1350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t/>
            </a:r>
            <a:endParaRPr sz="1350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275"/>
              <a:buNone/>
            </a:pPr>
            <a:r>
              <a:t/>
            </a:r>
            <a:endParaRPr sz="1350"/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2" name="Shape 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3" name="Google Shape;963;p108"/>
          <p:cNvSpPr txBox="1"/>
          <p:nvPr>
            <p:ph type="title"/>
          </p:nvPr>
        </p:nvSpPr>
        <p:spPr>
          <a:xfrm>
            <a:off x="311700" y="297700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Приклад #3</a:t>
            </a:r>
            <a:endParaRPr/>
          </a:p>
        </p:txBody>
      </p:sp>
      <p:sp>
        <p:nvSpPr>
          <p:cNvPr id="964" name="Google Shape;964;p108"/>
          <p:cNvSpPr txBox="1"/>
          <p:nvPr>
            <p:ph idx="1" type="body"/>
          </p:nvPr>
        </p:nvSpPr>
        <p:spPr>
          <a:xfrm>
            <a:off x="311700" y="1000275"/>
            <a:ext cx="3368400" cy="432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Read A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Read B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IF A &gt; 0 THEN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	IF B = 0 THEN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		Print “No values”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	ELSE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		Print B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		IF A &gt; 21 THEN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			Print A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		ENDIF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	ENDIF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ENDIF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t/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t/>
            </a:r>
            <a:endParaRPr sz="1350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t/>
            </a:r>
            <a:endParaRPr sz="1350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275"/>
              <a:buNone/>
            </a:pPr>
            <a:r>
              <a:t/>
            </a:r>
            <a:endParaRPr sz="1350"/>
          </a:p>
        </p:txBody>
      </p:sp>
      <p:sp>
        <p:nvSpPr>
          <p:cNvPr id="965" name="Google Shape;965;p108"/>
          <p:cNvSpPr/>
          <p:nvPr/>
        </p:nvSpPr>
        <p:spPr>
          <a:xfrm>
            <a:off x="3317150" y="1332238"/>
            <a:ext cx="1177500" cy="5493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Read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66" name="Google Shape;966;p108"/>
          <p:cNvSpPr/>
          <p:nvPr/>
        </p:nvSpPr>
        <p:spPr>
          <a:xfrm>
            <a:off x="3200063" y="2129913"/>
            <a:ext cx="1469400" cy="824100"/>
          </a:xfrm>
          <a:prstGeom prst="diamond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A &gt; 0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67" name="Google Shape;967;p108"/>
          <p:cNvSpPr/>
          <p:nvPr/>
        </p:nvSpPr>
        <p:spPr>
          <a:xfrm>
            <a:off x="3317150" y="4594188"/>
            <a:ext cx="1177500" cy="5493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End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68" name="Google Shape;968;p108"/>
          <p:cNvSpPr/>
          <p:nvPr/>
        </p:nvSpPr>
        <p:spPr>
          <a:xfrm>
            <a:off x="4894525" y="2129638"/>
            <a:ext cx="1339500" cy="824100"/>
          </a:xfrm>
          <a:prstGeom prst="diamond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B = 0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69" name="Google Shape;969;p108"/>
          <p:cNvSpPr/>
          <p:nvPr/>
        </p:nvSpPr>
        <p:spPr>
          <a:xfrm>
            <a:off x="6517925" y="2267025"/>
            <a:ext cx="1177500" cy="5493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Print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970" name="Google Shape;970;p108"/>
          <p:cNvCxnSpPr>
            <a:stCxn id="965" idx="2"/>
            <a:endCxn id="966" idx="0"/>
          </p:cNvCxnSpPr>
          <p:nvPr/>
        </p:nvCxnSpPr>
        <p:spPr>
          <a:xfrm>
            <a:off x="3905900" y="1881538"/>
            <a:ext cx="28800" cy="2484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971" name="Google Shape;971;p108"/>
          <p:cNvCxnSpPr>
            <a:stCxn id="966" idx="2"/>
            <a:endCxn id="967" idx="0"/>
          </p:cNvCxnSpPr>
          <p:nvPr/>
        </p:nvCxnSpPr>
        <p:spPr>
          <a:xfrm flipH="1">
            <a:off x="3905963" y="2954013"/>
            <a:ext cx="28800" cy="16401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972" name="Google Shape;972;p108"/>
          <p:cNvCxnSpPr>
            <a:stCxn id="966" idx="3"/>
          </p:cNvCxnSpPr>
          <p:nvPr/>
        </p:nvCxnSpPr>
        <p:spPr>
          <a:xfrm>
            <a:off x="4669463" y="2541963"/>
            <a:ext cx="281700" cy="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973" name="Google Shape;973;p108"/>
          <p:cNvCxnSpPr>
            <a:stCxn id="968" idx="2"/>
            <a:endCxn id="974" idx="0"/>
          </p:cNvCxnSpPr>
          <p:nvPr/>
        </p:nvCxnSpPr>
        <p:spPr>
          <a:xfrm>
            <a:off x="5564275" y="2953738"/>
            <a:ext cx="0" cy="3411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975" name="Google Shape;975;p108"/>
          <p:cNvCxnSpPr>
            <a:stCxn id="968" idx="3"/>
          </p:cNvCxnSpPr>
          <p:nvPr/>
        </p:nvCxnSpPr>
        <p:spPr>
          <a:xfrm>
            <a:off x="6234025" y="2541688"/>
            <a:ext cx="378000" cy="27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976" name="Google Shape;976;p108"/>
          <p:cNvCxnSpPr>
            <a:stCxn id="969" idx="2"/>
          </p:cNvCxnSpPr>
          <p:nvPr/>
        </p:nvCxnSpPr>
        <p:spPr>
          <a:xfrm flipH="1">
            <a:off x="7104575" y="2816325"/>
            <a:ext cx="2100" cy="3717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977" name="Google Shape;977;p108"/>
          <p:cNvCxnSpPr/>
          <p:nvPr/>
        </p:nvCxnSpPr>
        <p:spPr>
          <a:xfrm>
            <a:off x="7106375" y="4014825"/>
            <a:ext cx="300" cy="2808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978" name="Google Shape;978;p108"/>
          <p:cNvCxnSpPr/>
          <p:nvPr/>
        </p:nvCxnSpPr>
        <p:spPr>
          <a:xfrm rot="10800000">
            <a:off x="3905875" y="4283050"/>
            <a:ext cx="4613700" cy="126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979" name="Google Shape;979;p108"/>
          <p:cNvSpPr/>
          <p:nvPr/>
        </p:nvSpPr>
        <p:spPr>
          <a:xfrm>
            <a:off x="6371975" y="3190725"/>
            <a:ext cx="1469400" cy="824100"/>
          </a:xfrm>
          <a:prstGeom prst="diamond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A &gt; 21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80" name="Google Shape;980;p108"/>
          <p:cNvSpPr/>
          <p:nvPr/>
        </p:nvSpPr>
        <p:spPr>
          <a:xfrm>
            <a:off x="8146750" y="3328125"/>
            <a:ext cx="737400" cy="5493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Print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74" name="Google Shape;974;p108"/>
          <p:cNvSpPr/>
          <p:nvPr/>
        </p:nvSpPr>
        <p:spPr>
          <a:xfrm>
            <a:off x="5195563" y="3294700"/>
            <a:ext cx="737400" cy="5493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Print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981" name="Google Shape;981;p108"/>
          <p:cNvCxnSpPr>
            <a:stCxn id="979" idx="3"/>
            <a:endCxn id="980" idx="1"/>
          </p:cNvCxnSpPr>
          <p:nvPr/>
        </p:nvCxnSpPr>
        <p:spPr>
          <a:xfrm>
            <a:off x="7841375" y="3602775"/>
            <a:ext cx="305400" cy="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982" name="Google Shape;982;p108"/>
          <p:cNvCxnSpPr/>
          <p:nvPr/>
        </p:nvCxnSpPr>
        <p:spPr>
          <a:xfrm>
            <a:off x="5565325" y="3802675"/>
            <a:ext cx="10800" cy="4929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983" name="Google Shape;983;p108"/>
          <p:cNvCxnSpPr/>
          <p:nvPr/>
        </p:nvCxnSpPr>
        <p:spPr>
          <a:xfrm>
            <a:off x="8515300" y="3908725"/>
            <a:ext cx="4200" cy="3576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7" name="Shape 9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" name="Google Shape;988;p109"/>
          <p:cNvSpPr txBox="1"/>
          <p:nvPr>
            <p:ph type="title"/>
          </p:nvPr>
        </p:nvSpPr>
        <p:spPr>
          <a:xfrm>
            <a:off x="311700" y="297700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Приклад #3</a:t>
            </a:r>
            <a:endParaRPr/>
          </a:p>
        </p:txBody>
      </p:sp>
      <p:sp>
        <p:nvSpPr>
          <p:cNvPr id="989" name="Google Shape;989;p109"/>
          <p:cNvSpPr txBox="1"/>
          <p:nvPr>
            <p:ph idx="1" type="body"/>
          </p:nvPr>
        </p:nvSpPr>
        <p:spPr>
          <a:xfrm>
            <a:off x="311700" y="1000275"/>
            <a:ext cx="3368400" cy="432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Read A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Read B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IF A &gt; 0 THEN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	IF B = 0 THEN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		Print “No values”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	ELSE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		Print B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		IF A &gt; 21 THEN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			Print A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		ENDIF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	ENDIF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ENDIF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t/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t/>
            </a:r>
            <a:endParaRPr sz="1350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t/>
            </a:r>
            <a:endParaRPr sz="1350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275"/>
              <a:buNone/>
            </a:pPr>
            <a:r>
              <a:t/>
            </a:r>
            <a:endParaRPr sz="1350"/>
          </a:p>
        </p:txBody>
      </p:sp>
      <p:sp>
        <p:nvSpPr>
          <p:cNvPr id="990" name="Google Shape;990;p109"/>
          <p:cNvSpPr/>
          <p:nvPr/>
        </p:nvSpPr>
        <p:spPr>
          <a:xfrm>
            <a:off x="3317150" y="1332238"/>
            <a:ext cx="1177500" cy="5493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Read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91" name="Google Shape;991;p109"/>
          <p:cNvSpPr/>
          <p:nvPr/>
        </p:nvSpPr>
        <p:spPr>
          <a:xfrm>
            <a:off x="3200063" y="2129913"/>
            <a:ext cx="1469400" cy="824100"/>
          </a:xfrm>
          <a:prstGeom prst="diamond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A &gt; 0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92" name="Google Shape;992;p109"/>
          <p:cNvSpPr/>
          <p:nvPr/>
        </p:nvSpPr>
        <p:spPr>
          <a:xfrm>
            <a:off x="3317150" y="4594188"/>
            <a:ext cx="1177500" cy="5493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End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93" name="Google Shape;993;p109"/>
          <p:cNvSpPr/>
          <p:nvPr/>
        </p:nvSpPr>
        <p:spPr>
          <a:xfrm>
            <a:off x="4894525" y="2129638"/>
            <a:ext cx="1339500" cy="824100"/>
          </a:xfrm>
          <a:prstGeom prst="diamond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B = 0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94" name="Google Shape;994;p109"/>
          <p:cNvSpPr/>
          <p:nvPr/>
        </p:nvSpPr>
        <p:spPr>
          <a:xfrm>
            <a:off x="6517925" y="2267025"/>
            <a:ext cx="1177500" cy="5493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Print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995" name="Google Shape;995;p109"/>
          <p:cNvCxnSpPr>
            <a:stCxn id="990" idx="2"/>
            <a:endCxn id="991" idx="0"/>
          </p:cNvCxnSpPr>
          <p:nvPr/>
        </p:nvCxnSpPr>
        <p:spPr>
          <a:xfrm>
            <a:off x="3905900" y="1881538"/>
            <a:ext cx="28800" cy="2484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996" name="Google Shape;996;p109"/>
          <p:cNvCxnSpPr>
            <a:stCxn id="991" idx="2"/>
            <a:endCxn id="992" idx="0"/>
          </p:cNvCxnSpPr>
          <p:nvPr/>
        </p:nvCxnSpPr>
        <p:spPr>
          <a:xfrm flipH="1">
            <a:off x="3905963" y="2954013"/>
            <a:ext cx="28800" cy="16401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997" name="Google Shape;997;p109"/>
          <p:cNvCxnSpPr>
            <a:stCxn id="991" idx="3"/>
          </p:cNvCxnSpPr>
          <p:nvPr/>
        </p:nvCxnSpPr>
        <p:spPr>
          <a:xfrm>
            <a:off x="4669463" y="2541963"/>
            <a:ext cx="281700" cy="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998" name="Google Shape;998;p109"/>
          <p:cNvCxnSpPr>
            <a:stCxn id="993" idx="2"/>
            <a:endCxn id="999" idx="0"/>
          </p:cNvCxnSpPr>
          <p:nvPr/>
        </p:nvCxnSpPr>
        <p:spPr>
          <a:xfrm>
            <a:off x="5564275" y="2953738"/>
            <a:ext cx="0" cy="3411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000" name="Google Shape;1000;p109"/>
          <p:cNvCxnSpPr>
            <a:stCxn id="993" idx="3"/>
          </p:cNvCxnSpPr>
          <p:nvPr/>
        </p:nvCxnSpPr>
        <p:spPr>
          <a:xfrm>
            <a:off x="6234025" y="2541688"/>
            <a:ext cx="378000" cy="27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001" name="Google Shape;1001;p109"/>
          <p:cNvCxnSpPr>
            <a:stCxn id="994" idx="2"/>
          </p:cNvCxnSpPr>
          <p:nvPr/>
        </p:nvCxnSpPr>
        <p:spPr>
          <a:xfrm flipH="1">
            <a:off x="7104575" y="2816325"/>
            <a:ext cx="2100" cy="3717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002" name="Google Shape;1002;p109"/>
          <p:cNvCxnSpPr/>
          <p:nvPr/>
        </p:nvCxnSpPr>
        <p:spPr>
          <a:xfrm>
            <a:off x="7106375" y="4014825"/>
            <a:ext cx="300" cy="2808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003" name="Google Shape;1003;p109"/>
          <p:cNvCxnSpPr/>
          <p:nvPr/>
        </p:nvCxnSpPr>
        <p:spPr>
          <a:xfrm rot="10800000">
            <a:off x="3905875" y="4283050"/>
            <a:ext cx="4613700" cy="126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004" name="Google Shape;1004;p109"/>
          <p:cNvSpPr/>
          <p:nvPr/>
        </p:nvSpPr>
        <p:spPr>
          <a:xfrm>
            <a:off x="6371975" y="3190725"/>
            <a:ext cx="1469400" cy="824100"/>
          </a:xfrm>
          <a:prstGeom prst="diamond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A &gt; 21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05" name="Google Shape;1005;p109"/>
          <p:cNvSpPr/>
          <p:nvPr/>
        </p:nvSpPr>
        <p:spPr>
          <a:xfrm>
            <a:off x="8146750" y="3328125"/>
            <a:ext cx="737400" cy="5493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Print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99" name="Google Shape;999;p109"/>
          <p:cNvSpPr/>
          <p:nvPr/>
        </p:nvSpPr>
        <p:spPr>
          <a:xfrm>
            <a:off x="5195563" y="3294700"/>
            <a:ext cx="737400" cy="5493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Print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006" name="Google Shape;1006;p109"/>
          <p:cNvCxnSpPr>
            <a:stCxn id="1004" idx="3"/>
            <a:endCxn id="1005" idx="1"/>
          </p:cNvCxnSpPr>
          <p:nvPr/>
        </p:nvCxnSpPr>
        <p:spPr>
          <a:xfrm>
            <a:off x="7841375" y="3602775"/>
            <a:ext cx="305400" cy="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007" name="Google Shape;1007;p109"/>
          <p:cNvCxnSpPr/>
          <p:nvPr/>
        </p:nvCxnSpPr>
        <p:spPr>
          <a:xfrm>
            <a:off x="5565325" y="3802675"/>
            <a:ext cx="10800" cy="4929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008" name="Google Shape;1008;p109"/>
          <p:cNvCxnSpPr/>
          <p:nvPr/>
        </p:nvCxnSpPr>
        <p:spPr>
          <a:xfrm>
            <a:off x="8515300" y="3908725"/>
            <a:ext cx="4200" cy="3576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009" name="Google Shape;1009;p109"/>
          <p:cNvSpPr txBox="1"/>
          <p:nvPr/>
        </p:nvSpPr>
        <p:spPr>
          <a:xfrm>
            <a:off x="4222075" y="553875"/>
            <a:ext cx="38607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700">
                <a:latin typeface="Source Sans Pro"/>
                <a:ea typeface="Source Sans Pro"/>
                <a:cs typeface="Source Sans Pro"/>
                <a:sym typeface="Source Sans Pro"/>
              </a:rPr>
              <a:t>Statement coverage = 2</a:t>
            </a:r>
            <a:endParaRPr b="1" sz="170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3" name="Shape 1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4" name="Google Shape;1014;p110"/>
          <p:cNvSpPr txBox="1"/>
          <p:nvPr>
            <p:ph type="title"/>
          </p:nvPr>
        </p:nvSpPr>
        <p:spPr>
          <a:xfrm>
            <a:off x="311700" y="297700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Приклад #4</a:t>
            </a:r>
            <a:endParaRPr/>
          </a:p>
        </p:txBody>
      </p:sp>
      <p:sp>
        <p:nvSpPr>
          <p:cNvPr id="1015" name="Google Shape;1015;p110"/>
          <p:cNvSpPr txBox="1"/>
          <p:nvPr>
            <p:ph idx="1" type="body"/>
          </p:nvPr>
        </p:nvSpPr>
        <p:spPr>
          <a:xfrm>
            <a:off x="311700" y="1000275"/>
            <a:ext cx="3368400" cy="432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5"/>
              <a:buFont typeface="Arial"/>
              <a:buNone/>
            </a:pPr>
            <a:r>
              <a:rPr lang="uk" sz="1350"/>
              <a:t>Read A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75"/>
              <a:buFont typeface="Arial"/>
              <a:buNone/>
            </a:pPr>
            <a:r>
              <a:rPr lang="uk" sz="1350"/>
              <a:t>Read B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75"/>
              <a:buFont typeface="Arial"/>
              <a:buNone/>
            </a:pPr>
            <a:r>
              <a:rPr lang="uk" sz="1350"/>
              <a:t>IF A &lt; 0 THEN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75"/>
              <a:buFont typeface="Arial"/>
              <a:buNone/>
            </a:pPr>
            <a:r>
              <a:rPr lang="uk" sz="1350"/>
              <a:t>	Print “A negative”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75"/>
              <a:buFont typeface="Arial"/>
              <a:buNone/>
            </a:pPr>
            <a:r>
              <a:rPr lang="uk" sz="1350"/>
              <a:t>ELSE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75"/>
              <a:buFont typeface="Arial"/>
              <a:buNone/>
            </a:pPr>
            <a:r>
              <a:rPr lang="uk" sz="1350"/>
              <a:t>	Print “A positive”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75"/>
              <a:buFont typeface="Arial"/>
              <a:buNone/>
            </a:pPr>
            <a:r>
              <a:rPr lang="uk" sz="1350"/>
              <a:t>ENDIF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75"/>
              <a:buFont typeface="Arial"/>
              <a:buNone/>
            </a:pPr>
            <a:r>
              <a:rPr lang="uk" sz="1350"/>
              <a:t>IF B &lt; 0 THEN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75"/>
              <a:buFont typeface="Arial"/>
              <a:buNone/>
            </a:pPr>
            <a:r>
              <a:rPr lang="uk" sz="1350"/>
              <a:t>	Print “B negative”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75"/>
              <a:buFont typeface="Arial"/>
              <a:buNone/>
            </a:pPr>
            <a:r>
              <a:rPr lang="uk" sz="1350"/>
              <a:t>ELSE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75"/>
              <a:buFont typeface="Arial"/>
              <a:buNone/>
            </a:pPr>
            <a:r>
              <a:rPr lang="uk" sz="1350"/>
              <a:t>Print “B positive”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275"/>
              <a:buNone/>
            </a:pPr>
            <a:r>
              <a:rPr lang="uk" sz="1350"/>
              <a:t>ENDIF</a:t>
            </a:r>
            <a:endParaRPr sz="1350"/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9" name="Shape 1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0" name="Google Shape;1020;p111"/>
          <p:cNvSpPr txBox="1"/>
          <p:nvPr>
            <p:ph type="title"/>
          </p:nvPr>
        </p:nvSpPr>
        <p:spPr>
          <a:xfrm>
            <a:off x="311700" y="297700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Приклад #4</a:t>
            </a:r>
            <a:endParaRPr/>
          </a:p>
        </p:txBody>
      </p:sp>
      <p:sp>
        <p:nvSpPr>
          <p:cNvPr id="1021" name="Google Shape;1021;p111"/>
          <p:cNvSpPr txBox="1"/>
          <p:nvPr>
            <p:ph idx="1" type="body"/>
          </p:nvPr>
        </p:nvSpPr>
        <p:spPr>
          <a:xfrm>
            <a:off x="311700" y="1000275"/>
            <a:ext cx="3368400" cy="432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Read A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Read B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IF A &lt; 0 THEN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	Print “A negative”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ELSE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	Print “A positive”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ENDIF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IF B &lt; 0 THEN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	Print “B negative”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ELSE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Print “B positive”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275"/>
              <a:buNone/>
            </a:pPr>
            <a:r>
              <a:rPr lang="uk" sz="1350"/>
              <a:t>ENDIF</a:t>
            </a:r>
            <a:endParaRPr sz="1350"/>
          </a:p>
        </p:txBody>
      </p:sp>
      <p:sp>
        <p:nvSpPr>
          <p:cNvPr id="1022" name="Google Shape;1022;p111"/>
          <p:cNvSpPr/>
          <p:nvPr/>
        </p:nvSpPr>
        <p:spPr>
          <a:xfrm>
            <a:off x="2943850" y="1398900"/>
            <a:ext cx="934500" cy="5493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Read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23" name="Google Shape;1023;p111"/>
          <p:cNvSpPr/>
          <p:nvPr/>
        </p:nvSpPr>
        <p:spPr>
          <a:xfrm>
            <a:off x="4134550" y="1398900"/>
            <a:ext cx="1469400" cy="549300"/>
          </a:xfrm>
          <a:prstGeom prst="diamond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A &lt; 0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24" name="Google Shape;1024;p111"/>
          <p:cNvSpPr/>
          <p:nvPr/>
        </p:nvSpPr>
        <p:spPr>
          <a:xfrm>
            <a:off x="4281475" y="4715595"/>
            <a:ext cx="1177500" cy="3369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End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25" name="Google Shape;1025;p111"/>
          <p:cNvSpPr/>
          <p:nvPr/>
        </p:nvSpPr>
        <p:spPr>
          <a:xfrm>
            <a:off x="4200475" y="2998140"/>
            <a:ext cx="1339500" cy="549300"/>
          </a:xfrm>
          <a:prstGeom prst="diamond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B &lt; 0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26" name="Google Shape;1026;p111"/>
          <p:cNvSpPr/>
          <p:nvPr/>
        </p:nvSpPr>
        <p:spPr>
          <a:xfrm>
            <a:off x="5885650" y="1398900"/>
            <a:ext cx="768900" cy="5493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Print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027" name="Google Shape;1027;p111"/>
          <p:cNvCxnSpPr>
            <a:stCxn id="1022" idx="3"/>
            <a:endCxn id="1023" idx="1"/>
          </p:cNvCxnSpPr>
          <p:nvPr/>
        </p:nvCxnSpPr>
        <p:spPr>
          <a:xfrm>
            <a:off x="3878350" y="1673550"/>
            <a:ext cx="256200" cy="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028" name="Google Shape;1028;p111"/>
          <p:cNvCxnSpPr>
            <a:stCxn id="1023" idx="3"/>
          </p:cNvCxnSpPr>
          <p:nvPr/>
        </p:nvCxnSpPr>
        <p:spPr>
          <a:xfrm>
            <a:off x="5603950" y="1673550"/>
            <a:ext cx="281700" cy="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029" name="Google Shape;1029;p111"/>
          <p:cNvCxnSpPr/>
          <p:nvPr/>
        </p:nvCxnSpPr>
        <p:spPr>
          <a:xfrm flipH="1">
            <a:off x="5029325" y="2879350"/>
            <a:ext cx="1216500" cy="99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030" name="Google Shape;1030;p111"/>
          <p:cNvCxnSpPr>
            <a:stCxn id="1025" idx="3"/>
          </p:cNvCxnSpPr>
          <p:nvPr/>
        </p:nvCxnSpPr>
        <p:spPr>
          <a:xfrm>
            <a:off x="5539975" y="3272790"/>
            <a:ext cx="378000" cy="27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031" name="Google Shape;1031;p111"/>
          <p:cNvCxnSpPr>
            <a:stCxn id="1026" idx="2"/>
          </p:cNvCxnSpPr>
          <p:nvPr/>
        </p:nvCxnSpPr>
        <p:spPr>
          <a:xfrm>
            <a:off x="6270100" y="1948200"/>
            <a:ext cx="15000" cy="9312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032" name="Google Shape;1032;p111"/>
          <p:cNvSpPr/>
          <p:nvPr/>
        </p:nvSpPr>
        <p:spPr>
          <a:xfrm>
            <a:off x="5917000" y="3117000"/>
            <a:ext cx="737400" cy="5493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Print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33" name="Google Shape;1033;p111"/>
          <p:cNvSpPr/>
          <p:nvPr/>
        </p:nvSpPr>
        <p:spPr>
          <a:xfrm>
            <a:off x="4500550" y="2264300"/>
            <a:ext cx="737400" cy="4374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Print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034" name="Google Shape;1034;p111"/>
          <p:cNvCxnSpPr>
            <a:stCxn id="1023" idx="2"/>
            <a:endCxn id="1033" idx="0"/>
          </p:cNvCxnSpPr>
          <p:nvPr/>
        </p:nvCxnSpPr>
        <p:spPr>
          <a:xfrm>
            <a:off x="4869250" y="1948200"/>
            <a:ext cx="0" cy="3162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035" name="Google Shape;1035;p111"/>
          <p:cNvSpPr/>
          <p:nvPr/>
        </p:nvSpPr>
        <p:spPr>
          <a:xfrm>
            <a:off x="4501500" y="3891500"/>
            <a:ext cx="737400" cy="4374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Print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036" name="Google Shape;1036;p111"/>
          <p:cNvCxnSpPr/>
          <p:nvPr/>
        </p:nvCxnSpPr>
        <p:spPr>
          <a:xfrm flipH="1">
            <a:off x="4960600" y="4468700"/>
            <a:ext cx="1294800" cy="294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037" name="Google Shape;1037;p111"/>
          <p:cNvCxnSpPr/>
          <p:nvPr/>
        </p:nvCxnSpPr>
        <p:spPr>
          <a:xfrm flipH="1">
            <a:off x="6265300" y="3692000"/>
            <a:ext cx="4800" cy="7767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038" name="Google Shape;1038;p111"/>
          <p:cNvCxnSpPr>
            <a:stCxn id="1033" idx="2"/>
            <a:endCxn id="1025" idx="0"/>
          </p:cNvCxnSpPr>
          <p:nvPr/>
        </p:nvCxnSpPr>
        <p:spPr>
          <a:xfrm>
            <a:off x="4869250" y="2701700"/>
            <a:ext cx="900" cy="2964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039" name="Google Shape;1039;p111"/>
          <p:cNvCxnSpPr>
            <a:stCxn id="1025" idx="2"/>
            <a:endCxn id="1035" idx="0"/>
          </p:cNvCxnSpPr>
          <p:nvPr/>
        </p:nvCxnSpPr>
        <p:spPr>
          <a:xfrm>
            <a:off x="4870225" y="3547440"/>
            <a:ext cx="0" cy="3441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040" name="Google Shape;1040;p111"/>
          <p:cNvCxnSpPr>
            <a:stCxn id="1035" idx="2"/>
            <a:endCxn id="1024" idx="0"/>
          </p:cNvCxnSpPr>
          <p:nvPr/>
        </p:nvCxnSpPr>
        <p:spPr>
          <a:xfrm>
            <a:off x="4870200" y="4328900"/>
            <a:ext cx="0" cy="3867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4" name="Shape 1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5" name="Google Shape;1045;p112"/>
          <p:cNvSpPr txBox="1"/>
          <p:nvPr>
            <p:ph type="title"/>
          </p:nvPr>
        </p:nvSpPr>
        <p:spPr>
          <a:xfrm>
            <a:off x="311700" y="297700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Приклад #4</a:t>
            </a:r>
            <a:endParaRPr/>
          </a:p>
        </p:txBody>
      </p:sp>
      <p:sp>
        <p:nvSpPr>
          <p:cNvPr id="1046" name="Google Shape;1046;p112"/>
          <p:cNvSpPr txBox="1"/>
          <p:nvPr>
            <p:ph idx="1" type="body"/>
          </p:nvPr>
        </p:nvSpPr>
        <p:spPr>
          <a:xfrm>
            <a:off x="311700" y="1000275"/>
            <a:ext cx="3368400" cy="432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Read A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Read B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IF A &lt; 0 THEN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	Print “A negative”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ELSE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	Print “A positive”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ENDIF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IF B &lt; 0 THEN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	Print “B negative”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ELSE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Print “B positive”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275"/>
              <a:buNone/>
            </a:pPr>
            <a:r>
              <a:rPr lang="uk" sz="1350"/>
              <a:t>ENDIF</a:t>
            </a:r>
            <a:endParaRPr sz="1350"/>
          </a:p>
        </p:txBody>
      </p:sp>
      <p:sp>
        <p:nvSpPr>
          <p:cNvPr id="1047" name="Google Shape;1047;p112"/>
          <p:cNvSpPr/>
          <p:nvPr/>
        </p:nvSpPr>
        <p:spPr>
          <a:xfrm>
            <a:off x="2943850" y="1398900"/>
            <a:ext cx="934500" cy="5493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Read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48" name="Google Shape;1048;p112"/>
          <p:cNvSpPr/>
          <p:nvPr/>
        </p:nvSpPr>
        <p:spPr>
          <a:xfrm>
            <a:off x="4134550" y="1398900"/>
            <a:ext cx="1469400" cy="549300"/>
          </a:xfrm>
          <a:prstGeom prst="diamond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A &lt; 0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49" name="Google Shape;1049;p112"/>
          <p:cNvSpPr/>
          <p:nvPr/>
        </p:nvSpPr>
        <p:spPr>
          <a:xfrm>
            <a:off x="4281475" y="4715595"/>
            <a:ext cx="1177500" cy="3369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End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50" name="Google Shape;1050;p112"/>
          <p:cNvSpPr/>
          <p:nvPr/>
        </p:nvSpPr>
        <p:spPr>
          <a:xfrm>
            <a:off x="4200475" y="2998140"/>
            <a:ext cx="1339500" cy="549300"/>
          </a:xfrm>
          <a:prstGeom prst="diamond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B &lt; 0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51" name="Google Shape;1051;p112"/>
          <p:cNvSpPr/>
          <p:nvPr/>
        </p:nvSpPr>
        <p:spPr>
          <a:xfrm>
            <a:off x="5885650" y="1398900"/>
            <a:ext cx="768900" cy="5493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Print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052" name="Google Shape;1052;p112"/>
          <p:cNvCxnSpPr>
            <a:stCxn id="1047" idx="3"/>
            <a:endCxn id="1048" idx="1"/>
          </p:cNvCxnSpPr>
          <p:nvPr/>
        </p:nvCxnSpPr>
        <p:spPr>
          <a:xfrm>
            <a:off x="3878350" y="1673550"/>
            <a:ext cx="256200" cy="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053" name="Google Shape;1053;p112"/>
          <p:cNvCxnSpPr>
            <a:stCxn id="1048" idx="3"/>
          </p:cNvCxnSpPr>
          <p:nvPr/>
        </p:nvCxnSpPr>
        <p:spPr>
          <a:xfrm>
            <a:off x="5603950" y="1673550"/>
            <a:ext cx="281700" cy="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054" name="Google Shape;1054;p112"/>
          <p:cNvCxnSpPr/>
          <p:nvPr/>
        </p:nvCxnSpPr>
        <p:spPr>
          <a:xfrm flipH="1">
            <a:off x="5029325" y="2879350"/>
            <a:ext cx="1216500" cy="99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055" name="Google Shape;1055;p112"/>
          <p:cNvCxnSpPr>
            <a:stCxn id="1050" idx="3"/>
          </p:cNvCxnSpPr>
          <p:nvPr/>
        </p:nvCxnSpPr>
        <p:spPr>
          <a:xfrm>
            <a:off x="5539975" y="3272790"/>
            <a:ext cx="378000" cy="27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056" name="Google Shape;1056;p112"/>
          <p:cNvCxnSpPr>
            <a:stCxn id="1051" idx="2"/>
          </p:cNvCxnSpPr>
          <p:nvPr/>
        </p:nvCxnSpPr>
        <p:spPr>
          <a:xfrm>
            <a:off x="6270100" y="1948200"/>
            <a:ext cx="15000" cy="9312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057" name="Google Shape;1057;p112"/>
          <p:cNvSpPr/>
          <p:nvPr/>
        </p:nvSpPr>
        <p:spPr>
          <a:xfrm>
            <a:off x="5917000" y="3117000"/>
            <a:ext cx="737400" cy="5493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Print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58" name="Google Shape;1058;p112"/>
          <p:cNvSpPr/>
          <p:nvPr/>
        </p:nvSpPr>
        <p:spPr>
          <a:xfrm>
            <a:off x="4500550" y="2264300"/>
            <a:ext cx="737400" cy="4374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Print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059" name="Google Shape;1059;p112"/>
          <p:cNvCxnSpPr>
            <a:stCxn id="1048" idx="2"/>
            <a:endCxn id="1058" idx="0"/>
          </p:cNvCxnSpPr>
          <p:nvPr/>
        </p:nvCxnSpPr>
        <p:spPr>
          <a:xfrm>
            <a:off x="4869250" y="1948200"/>
            <a:ext cx="0" cy="3162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060" name="Google Shape;1060;p112"/>
          <p:cNvSpPr/>
          <p:nvPr/>
        </p:nvSpPr>
        <p:spPr>
          <a:xfrm>
            <a:off x="4501500" y="3891500"/>
            <a:ext cx="737400" cy="4374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Print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061" name="Google Shape;1061;p112"/>
          <p:cNvCxnSpPr/>
          <p:nvPr/>
        </p:nvCxnSpPr>
        <p:spPr>
          <a:xfrm flipH="1">
            <a:off x="4960600" y="4468700"/>
            <a:ext cx="1294800" cy="294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062" name="Google Shape;1062;p112"/>
          <p:cNvCxnSpPr/>
          <p:nvPr/>
        </p:nvCxnSpPr>
        <p:spPr>
          <a:xfrm flipH="1">
            <a:off x="6265300" y="3692000"/>
            <a:ext cx="4800" cy="7767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063" name="Google Shape;1063;p112"/>
          <p:cNvCxnSpPr>
            <a:stCxn id="1058" idx="2"/>
            <a:endCxn id="1050" idx="0"/>
          </p:cNvCxnSpPr>
          <p:nvPr/>
        </p:nvCxnSpPr>
        <p:spPr>
          <a:xfrm>
            <a:off x="4869250" y="2701700"/>
            <a:ext cx="900" cy="2964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064" name="Google Shape;1064;p112"/>
          <p:cNvCxnSpPr>
            <a:stCxn id="1050" idx="2"/>
            <a:endCxn id="1060" idx="0"/>
          </p:cNvCxnSpPr>
          <p:nvPr/>
        </p:nvCxnSpPr>
        <p:spPr>
          <a:xfrm>
            <a:off x="4870225" y="3547440"/>
            <a:ext cx="0" cy="3441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065" name="Google Shape;1065;p112"/>
          <p:cNvCxnSpPr>
            <a:stCxn id="1060" idx="2"/>
            <a:endCxn id="1049" idx="0"/>
          </p:cNvCxnSpPr>
          <p:nvPr/>
        </p:nvCxnSpPr>
        <p:spPr>
          <a:xfrm>
            <a:off x="4870200" y="4328900"/>
            <a:ext cx="0" cy="3867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066" name="Google Shape;1066;p112"/>
          <p:cNvSpPr txBox="1"/>
          <p:nvPr/>
        </p:nvSpPr>
        <p:spPr>
          <a:xfrm>
            <a:off x="3194775" y="628100"/>
            <a:ext cx="38607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700">
                <a:latin typeface="Source Sans Pro"/>
                <a:ea typeface="Source Sans Pro"/>
                <a:cs typeface="Source Sans Pro"/>
                <a:sym typeface="Source Sans Pro"/>
              </a:rPr>
              <a:t>Statement coverage = 2</a:t>
            </a:r>
            <a:endParaRPr b="1" sz="170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0" name="Shape 10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1" name="Google Shape;1071;p113"/>
          <p:cNvSpPr txBox="1"/>
          <p:nvPr>
            <p:ph type="title"/>
          </p:nvPr>
        </p:nvSpPr>
        <p:spPr>
          <a:xfrm>
            <a:off x="311700" y="297700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Приклад #4</a:t>
            </a:r>
            <a:endParaRPr/>
          </a:p>
        </p:txBody>
      </p:sp>
      <p:sp>
        <p:nvSpPr>
          <p:cNvPr id="1072" name="Google Shape;1072;p113"/>
          <p:cNvSpPr txBox="1"/>
          <p:nvPr>
            <p:ph idx="1" type="body"/>
          </p:nvPr>
        </p:nvSpPr>
        <p:spPr>
          <a:xfrm>
            <a:off x="311700" y="1000275"/>
            <a:ext cx="3368400" cy="432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Read A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Read B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IF A &lt; 0 THEN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	Print “A negative”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ELSE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	Print “A positive”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ENDIF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IF B &lt; 0 THEN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	Print “B negative”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ELSE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uk" sz="1350"/>
              <a:t>Print “B positive”</a:t>
            </a:r>
            <a:endParaRPr sz="13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275"/>
              <a:buNone/>
            </a:pPr>
            <a:r>
              <a:rPr lang="uk" sz="1350"/>
              <a:t>ENDIF</a:t>
            </a:r>
            <a:endParaRPr sz="1350"/>
          </a:p>
        </p:txBody>
      </p:sp>
      <p:sp>
        <p:nvSpPr>
          <p:cNvPr id="1073" name="Google Shape;1073;p113"/>
          <p:cNvSpPr/>
          <p:nvPr/>
        </p:nvSpPr>
        <p:spPr>
          <a:xfrm>
            <a:off x="2943850" y="1398900"/>
            <a:ext cx="934500" cy="5493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Read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74" name="Google Shape;1074;p113"/>
          <p:cNvSpPr/>
          <p:nvPr/>
        </p:nvSpPr>
        <p:spPr>
          <a:xfrm>
            <a:off x="4134550" y="1398900"/>
            <a:ext cx="1469400" cy="549300"/>
          </a:xfrm>
          <a:prstGeom prst="diamond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A &lt; 0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75" name="Google Shape;1075;p113"/>
          <p:cNvSpPr/>
          <p:nvPr/>
        </p:nvSpPr>
        <p:spPr>
          <a:xfrm>
            <a:off x="4281475" y="4715595"/>
            <a:ext cx="1177500" cy="3369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End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76" name="Google Shape;1076;p113"/>
          <p:cNvSpPr/>
          <p:nvPr/>
        </p:nvSpPr>
        <p:spPr>
          <a:xfrm>
            <a:off x="4200475" y="2998140"/>
            <a:ext cx="1339500" cy="549300"/>
          </a:xfrm>
          <a:prstGeom prst="diamond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B &lt; 0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77" name="Google Shape;1077;p113"/>
          <p:cNvSpPr/>
          <p:nvPr/>
        </p:nvSpPr>
        <p:spPr>
          <a:xfrm>
            <a:off x="5885650" y="1398900"/>
            <a:ext cx="768900" cy="5493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Print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078" name="Google Shape;1078;p113"/>
          <p:cNvCxnSpPr>
            <a:stCxn id="1073" idx="3"/>
            <a:endCxn id="1074" idx="1"/>
          </p:cNvCxnSpPr>
          <p:nvPr/>
        </p:nvCxnSpPr>
        <p:spPr>
          <a:xfrm>
            <a:off x="3878350" y="1673550"/>
            <a:ext cx="256200" cy="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079" name="Google Shape;1079;p113"/>
          <p:cNvCxnSpPr>
            <a:stCxn id="1074" idx="3"/>
          </p:cNvCxnSpPr>
          <p:nvPr/>
        </p:nvCxnSpPr>
        <p:spPr>
          <a:xfrm>
            <a:off x="5603950" y="1673550"/>
            <a:ext cx="281700" cy="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080" name="Google Shape;1080;p113"/>
          <p:cNvCxnSpPr/>
          <p:nvPr/>
        </p:nvCxnSpPr>
        <p:spPr>
          <a:xfrm flipH="1">
            <a:off x="5029325" y="2879350"/>
            <a:ext cx="1216500" cy="99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081" name="Google Shape;1081;p113"/>
          <p:cNvCxnSpPr>
            <a:stCxn id="1076" idx="3"/>
          </p:cNvCxnSpPr>
          <p:nvPr/>
        </p:nvCxnSpPr>
        <p:spPr>
          <a:xfrm>
            <a:off x="5539975" y="3272790"/>
            <a:ext cx="378000" cy="27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082" name="Google Shape;1082;p113"/>
          <p:cNvCxnSpPr>
            <a:stCxn id="1077" idx="2"/>
          </p:cNvCxnSpPr>
          <p:nvPr/>
        </p:nvCxnSpPr>
        <p:spPr>
          <a:xfrm>
            <a:off x="6270100" y="1948200"/>
            <a:ext cx="15000" cy="9312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083" name="Google Shape;1083;p113"/>
          <p:cNvSpPr/>
          <p:nvPr/>
        </p:nvSpPr>
        <p:spPr>
          <a:xfrm>
            <a:off x="5917000" y="3117000"/>
            <a:ext cx="737400" cy="5493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Print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84" name="Google Shape;1084;p113"/>
          <p:cNvSpPr/>
          <p:nvPr/>
        </p:nvSpPr>
        <p:spPr>
          <a:xfrm>
            <a:off x="4500550" y="2264300"/>
            <a:ext cx="737400" cy="4374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Print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085" name="Google Shape;1085;p113"/>
          <p:cNvCxnSpPr>
            <a:stCxn id="1074" idx="2"/>
            <a:endCxn id="1084" idx="0"/>
          </p:cNvCxnSpPr>
          <p:nvPr/>
        </p:nvCxnSpPr>
        <p:spPr>
          <a:xfrm>
            <a:off x="4869250" y="1948200"/>
            <a:ext cx="0" cy="3162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086" name="Google Shape;1086;p113"/>
          <p:cNvSpPr/>
          <p:nvPr/>
        </p:nvSpPr>
        <p:spPr>
          <a:xfrm>
            <a:off x="4501500" y="3891500"/>
            <a:ext cx="737400" cy="4374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Print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087" name="Google Shape;1087;p113"/>
          <p:cNvCxnSpPr/>
          <p:nvPr/>
        </p:nvCxnSpPr>
        <p:spPr>
          <a:xfrm flipH="1">
            <a:off x="4960600" y="4468700"/>
            <a:ext cx="1294800" cy="294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088" name="Google Shape;1088;p113"/>
          <p:cNvCxnSpPr/>
          <p:nvPr/>
        </p:nvCxnSpPr>
        <p:spPr>
          <a:xfrm flipH="1">
            <a:off x="6265300" y="3692000"/>
            <a:ext cx="4800" cy="7767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089" name="Google Shape;1089;p113"/>
          <p:cNvCxnSpPr>
            <a:stCxn id="1084" idx="2"/>
            <a:endCxn id="1076" idx="0"/>
          </p:cNvCxnSpPr>
          <p:nvPr/>
        </p:nvCxnSpPr>
        <p:spPr>
          <a:xfrm>
            <a:off x="4869250" y="2701700"/>
            <a:ext cx="900" cy="2964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090" name="Google Shape;1090;p113"/>
          <p:cNvCxnSpPr>
            <a:stCxn id="1076" idx="2"/>
            <a:endCxn id="1086" idx="0"/>
          </p:cNvCxnSpPr>
          <p:nvPr/>
        </p:nvCxnSpPr>
        <p:spPr>
          <a:xfrm>
            <a:off x="4870225" y="3547440"/>
            <a:ext cx="0" cy="3441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091" name="Google Shape;1091;p113"/>
          <p:cNvCxnSpPr>
            <a:stCxn id="1086" idx="2"/>
            <a:endCxn id="1075" idx="0"/>
          </p:cNvCxnSpPr>
          <p:nvPr/>
        </p:nvCxnSpPr>
        <p:spPr>
          <a:xfrm>
            <a:off x="4870200" y="4328900"/>
            <a:ext cx="0" cy="3867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092" name="Google Shape;1092;p113"/>
          <p:cNvSpPr txBox="1"/>
          <p:nvPr/>
        </p:nvSpPr>
        <p:spPr>
          <a:xfrm>
            <a:off x="3194775" y="628100"/>
            <a:ext cx="38607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700">
                <a:latin typeface="Source Sans Pro"/>
                <a:ea typeface="Source Sans Pro"/>
                <a:cs typeface="Source Sans Pro"/>
                <a:sym typeface="Source Sans Pro"/>
              </a:rPr>
              <a:t>Statement coverage = 2</a:t>
            </a:r>
            <a:endParaRPr b="1" sz="170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093" name="Google Shape;1093;p113"/>
          <p:cNvSpPr txBox="1"/>
          <p:nvPr/>
        </p:nvSpPr>
        <p:spPr>
          <a:xfrm>
            <a:off x="6936250" y="1141400"/>
            <a:ext cx="2287800" cy="341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21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TIP: Якщо є ELSE</a:t>
            </a:r>
            <a:endParaRPr b="1" sz="2100">
              <a:solidFill>
                <a:srgbClr val="CC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21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Statement покриття = 2</a:t>
            </a:r>
            <a:endParaRPr b="1" sz="2100">
              <a:solidFill>
                <a:srgbClr val="CC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rgbClr val="CC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21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Якщо немає ELSE</a:t>
            </a:r>
            <a:endParaRPr b="1" sz="2100">
              <a:solidFill>
                <a:srgbClr val="CC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21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Statement покриття = 1</a:t>
            </a:r>
            <a:endParaRPr b="1" sz="2100">
              <a:solidFill>
                <a:srgbClr val="CC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rgbClr val="CC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33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200"/>
              </a:spcAft>
              <a:buNone/>
            </a:pPr>
            <a:r>
              <a:rPr lang="uk" sz="1800">
                <a:latin typeface="Arial"/>
                <a:ea typeface="Arial"/>
                <a:cs typeface="Arial"/>
                <a:sym typeface="Arial"/>
              </a:rPr>
              <a:t>2.3. Базовані на досвіді (Experience-based)</a:t>
            </a:r>
            <a:endParaRPr sz="1800"/>
          </a:p>
        </p:txBody>
      </p:sp>
      <p:sp>
        <p:nvSpPr>
          <p:cNvPr id="156" name="Google Shape;156;p3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uk" sz="11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(використання знань, інтуїції та досвіду тестувальника)</a:t>
            </a:r>
            <a:endParaRPr sz="11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●"/>
            </a:pPr>
            <a:r>
              <a:rPr b="1" lang="uk" sz="11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Ad-hoc Testing (Імпровізоване тестування)</a:t>
            </a:r>
            <a:br>
              <a:rPr b="1" lang="uk" sz="11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 b="1" sz="11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●"/>
            </a:pPr>
            <a:r>
              <a:rPr b="1" lang="uk" sz="11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Exploratory Testing (Дослідницьке тестування)</a:t>
            </a:r>
            <a:br>
              <a:rPr b="1" lang="uk" sz="11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 b="1" sz="11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●"/>
            </a:pPr>
            <a:r>
              <a:rPr b="1" lang="uk" sz="11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Error Guessing (Прогнозування помилок)</a:t>
            </a:r>
            <a:br>
              <a:rPr b="1" lang="uk" sz="11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 b="1" sz="11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●"/>
            </a:pPr>
            <a:r>
              <a:rPr b="1" lang="uk" sz="11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Checklist-based Testing (Тестування за чеклістами)</a:t>
            </a:r>
            <a:br>
              <a:rPr b="1" lang="uk" sz="11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 b="1" sz="11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●"/>
            </a:pPr>
            <a:r>
              <a:rPr b="1" lang="uk" sz="11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Session-based Testing (Тестування в сесіях)</a:t>
            </a:r>
            <a:br>
              <a:rPr b="1" lang="uk" sz="11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 b="1" sz="11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7" name="Shape 10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8" name="Google Shape;1098;p114"/>
          <p:cNvSpPr txBox="1"/>
          <p:nvPr>
            <p:ph type="title"/>
          </p:nvPr>
        </p:nvSpPr>
        <p:spPr>
          <a:xfrm>
            <a:off x="311700" y="297700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Приклад #5</a:t>
            </a:r>
            <a:endParaRPr/>
          </a:p>
        </p:txBody>
      </p:sp>
      <p:sp>
        <p:nvSpPr>
          <p:cNvPr id="1099" name="Google Shape;1099;p114"/>
          <p:cNvSpPr txBox="1"/>
          <p:nvPr>
            <p:ph idx="1" type="body"/>
          </p:nvPr>
        </p:nvSpPr>
        <p:spPr>
          <a:xfrm>
            <a:off x="311700" y="1000275"/>
            <a:ext cx="3368400" cy="432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uk" sz="2050"/>
              <a:t>Для цього фрагмента коду було проведено такі шляхи/тести. Яке statement покриття досягнуто?</a:t>
            </a:r>
            <a:endParaRPr sz="20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uk" sz="2050"/>
              <a:t>Тест 1 - A, B, C</a:t>
            </a:r>
            <a:endParaRPr sz="20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uk" sz="2050"/>
              <a:t>Тест 2 - A, B, D, G, H</a:t>
            </a:r>
            <a:endParaRPr sz="20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t/>
            </a:r>
            <a:endParaRPr sz="2050"/>
          </a:p>
          <a:p>
            <a:pPr indent="-358775" lvl="0" marL="45720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050"/>
              <a:buAutoNum type="arabicPeriod"/>
            </a:pPr>
            <a:r>
              <a:rPr lang="uk" sz="2050"/>
              <a:t>50%</a:t>
            </a:r>
            <a:endParaRPr sz="2050"/>
          </a:p>
          <a:p>
            <a:pPr indent="-358775" lvl="0" marL="45720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050"/>
              <a:buAutoNum type="arabicPeriod"/>
            </a:pPr>
            <a:r>
              <a:rPr lang="uk" sz="2050"/>
              <a:t>75%</a:t>
            </a:r>
            <a:endParaRPr sz="2050"/>
          </a:p>
          <a:p>
            <a:pPr indent="-358775" lvl="0" marL="45720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050"/>
              <a:buAutoNum type="arabicPeriod"/>
            </a:pPr>
            <a:r>
              <a:rPr lang="uk" sz="2050"/>
              <a:t>90%</a:t>
            </a:r>
            <a:endParaRPr sz="2050"/>
          </a:p>
          <a:p>
            <a:pPr indent="-358775" lvl="0" marL="45720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050"/>
              <a:buAutoNum type="arabicPeriod"/>
            </a:pPr>
            <a:r>
              <a:rPr lang="uk" sz="2050"/>
              <a:t>100%</a:t>
            </a:r>
            <a:endParaRPr sz="2050"/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3" name="Shape 1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4" name="Google Shape;1104;p115"/>
          <p:cNvSpPr txBox="1"/>
          <p:nvPr>
            <p:ph type="title"/>
          </p:nvPr>
        </p:nvSpPr>
        <p:spPr>
          <a:xfrm>
            <a:off x="311700" y="297700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Приклад #5</a:t>
            </a:r>
            <a:endParaRPr/>
          </a:p>
        </p:txBody>
      </p:sp>
      <p:sp>
        <p:nvSpPr>
          <p:cNvPr id="1105" name="Google Shape;1105;p115"/>
          <p:cNvSpPr txBox="1"/>
          <p:nvPr>
            <p:ph idx="1" type="body"/>
          </p:nvPr>
        </p:nvSpPr>
        <p:spPr>
          <a:xfrm>
            <a:off x="311700" y="1000275"/>
            <a:ext cx="3368400" cy="432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uk" sz="2050"/>
              <a:t>Для цього фрагмента коду було проведено такі шляхи/тести. Яке statement покриття досягнуто?</a:t>
            </a:r>
            <a:endParaRPr sz="20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lang="uk" sz="2050"/>
              <a:t>Тест 1 - A, B, C</a:t>
            </a:r>
            <a:endParaRPr sz="20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lang="uk" sz="2050"/>
              <a:t>Тест 2 - A, B, D, G, H</a:t>
            </a:r>
            <a:endParaRPr sz="20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2050"/>
          </a:p>
          <a:p>
            <a:pPr indent="-358775" lvl="0" marL="45720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050"/>
              <a:buAutoNum type="arabicPeriod"/>
            </a:pPr>
            <a:r>
              <a:rPr lang="uk" sz="2050"/>
              <a:t>50%</a:t>
            </a:r>
            <a:endParaRPr sz="2050"/>
          </a:p>
          <a:p>
            <a:pPr indent="-358775" lvl="0" marL="45720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050"/>
              <a:buAutoNum type="arabicPeriod"/>
            </a:pPr>
            <a:r>
              <a:rPr lang="uk" sz="2050"/>
              <a:t>75%</a:t>
            </a:r>
            <a:endParaRPr sz="2050"/>
          </a:p>
          <a:p>
            <a:pPr indent="-358775" lvl="0" marL="45720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050"/>
              <a:buAutoNum type="arabicPeriod"/>
            </a:pPr>
            <a:r>
              <a:rPr lang="uk" sz="2050"/>
              <a:t>90%</a:t>
            </a:r>
            <a:endParaRPr sz="2050"/>
          </a:p>
          <a:p>
            <a:pPr indent="-358775" lvl="0" marL="45720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050"/>
              <a:buAutoNum type="arabicPeriod"/>
            </a:pPr>
            <a:r>
              <a:rPr lang="uk" sz="2050"/>
              <a:t>100%</a:t>
            </a:r>
            <a:endParaRPr sz="2050"/>
          </a:p>
        </p:txBody>
      </p:sp>
      <p:sp>
        <p:nvSpPr>
          <p:cNvPr id="1106" name="Google Shape;1106;p115"/>
          <p:cNvSpPr/>
          <p:nvPr/>
        </p:nvSpPr>
        <p:spPr>
          <a:xfrm>
            <a:off x="7294644" y="176200"/>
            <a:ext cx="875400" cy="8013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</a:rPr>
              <a:t>A</a:t>
            </a:r>
            <a:endParaRPr>
              <a:solidFill>
                <a:srgbClr val="EDE3DA"/>
              </a:solidFill>
            </a:endParaRPr>
          </a:p>
        </p:txBody>
      </p:sp>
      <p:sp>
        <p:nvSpPr>
          <p:cNvPr id="1107" name="Google Shape;1107;p115"/>
          <p:cNvSpPr/>
          <p:nvPr/>
        </p:nvSpPr>
        <p:spPr>
          <a:xfrm>
            <a:off x="7294644" y="1328442"/>
            <a:ext cx="875400" cy="8013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</a:rPr>
              <a:t>B</a:t>
            </a:r>
            <a:endParaRPr>
              <a:solidFill>
                <a:srgbClr val="EDE3DA"/>
              </a:solidFill>
            </a:endParaRPr>
          </a:p>
        </p:txBody>
      </p:sp>
      <p:sp>
        <p:nvSpPr>
          <p:cNvPr id="1108" name="Google Shape;1108;p115"/>
          <p:cNvSpPr/>
          <p:nvPr/>
        </p:nvSpPr>
        <p:spPr>
          <a:xfrm>
            <a:off x="8268760" y="2144700"/>
            <a:ext cx="875400" cy="8013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</a:rPr>
              <a:t>C</a:t>
            </a:r>
            <a:endParaRPr>
              <a:solidFill>
                <a:srgbClr val="EDE3DA"/>
              </a:solidFill>
            </a:endParaRPr>
          </a:p>
        </p:txBody>
      </p:sp>
      <p:sp>
        <p:nvSpPr>
          <p:cNvPr id="1109" name="Google Shape;1109;p115"/>
          <p:cNvSpPr/>
          <p:nvPr/>
        </p:nvSpPr>
        <p:spPr>
          <a:xfrm>
            <a:off x="4831675" y="2144700"/>
            <a:ext cx="875400" cy="8013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</a:rPr>
              <a:t>F</a:t>
            </a:r>
            <a:endParaRPr>
              <a:solidFill>
                <a:srgbClr val="EDE3DA"/>
              </a:solidFill>
            </a:endParaRPr>
          </a:p>
        </p:txBody>
      </p:sp>
      <p:sp>
        <p:nvSpPr>
          <p:cNvPr id="1110" name="Google Shape;1110;p115"/>
          <p:cNvSpPr/>
          <p:nvPr/>
        </p:nvSpPr>
        <p:spPr>
          <a:xfrm>
            <a:off x="6210368" y="2144700"/>
            <a:ext cx="875400" cy="8013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</a:rPr>
              <a:t>D</a:t>
            </a:r>
            <a:endParaRPr>
              <a:solidFill>
                <a:srgbClr val="EDE3DA"/>
              </a:solidFill>
            </a:endParaRPr>
          </a:p>
        </p:txBody>
      </p:sp>
      <p:sp>
        <p:nvSpPr>
          <p:cNvPr id="1111" name="Google Shape;1111;p115"/>
          <p:cNvSpPr/>
          <p:nvPr/>
        </p:nvSpPr>
        <p:spPr>
          <a:xfrm>
            <a:off x="7393508" y="3240634"/>
            <a:ext cx="875400" cy="8013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</a:rPr>
              <a:t>H</a:t>
            </a:r>
            <a:endParaRPr>
              <a:solidFill>
                <a:srgbClr val="EDE3DA"/>
              </a:solidFill>
            </a:endParaRPr>
          </a:p>
        </p:txBody>
      </p:sp>
      <p:sp>
        <p:nvSpPr>
          <p:cNvPr id="1112" name="Google Shape;1112;p115"/>
          <p:cNvSpPr/>
          <p:nvPr/>
        </p:nvSpPr>
        <p:spPr>
          <a:xfrm>
            <a:off x="6210368" y="3240634"/>
            <a:ext cx="875400" cy="8013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</a:rPr>
              <a:t>G</a:t>
            </a:r>
            <a:endParaRPr>
              <a:solidFill>
                <a:srgbClr val="EDE3DA"/>
              </a:solidFill>
            </a:endParaRPr>
          </a:p>
        </p:txBody>
      </p:sp>
      <p:sp>
        <p:nvSpPr>
          <p:cNvPr id="1113" name="Google Shape;1113;p115"/>
          <p:cNvSpPr/>
          <p:nvPr/>
        </p:nvSpPr>
        <p:spPr>
          <a:xfrm>
            <a:off x="6210368" y="4336568"/>
            <a:ext cx="875400" cy="8013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</a:rPr>
              <a:t>I</a:t>
            </a:r>
            <a:endParaRPr>
              <a:solidFill>
                <a:srgbClr val="EDE3DA"/>
              </a:solidFill>
            </a:endParaRPr>
          </a:p>
        </p:txBody>
      </p:sp>
      <p:cxnSp>
        <p:nvCxnSpPr>
          <p:cNvPr id="1114" name="Google Shape;1114;p115"/>
          <p:cNvCxnSpPr>
            <a:stCxn id="1106" idx="4"/>
            <a:endCxn id="1107" idx="0"/>
          </p:cNvCxnSpPr>
          <p:nvPr/>
        </p:nvCxnSpPr>
        <p:spPr>
          <a:xfrm>
            <a:off x="7732344" y="977500"/>
            <a:ext cx="0" cy="3510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115" name="Google Shape;1115;p115"/>
          <p:cNvCxnSpPr>
            <a:stCxn id="1107" idx="5"/>
            <a:endCxn id="1108" idx="1"/>
          </p:cNvCxnSpPr>
          <p:nvPr/>
        </p:nvCxnSpPr>
        <p:spPr>
          <a:xfrm>
            <a:off x="8041845" y="2012395"/>
            <a:ext cx="355200" cy="2496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116" name="Google Shape;1116;p115"/>
          <p:cNvCxnSpPr>
            <a:stCxn id="1107" idx="3"/>
            <a:endCxn id="1110" idx="7"/>
          </p:cNvCxnSpPr>
          <p:nvPr/>
        </p:nvCxnSpPr>
        <p:spPr>
          <a:xfrm flipH="1">
            <a:off x="6957543" y="2012395"/>
            <a:ext cx="465300" cy="2496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117" name="Google Shape;1117;p115"/>
          <p:cNvCxnSpPr>
            <a:stCxn id="1110" idx="2"/>
            <a:endCxn id="1109" idx="6"/>
          </p:cNvCxnSpPr>
          <p:nvPr/>
        </p:nvCxnSpPr>
        <p:spPr>
          <a:xfrm rot="10800000">
            <a:off x="5706968" y="2545350"/>
            <a:ext cx="503400" cy="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118" name="Google Shape;1118;p115"/>
          <p:cNvCxnSpPr>
            <a:stCxn id="1109" idx="4"/>
            <a:endCxn id="1112" idx="2"/>
          </p:cNvCxnSpPr>
          <p:nvPr/>
        </p:nvCxnSpPr>
        <p:spPr>
          <a:xfrm>
            <a:off x="5269375" y="2946000"/>
            <a:ext cx="941100" cy="6954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119" name="Google Shape;1119;p115"/>
          <p:cNvCxnSpPr>
            <a:stCxn id="1110" idx="4"/>
            <a:endCxn id="1112" idx="0"/>
          </p:cNvCxnSpPr>
          <p:nvPr/>
        </p:nvCxnSpPr>
        <p:spPr>
          <a:xfrm>
            <a:off x="6648068" y="2946000"/>
            <a:ext cx="0" cy="2946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120" name="Google Shape;1120;p115"/>
          <p:cNvCxnSpPr>
            <a:stCxn id="1112" idx="6"/>
            <a:endCxn id="1111" idx="2"/>
          </p:cNvCxnSpPr>
          <p:nvPr/>
        </p:nvCxnSpPr>
        <p:spPr>
          <a:xfrm>
            <a:off x="7085768" y="3641284"/>
            <a:ext cx="307800" cy="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121" name="Google Shape;1121;p115"/>
          <p:cNvCxnSpPr>
            <a:stCxn id="1112" idx="4"/>
            <a:endCxn id="1113" idx="0"/>
          </p:cNvCxnSpPr>
          <p:nvPr/>
        </p:nvCxnSpPr>
        <p:spPr>
          <a:xfrm>
            <a:off x="6648068" y="4041934"/>
            <a:ext cx="0" cy="2946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5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" name="Google Shape;1126;p116"/>
          <p:cNvSpPr txBox="1"/>
          <p:nvPr>
            <p:ph type="title"/>
          </p:nvPr>
        </p:nvSpPr>
        <p:spPr>
          <a:xfrm>
            <a:off x="311700" y="297700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Приклад #5</a:t>
            </a:r>
            <a:endParaRPr/>
          </a:p>
        </p:txBody>
      </p:sp>
      <p:sp>
        <p:nvSpPr>
          <p:cNvPr id="1127" name="Google Shape;1127;p116"/>
          <p:cNvSpPr txBox="1"/>
          <p:nvPr>
            <p:ph idx="1" type="body"/>
          </p:nvPr>
        </p:nvSpPr>
        <p:spPr>
          <a:xfrm>
            <a:off x="311700" y="1000275"/>
            <a:ext cx="3368400" cy="432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uk" sz="2050"/>
              <a:t>Для цього фрагмента коду було проведено такі шляхи/тести. Яке statement покриття досягнуто?</a:t>
            </a:r>
            <a:endParaRPr sz="20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lang="uk" sz="2050"/>
              <a:t>Тест 1 - A, B, C</a:t>
            </a:r>
            <a:endParaRPr sz="20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lang="uk" sz="2050"/>
              <a:t>Тест 2 - A, B, D, G, H</a:t>
            </a:r>
            <a:endParaRPr sz="20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2050"/>
          </a:p>
          <a:p>
            <a:pPr indent="-358775" lvl="0" marL="45720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050"/>
              <a:buAutoNum type="arabicPeriod"/>
            </a:pPr>
            <a:r>
              <a:rPr lang="uk" sz="2050"/>
              <a:t>50%</a:t>
            </a:r>
            <a:endParaRPr sz="2050"/>
          </a:p>
          <a:p>
            <a:pPr indent="-358775" lvl="0" marL="45720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050"/>
              <a:buAutoNum type="arabicPeriod"/>
            </a:pPr>
            <a:r>
              <a:rPr lang="uk" sz="2050"/>
              <a:t>75%</a:t>
            </a:r>
            <a:endParaRPr sz="2050"/>
          </a:p>
          <a:p>
            <a:pPr indent="-358775" lvl="0" marL="45720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050"/>
              <a:buAutoNum type="arabicPeriod"/>
            </a:pPr>
            <a:r>
              <a:rPr lang="uk" sz="2050"/>
              <a:t>90%</a:t>
            </a:r>
            <a:endParaRPr sz="2050"/>
          </a:p>
          <a:p>
            <a:pPr indent="-358775" lvl="0" marL="45720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050"/>
              <a:buAutoNum type="arabicPeriod"/>
            </a:pPr>
            <a:r>
              <a:rPr lang="uk" sz="2050"/>
              <a:t>100%</a:t>
            </a:r>
            <a:endParaRPr sz="2050"/>
          </a:p>
        </p:txBody>
      </p:sp>
      <p:sp>
        <p:nvSpPr>
          <p:cNvPr id="1128" name="Google Shape;1128;p116"/>
          <p:cNvSpPr/>
          <p:nvPr/>
        </p:nvSpPr>
        <p:spPr>
          <a:xfrm>
            <a:off x="7294644" y="176200"/>
            <a:ext cx="875400" cy="8013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</a:rPr>
              <a:t>A</a:t>
            </a:r>
            <a:endParaRPr>
              <a:solidFill>
                <a:srgbClr val="EDE3DA"/>
              </a:solidFill>
            </a:endParaRPr>
          </a:p>
        </p:txBody>
      </p:sp>
      <p:sp>
        <p:nvSpPr>
          <p:cNvPr id="1129" name="Google Shape;1129;p116"/>
          <p:cNvSpPr/>
          <p:nvPr/>
        </p:nvSpPr>
        <p:spPr>
          <a:xfrm>
            <a:off x="7294644" y="1328442"/>
            <a:ext cx="875400" cy="8013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</a:rPr>
              <a:t>B</a:t>
            </a:r>
            <a:endParaRPr>
              <a:solidFill>
                <a:srgbClr val="EDE3DA"/>
              </a:solidFill>
            </a:endParaRPr>
          </a:p>
        </p:txBody>
      </p:sp>
      <p:sp>
        <p:nvSpPr>
          <p:cNvPr id="1130" name="Google Shape;1130;p116"/>
          <p:cNvSpPr/>
          <p:nvPr/>
        </p:nvSpPr>
        <p:spPr>
          <a:xfrm>
            <a:off x="8268760" y="2144700"/>
            <a:ext cx="875400" cy="8013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</a:rPr>
              <a:t>C</a:t>
            </a:r>
            <a:endParaRPr>
              <a:solidFill>
                <a:srgbClr val="EDE3DA"/>
              </a:solidFill>
            </a:endParaRPr>
          </a:p>
        </p:txBody>
      </p:sp>
      <p:sp>
        <p:nvSpPr>
          <p:cNvPr id="1131" name="Google Shape;1131;p116"/>
          <p:cNvSpPr/>
          <p:nvPr/>
        </p:nvSpPr>
        <p:spPr>
          <a:xfrm>
            <a:off x="4831675" y="2144700"/>
            <a:ext cx="875400" cy="8013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</a:rPr>
              <a:t>F</a:t>
            </a:r>
            <a:endParaRPr>
              <a:solidFill>
                <a:srgbClr val="EDE3DA"/>
              </a:solidFill>
            </a:endParaRPr>
          </a:p>
        </p:txBody>
      </p:sp>
      <p:sp>
        <p:nvSpPr>
          <p:cNvPr id="1132" name="Google Shape;1132;p116"/>
          <p:cNvSpPr/>
          <p:nvPr/>
        </p:nvSpPr>
        <p:spPr>
          <a:xfrm>
            <a:off x="6210368" y="2144700"/>
            <a:ext cx="875400" cy="8013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</a:rPr>
              <a:t>D</a:t>
            </a:r>
            <a:endParaRPr>
              <a:solidFill>
                <a:srgbClr val="EDE3DA"/>
              </a:solidFill>
            </a:endParaRPr>
          </a:p>
        </p:txBody>
      </p:sp>
      <p:sp>
        <p:nvSpPr>
          <p:cNvPr id="1133" name="Google Shape;1133;p116"/>
          <p:cNvSpPr/>
          <p:nvPr/>
        </p:nvSpPr>
        <p:spPr>
          <a:xfrm>
            <a:off x="7393508" y="3240634"/>
            <a:ext cx="875400" cy="8013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</a:rPr>
              <a:t>H</a:t>
            </a:r>
            <a:endParaRPr>
              <a:solidFill>
                <a:srgbClr val="EDE3DA"/>
              </a:solidFill>
            </a:endParaRPr>
          </a:p>
        </p:txBody>
      </p:sp>
      <p:sp>
        <p:nvSpPr>
          <p:cNvPr id="1134" name="Google Shape;1134;p116"/>
          <p:cNvSpPr/>
          <p:nvPr/>
        </p:nvSpPr>
        <p:spPr>
          <a:xfrm>
            <a:off x="6210368" y="3240634"/>
            <a:ext cx="875400" cy="8013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</a:rPr>
              <a:t>G</a:t>
            </a:r>
            <a:endParaRPr>
              <a:solidFill>
                <a:srgbClr val="EDE3DA"/>
              </a:solidFill>
            </a:endParaRPr>
          </a:p>
        </p:txBody>
      </p:sp>
      <p:sp>
        <p:nvSpPr>
          <p:cNvPr id="1135" name="Google Shape;1135;p116"/>
          <p:cNvSpPr/>
          <p:nvPr/>
        </p:nvSpPr>
        <p:spPr>
          <a:xfrm>
            <a:off x="6210368" y="4336568"/>
            <a:ext cx="875400" cy="8013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</a:rPr>
              <a:t>I</a:t>
            </a:r>
            <a:endParaRPr>
              <a:solidFill>
                <a:srgbClr val="EDE3DA"/>
              </a:solidFill>
            </a:endParaRPr>
          </a:p>
        </p:txBody>
      </p:sp>
      <p:cxnSp>
        <p:nvCxnSpPr>
          <p:cNvPr id="1136" name="Google Shape;1136;p116"/>
          <p:cNvCxnSpPr>
            <a:stCxn id="1128" idx="4"/>
            <a:endCxn id="1129" idx="0"/>
          </p:cNvCxnSpPr>
          <p:nvPr/>
        </p:nvCxnSpPr>
        <p:spPr>
          <a:xfrm>
            <a:off x="7732344" y="977500"/>
            <a:ext cx="0" cy="3510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137" name="Google Shape;1137;p116"/>
          <p:cNvCxnSpPr>
            <a:stCxn id="1129" idx="5"/>
            <a:endCxn id="1130" idx="1"/>
          </p:cNvCxnSpPr>
          <p:nvPr/>
        </p:nvCxnSpPr>
        <p:spPr>
          <a:xfrm>
            <a:off x="8041845" y="2012395"/>
            <a:ext cx="355200" cy="2496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138" name="Google Shape;1138;p116"/>
          <p:cNvCxnSpPr>
            <a:stCxn id="1129" idx="3"/>
            <a:endCxn id="1132" idx="7"/>
          </p:cNvCxnSpPr>
          <p:nvPr/>
        </p:nvCxnSpPr>
        <p:spPr>
          <a:xfrm flipH="1">
            <a:off x="6957543" y="2012395"/>
            <a:ext cx="465300" cy="2496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139" name="Google Shape;1139;p116"/>
          <p:cNvCxnSpPr>
            <a:stCxn id="1132" idx="2"/>
            <a:endCxn id="1131" idx="6"/>
          </p:cNvCxnSpPr>
          <p:nvPr/>
        </p:nvCxnSpPr>
        <p:spPr>
          <a:xfrm rot="10800000">
            <a:off x="5706968" y="2545350"/>
            <a:ext cx="503400" cy="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140" name="Google Shape;1140;p116"/>
          <p:cNvCxnSpPr>
            <a:stCxn id="1131" idx="4"/>
            <a:endCxn id="1134" idx="2"/>
          </p:cNvCxnSpPr>
          <p:nvPr/>
        </p:nvCxnSpPr>
        <p:spPr>
          <a:xfrm>
            <a:off x="5269375" y="2946000"/>
            <a:ext cx="941100" cy="6954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141" name="Google Shape;1141;p116"/>
          <p:cNvCxnSpPr>
            <a:stCxn id="1132" idx="4"/>
            <a:endCxn id="1134" idx="0"/>
          </p:cNvCxnSpPr>
          <p:nvPr/>
        </p:nvCxnSpPr>
        <p:spPr>
          <a:xfrm>
            <a:off x="6648068" y="2946000"/>
            <a:ext cx="0" cy="2946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142" name="Google Shape;1142;p116"/>
          <p:cNvCxnSpPr>
            <a:stCxn id="1134" idx="6"/>
            <a:endCxn id="1133" idx="2"/>
          </p:cNvCxnSpPr>
          <p:nvPr/>
        </p:nvCxnSpPr>
        <p:spPr>
          <a:xfrm>
            <a:off x="7085768" y="3641284"/>
            <a:ext cx="307800" cy="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143" name="Google Shape;1143;p116"/>
          <p:cNvCxnSpPr>
            <a:stCxn id="1134" idx="4"/>
            <a:endCxn id="1135" idx="0"/>
          </p:cNvCxnSpPr>
          <p:nvPr/>
        </p:nvCxnSpPr>
        <p:spPr>
          <a:xfrm>
            <a:off x="6648068" y="4041934"/>
            <a:ext cx="0" cy="2946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144" name="Google Shape;1144;p116"/>
          <p:cNvSpPr txBox="1"/>
          <p:nvPr/>
        </p:nvSpPr>
        <p:spPr>
          <a:xfrm>
            <a:off x="3872100" y="297700"/>
            <a:ext cx="3000000" cy="144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5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Statement покриття = кількість тверджень виконано / загальна кількість тверджень</a:t>
            </a:r>
            <a:endParaRPr/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8" name="Shape 1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9" name="Google Shape;1149;p117"/>
          <p:cNvSpPr txBox="1"/>
          <p:nvPr>
            <p:ph type="title"/>
          </p:nvPr>
        </p:nvSpPr>
        <p:spPr>
          <a:xfrm>
            <a:off x="311700" y="297700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Приклад #5</a:t>
            </a:r>
            <a:endParaRPr/>
          </a:p>
        </p:txBody>
      </p:sp>
      <p:sp>
        <p:nvSpPr>
          <p:cNvPr id="1150" name="Google Shape;1150;p117"/>
          <p:cNvSpPr txBox="1"/>
          <p:nvPr>
            <p:ph idx="1" type="body"/>
          </p:nvPr>
        </p:nvSpPr>
        <p:spPr>
          <a:xfrm>
            <a:off x="311700" y="1000275"/>
            <a:ext cx="3368400" cy="432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uk" sz="2050"/>
              <a:t>Для цього фрагмента коду було проведено такі шляхи/тести. Яке statement покриття досягнуто?</a:t>
            </a:r>
            <a:endParaRPr sz="20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lang="uk" sz="2050"/>
              <a:t>Тест 1 - A, B, C</a:t>
            </a:r>
            <a:endParaRPr sz="20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lang="uk" sz="2050"/>
              <a:t>Тест 2 - A, B, D, G, H</a:t>
            </a:r>
            <a:endParaRPr sz="20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2050"/>
          </a:p>
          <a:p>
            <a:pPr indent="-358775" lvl="0" marL="45720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050"/>
              <a:buAutoNum type="arabicPeriod"/>
            </a:pPr>
            <a:r>
              <a:rPr lang="uk" sz="2050"/>
              <a:t>50%</a:t>
            </a:r>
            <a:endParaRPr sz="2050"/>
          </a:p>
          <a:p>
            <a:pPr indent="-358775" lvl="0" marL="45720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050"/>
              <a:buAutoNum type="arabicPeriod"/>
            </a:pPr>
            <a:r>
              <a:rPr lang="uk" sz="2050"/>
              <a:t>75%</a:t>
            </a:r>
            <a:endParaRPr sz="2050"/>
          </a:p>
          <a:p>
            <a:pPr indent="-358775" lvl="0" marL="45720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050"/>
              <a:buAutoNum type="arabicPeriod"/>
            </a:pPr>
            <a:r>
              <a:rPr lang="uk" sz="2050"/>
              <a:t>90%</a:t>
            </a:r>
            <a:endParaRPr sz="2050"/>
          </a:p>
          <a:p>
            <a:pPr indent="-358775" lvl="0" marL="45720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050"/>
              <a:buAutoNum type="arabicPeriod"/>
            </a:pPr>
            <a:r>
              <a:rPr lang="uk" sz="2050"/>
              <a:t>100%</a:t>
            </a:r>
            <a:endParaRPr sz="2050"/>
          </a:p>
        </p:txBody>
      </p:sp>
      <p:sp>
        <p:nvSpPr>
          <p:cNvPr id="1151" name="Google Shape;1151;p117"/>
          <p:cNvSpPr/>
          <p:nvPr/>
        </p:nvSpPr>
        <p:spPr>
          <a:xfrm>
            <a:off x="7294644" y="176200"/>
            <a:ext cx="875400" cy="8013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</a:rPr>
              <a:t>A</a:t>
            </a:r>
            <a:endParaRPr>
              <a:solidFill>
                <a:srgbClr val="EDE3DA"/>
              </a:solidFill>
            </a:endParaRPr>
          </a:p>
        </p:txBody>
      </p:sp>
      <p:sp>
        <p:nvSpPr>
          <p:cNvPr id="1152" name="Google Shape;1152;p117"/>
          <p:cNvSpPr/>
          <p:nvPr/>
        </p:nvSpPr>
        <p:spPr>
          <a:xfrm>
            <a:off x="7294644" y="1328442"/>
            <a:ext cx="875400" cy="8013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</a:rPr>
              <a:t>B</a:t>
            </a:r>
            <a:endParaRPr>
              <a:solidFill>
                <a:srgbClr val="EDE3DA"/>
              </a:solidFill>
            </a:endParaRPr>
          </a:p>
        </p:txBody>
      </p:sp>
      <p:sp>
        <p:nvSpPr>
          <p:cNvPr id="1153" name="Google Shape;1153;p117"/>
          <p:cNvSpPr/>
          <p:nvPr/>
        </p:nvSpPr>
        <p:spPr>
          <a:xfrm>
            <a:off x="8268760" y="2144700"/>
            <a:ext cx="875400" cy="8013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</a:rPr>
              <a:t>C</a:t>
            </a:r>
            <a:endParaRPr>
              <a:solidFill>
                <a:srgbClr val="EDE3DA"/>
              </a:solidFill>
            </a:endParaRPr>
          </a:p>
        </p:txBody>
      </p:sp>
      <p:sp>
        <p:nvSpPr>
          <p:cNvPr id="1154" name="Google Shape;1154;p117"/>
          <p:cNvSpPr/>
          <p:nvPr/>
        </p:nvSpPr>
        <p:spPr>
          <a:xfrm>
            <a:off x="4831675" y="2144700"/>
            <a:ext cx="875400" cy="8013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</a:rPr>
              <a:t>F</a:t>
            </a:r>
            <a:endParaRPr>
              <a:solidFill>
                <a:srgbClr val="EDE3DA"/>
              </a:solidFill>
            </a:endParaRPr>
          </a:p>
        </p:txBody>
      </p:sp>
      <p:sp>
        <p:nvSpPr>
          <p:cNvPr id="1155" name="Google Shape;1155;p117"/>
          <p:cNvSpPr/>
          <p:nvPr/>
        </p:nvSpPr>
        <p:spPr>
          <a:xfrm>
            <a:off x="6210368" y="2144700"/>
            <a:ext cx="875400" cy="8013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</a:rPr>
              <a:t>D</a:t>
            </a:r>
            <a:endParaRPr>
              <a:solidFill>
                <a:srgbClr val="EDE3DA"/>
              </a:solidFill>
            </a:endParaRPr>
          </a:p>
        </p:txBody>
      </p:sp>
      <p:sp>
        <p:nvSpPr>
          <p:cNvPr id="1156" name="Google Shape;1156;p117"/>
          <p:cNvSpPr/>
          <p:nvPr/>
        </p:nvSpPr>
        <p:spPr>
          <a:xfrm>
            <a:off x="7393508" y="3240634"/>
            <a:ext cx="875400" cy="8013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</a:rPr>
              <a:t>H</a:t>
            </a:r>
            <a:endParaRPr>
              <a:solidFill>
                <a:srgbClr val="EDE3DA"/>
              </a:solidFill>
            </a:endParaRPr>
          </a:p>
        </p:txBody>
      </p:sp>
      <p:sp>
        <p:nvSpPr>
          <p:cNvPr id="1157" name="Google Shape;1157;p117"/>
          <p:cNvSpPr/>
          <p:nvPr/>
        </p:nvSpPr>
        <p:spPr>
          <a:xfrm>
            <a:off x="6210368" y="3240634"/>
            <a:ext cx="875400" cy="8013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</a:rPr>
              <a:t>G</a:t>
            </a:r>
            <a:endParaRPr>
              <a:solidFill>
                <a:srgbClr val="EDE3DA"/>
              </a:solidFill>
            </a:endParaRPr>
          </a:p>
        </p:txBody>
      </p:sp>
      <p:sp>
        <p:nvSpPr>
          <p:cNvPr id="1158" name="Google Shape;1158;p117"/>
          <p:cNvSpPr/>
          <p:nvPr/>
        </p:nvSpPr>
        <p:spPr>
          <a:xfrm>
            <a:off x="6210368" y="4336568"/>
            <a:ext cx="875400" cy="8013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</a:rPr>
              <a:t>I</a:t>
            </a:r>
            <a:endParaRPr>
              <a:solidFill>
                <a:srgbClr val="EDE3DA"/>
              </a:solidFill>
            </a:endParaRPr>
          </a:p>
        </p:txBody>
      </p:sp>
      <p:cxnSp>
        <p:nvCxnSpPr>
          <p:cNvPr id="1159" name="Google Shape;1159;p117"/>
          <p:cNvCxnSpPr>
            <a:stCxn id="1151" idx="4"/>
            <a:endCxn id="1152" idx="0"/>
          </p:cNvCxnSpPr>
          <p:nvPr/>
        </p:nvCxnSpPr>
        <p:spPr>
          <a:xfrm>
            <a:off x="7732344" y="977500"/>
            <a:ext cx="0" cy="3510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160" name="Google Shape;1160;p117"/>
          <p:cNvCxnSpPr>
            <a:stCxn id="1152" idx="5"/>
            <a:endCxn id="1153" idx="1"/>
          </p:cNvCxnSpPr>
          <p:nvPr/>
        </p:nvCxnSpPr>
        <p:spPr>
          <a:xfrm>
            <a:off x="8041845" y="2012395"/>
            <a:ext cx="355200" cy="2496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161" name="Google Shape;1161;p117"/>
          <p:cNvCxnSpPr>
            <a:stCxn id="1152" idx="3"/>
            <a:endCxn id="1155" idx="7"/>
          </p:cNvCxnSpPr>
          <p:nvPr/>
        </p:nvCxnSpPr>
        <p:spPr>
          <a:xfrm flipH="1">
            <a:off x="6957543" y="2012395"/>
            <a:ext cx="465300" cy="2496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162" name="Google Shape;1162;p117"/>
          <p:cNvCxnSpPr>
            <a:stCxn id="1155" idx="2"/>
            <a:endCxn id="1154" idx="6"/>
          </p:cNvCxnSpPr>
          <p:nvPr/>
        </p:nvCxnSpPr>
        <p:spPr>
          <a:xfrm rot="10800000">
            <a:off x="5706968" y="2545350"/>
            <a:ext cx="503400" cy="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163" name="Google Shape;1163;p117"/>
          <p:cNvCxnSpPr>
            <a:stCxn id="1154" idx="4"/>
            <a:endCxn id="1157" idx="2"/>
          </p:cNvCxnSpPr>
          <p:nvPr/>
        </p:nvCxnSpPr>
        <p:spPr>
          <a:xfrm>
            <a:off x="5269375" y="2946000"/>
            <a:ext cx="941100" cy="6954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164" name="Google Shape;1164;p117"/>
          <p:cNvCxnSpPr>
            <a:stCxn id="1155" idx="4"/>
            <a:endCxn id="1157" idx="0"/>
          </p:cNvCxnSpPr>
          <p:nvPr/>
        </p:nvCxnSpPr>
        <p:spPr>
          <a:xfrm>
            <a:off x="6648068" y="2946000"/>
            <a:ext cx="0" cy="2946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165" name="Google Shape;1165;p117"/>
          <p:cNvCxnSpPr>
            <a:stCxn id="1157" idx="6"/>
            <a:endCxn id="1156" idx="2"/>
          </p:cNvCxnSpPr>
          <p:nvPr/>
        </p:nvCxnSpPr>
        <p:spPr>
          <a:xfrm>
            <a:off x="7085768" y="3641284"/>
            <a:ext cx="307800" cy="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166" name="Google Shape;1166;p117"/>
          <p:cNvCxnSpPr>
            <a:stCxn id="1157" idx="4"/>
            <a:endCxn id="1158" idx="0"/>
          </p:cNvCxnSpPr>
          <p:nvPr/>
        </p:nvCxnSpPr>
        <p:spPr>
          <a:xfrm>
            <a:off x="6648068" y="4041934"/>
            <a:ext cx="0" cy="2946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167" name="Google Shape;1167;p117"/>
          <p:cNvSpPr txBox="1"/>
          <p:nvPr/>
        </p:nvSpPr>
        <p:spPr>
          <a:xfrm>
            <a:off x="3872100" y="297700"/>
            <a:ext cx="3000000" cy="144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5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Statement покриття = кількість тверджень виконано / загальна кількість тверджень</a:t>
            </a:r>
            <a:endParaRPr/>
          </a:p>
        </p:txBody>
      </p:sp>
      <p:sp>
        <p:nvSpPr>
          <p:cNvPr id="1168" name="Google Shape;1168;p117"/>
          <p:cNvSpPr txBox="1"/>
          <p:nvPr/>
        </p:nvSpPr>
        <p:spPr>
          <a:xfrm>
            <a:off x="2269375" y="3961150"/>
            <a:ext cx="3000000" cy="8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5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6 із 8 тверджень перевірено</a:t>
            </a:r>
            <a:endParaRPr sz="2050">
              <a:solidFill>
                <a:schemeClr val="l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2" name="Shape 1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3" name="Google Shape;1173;p118"/>
          <p:cNvSpPr txBox="1"/>
          <p:nvPr>
            <p:ph type="title"/>
          </p:nvPr>
        </p:nvSpPr>
        <p:spPr>
          <a:xfrm>
            <a:off x="311700" y="297700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Приклад #5</a:t>
            </a:r>
            <a:endParaRPr/>
          </a:p>
        </p:txBody>
      </p:sp>
      <p:sp>
        <p:nvSpPr>
          <p:cNvPr id="1174" name="Google Shape;1174;p118"/>
          <p:cNvSpPr txBox="1"/>
          <p:nvPr>
            <p:ph idx="1" type="body"/>
          </p:nvPr>
        </p:nvSpPr>
        <p:spPr>
          <a:xfrm>
            <a:off x="311700" y="1000275"/>
            <a:ext cx="3368400" cy="432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uk" sz="2050"/>
              <a:t>Для цього фрагмента коду було проведено такі шляхи/тести. Яке statement покриття досягнуто?</a:t>
            </a:r>
            <a:endParaRPr sz="20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lang="uk" sz="2050"/>
              <a:t>Тест 1 - A, B, C</a:t>
            </a:r>
            <a:endParaRPr sz="20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lang="uk" sz="2050"/>
              <a:t>Тест 2 - A, B, D, G, H</a:t>
            </a:r>
            <a:endParaRPr sz="2050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2050"/>
          </a:p>
          <a:p>
            <a:pPr indent="-358775" lvl="0" marL="45720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050"/>
              <a:buAutoNum type="arabicPeriod"/>
            </a:pPr>
            <a:r>
              <a:rPr lang="uk" sz="2050"/>
              <a:t>50%</a:t>
            </a:r>
            <a:endParaRPr sz="2050"/>
          </a:p>
          <a:p>
            <a:pPr indent="-358775" lvl="0" marL="45720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050"/>
              <a:buAutoNum type="arabicPeriod"/>
            </a:pPr>
            <a:r>
              <a:rPr b="1" lang="uk" sz="2050"/>
              <a:t>75%</a:t>
            </a:r>
            <a:endParaRPr b="1" sz="2050"/>
          </a:p>
          <a:p>
            <a:pPr indent="-358775" lvl="0" marL="45720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050"/>
              <a:buAutoNum type="arabicPeriod"/>
            </a:pPr>
            <a:r>
              <a:rPr lang="uk" sz="2050"/>
              <a:t>90%</a:t>
            </a:r>
            <a:endParaRPr sz="2050"/>
          </a:p>
          <a:p>
            <a:pPr indent="-358775" lvl="0" marL="45720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050"/>
              <a:buAutoNum type="arabicPeriod"/>
            </a:pPr>
            <a:r>
              <a:rPr lang="uk" sz="2050"/>
              <a:t>100%</a:t>
            </a:r>
            <a:endParaRPr sz="2050"/>
          </a:p>
        </p:txBody>
      </p:sp>
      <p:sp>
        <p:nvSpPr>
          <p:cNvPr id="1175" name="Google Shape;1175;p118"/>
          <p:cNvSpPr/>
          <p:nvPr/>
        </p:nvSpPr>
        <p:spPr>
          <a:xfrm>
            <a:off x="7294644" y="176200"/>
            <a:ext cx="875400" cy="8013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</a:rPr>
              <a:t>A</a:t>
            </a:r>
            <a:endParaRPr>
              <a:solidFill>
                <a:srgbClr val="EDE3DA"/>
              </a:solidFill>
            </a:endParaRPr>
          </a:p>
        </p:txBody>
      </p:sp>
      <p:sp>
        <p:nvSpPr>
          <p:cNvPr id="1176" name="Google Shape;1176;p118"/>
          <p:cNvSpPr/>
          <p:nvPr/>
        </p:nvSpPr>
        <p:spPr>
          <a:xfrm>
            <a:off x="7294644" y="1328442"/>
            <a:ext cx="875400" cy="8013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</a:rPr>
              <a:t>B</a:t>
            </a:r>
            <a:endParaRPr>
              <a:solidFill>
                <a:srgbClr val="EDE3DA"/>
              </a:solidFill>
            </a:endParaRPr>
          </a:p>
        </p:txBody>
      </p:sp>
      <p:sp>
        <p:nvSpPr>
          <p:cNvPr id="1177" name="Google Shape;1177;p118"/>
          <p:cNvSpPr/>
          <p:nvPr/>
        </p:nvSpPr>
        <p:spPr>
          <a:xfrm>
            <a:off x="8268760" y="2144700"/>
            <a:ext cx="875400" cy="8013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</a:rPr>
              <a:t>C</a:t>
            </a:r>
            <a:endParaRPr>
              <a:solidFill>
                <a:srgbClr val="EDE3DA"/>
              </a:solidFill>
            </a:endParaRPr>
          </a:p>
        </p:txBody>
      </p:sp>
      <p:sp>
        <p:nvSpPr>
          <p:cNvPr id="1178" name="Google Shape;1178;p118"/>
          <p:cNvSpPr/>
          <p:nvPr/>
        </p:nvSpPr>
        <p:spPr>
          <a:xfrm>
            <a:off x="4831675" y="2144700"/>
            <a:ext cx="875400" cy="8013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</a:rPr>
              <a:t>F</a:t>
            </a:r>
            <a:endParaRPr>
              <a:solidFill>
                <a:srgbClr val="EDE3DA"/>
              </a:solidFill>
            </a:endParaRPr>
          </a:p>
        </p:txBody>
      </p:sp>
      <p:sp>
        <p:nvSpPr>
          <p:cNvPr id="1179" name="Google Shape;1179;p118"/>
          <p:cNvSpPr/>
          <p:nvPr/>
        </p:nvSpPr>
        <p:spPr>
          <a:xfrm>
            <a:off x="6210368" y="2144700"/>
            <a:ext cx="875400" cy="8013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</a:rPr>
              <a:t>D</a:t>
            </a:r>
            <a:endParaRPr>
              <a:solidFill>
                <a:srgbClr val="EDE3DA"/>
              </a:solidFill>
            </a:endParaRPr>
          </a:p>
        </p:txBody>
      </p:sp>
      <p:sp>
        <p:nvSpPr>
          <p:cNvPr id="1180" name="Google Shape;1180;p118"/>
          <p:cNvSpPr/>
          <p:nvPr/>
        </p:nvSpPr>
        <p:spPr>
          <a:xfrm>
            <a:off x="7393508" y="3240634"/>
            <a:ext cx="875400" cy="8013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</a:rPr>
              <a:t>H</a:t>
            </a:r>
            <a:endParaRPr>
              <a:solidFill>
                <a:srgbClr val="EDE3DA"/>
              </a:solidFill>
            </a:endParaRPr>
          </a:p>
        </p:txBody>
      </p:sp>
      <p:sp>
        <p:nvSpPr>
          <p:cNvPr id="1181" name="Google Shape;1181;p118"/>
          <p:cNvSpPr/>
          <p:nvPr/>
        </p:nvSpPr>
        <p:spPr>
          <a:xfrm>
            <a:off x="6210368" y="3240634"/>
            <a:ext cx="875400" cy="8013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</a:rPr>
              <a:t>G</a:t>
            </a:r>
            <a:endParaRPr>
              <a:solidFill>
                <a:srgbClr val="EDE3DA"/>
              </a:solidFill>
            </a:endParaRPr>
          </a:p>
        </p:txBody>
      </p:sp>
      <p:sp>
        <p:nvSpPr>
          <p:cNvPr id="1182" name="Google Shape;1182;p118"/>
          <p:cNvSpPr/>
          <p:nvPr/>
        </p:nvSpPr>
        <p:spPr>
          <a:xfrm>
            <a:off x="6210368" y="4336568"/>
            <a:ext cx="875400" cy="8013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</a:rPr>
              <a:t>I</a:t>
            </a:r>
            <a:endParaRPr>
              <a:solidFill>
                <a:srgbClr val="EDE3DA"/>
              </a:solidFill>
            </a:endParaRPr>
          </a:p>
        </p:txBody>
      </p:sp>
      <p:cxnSp>
        <p:nvCxnSpPr>
          <p:cNvPr id="1183" name="Google Shape;1183;p118"/>
          <p:cNvCxnSpPr>
            <a:stCxn id="1175" idx="4"/>
            <a:endCxn id="1176" idx="0"/>
          </p:cNvCxnSpPr>
          <p:nvPr/>
        </p:nvCxnSpPr>
        <p:spPr>
          <a:xfrm>
            <a:off x="7732344" y="977500"/>
            <a:ext cx="0" cy="3510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184" name="Google Shape;1184;p118"/>
          <p:cNvCxnSpPr>
            <a:stCxn id="1176" idx="5"/>
            <a:endCxn id="1177" idx="1"/>
          </p:cNvCxnSpPr>
          <p:nvPr/>
        </p:nvCxnSpPr>
        <p:spPr>
          <a:xfrm>
            <a:off x="8041845" y="2012395"/>
            <a:ext cx="355200" cy="2496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185" name="Google Shape;1185;p118"/>
          <p:cNvCxnSpPr>
            <a:stCxn id="1176" idx="3"/>
            <a:endCxn id="1179" idx="7"/>
          </p:cNvCxnSpPr>
          <p:nvPr/>
        </p:nvCxnSpPr>
        <p:spPr>
          <a:xfrm flipH="1">
            <a:off x="6957543" y="2012395"/>
            <a:ext cx="465300" cy="2496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186" name="Google Shape;1186;p118"/>
          <p:cNvCxnSpPr>
            <a:stCxn id="1179" idx="2"/>
            <a:endCxn id="1178" idx="6"/>
          </p:cNvCxnSpPr>
          <p:nvPr/>
        </p:nvCxnSpPr>
        <p:spPr>
          <a:xfrm rot="10800000">
            <a:off x="5706968" y="2545350"/>
            <a:ext cx="503400" cy="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187" name="Google Shape;1187;p118"/>
          <p:cNvCxnSpPr>
            <a:stCxn id="1178" idx="4"/>
            <a:endCxn id="1181" idx="2"/>
          </p:cNvCxnSpPr>
          <p:nvPr/>
        </p:nvCxnSpPr>
        <p:spPr>
          <a:xfrm>
            <a:off x="5269375" y="2946000"/>
            <a:ext cx="941100" cy="6954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188" name="Google Shape;1188;p118"/>
          <p:cNvCxnSpPr>
            <a:stCxn id="1179" idx="4"/>
            <a:endCxn id="1181" idx="0"/>
          </p:cNvCxnSpPr>
          <p:nvPr/>
        </p:nvCxnSpPr>
        <p:spPr>
          <a:xfrm>
            <a:off x="6648068" y="2946000"/>
            <a:ext cx="0" cy="2946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189" name="Google Shape;1189;p118"/>
          <p:cNvCxnSpPr>
            <a:stCxn id="1181" idx="6"/>
            <a:endCxn id="1180" idx="2"/>
          </p:cNvCxnSpPr>
          <p:nvPr/>
        </p:nvCxnSpPr>
        <p:spPr>
          <a:xfrm>
            <a:off x="7085768" y="3641284"/>
            <a:ext cx="307800" cy="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190" name="Google Shape;1190;p118"/>
          <p:cNvCxnSpPr>
            <a:stCxn id="1181" idx="4"/>
            <a:endCxn id="1182" idx="0"/>
          </p:cNvCxnSpPr>
          <p:nvPr/>
        </p:nvCxnSpPr>
        <p:spPr>
          <a:xfrm>
            <a:off x="6648068" y="4041934"/>
            <a:ext cx="0" cy="2946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191" name="Google Shape;1191;p118"/>
          <p:cNvSpPr txBox="1"/>
          <p:nvPr/>
        </p:nvSpPr>
        <p:spPr>
          <a:xfrm>
            <a:off x="3872100" y="297700"/>
            <a:ext cx="3000000" cy="144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5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Statement покриття = кількість тверджень виконано / загальна кількість тверджень</a:t>
            </a:r>
            <a:endParaRPr/>
          </a:p>
        </p:txBody>
      </p:sp>
      <p:sp>
        <p:nvSpPr>
          <p:cNvPr id="1192" name="Google Shape;1192;p118"/>
          <p:cNvSpPr txBox="1"/>
          <p:nvPr/>
        </p:nvSpPr>
        <p:spPr>
          <a:xfrm>
            <a:off x="2269375" y="3961150"/>
            <a:ext cx="3000000" cy="8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5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6 із 8 тверджень перевірено</a:t>
            </a:r>
            <a:endParaRPr sz="2050">
              <a:solidFill>
                <a:schemeClr val="l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6" name="Shape 1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7" name="Google Shape;1197;p119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90"/>
              <a:buFont typeface="Arial"/>
              <a:buNone/>
            </a:pPr>
            <a:r>
              <a:rPr lang="uk" sz="5500"/>
              <a:t>Покриття </a:t>
            </a:r>
            <a:endParaRPr sz="5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90"/>
              <a:buFont typeface="Arial"/>
              <a:buNone/>
            </a:pPr>
            <a:r>
              <a:rPr lang="uk" sz="5500"/>
              <a:t>умов</a:t>
            </a:r>
            <a:endParaRPr/>
          </a:p>
        </p:txBody>
      </p:sp>
      <p:sp>
        <p:nvSpPr>
          <p:cNvPr id="1198" name="Google Shape;1198;p1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2" name="Shape 1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3" name="Google Shape;1203;p120"/>
          <p:cNvSpPr txBox="1"/>
          <p:nvPr>
            <p:ph type="title"/>
          </p:nvPr>
        </p:nvSpPr>
        <p:spPr>
          <a:xfrm>
            <a:off x="311700" y="297700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Вступ до технік білого ящика</a:t>
            </a:r>
            <a:endParaRPr/>
          </a:p>
        </p:txBody>
      </p:sp>
      <p:sp>
        <p:nvSpPr>
          <p:cNvPr id="1204" name="Google Shape;1204;p120"/>
          <p:cNvSpPr txBox="1"/>
          <p:nvPr>
            <p:ph idx="1" type="body"/>
          </p:nvPr>
        </p:nvSpPr>
        <p:spPr>
          <a:xfrm>
            <a:off x="311700" y="1252875"/>
            <a:ext cx="8299500" cy="36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uk"/>
              <a:t>Statement testing (тестування операторів) тестує оператори в даному фрагменті коду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uk"/>
              <a:t>Decision testing (тестування умов) тестує умови в даному фрагменті коду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uk"/>
              <a:t>Тестування умов ще відоме як Branch testing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uk"/>
              <a:t>Тестування умов сильніше, ніж тестування операторів.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uk"/>
              <a:t>100% покриття умов гарантує 100% покриття операторів, але не навпаки.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8" name="Shape 1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9" name="Google Shape;1209;p121"/>
          <p:cNvSpPr txBox="1"/>
          <p:nvPr>
            <p:ph type="title"/>
          </p:nvPr>
        </p:nvSpPr>
        <p:spPr>
          <a:xfrm>
            <a:off x="311700" y="297700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Пояснювальна бригада - блок-схеми</a:t>
            </a:r>
            <a:endParaRPr/>
          </a:p>
        </p:txBody>
      </p:sp>
      <p:sp>
        <p:nvSpPr>
          <p:cNvPr id="1210" name="Google Shape;1210;p121"/>
          <p:cNvSpPr txBox="1"/>
          <p:nvPr>
            <p:ph idx="1" type="body"/>
          </p:nvPr>
        </p:nvSpPr>
        <p:spPr>
          <a:xfrm>
            <a:off x="667025" y="1101425"/>
            <a:ext cx="3008700" cy="36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Read A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Read B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If A&gt;B then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	Print “A більше”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Else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	Print “B більше”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End if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91440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4" name="Shape 1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5" name="Google Shape;1215;p122"/>
          <p:cNvSpPr txBox="1"/>
          <p:nvPr>
            <p:ph type="title"/>
          </p:nvPr>
        </p:nvSpPr>
        <p:spPr>
          <a:xfrm>
            <a:off x="311700" y="297700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Пояснювальна бригада - блок-схеми</a:t>
            </a:r>
            <a:endParaRPr/>
          </a:p>
        </p:txBody>
      </p:sp>
      <p:sp>
        <p:nvSpPr>
          <p:cNvPr id="1216" name="Google Shape;1216;p122"/>
          <p:cNvSpPr txBox="1"/>
          <p:nvPr>
            <p:ph idx="1" type="body"/>
          </p:nvPr>
        </p:nvSpPr>
        <p:spPr>
          <a:xfrm>
            <a:off x="667025" y="1101425"/>
            <a:ext cx="3008700" cy="36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Read A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Read B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If A&gt;B then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	Print “A більше”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Else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	Print “B більше”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End if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91440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1217" name="Google Shape;1217;p122"/>
          <p:cNvSpPr/>
          <p:nvPr/>
        </p:nvSpPr>
        <p:spPr>
          <a:xfrm>
            <a:off x="5361625" y="1046950"/>
            <a:ext cx="843900" cy="6237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start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18" name="Google Shape;1218;p122"/>
          <p:cNvSpPr/>
          <p:nvPr/>
        </p:nvSpPr>
        <p:spPr>
          <a:xfrm>
            <a:off x="5361625" y="4332175"/>
            <a:ext cx="843900" cy="6237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end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19" name="Google Shape;1219;p122"/>
          <p:cNvSpPr/>
          <p:nvPr/>
        </p:nvSpPr>
        <p:spPr>
          <a:xfrm>
            <a:off x="6559275" y="3267125"/>
            <a:ext cx="843900" cy="3972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B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220" name="Google Shape;1220;p122"/>
          <p:cNvCxnSpPr>
            <a:stCxn id="1217" idx="4"/>
            <a:endCxn id="1218" idx="0"/>
          </p:cNvCxnSpPr>
          <p:nvPr/>
        </p:nvCxnSpPr>
        <p:spPr>
          <a:xfrm>
            <a:off x="5783575" y="1670650"/>
            <a:ext cx="0" cy="26616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21" name="Google Shape;1221;p122"/>
          <p:cNvSpPr/>
          <p:nvPr/>
        </p:nvSpPr>
        <p:spPr>
          <a:xfrm>
            <a:off x="5229175" y="2372963"/>
            <a:ext cx="1108800" cy="775200"/>
          </a:xfrm>
          <a:prstGeom prst="diamond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A&gt;B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22" name="Google Shape;1222;p122"/>
          <p:cNvSpPr/>
          <p:nvPr/>
        </p:nvSpPr>
        <p:spPr>
          <a:xfrm>
            <a:off x="5361625" y="1856788"/>
            <a:ext cx="843900" cy="3972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A, B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23" name="Google Shape;1223;p122"/>
          <p:cNvSpPr/>
          <p:nvPr/>
        </p:nvSpPr>
        <p:spPr>
          <a:xfrm>
            <a:off x="5361625" y="3267125"/>
            <a:ext cx="843900" cy="3972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A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24" name="Google Shape;1224;p122"/>
          <p:cNvSpPr/>
          <p:nvPr/>
        </p:nvSpPr>
        <p:spPr>
          <a:xfrm>
            <a:off x="5361625" y="3829088"/>
            <a:ext cx="843900" cy="3972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End if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225" name="Google Shape;1225;p122"/>
          <p:cNvCxnSpPr>
            <a:stCxn id="1221" idx="3"/>
            <a:endCxn id="1219" idx="0"/>
          </p:cNvCxnSpPr>
          <p:nvPr/>
        </p:nvCxnSpPr>
        <p:spPr>
          <a:xfrm>
            <a:off x="6337975" y="2760563"/>
            <a:ext cx="643200" cy="506700"/>
          </a:xfrm>
          <a:prstGeom prst="bentConnector2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226" name="Google Shape;1226;p122"/>
          <p:cNvCxnSpPr>
            <a:stCxn id="1219" idx="2"/>
          </p:cNvCxnSpPr>
          <p:nvPr/>
        </p:nvCxnSpPr>
        <p:spPr>
          <a:xfrm rot="5400000">
            <a:off x="6543075" y="3316775"/>
            <a:ext cx="90600" cy="785700"/>
          </a:xfrm>
          <a:prstGeom prst="bentConnector2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stealth"/>
          </a:ln>
        </p:spPr>
      </p:cxnSp>
      <p:sp>
        <p:nvSpPr>
          <p:cNvPr id="1227" name="Google Shape;1227;p122"/>
          <p:cNvSpPr txBox="1"/>
          <p:nvPr/>
        </p:nvSpPr>
        <p:spPr>
          <a:xfrm>
            <a:off x="6411425" y="2315450"/>
            <a:ext cx="716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6AA84F"/>
                </a:solidFill>
                <a:latin typeface="Roboto"/>
                <a:ea typeface="Roboto"/>
                <a:cs typeface="Roboto"/>
                <a:sym typeface="Roboto"/>
              </a:rPr>
              <a:t>False</a:t>
            </a:r>
            <a:endParaRPr>
              <a:solidFill>
                <a:srgbClr val="6AA84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28" name="Google Shape;1228;p122"/>
          <p:cNvSpPr txBox="1"/>
          <p:nvPr/>
        </p:nvSpPr>
        <p:spPr>
          <a:xfrm>
            <a:off x="4834125" y="2958400"/>
            <a:ext cx="716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6AA84F"/>
                </a:solidFill>
                <a:latin typeface="Roboto"/>
                <a:ea typeface="Roboto"/>
                <a:cs typeface="Roboto"/>
                <a:sym typeface="Roboto"/>
              </a:rPr>
              <a:t>True</a:t>
            </a:r>
            <a:endParaRPr>
              <a:solidFill>
                <a:srgbClr val="6AA84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123"/>
          <p:cNvSpPr txBox="1"/>
          <p:nvPr>
            <p:ph type="title"/>
          </p:nvPr>
        </p:nvSpPr>
        <p:spPr>
          <a:xfrm>
            <a:off x="311700" y="297700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Пояснювальна бригада - блок-схеми</a:t>
            </a:r>
            <a:endParaRPr/>
          </a:p>
        </p:txBody>
      </p:sp>
      <p:sp>
        <p:nvSpPr>
          <p:cNvPr id="1234" name="Google Shape;1234;p123"/>
          <p:cNvSpPr txBox="1"/>
          <p:nvPr>
            <p:ph idx="1" type="body"/>
          </p:nvPr>
        </p:nvSpPr>
        <p:spPr>
          <a:xfrm>
            <a:off x="667025" y="1101425"/>
            <a:ext cx="3008700" cy="36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Read A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Read B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If A&gt;B then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	Print “A більше”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Else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	Print “B більше”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End if</a:t>
            </a:r>
            <a:endParaRPr sz="20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91440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1235" name="Google Shape;1235;p123"/>
          <p:cNvSpPr/>
          <p:nvPr/>
        </p:nvSpPr>
        <p:spPr>
          <a:xfrm>
            <a:off x="5355825" y="964513"/>
            <a:ext cx="843900" cy="6237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start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36" name="Google Shape;1236;p123"/>
          <p:cNvSpPr/>
          <p:nvPr/>
        </p:nvSpPr>
        <p:spPr>
          <a:xfrm>
            <a:off x="5355825" y="4249738"/>
            <a:ext cx="843900" cy="623700"/>
          </a:xfrm>
          <a:prstGeom prst="ellipse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end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37" name="Google Shape;1237;p123"/>
          <p:cNvSpPr/>
          <p:nvPr/>
        </p:nvSpPr>
        <p:spPr>
          <a:xfrm>
            <a:off x="6553475" y="3184688"/>
            <a:ext cx="843900" cy="3972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B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238" name="Google Shape;1238;p123"/>
          <p:cNvCxnSpPr>
            <a:stCxn id="1235" idx="4"/>
            <a:endCxn id="1236" idx="0"/>
          </p:cNvCxnSpPr>
          <p:nvPr/>
        </p:nvCxnSpPr>
        <p:spPr>
          <a:xfrm>
            <a:off x="5777775" y="1588213"/>
            <a:ext cx="0" cy="2661600"/>
          </a:xfrm>
          <a:prstGeom prst="straightConnector1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39" name="Google Shape;1239;p123"/>
          <p:cNvSpPr/>
          <p:nvPr/>
        </p:nvSpPr>
        <p:spPr>
          <a:xfrm>
            <a:off x="5223375" y="2290525"/>
            <a:ext cx="1108800" cy="775200"/>
          </a:xfrm>
          <a:prstGeom prst="diamond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A&gt;B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40" name="Google Shape;1240;p123"/>
          <p:cNvSpPr/>
          <p:nvPr/>
        </p:nvSpPr>
        <p:spPr>
          <a:xfrm>
            <a:off x="5355825" y="1774350"/>
            <a:ext cx="843900" cy="3972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A, B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41" name="Google Shape;1241;p123"/>
          <p:cNvSpPr/>
          <p:nvPr/>
        </p:nvSpPr>
        <p:spPr>
          <a:xfrm>
            <a:off x="5355825" y="3184688"/>
            <a:ext cx="843900" cy="3972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A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42" name="Google Shape;1242;p123"/>
          <p:cNvSpPr/>
          <p:nvPr/>
        </p:nvSpPr>
        <p:spPr>
          <a:xfrm>
            <a:off x="5355825" y="3746650"/>
            <a:ext cx="843900" cy="397200"/>
          </a:xfrm>
          <a:prstGeom prst="rect">
            <a:avLst/>
          </a:prstGeom>
          <a:solidFill>
            <a:srgbClr val="626B73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EDE3DA"/>
                </a:solidFill>
                <a:latin typeface="Roboto"/>
                <a:ea typeface="Roboto"/>
                <a:cs typeface="Roboto"/>
                <a:sym typeface="Roboto"/>
              </a:rPr>
              <a:t>End if</a:t>
            </a:r>
            <a:endParaRPr>
              <a:solidFill>
                <a:srgbClr val="EDE3D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243" name="Google Shape;1243;p123"/>
          <p:cNvCxnSpPr>
            <a:stCxn id="1239" idx="3"/>
            <a:endCxn id="1237" idx="0"/>
          </p:cNvCxnSpPr>
          <p:nvPr/>
        </p:nvCxnSpPr>
        <p:spPr>
          <a:xfrm>
            <a:off x="6332175" y="2678125"/>
            <a:ext cx="643200" cy="506700"/>
          </a:xfrm>
          <a:prstGeom prst="bentConnector2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244" name="Google Shape;1244;p123"/>
          <p:cNvCxnSpPr>
            <a:stCxn id="1237" idx="2"/>
          </p:cNvCxnSpPr>
          <p:nvPr/>
        </p:nvCxnSpPr>
        <p:spPr>
          <a:xfrm rot="5400000">
            <a:off x="6537275" y="3234338"/>
            <a:ext cx="90600" cy="785700"/>
          </a:xfrm>
          <a:prstGeom prst="bentConnector2">
            <a:avLst/>
          </a:prstGeom>
          <a:noFill/>
          <a:ln cap="flat" cmpd="sng" w="28575">
            <a:solidFill>
              <a:srgbClr val="6AA84F"/>
            </a:solidFill>
            <a:prstDash val="solid"/>
            <a:round/>
            <a:headEnd len="med" w="med" type="none"/>
            <a:tailEnd len="med" w="med" type="stealth"/>
          </a:ln>
        </p:spPr>
      </p:cxnSp>
      <p:sp>
        <p:nvSpPr>
          <p:cNvPr id="1245" name="Google Shape;1245;p123"/>
          <p:cNvSpPr txBox="1"/>
          <p:nvPr/>
        </p:nvSpPr>
        <p:spPr>
          <a:xfrm>
            <a:off x="6405625" y="2233013"/>
            <a:ext cx="716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6AA84F"/>
                </a:solidFill>
                <a:latin typeface="Roboto"/>
                <a:ea typeface="Roboto"/>
                <a:cs typeface="Roboto"/>
                <a:sym typeface="Roboto"/>
              </a:rPr>
              <a:t>False</a:t>
            </a:r>
            <a:endParaRPr>
              <a:solidFill>
                <a:srgbClr val="6AA84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46" name="Google Shape;1246;p123"/>
          <p:cNvSpPr txBox="1"/>
          <p:nvPr/>
        </p:nvSpPr>
        <p:spPr>
          <a:xfrm>
            <a:off x="4828325" y="2875963"/>
            <a:ext cx="716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6AA84F"/>
                </a:solidFill>
                <a:latin typeface="Roboto"/>
                <a:ea typeface="Roboto"/>
                <a:cs typeface="Roboto"/>
                <a:sym typeface="Roboto"/>
              </a:rPr>
              <a:t>True</a:t>
            </a:r>
            <a:endParaRPr>
              <a:solidFill>
                <a:srgbClr val="6AA84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247" name="Google Shape;1247;p123"/>
          <p:cNvCxnSpPr/>
          <p:nvPr/>
        </p:nvCxnSpPr>
        <p:spPr>
          <a:xfrm flipH="1">
            <a:off x="6003425" y="1464863"/>
            <a:ext cx="1716900" cy="186300"/>
          </a:xfrm>
          <a:prstGeom prst="straightConnector1">
            <a:avLst/>
          </a:prstGeom>
          <a:noFill/>
          <a:ln cap="flat" cmpd="sng" w="9525">
            <a:solidFill>
              <a:srgbClr val="CC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248" name="Google Shape;1248;p123"/>
          <p:cNvCxnSpPr/>
          <p:nvPr/>
        </p:nvCxnSpPr>
        <p:spPr>
          <a:xfrm flipH="1">
            <a:off x="7053275" y="1818063"/>
            <a:ext cx="814200" cy="971400"/>
          </a:xfrm>
          <a:prstGeom prst="straightConnector1">
            <a:avLst/>
          </a:prstGeom>
          <a:noFill/>
          <a:ln cap="flat" cmpd="sng" w="9525">
            <a:solidFill>
              <a:srgbClr val="CC4125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249" name="Google Shape;1249;p123"/>
          <p:cNvCxnSpPr/>
          <p:nvPr/>
        </p:nvCxnSpPr>
        <p:spPr>
          <a:xfrm flipH="1">
            <a:off x="6023050" y="1700338"/>
            <a:ext cx="1648200" cy="1324500"/>
          </a:xfrm>
          <a:prstGeom prst="straightConnector1">
            <a:avLst/>
          </a:prstGeom>
          <a:noFill/>
          <a:ln cap="flat" cmpd="sng" w="9525">
            <a:solidFill>
              <a:srgbClr val="A61C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250" name="Google Shape;1250;p123"/>
          <p:cNvSpPr txBox="1"/>
          <p:nvPr/>
        </p:nvSpPr>
        <p:spPr>
          <a:xfrm>
            <a:off x="7798800" y="1300138"/>
            <a:ext cx="1108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CC4125"/>
                </a:solidFill>
                <a:latin typeface="Roboto"/>
                <a:ea typeface="Roboto"/>
                <a:cs typeface="Roboto"/>
                <a:sym typeface="Roboto"/>
              </a:rPr>
              <a:t> Branches</a:t>
            </a:r>
            <a:endParaRPr>
              <a:solidFill>
                <a:srgbClr val="CC412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251" name="Google Shape;1251;p123"/>
          <p:cNvCxnSpPr>
            <a:endCxn id="1240" idx="1"/>
          </p:cNvCxnSpPr>
          <p:nvPr/>
        </p:nvCxnSpPr>
        <p:spPr>
          <a:xfrm>
            <a:off x="4639725" y="1925850"/>
            <a:ext cx="716100" cy="47100"/>
          </a:xfrm>
          <a:prstGeom prst="straightConnector1">
            <a:avLst/>
          </a:prstGeom>
          <a:noFill/>
          <a:ln cap="flat" cmpd="sng" w="9525">
            <a:solidFill>
              <a:srgbClr val="8E7CC3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252" name="Google Shape;1252;p123"/>
          <p:cNvCxnSpPr>
            <a:endCxn id="1239" idx="1"/>
          </p:cNvCxnSpPr>
          <p:nvPr/>
        </p:nvCxnSpPr>
        <p:spPr>
          <a:xfrm>
            <a:off x="4570875" y="2141725"/>
            <a:ext cx="652500" cy="536400"/>
          </a:xfrm>
          <a:prstGeom prst="straightConnector1">
            <a:avLst/>
          </a:prstGeom>
          <a:noFill/>
          <a:ln cap="flat" cmpd="sng" w="9525">
            <a:solidFill>
              <a:srgbClr val="8E7CC3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253" name="Google Shape;1253;p123"/>
          <p:cNvCxnSpPr/>
          <p:nvPr/>
        </p:nvCxnSpPr>
        <p:spPr>
          <a:xfrm>
            <a:off x="4482625" y="2338063"/>
            <a:ext cx="902700" cy="1079100"/>
          </a:xfrm>
          <a:prstGeom prst="straightConnector1">
            <a:avLst/>
          </a:prstGeom>
          <a:noFill/>
          <a:ln cap="flat" cmpd="sng" w="9525">
            <a:solidFill>
              <a:srgbClr val="666666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254" name="Google Shape;1254;p123"/>
          <p:cNvSpPr txBox="1"/>
          <p:nvPr/>
        </p:nvSpPr>
        <p:spPr>
          <a:xfrm>
            <a:off x="3429425" y="1818063"/>
            <a:ext cx="1398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8E7CC3"/>
                </a:solidFill>
                <a:latin typeface="Roboto"/>
                <a:ea typeface="Roboto"/>
                <a:cs typeface="Roboto"/>
                <a:sym typeface="Roboto"/>
              </a:rPr>
              <a:t>Statements</a:t>
            </a:r>
            <a:endParaRPr>
              <a:solidFill>
                <a:srgbClr val="8E7CC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Plum">
  <a:themeElements>
    <a:clrScheme name="Plum">
      <a:dk1>
        <a:srgbClr val="611BB8"/>
      </a:dk1>
      <a:lt1>
        <a:srgbClr val="FFFFFF"/>
      </a:lt1>
      <a:dk2>
        <a:srgbClr val="000000"/>
      </a:dk2>
      <a:lt2>
        <a:srgbClr val="7F7F7F"/>
      </a:lt2>
      <a:accent1>
        <a:srgbClr val="333333"/>
      </a:accent1>
      <a:accent2>
        <a:srgbClr val="5E2B97"/>
      </a:accent2>
      <a:accent3>
        <a:srgbClr val="7E57C2"/>
      </a:accent3>
      <a:accent4>
        <a:srgbClr val="C77025"/>
      </a:accent4>
      <a:accent5>
        <a:srgbClr val="009688"/>
      </a:accent5>
      <a:accent6>
        <a:srgbClr val="FFD600"/>
      </a:accent6>
      <a:hlink>
        <a:srgbClr val="009688"/>
      </a:hlink>
      <a:folHlink>
        <a:srgbClr val="00968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